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por 1000 exposiciones</c:v>
                </c:pt>
              </c:strCache>
            </c:strRef>
          </c:tx>
          <c:spPr>
            <a:solidFill>
              <a:srgbClr val="0F5F6B"/>
            </a:solidFill>
          </c:spPr>
          <c:cat>
            <c:strRef>
              <c:f>Sheet1!$A$2:$A$6</c:f>
              <c:strCache>
                <c:ptCount val="5"/>
                <c:pt idx="0">
                  <c:v>Mujeres</c:v>
                </c:pt>
                <c:pt idx="1">
                  <c:v>Hombres</c:v>
                </c:pt>
                <c:pt idx="2">
                  <c:v>Niños</c:v>
                </c:pt>
                <c:pt idx="3">
                  <c:v>Adolescentes</c:v>
                </c:pt>
                <c:pt idx="4">
                  <c:v>Adultos</c:v>
                </c:pt>
              </c:strCache>
            </c:strRef>
          </c:cat>
          <c:val>
            <c:numRef>
              <c:f>Sheet1!$B$2:$B$6</c:f>
              <c:numCache>
                <c:formatCode>General</c:formatCode>
                <c:ptCount val="5"/>
                <c:pt idx="0">
                  <c:v>13.6</c:v>
                </c:pt>
                <c:pt idx="1">
                  <c:v>6.94</c:v>
                </c:pt>
                <c:pt idx="2">
                  <c:v>2.85</c:v>
                </c:pt>
                <c:pt idx="3">
                  <c:v>1.94</c:v>
                </c:pt>
                <c:pt idx="4">
                  <c:v>0.72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por 1000 exposiciones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Fútbol</c:v>
                </c:pt>
                <c:pt idx="1">
                  <c:v>Fútbol americano</c:v>
                </c:pt>
                <c:pt idx="2">
                  <c:v>Baloncesto</c:v>
                </c:pt>
              </c:strCache>
            </c:strRef>
          </c:cat>
          <c:val>
            <c:numRef>
              <c:f>Sheet1!$B$2:$B$4</c:f>
              <c:numCache>
                <c:formatCode>General</c:formatCode>
                <c:ptCount val="3"/>
                <c:pt idx="0">
                  <c:v>7.9</c:v>
                </c:pt>
                <c:pt idx="1">
                  <c:v>9.3</c:v>
                </c:pt>
                <c:pt idx="2">
                  <c:v>41.1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Sheet1!$A$2:$A$5</c:f>
              <c:strCache>
                <c:ptCount val="4"/>
                <c:pt idx="0">
                  <c:v>Metaanálisis 2017 (66 estudios)</c:v>
                </c:pt>
                <c:pt idx="1">
                  <c:v>Metaanálisis 2022 (adultos)</c:v>
                </c:pt>
                <c:pt idx="2">
                  <c:v>Metaanálisis 2026</c:v>
                </c:pt>
                <c:pt idx="3">
                  <c:v>Estudio prospectivo en China 2025</c:v>
                </c:pt>
              </c:strCache>
            </c:strRef>
          </c:cat>
          <c:val>
            <c:numRef>
              <c:f>Sheet1!$B$2:$B$5</c:f>
              <c:numCache>
                <c:formatCode>General</c:formatCode>
                <c:ptCount val="4"/>
                <c:pt idx="0">
                  <c:v>99.4</c:v>
                </c:pt>
                <c:pt idx="1">
                  <c:v>91</c:v>
                </c:pt>
                <c:pt idx="2">
                  <c:v>92</c:v>
                </c:pt>
                <c:pt idx="3">
                  <c:v>98.4</c:v>
                </c:pt>
              </c:numCache>
            </c:numRef>
          </c:val>
        </c:ser>
        <c:ser>
          <c:idx val="1"/>
          <c:order val="1"/>
          <c:tx>
            <c:strRef>
              <c:f>Sheet1!$C$1</c:f>
              <c:strCache>
                <c:ptCount val="1"/>
                <c:pt idx="0">
                  <c:v>Especificidad</c:v>
                </c:pt>
              </c:strCache>
            </c:strRef>
          </c:tx>
          <c:spPr>
            <a:solidFill>
              <a:srgbClr val="D97706"/>
            </a:solidFill>
          </c:spPr>
          <c:cat>
            <c:strRef>
              <c:f>Sheet1!$A$2:$A$5</c:f>
              <c:strCache>
                <c:ptCount val="4"/>
                <c:pt idx="0">
                  <c:v>Metaanálisis 2017 (66 estudios)</c:v>
                </c:pt>
                <c:pt idx="1">
                  <c:v>Metaanálisis 2022 (adultos)</c:v>
                </c:pt>
                <c:pt idx="2">
                  <c:v>Metaanálisis 2026</c:v>
                </c:pt>
                <c:pt idx="3">
                  <c:v>Estudio prospectivo en China 2025</c:v>
                </c:pt>
              </c:strCache>
            </c:strRef>
          </c:cat>
          <c:val>
            <c:numRef>
              <c:f>Sheet1!$C$2:$C$5</c:f>
              <c:numCache>
                <c:formatCode>General</c:formatCode>
                <c:ptCount val="4"/>
                <c:pt idx="0">
                  <c:v>35.3</c:v>
                </c:pt>
                <c:pt idx="1">
                  <c:v>25</c:v>
                </c:pt>
                <c:pt idx="2">
                  <c:v>35</c:v>
                </c:pt>
                <c:pt idx="3">
                  <c:v>26.3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Cajón anterior (agrupado)</c:v>
                </c:pt>
                <c:pt idx="1">
                  <c:v>Examen retardado a los 5 días</c:v>
                </c:pt>
              </c:strCache>
            </c:strRef>
          </c:cat>
          <c:val>
            <c:numRef>
              <c:f>Sheet1!$B$2:$B$3</c:f>
              <c:numCache>
                <c:formatCode>General</c:formatCode>
                <c:ptCount val="2"/>
                <c:pt idx="0">
                  <c:v>54</c:v>
                </c:pt>
                <c:pt idx="1">
                  <c:v>96</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Cajón anterior (agrupado)</c:v>
                </c:pt>
                <c:pt idx="1">
                  <c:v>Examen retardado a los 5 días</c:v>
                </c:pt>
              </c:strCache>
            </c:strRef>
          </c:cat>
          <c:val>
            <c:numRef>
              <c:f>Sheet1!$C$2:$C$3</c:f>
              <c:numCache>
                <c:formatCode>General</c:formatCode>
                <c:ptCount val="2"/>
                <c:pt idx="0">
                  <c:v>87</c:v>
                </c:pt>
                <c:pt idx="1">
                  <c:v>84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ATFL</c:v>
                </c:pt>
                <c:pt idx="1">
                  <c:v>CFL</c:v>
                </c:pt>
              </c:strCache>
            </c:strRef>
          </c:cat>
          <c:val>
            <c:numRef>
              <c:f>Sheet1!$B$2:$B$3</c:f>
              <c:numCache>
                <c:formatCode>General</c:formatCode>
                <c:ptCount val="2"/>
                <c:pt idx="0">
                  <c:v>97</c:v>
                </c:pt>
                <c:pt idx="1">
                  <c:v>81</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ATFL</c:v>
                </c:pt>
                <c:pt idx="1">
                  <c:v>CFL</c:v>
                </c:pt>
              </c:strCache>
            </c:strRef>
          </c:cat>
          <c:val>
            <c:numRef>
              <c:f>Sheet1!$C$2:$C$3</c:f>
              <c:numCache>
                <c:formatCode>General</c:formatCode>
                <c:ptCount val="2"/>
                <c:pt idx="0">
                  <c:v>93</c:v>
                </c:pt>
                <c:pt idx="1">
                  <c:v>92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Precisión para graduar ATFL: ecografía</c:v>
                </c:pt>
                <c:pt idx="1">
                  <c:v>Precisión para graduar ATFL: RM</c:v>
                </c:pt>
                <c:pt idx="2">
                  <c:v>Sensibilidad para CFL asociado: ecografía</c:v>
                </c:pt>
                <c:pt idx="3">
                  <c:v>Sensibilidad para CFL asociado: RM</c:v>
                </c:pt>
              </c:strCache>
            </c:strRef>
          </c:cat>
          <c:val>
            <c:numRef>
              <c:f>Sheet1!$B$2:$B$5</c:f>
              <c:numCache>
                <c:formatCode>General</c:formatCode>
                <c:ptCount val="4"/>
                <c:pt idx="0">
                  <c:v>90.24</c:v>
                </c:pt>
                <c:pt idx="1">
                  <c:v>78.05</c:v>
                </c:pt>
                <c:pt idx="2">
                  <c:v>63.54</c:v>
                </c:pt>
                <c:pt idx="3">
                  <c:v>95.83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Con entrenamiento</c:v>
                </c:pt>
                <c:pt idx="1">
                  <c:v>Sin entrenamiento</c:v>
                </c:pt>
              </c:strCache>
            </c:strRef>
          </c:cat>
          <c:val>
            <c:numRef>
              <c:f>Sheet1!$B$2:$B$3</c:f>
              <c:numCache>
                <c:formatCode>General</c:formatCode>
                <c:ptCount val="2"/>
                <c:pt idx="0">
                  <c:v>22</c:v>
                </c:pt>
                <c:pt idx="1">
                  <c:v>33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Sheet1!$A$2:$A$9</c:f>
              <c:strCache>
                <c:ptCount val="8"/>
                <c:pt idx="0">
                  <c:v>Dolor residual: cirugía</c:v>
                </c:pt>
                <c:pt idx="1">
                  <c:v>Dolor residual: funcional</c:v>
                </c:pt>
                <c:pt idx="2">
                  <c:v>Falla (giving way): cirugía</c:v>
                </c:pt>
                <c:pt idx="3">
                  <c:v>Falla (giving way): funcional</c:v>
                </c:pt>
                <c:pt idx="4">
                  <c:v>Reesguince: cirugía</c:v>
                </c:pt>
                <c:pt idx="5">
                  <c:v>Reesguince: funcional</c:v>
                </c:pt>
                <c:pt idx="6">
                  <c:v>Cajón positivo: cirugía</c:v>
                </c:pt>
                <c:pt idx="7">
                  <c:v>Cajón positivo: funcional</c:v>
                </c:pt>
              </c:strCache>
            </c:strRef>
          </c:cat>
          <c:val>
            <c:numRef>
              <c:f>Sheet1!$B$2:$B$9</c:f>
              <c:numCache>
                <c:formatCode>General</c:formatCode>
                <c:ptCount val="8"/>
                <c:pt idx="0">
                  <c:v>16</c:v>
                </c:pt>
                <c:pt idx="1">
                  <c:v>25</c:v>
                </c:pt>
                <c:pt idx="2">
                  <c:v>20</c:v>
                </c:pt>
                <c:pt idx="3">
                  <c:v>32</c:v>
                </c:pt>
                <c:pt idx="4">
                  <c:v>22</c:v>
                </c:pt>
                <c:pt idx="5">
                  <c:v>34</c:v>
                </c:pt>
                <c:pt idx="6">
                  <c:v>30</c:v>
                </c:pt>
                <c:pt idx="7">
                  <c:v>54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Sheet1!$A$2:$A$3</c:f>
              <c:strCache>
                <c:ptCount val="2"/>
                <c:pt idx="0">
                  <c:v>Abierto</c:v>
                </c:pt>
                <c:pt idx="1">
                  <c:v>Artroscópico</c:v>
                </c:pt>
              </c:strCache>
            </c:strRef>
          </c:cat>
          <c:val>
            <c:numRef>
              <c:f>Sheet1!$B$2:$B$3</c:f>
              <c:numCache>
                <c:formatCode>General</c:formatCode>
                <c:ptCount val="2"/>
                <c:pt idx="0">
                  <c:v>80.05</c:v>
                </c:pt>
                <c:pt idx="1">
                  <c:v>88.6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c:v>
                </c:pt>
              </c:strCache>
            </c:strRef>
          </c:tx>
          <c:spPr>
            <a:solidFill>
              <a:srgbClr val="0F5F6B"/>
            </a:solidFill>
          </c:spPr>
          <c:cat>
            <c:strRef>
              <c:f>Sheet1!$A$2:$A$4</c:f>
              <c:strCache>
                <c:ptCount val="3"/>
                <c:pt idx="0">
                  <c:v>Tendón peroneo</c:v>
                </c:pt>
                <c:pt idx="1">
                  <c:v>Nervio peroneo superficial</c:v>
                </c:pt>
                <c:pt idx="2">
                  <c:v>Nervio sural</c:v>
                </c:pt>
              </c:strCache>
            </c:strRef>
          </c:cat>
          <c:val>
            <c:numRef>
              <c:f>Sheet1!$B$2:$B$4</c:f>
              <c:numCache>
                <c:formatCode>General</c:formatCode>
                <c:ptCount val="3"/>
                <c:pt idx="0">
                  <c:v>16.1</c:v>
                </c:pt>
                <c:pt idx="1">
                  <c:v>13.11</c:v>
                </c:pt>
                <c:pt idx="2">
                  <c:v>12.33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Rotura o elongación del ATFL</c:v>
                </c:pt>
                <c:pt idx="1">
                  <c:v>Rotura o elongación del CFL</c:v>
                </c:pt>
                <c:pt idx="2">
                  <c:v>Lesión del deltoides</c:v>
                </c:pt>
                <c:pt idx="3">
                  <c:v>Daño cartilaginoso (tobillos con lesión lateral)</c:v>
                </c:pt>
              </c:strCache>
            </c:strRef>
          </c:cat>
          <c:val>
            <c:numRef>
              <c:f>Sheet1!$B$2:$B$5</c:f>
              <c:numCache>
                <c:formatCode>General</c:formatCode>
                <c:ptCount val="4"/>
                <c:pt idx="0">
                  <c:v>86</c:v>
                </c:pt>
                <c:pt idx="1">
                  <c:v>64</c:v>
                </c:pt>
                <c:pt idx="2">
                  <c:v>40</c:v>
                </c:pt>
                <c:pt idx="3">
                  <c:v>66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Ligamentos laterales</c:v>
                </c:pt>
                <c:pt idx="1">
                  <c:v>Sindesmosis anterior</c:v>
                </c:pt>
                <c:pt idx="2">
                  <c:v>Cartílago u osteocondral</c:v>
                </c:pt>
              </c:strCache>
            </c:strRef>
          </c:cat>
          <c:val>
            <c:numRef>
              <c:f>Sheet1!$B$2:$B$4</c:f>
              <c:numCache>
                <c:formatCode>General</c:formatCode>
                <c:ptCount val="3"/>
                <c:pt idx="0">
                  <c:v>73</c:v>
                </c:pt>
                <c:pt idx="1">
                  <c:v>38</c:v>
                </c:pt>
                <c:pt idx="2">
                  <c:v>14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A cualquier deporte</c:v>
                </c:pt>
                <c:pt idx="1">
                  <c:v>Al nivel previo</c:v>
                </c:pt>
                <c:pt idx="2">
                  <c:v>Al deporte competitivo</c:v>
                </c:pt>
              </c:strCache>
            </c:strRef>
          </c:cat>
          <c:val>
            <c:numRef>
              <c:f>Sheet1!$B$2:$B$4</c:f>
              <c:numCache>
                <c:formatCode>General</c:formatCode>
                <c:ptCount val="3"/>
                <c:pt idx="0">
                  <c:v>95</c:v>
                </c:pt>
                <c:pt idx="1">
                  <c:v>83</c:v>
                </c:pt>
                <c:pt idx="2">
                  <c:v>87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Primaria</c:v>
                </c:pt>
                <c:pt idx="1">
                  <c:v>Secundaria</c:v>
                </c:pt>
                <c:pt idx="2">
                  <c:v>Postraumática</c:v>
                </c:pt>
              </c:strCache>
            </c:strRef>
          </c:cat>
          <c:val>
            <c:numRef>
              <c:f>Sheet1!$B$2:$B$4</c:f>
              <c:numCache>
                <c:formatCode>General</c:formatCode>
                <c:ptCount val="3"/>
                <c:pt idx="0">
                  <c:v>9</c:v>
                </c:pt>
                <c:pt idx="1">
                  <c:v>13</c:v>
                </c:pt>
                <c:pt idx="2">
                  <c:v>78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Esguince lateral del tobillo.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Anatomía funcional de los ligamentos laterales; Variantes anatómicas que importan; Biomecánica: por qué se rompe y por qué se vuelve crónico; Clasificación: por gravedad, por ligamentos y por región; Diagnóstico: historia y las 2 preguntas del día 0; Examen físico y reglas de decisión: maniobras con su rendimiento; Imágenes: qué pedir, cuándo y qué esperar; Algoritmo: del tobillo torcido a la decisión; Tratamiento: funcional primero, cirugía para la inestabilidad que no cede; Técnica quirúrgica: reparación anatómica de Broström-Gould y cuándo reconstruir; Complicaciones: recaída, inestabilidad, lesiones asociadas y artrosis; Pronóstico: qué esperar y qué predice una mala evolución; Rehabilitación y retorno al deporte. Estructura sugerida por el autor para diez minutos: Lámina 1 (0:30): Caso y pregunta que ordena todo: ¿fractura, ligamento o algo más? [r4]. Lámina 2 (1:00): Anatomía: ATFL, CFL y PTFL; el ATFL se tensa en flexión plantar, por eso es el que se rompe primero [r1]. Lámina 3 (1:00): Epidemiología: alrededor de 90 % por inversión [r2]; más incidencia en mujeres, 13,6 frente a 6,94 por 1000 exposiciones [r7]. Lámina 4 (1:00): Ottawa para descartar fractura: sensibilidad 99,4 % y especificidad 35,3 % [r19]. Lámina 5 (1:00): Examen en 2 tiempos: a los 5 días, sensibilidad 96 % y especificidad 84 % [r26]; cajón anterior 54 % y 87 % [r11]. Lámina 6 (1:00): Clasificación por grados y sus límites: el grado es subjetivo [r15]. Lámina 7 (1:30): Tratamiento funcional: yeso o Aircast mejoran la función a los 3 meses en el esguince grave, pero no a los 9 [r39]; ejercicio desde la primera semana [r41]. Lámina 8 (1:00): Cirugía aguda: menos recaídas con cirugía (22 % frente a 34 %) [r46], pero a los 14 años igual actividad y más artrosis [r47]. Lámina 9 (1:30): Inestabilidad crónica: 10-20 % [r13]; cirugía tras 3-6 meses [r31]; Broström-Gould y retorno al deporte, 95 % a algún deporte [r51]. Lámina 10 (0:30): Mensajes clave y preguntas.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El esguince lateral es casi siempre una lesión por inversión: alrededor de 90 % de los esguinces de tobillo son de este tipo y rompen primero el ligamento peroneoastragalino anterior (ATFL) y después el calcaneoperoneo (CFL) (fuente: American Academy of Orthopaedic Surgeons, 2026; Golanó P y colaboradores, 2010). Primero se descarta fractura con las reglas de Ottawa: sensibilidad agrupada 99,4 % y especificidad 35,3 %, de modo que un resultado negativo la excluye casi del todo y uno positivo no la confirma (fuente: Beckenkamp PR y colaboradores, 2017). La gravedad ligamentaria se mide mejor con un examen retardado a los 4-5 días (fuente: Vuurberg G y colaboradores, 2018); a los 5 días tuvo sensibilidad 96 % y especificidad 84 % para rotura ligamentaria (fuente: van Dijk CN y colaboradores, 1996). Casi todos se tratan sin cirugía: apoyo con ortesis o venda, carga precoz y ejercicio; el grado III puede requerir una inmovilización corta: 10-14 días según la AAOS (fuente: American Academy of Orthopaedic Surgeons, 2026) y máximo 10 según la revisión de Petersen (fuente: Petersen W y colaboradores, 2013). Entre 10 % y 20 % evoluciona a inestabilidad lateral crónica (fuente: de Vries JS y colaboradores, 2011); la cirugía se considera tras 3-6 meses de tratamiento no quirúrgico bien hecho que falla (fuente: Michels F y colaboradores, 2018). No se debe olvidar lo asociado: en una cohorte de deportistas con lesión ligamentaria aguda, 38 % tenía lesión de la sindesmosis anterior y 14 % lesión cartilaginosa u osteocondral en RM de 3 T (fuente: Baltes TPA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El esguince lateral de tobillo es la lesión por estiramiento o rotura de los ligamentos del lado externo de la articulación: el peroneoastragalino anterior (ATFL), el calcaneoperoneo (CFL) y, mucho más rara vez, el peroneoastragalino posterior (PTFL) (fuente: Golanó P y colaboradores, 2010). Casi siempre ocurre por inversión del pie: alrededor de 90 % de los esguinces de tobillo son de ese tipo y comprometen el ATFL y el CFL (fuente: American Academy of Orthopaedic Surgeons, 2026). Se le llama lateral, o «bajo», para distinguirlo del esguince alto (sindesmosis tibioperonea) y del esguince medial (deltoides).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 producen por otros mecanismos (fuente: Golanó P y colaboradores, 2010) y suelen costar más tiempo de baja (fuente: Waterman BR y colaboradores, 2011). En deportistas, el alto y el medial juntos pueden sumar hasta 15 % de los esguinces (fuente: Waterman BR y colaboradores, 2011). La idea que ordena el capítulo: el esguince lateral es un diagnóstico clínico que se hace en 2 tiempos. El día de la lesión se descarta fractura. A los 4-5 días se gradúa el ligamento con un examen retardado, que es el más fiable (fuente: Vuurberg G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Casi todos se tratan sin cirugía (fuente: American Academy of Orthopaedic Surgeons, 2026); lo difícil es reconocer a tiempo lo que no es un esguince simple y detectar la inestabilidad crónica. Ante cada caso conviene hacerse 3 preguntas: ¿Hay fractura? ¿Qué ligamentos se rompieron y qué tan grave es? ¿Hay algo más: sindesmosis, cartílago, tendones peroneos?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El esguince es una de las lesiones musculoesqueléticas más frecuentes de la población activa y de las que más recaen (fuente: Gribble PA y colaboradores, 2016). En una revisión de 227 estudios deportivos, solo la rodilla se lesionó más que el tobillo, y dentro del tobillo predominó el esguince (fuente: Fong DT y colaboradores, 2007). Quién. A igual exposición, las mujeres se esguincian más que los hombres (13,6 frente a 6,94 por 1000 exposiciones) y la incidencia cae con la edad: 2,85 en niños, 1,94 en adolescentes y 0,72 en adultos; son cifras de una revisión de 181 estudios prospectivos (fuente: Doherty C y colaboradores, 2014). En las urgencias de EE. UU. el grupo más afectado fue el de 15 a 19 años, con 7,2 por 1000 personas-año (fuente: Waterman BR y colaboradores, 2010). Los hombres de 15 a 24 años superan a las mujeres de su edad, y pasados los 30 años la relación se invierte (fuente: Waterman BR y colaboradores, 2010). Dónde. El deporte de sala y de cancha es el de mayor riesgo, con 7 por 1000 exposiciones (fuente: Doherty C y colaboradores, 2014). En EE. UU. el esguince es deportivo en 49,3 % de los casos, y dentro de esos el baloncesto concentra 41,1 %, el fútbol americano 9,3 % y el fútbol 7,9 % (fuente: Waterman BR y colaboradores, 2010). Qué tipo. Frente al sindesmótico y al medial, el esguince lateral es el que más se ve (fuente: Doherty C y colaboradores, 2014). En cadetes del ejército de EE. UU., el sindesmótico fue 6,7 % de los esguinces y el medial 5,1 %; los hombres y quienes competían a mayor nivel tuvieron más riesgo de esguince sindesmótico (fuente: Waterman BR y colaboradores, 2011). Un aviso metodológico. Los estudios de menor calidad subestiman la incidencia (fuente: Doherty C y colaboradores, 2014). Los datos de urgencias, además, solo cuentan a quien consulta, así que una parte de los esguinces nunca aparece en ellos.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de esguince de tobillo por grupo (metaanálisis de estudios prospectivos)» muestra lo siguiente. Mujeres: 13.6 por 1000 exposiciones (fuente: Doherty C y colaboradores, 2014). Hombres: 6.9 por 1000 exposiciones (fuente: Doherty C y colaboradores, 2014). Niños: 2.9 por 1000 exposiciones (fuente: Doherty C y colaboradores, 2014). Adolescentes: 1.9 por 1000 exposiciones (fuente: Doherty C y colaboradores, 2014). Adultos: 0.7 por 1000 exposiciones (fuente: Doherty C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«Esguinces ocurridos en actividad deportiva, por deporte (urgencias de EE. UU., 2002-2006)» muestra lo siguiente. Baloncesto: 41.1 por ciento (fuente: Waterman BR y colaboradores, 2010). Fútbol americano: 9.3 por ciento (fuente: Waterman BR y colaboradores, 2010). Fútbol: 7.9 por ciento (fuente: Waterman BR y colaboradores, 2010). Con esto cerramos epidemiología.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Cómo se rompe. El pie gira hacia adentro (supinación excesiva del retropié) mientras la pierna, rotada hacia fuera, queda fija sobre él (fuente: Hertel J, 2002). Pasa al caer sobre el pie de otro jugador (fuente: Panagiotakis E y colaboradores, 2017), al pisar un desnivel o al aterrizar mal de un salto (fuente: American Academy of Orthopaedic Surgeons, 2026). En 4 jugadas de la NBA analizadas cuadro a cuadro aparecieron 2 formas de lesionarse. Cuando a la inversión brusca se sumaba rotación interna, con poca flexión plantar, se deformaban mucho los 2 ligamentos; cuando faltaba la rotación interna, el que cargaba con la lesión era el CFL solo (fuente: Panagiotakis E y colaboradores, 2017). Es una serie muy pequeña, pero ayuda a entender por qué hay esguinces con ATFL solo y otros con ATFL y CFL. El orden de rotura sigue la anatomía.</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la inversión el ATFL es el primero o el único en fallar; si la fuerza sigue, se suma el CFL y, solo con luxación franca, el PTFL (fuente: Golanó P y colaboradores, 2010). En la serie clásica de Broström, la rotura combinada de ATFL y CFL fue de 20 % (fuente: Golanó P y colaboradores, 2010). Otros mecanismos lesionan otras estructuras. La eversión daña el deltoides y la hiperdorsiflexión puede comprometer la sindesmosis (fuente: Golanó P y colaboradores, 2010). Por eso preguntar cómo se torció el pie ya es parte del diagnóstico. Quién tiene más riesgo. Pesan los antecedentes: el esguince previo es la predisposición más común (fuente: Hertel J, 2002). La AAOS suma el mal equilibrio, la laxitud ligamentaria, la mala alineación y el calzado que no sostiene (fuente: American Academy of Orthopaedic Surgeons, 2026).</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«Mecanismo, estructura que falla y qué se espera» tiene 3 columnas: Mecanismo, Estructura que suele fallar, Fuente. Fila 1: Mecanismo, Inversión con flexión plantar; Estructura que suele fallar, ATFL primero o solo; si la fuerza sigue, CFL y luego PTFL (fuente: Golanó P y colaboradores, 2010); Fuente, Anatomía. Fila 2: Mecanismo, Inversión súbita con rotación interna y poca flexión plantar; Estructura que suele fallar, ATFL y CFL, ambos con mucha deformación (fuente: Panagiotakis E y colaboradores, 2017); Fuente, Serie de 4 jugadas de baloncesto. Fila 3: Mecanismo, Inversión sin rotación interna; Estructura que suele fallar, CFL casi aislado (fuente: Panagiotakis E y colaboradores, 2017); Fuente, Serie de 4 jugadas de baloncesto. Fila 4: Mecanismo, Eversión; Estructura que suele fallar, Ligamento deltoideo (esguince medial) (fuente: Golanó P y colaboradores, 2010); Fuente, Anatomía. Fila 5: Mecanismo, Hiperdorsiflexión; Estructura que suele fallar, Sindesmosis (esguince alto) (fuente: Golanó P y colaboradores, 2010); Fuente, Anatomía. (fuente: Golanó P y colaboradores, 2010) (fuente: Panagiotakis E y colaboradores, 2017). Con esto cerramos mecanismo de lesión. Sigamos con anatomía funcional de los ligamentos laterales.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funcional de los ligamentos laterales. El tobillo es un complejo. Trabajan juntas la articulación talocrural, la subastragalina y la tibioperonea distal, y las 3 entran en el análisis de un esguince (fuente: Hertel J, 2002). El lado lateral se sostiene con 3 ligamentos que forman el complejo colateral lateral: ATFL, CFL y PTFL (fuente: Golanó P y colaboradores, 2010). ATFL. Es el ligamento que más se lesiona en el tobillo (fuente: Golanó P y colaboradores, 2010). Va del peroné al astrágalo: nace en el margen anterior del maléolo lateral y se dirige hacia delante y adentro hasta el cuerpo del astrágalo, justo delante de su superficie articular lateral (fuente: Golanó P y colaboradores, 2010). Lo típico es encontrar 2 bandas, con ramas arteriales entre ellas; el centro del ligamento queda a unos 10 mm de la punta del peroné y su ancho es de 6-10 mm (fuente: Golanó P y colaboradores, 2010). Su orientación explica el mecanismo: con el pie en neutro corre casi horizontal, en dorsiflexión sube, y solo cuando baja en flexión plantar queda tenso y expuesto (fuente: Golanó P y colaboradores, 2010). Por eso frena el desplazamiento anterior del astrágalo y la flexión plantar (fuente: Golanó P y colaboradores, 2010). CFL. Nace en la parte anterior del maléolo lateral, inmediatamente debajo de la banda inferior del ATFL, y baja en diagonal hacia atrás hasta la zona posterior de la cara lateral del calcáneo (fuente: Golanó P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Mide unos 20 mm y su sección redonda tiene 6-8 mm de diámetro (fuente: Golanó P y colaboradores, 2010). Es el único ligamento que atraviesa a la vez la talocrural y la subastragalina (fuente: Golanó P y colaboradores, 2010). Encima pasan los tendones peroneos con su vaina, que lo tapan casi por completo: apenas 1 cm del ligamento queda libre (fuente: Golanó P y colaboradores, 2010); por eso palparlo rinde poco (fuente: Netterström-Wedin F y colaboradores, 2022). PTFL. Su origen está en la fosa maleolar (la cara interna del maléolo lateral) y su inserción en la parte posterolateral del astrágalo, con un trayecto casi horizontal. Solo trabaja en dorsiflexión; en neutro y en flexión plantar queda flojo (fuente: Golanó P y colaboradores, 2010). Suele quedar indemne si no hay luxación (fuente: Golanó P y colaboradores, 2010). Qué hay alrededor. Las fibras más distales del ligamento tibioperoneo anterior pueden confundirse con las del ATFL (fuente: Golanó P y colaboradores, 2010), y los nervios peroneo superficial y sural quedan muy cerca del campo quirúrgico (ver técnica) (fuente: Pitts CC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«Ligamentos laterales del tobillo: qué ve el cirujano y qué hace cada uno» tiene 4 columnas: Ligamento, Trayecto, Cuándo se tensa, Dato útil en la clínica. Fila 1: Ligamento, ATFL (peroneoastragalino anterior); Trayecto, Del borde anterior del maléolo lateral al cuerpo del astrágalo; 2 bandas (fuente: Golanó P y colaboradores, 2010); Cuándo se tensa, En flexión plantar (fuente: Golanó P y colaboradores, 2010); Dato útil en la clínica, Es el más lesionado; frena la traslación anterior del astrágalo (fuente: Golanó P y colaboradores, 2010). Fila 2: Ligamento, CFL (calcaneoperoneo); Trayecto, Del maléolo lateral, debajo del ATFL, al calcáneo lateral, hacia abajo y atrás (fuente: Golanó P y colaboradores, 2010); Cuándo se tensa, En el eje que cruza talocrural y subastragalina (fuente: Golanó P y colaboradores, 2010); Dato útil en la clínica, Cubierto por los peroneos: se palpa mal (fuente: Netterström-Wedin F y colaboradores, 2022). Fila 3: Ligamento, PTFL (peroneoastragalino posterior); Trayecto, De la fosa maleolar al astrágalo posterolateral, casi horizontal (fuente: Golanó P y colaboradores, 2010); Cuándo se tensa, En dorsiflexión (fuente: Golanó P y colaboradores, 2010); Dato útil en la clínica, Rara vez se lesiona sin luxación (fuente: Golanó P y colaboradores, 2010). (fuente: Golanó P y colaboradores, 2010) (fuente: Netterström-Wedin F y colaboradores, 2022). Con esto cerramos anatomía funcional de los ligamentos laterales. Sigamos con variantes anatómicas que importan.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anatómicas que importan. ATFL. Las descripciones van de 1 a 3 bandas; en las disecciones de los autores de la revisión anatómica lo más común fueron 2 (fuente: Golanó P y colaboradores, 2010). Tenga 1, 2 o 3 bandas, el ligamento mide más o menos lo mismo de ancho (6-10 mm), lo que sugiere que estas variantes no alteran su función (fuente: Golanó P y colaboradores, 2010). CFL y ligamento talocalcáneo lateral. La relación entre ambos tiene 3 patrones (fuente: Golanó P y colaboradores, 2010): talocalcáneo lateral unido al CFL y reforzándolo (35 %), talocalcáneo lateral presente pero separado y por delante (23 %), o ausente y sustituido por un talocalcáneo anterior (42 %).</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este último patrón la estabilidad subastragalina depende más del CFL (fuente: Golanó P y colaboradores, 2010). Para qué sirve saberlo. Al reparar o reconstruir hay que identificar qué banda y qué ligamento quedan en cada paciente; no todos los tobillos son iguales y la «reparación estándar» se adapta a lo que se encuentra. Con esto cerramos variantes anatómicas que importan. Sigamos con biomecánica: por qué se rompe y por qué se vuelve crónico.</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por qué se rompe y por qué se vuelve crónico. Cada ligamento trabaja en su posición. El ATFL se tensa en flexión plantar y el PTFL en dorsiflexión; el CFL cruza 2 articulaciones, acompaña a la talocrural y también limita la subastragalina (fuente: Golanó P y colaboradores, 2010). El esguince típico —pie en flexión plantar e inversión— cae justo sobre el ATFL. El patrón de la caída decide cuánto se rompe. Con inversión y rotación interna se tensan los 2 ligamentos; sin rotación interna, casi solo el CFL.</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esos 4 casos, la gravedad de la lesión (el porcentaje de deformación hasta la rotura) se correlacionó con el tiempo de retorno al deporte (fuente: Panagiotakis E y colaboradores, 2017). De ahí la idea de los autores: frenar la rotación interna excesiva, ya sea entrenando la propiocepción o con calzado y ortesis preventivos (fuente: Panagiotakis E y colaboradores, 2017). Por qué se hace crónico. Hay 2 caras del problema, y lo habitual es que coexistan (fuente: Hertel J, 2002).</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Una es funcional: el tobillo pierde propiocepción y control neuromuscular. La otra es mecánica: queda laxitud patológica, se altera la artrocinemática, aparecen sinovitis y cambios degenerativos (fuente: Hertel J, 2002). Por eso el entrenamiento neuromuscular tiene sentido como primera intervención: en la revisión Cochrane mejoró los puntajes de función a las 4 semanas (FADI, diferencia media 8,83) (fuente: de Vries JS y colaboradores, 2011). Con esto cerramos biomecánica: por qué se rompe y por qué se vuelve crónico. Sigamos con clasificación: por gravedad, por ligamentos y por región.</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por gravedad, por ligamentos y por región. Hay 3 maneras útiles de clasificar un esguince, y se usan a la vez: por gravedad (grados I-III), por ligamentos comprometidos y por región (lateral, medial o sindesmótico). Por gravedad. Una forma de recordarlo: grado I, el ligamento se estiró; grado II, se rompió a medias; grado III, se rompió del todo (fuente: Petersen W y colaboradores, 2013; American Academy of Orthopaedic Surgeons, 2026). Del I al III suben el dolor, el edema y la equimosis, y aparece o aumenta la laxitud del tobillo frente al lado sano (fuente: American Academy of Orthopaedic Surgeons, 2026). El problema del grado. En la práctica el grado se pone de forma bastante subjetiva, mirando sobre todo el edema, el dolor y la equimosis (fuente: Halabchi F y colaboradores, 2020); y ni el cajón ni la inclinación talar tienen un punto final definido que marque el grado III (fuente: Halabchi F y colaboradores, 2020). Por eso se gradúa con el examen retardado (fuente: Vuurberg G y colaboradores, 2018) y se usa el grado para orientar el plan, no como un número exacto. Por ligamentos. Lo más frecuente es que el ATFL se lesione solo; en cerca de 20 % se suma el CFL (fuente: Golanó P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PTFL entra casi solo con luxación franca (fuente: Golanó P y colaboradores, 2010). (Opinión experta) Con ATFL y CFL rotos se piensa en una lesión de mayor gravedad que con ATFL solo. Por región. El esguince lateral (bajo) es el más común. El sindesmótico (alto) y el medial son una minoría —6,7 % y 5,1 % en una cohorte de cadetes— pero se asocian a bajas largas y a secuelas duraderas (fuente: Waterman BR y colaboradores, 2011); deben sospecharse por el mecanismo y por la zona de dolor. Para qué sirve en la decisión. El grado I-II va directo a tratamiento funcional con ortesis semirrígida (fuente: Petersen W y colaboradores, 2013). El grado III suma la opción de inmovilizar poco tiempo y vigilar más de cerca la evolución; las fuentes difieren en la duración: 10-14 días (fuente: American Academy of Orthopaedic Surgeons, 2026), máximo 10 (fuente: Petersen W y colaboradores, 2013) o menos de 10 (fuente: Halabchi F y colaboradores, 2020). La región cambia el plan: un esguince alto necesita imagen para decidir (fuente: Netterström-Wedin F y colaboradores, 2021) y a veces cirugía (fuente: American Academy of Orthopaedic Surgeons, 2026).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«Grados del esguince lateral y qué implican» tiene 5 columnas: Grado, Daño del ligamento, Clínica al cargar, Inestabilidad al examen, Qué cambia en el plan. Fila 1: Grado, I; Daño del ligamento, Estiramiento, microdesgarros; Clínica al cargar, Dolor leve; suele no doler al cargar (fuente: American Academy of Orthopaedic Surgeons, 2026); Inestabilidad al examen, Ninguna (fuente: American Academy of Orthopaedic Surgeons, 2026); Qué cambia en el plan, Tratamiento funcional, ejercicio desde el inicio. Fila 2: Grado, II; Daño del ligamento, Rotura parcial; Clínica al cargar, Dolor leve al cargar (fuente: American Academy of Orthopaedic Surgeons, 2026); Inestabilidad al examen, Leve respecto del lado sano (fuente: American Academy of Orthopaedic Surgeons, 2026); Qué cambia en el plan, Bota o ortesis semirrígida y ejercicio. Fila 3: Grado, III; Daño del ligamento, Rotura completa; Clínica al cargar, Dolor intenso al cargar (fuente: American Academy of Orthopaedic Surgeons, 2026); Inestabilidad al examen, Mucha (fuente: American Academy of Orthopaedic Surgeons, 2026); Qué cambia en el plan, Considerar yeso corto o férula-yeso por 10-14 días y luego ortesis (fuente: American Academy of Orthopaedic Surgeons, 2026). (fuente: American Academy of Orthopaedic Surgeons, 2026) (fuente: Petersen W y colaboradores, 2013). Con esto cerramos clasificación: por gravedad, por ligamentos y por región. Sigamos con diagnóstico: historia y las 2 preguntas del día 0.</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historia y las 2 preguntas del día 0. Historia. Pregunte cómo se torció el pie (inversión, caída, rotación), si pudo seguir caminando, si oyó o sintió un chasquido (con un desgarro grave puede ocurrir) (fuente: American Academy of Orthopaedic Surgeons, 2026) y si tuvo esguinces previos o sensación de inestabilidad. (Opinión experta) 3 datos orientan el plan: si puede cargar, si es el primer esguince y qué deporte practica. 2 tiempos. El examen agudo engaña: con edema y dolor intensos casi cualquier maniobra pierde especificidad, de modo que se repite a los 3-5 días (fuente: Halabchi F y colaboradores, 2020). La exactitud clínica es mayor entre los 2 y los 7 días que en las primeras 48 horas (fuente: Netterström-Wedin F y colaboradores, 2022), y la guía 2018 recoge, de su versión anterior, que el examen retardado a los 4-5 días es el modo más fiable de medir la gravedad (fuente: Vuurberg G y colaboradores, 2018). El día 0: ¿hay fractura? Para eso están las reglas de Ottawa. Tobillo: se pide radiografía si duele la zona maleolar y se cumple una de estas 2 condiciones: duele al presionar el hueso en el borde posterior o la punta de un maléolo, o el paciente no pudo apoyar al lesionarse ni dar 4 pasos en urgencias (fuente: Gomes YE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Pie: dolor en el mediopié más dolor al presionar el navicular o la base del quinto metatarsiano, o la misma incapacidad de apoyar (fuente: Jia CQ y colaboradores, 2025). La zona maleolar abarca los 6 cm distales de tibia y peroné (fuente: Jia CQ y colaboradores, 2025), y «apoyar» significa dar 4 pasos, 2 con cada pie, aunque sea con cojera (fuente: Jia CQ y colaboradores, 2025). Qué rendimiento tienen. Son sensibles, no específicas: en 66 estudios, sensibilidad agrupada 99,4 % y especificidad 35,3 % (fuente: Beckenkamp PR y colaboradores, 2017). Una revisión de 2022 solo con adultos halló 0,91 y 0,25, con mucha heterogeneidad (fuente: Gomes YE y colaboradores, 2022); la de 2026, 0,92 y 0,35 (fuente: Sharifi Razavi D y colaboradores, 2026). Con una prevalencia de fractura de 15 %, un resultado negativo deja menos de 1,4 % de probabilidad de fractura (fuente: Bachmann LM y colaboradores, 2003). Por eso un Ottawa negativo permite no pedir radiografía, y uno positivo solo obliga a pedirla. Qué más buscar. Dolor sobre la sindesmosis (esguince alto), dolor óseo en el mediopié y dolor o chasquido retromaleolar por tendones peroneos.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lesiones tendinosas, osteocondrales y de mediopié asociadas al esguince se subdiagnostican con frecuencia (fuente: Halabchi F y colaboradores, 2020), y la patología peronea convive con la inestabilidad lateral (fuente: Sandlin MI y colaboradores, 2017). La guía JOSPT 2021 aborda por separado el primer esguince lateral y la inestabilidad crónica (fuente: Martin RL y colaboradores, 2021). Niños. Ottawa también sirve en mayores de 5 años: sensibilidad agrupada 98,5 % (fuente: Dowling S y colaboradores, 2009). Pero ojo con el «Salter-Harris I»: en la RM de 135 niños con radiografía negativa, solo 3,0 % tuvo esa fractura y la mayoría tenía una lesión ligamentaria (fuente: Boutis K y colaboradores, 2016). Con esto cerramos diagnóstico: historia y las 2 preguntas del día 0. Sigamos con examen físico y reglas de decisión: maniobras con su rendimiento.</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y reglas de decisión: maniobras con su rendimiento. Se examina 2 veces. En urgencia: marcha, edema, equimosis, puntos de dolor óseo (Ottawa) y estado neurovascular. A los 4-5 días, con menos edema, se hacen las pruebas de laxitud (fuente: Vuurberg G y colaboradores, 2018). El examen retardado a los 5 días tuvo sensibilidad 96 % y especificidad 84 % para rotura ligamentaria en 160 pacientes; las pruebas adicionales aportaron poco (fuente: van Dijk CN y colaboradores, 1996). Palpación. Se presiona el ATFL (delante del maléolo lateral), el CFL (debajo y detrás de la punta del peroné), la sindesmosis, los peroneos y la base del quinto metatarsiano. Palpar el ATFL es muy sensible (95-100 %) y poco específico (0-32 %): descarta, no confirma (fuente: Netterström-Wedin F y colaboradores, 2022). El CFL rinde peor: sensibilidad 49-100 % y especificidad 26-79 % (fuente: Netterström-Wedin F y colaboradores, 2022). Cajón anterior. (Práctica habitual) Con la rodilla flexionada y el pie relajado, una mano fija la tibia y la otra tira del talón hacia delante; se compara siempre con el lado sano. En los estudios, la posición del tobillo varió desde neutro hasta 60° de flexión plantar (fuente: Netterström-Wedin F y colaboradores, 2022). Se sospecha rotura del ATFL si el astrágalo avanza 10 mm o si avanza más de 3-4 mm por encima del lado sano; la mitad de estos pacientes (50 %) muestra además un hoyuelo en la cara anterior del tobillo (fuente: Halabchi F y colaboradores, 2020). En el metaanálisis, el cajón anterior tuvo sensibilidad 54 % y especificidad 87 %: sirve para confirmar (fuente: Netterström-Wedin F y colaboradores, 2022). Inclinación talar (inversión forzada). (Práctica habitual) Se lleva el talón a inversión con la tibiotalar en neutro y se mide el ángulo entre la cúpula del astrágalo y el plafón; es positiva si supera en más de 5° al lado sano (fuente: Halabchi F y colaboradores, 2020). Su sensibilidad es 17-66 % y su especificidad 82-100 %, de modo que sirve para confirmar lesión del CFL (fuente: Netterström-Wedin F y colaboradores, 2022). Cómo leerlo. Ninguna prueba supera 90 % en sensibilidad y especificidad a la vez (fuente: Netterström-Wedin F y colaboradores, 2022). La combinación razonable es palpar para descartar y probar el cajón para confirmar (fuente: Netterström-Wedin F y colaboradores, 2022). En urgencia, el dolor y el edema hacen poco confiable la prueba de laxitud (fuente: Halabchi F y colaboradores, 2020). Sindesmosis. La palpación es sensible (92 %), y el apretón de la pierna (squeeze) y la rotación externa son específicos (85 % y 78 %) (fuente: Netterström-Wedin F y colaboradores, 2021). Ninguna prueba separa una sindesmosis estable de una inestable (fuente: Netterström-Wedin F y colaboradores, 2021), y ninguna prueba aislada la diagnostica con certeza (fuente: Sman AD y colaboradores, 2013): ante la duda se pide imagen.</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«Reglas de Ottawa para descartar fractura (sensibilidad y especificidad)» muestra lo siguiente. Metaanálisis 2017 (66 estudios): sensibilidad 99.4 por ciento y especificidad 35.3 por ciento (fuente: Beckenkamp PR y colaboradores, 2017). Metaanálisis 2022 (adultos): sensibilidad 91 por ciento y especificidad 25 por ciento (fuente: Gomes YE y colaboradores, 2022). Metaanálisis 2026: sensibilidad 92 por ciento y especificidad 35 por ciento (fuente: Sharifi Razavi D y colaboradores, 2026). Estudio prospectivo en China 2025: sensibilidad 98.4 por ciento y especificidad 26.3 por ciento (fuente: Jia CQ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«Pruebas clínicas para la rotura ligamentaria lateral (sensibilidad y especificidad)» muestra lo siguiente. Cajón anterior (agrupado): sensibilidad 54 por ciento y especificidad 87 por ciento (fuente: Netterström-Wedin F y colaboradores, 2022). Examen retardado a los 5 días: sensibilidad 96 por ciento y especificidad 84 por ciento (fuente: van Dijk CN y colaboradores, 1996). En el documento Word de este tema encontrarás además: Maniobras del esguince: qué buscan y cuánto valen. Con esto cerramos examen físico y reglas de decisión: maniobras con su rendimiento. Sigamos con imágenes: qué pedir, cuándo y qué esperar.</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qué pedir, cuándo y qué esperar. Radiografía. Se pide según Ottawa, no a todos. Al validar las reglas en 2 etapas, ninguna de las 50 fracturas maleolares ni de las 19 del mediopié del grupo final escapó a la regla (sensibilidad 1,0) (fuente: Stiell IG y colaboradores, 1993); con ellas se habrían evitado 34 % de las radiografías de tobillo y 30 % de las de pie (fuente: Stiell IG y colaboradores, 1993). Un metaanálisis posterior estimó que reducen entre 30 % y 40 % las radiografías innecesarias (fuente: Bachmann LM y colaboradores, 2003). Radiografías con estrés. Muestran si el tobillo es inestable por ligamentos rotos (fuente: American Academy of Orthopaedic Surgeons, 2026); en el esguince agudo se consideran innecesarias y poco fiables, duelen y requieren anestesia local (fuente: Halabchi F y colaboradores, 2020). En un estudio clásico, ni la artrografía ni la radiografía de estrés ni la ecografía añadieron mucho al examen físico retardado (fuente: van Dijk CN y colaboradores, 1996). Los umbrales que se usan para hablar de inestabilidad crónica refractaria son una inclinación en varo mayor de 10° (o 5° más que el lado sano) o una traslación anterior de 10 mm (o 5 mm más que el lado sano) (fuente: Halabchi F y colaboradores, 2020). Ecografía. Es barata, está disponible y se hace en la consulta. Tomando la RM como referencia, acertó con el ATFL (sensibilidad 0,97 y especificidad 0,93) y rindió algo menos con el CFL (0,81 y 0,92); el metaanálisis reunió 8 estudios y 434 pacientes (fuente: Kocsis K y colaboradores, 2024). Un estudio retrospectivo de 123 operados enfrentó ambos métodos: para graduar el ATFL ganó la ecografía de alta frecuencia (precisión 90,24 % frente a 78,05 %), y para encontrar un CFL asociado ganó la RM (sensibilidad 95,83 % frente a 63,54 %) (fuente: Tang B y colaboradores, 2026). Es un estudio de un solo centro (fuente: Tang B y colaboradores, 2026). Resonancia magnética. No hace falta para diagnosticar un esguince (fuente: American Academy of Orthopaedic Surgeons, 2026). Se pide para ver otras estructuras (cartílago, tendones, sindesmosis), si hay signos de esguince alto o si los síntomas pasan de 6-8 semanas pese al tratamiento (fuente: American Academy of Orthopaedic Surgeons, 2026); y antes de operar una inestabilidad crónica los cirujanos la piden de rutina (fuente: Michels F y colaboradores, 2018). Conviene saber sus límites: contrastada con la artroscopia en 24 pacientes, la RM no dio falsos positivos (especificidad 100 % para ATFL, CFL y lesión osteocondral), pero se le escaparon lesiones, en especial del CFL (fuente: Joshy S y colaboradores, 2010). Por eso, en un paciente con síntomas, una RM negativa no cierra el diagnóstico (fuente: Joshy S y colaboradores, 2010). En 70 pacientes con esguince grado 2-3, 81,4 % tuvo contusión ósea en tobillo o mediopié (fuente: Koiwai H y colaboradores, 2026). Niños. Con radiografía negativa, la prevalencia agrupada de una fractura oculta fue 24 % (fuente: Najaf-Zadeh A y colaboradores, 2014); en cambio, la fractura de Salter-Harris I fue rara en la RM (3,0 %) (fuente: Boutis K y colaboradores, 2016). Las 2 cifras no se contradicen: la primera cuenta cualquier fractura oculta y la segunda solo la fisaria del peroné distal. La ecografía para fracturas ocultas tuvo razón de verosimilitud positiva de 9 a 20 y negativa de 0,04 a 0,08 (fuente: Najaf-Zadeh A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«Ecografía frente a RM en la lesión ligamentaria lateral aguda (metaanálisis)» muestra lo siguiente. ATFL: sensibilidad 97 por ciento y especificidad 93 por ciento (fuente: Kocsis K y colaboradores, 2024). CFL: sensibilidad 81 por ciento y especificidad 92 por ciento (fuente: Kocsis K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«Ecografía de alta frecuencia y RM en 123 operados (estudio retrospectivo)» muestra lo siguiente. Precisión para graduar ATFL: ecografía: 90.2 por ciento (fuente: Tang B y colaboradores, 2026). Precisión para graduar ATFL: RM: 78 por ciento (fuente: Tang B y colaboradores, 2026). Sensibilidad para CFL asociado: ecografía: 63.5 por ciento (fuente: Tang B y colaboradores, 2026). Sensibilidad para CFL asociado: RM: 95.8 por ciento (fuente: Tang B y colaboradores, 2026). En el documento Word de este tema encontrarás además: Qué imagen pedir en el esguince lateral. Con esto cerramos imágenes: qué pedir, cuándo y qué esperar. Sigamos con algoritmo: del tobillo torcido a la decisión.</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del tobillo torcido a la decisión. Lectura rápida: se descarta fractura, se protege y se carga, se reexamina a los 4-5 días (fuente: Vuurberg G y colaboradores, 2018), y se escala por lo asociado, por la evolución a las 6-8 semanas (fuente: American Academy of Orthopaedic Surgeons, 2026) o por la inestabilidad que no cede con 3-6 meses de tratamiento no quirúrgico (fuente: Michels F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«Esguince lateral agudo: del día 0 a la cirugía» se lee de arriba hacia abajo. Se parte de: Tobillo torcido por inversión. Se decide: ¿Reglas de Ottawa positivas? Dolor óseo maleolar o del mediopié, o no puede dar 4 pasos (fuente: Gomes YE y colaboradores, 2022; Jia CQ y colaboradores, 2025)? Si la respuesta es sí, radiografía de tobillo o pie; si hay fractura, seguir su capítulo. Si la respuesta es no, protección, analgesia y carga según tolerancia con ortesis o venda; reexaminar a los 4-5 días (fuente: Vuurberg G y colaboradores, 2018). Se hace: Radiografía de tobillo o pie; si hay fractura, seguir su capítulo. Se hace: Protección, analgesia y carga según tolerancia con ortesis o venda; reexaminar a los 4-5 días (fuente: Vuurberg G y colaboradores, 2018). Se decide: ¿Dolor sobre la sindesmosis, apretón o rotación externa positivos, o inestabilidad franca? Si la respuesta es sí, sospechar esguince alto o lesión asociada: ecografía o rm y derivar (fuente: Netterström-Wedin F y colaboradores, 2021). Si la respuesta es no, graduar con el examen retardado: palpación, cajón anterior, inclinación talar (fuente: van Dijk CN y colaboradores, 1996). Se hace: Sospechar esguince alto o lesión asociada: ecografía o RM y derivar (fuente: Netterström-Wedin F y colaboradores, 2021). Se hace: Graduar con el examen retardado: palpación, cajón anterior, inclinación talar (fuente: van Dijk CN y colaboradores, 1996). Se decide: ¿Grado III o no puede apoyar? Si la respuesta es sí, inmovilización corta (10-14 días según aaos (fuente: American Academy of Orthopaedic Surgeons, 2026); máximo 10 según petersen (fuente: Petersen W y colaboradores, 2013)) y luego ortesis semirrígida con ejercicio. Si la respuesta es no, venda u ortesis con programa de ejercicio (fuente: Vuurberg G y colaboradores, 2018), empezando en la primera semana (fuente: Bleakley CM y colaboradores, 2010). Se hace: Inmovilización corta (10-14 días según AAOS (fuente: American Academy of Orthopaedic Surgeons, 2026); máximo 10 según Petersen (fuente: Petersen W y colaboradores, 2013)) y luego ortesis semirrígida con ejercicio. Se hace: Venda u ortesis con programa de ejercicio (fuente: Vuurberg G y colaboradores, 2018), empezando en la primera semana (fuente: Bleakley CM y colaboradores, 2010). Se decide: ¿Dolor o inestabilidad que pasan de 6-8 semanas? (fuente: American Academy of Orthopaedic Surgeons, 2026)? Si la respuesta es no, retorno gradual al deporte con ortesis y programa propioceptivo (fuente: Doherty C y colaboradores, 2017). Si la respuesta es sí, revisar adherencia a la rehabilitación y buscar lo asociado: rm (cartílago, peroneos, sindesmosis) (fuente: American Academy of Orthopaedic Surgeons, 2026). Se hace: Revisar adherencia a la rehabilitación y buscar lo asociado: RM (cartílago, peroneos, sindesmosis) (fuente: American Academy of Orthopaedic Surgeons, 2026). Se decide: ¿Sigue inestable tras 3-6 meses de tratamiento no quirúrgico? (fuente: Michels F y colaboradores, 2018)? Si la respuesta es sí, cirugía: reparación anatómica o reconstrucción con injerto según la calidad del tejido (fuente: Michels F y colaboradores, 2018). Si la respuesta es no, retorno gradual al deporte con ortesis y programa propioceptivo (fuente: Doherty C y colaboradores, 2017). Se hace: Cirugía: reparación anatómica o reconstrucción con injerto según la calidad del tejido (fuente: Michels F y colaboradores, 2018). Termina en: Retorno gradual al deporte con ortesis y programa propioceptivo (fuente: Doherty C y colaboradores, 2017). Con esto cerramos algoritmo: del tobillo torcido a la decisión. Sigamos con tratamiento: funcional primero, cirugía para la inestabilidad que no cede.</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funcional primero, cirugía para la inestabilidad que no cede. Principio. El esguince lateral aislado es, salvo excepciones, de tratamiento no quirúrgico; para la AAOS ni siquiera la rotura completa necesita sutura: basta un periodo de inmovilización y una buena rehabilitación (fuente: American Academy of Orthopaedic Surgeons, 2026). La revisión sistemática de Petersen concluye lo mismo para los grados I a III y deja la indicación quirúrgica como una decisión individual (fuente: Petersen W y colaboradores, 2013). La AAOS lo organiza en 3 fases: protección y control del edema, movimiento con ejercicio funcional, y fortalecimiento con regreso gradual; el programa dura 2 semanas en lo leve y hasta 6-12 en lo grave (fuente: American Academy of Orthopaedic Surgeons, 2026). Fase aguda. Protección, carga precoz y control del dolor. Una revisión paraguas de 24 revisiones favorece el tratamiento funcional frente a la inmovilización (fuente: Gaddi D y colaboradores, 2022), y la revisión de Halabchi recomienda la carga temprana con apoyo (fuente: Halabchi F y colaboradores, 2020). El hielo aporta poco: en un ECA de 60 adultos activos con grado I-II, sumar frío a PEACE y LOVE bajó el dolor del día 7 apenas 1,10 puntos, menos que la diferencia mínima importante de 2 puntos (fuente: Halder P y colaboradores, 2026). En adolescentes, PRICE más AINE y PEACE y LOVE no difirieron en fuerza ni equilibrio a las 12-15 semanas (fuente: Meškauskas M y colaboradores, 2026). Apoyo e inmovilización. En el ensayo CAST, 584 pacientes con esguince grave recibieron un vendaje tubular o uno de 3 soportes (yeso bajo rodilla, Aircast o bota Bledsoe) (fuente: Lamb SE y colaboradores, 2009). A los 3 meses, quienes llevaron yeso bajo rodilla durante 10 días tenían mejor función que con vendaje (diferencia media 9 %), y con Aircast la ventaja fue 8 %; la bota Bledsoe no superó al vendaje, y a los 9 meses ya no había diferencias (fuente: Lamb SE y colaboradores, 2009). La revisión de Petersen y cols. desaconseja inmovilizar mucho tiempo; para el grado III favorece un yeso bajo rodilla corto (máximo 10 días) y después ortesis semirrígida (fuente: Petersen W y colaboradores, 2013). La revisión de Halabchi habla de menos de 10 días (fuente: Halabchi F y colaboradores, 2020), y la AAOS, de 10-14 (fuente: American Academy of Orthopaedic Surgeons, 2026). Las ortesis semirrígidas o con cordones superan al vendaje elástico (fuente: Halabchi F y colaboradores, 2020). La revisión Cochrane clásica sobre inmovilización frente a tratamiento funcional figura hoy como retirada, así que no se usan sus cifras (fuente: Kerkhoffs GM y colaboradores, 2013). Ejercicio. Tiene respaldo de ensayos aleatorizados. Bleakley y cols. asignaron 101 pacientes con grado 1-2 a ejercicio terapéutico desde la primera semana o a RICE estándar: la función mejoró más con ejercicio en las semanas 1 y 2 (diferencia ajustada 5,28 y 4,92), los pacientes caminaron más (7886 frente a 5621 pasos) y la reincidencia fue 4 % en ambos grupos (fuente: Bleakley CM y colaboradores, 2010). Para prevenir recaídas, 8 semanas de ejercicios de equilibrio en casa, sumadas a la atención habitual, bajaron la recaída al año de 33 % a 22 % en 522 deportistas (RR 0,63; IC 95 % 0,45-0,88) (fuente: Hupperets MD y colaboradores, 2009). Comparada con el ejercicio en casa, la rehabilitación con supervisión redujo el dolor y la sensación de inestabilidad y aumentó la fuerza, aunque no está claro que prevenga más recaídas (fuente: Feger MA y colaboradores, 2015). La guía 2018 prefiere los programas de ejercicio supervisado a las modalidades pasivas (fuente: Vuurberg G y colaboradores, 2018), y no hay evidencia suficiente para el ultrasonido terapéutico (fuente: Doherty C y colaboradores, 2017). Medicamentos: las fuentes discrepan. Para los esguinces leves, la AAOS considera los AINE mejor opción que los analgésicos narcóticos, y paracetamol si el paciente no puede tomar AINE (fuente: American Academy of Orthopaedic Surgeons, 2026). La guía 2018 pide cuidado porque los AINE pueden frenar la cicatrización natural (fuente: Vuurberg G y colaboradores, 2018). En la revisión Cochrane (20 estudios, 3305 participantes), los AINE no difirieron del paracetamol en el dolor a 1-2 horas ni en los días 1 a 3, con certeza alta; pueden aumentar un poco los eventos gastrointestinales (certeza baja) (fuente: Jones P y colaboradores, 2020). En cambio, la revisión de revisiones de Doherty clasifica como fuerte la evidencia a favor de AINE y movilización precoz para el conjunto de dolor, edema y función (fuente: Doherty C y colaboradores, 2017). (Opinión experta) Una conducta prudente es paracetamol primero y AINE por pocos días si hacen falta. Cirugía en el esguince agudo. No es lo habitual. La revisión Cochrane sobre cirugía frente a tratamiento conservador reunió 20 ensayos con 2562 participantes, casi todos varones jóvenes activos, y concluyó que la evidencia no alcanza para decidir (fuente: Kerkhoffs GM y colaboradores, 2007). Pijnenburg y cols. incluyeron 370 pacientes con rotura ligamentaria, asignados a cirugía o a tratamiento funcional, y siguieron a 86 % de ellos una mediana de 8 años: con cirugía hubo menos dolor residual (16 % frente a 25 %), menos fallas (20 % frente a 32 %) y menos reesguinces (22 % frente a 34 %) (fuente: Pijnenburg AC y colaboradores, 2003). En un ECA de 51 varones jóvenes con grado III, a los 14 años todos habían recuperado su actividad previa; reincidieron 1 de 15 operados y 7 de 18 tratados con ortesis, pero 4 de 15 operados mostraron artrosis grado II en RM frente a ninguno de 18 (fuente: Pihlajamäki H y colaboradores, 2010). Por eso la cirugía aguda se reserva para la sindesmosis inestable, las fracturas asociadas y las lesiones muy extensas con hematoma masivo (fuente: Halabchi F y colaboradores, 2020; Petersen W y colaboradores, 2013). Inestabilidad crónica: primero tratar. Con el entrenamiento neuromuscular hay beneficio a corto plazo; falta seguimiento largo para saber si se mantiene (fuente: de Vries JS y colaboradores, 2011). Un consenso de 30 cirujanos (ESSKA-AFAS) propone considerar cirugía tras 3-6 meses de tratamiento no quirúrgico en inestabilidad funcional, y pedir RM antes (fuente: Michels F y colaboradores, 2018). Para la guía 2018, solo se opera si un programa de ejercicio exhaustivo fracasó (fuente: Vuurberg G y colaboradores, 2018); para la AAOS, si tras meses de rehabilitación persisten inestabilidad y dolor (fuente: American Academy of Orthopaedic Surgeons, 2026). Los umbrales de «inestabilidad refractaria» que se citan son varo mayor de 10° (o 5° más que el lado sano) y traslación anterior de 10 mm (o 5 mm más) (fuente: Halabchi F y colaboradores, 2020). Qué operación. La reparación anatómica (Broström, con la modificación de Gould) es la elección cuando el tejido es bueno; con laxitud generalizada, tejido pobre o revisión se prefiere reconstruir con injerto ATFL y CFL (fuente: Michels F y colaboradores, 2018; Sano S y colaboradores, 2026). La evidencia para elegir técnica es limitada: Cochrane no halló respaldo para preferir una cirugía sobre otra (fuente: de Vries JS y colaboradores, 2011). En 8 estudios comparativos (408 pacientes), el Broström artroscópico superó al abierto en AOFAS al año (88,6 frente a 80,05) y en el tiempo hasta cargar (9,0 frente a 14,25 semanas), con igual tiempo quirúrgico y complicaciones (fuente: Attia AK y colaboradores, 2021). Un metaanálisis de 2026 (21 estudios, 1426 pacientes) confirmó menos dolor y mejor Karlsson con la vía artroscópica frente a la abierta, además de mejor AOFAS y una vuelta más rápida al trabajo (fuente: Cho T y colaboradores, 2026). En cambio, en 25 publicaciones de retorno al deporte no hubo diferencias entre artroscopia y cirugía abierta, ni entre reparación y reconstrucción (fuente: Li Y y colaboradores, 2024). El refuerzo con cinta de sutura (internal brace) mejoró el FAAM deportivo frente al Broström-Gould (diferencia media 4,59) (fuente: Li X y colaboradores, 2026), y una guía de 2025 sobre técnicas artroscópicas todo dentro emitió 11 recomendaciones (fuente: Feng SM y colaboradores, 2025). Lo que no funcionó. El plasma rico en plaquetas en esguince agudo no mejoró el PROMIS de función ni de dolor a los 6 y 12 meses en 40 deportistas (fuente: Genuth G y colaboradores, 2026); el retorno al deporte fue más rápido (14,5 frente a 17,8 semanas), pero era un desenlace exploratorio y con poca potencia (fuente: Genuth G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«Reesguince al año con y sin 8 semanas de entrenamiento propioceptivo (ECA, 522 deportistas)» muestra lo siguiente. Con entrenamiento: 22 por ciento (fuente: Hupperets MD y colaboradores, 2009). Sin entrenamiento: 33 por ciento (fuente: Hupperets MD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«Cirugía frente a tratamiento funcional en rotura ligamentaria aguda, a una mediana de 8 años (ECA, 370 pacientes)» muestra lo siguiente. Dolor residual: cirugía: 16 por ciento (fuente: Pijnenburg AC y colaboradores, 2003). Dolor residual: funcional: 25 por ciento (fuente: Pijnenburg AC y colaboradores, 2003). Falla (giving way): cirugía: 20 por ciento (fuente: Pijnenburg AC y colaboradores, 2003). Falla (giving way): funcional: 32 por ciento (fuente: Pijnenburg AC y colaboradores, 2003). Reesguince: cirugía: 22 por ciento (fuente: Pijnenburg AC y colaboradores, 2003). Reesguince: funcional: 34 por ciento (fuente: Pijnenburg AC y colaboradores, 2003). Cajón positivo: cirugía: 30 por ciento (fuente: Pijnenburg AC y colaboradores, 2003). Cajón positivo: funcional: 54 por ciento (fuente: Pijnenburg AC y colaboradores, 2003). En el documento Word de este tema encontrarás además: Mejora de la función a los 3 meses frente al vendaje tubular (ensayo CAST, 584 pacientes con esguince grave); Qué hacer según el escenario. Con esto cerramos tratamiento: funcional primero, cirugía para la inestabilidad que no cede. Sigamos con técnica quirúrgica: reparación anatómica de broström-gould y cuándo reconstruir.</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reparación anatómica de broström-gould y cuándo reconstruir. &gt; Material de estudio: no reemplaza al tutor ni al manual del implante. Lo que no tiene estudio que lo respalde se rotula práctica habitual / opinión experta y no lleva cifra. Qué se quiere lograr. Reinsertar el ATFL y el CFL en su huella del peroné con la tensión justa, reforzar con el retináculo extensor inferior (la modificación de Gould) y tratar lo asociado. La idea es restituir la estabilidad sin rigidificar el tobillo. Indicación y planificación. Falla de 3-6 meses de tratamiento no quirúrgico con inestabilidad mecánica o funcional (fuente: Michels F y colaboradores, 2018). Se pide RM (fuente: Michels F y colaboradores, 2018). (Práctica habitual) La laxitud se documenta frente al lado sano, con cajón e inclinación talar o con radiografías de estrés; recuerde que en el esguince agudo la radiografía de estrés duele, exige anestesia local y es poco fiable (fuente: Halabchi F y colaboradores, 2020). En la planificación se decide si el tejido alcanza para reparar o hay que reconstruir con injerto: laxitud generalizada, tejido pobre o revisión (fuente: Michels F y colaboradores, 2018; Sano S y colaboradores, 2026). En la serie de Cho y Kim, la cinta de sutura se reservó para laxitud generalizada (Beighton ≥ 5), reparación previa fallida, tejido pobre en RM, osículo subfibular grande (≥ 5 mm) e IMC ≥ 30 (fuente: Cho BK y colaboradores, 2025). Posición y preparación. (Práctica habitual) Decúbito supino con un cojín bajo la cadera ipsilateral para que el pie quede neutro, torniquete de muslo, profilaxis antibiótica y campo que permita ver ambos pies para comparar. La artroscopia previa permite tratar sinovitis, cartílago y osteofitos: en 148 pacientes con inestabilidad crónica halló daño cartilaginoso en 66 % de los tobillos con lesión lateral (fuente: Hintermann B y colaboradores, 2002). Abordaje y estructuras en riesgo. (Práctica habitual) Incisión curva centrada en el borde anteroinferior del peroné, siguiendo la dirección del ATFL y el CFL. Debajo de la piel hay que respetar ramas del nervio peroneo superficial (delante) y del nervio sural (detrás). En un estudio en cadáver, a 1,5 cm delante de la punta del peroné el nervio peroneo superficial quedó a 13,11 mm y el sural a 12,33 mm del portal accesorio; una rama del peroneo superficial estuvo a solo 2 mm en un espécimen (fuente: Pitts CC y colaboradores, 2020). El tendón peroneo quedó a 16,1 mm del portal (fuente: Pitts CC y colaboradores, 2020), y los peroneos cubren el CFL (fuente: Golanó P y colaboradores, 2010). En la serie de Cho y Kim, 1,1 % tuvo lesión del nervio peroneo superficial, que se resolvió a los 6 meses (fuente: Cho BK y colaboradores, 2025). Reparación. (Práctica habitual) Se liberan los remanentes del ATFL y del CFL y se aviva la huella del peroné. En la serie de Cho y Kim se fijaron con 2 anclajes en el borde anteroinferior del maléolo lateral, con el tobillo en flexión neutra y ligera eversión (fuente: Cho BK y colaboradores, 2025). Luego se avanza el retináculo extensor inferior sobre la reparación (Gould) (fuente: Cho BK y colaboradores, 2025). Ojo con el refuerzo: en cadáver no cambió la estabilidad inicial frente a Broström solo (fuente: Behrens SB y colaboradores, 2013). Aumento o reconstrucción. Si el tejido no sirve o hay laxitud generalizada, se reconstruye con injerto del ATFL y del CFL (fuente: Michels F y colaboradores, 2018). El aumento con cinta de sutura se ha usado para permitir una rehabilitación más rápida: en una serie de 94 pacientes con seguimiento mayor de 3 años, la inclinación talar pasó de 15,4° a 2,7° y la traslación anterior de 14,3 a 4,5 mm (fuente: Cho BK y colaboradores, 2025). Un metaanálisis de 2026 halló mejor FAAM deportivo con cinta y un retorno al deporte 4-8 semanas antes, sin diferencias en complicaciones ni recurrencia (fuente: Li X y colaboradores, 2026). Cierre y primeras semanas. (Práctica habitual) Cierre por planos y férula en neutro. Un protocolo publicado usó férula corta y carga parcial con muletas 3 semanas, y permitió volver al deporte después de al menos 8 semanas (fuente: Cho BK y colaboradores, 2025). Una revisión de 28 estudios halló que la movilización precoz (antes de 3 semanas) mejoró AOFAS (98,8 frente a 91,9) pero dio más laxitud (cajón 6,3 frente a 3,9 mm) y más complicaciones (11,4 % frente a 3,1 %) (fuente: Vopat ML y colaboradores, 2020). Errores típicos del residente. Tensar de más: en la serie de Cho y Kim los ligamentos se fijaron en neutro y ligera eversión, y la cinta en neutro precisamente para no sobretensarla (fuente: Cho BK y colaboradores, 2025). No ver o dañar ramas nerviosas: en un ensayo de 40 pacientes, la tenodesis causó más lesiones nerviosas que la reconstrucción anatómica (RR 5,50) (fuente: de Vries JS y colaboradores, 2011). Operar la inestabilidad sin tratar el cartílago, los peroneos o la sindesmosis (fuente: Hintermann B y colaboradores, 2002; Sandlin MI y colaboradores, 2017). Reparar un tejido que no sirve en vez de reconstruir (fuente: Michels F y colaboradores, 2018). Movilizar sin protección y aflojar la reparación (fuente: Vopat ML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«Broström abierto frente a artroscópico: AOFAS al año (8 estudios comparativos)» muestra lo siguiente. Abierto: 80 puntos (fuente: Attia AK y colaboradores, 2021). Artroscópico: 88.6 puntos (fuente: Attia AK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al portal artroscópico accesorio a 1,5 cm delante del peroné (10 cadáveres)» muestra lo siguiente. Tendón peroneo: 16.1 mm (fuente: Pitts CC y colaboradores, 2020). Nervio peroneo superficial: 13.1 mm (fuente: Pitts CC y colaboradores, 2020). Nervio sural: 12.3 mm (fuente: Pitts CC y colaboradores, 2020). En el documento Word de este tema encontrarás además: Opciones quirúrgicas en la inestabilidad lateral crónica. Con esto cerramos técnica quirúrgica: reparación anatómica de broström-gould y cuándo reconstruir. Sigamos con complicaciones: recaída, inestabilidad, lesiones asociadas y artrosis.</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recaída, inestabilidad, lesiones asociadas y artrosis. Recaída. Al revisar 31 estudios, entre 3 % y 34 % de los pacientes sufrió un nuevo esguince, y hasta 33 % refería inestabilidad subjetiva en los estudios de buena calidad (fuente: van Rijn RM y colaboradores, 2008). Con tratamiento funcional, 33 % recayó al año en el grupo control de Hupperets (fuente: Hupperets MD y colaboradores, 2009) y 34 % a los 8 años en el de Pijnenburg (fuente: Pijnenburg AC y colaboradores, 2003). Dolor persistente y otros síndromes dolorosos. Entre 5 % y 33 % de los pacientes sigue con dolor al año (fuente: van Rijn RM y colaboradores, 2008), y si el dolor pasa de 4-6 semanas puede tratarse de un esguince crónico (fuente: American Academy of Orthopaedic Surgeons, 2026). Un síndrome doloroso regional complejo puede complicar cualquier lesión de extremidad, pero no se halló una tasa verificable para el esguince lateral aislado en las fuentes abiertas revisadas: se omite la cifra. Inestabilidad crónica. Ocurre en 10 % a 20 % tras un esguince agudo (fuente: de Vries JS y colaboradores, 2011). Otras fuentes dan cifras distintas porque miden cosas distintas: 20-30 % con inestabilidad que requiere cirugía (fuente: Sano S y colaboradores, 2026), o hasta 40-50 % con síntomas residuales (fuente: Halabchi F y colaboradores, 2020). Entre 82 pacientes con un primer esguince, no poder completar un aterrizaje con una pierna ni un salto vertical a las 2 semanas predijo la inestabilidad crónica al año (sensibilidad 83 %, especificidad 55 %) (fuente: Doherty C y colaboradores, 2016); a los 6 meses, el alcance posterior del test de equilibrio SEBT y el FAAM de actividades diarias la predijeron con sensibilidad 75 % y especificidad 91 % (fuente: Doherty C y colaboradores, 2016). Según la AAOS, la causa que más pesa es no completar la rehabilitación (fuente: American Academy of Orthopaedic Surgeons, 2026). Lesiones asociadas. No se deben pasar por alto. En 171 lesiones ligamentarias agudas de deportistas, con RM de 3 T, 14 % tuvo lesión cartilaginosa u osteocondral, casi todas cartilaginosas (fuente: Baltes TPA y colaboradores, 2025). En 70 pacientes con esguince grado 2-3, 81,4 % tuvo contusión ósea (fuente: Koiwai H y colaboradores, 2026). En 148 pacientes con inestabilidad crónica, la artroscopia halló rotura o elongación del ATFL en 86 %, del CFL en 64 % y del deltoides en 40 % (fuente: Hintermann B y colaboradores, 2002); la inestabilidad medial se sospechó en 38 pacientes y se detectó en 54 (fuente: Hintermann B y colaboradores, 2002). La patología de los tendones peroneos convive con la inestabilidad lateral y debe evaluarse (fuente: Sandlin MI y colaboradores, 2017). En niños, una fractura oculta aparece en 24 % de los casos con radiografía negativa (fuente: Najaf-Zadeh A y colaboradores, 2014). Sindesmosis (esguince alto). Fue 6,7 % de los esguinces en cadetes (fuente: Waterman BR y colaboradores, 2011), pero en deportistas con lesión ligamentaria aguda y RM de 3 T, 38 % tenía lesión de la sindesmosis anterior (fuente: Baltes TPA y colaboradores, 2025); esa muestra viene de un centro especializado y se inclina hacia lesiones más graves. La palpación es sensible (92 %) y el apretón (85 %) y la rotación externa (78 %) son específicos, pero ninguna prueba separa una sindesmosis estable de una inestable (fuente: Netterström-Wedin F y colaboradores, 2021). La cirugía se considera en algunos esguinces altos con inestabilidad (fuente: American Academy of Orthopaedic Surgeons, 2026). En cirugía de inestabilidad crónica, la fijación con botón de sutura de una sindesmosis dinámica inestable (diástasis ≥ 2 mm) dejó a medio plazo una función parecida a la del grupo sin lesión sindesmal; como los 2 grupos no eran comparables, los autores piden leerlo como indicio y no como prueba (fuente: Shi P y colaboradores, 2026). Artrosis postraumática. En 390 pacientes con artrosis terminal de tobillo, 78 % era postraumática (fuente: Valderrabano V y colaboradores, 2009). En 30 con artrosis ligamentaria terminal, 85 % había lesionado los ligamentos laterales, el tiempo medio hasta la artrosis fue 34,3 años y 52 % tenía varo (fuente: Valderrabano V y colaboradores, 2006). En el ECA de grado III a 14 años, 4 de 15 operados tenían artrosis grado II en RM y ninguno de los 18 tratados con ortesis (fuente: Pihlajamäki H y colaboradores, 2010). Complicaciones de la cirugía. Una revisión de 28 estudios halló complicaciones totales en 3,1 % con movilización tardía y 11,4 % con precoz; las de herida fueron 1,3 % y 3,8 % (fuente: Vopat ML y colaboradores, 2020). En una serie con cinta de sutura, hubo 2 infecciones superficiales (2,1 %), 2 cicatrizaciones lentas (2,1 %) y 1 lesión del nervio peroneo superficial (1,1 %) (fuente: Cho BK y colaboradores, 2025). En la revisión Cochrane del esguince agudo, la cirugía se asoció a recuperación más larga, más rigidez y más complicaciones (fuente: Kerkhoffs GM y colaboradores, 2007). Una tenodesis causó más lesiones nerviosas que una reconstrucción anatómica (RR 5,50) en un ensayo de 40 pacientes (fuente: de Vries JS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«Hallazgos artroscópicos en 148 pacientes con inestabilidad crónica» muestra lo siguiente. Rotura o elongación del ATFL: 86 por ciento (fuente: Hintermann B y colaboradores, 2002). Rotura o elongación del CFL: 64 por ciento (fuente: Hintermann B y colaboradores, 2002). Lesión del deltoides: 40 por ciento (fuente: Hintermann B y colaboradores, 2002). Daño cartilaginoso (tobillos con lesión lateral): 66 por ciento (fuente: Hintermann B y colaboradores, 2002).</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«Lesiones en deportistas con lesión ligamentaria aguda, RM de 3 T (171 lesiones)» muestra lo siguiente. Ligamentos laterales: 73 por ciento (fuente: Baltes TPA y colaboradores, 2025). Sindesmosis anterior: 38 por ciento (fuente: Baltes TPA y colaboradores, 2025). Cartílago u osteocondral: 14 por ciento (fuente: Baltes TPA y colaboradores, 2025). En el documento Word de este tema encontrarás además: Complicaciones tras reparar el ligamento lateral, según movilización (28 estudios); Complicaciones y qué hacer. Con esto cerramos complicaciones: recaída, inestabilidad, lesiones asociadas y artrosis. Sigamos con pronóstico: qué esperar y qué predice una mala evolución.</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qué esperar y qué predice una mala evolución. Curso natural. En 31 estudios, el dolor cae rápido en las primeras 2 semanas; al año, entre 5 % y 33 % siguen con dolor, y 36-85 % se recuperan por completo en 3 años (fuente: van Rijn RM y colaboradores, 2008). El rango es amplio porque los estudios definen la recuperación de forma distinta. Un estudio señaló que entrenar más de 3 veces por semana fue un factor de síntomas residuales (fuente: van Rijn RM y colaboradores, 2008). Quién tiene peor pronóstico. No terminar la rehabilitación es, según la AAOS, el origen más frecuente de la inestabilidad crónica (fuente: American Academy of Orthopaedic Surgeons, 2026). En el primer esguince, no poder completar un aterrizaje con una pierna ni un salto vertical a las 2 semanas predijo la inestabilidad al año con sensibilidad 83 % y especificidad 55 % (fuente: Doherty C y colaboradores, 2016). Tras la cirugía. En 25 publicaciones (1384 participantes), volvió a algún deporte 95 %, al nivel previo 83 % y al deporte competitivo 87 %; el tiempo medio fue 12,45 semanas (fuente: Li Y y colaboradores, 2024). Cada década de edad suma 6 % al riesgo de no volver y cada 5 kg/m² de IMC suma 4 % (fuente: Li Y y colaboradores, 2024). En 154 pacientes seguidos unos 67 meses tras cirugía de inestabilidad crónica, los que tenían la sindesmosis dinámicamente inestable y recibieron botón de sutura terminaron con un Karlsson casi igual al de quienes la tenían intacta (diferencia final de 1,00 punto); la diferencia en la mejoría entre grupos, 4,88 puntos, quedó por debajo del umbral clínico de 13,50 (fuente: Shi P y colaboradores, 2026). A largo plazo. En el ECA de grado III, todos recuperaron la actividad previa a los 14 años, operados o no (fuente: Pihlajamäki H y colaboradores, 2010). El problema a muy largo plazo es la artrosis: el tiempo medio hasta la artrosis terminal ligamentaria fue 34,3 años (fuente: Valderrabano V y colaboradores, 2006), y 78 % de la artrosis terminal de tobillo fue postraumática (fuente: Valderrabano V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«Retorno al deporte tras estabilización anatómica lateral (25 publicaciones, 1384 participantes)» muestra lo siguiente. A cualquier deporte: 95 por ciento (fuente: Li Y y colaboradores, 2024). Al nivel previo: 83 por ciento (fuente: Li Y y colaboradores, 2024). Al deporte competitivo: 87 por ciento (fuente: Li Y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«Causa de la artrosis terminal de tobillo (390 pacientes)» muestra lo siguiente. Postraumática: 78 por ciento (fuente: Valderrabano V y colaboradores, 2009). Secundaria: 13 por ciento (fuente: Valderrabano V y colaboradores, 2009). Primaria: 9 por ciento (fuente: Valderrabano V y colaboradores, 2009). Con esto cerramos pronóstico: qué esperar y qué predice una mala evolución. Sigamos con rehabilitación y retorno al deporte.</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retorno al deporte. El programa en 3 fases (AAOS). Primero, proteger y desinflamar, ya cargando según tolerancia. Después, recuperar movilidad, fuerza isométrica y equilibrio, y retirar la inmovilización en esta etapa para que no quede rigidez. Por último, fuerza y propiocepción más exigentes y vuelta progresiva a la actividad: primero lo que se hace en línea recta y al final los cambios bruscos de dirección (fuente: American Academy of Orthopaedic Surgeons, 2026). Puede tomar 2 semanas en lo leve y hasta 6-12 en lo grave (fuente: American Academy of Orthopaedic Surgeons, 2026). Qué ejercicio. Rango de movimiento apenas el dolor lo permite, luego fortalecimiento (isométrico y después con resistencia), entrenamiento de equilibrio y, al final, agilidad y gestos del deporte (fuente: Halabchi F y colaboradores, 2020). Con supervisión, los pacientes tuvieron menos dolor y menos sensación de inestabilidad que con ejercicio en casa (fuente: Feger MA y colaboradores, 2015). Si no se puede supervisar, el programa propioceptivo domiciliario de 8 semanas redujo el reesguince a 22 % frente a 33 % (fuente: Hupperets MD y colaboradores, 2009). Cuándo volver al deporte. No existen criterios basados en evidencia para decidir el retorno tras un esguince lateral (fuente: Tassignon B y colaboradores, 2019). Una revisión recomienda decidir con 3 fuentes: variables autorreportadas, pruebas manuales de estabilidad y pruebas funcionales (fuente: Halabchi F y colaboradores, 2020); y verificar que el tobillo lesionado alcance al menos 80 % del rendimiento del sano (fuente: Halabchi F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Una conducta razonable (opinión experta) es exigir sin dolor, rango simétrico, fuerza y saltos aceptables, confianza del paciente y regreso con ortesis. La ortesis es eficaz para prevenir recaídas: en deportistas con esguince previo redujo 69 % los nuevos esguinces (OR 0,31) (fuente: Dizon JM y colaboradores, 2010). Después de operar. Tras la reconstrucción, la movilización funcional precoz adelantó el regreso al trabajo en 2,0 semanas y al deporte en 3,0 semanas frente a 6 semanas de inmovilización (fuente: de Vries JS y colaboradores, 2011). En una revisión de 28 estudios, la movilización precoz mejoró AOFAS, pero con más laxitud y más complicaciones (fuente: Vopat ML y colaboradores, 2020). En una serie con cinta de sutura se usó férula corta y carga parcial 3 semanas; desde la semana 4 se animó a la carga completa, el fortalecimiento de peroneos y la propiocepción (fuente: Cho BK y colaboradores, 2025). Una revisión de cirugía artroscópica inicia el entrenamiento específico del deporte hacia los 3 meses (fuente: Sano S y colaboradores, 2026), y el tiempo medio de retorno fue 12,45 semanas en un metaanálisis (fuente: Li Y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«Retorno al deporte: qué se puede medir y qué respaldo tiene» tiene 3 columnas: Dominio, Qué medir, Respaldo. Fila 1: Dominio, Autorreporte; Qué medir, Cuestionarios de función y confianza del paciente; Respaldo, Debe incorporarse a la decisión (fuente: Halabchi F y colaboradores, 2020). Fila 2: Dominio, Estabilidad manual; Qué medir, Cajón anterior e inclinación talar frente al lado sano; Respaldo, Ayuda a medir laxitud residual (fuente: Halabchi F y colaboradores, 2020). Fila 3: Dominio, Rendimiento funcional; Qué medir, Saltos y carreras: al menos 80 % del lado sano; Respaldo, Sugerido en una revisión, no validado (fuente: Halabchi F y colaboradores, 2020; Tassignon B y colaboradores, 2019). Fila 4: Dominio, Protección; Qué medir, Ortesis al volver; Respaldo, Reduce 69 % los nuevos esguinces en deportistas con antecedente (fuente: Dizon JM y colaboradores, 2010). (fuente: Halabchi F y colaboradores, 2020) (fuente: Tassignon B y colaboradores, 2019) (fuente: Dizon JM y colaboradores, 2010). Con esto cerramos rehabilitación y retorno al deporte.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Es un diagnóstico clínico en 2 tiempos: el día 0 se descarta fractura con Ottawa (fuente: Beckenkamp PR y colaboradores, 2017) y a los 4-5 días se gradúa el daño ligamentario con un examen retardado (fuente: Vuurberg G y colaboradores, 2018). La anatomía manda el orden de rotura: el ATFL se rompe primero o solo, el CFL se suma si la fuerza sigue y el PTFL casi nunca falla sin luxación (fuente: Golanó P y colaboradores, 2010). El tratamiento inicial es funcional: apoyo semirrígido o venda, carga precoz y ejercicio supervisado; la inmovilización prolongada y el reposo sin carga son errores frecuentes (fuente: Halabchi F y colaboradores, 2020). Para que no recaiga: ejercicio propioceptivo y ortesis son lo que tiene mejor respaldo (fuente: Doherty C y colaboradores, 2017). La cirugía queda para la inestabilidad que no cede con un programa de ejercicio completo (fuente: Vuurberg G y colaboradores, 2018), y antes de operar se pide RM para buscar lo asociado (fuente: Michels F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Ottawa descarta fractura, no la confirma: la especificidad agrupada es 35,3 % (fuente: Beckenkamp PR y colaboradores, 2017). En un niño con tobillo doloroso y radiografía negativa, solo 3,0 % tuvo una fractura de Salter-Harris I del peroné distal en RM, y 80,0 % tenía una lesión ligamentaria (fuente: Boutis K y colaboradores, 2016). Para la AAOS, abandonar la rehabilitación antes de tiempo es lo que con más frecuencia termina en inestabilidad crónica (fuente: American Academy of Orthopaedic Surgeons, 2026). Si los síntomas siguen pasadas 6-8 semanas pese al tratamiento, reevalúe y considere RM para buscar lesiones asociadas (fuente: American Academy of Orthopaedic Surgeons, 2026). No hay criterios basados en evidencia para decidir el regreso al deporte; la revisión propone combinar cuestionarios, pruebas clínicas y funcionales (fuente: Tassignon B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El esguince lateral se diagnostica en 2 tiempos: Ottawa el día 0 y examen retardado a los 4-5 días (fuente: Vuurberg G y colaboradores, 2018). Ottawa descarta fractura, no la confirma: especificidad 35,3 % (fuente: Beckenkamp PR y colaboradores, 2017). Casi todos se tratan sin cirugía; el ejercicio y la ortesis previenen recaídas (fuente: Doherty C y colaboradores, 2017). La inestabilidad crónica se opera tras 3-6 meses de tratamiento no quirúrgico que falla, y después de buscar lo asociado (fuente: Michels F y colaboradores, 2018). No hay criterios validados de retorno al deporte (fuente: Tassignon B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esguince lateral de tobillo · ATFL · CFL · PTFL · inversión plantar · reglas de Ottawa · cajón anterior · inclinación talar · examen retardado · grados I-III · tratamiento funcional · ortesis semirrígida · inestabilidad crónica de tobillo · Broström-Gould · internal brace · sindesmosis · lesión osteocondral del astrágalo · retorno al deporte · propiocepción.</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ATFL primero, CFL después, PTFL casi nunca: el orden de rotura sigue la anatomía (fuente: Golanó P y colaboradores, 2010). Ottawa descarta, no confirma: sensibilidad 99,4 % y especificidad 35,3 % (fuente: Beckenkamp PR y colaboradores, 2017). Examen de laxitud a los 4-5 días; en urgencia el examen engaña (fuente: Vuurberg G y colaboradores, 2018). La palpación descarta; el cajón anterior confirma, con especificidad 87 % (fuente: Netterström-Wedin F y colaboradores, 2022). Tratamiento funcional: apoyo, carga precoz y ejercicio; el reposo prolongado perjudica (fuente: Halabchi F y colaboradores, 2020). Propiocepción en casa: reesguince de 33 % a 22 % (fuente: Hupperets MD y colaboradores, 2009); la ortesis también previene (fuente: Doherty C y colaboradores, 2017). Entre 10 % y 20 % desarrolla inestabilidad crónica (fuente: de Vries JS y colaboradores, 2011). Cirugía: tras 3-6 meses de tratamiento no quirúrgico fallido (fuente: Michels F y colaboradores, 2018). Antes de operar, buscar cartílago, peroneos y sindesmosis (fuente: Hintermann B y colaboradores, 2002). Retorno al deporte: sin criterios validados; al menos 80 % del lado sano (fuente: Halabchi F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para estudio. Mujer de 22 años, jugadora universitaria de baloncesto, que aterriza sobre el pie de una rival y se tuerce el tobillo derecho en inversión. Pudo dar 4 pasos con dolor; no tenía dolor óseo en los maléolos ni en el mediopié; había edema y equimosis lateral. Se manejó con ortesis, carga según tolerancia y ejercicio. A los 4 meses refiere 2 nuevos giros del tobillo al cambiar de dirección, no confía en el pie para saltar, y tiene un cajón anterior con más traslación que el lado sano y una inclinación talar aumentada. La RM no muestra lesión osteocondral ni de peroneos.</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se hizo bien el día 0 y qué dato permitió no pedir radiografía?. ¿Qué pruebas del examen retardado conviene repetir y cómo se leen?. ¿Qué falta comprobar antes de decidir una cirugía?. Si se opera, ¿reparación o reconstrucción? ¿Qué retorno al deporte se puede prometer?.</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Con Ottawa negativa la fractura es muy improbable (sensibilidad agrupada 99,4 %), y no hacía falta radiografía (fuente: Beckenkamp PR y colaboradores, 2017). En el examen retardado, el cajón anterior confirma (especificidad 87 %) y la inclinación talar orienta al CFL (especificidad 82-100 %) (fuente: Netterström-Wedin F y colaboradores, 2022). Antes de operar: confirmar que el tratamiento de ejercicio fue completo (dejarla a medias es lo que más a menudo lleva a la inestabilidad crónica) (fuente: American Academy of Orthopaedic Surgeons, 2026), que pasaron al menos 3-6 meses (fuente: Michels F y colaboradores, 2018), y buscar lesiones asociadas con RM: cartílago, peroneos y sindesmosis (fuente: American Academy of Orthopaedic Surgeons, 2026). Si el remanente ligamentario es bueno, la reparación anatómica (Broström-Gould) es la elección; con laxitud generalizada o tejido pobre se reconstruye con injerto (fuente: Michels F y colaboradores, 2018). Tras la estabilización anatómica, 95 % volvió a algún deporte y 83 % al nivel previo, en un tiempo medio de 12,45 semanas; no se debe prometer más que eso (fuente: Li Y y colaboradores, 2024). El tratamiento funcional bien hecho cura a casi todos; el que sigue inestable merece una evaluación completa antes de la cirugía (fuente: Michels F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chart" Target="../charts/char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chart" Target="../charts/char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chart" Target="../charts/char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hart" Target="../charts/char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Esguince lateral de tobillo: del examen retardado a la decisión</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pie-tobillo · tobillo · R1-R3</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2026-10-24.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 funcional de los ligamentos laterales</a:t>
            </a:r>
          </a:p>
          <a:p>
            <a:pPr marL="347472" indent="-347472">
              <a:spcAft>
                <a:spcPts val="1400"/>
              </a:spcAft>
              <a:buChar char="•"/>
            </a:pPr>
            <a:r>
              <a:rPr sz="2200">
                <a:solidFill>
                  <a:srgbClr val="263238"/>
                </a:solidFill>
                <a:latin typeface="Calibri"/>
              </a:rPr>
              <a:t>5. Variantes anatómicas que importan</a:t>
            </a:r>
          </a:p>
          <a:p>
            <a:pPr marL="347472" indent="-347472">
              <a:spcAft>
                <a:spcPts val="1400"/>
              </a:spcAft>
              <a:buChar char="•"/>
            </a:pPr>
            <a:r>
              <a:rPr sz="2200">
                <a:solidFill>
                  <a:srgbClr val="263238"/>
                </a:solidFill>
                <a:latin typeface="Calibri"/>
              </a:rPr>
              <a:t>6. Biomecánica: por qué se rompe y por qué se vuelve crónico</a:t>
            </a:r>
          </a:p>
          <a:p>
            <a:pPr marL="347472" indent="-347472">
              <a:spcAft>
                <a:spcPts val="1400"/>
              </a:spcAft>
              <a:buChar char="•"/>
            </a:pPr>
            <a:r>
              <a:rPr sz="2200">
                <a:solidFill>
                  <a:srgbClr val="263238"/>
                </a:solidFill>
                <a:latin typeface="Calibri"/>
              </a:rPr>
              <a:t>7. Clasificación: por gravedad, por ligamentos y por región</a:t>
            </a:r>
          </a:p>
          <a:p>
            <a:pPr marL="347472" indent="-347472">
              <a:spcAft>
                <a:spcPts val="1400"/>
              </a:spcAft>
              <a:buChar char="•"/>
            </a:pPr>
            <a:r>
              <a:rPr sz="2200">
                <a:solidFill>
                  <a:srgbClr val="263238"/>
                </a:solidFill>
                <a:latin typeface="Calibri"/>
              </a:rPr>
              <a:t>8. Diagnóstico: historia y las 2 preguntas del día 0</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Examen físico y reglas de decisión: maniobras con su rendimiento</a:t>
            </a:r>
          </a:p>
          <a:p>
            <a:pPr marL="347472" indent="-347472">
              <a:spcAft>
                <a:spcPts val="1400"/>
              </a:spcAft>
              <a:buChar char="•"/>
            </a:pPr>
            <a:r>
              <a:rPr sz="2200">
                <a:solidFill>
                  <a:srgbClr val="263238"/>
                </a:solidFill>
                <a:latin typeface="Calibri"/>
              </a:rPr>
              <a:t>10. Imágenes: qué pedir, cuándo y qué esperar</a:t>
            </a:r>
          </a:p>
          <a:p>
            <a:pPr marL="347472" indent="-347472">
              <a:spcAft>
                <a:spcPts val="1400"/>
              </a:spcAft>
              <a:buChar char="•"/>
            </a:pPr>
            <a:r>
              <a:rPr sz="2200">
                <a:solidFill>
                  <a:srgbClr val="263238"/>
                </a:solidFill>
                <a:latin typeface="Calibri"/>
              </a:rPr>
              <a:t>11. Algoritmo: del tobillo torcido a la decisión</a:t>
            </a:r>
          </a:p>
          <a:p>
            <a:pPr marL="347472" indent="-347472">
              <a:spcAft>
                <a:spcPts val="1400"/>
              </a:spcAft>
              <a:buChar char="•"/>
            </a:pPr>
            <a:r>
              <a:rPr sz="2200">
                <a:solidFill>
                  <a:srgbClr val="263238"/>
                </a:solidFill>
                <a:latin typeface="Calibri"/>
              </a:rPr>
              <a:t>12. Tratamiento: funcional primero, cirugía para la inestabilidad que no cede</a:t>
            </a:r>
          </a:p>
          <a:p>
            <a:pPr marL="347472" indent="-347472">
              <a:spcAft>
                <a:spcPts val="1400"/>
              </a:spcAft>
              <a:buChar char="•"/>
            </a:pPr>
            <a:r>
              <a:rPr sz="2200">
                <a:solidFill>
                  <a:srgbClr val="263238"/>
                </a:solidFill>
                <a:latin typeface="Calibri"/>
              </a:rPr>
              <a:t>13. Técnica quirúrgica: reparación anatómica de Broström-Gould y cuándo reconstruir</a:t>
            </a:r>
          </a:p>
          <a:p>
            <a:pPr marL="347472" indent="-347472">
              <a:spcAft>
                <a:spcPts val="1400"/>
              </a:spcAft>
              <a:buChar char="•"/>
            </a:pPr>
            <a:r>
              <a:rPr sz="2200">
                <a:solidFill>
                  <a:srgbClr val="263238"/>
                </a:solidFill>
                <a:latin typeface="Calibri"/>
              </a:rPr>
              <a:t>14. Complicaciones: recaída, inestabilidad, lesiones asociadas y artrosis</a:t>
            </a:r>
          </a:p>
          <a:p>
            <a:pPr marL="347472" indent="-347472">
              <a:spcAft>
                <a:spcPts val="1400"/>
              </a:spcAft>
              <a:buChar char="•"/>
            </a:pPr>
            <a:r>
              <a:rPr sz="2200">
                <a:solidFill>
                  <a:srgbClr val="263238"/>
                </a:solidFill>
                <a:latin typeface="Calibri"/>
              </a:rPr>
              <a:t>15. Pronóstico: qué esperar y qué predice una mala evolución</a:t>
            </a:r>
          </a:p>
          <a:p>
            <a:pPr marL="347472" indent="-347472">
              <a:spcAft>
                <a:spcPts val="1400"/>
              </a:spcAft>
              <a:buChar char="•"/>
            </a:pPr>
            <a:r>
              <a:rPr sz="2200">
                <a:solidFill>
                  <a:srgbClr val="263238"/>
                </a:solidFill>
                <a:latin typeface="Calibri"/>
              </a:rPr>
              <a:t>16. Rehabilitación y retorno al deporte</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OrthoInfo. 2026.</a:t>
            </a:r>
          </a:p>
          <a:p>
            <a:r>
              <a:rPr sz="1000">
                <a:solidFill>
                  <a:srgbClr val="5A6469"/>
                </a:solidFill>
                <a:latin typeface="Calibri"/>
              </a:rPr>
              <a:t>[r1] Golanó P et al. Knee Surg Sports Traumatol Arthrosc. 2010. doi:10.1007/s00167-010-1100-x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esguince lateral es casi siempre una lesión por inversión: alrededor de 90 % de los esguinces de tobillo son de este tipo y rompen primero el ligamento peroneoastragalino anterior (ATFL) y después el calcaneoperoneo… [r2]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Golanó P et al. Knee Surg Sports Traumatol Arthrosc. 2010. doi:10.1007/s00167-010-1100-x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esguince lateral de tobillo es la lesión por estiramiento o rotura de los ligamentos del lado externo de la articulación: el peroneoastragalino anterior (ATFL), el calcaneoperoneo (CFL) y…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Golanó P et al. Knee Surg Sports Traumatol Arthrosc. 2010. doi:10.1007/s00167-010-1100-x</a:t>
            </a:r>
          </a:p>
          <a:p>
            <a:r>
              <a:rPr sz="1000">
                <a:solidFill>
                  <a:srgbClr val="5A6469"/>
                </a:solidFill>
                <a:latin typeface="Calibri"/>
              </a:rPr>
              <a:t>[r3] Waterman BR et al. Am J Sports Med. 2011. doi:10.1177/0363546510391462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 producen por otros mecanismos [r1] y suelen costar más tiempo de baja [r3].</a:t>
            </a:r>
          </a:p>
          <a:p>
            <a:pPr marL="347472" indent="-347472">
              <a:spcAft>
                <a:spcPts val="1400"/>
              </a:spcAft>
              <a:buChar char="•"/>
            </a:pPr>
            <a:r>
              <a:rPr sz="2400">
                <a:solidFill>
                  <a:srgbClr val="263238"/>
                </a:solidFill>
                <a:latin typeface="Calibri"/>
              </a:rPr>
              <a:t>En deportistas, el alto y el medial juntos pueden sumar hasta 15 % de los esguinces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OrthoInfo.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Casi todos se tratan sin cirugía [r2]; lo difícil es reconocer a tiempo lo que no es un esguince simple y detectar la inestabilidad crónica.</a:t>
            </a:r>
          </a:p>
          <a:p>
            <a:pPr marL="347472" indent="-347472">
              <a:spcAft>
                <a:spcPts val="1400"/>
              </a:spcAft>
              <a:buChar char="•"/>
            </a:pPr>
            <a:r>
              <a:rPr sz="2400">
                <a:solidFill>
                  <a:srgbClr val="263238"/>
                </a:solidFill>
                <a:latin typeface="Calibri"/>
              </a:rPr>
              <a:t>Ante cada caso conviene hacerse 3 preguntas:</a:t>
            </a:r>
          </a:p>
          <a:p>
            <a:pPr marL="347472" indent="-347472">
              <a:spcAft>
                <a:spcPts val="1400"/>
              </a:spcAft>
              <a:buChar char="•"/>
            </a:pPr>
            <a:r>
              <a:rPr sz="2400">
                <a:solidFill>
                  <a:srgbClr val="263238"/>
                </a:solidFill>
                <a:latin typeface="Calibri"/>
              </a:rPr>
              <a:t>¿Hay fractura?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Gribble PA et al. Br J Sports Med. 2016. doi:10.1136/bjsports-2016-096189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esguince es una de las lesiones musculoesqueléticas más frecuentes de la población activa y de las que más recaen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Incidencia de esguince de tobillo por grupo (metaanálisis de estudios prospectivos)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Doherty C et al. Sports Med. 2014. doi:10.1007/s40279-013-0102-5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Esguinces ocurridos en actividad deportiva, por deporte (urgencias de EE. UU., 2002-2006)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Waterman BR et al. J Bone Joint Surg Am. 2010. doi:10.2106/JBJS.I.01537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Hertel J. J Athl Train. 2002. PMID 12937557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Cómo se rompe.</a:t>
            </a:r>
          </a:p>
          <a:p>
            <a:pPr marL="347472" indent="-347472">
              <a:spcAft>
                <a:spcPts val="1400"/>
              </a:spcAft>
              <a:buChar char="•"/>
            </a:pPr>
            <a:r>
              <a:rPr sz="2800">
                <a:solidFill>
                  <a:srgbClr val="263238"/>
                </a:solidFill>
                <a:latin typeface="Calibri"/>
              </a:rPr>
              <a:t>El pie gira hacia adentro (supinación excesiva del retropié) mientras la pierna, rotada hacia fuera, queda fija sobre él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Golanó P et al. Knee Surg Sports Traumatol Arthrosc. 2010. doi:10.1007/s00167-010-1100-x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inversión el ATFL es el primero o el único en fallar; si la fuerza sigue, se suma el CFL y, solo con luxación franca, el PTFL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estructura que falla y qué se espera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Golanó P et al. Knee Surg Sports Traumatol Arthrosc. 2010. doi:10.1007/s00167-010-1100-x</a:t>
            </a:r>
          </a:p>
          <a:p>
            <a:r>
              <a:rPr sz="1000">
                <a:solidFill>
                  <a:srgbClr val="5A6469"/>
                </a:solidFill>
                <a:latin typeface="Calibri"/>
              </a:rPr>
              <a:t>[r10] Panagiotakis E et al. J Sci Med Sport. 2017. doi:10.1016/j.jsams.2017.05.006</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Mecanismo</a:t>
                      </a:r>
                    </a:p>
                  </a:txBody>
                  <a:tcPr>
                    <a:solidFill>
                      <a:srgbClr val="0F5F6B"/>
                    </a:solidFill>
                  </a:tcPr>
                </a:tc>
                <a:tc>
                  <a:txBody>
                    <a:bodyPr/>
                    <a:lstStyle/>
                    <a:p>
                      <a:r>
                        <a:rPr sz="1600" b="1">
                          <a:solidFill>
                            <a:srgbClr val="FFFFFF"/>
                          </a:solidFill>
                          <a:latin typeface="Calibri"/>
                        </a:rPr>
                        <a:t>Estructura que suele fallar</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Inversión con flexión plantar</a:t>
                      </a:r>
                    </a:p>
                  </a:txBody>
                  <a:tcPr>
                    <a:solidFill>
                      <a:srgbClr val="EEF3F4"/>
                    </a:solidFill>
                  </a:tcPr>
                </a:tc>
                <a:tc>
                  <a:txBody>
                    <a:bodyPr/>
                    <a:lstStyle/>
                    <a:p>
                      <a:r>
                        <a:rPr sz="1600">
                          <a:solidFill>
                            <a:srgbClr val="263238"/>
                          </a:solidFill>
                          <a:latin typeface="Calibri"/>
                        </a:rPr>
                        <a:t>ATFL primero o solo; si la fuerza sigue, CFL y luego PTFL [r1]</a:t>
                      </a:r>
                    </a:p>
                  </a:txBody>
                  <a:tcPr>
                    <a:solidFill>
                      <a:srgbClr val="EEF3F4"/>
                    </a:solidFill>
                  </a:tcPr>
                </a:tc>
                <a:tc>
                  <a:txBody>
                    <a:bodyPr/>
                    <a:lstStyle/>
                    <a:p>
                      <a:r>
                        <a:rPr sz="1600">
                          <a:solidFill>
                            <a:srgbClr val="263238"/>
                          </a:solidFill>
                          <a:latin typeface="Calibri"/>
                        </a:rPr>
                        <a:t>Anatomía</a:t>
                      </a:r>
                    </a:p>
                  </a:txBody>
                  <a:tcPr>
                    <a:solidFill>
                      <a:srgbClr val="EEF3F4"/>
                    </a:solidFill>
                  </a:tcPr>
                </a:tc>
              </a:tr>
              <a:tr h="457200">
                <a:tc>
                  <a:txBody>
                    <a:bodyPr/>
                    <a:lstStyle/>
                    <a:p>
                      <a:r>
                        <a:rPr sz="1600">
                          <a:solidFill>
                            <a:srgbClr val="263238"/>
                          </a:solidFill>
                          <a:latin typeface="Calibri"/>
                        </a:rPr>
                        <a:t>Inversión súbita con rotación interna y poca flexión plantar</a:t>
                      </a:r>
                    </a:p>
                  </a:txBody>
                  <a:tcPr>
                    <a:solidFill>
                      <a:srgbClr val="FFFFFF"/>
                    </a:solidFill>
                  </a:tcPr>
                </a:tc>
                <a:tc>
                  <a:txBody>
                    <a:bodyPr/>
                    <a:lstStyle/>
                    <a:p>
                      <a:r>
                        <a:rPr sz="1600">
                          <a:solidFill>
                            <a:srgbClr val="263238"/>
                          </a:solidFill>
                          <a:latin typeface="Calibri"/>
                        </a:rPr>
                        <a:t>ATFL y CFL, ambos con mucha deformación [r10]</a:t>
                      </a:r>
                    </a:p>
                  </a:txBody>
                  <a:tcPr>
                    <a:solidFill>
                      <a:srgbClr val="FFFFFF"/>
                    </a:solidFill>
                  </a:tcPr>
                </a:tc>
                <a:tc>
                  <a:txBody>
                    <a:bodyPr/>
                    <a:lstStyle/>
                    <a:p>
                      <a:r>
                        <a:rPr sz="1600">
                          <a:solidFill>
                            <a:srgbClr val="263238"/>
                          </a:solidFill>
                          <a:latin typeface="Calibri"/>
                        </a:rPr>
                        <a:t>Serie de 4 jugadas de baloncesto</a:t>
                      </a:r>
                    </a:p>
                  </a:txBody>
                  <a:tcPr>
                    <a:solidFill>
                      <a:srgbClr val="FFFFFF"/>
                    </a:solidFill>
                  </a:tcPr>
                </a:tc>
              </a:tr>
              <a:tr h="457200">
                <a:tc>
                  <a:txBody>
                    <a:bodyPr/>
                    <a:lstStyle/>
                    <a:p>
                      <a:r>
                        <a:rPr sz="1600">
                          <a:solidFill>
                            <a:srgbClr val="263238"/>
                          </a:solidFill>
                          <a:latin typeface="Calibri"/>
                        </a:rPr>
                        <a:t>Inversión sin rotación interna</a:t>
                      </a:r>
                    </a:p>
                  </a:txBody>
                  <a:tcPr>
                    <a:solidFill>
                      <a:srgbClr val="EEF3F4"/>
                    </a:solidFill>
                  </a:tcPr>
                </a:tc>
                <a:tc>
                  <a:txBody>
                    <a:bodyPr/>
                    <a:lstStyle/>
                    <a:p>
                      <a:r>
                        <a:rPr sz="1600">
                          <a:solidFill>
                            <a:srgbClr val="263238"/>
                          </a:solidFill>
                          <a:latin typeface="Calibri"/>
                        </a:rPr>
                        <a:t>CFL casi aislado [r10]</a:t>
                      </a:r>
                    </a:p>
                  </a:txBody>
                  <a:tcPr>
                    <a:solidFill>
                      <a:srgbClr val="EEF3F4"/>
                    </a:solidFill>
                  </a:tcPr>
                </a:tc>
                <a:tc>
                  <a:txBody>
                    <a:bodyPr/>
                    <a:lstStyle/>
                    <a:p>
                      <a:r>
                        <a:rPr sz="1600">
                          <a:solidFill>
                            <a:srgbClr val="263238"/>
                          </a:solidFill>
                          <a:latin typeface="Calibri"/>
                        </a:rPr>
                        <a:t>Serie de 4 jugadas de baloncesto</a:t>
                      </a:r>
                    </a:p>
                  </a:txBody>
                  <a:tcPr>
                    <a:solidFill>
                      <a:srgbClr val="EEF3F4"/>
                    </a:solidFill>
                  </a:tcPr>
                </a:tc>
              </a:tr>
              <a:tr h="457200">
                <a:tc>
                  <a:txBody>
                    <a:bodyPr/>
                    <a:lstStyle/>
                    <a:p>
                      <a:r>
                        <a:rPr sz="1600">
                          <a:solidFill>
                            <a:srgbClr val="263238"/>
                          </a:solidFill>
                          <a:latin typeface="Calibri"/>
                        </a:rPr>
                        <a:t>Eversión</a:t>
                      </a:r>
                    </a:p>
                  </a:txBody>
                  <a:tcPr>
                    <a:solidFill>
                      <a:srgbClr val="FFFFFF"/>
                    </a:solidFill>
                  </a:tcPr>
                </a:tc>
                <a:tc>
                  <a:txBody>
                    <a:bodyPr/>
                    <a:lstStyle/>
                    <a:p>
                      <a:r>
                        <a:rPr sz="1600">
                          <a:solidFill>
                            <a:srgbClr val="263238"/>
                          </a:solidFill>
                          <a:latin typeface="Calibri"/>
                        </a:rPr>
                        <a:t>Ligamento deltoideo (esguince medial) [r1]</a:t>
                      </a:r>
                    </a:p>
                  </a:txBody>
                  <a:tcPr>
                    <a:solidFill>
                      <a:srgbClr val="FFFFFF"/>
                    </a:solidFill>
                  </a:tcPr>
                </a:tc>
                <a:tc>
                  <a:txBody>
                    <a:bodyPr/>
                    <a:lstStyle/>
                    <a:p>
                      <a:r>
                        <a:rPr sz="1600">
                          <a:solidFill>
                            <a:srgbClr val="263238"/>
                          </a:solidFill>
                          <a:latin typeface="Calibri"/>
                        </a:rPr>
                        <a:t>Anatomía</a:t>
                      </a:r>
                    </a:p>
                  </a:txBody>
                  <a:tcPr>
                    <a:solidFill>
                      <a:srgbClr val="FFFFFF"/>
                    </a:solidFill>
                  </a:tcPr>
                </a:tc>
              </a:tr>
              <a:tr h="457200">
                <a:tc>
                  <a:txBody>
                    <a:bodyPr/>
                    <a:lstStyle/>
                    <a:p>
                      <a:r>
                        <a:rPr sz="1600">
                          <a:solidFill>
                            <a:srgbClr val="263238"/>
                          </a:solidFill>
                          <a:latin typeface="Calibri"/>
                        </a:rPr>
                        <a:t>Hiperdorsiflexión</a:t>
                      </a:r>
                    </a:p>
                  </a:txBody>
                  <a:tcPr>
                    <a:solidFill>
                      <a:srgbClr val="EEF3F4"/>
                    </a:solidFill>
                  </a:tcPr>
                </a:tc>
                <a:tc>
                  <a:txBody>
                    <a:bodyPr/>
                    <a:lstStyle/>
                    <a:p>
                      <a:r>
                        <a:rPr sz="1600">
                          <a:solidFill>
                            <a:srgbClr val="263238"/>
                          </a:solidFill>
                          <a:latin typeface="Calibri"/>
                        </a:rPr>
                        <a:t>Sindesmosis (esguince alto) [r1]</a:t>
                      </a:r>
                    </a:p>
                  </a:txBody>
                  <a:tcPr>
                    <a:solidFill>
                      <a:srgbClr val="EEF3F4"/>
                    </a:solidFill>
                  </a:tcPr>
                </a:tc>
                <a:tc>
                  <a:txBody>
                    <a:bodyPr/>
                    <a:lstStyle/>
                    <a:p>
                      <a:r>
                        <a:rPr sz="1600">
                          <a:solidFill>
                            <a:srgbClr val="263238"/>
                          </a:solidFill>
                          <a:latin typeface="Calibri"/>
                        </a:rPr>
                        <a:t>Anatomía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funcional de los ligamentos laterales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Hertel J. J Athl Train. 2002. PMID 12937557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tobillo es un complejo.</a:t>
            </a:r>
          </a:p>
          <a:p>
            <a:pPr marL="347472" indent="-347472">
              <a:spcAft>
                <a:spcPts val="1400"/>
              </a:spcAft>
              <a:buChar char="•"/>
            </a:pPr>
            <a:r>
              <a:rPr sz="2400">
                <a:solidFill>
                  <a:srgbClr val="263238"/>
                </a:solidFill>
                <a:latin typeface="Calibri"/>
              </a:rPr>
              <a:t>Trabajan juntas la articulación talocrural, la subastragalina y la tibioperonea distal, y las 3 entran en el análisis de un esguince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funcional de los ligamentos laterales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Golanó P et al. Knee Surg Sports Traumatol Arthrosc. 2010. doi:10.1007/s00167-010-1100-x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Mide unos 20 mm y su sección redonda tiene 6-8 mm de diámetro [r1].</a:t>
            </a:r>
          </a:p>
          <a:p>
            <a:pPr marL="347472" indent="-347472">
              <a:spcAft>
                <a:spcPts val="1400"/>
              </a:spcAft>
              <a:buChar char="•"/>
            </a:pPr>
            <a:r>
              <a:rPr sz="2400">
                <a:solidFill>
                  <a:srgbClr val="263238"/>
                </a:solidFill>
                <a:latin typeface="Calibri"/>
              </a:rPr>
              <a:t>Es el único ligamento que atraviesa a la vez la talocrural y la subastragalina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Ligamentos laterales del tobillo: qué ve el cirujano y qué hace cada uno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Golanó P et al. Knee Surg Sports Traumatol Arthrosc. 2010. doi:10.1007/s00167-010-1100-x</a:t>
            </a:r>
          </a:p>
          <a:p>
            <a:r>
              <a:rPr sz="1000">
                <a:solidFill>
                  <a:srgbClr val="5A6469"/>
                </a:solidFill>
                <a:latin typeface="Calibri"/>
              </a:rPr>
              <a:t>[r11] Netterström-Wedin F et al. Sports Health. 2022. doi:10.1177/19417381211029953</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Ligamento</a:t>
                      </a:r>
                    </a:p>
                  </a:txBody>
                  <a:tcPr>
                    <a:solidFill>
                      <a:srgbClr val="0F5F6B"/>
                    </a:solidFill>
                  </a:tcPr>
                </a:tc>
                <a:tc>
                  <a:txBody>
                    <a:bodyPr/>
                    <a:lstStyle/>
                    <a:p>
                      <a:r>
                        <a:rPr sz="1400" b="1">
                          <a:solidFill>
                            <a:srgbClr val="FFFFFF"/>
                          </a:solidFill>
                          <a:latin typeface="Calibri"/>
                        </a:rPr>
                        <a:t>Trayecto</a:t>
                      </a:r>
                    </a:p>
                  </a:txBody>
                  <a:tcPr>
                    <a:solidFill>
                      <a:srgbClr val="0F5F6B"/>
                    </a:solidFill>
                  </a:tcPr>
                </a:tc>
                <a:tc>
                  <a:txBody>
                    <a:bodyPr/>
                    <a:lstStyle/>
                    <a:p>
                      <a:r>
                        <a:rPr sz="1400" b="1">
                          <a:solidFill>
                            <a:srgbClr val="FFFFFF"/>
                          </a:solidFill>
                          <a:latin typeface="Calibri"/>
                        </a:rPr>
                        <a:t>Cuándo se tensa</a:t>
                      </a:r>
                    </a:p>
                  </a:txBody>
                  <a:tcPr>
                    <a:solidFill>
                      <a:srgbClr val="0F5F6B"/>
                    </a:solidFill>
                  </a:tcPr>
                </a:tc>
                <a:tc>
                  <a:txBody>
                    <a:bodyPr/>
                    <a:lstStyle/>
                    <a:p>
                      <a:r>
                        <a:rPr sz="1400" b="1">
                          <a:solidFill>
                            <a:srgbClr val="FFFFFF"/>
                          </a:solidFill>
                          <a:latin typeface="Calibri"/>
                        </a:rPr>
                        <a:t>Dato útil en la clínica</a:t>
                      </a:r>
                    </a:p>
                  </a:txBody>
                  <a:tcPr>
                    <a:solidFill>
                      <a:srgbClr val="0F5F6B"/>
                    </a:solidFill>
                  </a:tcPr>
                </a:tc>
              </a:tr>
              <a:tr h="457200">
                <a:tc>
                  <a:txBody>
                    <a:bodyPr/>
                    <a:lstStyle/>
                    <a:p>
                      <a:r>
                        <a:rPr sz="1400">
                          <a:solidFill>
                            <a:srgbClr val="263238"/>
                          </a:solidFill>
                          <a:latin typeface="Calibri"/>
                        </a:rPr>
                        <a:t>ATFL (peroneoastragalino anterior)</a:t>
                      </a:r>
                    </a:p>
                  </a:txBody>
                  <a:tcPr>
                    <a:solidFill>
                      <a:srgbClr val="EEF3F4"/>
                    </a:solidFill>
                  </a:tcPr>
                </a:tc>
                <a:tc>
                  <a:txBody>
                    <a:bodyPr/>
                    <a:lstStyle/>
                    <a:p>
                      <a:r>
                        <a:rPr sz="1400">
                          <a:solidFill>
                            <a:srgbClr val="263238"/>
                          </a:solidFill>
                          <a:latin typeface="Calibri"/>
                        </a:rPr>
                        <a:t>Del borde anterior del maléolo lateral al cuerpo del astrágalo; 2 bandas [r1]</a:t>
                      </a:r>
                    </a:p>
                  </a:txBody>
                  <a:tcPr>
                    <a:solidFill>
                      <a:srgbClr val="EEF3F4"/>
                    </a:solidFill>
                  </a:tcPr>
                </a:tc>
                <a:tc>
                  <a:txBody>
                    <a:bodyPr/>
                    <a:lstStyle/>
                    <a:p>
                      <a:r>
                        <a:rPr sz="1400">
                          <a:solidFill>
                            <a:srgbClr val="263238"/>
                          </a:solidFill>
                          <a:latin typeface="Calibri"/>
                        </a:rPr>
                        <a:t>En flexión plantar [r1]</a:t>
                      </a:r>
                    </a:p>
                  </a:txBody>
                  <a:tcPr>
                    <a:solidFill>
                      <a:srgbClr val="EEF3F4"/>
                    </a:solidFill>
                  </a:tcPr>
                </a:tc>
                <a:tc>
                  <a:txBody>
                    <a:bodyPr/>
                    <a:lstStyle/>
                    <a:p>
                      <a:r>
                        <a:rPr sz="1400">
                          <a:solidFill>
                            <a:srgbClr val="263238"/>
                          </a:solidFill>
                          <a:latin typeface="Calibri"/>
                        </a:rPr>
                        <a:t>Es el más lesionado; frena la traslación anterior del astrágalo [r1]</a:t>
                      </a:r>
                    </a:p>
                  </a:txBody>
                  <a:tcPr>
                    <a:solidFill>
                      <a:srgbClr val="EEF3F4"/>
                    </a:solidFill>
                  </a:tcPr>
                </a:tc>
              </a:tr>
              <a:tr h="457200">
                <a:tc>
                  <a:txBody>
                    <a:bodyPr/>
                    <a:lstStyle/>
                    <a:p>
                      <a:r>
                        <a:rPr sz="1400">
                          <a:solidFill>
                            <a:srgbClr val="263238"/>
                          </a:solidFill>
                          <a:latin typeface="Calibri"/>
                        </a:rPr>
                        <a:t>CFL (calcaneoperoneo)</a:t>
                      </a:r>
                    </a:p>
                  </a:txBody>
                  <a:tcPr>
                    <a:solidFill>
                      <a:srgbClr val="FFFFFF"/>
                    </a:solidFill>
                  </a:tcPr>
                </a:tc>
                <a:tc>
                  <a:txBody>
                    <a:bodyPr/>
                    <a:lstStyle/>
                    <a:p>
                      <a:r>
                        <a:rPr sz="1400">
                          <a:solidFill>
                            <a:srgbClr val="263238"/>
                          </a:solidFill>
                          <a:latin typeface="Calibri"/>
                        </a:rPr>
                        <a:t>Del maléolo lateral, debajo del ATFL, al calcáneo lateral, hacia abajo y atrás [r1]</a:t>
                      </a:r>
                    </a:p>
                  </a:txBody>
                  <a:tcPr>
                    <a:solidFill>
                      <a:srgbClr val="FFFFFF"/>
                    </a:solidFill>
                  </a:tcPr>
                </a:tc>
                <a:tc>
                  <a:txBody>
                    <a:bodyPr/>
                    <a:lstStyle/>
                    <a:p>
                      <a:r>
                        <a:rPr sz="1400">
                          <a:solidFill>
                            <a:srgbClr val="263238"/>
                          </a:solidFill>
                          <a:latin typeface="Calibri"/>
                        </a:rPr>
                        <a:t>En el eje que cruza talocrural y subastragalina [r1]</a:t>
                      </a:r>
                    </a:p>
                  </a:txBody>
                  <a:tcPr>
                    <a:solidFill>
                      <a:srgbClr val="FFFFFF"/>
                    </a:solidFill>
                  </a:tcPr>
                </a:tc>
                <a:tc>
                  <a:txBody>
                    <a:bodyPr/>
                    <a:lstStyle/>
                    <a:p>
                      <a:r>
                        <a:rPr sz="1400">
                          <a:solidFill>
                            <a:srgbClr val="263238"/>
                          </a:solidFill>
                          <a:latin typeface="Calibri"/>
                        </a:rPr>
                        <a:t>Cubierto por los peroneos: se palpa mal [r11]</a:t>
                      </a:r>
                    </a:p>
                  </a:txBody>
                  <a:tcPr>
                    <a:solidFill>
                      <a:srgbClr val="FFFFFF"/>
                    </a:solidFill>
                  </a:tcPr>
                </a:tc>
              </a:tr>
              <a:tr h="457200">
                <a:tc>
                  <a:txBody>
                    <a:bodyPr/>
                    <a:lstStyle/>
                    <a:p>
                      <a:r>
                        <a:rPr sz="1400">
                          <a:solidFill>
                            <a:srgbClr val="263238"/>
                          </a:solidFill>
                          <a:latin typeface="Calibri"/>
                        </a:rPr>
                        <a:t>PTFL (peroneoastragalino posterior)</a:t>
                      </a:r>
                    </a:p>
                  </a:txBody>
                  <a:tcPr>
                    <a:solidFill>
                      <a:srgbClr val="EEF3F4"/>
                    </a:solidFill>
                  </a:tcPr>
                </a:tc>
                <a:tc>
                  <a:txBody>
                    <a:bodyPr/>
                    <a:lstStyle/>
                    <a:p>
                      <a:r>
                        <a:rPr sz="1400">
                          <a:solidFill>
                            <a:srgbClr val="263238"/>
                          </a:solidFill>
                          <a:latin typeface="Calibri"/>
                        </a:rPr>
                        <a:t>De la fosa maleolar al astrágalo posterolateral, casi horizontal [r1]</a:t>
                      </a:r>
                    </a:p>
                  </a:txBody>
                  <a:tcPr>
                    <a:solidFill>
                      <a:srgbClr val="EEF3F4"/>
                    </a:solidFill>
                  </a:tcPr>
                </a:tc>
                <a:tc>
                  <a:txBody>
                    <a:bodyPr/>
                    <a:lstStyle/>
                    <a:p>
                      <a:r>
                        <a:rPr sz="1400">
                          <a:solidFill>
                            <a:srgbClr val="263238"/>
                          </a:solidFill>
                          <a:latin typeface="Calibri"/>
                        </a:rPr>
                        <a:t>En dorsiflexión [r1]</a:t>
                      </a:r>
                    </a:p>
                  </a:txBody>
                  <a:tcPr>
                    <a:solidFill>
                      <a:srgbClr val="EEF3F4"/>
                    </a:solidFill>
                  </a:tcPr>
                </a:tc>
                <a:tc>
                  <a:txBody>
                    <a:bodyPr/>
                    <a:lstStyle/>
                    <a:p>
                      <a:r>
                        <a:rPr sz="1400">
                          <a:solidFill>
                            <a:srgbClr val="263238"/>
                          </a:solidFill>
                          <a:latin typeface="Calibri"/>
                        </a:rPr>
                        <a:t>Rara vez se lesiona sin luxación [r1]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anatómicas que importan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Golanó P et al. Knee Surg Sports Traumatol Arthrosc. 2010. doi:10.1007/s00167-010-1100-x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ATFL.</a:t>
            </a:r>
          </a:p>
          <a:p>
            <a:pPr marL="347472" indent="-347472">
              <a:spcAft>
                <a:spcPts val="1400"/>
              </a:spcAft>
              <a:buChar char="•"/>
            </a:pPr>
            <a:r>
              <a:rPr sz="2400">
                <a:solidFill>
                  <a:srgbClr val="263238"/>
                </a:solidFill>
                <a:latin typeface="Calibri"/>
              </a:rPr>
              <a:t>Las descripciones van de 1 a 3 bandas; en las disecciones de los autores de la revisión anatómica lo más común fueron 2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68</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anatómicas que importan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Golanó P et al. Knee Surg Sports Traumatol Arthrosc. 2010. doi:10.1007/s00167-010-1100-x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este último patrón la estabilidad subastragalina depende más del CFL [r1].</a:t>
            </a:r>
          </a:p>
          <a:p>
            <a:pPr marL="347472" indent="-347472">
              <a:spcAft>
                <a:spcPts val="1400"/>
              </a:spcAft>
              <a:buChar char="•"/>
            </a:pPr>
            <a:r>
              <a:rPr sz="2800">
                <a:solidFill>
                  <a:srgbClr val="263238"/>
                </a:solidFill>
                <a:latin typeface="Calibri"/>
              </a:rPr>
              <a:t>Para qué sirve saberlo.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68</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por qué se rompe y por qué se vuelve crónico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Golanó P et al. Knee Surg Sports Traumatol Arthrosc. 2010. doi:10.1007/s00167-010-1100-x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Cada ligamento trabaja en su posición.</a:t>
            </a:r>
          </a:p>
          <a:p>
            <a:pPr marL="347472" indent="-347472">
              <a:spcAft>
                <a:spcPts val="1400"/>
              </a:spcAft>
              <a:buChar char="•"/>
            </a:pPr>
            <a:r>
              <a:rPr sz="2400">
                <a:solidFill>
                  <a:srgbClr val="263238"/>
                </a:solidFill>
                <a:latin typeface="Calibri"/>
              </a:rPr>
              <a:t>El ATFL se tensa en flexión plantar y el PTFL en dorsiflexión; el CFL cruza 2 articulaciones, acompaña a la talocrural y también limita la subastragalina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por qué se rompe y por qué se vuelve crónico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Panagiotakis E et al. J Sci Med Sport. 2017. doi:10.1016/j.jsams.2017.05.006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esos 4 casos, la gravedad de la lesión (el porcentaje de deformación hasta la rotura) se correlacionó con el tiempo de retorno al deporte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por qué se rompe y por qué se vuelve crónico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Hertel J. J Athl Train. 2002. PMID 12937557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es funcional: el tobillo pierde propiocepción y control neuromuscular.</a:t>
            </a:r>
          </a:p>
          <a:p>
            <a:pPr marL="347472" indent="-347472">
              <a:spcAft>
                <a:spcPts val="1400"/>
              </a:spcAft>
              <a:buChar char="•"/>
            </a:pPr>
            <a:r>
              <a:rPr sz="2400">
                <a:solidFill>
                  <a:srgbClr val="263238"/>
                </a:solidFill>
                <a:latin typeface="Calibri"/>
              </a:rPr>
              <a:t>La otra es mecánica: queda laxitud patológica, se altera la artrocinemática, aparecen sinovitis y cambios degenerativos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68</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por gravedad, por ligamentos y por región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Golanó P et al. Knee Surg Sports Traumatol Arthrosc. 2010. doi:10.1007/s00167-010-1100-x</a:t>
            </a:r>
          </a:p>
          <a:p>
            <a:r>
              <a:rPr sz="800">
                <a:solidFill>
                  <a:srgbClr val="5A6469"/>
                </a:solidFill>
                <a:latin typeface="Calibri"/>
              </a:rPr>
              <a:t>[r2] American Academy of Orthopaedic Surgeons. OrthoInfo. 2026.</a:t>
            </a:r>
          </a:p>
          <a:p>
            <a:r>
              <a:rPr sz="800">
                <a:solidFill>
                  <a:srgbClr val="5A6469"/>
                </a:solidFill>
                <a:latin typeface="Calibri"/>
              </a:rPr>
              <a:t>[r3] Waterman BR et al. Am J Sports Med. 2011. doi:10.1177/0363546510391462</a:t>
            </a:r>
          </a:p>
          <a:p>
            <a:r>
              <a:rPr sz="800">
                <a:solidFill>
                  <a:srgbClr val="5A6469"/>
                </a:solidFill>
                <a:latin typeface="Calibri"/>
              </a:rPr>
              <a:t>[r4] Vuurberg G et al. Br J Sports Med. 2018. doi:10.1136/bjsports-2017-098106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Hay 3 maneras útiles de clasificar un esguince, y se usan a la vez: por gravedad (grados I-III), por ligamentos comprometidos y por región (lateral, medial o sindesmótico).</a:t>
            </a:r>
          </a:p>
          <a:p>
            <a:pPr marL="347472" indent="-347472">
              <a:spcAft>
                <a:spcPts val="1400"/>
              </a:spcAft>
              <a:buChar char="•"/>
            </a:pPr>
            <a:r>
              <a:rPr sz="2400">
                <a:solidFill>
                  <a:srgbClr val="263238"/>
                </a:solidFill>
                <a:latin typeface="Calibri"/>
              </a:rPr>
              <a:t>Por gravedad.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68</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por gravedad, por ligamentos y por región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Golanó P et al. Knee Surg Sports Traumatol Arthrosc. 2010. doi:10.1007/s00167-010-1100-x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PTFL entra casi solo con luxación franca [r1].</a:t>
            </a:r>
          </a:p>
          <a:p>
            <a:pPr marL="347472" indent="-347472">
              <a:spcAft>
                <a:spcPts val="1400"/>
              </a:spcAft>
              <a:buChar char="•"/>
            </a:pPr>
            <a:r>
              <a:rPr sz="2400">
                <a:solidFill>
                  <a:srgbClr val="263238"/>
                </a:solidFill>
                <a:latin typeface="Calibri"/>
              </a:rPr>
              <a:t>(Opinión experta) Con ATFL y CFL rotos se piensa en una lesión de mayor gravedad que con ATFL solo.</a:t>
            </a:r>
          </a:p>
          <a:p>
            <a:pPr marL="347472" indent="-347472">
              <a:spcAft>
                <a:spcPts val="1400"/>
              </a:spcAft>
              <a:buChar char="•"/>
            </a:pPr>
            <a:r>
              <a:rPr sz="2400">
                <a:solidFill>
                  <a:srgbClr val="263238"/>
                </a:solidFill>
                <a:latin typeface="Calibri"/>
              </a:rPr>
              <a:t>Por región.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68</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Grados del esguince lateral y qué implican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OrthoInfo. 2026.</a:t>
            </a:r>
          </a:p>
          <a:p>
            <a:r>
              <a:rPr sz="1000">
                <a:solidFill>
                  <a:srgbClr val="5A6469"/>
                </a:solidFill>
                <a:latin typeface="Calibri"/>
              </a:rPr>
              <a:t>[r14] Petersen W et al. Arch Orthop Trauma Surg. 2013. doi:10.1007/s00402-013-1742-5</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121408"/>
                <a:gridCol w="2121408"/>
                <a:gridCol w="2121408"/>
                <a:gridCol w="2121408"/>
                <a:gridCol w="2121408"/>
              </a:tblGrid>
              <a:tr h="457200">
                <a:tc>
                  <a:txBody>
                    <a:bodyPr/>
                    <a:lstStyle/>
                    <a:p>
                      <a:r>
                        <a:rPr sz="1400" b="1">
                          <a:solidFill>
                            <a:srgbClr val="FFFFFF"/>
                          </a:solidFill>
                          <a:latin typeface="Calibri"/>
                        </a:rPr>
                        <a:t>Grado</a:t>
                      </a:r>
                    </a:p>
                  </a:txBody>
                  <a:tcPr>
                    <a:solidFill>
                      <a:srgbClr val="0F5F6B"/>
                    </a:solidFill>
                  </a:tcPr>
                </a:tc>
                <a:tc>
                  <a:txBody>
                    <a:bodyPr/>
                    <a:lstStyle/>
                    <a:p>
                      <a:r>
                        <a:rPr sz="1400" b="1">
                          <a:solidFill>
                            <a:srgbClr val="FFFFFF"/>
                          </a:solidFill>
                          <a:latin typeface="Calibri"/>
                        </a:rPr>
                        <a:t>Daño del ligamento</a:t>
                      </a:r>
                    </a:p>
                  </a:txBody>
                  <a:tcPr>
                    <a:solidFill>
                      <a:srgbClr val="0F5F6B"/>
                    </a:solidFill>
                  </a:tcPr>
                </a:tc>
                <a:tc>
                  <a:txBody>
                    <a:bodyPr/>
                    <a:lstStyle/>
                    <a:p>
                      <a:r>
                        <a:rPr sz="1400" b="1">
                          <a:solidFill>
                            <a:srgbClr val="FFFFFF"/>
                          </a:solidFill>
                          <a:latin typeface="Calibri"/>
                        </a:rPr>
                        <a:t>Clínica al cargar</a:t>
                      </a:r>
                    </a:p>
                  </a:txBody>
                  <a:tcPr>
                    <a:solidFill>
                      <a:srgbClr val="0F5F6B"/>
                    </a:solidFill>
                  </a:tcPr>
                </a:tc>
                <a:tc>
                  <a:txBody>
                    <a:bodyPr/>
                    <a:lstStyle/>
                    <a:p>
                      <a:r>
                        <a:rPr sz="1400" b="1">
                          <a:solidFill>
                            <a:srgbClr val="FFFFFF"/>
                          </a:solidFill>
                          <a:latin typeface="Calibri"/>
                        </a:rPr>
                        <a:t>Inestabilidad al examen</a:t>
                      </a:r>
                    </a:p>
                  </a:txBody>
                  <a:tcPr>
                    <a:solidFill>
                      <a:srgbClr val="0F5F6B"/>
                    </a:solidFill>
                  </a:tcPr>
                </a:tc>
                <a:tc>
                  <a:txBody>
                    <a:bodyPr/>
                    <a:lstStyle/>
                    <a:p>
                      <a:r>
                        <a:rPr sz="1400" b="1">
                          <a:solidFill>
                            <a:srgbClr val="FFFFFF"/>
                          </a:solidFill>
                          <a:latin typeface="Calibri"/>
                        </a:rPr>
                        <a:t>Qué cambia en el plan</a:t>
                      </a:r>
                    </a:p>
                  </a:txBody>
                  <a:tcPr>
                    <a:solidFill>
                      <a:srgbClr val="0F5F6B"/>
                    </a:solidFill>
                  </a:tcPr>
                </a:tc>
              </a:tr>
              <a:tr h="457200">
                <a:tc>
                  <a:txBody>
                    <a:bodyPr/>
                    <a:lstStyle/>
                    <a:p>
                      <a:r>
                        <a:rPr sz="1400">
                          <a:solidFill>
                            <a:srgbClr val="263238"/>
                          </a:solidFill>
                          <a:latin typeface="Calibri"/>
                        </a:rPr>
                        <a:t>I</a:t>
                      </a:r>
                    </a:p>
                  </a:txBody>
                  <a:tcPr>
                    <a:solidFill>
                      <a:srgbClr val="EEF3F4"/>
                    </a:solidFill>
                  </a:tcPr>
                </a:tc>
                <a:tc>
                  <a:txBody>
                    <a:bodyPr/>
                    <a:lstStyle/>
                    <a:p>
                      <a:r>
                        <a:rPr sz="1400">
                          <a:solidFill>
                            <a:srgbClr val="263238"/>
                          </a:solidFill>
                          <a:latin typeface="Calibri"/>
                        </a:rPr>
                        <a:t>Estiramiento, microdesgarros</a:t>
                      </a:r>
                    </a:p>
                  </a:txBody>
                  <a:tcPr>
                    <a:solidFill>
                      <a:srgbClr val="EEF3F4"/>
                    </a:solidFill>
                  </a:tcPr>
                </a:tc>
                <a:tc>
                  <a:txBody>
                    <a:bodyPr/>
                    <a:lstStyle/>
                    <a:p>
                      <a:r>
                        <a:rPr sz="1400">
                          <a:solidFill>
                            <a:srgbClr val="263238"/>
                          </a:solidFill>
                          <a:latin typeface="Calibri"/>
                        </a:rPr>
                        <a:t>Dolor leve; suele no doler al cargar [r2]</a:t>
                      </a:r>
                    </a:p>
                  </a:txBody>
                  <a:tcPr>
                    <a:solidFill>
                      <a:srgbClr val="EEF3F4"/>
                    </a:solidFill>
                  </a:tcPr>
                </a:tc>
                <a:tc>
                  <a:txBody>
                    <a:bodyPr/>
                    <a:lstStyle/>
                    <a:p>
                      <a:r>
                        <a:rPr sz="1400">
                          <a:solidFill>
                            <a:srgbClr val="263238"/>
                          </a:solidFill>
                          <a:latin typeface="Calibri"/>
                        </a:rPr>
                        <a:t>Ninguna [r2]</a:t>
                      </a:r>
                    </a:p>
                  </a:txBody>
                  <a:tcPr>
                    <a:solidFill>
                      <a:srgbClr val="EEF3F4"/>
                    </a:solidFill>
                  </a:tcPr>
                </a:tc>
                <a:tc>
                  <a:txBody>
                    <a:bodyPr/>
                    <a:lstStyle/>
                    <a:p>
                      <a:r>
                        <a:rPr sz="1400">
                          <a:solidFill>
                            <a:srgbClr val="263238"/>
                          </a:solidFill>
                          <a:latin typeface="Calibri"/>
                        </a:rPr>
                        <a:t>Tratamiento funcional, ejercicio desde el inicio</a:t>
                      </a:r>
                    </a:p>
                  </a:txBody>
                  <a:tcPr>
                    <a:solidFill>
                      <a:srgbClr val="EEF3F4"/>
                    </a:solidFill>
                  </a:tcPr>
                </a:tc>
              </a:tr>
              <a:tr h="457200">
                <a:tc>
                  <a:txBody>
                    <a:bodyPr/>
                    <a:lstStyle/>
                    <a:p>
                      <a:r>
                        <a:rPr sz="1400">
                          <a:solidFill>
                            <a:srgbClr val="263238"/>
                          </a:solidFill>
                          <a:latin typeface="Calibri"/>
                        </a:rPr>
                        <a:t>II</a:t>
                      </a:r>
                    </a:p>
                  </a:txBody>
                  <a:tcPr>
                    <a:solidFill>
                      <a:srgbClr val="FFFFFF"/>
                    </a:solidFill>
                  </a:tcPr>
                </a:tc>
                <a:tc>
                  <a:txBody>
                    <a:bodyPr/>
                    <a:lstStyle/>
                    <a:p>
                      <a:r>
                        <a:rPr sz="1400">
                          <a:solidFill>
                            <a:srgbClr val="263238"/>
                          </a:solidFill>
                          <a:latin typeface="Calibri"/>
                        </a:rPr>
                        <a:t>Rotura parcial</a:t>
                      </a:r>
                    </a:p>
                  </a:txBody>
                  <a:tcPr>
                    <a:solidFill>
                      <a:srgbClr val="FFFFFF"/>
                    </a:solidFill>
                  </a:tcPr>
                </a:tc>
                <a:tc>
                  <a:txBody>
                    <a:bodyPr/>
                    <a:lstStyle/>
                    <a:p>
                      <a:r>
                        <a:rPr sz="1400">
                          <a:solidFill>
                            <a:srgbClr val="263238"/>
                          </a:solidFill>
                          <a:latin typeface="Calibri"/>
                        </a:rPr>
                        <a:t>Dolor leve al cargar [r2]</a:t>
                      </a:r>
                    </a:p>
                  </a:txBody>
                  <a:tcPr>
                    <a:solidFill>
                      <a:srgbClr val="FFFFFF"/>
                    </a:solidFill>
                  </a:tcPr>
                </a:tc>
                <a:tc>
                  <a:txBody>
                    <a:bodyPr/>
                    <a:lstStyle/>
                    <a:p>
                      <a:r>
                        <a:rPr sz="1400">
                          <a:solidFill>
                            <a:srgbClr val="263238"/>
                          </a:solidFill>
                          <a:latin typeface="Calibri"/>
                        </a:rPr>
                        <a:t>Leve respecto del lado sano [r2]</a:t>
                      </a:r>
                    </a:p>
                  </a:txBody>
                  <a:tcPr>
                    <a:solidFill>
                      <a:srgbClr val="FFFFFF"/>
                    </a:solidFill>
                  </a:tcPr>
                </a:tc>
                <a:tc>
                  <a:txBody>
                    <a:bodyPr/>
                    <a:lstStyle/>
                    <a:p>
                      <a:r>
                        <a:rPr sz="1400">
                          <a:solidFill>
                            <a:srgbClr val="263238"/>
                          </a:solidFill>
                          <a:latin typeface="Calibri"/>
                        </a:rPr>
                        <a:t>Bota o ortesis semirrígida y ejercicio</a:t>
                      </a:r>
                    </a:p>
                  </a:txBody>
                  <a:tcPr>
                    <a:solidFill>
                      <a:srgbClr val="FFFFFF"/>
                    </a:solidFill>
                  </a:tcPr>
                </a:tc>
              </a:tr>
              <a:tr h="457200">
                <a:tc>
                  <a:txBody>
                    <a:bodyPr/>
                    <a:lstStyle/>
                    <a:p>
                      <a:r>
                        <a:rPr sz="1400">
                          <a:solidFill>
                            <a:srgbClr val="263238"/>
                          </a:solidFill>
                          <a:latin typeface="Calibri"/>
                        </a:rPr>
                        <a:t>III</a:t>
                      </a:r>
                    </a:p>
                  </a:txBody>
                  <a:tcPr>
                    <a:solidFill>
                      <a:srgbClr val="EEF3F4"/>
                    </a:solidFill>
                  </a:tcPr>
                </a:tc>
                <a:tc>
                  <a:txBody>
                    <a:bodyPr/>
                    <a:lstStyle/>
                    <a:p>
                      <a:r>
                        <a:rPr sz="1400">
                          <a:solidFill>
                            <a:srgbClr val="263238"/>
                          </a:solidFill>
                          <a:latin typeface="Calibri"/>
                        </a:rPr>
                        <a:t>Rotura completa</a:t>
                      </a:r>
                    </a:p>
                  </a:txBody>
                  <a:tcPr>
                    <a:solidFill>
                      <a:srgbClr val="EEF3F4"/>
                    </a:solidFill>
                  </a:tcPr>
                </a:tc>
                <a:tc>
                  <a:txBody>
                    <a:bodyPr/>
                    <a:lstStyle/>
                    <a:p>
                      <a:r>
                        <a:rPr sz="1400">
                          <a:solidFill>
                            <a:srgbClr val="263238"/>
                          </a:solidFill>
                          <a:latin typeface="Calibri"/>
                        </a:rPr>
                        <a:t>Dolor intenso al cargar [r2]</a:t>
                      </a:r>
                    </a:p>
                  </a:txBody>
                  <a:tcPr>
                    <a:solidFill>
                      <a:srgbClr val="EEF3F4"/>
                    </a:solidFill>
                  </a:tcPr>
                </a:tc>
                <a:tc>
                  <a:txBody>
                    <a:bodyPr/>
                    <a:lstStyle/>
                    <a:p>
                      <a:r>
                        <a:rPr sz="1400">
                          <a:solidFill>
                            <a:srgbClr val="263238"/>
                          </a:solidFill>
                          <a:latin typeface="Calibri"/>
                        </a:rPr>
                        <a:t>Mucha [r2]</a:t>
                      </a:r>
                    </a:p>
                  </a:txBody>
                  <a:tcPr>
                    <a:solidFill>
                      <a:srgbClr val="EEF3F4"/>
                    </a:solidFill>
                  </a:tcPr>
                </a:tc>
                <a:tc>
                  <a:txBody>
                    <a:bodyPr/>
                    <a:lstStyle/>
                    <a:p>
                      <a:r>
                        <a:rPr sz="1400">
                          <a:solidFill>
                            <a:srgbClr val="263238"/>
                          </a:solidFill>
                          <a:latin typeface="Calibri"/>
                        </a:rPr>
                        <a:t>Considerar yeso corto o férula-yeso por 10-14 días y luego ortesis [r2]</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68</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historia y las 2 preguntas del día 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OrthoInfo.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Historia.</a:t>
            </a:r>
          </a:p>
          <a:p>
            <a:pPr marL="347472" indent="-347472">
              <a:spcAft>
                <a:spcPts val="1400"/>
              </a:spcAft>
              <a:buChar char="•"/>
            </a:pPr>
            <a:r>
              <a:rPr sz="2400">
                <a:solidFill>
                  <a:srgbClr val="263238"/>
                </a:solidFill>
                <a:latin typeface="Calibri"/>
              </a:rPr>
              <a:t>Pregunte cómo se torció el pie (inversión, caída, rotación), si pudo seguir caminando, si oyó o sintió un chasquido (con un desgarro grave puede ocurrir) [r2] y si tuvo esguinces previos o sensación de inestabilidad.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68</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historia y las 2 preguntas del día 0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Jia CQ et al. Eur J Med Res. 2025. doi:10.1186/s40001-025-02961-1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Pie: dolor en el mediopié más dolor al presionar el navicular o la base del quinto metatarsiano, o la misma incapacidad de apoyar [r18].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68</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historia y las 2 preguntas del día 0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Halabchi F et al. World J Orthop. 2020. doi:10.5312/wjo.v11.i12.534</a:t>
            </a:r>
          </a:p>
          <a:p>
            <a:r>
              <a:rPr sz="1000">
                <a:solidFill>
                  <a:srgbClr val="5A6469"/>
                </a:solidFill>
                <a:latin typeface="Calibri"/>
              </a:rPr>
              <a:t>[r22] Sandlin MI et al. Instr Course Lect. 2017. PMID 28594508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lesiones tendinosas, osteocondrales y de mediopié asociadas al esguince se subdiagnostican con frecuencia [r15], y la patología peronea convive con la inestabilidad lateral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68</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físico y reglas de decisión: maniobras con su rendimiento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Vuurberg G et al. Br J Sports Med. 2018. doi:10.1136/bjsports-2017-098106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 examina 2 veces.</a:t>
            </a:r>
          </a:p>
          <a:p>
            <a:pPr marL="347472" indent="-347472">
              <a:spcAft>
                <a:spcPts val="1400"/>
              </a:spcAft>
              <a:buChar char="•"/>
            </a:pPr>
            <a:r>
              <a:rPr sz="2400">
                <a:solidFill>
                  <a:srgbClr val="263238"/>
                </a:solidFill>
                <a:latin typeface="Calibri"/>
              </a:rPr>
              <a:t>En urgencia: marcha, edema, equimosis, puntos de dolor óseo (Ottawa) y estado neurovascular.</a:t>
            </a:r>
          </a:p>
          <a:p>
            <a:pPr marL="347472" indent="-347472">
              <a:spcAft>
                <a:spcPts val="1400"/>
              </a:spcAft>
              <a:buChar char="•"/>
            </a:pPr>
            <a:r>
              <a:rPr sz="2400">
                <a:solidFill>
                  <a:srgbClr val="263238"/>
                </a:solidFill>
                <a:latin typeface="Calibri"/>
              </a:rPr>
              <a:t>A los 4-5 días, con menos edema, se hacen las pruebas de laxitud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68</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Reglas de Ottawa para descartar fractura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[r19] Beckenkamp PR et al. Br J Sports Med. 2017. doi:10.1136/bjsports-2016-096858</a:t>
            </a:r>
          </a:p>
          <a:p>
            <a:r>
              <a:rPr sz="800">
                <a:solidFill>
                  <a:srgbClr val="5A6469"/>
                </a:solidFill>
                <a:latin typeface="Calibri"/>
              </a:rPr>
              <a:t>[r17] Gomes YE et al. BMC Musculoskelet Disord. 2022. doi:10.1186/s12891-022-05831-7</a:t>
            </a:r>
          </a:p>
          <a:p>
            <a:r>
              <a:rPr sz="800">
                <a:solidFill>
                  <a:srgbClr val="5A6469"/>
                </a:solidFill>
                <a:latin typeface="Calibri"/>
              </a:rPr>
              <a:t>[r20] Sharifi Razavi D et al. Arch Acad Emerg Med. 2026. doi:10.22037/aaem.v14i1.3051</a:t>
            </a:r>
          </a:p>
          <a:p>
            <a:r>
              <a:rPr sz="800">
                <a:solidFill>
                  <a:srgbClr val="5A6469"/>
                </a:solidFill>
                <a:latin typeface="Calibri"/>
              </a:rPr>
              <a:t>[r18] Jia CQ et al. Eur J Med Res. 2025. doi:10.1186/s40001-025-02961-1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Pruebas clínicas para la rotura ligamentaria lateral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Netterström-Wedin F et al. Sports Health. 2022. doi:10.1177/19417381211029953</a:t>
            </a:r>
          </a:p>
          <a:p>
            <a:r>
              <a:rPr sz="1000">
                <a:solidFill>
                  <a:srgbClr val="5A6469"/>
                </a:solidFill>
                <a:latin typeface="Calibri"/>
              </a:rPr>
              <a:t>[r26] van Dijk CN et al. 1996. doi:10.3109/17453679608997757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qué pedir, cuándo y qué esperar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American Academy of Orthopaedic Surgeons. OrthoInfo. 2026.</a:t>
            </a:r>
          </a:p>
          <a:p>
            <a:r>
              <a:rPr sz="800">
                <a:solidFill>
                  <a:srgbClr val="5A6469"/>
                </a:solidFill>
                <a:latin typeface="Calibri"/>
              </a:rPr>
              <a:t>[r15] Halabchi F et al. World J Orthop. 2020. doi:10.5312/wjo.v11.i12.534</a:t>
            </a:r>
          </a:p>
          <a:p>
            <a:r>
              <a:rPr sz="800">
                <a:solidFill>
                  <a:srgbClr val="5A6469"/>
                </a:solidFill>
                <a:latin typeface="Calibri"/>
              </a:rPr>
              <a:t>[r21] Bachmann LM et al. BMJ. 2003. doi:10.1136/bmj.326.7386.417</a:t>
            </a:r>
          </a:p>
          <a:p>
            <a:r>
              <a:rPr sz="800">
                <a:solidFill>
                  <a:srgbClr val="5A6469"/>
                </a:solidFill>
                <a:latin typeface="Calibri"/>
              </a:rPr>
              <a:t>[r25] Boutis K et al. 2016. doi:10.1001/jamapediatrics.2015.4114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Radiografía.</a:t>
            </a:r>
          </a:p>
          <a:p>
            <a:pPr marL="347472" indent="-347472">
              <a:spcAft>
                <a:spcPts val="1400"/>
              </a:spcAft>
              <a:buChar char="•"/>
            </a:pPr>
            <a:r>
              <a:rPr sz="2800">
                <a:solidFill>
                  <a:srgbClr val="263238"/>
                </a:solidFill>
                <a:latin typeface="Calibri"/>
              </a:rPr>
              <a:t>Se pide según Ottawa, no a todos.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68</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Ecografía frente a RM en la lesión ligamentaria lateral aguda (metaanálisis)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Kocsis K et al. Injury. 2024. doi:10.1016/j.injury.2024.111730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68</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Ecografía de alta frecuencia y RM en 123 operados (estudio retrospectivo)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Tang B et al. Front Surg. 2026. doi:10.3389/fsurg.2026.1863972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68</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del tobillo torcido a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Vuurberg G et al. Br J Sports Med. 2018. doi:10.1136/bjsports-2017-098106</a:t>
            </a:r>
          </a:p>
          <a:p>
            <a:r>
              <a:rPr sz="1000">
                <a:solidFill>
                  <a:srgbClr val="5A6469"/>
                </a:solidFill>
                <a:latin typeface="Calibri"/>
              </a:rPr>
              <a:t>[r2] American Academy of Orthopaedic Surgeons. OrthoInfo. 2026.</a:t>
            </a:r>
          </a:p>
          <a:p>
            <a:r>
              <a:rPr sz="1000">
                <a:solidFill>
                  <a:srgbClr val="5A6469"/>
                </a:solidFill>
                <a:latin typeface="Calibri"/>
              </a:rPr>
              <a:t>[r31] Michels F et al. Knee Surg Sports Traumatol Arthrosc. 2018. doi:10.1007/s00167-017-4556-0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Lectura rápida: se descarta fractura, se protege y se carga, se reexamina a los 4-5 días, y se escala por lo asociado… [r4] [r2] [r31]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68</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Esguince lateral agudo: del día 0 a la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[r17] Gomes YE et al. BMC Musculoskelet Disord. 2022. doi:10.1186/s12891-022-05831-7</a:t>
            </a:r>
          </a:p>
          <a:p>
            <a:r>
              <a:rPr sz="800">
                <a:solidFill>
                  <a:srgbClr val="5A6469"/>
                </a:solidFill>
                <a:latin typeface="Calibri"/>
              </a:rPr>
              <a:t>[r18] Jia CQ et al. Eur J Med Res. 2025. doi:10.1186/s40001-025-02961-1</a:t>
            </a:r>
          </a:p>
          <a:p>
            <a:r>
              <a:rPr sz="800">
                <a:solidFill>
                  <a:srgbClr val="5A6469"/>
                </a:solidFill>
                <a:latin typeface="Calibri"/>
              </a:rPr>
              <a:t>[r4] Vuurberg G et al. Br J Sports Med. 2018. doi:10.1136/bjsports-2017-098106</a:t>
            </a:r>
          </a:p>
          <a:p>
            <a:r>
              <a:rPr sz="800">
                <a:solidFill>
                  <a:srgbClr val="5A6469"/>
                </a:solidFill>
                <a:latin typeface="Calibri"/>
              </a:rPr>
              <a:t>[r16] Netterström-Wedin F et al. Phys Ther Sport. 2021. doi:10.1016/j.ptsp.2021.03.005</a:t>
            </a:r>
          </a:p>
          <a:p>
            <a:r>
              <a:rPr sz="800">
                <a:solidFill>
                  <a:srgbClr val="5A6469"/>
                </a:solidFill>
                <a:latin typeface="Calibri"/>
              </a:rPr>
              <a:t>[r26] van Dijk CN et al. 1996. doi:10.3109/17453679608997757</a:t>
            </a:r>
          </a:p>
          <a:p>
            <a:r>
              <a:rPr sz="800">
                <a:solidFill>
                  <a:srgbClr val="5A6469"/>
                </a:solidFill>
                <a:latin typeface="Calibri"/>
              </a:rPr>
              <a:t>(+5 referencias más en las láminas finales)</a:t>
            </a:r>
          </a:p>
        </p:txBody>
      </p:sp>
      <p:sp>
        <p:nvSpPr>
          <p:cNvPr id="6" name="Rounded Rectangle 5"/>
          <p:cNvSpPr/>
          <p:nvPr/>
        </p:nvSpPr>
        <p:spPr>
          <a:xfrm>
            <a:off x="4754880" y="1508760"/>
            <a:ext cx="2743200" cy="220160"/>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Tobillo torcido por inversión</a:t>
            </a:r>
          </a:p>
        </p:txBody>
      </p:sp>
      <p:sp>
        <p:nvSpPr>
          <p:cNvPr id="7" name="Decision 6"/>
          <p:cNvSpPr/>
          <p:nvPr/>
        </p:nvSpPr>
        <p:spPr>
          <a:xfrm>
            <a:off x="4572000" y="1838648"/>
            <a:ext cx="3108960" cy="337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¿Reglas de Ottawa positivas? Dolor óseo maleolar o del mediopié, o no puede dar 4 pasos [r17, r18]</a:t>
            </a:r>
          </a:p>
        </p:txBody>
      </p:sp>
      <p:sp>
        <p:nvSpPr>
          <p:cNvPr id="8" name="Rectangle 7"/>
          <p:cNvSpPr/>
          <p:nvPr/>
        </p:nvSpPr>
        <p:spPr>
          <a:xfrm>
            <a:off x="4754880" y="2285718"/>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Radiografía de tobillo o pie; si hay fractura, seguir su capítulo</a:t>
            </a:r>
          </a:p>
        </p:txBody>
      </p:sp>
      <p:sp>
        <p:nvSpPr>
          <p:cNvPr id="9" name="Rectangle 8"/>
          <p:cNvSpPr/>
          <p:nvPr/>
        </p:nvSpPr>
        <p:spPr>
          <a:xfrm>
            <a:off x="4754880" y="2615606"/>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Protección, analgesia y carga según tolerancia con ortesis o venda; reexaminar a los 4-5 días [r4]</a:t>
            </a:r>
          </a:p>
        </p:txBody>
      </p:sp>
      <p:sp>
        <p:nvSpPr>
          <p:cNvPr id="10" name="Decision 9"/>
          <p:cNvSpPr/>
          <p:nvPr/>
        </p:nvSpPr>
        <p:spPr>
          <a:xfrm>
            <a:off x="4572000" y="2945494"/>
            <a:ext cx="3108960" cy="337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¿Dolor sobre la sindesmosis, apretón o rotación externa positivos, o inestabilidad franca?</a:t>
            </a:r>
          </a:p>
        </p:txBody>
      </p:sp>
      <p:sp>
        <p:nvSpPr>
          <p:cNvPr id="11" name="Rectangle 10"/>
          <p:cNvSpPr/>
          <p:nvPr/>
        </p:nvSpPr>
        <p:spPr>
          <a:xfrm>
            <a:off x="2987040" y="3392564"/>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Sospechar esguince alto o lesión asociada: ecografía o RM y derivar [r16]</a:t>
            </a:r>
          </a:p>
        </p:txBody>
      </p:sp>
      <p:sp>
        <p:nvSpPr>
          <p:cNvPr id="12" name="Rectangle 11"/>
          <p:cNvSpPr/>
          <p:nvPr/>
        </p:nvSpPr>
        <p:spPr>
          <a:xfrm>
            <a:off x="6522720" y="3392564"/>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Graduar con el examen retardado: palpación, cajón anterior, inclinación talar [r26]</a:t>
            </a:r>
          </a:p>
        </p:txBody>
      </p:sp>
      <p:sp>
        <p:nvSpPr>
          <p:cNvPr id="13" name="Decision 12"/>
          <p:cNvSpPr/>
          <p:nvPr/>
        </p:nvSpPr>
        <p:spPr>
          <a:xfrm>
            <a:off x="4572000" y="3722452"/>
            <a:ext cx="3108960" cy="337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¿Grado III o no puede apoyar?</a:t>
            </a:r>
          </a:p>
        </p:txBody>
      </p:sp>
      <p:sp>
        <p:nvSpPr>
          <p:cNvPr id="14" name="Rectangle 13"/>
          <p:cNvSpPr/>
          <p:nvPr/>
        </p:nvSpPr>
        <p:spPr>
          <a:xfrm>
            <a:off x="2987040" y="4169523"/>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Inmovilización corta (10-14 días según AAOS [r2]; máximo 10 según Petersen [r14]) y luego ortesis semirrígida con ejercicio</a:t>
            </a:r>
          </a:p>
        </p:txBody>
      </p:sp>
      <p:sp>
        <p:nvSpPr>
          <p:cNvPr id="15" name="Rectangle 14"/>
          <p:cNvSpPr/>
          <p:nvPr/>
        </p:nvSpPr>
        <p:spPr>
          <a:xfrm>
            <a:off x="6522720" y="4169523"/>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Venda u ortesis con programa de ejercicio [r4], empezando en la primera semana [r41]</a:t>
            </a:r>
          </a:p>
        </p:txBody>
      </p:sp>
      <p:sp>
        <p:nvSpPr>
          <p:cNvPr id="16" name="Decision 15"/>
          <p:cNvSpPr/>
          <p:nvPr/>
        </p:nvSpPr>
        <p:spPr>
          <a:xfrm>
            <a:off x="4572000" y="4499411"/>
            <a:ext cx="3108960" cy="337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¿Dolor o inestabilidad que pasan de 6-8 semanas? [r2]</a:t>
            </a:r>
          </a:p>
        </p:txBody>
      </p:sp>
      <p:sp>
        <p:nvSpPr>
          <p:cNvPr id="17" name="Rectangle 16"/>
          <p:cNvSpPr/>
          <p:nvPr/>
        </p:nvSpPr>
        <p:spPr>
          <a:xfrm>
            <a:off x="4754880" y="4946481"/>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Revisar adherencia a la rehabilitación y buscar lo asociado: RM (cartílago, peroneos, sindesmosis) [r2]</a:t>
            </a:r>
          </a:p>
        </p:txBody>
      </p:sp>
      <p:sp>
        <p:nvSpPr>
          <p:cNvPr id="18" name="Decision 17"/>
          <p:cNvSpPr/>
          <p:nvPr/>
        </p:nvSpPr>
        <p:spPr>
          <a:xfrm>
            <a:off x="4572000" y="5276369"/>
            <a:ext cx="3108960" cy="337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¿Sigue inestable tras 3-6 meses de tratamiento no quirúrgico? [r31]</a:t>
            </a:r>
          </a:p>
        </p:txBody>
      </p:sp>
      <p:sp>
        <p:nvSpPr>
          <p:cNvPr id="19" name="Rectangle 18"/>
          <p:cNvSpPr/>
          <p:nvPr/>
        </p:nvSpPr>
        <p:spPr>
          <a:xfrm>
            <a:off x="2987040" y="5723439"/>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Cirugía: reparación anatómica o reconstrucción con injerto según la calidad del tejido [r31]</a:t>
            </a:r>
          </a:p>
        </p:txBody>
      </p:sp>
      <p:sp>
        <p:nvSpPr>
          <p:cNvPr id="20" name="Rounded Rectangle 19"/>
          <p:cNvSpPr/>
          <p:nvPr/>
        </p:nvSpPr>
        <p:spPr>
          <a:xfrm>
            <a:off x="6522720" y="5723439"/>
            <a:ext cx="2743200" cy="22016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Retorno gradual al deporte con ortesis y programa propioceptivo [r35]</a:t>
            </a:r>
          </a:p>
        </p:txBody>
      </p:sp>
      <p:cxnSp>
        <p:nvCxnSpPr>
          <p:cNvPr id="21" name="Connector 20"/>
          <p:cNvCxnSpPr>
            <a:stCxn id="6" idx="2"/>
            <a:endCxn id="7" idx="0"/>
          </p:cNvCxnSpPr>
          <p:nvPr/>
        </p:nvCxnSpPr>
        <p:spPr>
          <a:xfrm flipH="1">
            <a:off x="6126480" y="172892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a:stCxn id="7" idx="2"/>
            <a:endCxn id="8" idx="0"/>
          </p:cNvCxnSpPr>
          <p:nvPr/>
        </p:nvCxnSpPr>
        <p:spPr>
          <a:xfrm flipH="1">
            <a:off x="6126480" y="217599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181344" y="216867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4" name="Connector 23"/>
          <p:cNvCxnSpPr>
            <a:stCxn id="7" idx="2"/>
            <a:endCxn id="9" idx="0"/>
          </p:cNvCxnSpPr>
          <p:nvPr/>
        </p:nvCxnSpPr>
        <p:spPr>
          <a:xfrm flipH="1">
            <a:off x="6126480" y="2175990"/>
            <a:ext cx="0" cy="43961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181344" y="2284135"/>
            <a:ext cx="457200" cy="274320"/>
          </a:xfrm>
          <a:prstGeom prst="rect">
            <a:avLst/>
          </a:prstGeom>
          <a:noFill/>
        </p:spPr>
        <p:txBody>
          <a:bodyPr wrap="square">
            <a:spAutoFit/>
          </a:bodyPr>
          <a:lstStyle/>
          <a:p>
            <a:r>
              <a:rPr sz="1200" b="1">
                <a:solidFill>
                  <a:srgbClr val="D97706"/>
                </a:solidFill>
                <a:latin typeface="Calibri"/>
              </a:rPr>
              <a:t>no</a:t>
            </a:r>
          </a:p>
        </p:txBody>
      </p:sp>
      <p:cxnSp>
        <p:nvCxnSpPr>
          <p:cNvPr id="26" name="Connector 25"/>
          <p:cNvCxnSpPr>
            <a:stCxn id="8" idx="2"/>
            <a:endCxn id="9" idx="0"/>
          </p:cNvCxnSpPr>
          <p:nvPr/>
        </p:nvCxnSpPr>
        <p:spPr>
          <a:xfrm flipH="1">
            <a:off x="6126480" y="2505878"/>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181344" y="2498562"/>
            <a:ext cx="457200" cy="274320"/>
          </a:xfrm>
          <a:prstGeom prst="rect">
            <a:avLst/>
          </a:prstGeom>
          <a:noFill/>
        </p:spPr>
        <p:txBody>
          <a:bodyPr wrap="square">
            <a:spAutoFit/>
          </a:bodyPr>
          <a:lstStyle/>
          <a:p>
            <a:r>
              <a:rPr sz="1200" b="1">
                <a:solidFill>
                  <a:srgbClr val="D97706"/>
                </a:solidFill>
                <a:latin typeface="Calibri"/>
              </a:rPr>
              <a:t>sin fractura</a:t>
            </a:r>
          </a:p>
        </p:txBody>
      </p:sp>
      <p:cxnSp>
        <p:nvCxnSpPr>
          <p:cNvPr id="28" name="Connector 27"/>
          <p:cNvCxnSpPr>
            <a:stCxn id="9" idx="2"/>
            <a:endCxn id="10" idx="0"/>
          </p:cNvCxnSpPr>
          <p:nvPr/>
        </p:nvCxnSpPr>
        <p:spPr>
          <a:xfrm flipH="1">
            <a:off x="6126480" y="283576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9" name="Connector 28"/>
          <p:cNvCxnSpPr>
            <a:stCxn id="10" idx="2"/>
            <a:endCxn id="11" idx="0"/>
          </p:cNvCxnSpPr>
          <p:nvPr/>
        </p:nvCxnSpPr>
        <p:spPr>
          <a:xfrm flipH="1">
            <a:off x="4358640" y="328283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5004816" y="327552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1" name="Connector 30"/>
          <p:cNvCxnSpPr>
            <a:stCxn id="10" idx="2"/>
            <a:endCxn id="12" idx="0"/>
          </p:cNvCxnSpPr>
          <p:nvPr/>
        </p:nvCxnSpPr>
        <p:spPr>
          <a:xfrm>
            <a:off x="6126480" y="328283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800088" y="3275520"/>
            <a:ext cx="457200" cy="274320"/>
          </a:xfrm>
          <a:prstGeom prst="rect">
            <a:avLst/>
          </a:prstGeom>
          <a:noFill/>
        </p:spPr>
        <p:txBody>
          <a:bodyPr wrap="square">
            <a:spAutoFit/>
          </a:bodyPr>
          <a:lstStyle/>
          <a:p>
            <a:r>
              <a:rPr sz="1200" b="1">
                <a:solidFill>
                  <a:srgbClr val="D97706"/>
                </a:solidFill>
                <a:latin typeface="Calibri"/>
              </a:rPr>
              <a:t>no</a:t>
            </a:r>
          </a:p>
        </p:txBody>
      </p:sp>
      <p:cxnSp>
        <p:nvCxnSpPr>
          <p:cNvPr id="33" name="Connector 32"/>
          <p:cNvCxnSpPr>
            <a:stCxn id="12" idx="2"/>
            <a:endCxn id="13" idx="0"/>
          </p:cNvCxnSpPr>
          <p:nvPr/>
        </p:nvCxnSpPr>
        <p:spPr>
          <a:xfrm flipH="1">
            <a:off x="6126480" y="3612724"/>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Connector 33"/>
          <p:cNvCxnSpPr>
            <a:stCxn id="13" idx="2"/>
            <a:endCxn id="14" idx="0"/>
          </p:cNvCxnSpPr>
          <p:nvPr/>
        </p:nvCxnSpPr>
        <p:spPr>
          <a:xfrm flipH="1">
            <a:off x="4358640" y="4059794"/>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5004816" y="405247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6" name="Connector 35"/>
          <p:cNvCxnSpPr>
            <a:stCxn id="13" idx="2"/>
            <a:endCxn id="15" idx="0"/>
          </p:cNvCxnSpPr>
          <p:nvPr/>
        </p:nvCxnSpPr>
        <p:spPr>
          <a:xfrm>
            <a:off x="6126480" y="4059794"/>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800088" y="4052479"/>
            <a:ext cx="457200" cy="274320"/>
          </a:xfrm>
          <a:prstGeom prst="rect">
            <a:avLst/>
          </a:prstGeom>
          <a:noFill/>
        </p:spPr>
        <p:txBody>
          <a:bodyPr wrap="square">
            <a:spAutoFit/>
          </a:bodyPr>
          <a:lstStyle/>
          <a:p>
            <a:r>
              <a:rPr sz="1200" b="1">
                <a:solidFill>
                  <a:srgbClr val="D97706"/>
                </a:solidFill>
                <a:latin typeface="Calibri"/>
              </a:rPr>
              <a:t>no</a:t>
            </a:r>
          </a:p>
        </p:txBody>
      </p:sp>
      <p:cxnSp>
        <p:nvCxnSpPr>
          <p:cNvPr id="38" name="Connector 37"/>
          <p:cNvCxnSpPr>
            <a:stCxn id="14" idx="2"/>
            <a:endCxn id="16" idx="0"/>
          </p:cNvCxnSpPr>
          <p:nvPr/>
        </p:nvCxnSpPr>
        <p:spPr>
          <a:xfrm>
            <a:off x="4358640" y="4389683"/>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9" name="Connector 38"/>
          <p:cNvCxnSpPr>
            <a:stCxn id="15" idx="2"/>
            <a:endCxn id="16" idx="0"/>
          </p:cNvCxnSpPr>
          <p:nvPr/>
        </p:nvCxnSpPr>
        <p:spPr>
          <a:xfrm flipH="1">
            <a:off x="6126480" y="4389683"/>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Connector 39"/>
          <p:cNvCxnSpPr>
            <a:stCxn id="16" idx="2"/>
            <a:endCxn id="20" idx="0"/>
          </p:cNvCxnSpPr>
          <p:nvPr/>
        </p:nvCxnSpPr>
        <p:spPr>
          <a:xfrm>
            <a:off x="6126480" y="4836753"/>
            <a:ext cx="1767840" cy="88668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800088" y="5101373"/>
            <a:ext cx="457200" cy="274320"/>
          </a:xfrm>
          <a:prstGeom prst="rect">
            <a:avLst/>
          </a:prstGeom>
          <a:noFill/>
        </p:spPr>
        <p:txBody>
          <a:bodyPr wrap="square">
            <a:spAutoFit/>
          </a:bodyPr>
          <a:lstStyle/>
          <a:p>
            <a:r>
              <a:rPr sz="1200" b="1">
                <a:solidFill>
                  <a:srgbClr val="D97706"/>
                </a:solidFill>
                <a:latin typeface="Calibri"/>
              </a:rPr>
              <a:t>no</a:t>
            </a:r>
          </a:p>
        </p:txBody>
      </p:sp>
      <p:cxnSp>
        <p:nvCxnSpPr>
          <p:cNvPr id="42" name="Connector 41"/>
          <p:cNvCxnSpPr>
            <a:stCxn id="16" idx="2"/>
            <a:endCxn id="17" idx="0"/>
          </p:cNvCxnSpPr>
          <p:nvPr/>
        </p:nvCxnSpPr>
        <p:spPr>
          <a:xfrm flipH="1">
            <a:off x="6126480" y="483675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6181344" y="482943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4" name="Connector 43"/>
          <p:cNvCxnSpPr>
            <a:stCxn id="17" idx="2"/>
            <a:endCxn id="18" idx="0"/>
          </p:cNvCxnSpPr>
          <p:nvPr/>
        </p:nvCxnSpPr>
        <p:spPr>
          <a:xfrm flipH="1">
            <a:off x="6126480" y="5166641"/>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5" name="Connector 44"/>
          <p:cNvCxnSpPr>
            <a:stCxn id="18" idx="2"/>
            <a:endCxn id="19" idx="0"/>
          </p:cNvCxnSpPr>
          <p:nvPr/>
        </p:nvCxnSpPr>
        <p:spPr>
          <a:xfrm flipH="1">
            <a:off x="4358640" y="561371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5004816" y="560639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7" name="Connector 46"/>
          <p:cNvCxnSpPr>
            <a:stCxn id="18" idx="2"/>
            <a:endCxn id="20" idx="0"/>
          </p:cNvCxnSpPr>
          <p:nvPr/>
        </p:nvCxnSpPr>
        <p:spPr>
          <a:xfrm>
            <a:off x="6126480" y="561371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6800088" y="5606395"/>
            <a:ext cx="457200" cy="274320"/>
          </a:xfrm>
          <a:prstGeom prst="rect">
            <a:avLst/>
          </a:prstGeom>
          <a:noFill/>
        </p:spPr>
        <p:txBody>
          <a:bodyPr wrap="square">
            <a:spAutoFit/>
          </a:bodyPr>
          <a:lstStyle/>
          <a:p>
            <a:r>
              <a:rPr sz="1200" b="1">
                <a:solidFill>
                  <a:srgbClr val="D97706"/>
                </a:solidFill>
                <a:latin typeface="Calibri"/>
              </a:rPr>
              <a:t>no</a:t>
            </a:r>
          </a:p>
        </p:txBody>
      </p:sp>
      <p:sp>
        <p:nvSpPr>
          <p:cNvPr id="49" name="TextBox 48"/>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68</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funcional primero, cirugía para la inestabilidad que no cede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OrthoInfo.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Principio.</a:t>
            </a:r>
          </a:p>
          <a:p>
            <a:pPr marL="347472" indent="-347472">
              <a:spcAft>
                <a:spcPts val="1400"/>
              </a:spcAft>
              <a:buChar char="•"/>
            </a:pPr>
            <a:r>
              <a:rPr sz="2400">
                <a:solidFill>
                  <a:srgbClr val="263238"/>
                </a:solidFill>
                <a:latin typeface="Calibri"/>
              </a:rPr>
              <a:t>El esguince lateral aislado es, salvo excepciones, de tratamiento no quirúrgico; para la AAOS ni siquiera la rotura completa necesita sutura: basta un periodo de inmovilización y una buena rehabilitación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68</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Reesguince al año con y sin 8 semanas de entrenamiento propioceptivo (ECA, 522 deportistas)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Hupperets MD et al. BMJ. 2009. doi:10.1136/bmj.b2684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68</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Cirugía frente a tratamiento funcional en rotura ligamentaria aguda, a una mediana de 8 años (ECA, 370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Pijnenburg AC et al. A randomised, prospective trial. 2003. doi:10.1302/0301-620x.85b4.13928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68</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quirúrgica: reparación anatómica de Broström-Gould y cuándo reconstruir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Golanó P et al. Knee Surg Sports Traumatol Arthrosc. 2010. doi:10.1007/s00167-010-1100-x</a:t>
            </a:r>
          </a:p>
          <a:p>
            <a:r>
              <a:rPr sz="800">
                <a:solidFill>
                  <a:srgbClr val="5A6469"/>
                </a:solidFill>
                <a:latin typeface="Calibri"/>
              </a:rPr>
              <a:t>[r12] Pitts CC et al. Foot Ankle Surg. 2020. doi:10.1016/j.fas.2019.04.008</a:t>
            </a:r>
          </a:p>
          <a:p>
            <a:r>
              <a:rPr sz="800">
                <a:solidFill>
                  <a:srgbClr val="5A6469"/>
                </a:solidFill>
                <a:latin typeface="Calibri"/>
              </a:rPr>
              <a:t>[r13] de Vries JS et al. Cochrane Database Syst Rev. 2011. doi:10.1002/14651858.CD004124.pub3</a:t>
            </a:r>
          </a:p>
          <a:p>
            <a:r>
              <a:rPr sz="800">
                <a:solidFill>
                  <a:srgbClr val="5A6469"/>
                </a:solidFill>
                <a:latin typeface="Calibri"/>
              </a:rPr>
              <a:t>[r15] Halabchi F et al. World J Orthop. 2020. doi:10.5312/wjo.v11.i12.534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&gt; Material de estudio: no reemplaza al tutor ni al manual del implante.</a:t>
            </a:r>
          </a:p>
          <a:p>
            <a:pPr marL="347472" indent="-347472">
              <a:spcAft>
                <a:spcPts val="1400"/>
              </a:spcAft>
              <a:buChar char="•"/>
            </a:pPr>
            <a:r>
              <a:rPr sz="2400">
                <a:solidFill>
                  <a:srgbClr val="263238"/>
                </a:solidFill>
                <a:latin typeface="Calibri"/>
              </a:rPr>
              <a:t>Lo que no tiene estudio que lo respalde se rotula práctica habitual / opinión experta y no lleva cifra.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68</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Broström abierto frente a artroscópico: AOFAS al año (8 estudios comparativos)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[r49] Attia AK et al. Orthop J Sports Med. 2021. doi:10.1177/23259671211015207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68</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al portal artroscópico accesorio a 1,5 cm delante del peroné (10 cadáveres)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Pitts CC et al. Foot Ankle Surg. 2020. doi:10.1016/j.fas.2019.04.008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68</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recaída, inestabilidad, lesiones asociadas y artrosis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[r59] van Rijn RM et al. Am J Med. 2008. doi:10.1016/j.amjmed.2007.11.018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Recaída.</a:t>
            </a:r>
          </a:p>
          <a:p>
            <a:pPr marL="347472" indent="-347472">
              <a:spcAft>
                <a:spcPts val="1400"/>
              </a:spcAft>
              <a:buChar char="•"/>
            </a:pPr>
            <a:r>
              <a:rPr sz="2400">
                <a:solidFill>
                  <a:srgbClr val="263238"/>
                </a:solidFill>
                <a:latin typeface="Calibri"/>
              </a:rPr>
              <a:t>Al revisar 31 estudios, entre 3 % y 34 % de los pacientes sufrió un nuevo esguince, y hasta 33 % refería inestabilidad subjetiva en los estudios de buena calidad [r59].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68</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Hallazgos artroscópicos en 148 pacientes con inestabilidad crónica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[r56] Hintermann B et al. Am J Sports Med. 2002. doi:10.1177/03635465020300031601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68</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Lesiones en deportistas con lesión ligamentaria aguda, RM de 3 T (171 lesiones)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[r61] Baltes TPA et al. Am J Sports Med. 2025. doi:10.1177/03635465251344187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68</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Pronóstico: qué esperar y qué predice una mala evolución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[r59] van Rijn RM et al. Am J Med. 2008. doi:10.1016/j.amjmed.2007.11.018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Curso natural.</a:t>
            </a:r>
          </a:p>
          <a:p>
            <a:pPr marL="347472" indent="-347472">
              <a:spcAft>
                <a:spcPts val="1400"/>
              </a:spcAft>
              <a:buChar char="•"/>
            </a:pPr>
            <a:r>
              <a:rPr sz="2400">
                <a:solidFill>
                  <a:srgbClr val="263238"/>
                </a:solidFill>
                <a:latin typeface="Calibri"/>
              </a:rPr>
              <a:t>En 31 estudios, el dolor cae rápido en las primeras 2 semanas; al año, entre 5 % y 33 % siguen con dolor, y 36-85 % se recuperan por completo en 3 años [r59].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68</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Retorno al deporte tras estabilización anatómica lateral (25 publicaciones, 1384 participantes)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[r51] Li Y et al. Am J Sports Med. 2024. doi:10.1177/03635465231170699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68</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Causa de la artrosis terminal de tobillo (390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[r63] Valderrabano V et al. Clin Orthop Relat Res. 2009. doi:10.1007/s11999-008-0543-6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68</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retorno al deporte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American Academy of Orthopaedic Surgeons. OrthoInfo. 2026.</a:t>
            </a:r>
          </a:p>
          <a:p>
            <a:r>
              <a:rPr sz="800">
                <a:solidFill>
                  <a:srgbClr val="5A6469"/>
                </a:solidFill>
                <a:latin typeface="Calibri"/>
              </a:rPr>
              <a:t>[r13] de Vries JS et al. Cochrane Database Syst Rev. 2011. doi:10.1002/14651858.CD004124.pub3</a:t>
            </a:r>
          </a:p>
          <a:p>
            <a:r>
              <a:rPr sz="800">
                <a:solidFill>
                  <a:srgbClr val="5A6469"/>
                </a:solidFill>
                <a:latin typeface="Calibri"/>
              </a:rPr>
              <a:t>[r15] Halabchi F et al. World J Orthop. 2020. doi:10.5312/wjo.v11.i12.534</a:t>
            </a:r>
          </a:p>
          <a:p>
            <a:r>
              <a:rPr sz="800">
                <a:solidFill>
                  <a:srgbClr val="5A6469"/>
                </a:solidFill>
                <a:latin typeface="Calibri"/>
              </a:rPr>
              <a:t>[r31] Michels F et al. Knee Surg Sports Traumatol Arthrosc. 2018. doi:10.1007/s00167-017-4556-0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programa en 3 fases (AAOS).</a:t>
            </a:r>
          </a:p>
          <a:p>
            <a:pPr marL="347472" indent="-347472">
              <a:spcAft>
                <a:spcPts val="1400"/>
              </a:spcAft>
              <a:buChar char="•"/>
            </a:pPr>
            <a:r>
              <a:rPr sz="2400">
                <a:solidFill>
                  <a:srgbClr val="263238"/>
                </a:solidFill>
                <a:latin typeface="Calibri"/>
              </a:rPr>
              <a:t>Primero, proteger y desinflamar, ya cargando según tolerancia.</a:t>
            </a:r>
          </a:p>
          <a:p>
            <a:pPr marL="347472" indent="-347472">
              <a:spcAft>
                <a:spcPts val="1400"/>
              </a:spcAft>
              <a:buChar char="•"/>
            </a:pPr>
            <a:r>
              <a:rPr sz="2400">
                <a:solidFill>
                  <a:srgbClr val="263238"/>
                </a:solidFill>
                <a:latin typeface="Calibri"/>
              </a:rPr>
              <a:t>Después, recuperar movilidad, fuerza isométrica y equilibrio, y retirar la inmovilización en esta etapa para que no quede rigidez.</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68</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retorno al deporte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American Academy of Orthopaedic Surgeons. OrthoInfo. 2026.</a:t>
            </a:r>
          </a:p>
          <a:p>
            <a:r>
              <a:rPr sz="800">
                <a:solidFill>
                  <a:srgbClr val="5A6469"/>
                </a:solidFill>
                <a:latin typeface="Calibri"/>
              </a:rPr>
              <a:t>[r13] de Vries JS et al. Cochrane Database Syst Rev. 2011. doi:10.1002/14651858.CD004124.pub3</a:t>
            </a:r>
          </a:p>
          <a:p>
            <a:r>
              <a:rPr sz="800">
                <a:solidFill>
                  <a:srgbClr val="5A6469"/>
                </a:solidFill>
                <a:latin typeface="Calibri"/>
              </a:rPr>
              <a:t>[r15] Halabchi F et al. World J Orthop. 2020. doi:10.5312/wjo.v11.i12.534</a:t>
            </a:r>
          </a:p>
          <a:p>
            <a:r>
              <a:rPr sz="800">
                <a:solidFill>
                  <a:srgbClr val="5A6469"/>
                </a:solidFill>
                <a:latin typeface="Calibri"/>
              </a:rPr>
              <a:t>[r31] Michels F et al. Knee Surg Sports Traumatol Arthrosc. 2018. doi:10.1007/s00167-017-4556-0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Una conducta razonable (opinión experta) es exigir sin dolor, rango simétrico, fuerza y saltos aceptables, confianza del paciente y regreso con ortesis.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68</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Retorno al deporte: qué se puede medir y qué respaldo tiene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Halabchi F et al. World J Orthop. 2020. doi:10.5312/wjo.v11.i12.534</a:t>
            </a:r>
          </a:p>
          <a:p>
            <a:r>
              <a:rPr sz="1000">
                <a:solidFill>
                  <a:srgbClr val="5A6469"/>
                </a:solidFill>
                <a:latin typeface="Calibri"/>
              </a:rPr>
              <a:t>[r65] Tassignon B et al. Sports Med. 2019. doi:10.1007/s40279-019-01071-3</a:t>
            </a:r>
          </a:p>
          <a:p>
            <a:r>
              <a:rPr sz="1000">
                <a:solidFill>
                  <a:srgbClr val="5A6469"/>
                </a:solidFill>
                <a:latin typeface="Calibri"/>
              </a:rPr>
              <a:t>[r66] Dizon JM et al. J Sci Med Sport. 2010. doi:10.1016/j.jsams.2009.05.002</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Dominio</a:t>
                      </a:r>
                    </a:p>
                  </a:txBody>
                  <a:tcPr>
                    <a:solidFill>
                      <a:srgbClr val="0F5F6B"/>
                    </a:solidFill>
                  </a:tcPr>
                </a:tc>
                <a:tc>
                  <a:txBody>
                    <a:bodyPr/>
                    <a:lstStyle/>
                    <a:p>
                      <a:r>
                        <a:rPr sz="1600" b="1">
                          <a:solidFill>
                            <a:srgbClr val="FFFFFF"/>
                          </a:solidFill>
                          <a:latin typeface="Calibri"/>
                        </a:rPr>
                        <a:t>Qué medir</a:t>
                      </a:r>
                    </a:p>
                  </a:txBody>
                  <a:tcPr>
                    <a:solidFill>
                      <a:srgbClr val="0F5F6B"/>
                    </a:solidFill>
                  </a:tcPr>
                </a:tc>
                <a:tc>
                  <a:txBody>
                    <a:bodyPr/>
                    <a:lstStyle/>
                    <a:p>
                      <a:r>
                        <a:rPr sz="1600" b="1">
                          <a:solidFill>
                            <a:srgbClr val="FFFFFF"/>
                          </a:solidFill>
                          <a:latin typeface="Calibri"/>
                        </a:rPr>
                        <a:t>Respaldo</a:t>
                      </a:r>
                    </a:p>
                  </a:txBody>
                  <a:tcPr>
                    <a:solidFill>
                      <a:srgbClr val="0F5F6B"/>
                    </a:solidFill>
                  </a:tcPr>
                </a:tc>
              </a:tr>
              <a:tr h="457200">
                <a:tc>
                  <a:txBody>
                    <a:bodyPr/>
                    <a:lstStyle/>
                    <a:p>
                      <a:r>
                        <a:rPr sz="1600">
                          <a:solidFill>
                            <a:srgbClr val="263238"/>
                          </a:solidFill>
                          <a:latin typeface="Calibri"/>
                        </a:rPr>
                        <a:t>Autorreporte</a:t>
                      </a:r>
                    </a:p>
                  </a:txBody>
                  <a:tcPr>
                    <a:solidFill>
                      <a:srgbClr val="EEF3F4"/>
                    </a:solidFill>
                  </a:tcPr>
                </a:tc>
                <a:tc>
                  <a:txBody>
                    <a:bodyPr/>
                    <a:lstStyle/>
                    <a:p>
                      <a:r>
                        <a:rPr sz="1600">
                          <a:solidFill>
                            <a:srgbClr val="263238"/>
                          </a:solidFill>
                          <a:latin typeface="Calibri"/>
                        </a:rPr>
                        <a:t>Cuestionarios de función y confianza del paciente</a:t>
                      </a:r>
                    </a:p>
                  </a:txBody>
                  <a:tcPr>
                    <a:solidFill>
                      <a:srgbClr val="EEF3F4"/>
                    </a:solidFill>
                  </a:tcPr>
                </a:tc>
                <a:tc>
                  <a:txBody>
                    <a:bodyPr/>
                    <a:lstStyle/>
                    <a:p>
                      <a:r>
                        <a:rPr sz="1600">
                          <a:solidFill>
                            <a:srgbClr val="263238"/>
                          </a:solidFill>
                          <a:latin typeface="Calibri"/>
                        </a:rPr>
                        <a:t>Debe incorporarse a la decisión [r15]</a:t>
                      </a:r>
                    </a:p>
                  </a:txBody>
                  <a:tcPr>
                    <a:solidFill>
                      <a:srgbClr val="EEF3F4"/>
                    </a:solidFill>
                  </a:tcPr>
                </a:tc>
              </a:tr>
              <a:tr h="457200">
                <a:tc>
                  <a:txBody>
                    <a:bodyPr/>
                    <a:lstStyle/>
                    <a:p>
                      <a:r>
                        <a:rPr sz="1600">
                          <a:solidFill>
                            <a:srgbClr val="263238"/>
                          </a:solidFill>
                          <a:latin typeface="Calibri"/>
                        </a:rPr>
                        <a:t>Estabilidad manual</a:t>
                      </a:r>
                    </a:p>
                  </a:txBody>
                  <a:tcPr>
                    <a:solidFill>
                      <a:srgbClr val="FFFFFF"/>
                    </a:solidFill>
                  </a:tcPr>
                </a:tc>
                <a:tc>
                  <a:txBody>
                    <a:bodyPr/>
                    <a:lstStyle/>
                    <a:p>
                      <a:r>
                        <a:rPr sz="1600">
                          <a:solidFill>
                            <a:srgbClr val="263238"/>
                          </a:solidFill>
                          <a:latin typeface="Calibri"/>
                        </a:rPr>
                        <a:t>Cajón anterior e inclinación talar frente al lado sano</a:t>
                      </a:r>
                    </a:p>
                  </a:txBody>
                  <a:tcPr>
                    <a:solidFill>
                      <a:srgbClr val="FFFFFF"/>
                    </a:solidFill>
                  </a:tcPr>
                </a:tc>
                <a:tc>
                  <a:txBody>
                    <a:bodyPr/>
                    <a:lstStyle/>
                    <a:p>
                      <a:r>
                        <a:rPr sz="1600">
                          <a:solidFill>
                            <a:srgbClr val="263238"/>
                          </a:solidFill>
                          <a:latin typeface="Calibri"/>
                        </a:rPr>
                        <a:t>Ayuda a medir laxitud residual [r15]</a:t>
                      </a:r>
                    </a:p>
                  </a:txBody>
                  <a:tcPr>
                    <a:solidFill>
                      <a:srgbClr val="FFFFFF"/>
                    </a:solidFill>
                  </a:tcPr>
                </a:tc>
              </a:tr>
              <a:tr h="457200">
                <a:tc>
                  <a:txBody>
                    <a:bodyPr/>
                    <a:lstStyle/>
                    <a:p>
                      <a:r>
                        <a:rPr sz="1600">
                          <a:solidFill>
                            <a:srgbClr val="263238"/>
                          </a:solidFill>
                          <a:latin typeface="Calibri"/>
                        </a:rPr>
                        <a:t>Rendimiento funcional</a:t>
                      </a:r>
                    </a:p>
                  </a:txBody>
                  <a:tcPr>
                    <a:solidFill>
                      <a:srgbClr val="EEF3F4"/>
                    </a:solidFill>
                  </a:tcPr>
                </a:tc>
                <a:tc>
                  <a:txBody>
                    <a:bodyPr/>
                    <a:lstStyle/>
                    <a:p>
                      <a:r>
                        <a:rPr sz="1600">
                          <a:solidFill>
                            <a:srgbClr val="263238"/>
                          </a:solidFill>
                          <a:latin typeface="Calibri"/>
                        </a:rPr>
                        <a:t>Saltos y carreras: al menos 80 % del lado sano</a:t>
                      </a:r>
                    </a:p>
                  </a:txBody>
                  <a:tcPr>
                    <a:solidFill>
                      <a:srgbClr val="EEF3F4"/>
                    </a:solidFill>
                  </a:tcPr>
                </a:tc>
                <a:tc>
                  <a:txBody>
                    <a:bodyPr/>
                    <a:lstStyle/>
                    <a:p>
                      <a:r>
                        <a:rPr sz="1600">
                          <a:solidFill>
                            <a:srgbClr val="263238"/>
                          </a:solidFill>
                          <a:latin typeface="Calibri"/>
                        </a:rPr>
                        <a:t>Sugerido en una revisión, no validado [r15, r65]</a:t>
                      </a:r>
                    </a:p>
                  </a:txBody>
                  <a:tcPr>
                    <a:solidFill>
                      <a:srgbClr val="EEF3F4"/>
                    </a:solidFill>
                  </a:tcPr>
                </a:tc>
              </a:tr>
              <a:tr h="457200">
                <a:tc>
                  <a:txBody>
                    <a:bodyPr/>
                    <a:lstStyle/>
                    <a:p>
                      <a:r>
                        <a:rPr sz="1600">
                          <a:solidFill>
                            <a:srgbClr val="263238"/>
                          </a:solidFill>
                          <a:latin typeface="Calibri"/>
                        </a:rPr>
                        <a:t>Protección</a:t>
                      </a:r>
                    </a:p>
                  </a:txBody>
                  <a:tcPr>
                    <a:solidFill>
                      <a:srgbClr val="FFFFFF"/>
                    </a:solidFill>
                  </a:tcPr>
                </a:tc>
                <a:tc>
                  <a:txBody>
                    <a:bodyPr/>
                    <a:lstStyle/>
                    <a:p>
                      <a:r>
                        <a:rPr sz="1600">
                          <a:solidFill>
                            <a:srgbClr val="263238"/>
                          </a:solidFill>
                          <a:latin typeface="Calibri"/>
                        </a:rPr>
                        <a:t>Ortesis al volver</a:t>
                      </a:r>
                    </a:p>
                  </a:txBody>
                  <a:tcPr>
                    <a:solidFill>
                      <a:srgbClr val="FFFFFF"/>
                    </a:solidFill>
                  </a:tcPr>
                </a:tc>
                <a:tc>
                  <a:txBody>
                    <a:bodyPr/>
                    <a:lstStyle/>
                    <a:p>
                      <a:r>
                        <a:rPr sz="1600">
                          <a:solidFill>
                            <a:srgbClr val="263238"/>
                          </a:solidFill>
                          <a:latin typeface="Calibri"/>
                        </a:rPr>
                        <a:t>Reduce 69 % los nuevos esguinces en deportistas con antecedente [r66]</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68</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Beckenkamp PR et al. Br J Sports Med. 2017. doi:10.1136/bjsports-2016-096858</a:t>
            </a:r>
          </a:p>
          <a:p>
            <a:r>
              <a:rPr sz="1000">
                <a:solidFill>
                  <a:srgbClr val="5A6469"/>
                </a:solidFill>
                <a:latin typeface="Calibri"/>
              </a:rPr>
              <a:t>[r4] Vuurberg G et al. Br J Sports Med. 2018. doi:10.1136/bjsports-2017-098106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Es un diagnóstico clínico en 2 tiempos: el día 0 se descarta fractura con Ottawa [r19] y a los 4-5 días se gradúa el daño ligamentario con un examen retardado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68</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Beckenkamp PR et al. Br J Sports Med. 2017. doi:10.1136/bjsports-2016-096858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Ottawa descarta fractura, no la confirma: la especificidad agrupada es 35,3 %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68</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Vuurberg G et al. Br J Sports Med. 2018. doi:10.1136/bjsports-2017-098106</a:t>
            </a:r>
          </a:p>
          <a:p>
            <a:r>
              <a:rPr sz="1000">
                <a:solidFill>
                  <a:srgbClr val="5A6469"/>
                </a:solidFill>
                <a:latin typeface="Calibri"/>
              </a:rPr>
              <a:t>[r19] Beckenkamp PR et al. Br J Sports Med. 2017. doi:10.1136/bjsports-2016-096858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esguince lateral se diagnostica en 2 tiempos: Ottawa el día 0 y examen retardado a los 4-5 días [r4].</a:t>
            </a:r>
          </a:p>
          <a:p>
            <a:pPr marL="347472" indent="-347472">
              <a:spcAft>
                <a:spcPts val="1400"/>
              </a:spcAft>
              <a:buChar char="•"/>
            </a:pPr>
            <a:r>
              <a:rPr sz="2400">
                <a:solidFill>
                  <a:srgbClr val="263238"/>
                </a:solidFill>
                <a:latin typeface="Calibri"/>
              </a:rPr>
              <a:t>Ottawa descarta fractura, no la confirma: especificidad 35,3 %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68</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esguince lateral de tobillo · ATFL · CFL · PTFL · inversión plantar · reglas de Ottawa · cajón anterior · inclinación talar · examen retardado · grados I-III · tratamiento funcional · ortesis semirrígida…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68</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Golanó P et al. Knee Surg Sports Traumatol Arthrosc. 2010. doi:10.1007/s00167-010-1100-x</a:t>
            </a:r>
          </a:p>
          <a:p>
            <a:r>
              <a:rPr sz="1000">
                <a:solidFill>
                  <a:srgbClr val="5A6469"/>
                </a:solidFill>
                <a:latin typeface="Calibri"/>
              </a:rPr>
              <a:t>[r19] Beckenkamp PR et al. Br J Sports Med. 2017. doi:10.1136/bjsports-2016-096858</a:t>
            </a:r>
          </a:p>
          <a:p>
            <a:r>
              <a:rPr sz="1000">
                <a:solidFill>
                  <a:srgbClr val="5A6469"/>
                </a:solidFill>
                <a:latin typeface="Calibri"/>
              </a:rPr>
              <a:t>[r4] Vuurberg G et al. Br J Sports Med. 2018. doi:10.1136/bjsports-2017-098106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ATFL primero, CFL después, PTFL casi nunca: el orden de rotura sigue la anatomía [r1].</a:t>
            </a:r>
          </a:p>
          <a:p>
            <a:pPr marL="347472" indent="-347472">
              <a:spcAft>
                <a:spcPts val="1400"/>
              </a:spcAft>
              <a:buChar char="•"/>
            </a:pPr>
            <a:r>
              <a:rPr sz="2400">
                <a:solidFill>
                  <a:srgbClr val="263238"/>
                </a:solidFill>
                <a:latin typeface="Calibri"/>
              </a:rPr>
              <a:t>Ottawa descarta, no confirma: sensibilidad 99,4 % y especificidad 35,3 % [r19].</a:t>
            </a:r>
          </a:p>
          <a:p>
            <a:pPr marL="347472" indent="-347472">
              <a:spcAft>
                <a:spcPts val="1400"/>
              </a:spcAft>
              <a:buChar char="•"/>
            </a:pPr>
            <a:r>
              <a:rPr sz="2400">
                <a:solidFill>
                  <a:srgbClr val="263238"/>
                </a:solidFill>
                <a:latin typeface="Calibri"/>
              </a:rPr>
              <a:t>Examen de laxitud a los 4-5 días; en urgencia el examen engaña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68</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jugadora de baloncesto con esguince que no termina de curar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 para estudio.</a:t>
            </a:r>
          </a:p>
          <a:p>
            <a:pPr marL="347472" indent="-347472">
              <a:spcAft>
                <a:spcPts val="1400"/>
              </a:spcAft>
              <a:buChar char="•"/>
            </a:pPr>
            <a:r>
              <a:rPr sz="2400">
                <a:solidFill>
                  <a:srgbClr val="263238"/>
                </a:solidFill>
                <a:latin typeface="Calibri"/>
              </a:rPr>
              <a:t>Mujer de 22 años, jugadora universitaria de baloncesto, que aterriza sobre el pie de una rival y se tuerce el tobillo derecho en inversión.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68</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se hizo bien el día 0 y qué dato permitió no pedir radiografía?</a:t>
            </a:r>
          </a:p>
          <a:p>
            <a:pPr marL="347472" indent="-347472">
              <a:spcAft>
                <a:spcPts val="1400"/>
              </a:spcAft>
              <a:buChar char="•"/>
            </a:pPr>
            <a:r>
              <a:rPr sz="2400">
                <a:solidFill>
                  <a:srgbClr val="263238"/>
                </a:solidFill>
                <a:latin typeface="Calibri"/>
              </a:rPr>
              <a:t>2. ¿Qué pruebas del examen retardado conviene repetir y cómo se leen?</a:t>
            </a:r>
          </a:p>
          <a:p>
            <a:pPr marL="347472" indent="-347472">
              <a:spcAft>
                <a:spcPts val="1400"/>
              </a:spcAft>
              <a:buChar char="•"/>
            </a:pPr>
            <a:r>
              <a:rPr sz="2400">
                <a:solidFill>
                  <a:srgbClr val="263238"/>
                </a:solidFill>
                <a:latin typeface="Calibri"/>
              </a:rPr>
              <a:t>3. ¿Qué falta comprobar antes de decidir una cirugía?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68</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Beckenkamp PR et al. Br J Sports Med. 2017. doi:10.1136/bjsports-2016-096858</a:t>
            </a:r>
          </a:p>
          <a:p>
            <a:r>
              <a:rPr sz="1000">
                <a:solidFill>
                  <a:srgbClr val="5A6469"/>
                </a:solidFill>
                <a:latin typeface="Calibri"/>
              </a:rPr>
              <a:t>[r11] Netterström-Wedin F et al. Sports Health. 2022. doi:10.1177/19417381211029953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Ottawa negativa la fractura es muy improbable (sensibilidad agrupada 99,4 %), y no hacía falta radiografía [r19].</a:t>
            </a:r>
          </a:p>
          <a:p>
            <a:pPr marL="347472" indent="-347472">
              <a:spcAft>
                <a:spcPts val="1400"/>
              </a:spcAft>
              <a:buChar char="•"/>
            </a:pPr>
            <a:r>
              <a:rPr sz="2400">
                <a:solidFill>
                  <a:srgbClr val="263238"/>
                </a:solidFill>
                <a:latin typeface="Calibri"/>
              </a:rPr>
              <a:t>En el examen retardado, el cajón anterior confirma (especificidad 87 %) y la inclinación talar orienta al CFL (especificidad 82-100 %)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68</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Golanó P, Vega J, de Leeuw PA, Malagelada F, Manzanares MC, Götzens V, et al. Anatomy of the ankle ligaments: a pictorial essay. Knee Surg Sports Traumatol Arthrosc. 2010;18(5):557-69. doi:10.1007/s00167-010-1100-x https://doi.org/10.1007/s00167-010-1100-x</a:t>
            </a:r>
          </a:p>
          <a:p>
            <a:pPr>
              <a:spcAft>
                <a:spcPts val="800"/>
              </a:spcAft>
            </a:pPr>
            <a:r>
              <a:rPr sz="1200">
                <a:solidFill>
                  <a:srgbClr val="263238"/>
                </a:solidFill>
                <a:latin typeface="Calibri"/>
              </a:rPr>
              <a:t>[r2] American Academy of Orthopaedic Surgeons. Sprained Ankle [Internet]. OrthoInfo. Rosemont (IL): AAOS; [consultado el 24 de octubre de 2026]. Disponible en: https://orthoinfo.aaos.org/en/diseases--conditions/sprained-ankle/ https://orthoinfo.aaos.org/en/diseases--conditions/sprained-ankle/</a:t>
            </a:r>
          </a:p>
          <a:p>
            <a:pPr>
              <a:spcAft>
                <a:spcPts val="800"/>
              </a:spcAft>
            </a:pPr>
            <a:r>
              <a:rPr sz="1200">
                <a:solidFill>
                  <a:srgbClr val="263238"/>
                </a:solidFill>
                <a:latin typeface="Calibri"/>
              </a:rPr>
              <a:t>[r3] Waterman BR, Belmont PJ, Cameron KL, Svoboda SJ, Alitz CJ, Owens BD. Risk factors for syndesmotic and medial ankle sprain: role of sex, sport, and level of competition. Am J Sports Med. 2011;39(5):992-8. doi:10.1177/0363546510391462 https://doi.org/10.1177/0363546510391462</a:t>
            </a:r>
          </a:p>
          <a:p>
            <a:pPr>
              <a:spcAft>
                <a:spcPts val="800"/>
              </a:spcAft>
            </a:pPr>
            <a:r>
              <a:rPr sz="1200">
                <a:solidFill>
                  <a:srgbClr val="263238"/>
                </a:solidFill>
                <a:latin typeface="Calibri"/>
              </a:rPr>
              <a:t>[r4] Vuurberg G, Hoorntje A, Wink LM, van der Doelen BFW, van den Bekerom MP, Dekker R, et al. Diagnosis, treatment and prevention of ankle sprains: update of an evidence-based clinical guideline. Br J Sports Med. 2018;52(15):956. doi:10.1136/bjsports-2017-098106 https://doi.org/10.1136/bjsports-2017-098106</a:t>
            </a:r>
          </a:p>
          <a:p>
            <a:pPr>
              <a:spcAft>
                <a:spcPts val="800"/>
              </a:spcAft>
            </a:pPr>
            <a:r>
              <a:rPr sz="1200">
                <a:solidFill>
                  <a:srgbClr val="263238"/>
                </a:solidFill>
                <a:latin typeface="Calibri"/>
              </a:rPr>
              <a:t>[r5] Gribble PA, Bleakley CM, Caulfield BM, Docherty CL, Fourchet F, Fong DT, et al. Evidence review for the 2016 International Ankle Consortium consensus statement on the prevalence, impact and long-term consequences of lateral ankle sprains. Br J Sports Med. 2016;50(24):1496-1505. doi:10.1136/bjsports-2016-096189 https://doi.org/10.1136/bjsports-2016-096189</a:t>
            </a:r>
          </a:p>
          <a:p>
            <a:pPr>
              <a:spcAft>
                <a:spcPts val="800"/>
              </a:spcAft>
            </a:pPr>
            <a:r>
              <a:rPr sz="1200">
                <a:solidFill>
                  <a:srgbClr val="263238"/>
                </a:solidFill>
                <a:latin typeface="Calibri"/>
              </a:rPr>
              <a:t>[r6] Fong DT, Hong Y, Chan LK, Yung PS, Chan KM. A systematic review on ankle injury and ankle sprain in sports. Sports Med. 2007;37(1):73-94. doi:10.2165/00007256-200737010-00006 https://doi.org/10.2165/00007256-200737010-00006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68</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Doherty C, Delahunt E, Caulfield B, Hertel J, Ryan J, Bleakley C. The incidence and prevalence of ankle sprain injury: a systematic review and meta-analysis of prospective epidemiological studies. Sports Med. 2014;44(1):123-40. doi:10.1007/s40279-013-0102-5 https://doi.org/10.1007/s40279-013-0102-5</a:t>
            </a:r>
          </a:p>
          <a:p>
            <a:pPr>
              <a:spcAft>
                <a:spcPts val="800"/>
              </a:spcAft>
            </a:pPr>
            <a:r>
              <a:rPr sz="1200">
                <a:solidFill>
                  <a:srgbClr val="263238"/>
                </a:solidFill>
                <a:latin typeface="Calibri"/>
              </a:rPr>
              <a:t>[r8] Waterman BR, Owens BD, Davey S, Zacchilli MA, Belmont PJ. The epidemiology of ankle sprains in the United States. J Bone Joint Surg Am. 2010;92(13):2279-84. doi:10.2106/JBJS.I.01537 https://doi.org/10.2106/JBJS.I.01537</a:t>
            </a:r>
          </a:p>
          <a:p>
            <a:pPr>
              <a:spcAft>
                <a:spcPts val="800"/>
              </a:spcAft>
            </a:pPr>
            <a:r>
              <a:rPr sz="1200">
                <a:solidFill>
                  <a:srgbClr val="263238"/>
                </a:solidFill>
                <a:latin typeface="Calibri"/>
              </a:rPr>
              <a:t>[r9] Hertel J. Functional Anatomy, Pathomechanics, and Pathophysiology of Lateral Ankle Instability. J Athl Train. 2002;37(4):364-375. https://pmc.ncbi.nlm.nih.gov/articles/PMC164367/</a:t>
            </a:r>
          </a:p>
          <a:p>
            <a:pPr>
              <a:spcAft>
                <a:spcPts val="800"/>
              </a:spcAft>
            </a:pPr>
            <a:r>
              <a:rPr sz="1200">
                <a:solidFill>
                  <a:srgbClr val="263238"/>
                </a:solidFill>
                <a:latin typeface="Calibri"/>
              </a:rPr>
              <a:t>[r10] Panagiotakis E, Mok KM, Fong DT, Bull AMJ. Biomechanical analysis of ankle ligamentous sprain injury cases from televised basketball games: Understanding when, how and why ligament failure occurs. J Sci Med Sport. 2017;20(12):1057-1061. doi:10.1016/j.jsams.2017.05.006 https://doi.org/10.1016/j.jsams.2017.05.006</a:t>
            </a:r>
          </a:p>
          <a:p>
            <a:pPr>
              <a:spcAft>
                <a:spcPts val="800"/>
              </a:spcAft>
            </a:pPr>
            <a:r>
              <a:rPr sz="1200">
                <a:solidFill>
                  <a:srgbClr val="263238"/>
                </a:solidFill>
                <a:latin typeface="Calibri"/>
              </a:rPr>
              <a:t>[r11] Netterström-Wedin F, Matthews M, Bleakley C. Diagnostic Accuracy of Clinical Tests Assessing Ligamentous Injury of the Talocrural and Subtalar Joints: A Systematic Review With Meta-Analysis. Sports Health. 2022;14(3):336-347. doi:10.1177/19417381211029953 https://doi.org/10.1177/19417381211029953</a:t>
            </a:r>
          </a:p>
          <a:p>
            <a:pPr>
              <a:spcAft>
                <a:spcPts val="800"/>
              </a:spcAft>
            </a:pPr>
            <a:r>
              <a:rPr sz="1200">
                <a:solidFill>
                  <a:srgbClr val="263238"/>
                </a:solidFill>
                <a:latin typeface="Calibri"/>
              </a:rPr>
              <a:t>[r12] Pitts CC, McKissack HM, Anderson MC, Buddemeyer KM, Bassetty C, Naranje SM, et al. Anatomical structures at risk in the arthroscopic Broström-Gould procedure: A cadaver study. Foot Ankle Surg. 2020;26(3):343-346. doi:10.1016/j.fas.2019.04.008 https://doi.org/10.1016/j.fas.2019.04.008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68</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de Vries JS, Krips R, Sierevelt IN, Blankevoort L, van Dijk CN. Interventions for treating chronic ankle instability. Cochrane Database Syst Rev. 2011;2011(8):CD004124. doi:10.1002/14651858.CD004124.pub3 https://doi.org/10.1002/14651858.CD004124.pub3</a:t>
            </a:r>
          </a:p>
          <a:p>
            <a:pPr>
              <a:spcAft>
                <a:spcPts val="800"/>
              </a:spcAft>
            </a:pPr>
            <a:r>
              <a:rPr sz="1200">
                <a:solidFill>
                  <a:srgbClr val="263238"/>
                </a:solidFill>
                <a:latin typeface="Calibri"/>
              </a:rPr>
              <a:t>[r14] Petersen W, Rembitzki IV, Koppenburg AG, Ellermann A, Liebau C, Brüggemann GP, et al. Treatment of acute ankle ligament injuries: a systematic review. Arch Orthop Trauma Surg. 2013;133(8):1129-41. doi:10.1007/s00402-013-1742-5 https://doi.org/10.1007/s00402-013-1742-5</a:t>
            </a:r>
          </a:p>
          <a:p>
            <a:pPr>
              <a:spcAft>
                <a:spcPts val="800"/>
              </a:spcAft>
            </a:pPr>
            <a:r>
              <a:rPr sz="1200">
                <a:solidFill>
                  <a:srgbClr val="263238"/>
                </a:solidFill>
                <a:latin typeface="Calibri"/>
              </a:rPr>
              <a:t>[r15] Halabchi F, Hassabi M. Acute ankle sprain in athletes: Clinical aspects and algorithmic approach. World J Orthop. 2020;11(12):534-558. doi:10.5312/wjo.v11.i12.534 https://doi.org/10.5312/wjo.v11.i12.534</a:t>
            </a:r>
          </a:p>
          <a:p>
            <a:pPr>
              <a:spcAft>
                <a:spcPts val="800"/>
              </a:spcAft>
            </a:pPr>
            <a:r>
              <a:rPr sz="1200">
                <a:solidFill>
                  <a:srgbClr val="263238"/>
                </a:solidFill>
                <a:latin typeface="Calibri"/>
              </a:rPr>
              <a:t>[r16] Netterström-Wedin F, Bleakley C. Diagnostic accuracy of clinical tests assessing ligamentous injury of the ankle syndesmosis: A systematic review with meta-analysis. Phys Ther Sport. 2021;49:214-226. doi:10.1016/j.ptsp.2021.03.005 https://doi.org/10.1016/j.ptsp.2021.03.005</a:t>
            </a:r>
          </a:p>
          <a:p>
            <a:pPr>
              <a:spcAft>
                <a:spcPts val="800"/>
              </a:spcAft>
            </a:pPr>
            <a:r>
              <a:rPr sz="1200">
                <a:solidFill>
                  <a:srgbClr val="263238"/>
                </a:solidFill>
                <a:latin typeface="Calibri"/>
              </a:rPr>
              <a:t>[r17] Gomes YE, Chau M, Banwell HA, Causby RS. Diagnostic accuracy of the Ottawa ankle rule to exclude fractures in acute ankle injuries in adults: a systematic review and meta-analysis. BMC Musculoskelet Disord. 2022;23(1):885. doi:10.1186/s12891-022-05831-7 https://doi.org/10.1186/s12891-022-05831-7</a:t>
            </a:r>
          </a:p>
          <a:p>
            <a:pPr>
              <a:spcAft>
                <a:spcPts val="800"/>
              </a:spcAft>
            </a:pPr>
            <a:r>
              <a:rPr sz="1200">
                <a:solidFill>
                  <a:srgbClr val="263238"/>
                </a:solidFill>
                <a:latin typeface="Calibri"/>
              </a:rPr>
              <a:t>[r18] Jia CQ, Mbori NJR, Li S, Dai Y, Xu F, Porter DE, et al. Ottawa ankle and foot rules in China: applicability in a defensive environment. Eur J Med Res. 2025;30(1):687. doi:10.1186/s40001-025-02961-1 https://doi.org/10.1186/s40001-025-02961-1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68</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Beckenkamp PR, Lin CC, Macaskill P, Michaleff ZA, Maher CG, Moseley AM. Diagnostic accuracy of the Ottawa Ankle and Midfoot Rules: a systematic review with meta-analysis. Br J Sports Med. 2017;51(6):504-510. doi:10.1136/bjsports-2016-096858 https://doi.org/10.1136/bjsports-2016-096858</a:t>
            </a:r>
          </a:p>
          <a:p>
            <a:pPr>
              <a:spcAft>
                <a:spcPts val="800"/>
              </a:spcAft>
            </a:pPr>
            <a:r>
              <a:rPr sz="1200">
                <a:solidFill>
                  <a:srgbClr val="263238"/>
                </a:solidFill>
                <a:latin typeface="Calibri"/>
              </a:rPr>
              <a:t>[r20] Sharifi Razavi D, Seiri M, Farrokhi M. Revisiting the Diagnostic Accuracy of Ottawa Ankle Rules for Ankle Fractures: A Systematic Review and Meta-Analysis. Arch Acad Emerg Med. 2026;14(1):e24. doi:10.22037/aaem.v14i1.3051 https://doi.org/10.22037/aaem.v14i1.3051</a:t>
            </a:r>
          </a:p>
          <a:p>
            <a:pPr>
              <a:spcAft>
                <a:spcPts val="800"/>
              </a:spcAft>
            </a:pPr>
            <a:r>
              <a:rPr sz="1200">
                <a:solidFill>
                  <a:srgbClr val="263238"/>
                </a:solidFill>
                <a:latin typeface="Calibri"/>
              </a:rPr>
              <a:t>[r21] Bachmann LM, Kolb E, Koller MT, Steurer J, ter Riet G. Accuracy of Ottawa ankle rules to exclude fractures of the ankle and mid-foot: systematic review. BMJ. 2003;326(7386):417. doi:10.1136/bmj.326.7386.417 https://doi.org/10.1136/bmj.326.7386.417</a:t>
            </a:r>
          </a:p>
          <a:p>
            <a:pPr>
              <a:spcAft>
                <a:spcPts val="800"/>
              </a:spcAft>
            </a:pPr>
            <a:r>
              <a:rPr sz="1200">
                <a:solidFill>
                  <a:srgbClr val="263238"/>
                </a:solidFill>
                <a:latin typeface="Calibri"/>
              </a:rPr>
              <a:t>[r22] Sandlin MI, Taghavi CE, Charlton TP, Ferkel RD. Lateral Ankle Instability and Peroneal Tendon Pathology. Instr Course Lect. 2017;66:301-312. https://pubmed.ncbi.nlm.nih.gov/28594508/</a:t>
            </a:r>
          </a:p>
          <a:p>
            <a:pPr>
              <a:spcAft>
                <a:spcPts val="800"/>
              </a:spcAft>
            </a:pPr>
            <a:r>
              <a:rPr sz="1200">
                <a:solidFill>
                  <a:srgbClr val="263238"/>
                </a:solidFill>
                <a:latin typeface="Calibri"/>
              </a:rPr>
              <a:t>[r23] Martin RL, Davenport TE, Fraser JJ, Sawdon-Bea J, Carcia CR, Carroll LA, et al. Ankle Stability and Movement Coordination Impairments: Lateral Ankle Ligament Sprains Revision 2021. J Orthop Sports Phys Ther. 2021;51(4):CPG1-CPG80. doi:10.2519/jospt.2021.0302 https://doi.org/10.2519/jospt.2021.0302</a:t>
            </a:r>
          </a:p>
          <a:p>
            <a:pPr>
              <a:spcAft>
                <a:spcPts val="800"/>
              </a:spcAft>
            </a:pPr>
            <a:r>
              <a:rPr sz="1200">
                <a:solidFill>
                  <a:srgbClr val="263238"/>
                </a:solidFill>
                <a:latin typeface="Calibri"/>
              </a:rPr>
              <a:t>[r24] Dowling S, Spooner CH, Liang Y, Dryden DM, Friesen C, Klassen TP, et al. Accuracy of Ottawa Ankle Rules to exclude fractures of the ankle and midfoot in children: a meta-analysis. Acad Emerg Med. 2009;16(4):277-87. doi:10.1111/j.1553-2712.2008.00333.x https://doi.org/10.1111/j.1553-2712.2008.00333.x</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68</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Boutis K, Plint A, Stimec J, Miller E, Babyn P, Schuh S, et al. Radiograph-Negative Lateral Ankle Injuries in Children: Occult Growth Plate Fracture or Sprain? JAMA Pediatr. 2016;170(1):e154114. doi:10.1001/jamapediatrics.2015.4114 https://doi.org/10.1001/jamapediatrics.2015.4114</a:t>
            </a:r>
          </a:p>
          <a:p>
            <a:pPr>
              <a:spcAft>
                <a:spcPts val="800"/>
              </a:spcAft>
            </a:pPr>
            <a:r>
              <a:rPr sz="1200">
                <a:solidFill>
                  <a:srgbClr val="263238"/>
                </a:solidFill>
                <a:latin typeface="Calibri"/>
              </a:rPr>
              <a:t>[r26] van Dijk CN, Mol BW, Lim LS, Marti RK, Bossuyt PM. Diagnosis of ligament rupture of the ankle joint. Physical examination, arthrography, stress radiography and sonography compared in 160 patients after inversion trauma. Acta Orthop Scand. 1996;67(6):566-70. doi:10.3109/17453679608997757 https://doi.org/10.3109/17453679608997757</a:t>
            </a:r>
          </a:p>
          <a:p>
            <a:pPr>
              <a:spcAft>
                <a:spcPts val="800"/>
              </a:spcAft>
            </a:pPr>
            <a:r>
              <a:rPr sz="1200">
                <a:solidFill>
                  <a:srgbClr val="263238"/>
                </a:solidFill>
                <a:latin typeface="Calibri"/>
              </a:rPr>
              <a:t>[r27] Sman AD, Hiller CE, Refshauge KM. Diagnostic accuracy of clinical tests for diagnosis of ankle syndesmosis injury: a systematic review. Br J Sports Med. 2013;47(10):620-8. doi:10.1136/bjsports-2012-091702 https://doi.org/10.1136/bjsports-2012-091702</a:t>
            </a:r>
          </a:p>
          <a:p>
            <a:pPr>
              <a:spcAft>
                <a:spcPts val="800"/>
              </a:spcAft>
            </a:pPr>
            <a:r>
              <a:rPr sz="1200">
                <a:solidFill>
                  <a:srgbClr val="263238"/>
                </a:solidFill>
                <a:latin typeface="Calibri"/>
              </a:rPr>
              <a:t>[r28] Stiell IG, Greenberg GH, McKnight RD, Nair RC, McDowell I, Reardon M, et al. Decision rules for the use of radiography in acute ankle injuries. Refinement and prospective validation. JAMA. 1993;269(9):1127-32. doi:10.1001/jama.269.9.1127 https://doi.org/10.1001/jama.269.9.1127</a:t>
            </a:r>
          </a:p>
          <a:p>
            <a:pPr>
              <a:spcAft>
                <a:spcPts val="800"/>
              </a:spcAft>
            </a:pPr>
            <a:r>
              <a:rPr sz="1200">
                <a:solidFill>
                  <a:srgbClr val="263238"/>
                </a:solidFill>
                <a:latin typeface="Calibri"/>
              </a:rPr>
              <a:t>[r29] Kocsis K, Stubnya B, Váncsa S, Kói T, Kovács N, Hergár L, et al. Diagnostic accuracy of ultrasonography in acute lateral ankle ligament injury: A systematic review and meta-analysis. Injury. 2024;55 Suppl 3:111730. doi:10.1016/j.injury.2024.111730 https://doi.org/10.1016/j.injury.2024.111730</a:t>
            </a:r>
          </a:p>
          <a:p>
            <a:pPr>
              <a:spcAft>
                <a:spcPts val="800"/>
              </a:spcAft>
            </a:pPr>
            <a:r>
              <a:rPr sz="1200">
                <a:solidFill>
                  <a:srgbClr val="263238"/>
                </a:solidFill>
                <a:latin typeface="Calibri"/>
              </a:rPr>
              <a:t>[r30] Tang B, Wang L, Zheng Y, Gong S, Wang Y. A head-to-head comparison of high-frequency ultrasound and magnetic resonance imaging for preoperative assessment of ATFL tears and concomitant CFL injuries. Front Surg. 2026;13:1863972. doi:10.3389/fsurg.2026.1863972 https://doi.org/10.3389/fsurg.2026.1863972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68</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Michels F, Pereira H, Calder J, Matricali G, Glazebrook M, Guillo S, et al. Searching for consensus in the approach to patients with chronic lateral ankle instability: ask the expert. Knee Surg Sports Traumatol Arthrosc. 2018;26(7):2095-2102. doi:10.1007/s00167-017-4556-0 https://doi.org/10.1007/s00167-017-4556-0</a:t>
            </a:r>
          </a:p>
          <a:p>
            <a:pPr>
              <a:spcAft>
                <a:spcPts val="800"/>
              </a:spcAft>
            </a:pPr>
            <a:r>
              <a:rPr sz="1200">
                <a:solidFill>
                  <a:srgbClr val="263238"/>
                </a:solidFill>
                <a:latin typeface="Calibri"/>
              </a:rPr>
              <a:t>[r32] Joshy S, Abdulkadir U, Chaganti S, Sullivan B, Hariharan K. Accuracy of MRI scan in the diagnosis of ligamentous and chondral pathology in the ankle. Foot Ankle Surg. 2010;16(2):78-80. doi:10.1016/j.fas.2009.05.012 https://doi.org/10.1016/j.fas.2009.05.012</a:t>
            </a:r>
          </a:p>
          <a:p>
            <a:pPr>
              <a:spcAft>
                <a:spcPts val="800"/>
              </a:spcAft>
            </a:pPr>
            <a:r>
              <a:rPr sz="1200">
                <a:solidFill>
                  <a:srgbClr val="263238"/>
                </a:solidFill>
                <a:latin typeface="Calibri"/>
              </a:rPr>
              <a:t>[r33] Koiwai H, Kamimura M, Taguchi A, Takahashi J. Reconsidering uniform treatment: magnetic resonance imaging-based insights into the multiform pathophysiology of sprained ankles. BMC Musculoskelet Disord. 2026;27(1):853. doi:10.1186/s12891-026-10126-2 https://doi.org/10.1186/s12891-026-10126-2</a:t>
            </a:r>
          </a:p>
          <a:p>
            <a:pPr>
              <a:spcAft>
                <a:spcPts val="800"/>
              </a:spcAft>
            </a:pPr>
            <a:r>
              <a:rPr sz="1200">
                <a:solidFill>
                  <a:srgbClr val="263238"/>
                </a:solidFill>
                <a:latin typeface="Calibri"/>
              </a:rPr>
              <a:t>[r34] Najaf-Zadeh A, Nectoux E, Dubos F, Happiette L, Demondion X, Gnansounou M, et al. Prevalence and clinical significance of occult fractures in children with radiograph-negative acute ankle injury. A meta-analysis. Acta Orthop. 2014;85(5):518-24. doi:10.3109/17453674.2014.925353 https://doi.org/10.3109/17453674.2014.925353</a:t>
            </a:r>
          </a:p>
          <a:p>
            <a:pPr>
              <a:spcAft>
                <a:spcPts val="800"/>
              </a:spcAft>
            </a:pPr>
            <a:r>
              <a:rPr sz="1200">
                <a:solidFill>
                  <a:srgbClr val="263238"/>
                </a:solidFill>
                <a:latin typeface="Calibri"/>
              </a:rPr>
              <a:t>[r35] Doherty C, Bleakley C, Delahunt E, Holden S. Treatment and prevention of acute and recurrent ankle sprain: an overview of systematic reviews with meta-analysis. Br J Sports Med. 2017;51(2):113-125. doi:10.1136/bjsports-2016-096178 https://doi.org/10.1136/bjsports-2016-096178</a:t>
            </a:r>
          </a:p>
          <a:p>
            <a:pPr>
              <a:spcAft>
                <a:spcPts val="800"/>
              </a:spcAft>
            </a:pPr>
            <a:r>
              <a:rPr sz="1200">
                <a:solidFill>
                  <a:srgbClr val="263238"/>
                </a:solidFill>
                <a:latin typeface="Calibri"/>
              </a:rPr>
              <a:t>[r36] Gaddi D, Mosca A, Piatti M, Munegato D, Catalano M, Di Lorenzo G, et al. Acute Ankle Sprain Management: An Umbrella Review of Systematic Reviews. Front Med (Lausanne). 2022;9:868474. doi:10.3389/fmed.2022.868474 https://doi.org/10.3389/fmed.2022.868474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68</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Halder P, Hossain MZ, Akash MAA, Saha J, Kabir MF, Hossain KMA, et al. Cryotherapy added to PEACE &amp; LOVE rehabilitation for acute lateral ankle sprain in physically active adults: A randomized controlled trial in sports rehabilitation. J Sci Med Sport. 2026. doi:10.1016/j.jsams.2026.09.009 https://doi.org/10.1016/j.jsams.2026.09.009</a:t>
            </a:r>
          </a:p>
          <a:p>
            <a:pPr>
              <a:spcAft>
                <a:spcPts val="800"/>
              </a:spcAft>
            </a:pPr>
            <a:r>
              <a:rPr sz="1200">
                <a:solidFill>
                  <a:srgbClr val="263238"/>
                </a:solidFill>
                <a:latin typeface="Calibri"/>
              </a:rPr>
              <a:t>[r38] Meškauskas M, Rutkauskas S, Misiūnienė M, Žumbakys J, Tomkevičiūtė J, Malcius D, et al. PRICE (Protection, Rest, Ice, Compression, Elevation) vs. PEACE and LOVE (Protection, Elevation, Avoid anti-inflammatories, Compression, Education and Load, Optimism, Vascularization, Exercise) in adolescent lateral ankle sprain rehabilitation: a randomized prospective comparative study of muscle strength and dynamic balance. BMC Sports Sci Med Rehabil. 2026;18(1):213. doi:10.1186/s13102-026-01651-7 https://doi.org/10.1186/s13102-026-01651-7</a:t>
            </a:r>
          </a:p>
          <a:p>
            <a:pPr>
              <a:spcAft>
                <a:spcPts val="800"/>
              </a:spcAft>
            </a:pPr>
            <a:r>
              <a:rPr sz="1200">
                <a:solidFill>
                  <a:srgbClr val="263238"/>
                </a:solidFill>
                <a:latin typeface="Calibri"/>
              </a:rPr>
              <a:t>[r39] Lamb SE, Marsh JL, Hutton JL, Nakash R, Cooke MW, Collaborative Ankle Support Trial (CAST Group). Mechanical supports for acute, severe ankle sprain: a pragmatic, multicentre, randomised controlled trial. Lancet. 2009;373(9663):575-81. doi:10.1016/S0140-6736(09)60206-3 https://doi.org/10.1016/S0140-6736(09)60206-3</a:t>
            </a:r>
          </a:p>
          <a:p>
            <a:pPr>
              <a:spcAft>
                <a:spcPts val="800"/>
              </a:spcAft>
            </a:pPr>
            <a:r>
              <a:rPr sz="1200">
                <a:solidFill>
                  <a:srgbClr val="263238"/>
                </a:solidFill>
                <a:latin typeface="Calibri"/>
              </a:rPr>
              <a:t>[r40] Kerkhoffs GM, Rowe BH, Assendelft WJ, Kelly KD, Struijs PA, van Dijk CN. WITHDRAWN: Immobilisation and functional treatment for acute lateral ankle ligament injuries in adults. Cochrane Database Syst Rev. 2013;2013(3):CD003762. doi:10.1002/14651858.CD003762.pub2 https://doi.org/10.1002/14651858.CD003762.pub2</a:t>
            </a:r>
          </a:p>
          <a:p>
            <a:pPr>
              <a:spcAft>
                <a:spcPts val="800"/>
              </a:spcAft>
            </a:pPr>
            <a:r>
              <a:rPr sz="1200">
                <a:solidFill>
                  <a:srgbClr val="263238"/>
                </a:solidFill>
                <a:latin typeface="Calibri"/>
              </a:rPr>
              <a:t>[r41] Bleakley CM, O'Connor SR, Tully MA, Rocke LG, Macauley DC, Bradbury I, et al. Effect of accelerated rehabilitation on function after ankle sprain: randomised controlled trial. BMJ. 2010;340:c1964. doi:10.1136/bmj.c1964 https://doi.org/10.1136/bmj.c1964</a:t>
            </a:r>
          </a:p>
          <a:p>
            <a:pPr>
              <a:spcAft>
                <a:spcPts val="800"/>
              </a:spcAft>
            </a:pPr>
            <a:r>
              <a:rPr sz="1200">
                <a:solidFill>
                  <a:srgbClr val="263238"/>
                </a:solidFill>
                <a:latin typeface="Calibri"/>
              </a:rPr>
              <a:t>[r42] Hupperets MD, Verhagen EA, van Mechelen W. Effect of unsupervised home based proprioceptive training on recurrences of ankle sprain: randomised controlled trial. BMJ. 2009;339:b2684. doi:10.1136/bmj.b2684 https://doi.org/10.1136/bmj.b2684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68</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Feger MA, Herb CC, Fraser JJ, Glaviano N, Hertel J. Supervised rehabilitation versus home exercise in the treatment of acute ankle sprains: a systematic review. Clin Sports Med. 2015;34(2):329-46. doi:10.1016/j.csm.2014.12.001 https://doi.org/10.1016/j.csm.2014.12.001</a:t>
            </a:r>
          </a:p>
          <a:p>
            <a:pPr>
              <a:spcAft>
                <a:spcPts val="800"/>
              </a:spcAft>
            </a:pPr>
            <a:r>
              <a:rPr sz="1200">
                <a:solidFill>
                  <a:srgbClr val="263238"/>
                </a:solidFill>
                <a:latin typeface="Calibri"/>
              </a:rPr>
              <a:t>[r44] Jones P, Lamdin R, Dalziel SR. Oral non-steroidal anti-inflammatory drugs versus other oral analgesic agents for acute soft tissue injury. Cochrane Database Syst Rev. 2020;8(8):CD007789. doi:10.1002/14651858.CD007789.pub3 https://doi.org/10.1002/14651858.CD007789.pub3</a:t>
            </a:r>
          </a:p>
          <a:p>
            <a:pPr>
              <a:spcAft>
                <a:spcPts val="800"/>
              </a:spcAft>
            </a:pPr>
            <a:r>
              <a:rPr sz="1200">
                <a:solidFill>
                  <a:srgbClr val="263238"/>
                </a:solidFill>
                <a:latin typeface="Calibri"/>
              </a:rPr>
              <a:t>[r45] Kerkhoffs GM, Handoll HH, de Bie R, Rowe BH, Struijs PA. Surgical versus conservative treatment for acute injuries of the lateral ligament complex of the ankle in adults. Cochrane Database Syst Rev. 2007. doi:10.1002/14651858.CD000380.pub2 https://doi.org/10.1002/14651858.CD000380.pub2</a:t>
            </a:r>
          </a:p>
          <a:p>
            <a:pPr>
              <a:spcAft>
                <a:spcPts val="800"/>
              </a:spcAft>
            </a:pPr>
            <a:r>
              <a:rPr sz="1200">
                <a:solidFill>
                  <a:srgbClr val="263238"/>
                </a:solidFill>
                <a:latin typeface="Calibri"/>
              </a:rPr>
              <a:t>[r46] Pijnenburg AC, Bogaard K, Krips R, Marti RK, Bossuyt PM, van Dijk CN. Operative and functional treatment of rupture of the lateral ligament of the ankle. A randomised, prospective trial. J Bone Joint Surg Br. 2003;85(4):525-30. doi:10.1302/0301-620x.85b4.13928 https://doi.org/10.1302/0301-620x.85b4.13928</a:t>
            </a:r>
          </a:p>
          <a:p>
            <a:pPr>
              <a:spcAft>
                <a:spcPts val="800"/>
              </a:spcAft>
            </a:pPr>
            <a:r>
              <a:rPr sz="1200">
                <a:solidFill>
                  <a:srgbClr val="263238"/>
                </a:solidFill>
                <a:latin typeface="Calibri"/>
              </a:rPr>
              <a:t>[r47] Pihlajamäki H, Hietaniemi K, Paavola M, Visuri T, Mattila VM. Surgical versus functional treatment for acute ruptures of the lateral ligament complex of the ankle in young men: a randomized controlled trial. J Bone Joint Surg Am. 2010;92(14):2367-74. doi:10.2106/JBJS.I.01176 https://doi.org/10.2106/JBJS.I.01176</a:t>
            </a:r>
          </a:p>
          <a:p>
            <a:pPr>
              <a:spcAft>
                <a:spcPts val="800"/>
              </a:spcAft>
            </a:pPr>
            <a:r>
              <a:rPr sz="1200">
                <a:solidFill>
                  <a:srgbClr val="263238"/>
                </a:solidFill>
                <a:latin typeface="Calibri"/>
              </a:rPr>
              <a:t>[r48] Sano S, Hoshino Y, Yamamoto T, Kanzaki N, Kuroda R. Current concepts in arthroscopic treatment for chronic lateral ankle instability: a clinical practice review. Ann Jt. 2026;11:42. doi:10.21037/aoj-2026-1-0008 https://doi.org/10.21037/aoj-2026-1-0008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68</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Attia AK, Taha T, Mahmoud K, Hunt KJ, Labib SA, d'Hooghe P. Outcomes of Open Versus Arthroscopic Broström Surgery for Chronic Lateral Ankle Instability: A Systematic Review and Meta-analysis of Comparative Studies. Orthop J Sports Med. 2021;9(7):23259671211015207. doi:10.1177/23259671211015207 https://doi.org/10.1177/23259671211015207</a:t>
            </a:r>
          </a:p>
          <a:p>
            <a:pPr>
              <a:spcAft>
                <a:spcPts val="800"/>
              </a:spcAft>
            </a:pPr>
            <a:r>
              <a:rPr sz="1200">
                <a:solidFill>
                  <a:srgbClr val="263238"/>
                </a:solidFill>
                <a:latin typeface="Calibri"/>
              </a:rPr>
              <a:t>[r50] Cho T, Jones C, Chaudry S, Liu J. Meta-analysis of surgical approaches to lateral ankle instability: Open Broström versus arthroscopic Broström versus lasso-loop repair. J Orthop. 2026;74:323-331. doi:10.1016/j.jor.2026.02.014 https://doi.org/10.1016/j.jor.2026.02.014</a:t>
            </a:r>
          </a:p>
          <a:p>
            <a:pPr>
              <a:spcAft>
                <a:spcPts val="800"/>
              </a:spcAft>
            </a:pPr>
            <a:r>
              <a:rPr sz="1200">
                <a:solidFill>
                  <a:srgbClr val="263238"/>
                </a:solidFill>
                <a:latin typeface="Calibri"/>
              </a:rPr>
              <a:t>[r51] Li Y, Su T, Hu Y, Jiao C, Guo Q, Jiang Y, et al. Return to Sport After Anatomic Lateral Ankle Stabilization Surgery for Chronic Ankle Instability: A Systematic Review and Meta-analysis. Am J Sports Med. 2024;52(2):555-566. doi:10.1177/03635465231170699 https://doi.org/10.1177/03635465231170699</a:t>
            </a:r>
          </a:p>
          <a:p>
            <a:pPr>
              <a:spcAft>
                <a:spcPts val="800"/>
              </a:spcAft>
            </a:pPr>
            <a:r>
              <a:rPr sz="1200">
                <a:solidFill>
                  <a:srgbClr val="263238"/>
                </a:solidFill>
                <a:latin typeface="Calibri"/>
              </a:rPr>
              <a:t>[r52] Li X, Wei Z, Cao Y, Cui Z, Pan XN, Si G, et al. Internal brace augmentation versus modified brostrom-gould procedure for chronic lateral ankle instability: a systematic review and meta-analysis of functional and radiographic outcomes. J Orthop Surg Res. 2026;21(1):595. doi:10.1186/s13018-026-07113-7 https://doi.org/10.1186/s13018-026-07113-7</a:t>
            </a:r>
          </a:p>
          <a:p>
            <a:pPr>
              <a:spcAft>
                <a:spcPts val="800"/>
              </a:spcAft>
            </a:pPr>
            <a:r>
              <a:rPr sz="1200">
                <a:solidFill>
                  <a:srgbClr val="263238"/>
                </a:solidFill>
                <a:latin typeface="Calibri"/>
              </a:rPr>
              <a:t>[r53] Feng SM, Maffulli N, van Dijk CN, Xu HL, Fehske K, Plaass C, et al. All-inside arthroscopic procedures for chronic lateral ankle instability: evidence-based clinical practice guidelines. Br Med Bull. 2025;154(1):ldaf001. doi:10.1093/bmb/ldaf001 https://doi.org/10.1093/bmb/ldaf001</a:t>
            </a:r>
          </a:p>
          <a:p>
            <a:pPr>
              <a:spcAft>
                <a:spcPts val="800"/>
              </a:spcAft>
            </a:pPr>
            <a:r>
              <a:rPr sz="1200">
                <a:solidFill>
                  <a:srgbClr val="263238"/>
                </a:solidFill>
                <a:latin typeface="Calibri"/>
              </a:rPr>
              <a:t>[r54] Genuth G, Stavrou P, Brown C, Iselin LD. Does Platelet-Rich Plasma Speed Recovery After Acute Lateral Ankle Sprain? A Prospective Comparative Study Among Athletes. Foot Ankle Int. 2026;47(5):583-591. doi:10.1177/10711007261422252 https://doi.org/10.1177/10711007261422252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68</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Cho BK, Kim SH. The Modified Broström Procedure with Suture-Tape Augmentation for Chronic Lateral Ankle Instability. J Clin Med. 2025;14(5):1683. doi:10.3390/jcm14051683 https://doi.org/10.3390/jcm14051683</a:t>
            </a:r>
          </a:p>
          <a:p>
            <a:pPr>
              <a:spcAft>
                <a:spcPts val="800"/>
              </a:spcAft>
            </a:pPr>
            <a:r>
              <a:rPr sz="1200">
                <a:solidFill>
                  <a:srgbClr val="263238"/>
                </a:solidFill>
                <a:latin typeface="Calibri"/>
              </a:rPr>
              <a:t>[r56] Hintermann B, Boss A, Schäfer D. Arthroscopic findings in patients with chronic ankle instability. Am J Sports Med. 2002;30(3):402-9. doi:10.1177/03635465020300031601 https://doi.org/10.1177/03635465020300031601</a:t>
            </a:r>
          </a:p>
          <a:p>
            <a:pPr>
              <a:spcAft>
                <a:spcPts val="800"/>
              </a:spcAft>
            </a:pPr>
            <a:r>
              <a:rPr sz="1200">
                <a:solidFill>
                  <a:srgbClr val="263238"/>
                </a:solidFill>
                <a:latin typeface="Calibri"/>
              </a:rPr>
              <a:t>[r57] Behrens SB, Drakos M, Lee BJ, Paller D, Hoffman E, Koruprolu S, et al. Biomechanical analysis of Brostrom versus Brostrom-Gould lateral ankle instability repairs. Foot Ankle Int. 2013;34(4):587-92. doi:10.1177/1071100713477622 https://doi.org/10.1177/1071100713477622</a:t>
            </a:r>
          </a:p>
          <a:p>
            <a:pPr>
              <a:spcAft>
                <a:spcPts val="800"/>
              </a:spcAft>
            </a:pPr>
            <a:r>
              <a:rPr sz="1200">
                <a:solidFill>
                  <a:srgbClr val="263238"/>
                </a:solidFill>
                <a:latin typeface="Calibri"/>
              </a:rPr>
              <a:t>[r58] Vopat ML, Tarakemeh A, Morris B, Hassan M, Garvin P, Zackula R, et al. Early Versus Delayed Mobilization Postoperative Protocols for Lateral Ankle Ligament Repair: A Systematic Review and Meta-analysis. Orthop J Sports Med. 2020;8(6):2325967120925256. doi:10.1177/2325967120925256 https://doi.org/10.1177/2325967120925256</a:t>
            </a:r>
          </a:p>
          <a:p>
            <a:pPr>
              <a:spcAft>
                <a:spcPts val="800"/>
              </a:spcAft>
            </a:pPr>
            <a:r>
              <a:rPr sz="1200">
                <a:solidFill>
                  <a:srgbClr val="263238"/>
                </a:solidFill>
                <a:latin typeface="Calibri"/>
              </a:rPr>
              <a:t>[r59] van Rijn RM, van Os AG, Bernsen RM, Luijsterburg PA, Koes BW, Bierma-Zeinstra SM. What is the clinical course of acute ankle sprains? A systematic literature review. Am J Med. 2008;121(4):324-331.e6. doi:10.1016/j.amjmed.2007.11.018 https://doi.org/10.1016/j.amjmed.2007.11.018</a:t>
            </a:r>
          </a:p>
          <a:p>
            <a:pPr>
              <a:spcAft>
                <a:spcPts val="800"/>
              </a:spcAft>
            </a:pPr>
            <a:r>
              <a:rPr sz="1200">
                <a:solidFill>
                  <a:srgbClr val="263238"/>
                </a:solidFill>
                <a:latin typeface="Calibri"/>
              </a:rPr>
              <a:t>[r60] Doherty C, Bleakley C, Hertel J, Caulfield B, Ryan J, Delahunt E. Recovery From a First-Time Lateral Ankle Sprain and the Predictors of Chronic Ankle Instability: A Prospective Cohort Analysis. Am J Sports Med. 2016;44(4):995-1003. doi:10.1177/0363546516628870 https://doi.org/10.1177/0363546516628870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68</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Baltes TPA, Dalansi F, Al-Naimi MR, Bordalo M, Holtzhausen L, Whiteley R, et al. The Prevalence, Size, and Anatomic Location of Cartilage and Osteochondral Lesions in Athletes With an Acute Ligamentous Ankle Injury. Am J Sports Med. 2025;53(9):2173-2180. doi:10.1177/03635465251344187 https://doi.org/10.1177/03635465251344187</a:t>
            </a:r>
          </a:p>
          <a:p>
            <a:pPr>
              <a:spcAft>
                <a:spcPts val="800"/>
              </a:spcAft>
            </a:pPr>
            <a:r>
              <a:rPr sz="1200">
                <a:solidFill>
                  <a:srgbClr val="263238"/>
                </a:solidFill>
                <a:latin typeface="Calibri"/>
              </a:rPr>
              <a:t>[r62] Shi P, Wei Y, Li S, Liu M, Yang C, Quan Q, et al. Midterm Outcomes After Suture Button Fixation for Arthroscopically Confirmed Concomitant Syndesmotic Instability in Chronic Lateral Ankle Instability: A Retrospective Cohort Study. Orthop J Sports Med. 2026;14(8):23259671261468979. doi:10.1177/23259671261468979 https://doi.org/10.1177/23259671261468979</a:t>
            </a:r>
          </a:p>
          <a:p>
            <a:pPr>
              <a:spcAft>
                <a:spcPts val="800"/>
              </a:spcAft>
            </a:pPr>
            <a:r>
              <a:rPr sz="1200">
                <a:solidFill>
                  <a:srgbClr val="263238"/>
                </a:solidFill>
                <a:latin typeface="Calibri"/>
              </a:rPr>
              <a:t>[r63] Valderrabano V, Horisberger M, Russell I, Dougall H, Hintermann B. Etiology of ankle osteoarthritis. Clin Orthop Relat Res. 2009;467(7):1800-6. doi:10.1007/s11999-008-0543-6 https://doi.org/10.1007/s11999-008-0543-6</a:t>
            </a:r>
          </a:p>
          <a:p>
            <a:pPr>
              <a:spcAft>
                <a:spcPts val="800"/>
              </a:spcAft>
            </a:pPr>
            <a:r>
              <a:rPr sz="1200">
                <a:solidFill>
                  <a:srgbClr val="263238"/>
                </a:solidFill>
                <a:latin typeface="Calibri"/>
              </a:rPr>
              <a:t>[r64] Valderrabano V, Hintermann B, Horisberger M, Fung TS. Ligamentous posttraumatic ankle osteoarthritis. Am J Sports Med. 2006;34(4):612-20. doi:10.1177/0363546505281813 https://doi.org/10.1177/0363546505281813</a:t>
            </a:r>
          </a:p>
          <a:p>
            <a:pPr>
              <a:spcAft>
                <a:spcPts val="800"/>
              </a:spcAft>
            </a:pPr>
            <a:r>
              <a:rPr sz="1200">
                <a:solidFill>
                  <a:srgbClr val="263238"/>
                </a:solidFill>
                <a:latin typeface="Calibri"/>
              </a:rPr>
              <a:t>[r65] Tassignon B, Verschueren J, Delahunt E, Smith M, Vicenzino B, Verhagen E, et al. Criteria-Based Return to Sport Decision-Making Following Lateral Ankle Sprain Injury: a Systematic Review and Narrative Synthesis. Sports Med. 2019;49(4):601-619. doi:10.1007/s40279-019-01071-3 https://doi.org/10.1007/s40279-019-01071-3</a:t>
            </a:r>
          </a:p>
          <a:p>
            <a:pPr>
              <a:spcAft>
                <a:spcPts val="800"/>
              </a:spcAft>
            </a:pPr>
            <a:r>
              <a:rPr sz="1200">
                <a:solidFill>
                  <a:srgbClr val="263238"/>
                </a:solidFill>
                <a:latin typeface="Calibri"/>
              </a:rPr>
              <a:t>[r66] Dizon JM, Reyes JJ. A systematic review on the effectiveness of external ankle supports in the prevention of inversion ankle sprains among elite and recreational players. J Sci Med Sport. 2010;13(3):309-17. doi:10.1016/j.jsams.2009.05.002 https://doi.org/10.1016/j.jsams.2009.05.002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68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Esguince lateral de tobillo: del examen retardado a la decisión</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