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NEXUS, 65 años o más, cualquier lesión</c:v>
                </c:pt>
                <c:pt idx="1">
                  <c:v>NEXUS, menores de 65 años, cualquier lesión</c:v>
                </c:pt>
                <c:pt idx="2">
                  <c:v>Alertas y estables, comparación con NEXUS</c:v>
                </c:pt>
                <c:pt idx="3">
                  <c:v>Niños con trauma cerrado, PECARN</c:v>
                </c:pt>
                <c:pt idx="4">
                  <c:v>Alertas y estables, derivación regla canadiense</c:v>
                </c:pt>
                <c:pt idx="5">
                  <c:v>Alertas y estables, ámbito prehospitalario</c:v>
                </c:pt>
              </c:strCache>
            </c:strRef>
          </c:cat>
          <c:val>
            <c:numRef>
              <c:f>Sheet1!$B$2:$B$7</c:f>
              <c:numCache>
                <c:formatCode>General</c:formatCode>
                <c:ptCount val="6"/>
                <c:pt idx="0">
                  <c:v>4.59</c:v>
                </c:pt>
                <c:pt idx="1">
                  <c:v>2.19</c:v>
                </c:pt>
                <c:pt idx="2">
                  <c:v>2.0</c:v>
                </c:pt>
                <c:pt idx="3">
                  <c:v>1.9</c:v>
                </c:pt>
                <c:pt idx="4">
                  <c:v>1.7</c:v>
                </c:pt>
                <c:pt idx="5">
                  <c:v>0.6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Clínicamente significativa, evaluables de 13 centros</c:v>
                </c:pt>
                <c:pt idx="1">
                  <c:v>Metaanálisis de 21 artículos</c:v>
                </c:pt>
                <c:pt idx="2">
                  <c:v>Radiografía en urgencias, 2404 pacientes</c:v>
                </c:pt>
              </c:strCache>
            </c:strRef>
          </c:cat>
          <c:val>
            <c:numRef>
              <c:f>Sheet1!$B$2:$B$4</c:f>
              <c:numCache>
                <c:formatCode>General</c:formatCode>
                <c:ptCount val="3"/>
                <c:pt idx="0">
                  <c:v>8.6</c:v>
                </c:pt>
                <c:pt idx="1">
                  <c:v>6.9</c:v>
                </c:pt>
                <c:pt idx="2">
                  <c:v>6.3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Espondilitis anquilosante (26 estudios)</c:v>
                </c:pt>
                <c:pt idx="1">
                  <c:v>DISH (7 estudios)</c:v>
                </c:pt>
              </c:strCache>
            </c:strRef>
          </c:cat>
          <c:val>
            <c:numRef>
              <c:f>Sheet1!$B$2:$B$3</c:f>
              <c:numCache>
                <c:formatCode>General</c:formatCode>
                <c:ptCount val="2"/>
                <c:pt idx="0">
                  <c:v>15.2</c:v>
                </c:pt>
                <c:pt idx="1">
                  <c:v>22.6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Sheet1!$A$2:$A$7</c:f>
              <c:strCache>
                <c:ptCount val="6"/>
                <c:pt idx="0">
                  <c:v>NEXUS (34069 pacientes)</c:v>
                </c:pt>
                <c:pt idx="1">
                  <c:v>Regla canadiense, derivación</c:v>
                </c:pt>
                <c:pt idx="2">
                  <c:v>NEXUS, comparación directa</c:v>
                </c:pt>
                <c:pt idx="3">
                  <c:v>Regla canadiense, comparación directa</c:v>
                </c:pt>
                <c:pt idx="4">
                  <c:v>Regla canadiense por paramédicos</c:v>
                </c:pt>
                <c:pt idx="5">
                  <c:v>Protocolo prehospitalario selectivo (cualquier lesión espinal)</c:v>
                </c:pt>
              </c:strCache>
            </c:strRef>
          </c:cat>
          <c:val>
            <c:numRef>
              <c:f>Sheet1!$B$2:$B$7</c:f>
              <c:numCache>
                <c:formatCode>General</c:formatCode>
                <c:ptCount val="6"/>
                <c:pt idx="0">
                  <c:v>99.0</c:v>
                </c:pt>
                <c:pt idx="1">
                  <c:v>100</c:v>
                </c:pt>
                <c:pt idx="2">
                  <c:v>90.7</c:v>
                </c:pt>
                <c:pt idx="3">
                  <c:v>99.4</c:v>
                </c:pt>
                <c:pt idx="4">
                  <c:v>100</c:v>
                </c:pt>
                <c:pt idx="5">
                  <c:v>92</c:v>
                </c:pt>
              </c:numCache>
            </c:numRef>
          </c:val>
        </c:ser>
        <c:ser>
          <c:idx val="1"/>
          <c:order val="1"/>
          <c:tx>
            <c:strRef>
              <c:f>Sheet1!$C$1</c:f>
              <c:strCache>
                <c:ptCount val="1"/>
                <c:pt idx="0">
                  <c:v>Especificidad</c:v>
                </c:pt>
              </c:strCache>
            </c:strRef>
          </c:tx>
          <c:spPr>
            <a:solidFill>
              <a:srgbClr val="D97706"/>
            </a:solidFill>
          </c:spPr>
          <c:cat>
            <c:strRef>
              <c:f>Sheet1!$A$2:$A$7</c:f>
              <c:strCache>
                <c:ptCount val="6"/>
                <c:pt idx="0">
                  <c:v>NEXUS (34069 pacientes)</c:v>
                </c:pt>
                <c:pt idx="1">
                  <c:v>Regla canadiense, derivación</c:v>
                </c:pt>
                <c:pt idx="2">
                  <c:v>NEXUS, comparación directa</c:v>
                </c:pt>
                <c:pt idx="3">
                  <c:v>Regla canadiense, comparación directa</c:v>
                </c:pt>
                <c:pt idx="4">
                  <c:v>Regla canadiense por paramédicos</c:v>
                </c:pt>
                <c:pt idx="5">
                  <c:v>Protocolo prehospitalario selectivo (cualquier lesión espinal)</c:v>
                </c:pt>
              </c:strCache>
            </c:strRef>
          </c:cat>
          <c:val>
            <c:numRef>
              <c:f>Sheet1!$C$2:$C$7</c:f>
              <c:numCache>
                <c:formatCode>General</c:formatCode>
                <c:ptCount val="6"/>
                <c:pt idx="0">
                  <c:v>12.9</c:v>
                </c:pt>
                <c:pt idx="1">
                  <c:v>42.5</c:v>
                </c:pt>
                <c:pt idx="2">
                  <c:v>36.8</c:v>
                </c:pt>
                <c:pt idx="3">
                  <c:v>45.1</c:v>
                </c:pt>
                <c:pt idx="4">
                  <c:v>37.7</c:v>
                </c:pt>
                <c:pt idx="5">
                  <c:v>40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Examen clínico toracolumbar solo</c:v>
                </c:pt>
                <c:pt idx="1">
                  <c:v>Examen más edad de 60 años o más y mecanismo de alto riesgo</c:v>
                </c:pt>
                <c:pt idx="2">
                  <c:v>PECARN en niños, validación</c:v>
                </c:pt>
              </c:strCache>
            </c:strRef>
          </c:cat>
          <c:val>
            <c:numRef>
              <c:f>Sheet1!$B$2:$B$4</c:f>
              <c:numCache>
                <c:formatCode>General</c:formatCode>
                <c:ptCount val="3"/>
                <c:pt idx="0">
                  <c:v>78.4</c:v>
                </c:pt>
                <c:pt idx="1">
                  <c:v>98.9</c:v>
                </c:pt>
                <c:pt idx="2">
                  <c:v>94.3</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Examen clínico toracolumbar solo</c:v>
                </c:pt>
                <c:pt idx="1">
                  <c:v>Examen más edad de 60 años o más y mecanismo de alto riesgo</c:v>
                </c:pt>
                <c:pt idx="2">
                  <c:v>PECARN en niños, validación</c:v>
                </c:pt>
              </c:strCache>
            </c:strRef>
          </c:cat>
          <c:val>
            <c:numRef>
              <c:f>Sheet1!$C$2:$C$4</c:f>
              <c:numCache>
                <c:formatCode>General</c:formatCode>
                <c:ptCount val="3"/>
                <c:pt idx="0">
                  <c:v>72.9</c:v>
                </c:pt>
                <c:pt idx="1">
                  <c:v>29.0</c:v>
                </c:pt>
                <c:pt idx="2">
                  <c:v>60.4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Radiografía simple, sensibilidad agrupada</c:v>
                </c:pt>
                <c:pt idx="1">
                  <c:v>TC, sensibilidad agrupada</c:v>
                </c:pt>
                <c:pt idx="2">
                  <c:v>TC en obtundidos, lesión inestable (mayor de 99,9)</c:v>
                </c:pt>
              </c:strCache>
            </c:strRef>
          </c:cat>
          <c:val>
            <c:numRef>
              <c:f>Sheet1!$B$2:$B$4</c:f>
              <c:numCache>
                <c:formatCode>General</c:formatCode>
                <c:ptCount val="3"/>
                <c:pt idx="0">
                  <c:v>52</c:v>
                </c:pt>
                <c:pt idx="1">
                  <c:v>98</c:v>
                </c:pt>
                <c:pt idx="2">
                  <c:v>99.9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Lesiones omitidas por la TC halladas con RM (metaanálisis 2025)</c:v>
                </c:pt>
                <c:pt idx="1">
                  <c:v>Anomalías en la RM (metaanálisis 2010)</c:v>
                </c:pt>
                <c:pt idx="2">
                  <c:v>Lesiones estables acumuladas con estudios adyuvantes, peor caso (EAST)</c:v>
                </c:pt>
                <c:pt idx="3">
                  <c:v>Cambio de conducta por la RM (metaanálisis 2010)</c:v>
                </c:pt>
                <c:pt idx="4">
                  <c:v>Cambio de tratamiento por la RM (metaanálisis 2025)</c:v>
                </c:pt>
                <c:pt idx="5">
                  <c:v>Lesiones inestables tras TC inicial negativa, mejor caso (EAST)</c:v>
                </c:pt>
              </c:strCache>
            </c:strRef>
          </c:cat>
          <c:val>
            <c:numRef>
              <c:f>Sheet1!$B$2:$B$7</c:f>
              <c:numCache>
                <c:formatCode>General</c:formatCode>
                <c:ptCount val="6"/>
                <c:pt idx="0">
                  <c:v>17</c:v>
                </c:pt>
                <c:pt idx="1">
                  <c:v>12</c:v>
                </c:pt>
                <c:pt idx="2">
                  <c:v>9</c:v>
                </c:pt>
                <c:pt idx="3">
                  <c:v>6</c:v>
                </c:pt>
                <c:pt idx="4">
                  <c:v>4</c:v>
                </c:pt>
                <c:pt idx="5">
                  <c:v>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Inmovilizados</c:v>
                </c:pt>
                <c:pt idx="1">
                  <c:v>No inmovilizados</c:v>
                </c:pt>
              </c:strCache>
            </c:strRef>
          </c:cat>
          <c:val>
            <c:numRef>
              <c:f>Sheet1!$B$2:$B$3</c:f>
              <c:numCache>
                <c:formatCode>General</c:formatCode>
                <c:ptCount val="2"/>
                <c:pt idx="0">
                  <c:v>14.7</c:v>
                </c:pt>
                <c:pt idx="1">
                  <c:v>7.2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diferencia media</c:v>
                </c:pt>
              </c:strCache>
            </c:strRef>
          </c:tx>
          <c:spPr>
            <a:solidFill>
              <a:srgbClr val="0F5F6B"/>
            </a:solidFill>
          </c:spPr>
          <c:cat>
            <c:strRef>
              <c:f>Sheet1!$A$2:$A$5</c:f>
              <c:strCache>
                <c:ptCount val="4"/>
                <c:pt idx="0">
                  <c:v>C3-C4</c:v>
                </c:pt>
                <c:pt idx="1">
                  <c:v>C2-C3</c:v>
                </c:pt>
                <c:pt idx="2">
                  <c:v>C1-C2</c:v>
                </c:pt>
                <c:pt idx="3">
                  <c:v>C0-C1</c:v>
                </c:pt>
              </c:strCache>
            </c:strRef>
          </c:cat>
          <c:val>
            <c:numRef>
              <c:f>Sheet1!$B$2:$B$5</c:f>
              <c:numCache>
                <c:formatCode>General</c:formatCode>
                <c:ptCount val="4"/>
                <c:pt idx="0">
                  <c:v>2.61</c:v>
                </c:pt>
                <c:pt idx="1">
                  <c:v>1.35</c:v>
                </c:pt>
                <c:pt idx="2">
                  <c:v>3.19</c:v>
                </c:pt>
                <c:pt idx="3">
                  <c:v>3.43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diferencia media</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Lesiones no contiguas en 484 lesionados con RM de columna completa</c:v>
                </c:pt>
                <c:pt idx="1">
                  <c:v>Secuelas permanentes entre los diagnósticos tardíos</c:v>
                </c:pt>
                <c:pt idx="2">
                  <c:v>Diagnóstico cervical tardío u omitido, centro nivel I</c:v>
                </c:pt>
                <c:pt idx="3">
                  <c:v>Diagnóstico cervical tardío u omitido, 6 centros</c:v>
                </c:pt>
                <c:pt idx="4">
                  <c:v>Úlcera por collar, máximo publicado</c:v>
                </c:pt>
                <c:pt idx="5">
                  <c:v>Úlcera por collar, mínimo publicado</c:v>
                </c:pt>
              </c:strCache>
            </c:strRef>
          </c:cat>
          <c:val>
            <c:numRef>
              <c:f>Sheet1!$B$2:$B$7</c:f>
              <c:numCache>
                <c:formatCode>General</c:formatCode>
                <c:ptCount val="6"/>
                <c:pt idx="0">
                  <c:v>17.76</c:v>
                </c:pt>
                <c:pt idx="1">
                  <c:v>29</c:v>
                </c:pt>
                <c:pt idx="2">
                  <c:v>4.9</c:v>
                </c:pt>
                <c:pt idx="3">
                  <c:v>4.6</c:v>
                </c:pt>
                <c:pt idx="4">
                  <c:v>38</c:v>
                </c:pt>
                <c:pt idx="5">
                  <c:v>6.8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Déficit neurológico al ingreso, espondilitis anquilosante</c:v>
                </c:pt>
                <c:pt idx="1">
                  <c:v>Déficit neurológico al ingreso, DISH</c:v>
                </c:pt>
                <c:pt idx="2">
                  <c:v>Complicaciones, espondilitis anquilosante</c:v>
                </c:pt>
                <c:pt idx="3">
                  <c:v>Complicaciones, DISH</c:v>
                </c:pt>
                <c:pt idx="4">
                  <c:v>Mortalidad a 3 meses, espondilitis anquilosante</c:v>
                </c:pt>
                <c:pt idx="5">
                  <c:v>Mortalidad a 3 meses, DISH</c:v>
                </c:pt>
              </c:strCache>
            </c:strRef>
          </c:cat>
          <c:val>
            <c:numRef>
              <c:f>Sheet1!$B$2:$B$7</c:f>
              <c:numCache>
                <c:formatCode>General</c:formatCode>
                <c:ptCount val="6"/>
                <c:pt idx="0">
                  <c:v>67.2</c:v>
                </c:pt>
                <c:pt idx="1">
                  <c:v>40.0</c:v>
                </c:pt>
                <c:pt idx="2">
                  <c:v>51.1</c:v>
                </c:pt>
                <c:pt idx="3">
                  <c:v>32.7</c:v>
                </c:pt>
                <c:pt idx="4">
                  <c:v>17.7</c:v>
                </c:pt>
                <c:pt idx="5">
                  <c:v>20.0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Evaluación e inmovilización del paciente con trauma de columna: reglas de decisión, imagen y collar.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y qué mecanismos obligan a pensar en la columna; Anatomía que sirve en la guardia; Poblaciones que cambian las reglas; Biomecánica práctica: cuánto se mueve la columna al manipular; Clasificaciones que se usan en la guardia; Diagnóstico: evaluación integrada al ATLS y examen neurológico sistemático; Examen físico y reglas de decisión: NEXUS, regla canadiense y alternativas; Imágenes: radiografía, TC y RM, con el paciente obnubilado y el retiro del collar; Algoritmo: de la llegada al retiro del collar; Tratamiento inicial: qué restringir, cómo trasladar y qué dice la evidencia; Técnica: collar, traslado en bloque, retiro de la tabla y vía aérea con protección cervical; Errores frecuentes del residente; Complicaciones de restringir y de no diagnosticar a tiempo; Pronóstico: lo que cambia el desenlace en esta fase; Documentación médico-legal. Estructura sugerida por el autor para diez minutos: Lámina 1 (apertura): caso didáctico. Motociclista intoxicado con fractura de fémur, Glasgow de 14 y una TC de tórax y abdomen que muestra una fractura de L1. Pregunta: ¿puedo retirarle el collar con un examen clínico?. Lámina 2 (1 min): restringir no es inmovilizar. Los dispositivos limitan el movimiento y no lo anulan; el consenso habla de restricción del movimiento espinal [r2]. Lámina 3 (1 min): cuánto pesa. Lesión cervical en 3 % a 4 % y toracolumbar en 4 % a 7 % de los traumatizados cerrados [r26]; en Ecuador, unos 3 casos por 100000 habitantes al año [r28]. Lámina 4 (1 min): las reglas. NEXUS tuvo sensibilidad de 99,0 % y especificidad de 12,9 % [r3]; la regla canadiense superó a NEXUS: 99,4 % contra 90,7 % de sensibilidad [r4]. Lámina 5 (1 min): la imagen. TC con sensibilidad agrupada de 98 % frente a 52 % de la radiografía simple [r5]. Lámina 6 (2 min): el paciente que no se puede examinar. EAST recomienda de forma condicional retirar el collar tras una TC de alta calidad negativa [r6]; en traumatizados con TC negativa, la RM halló lesiones omitidas en 17 % pero cambió el tratamiento en 4 % [r7]. Lámina 7 (1 min): el costo de los dispositivos. Úlceras por collar entre 6,8 % y 38 % [r8]; presión intracraneal más 4,43 mmHg [r9]; trauma penetrante, RR de muerte 2,4 con inmovilización [r10]. Lámina 8 (1 min): no quedarse en la fractura visible. Lesión no contigua en 19 % de las fracturas cervicales agudas [r12] y en 17,76 % con RM de columna completa [r24]. Lámina 9 (1 min): el examen neurológico. 10 músculos clave por lado, 28 dermatomas y sacro; la preservación sacra define si es incompleta [r14]. Lámina 10 (1 min): algoritmo y cierre. Restringir a quien lo necesita, aplicar una regla o pedir TC, retirar la tabla al llegar y escribir cada decisión; la discrepancia entre guías se dice en voz alta [r1][r2].</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En todo politraumatizado la columna se protege desde el primer minuto y se evalúa dentro de la secuencia ABCDE, sin retrasar la reanimación (fuente: National Institute for Health and Care Excellence, 2016) (fuente: Fischer PE y colaboradores, 2018). Proteger significa restringir el movimiento, no inmovilizar: los dispositivos limitan el movimiento indeseado pero no lo anulan (fuente: Fischer PE y colaboradores, 2018). En el paciente alerta y estable decide una regla y no la costumbre. NEXUS tuvo sensibilidad de 99,0 % y especificidad de 12,9 % en 34069 pacientes (fuente: Hoffman JR y colaboradores, 2000); en la comparación directa de 8283 pacientes la regla canadiense fue más sensible (99,4 % frente a 90,7 %) y más específica (45,1 % frente a 36,8 %) (fuente: Stiell IG y colaboradores, 2003). Si hay que ver el hueso en el adulto, la TC es la prueba de elección: la sensibilidad agrupada para lesión cervical fue de 98 % con TC y de 52 % con radiografía simple (fuente: Holmes JF y colaboradores, 2005). En el paciente que no se puede examinar, la guía EAST recomienda de forma condicional retirar el collar tras una TC cervical de alta calidad negativa (fuente: Patel MB y colaboradores, 2015). Si se agrega RM, un metaanálisis de 2025 en traumatizados con TC negativa halló lesiones omitidas en 17 % (14 % en el subgrupo obtundido), pero el tratamiento cambió solo en 4 % (fuente: Yong JH y colaboradores, 2025). El collar y la tabla tienen costos medibles: úlceras por collar entre 6,8 % y 38 % (fuente: Ham W y colaboradores, 2014), aumento medio de la presión intracraneal de 4,43 mmHg (fuente: Núñez-Patiño RA y colaboradores, 2020) y, en trauma penetrante, mayor mortalidad con inmovilización (RR 2,4) (fuente: Velopulos CG y colaboradores, 2018). La revisión Cochrane no encontró ningún ensayo aleatorizado sobre inmovilizar o no (fuente: Kwan I y colaboradores, 2001). Una fractura de columna obliga a mirar el resto: en una serie de fracturas cervicales agudas, 19 % tuvo otra lesión espinal no contigua (fuente: Miller CP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Idea central. Evaluar a un paciente con trauma de columna es responder 3 preguntas en orden: ¿hay algo que amenace la vida y no pueda esperar?, ¿puede haber una lesión espinal inestable o con médula en riesgo? y ¿qué hago con la columna mientras lo averiguo? Restringir no es inmovilizar. Collar, camilla de cuchara, colchón de vacío y bloques de cabeza reducen el movimiento que no queremos, pero ninguno deja la columna quieta del todo; de ahí que el consenso estadounidense prefiera hablar de restricción del movimiento espinal (fuente: Fischer PE y colaboradores, 2018). Qué se quiere evitar. La amenaza es un movimiento excesivo sobre una columna inestable que agrave el daño neurológico (fuente: Fischer PE y colaboradores, 2018). Esa premisa fisiológica es razonable, pero su respaldo clínico es débil: la revisión Cochrane no halló ningún ensayo aleatorizado de estrategias de inmovilización (fuente: Kwan I y colaboradores, 2001), y una revisión sistemática de 2024 con 6 estudios observacionales, la mayoría con riesgo de sesgo serio o crítico, no mostró beneficio claro de inmovilizar frente a no hacerlo (fuente: Pandor A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qué importa evaluar bien. La lesión cervical aparece en 3 % a 4 % y la toracolumbar en 4 % a 7 % de los traumatizados cerrados que llegan a urgencias (fuente: Expert Panel on Neurological Imaging and Musculoskeletal Imaging: y colaboradores, 2019). La mayoría no tiene lesión y casi todos los dispositivos tienen costos; el arte es restringir al que lo necesita y liberar pronto al que no. Qué cubre este tema. La evaluación integrada al ATLS; el examen neurológico sistemático de la guardia; las reglas NEXUS y canadiense; cuándo pedir radiografía, TC o RM; el paciente obnubilado y el retiro del collar; la imagen toracolumbar; la evidencia a favor y en contra del collar y la tabla; el traslado en bloque; las lesiones no contiguas; los errores del residente y un algoritmo de decisión desde la llegada hasta el retiro del collar.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no cubre. La clasificación y el tratamiento de cada fractura (ver los capítulos hermanos de fractura toracolumbar y de síndrome de cauda equina) ni el manejo quirúrgico de la lesión medular. Cómo leerlo. Cada cifra lleva su referencia. Donde no hay estudio que sostenga una práctica, se rotula práctica habitual / opinión experta y no se da número. Donde las guías discrepan, se muestran las 2 posturas.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Cuánto pesa el problema. La incidencia mundial estimada de lesión espinal traumática es de 10,5 casos por 100000 personas al año, unos 768473 casos nuevos anuales; los accidentes de tránsito y luego las caídas son los mecanismos más comunes (fuente: Kumar R y colaboradores, 2018). Casi la mitad de esos pacientes, 48,8 %, requirió cirugía (fuente: Kumar R y colaboradores, 2018). Ecuador. El estudio de la primera encuesta poblacional de lesión medular del país estimó, con egresos hospitalarios, 516 casos nuevos por año, unos 3 por 100000 habitantes, con mortalidad hospitalaria aguda de 3 % (fuente: Oña A y colaboradores, 2026). Entre las 521 personas elegibles, 83,4 % tenía una lesión traumática; la primera causa fueron los accidentes de tránsito (36,1 %), seguidos de la violencia (16,6 %) y los accidentes de trabajo (15,9 %) (fuente: Oña A y colaboradores, 2026). La mediana de edad al inicio de la lesión fue de 27 años y 75,2 % eran varones (fuente: Oña A y colaboradores, 2026). La incidencia se estimó con egresos hospitalarios de 2017-2022, de modo que es una aproximación y no un registro de casos (fuente: Oña A y colaboradores, 2026). Quién llega con sospecha. La mayoría de los evaluados por el mecanismo no tiene lesión: en un protocolo prehospitalario de 13357 pacientes, la lesión espinal se confirmó en 3 % (fuente: Domeier RM y colaboradores, 2005). Columna cervical. En cohortes de pacientes alertas y estables la lesión cervical clínicamente importante fue de 0,6 % en el ámbito prehospitalario (fuente: Vaillancourt C y colaboradores, 2009), de 1,7 % en la derivación de la regla canadiense (fuente: Stiell IG y colaboradores, 2001) y de 2,0 % en su comparación con NEXUS (fuente: Stiell IG y colaboradores, 2003). En personas de 65 años o más la tasa se duplicó: 4,59 % frente a 2,19 % en menores (fuente: Touger M y colaboradores, 2002). En niños fue de 1,9 % (fuente: Leonard JC y colaboradores, 2024). Columna toracolumbar. La prevalencia fue de 6,3 % en 2404 traumatizados cerrados con radiografía (fuente: Holmes JF y colaboradores, 2001) y de 6,90 % en un metaanálisis de 21 artículos (fuente: Katsuura Y y colaboradores, 2016). La zona más lesionada es la unión toracolumbar: L1 concentró 16,2 %, L2 14,6 %, L3 11,1 % y T12 10,4 % de las 260 lesiones de la serie de Holmes (fuente: Holmes JF y colaboradores, 2001). Cuándo hay médula en juego. En el metaanálisis de fracturas toracolumbares, 26,56 % tuvo lesión medular (fuente: Katsuura Y y colaboradores, 2016). Una revisión de 2020 estima lesión medular en 2 % a 4 % de los traumatizados, en 20 % de los que tienen trauma cervical y en 5 % de los TCE graves (fuente: Núñez-Patiño RA y colaboradores, 2020). Las lesiones medulares afectan con desproporción a menores de 30 años (fuente: Margetis K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«Frecuencia de lesión cervical según la población estudiada (definición de cada estudio)» muestra lo siguiente. Alertas y estables, ámbito prehospitalario: 0.6 por ciento (fuente: Vaillancourt C y colaboradores, 2009). Alertas y estables, derivación regla canadiense: 1.7 por ciento (fuente: Stiell IG y colaboradores, 2001). Niños con trauma cerrado, PECARN: 1.9 por ciento (fuente: Leonard JC y colaboradores, 2024). Alertas y estables, comparación con NEXUS: 2 por ciento (fuente: Stiell IG y colaboradores, 2003). NEXUS, menores de 65 años, cualquier lesión: 2.2 por ciento (fuente: Touger M y colaboradores, 2002). NEXUS, 65 años o más, cualquier lesión: 4.6 por ciento (fuente: Touger M y colaboradores, 2002).</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«Lesión toracolumbar en trauma cerrado» muestra lo siguiente. Radiografía en urgencias, 2404 pacientes: 6.3 por ciento (fuente: Holmes JF y colaboradores, 2001). Metaanálisis de 21 artículos: 6.9 por ciento (fuente: Katsuura Y y colaboradores, 2016). Clínicamente significativa, evaluables de 13 centros: 8.6 por ciento (fuente: Inaba K y colaboradores, 2015). En el documento Word de este tema encontrarás además: Frecuencia de lesión espinal según el contexto. Con esto cerramos epidemiología. Sigamos con mecanismo de lesión y qué mecanismos obligan a pensar en la columna.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y qué mecanismos obligan a pensar en la columna. Idea central. Lo que decide restringir el movimiento y pedir imagen es sobre todo el mecanismo, la edad y el examen. No existe una radiografía de rutina para todos. Cervical. La regla canadiense trata como de alto riesgo la edad de 65 años o más, el mecanismo peligroso y las parestesias en las extremidades (fuente: Stiell IG y colaboradores, 2001). NICE define el mecanismo peligroso como caída de más de 1 metro o 5 escalones, carga axial a la cabeza (por ejemplo, buceo), colisión de alta velocidad, vuelco, eyección, vehículos recreativos motorizados, choque en bicicleta y accidente a caballo (fuente: National Institute for Health and Care Excellence, 2016). Toracolumbar. NICE usa un umbral distinto: caída de más de 3 metros, carga axial a la cabeza o a la base de la columna (por ejemplo, caer de pie o sentado), colisión de alta velocidad, vuelco, solo cinturón abdominal, eyección, vehículos recreativos motorizados y bicicleta (fuente: National Institute for Health and Care Excellence, 2016).</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También cuentan factores del paciente: 65 años o más con dolor torácico o lumbosacro, osteoporosis o uso de corticoides, patología espinal previa y sospecha de fractura en otra región de la columna (fuente: National Institute for Health and Care Excellence, 2016). El estudio AAST de derivación usó como mecanismos de alto riesgo la caída, el aplastamiento, el choque con eyección o vuelco, el vehículo no cerrado y el atropello de peatón (fuente: Inaba K y colaboradores, 2015). Qué causa las fracturas toracolumbares. En el metaanálisis, la colisión vehicular explicó 36,70 % y la caída de alta energía 31,70 % (fuente: Katsuura Y y colaboradores, 2016). Lesiones asociadas que sirven de pista. Las fracturas de cóndilo occipital y de C7 se acompañaron de más lesiones asociadas que otros niveles cervicales (fuente: Miller CP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las lesiones por flexión-distracción, la lesión intraabdominal asociada fue de 38,70 % (fuente: Katsuura Y y colaboradores, 2016); el solo cinturón abdominal figura entre los mecanismos de riesgo (fuente: National Institute for Health and Care Excellence, 2016). Para el residente: ante flexión-distracción, mira también la víscera. Trauma penetrante. En 45284 pacientes con trauma penetrante, solo 30 tuvieron lesión medular incompleta que terminó en fijación operatoria (fuente: Haut ER y colaboradores, 2010). Por eso la restricción de rutina no tiene el mismo sentido que en el trauma cerrado (ver tratamiento). Con esto cerramos mecanismo de lesión y qué mecanismos obligan a pensar en la columna. Sigamos con anatomía que sirve en la guardia.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que sirve en la guardia. Lo mínimo que hay que tener en la cabeza. La columna tiene 33 vértebras: 7 cervicales, 12 torácicas, 5 lumbares, 5 sacras y 4 coccígeas (fuente: DeSai C y colaboradores, 2023). Cervical. Hay 3 vértebras cervicales atípicas. El atlas (C1) carece de cuerpo y de apófisis espinosa; el axis (C2) aporta la odontoides, que apoya contra la cara posterior del arco anterior del atlas; y C7, la vértebra prominente, tiene una espinosa larga (fuente: Waxenbaum JA y colaboradores, 2026). Los vasos vertebrales suben dentro de los agujeros transversos: lo habitual es que la arteria ingrese en C6 y llegue hasta C1, aunque puede entrar en C5 o C7 (fuente: Waxenbaum JA y colaboradores, 2026). Por eso ciertas fracturas cervicales obligan a descartar lesión vascular (ver imágenes) (fuente: Du PZ y colaboradores, 2022). Médula y raíces. La médula termina hacia L1-L2 en el adulto (fuente: Margetis K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debajo de ese nivel ya no hay médula sino raíces (conocimiento anatómico clásico); de ahí que una fractura lumbar baja dé un cuadro de cauda equina y no de lesión medular (ver el capítulo hermano). Dónde se rompe. En el anciano, la odontoides: 20 % de las fracturas cervicales geriátricas (fuente: Touger M y colaboradores, 2002). En la serie toracolumbar de Holmes, la unión toracolumbar (fuente: Holmes JF y colaboradores, 2001). Las fracturas de C7 y del cóndilo occipital traen más lesiones acompañantes (fuente: Miller CP y colaboradores, 2011). Cómo se mide la función por nivel. El examen estándar usa 10 funciones musculares clave por lado, cada una asociada a una raíz, y 28 dermatomas por lado para la sensibilidad (fuente: Rupp R y colaboradores, 2021). Aprenderlas permite localizar el nivel con las manos antes de tener imagen.</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«Función muscular clave por nivel (ISNCSCI 2019)» tiene 2 columnas: Nivel, Función muscular clave. Fila 1: Nivel, C5; Función muscular clave, Flexores del codo (bíceps, braquial). Fila 2: Nivel, C6; Función muscular clave, Extensores de la muñeca. Fila 3: Nivel, C7; Función muscular clave, Extensores del codo (tríceps). Fila 4: Nivel, C8; Función muscular clave, Flexores de los dedos (flexor profundo del dedo medio). Fila 5: Nivel, T1; Función muscular clave, Abductores del meñique. Fila 6: Nivel, L2; Función muscular clave, Flexores de la cadera (iliopsoas). Fila 7: Nivel, L3; Función muscular clave, Extensores de la rodilla (cuádriceps). Fila 8: Nivel, L4; Función muscular clave, Dorsiflexores del tobillo (tibial anterior). Fila 9: Nivel, L5; Función muscular clave, Extensor largo del dedo gordo. Fila 10: Nivel, S1; Función muscular clave, Flexores plantares del tobillo (gastrocnemio, sóleo). (fuente: Rupp R y colaboradores, 2021). La tabla completa tiene más filas: están en el documento Word. Con esto cerramos anatomía que sirve en la guardia. Sigamos con poblaciones que cambian las reglas.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poblaciones que cambian las reglas. Idea central. Las reglas de decisión se derivaron en adultos de edad media. En niños, ancianos y columna anquilosada se aplican con cambios. Niños. NICE advierte que aplicar la regla canadiense a niños es difícil y que debe tenerse en cuenta el desarrollo del niño (fuente: National Institute for Health and Care Excellence, 2016). La regla PECARN, derivada y validada en 22430 niños con trauma cerrado, tuvo en la cohorte de validación sensibilidad de 94,3 %, especificidad de 60,4 % y valor predictivo negativo de 99,9 % (fuente: Leonard JC y colaboradores, 2024). Según la revisión Cochrane de 2024, todavía no se sabe con qué exactitud funcionan las reglas en niños, y la incertidumbre es mayor por debajo de los 8 años (fuente: Tavender E y colaboradores, 2024). En la restricción prehospitalaria, la edad sola no debe decidir; se aplica collar ante dolor cervical, tortícolis, déficit neurológico, estado mental alterado, choque vehicular de alto riesgo, clavado de alto impacto o lesión importante del torso (fuente: Fischer PE y colaboradores, 2018). Ancianos. En el estudio NEXUS, 2943 pacientes tenían 65 años o más; la tasa de lesión cervical se duplicó y la sensibilidad de la regla para lesión significativa fue de 100 % (fuente: Touger M y colaboradores, 2002). Pero una revisión sistemática posterior halló sensibilidades entre 66 % y 100 % según el estudio, con riesgo de sesgo en todos, lo que cuestiona su uso sin cuidado (fuente: Paykin G y colaboradores, 2018). La regla canadiense resuelve parte del problema: la edad de 65 años o más es un factor de alto riesgo que obliga a imagen sin pedir rotación (fuente: Stiell IG y colaboradores, 2001). Columna anquilosada (espondilitis anquilosante y DISH). La prevalencia agrupada de fractura vertebral fue de 15,2 % en espondilitis anquilosante y de 22,6 % en DISH (fuente: Harlianto NI y colaboradores, 2024). En una revisión de 93 artículos, el déficit neurológico al ingreso fue de 67,2 % en espondilitis anquilosante y de 40,0 % en DISH, el diagnóstico tardío fue frecuente y el deterioro neurológico secundario también (fuente: Westerveld LA y colaboradores, 2009). NICE indica no forzar la columna a una posición neutra: se mantiene la posición con que llega el paciente (fuente: National Institute for Health and Care Excellence, 2016). NG232 incluye la espondiloartritis axial entre las razones para pedir TC cervical dentro de 1 hora en quien tiene TCE y dolor o sensibilidad cervical (fuente: National Institute for Health and Care Excellence, 2023). Con traumatismo craneoencefálico. En 5 % de los TCE graves hay lesión medular (fuente: Núñez-Patiño RA y colaboradores, 2020); a la vez, el collar eleva la presión intracraneal en promedio 4,43 mmHg (fuente: Núñez-Patiño RA y colaboradores, 2020). Ese dilema obliga a decidir pronto el retiro del collar con una TC de calidad (ver imágenes).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 vertebral en columnas anquilosadas (prevalencia agrupada)» muestra lo siguiente. Espondilitis anquilosante (26 estudios): 15.2 por ciento (fuente: Harlianto NI y colaboradores, 2024). DISH (7 estudios): 22.6 por ciento (fuente: Harlianto NI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cambia en cada población» tiene 3 columnas: Población, Qué cambia, Dato clave. Fila 1: Población, Niños; Qué cambia, Regla PECARN en vez de NEXUS o regla canadiense; edad sola no define la restricción; Dato clave, Sensibilidad 94,3 % y especificidad 60,4 % en validación (fuente: Leonard JC y colaboradores, 2024). Fila 2: Población, Mayores de 65 años; Qué cambia, Alto riesgo automático en la regla canadiense; odontoides frecuente; Dato clave, Odontoides 20 % de las fracturas cervicales (fuente: Touger M y colaboradores, 2002). Fila 3: Población, Espondilitis anquilosante o DISH; Qué cambia, No forzar neutralidad; umbral bajo para TC o RM; Dato clave, Déficit neurológico al ingreso 67,2 % y 40,0 % (fuente: Westerveld LA y colaboradores, 2009). Fila 4: Población, TCE con collar; Qué cambia, Retirar el collar lo antes posible con TC de calidad; Dato clave, Presión intracraneal más 4,43 mmHg (fuente: Núñez-Patiño RA y colaboradores, 2020). (fuente: Núñez-Patiño RA y colaboradores, 2020) (fuente: Touger M y colaboradores, 2002) (fuente: Leonard JC y colaboradores, 2024) (fuente: Westerveld LA y colaboradores, 2009). Con esto cerramos poblaciones que cambian las reglas. Sigamos con biomecánica práctica: cuánto se mueve la columna al manipular.</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práctica: cuánto se mueve la columna al manipular. Idea central. La pregunta útil no es si la columna se mueve, sino cuánto, en qué maniobra y a qué costo. Lo que sigue proviene de estudios en voluntarios y cadáveres, revisiones narrativas y un metaanálisis de ensayos pequeños; la calidad es baja o muy baja y se rotula así. Los dispositivos no inmovilizan. El consenso de 2018 parte de admitir que ninguna técnica actual inmoviliza de verdad (fuente: Fischer PE y colaboradores, 2018). Una revisión crítica de 2014 subraya que nadie ha demostrado que el collar prehospitalario cambie la mortalidad, el daño neurológico o la estabilidad de la columna (fuente: Sundstrøm T y colaboradores, 2014). El giro en bloque (log roll) mueve más de lo que se cree. Un grupo que revisó más de una década de sus propios experimentos encontró que, en la columna inestable, girar en bloque desplazaba más que subir o bajar al paciente de la tabla o voltearlo a prono para operarlo (fuente: Conrad BP y colaboradores, 2012). Las alternativas con menos desplazamiento fueron levantar y deslizar con un rescatista a horcajadas (straddle lift and slide) o con 6 o más personas, la camilla de cuchara y las transferencias mecánicas (fuente: Conrad BP y colaboradores, 2012). Los autores proponen retirar el giro en bloque de las guías, salvo en el paciente hallado en prono (fuente: Conrad BP y colaboradores, 2012). Es una revisión narrativa de un grupo; úsala como argumento para preferir la camilla de cuchara, no como dogma.</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estabilización manual en línea durante la intubación. Se usa como estándar, aunque toda la evidencia que la sostiene viene de cadáveres, voluntarios sanos y series de casos (fuente: Manoach S y colaboradores, 2007). Además de que quizá no fije el segmento roto, dificulta ver la glotis con el laringoscopio (fuente: Manoach S y colaboradores, 2007). Para una revisión narrativa de 2022, la estabilización manual ni siquiera logra fijar bien el cuello y, en cambio, vuelve más probable que la intubación sea difícil o fracase; a la vez, lesionar la médula durante la intubación parece muy raro aun con una columna francamente inestable (fuente: Wiles MD, 2022). En un metaanálisis de 21 estudios con 530 pacientes, los dispositivos alternativos al laringoscopio Macintosh produjeron menos movimiento cervical entre C0 y C4 durante la laringoscopia, con calidad de evidencia baja y muy baja (fuente: Correa JBB y colaboradores, 2023). El collar y la presión. Hay pruebas de que el collar aprieta las yugulares, pero falta demostrar que ese sea el mecanismo por el que sube la presión intracraneal (fuente: Sparke A y colaboradores, 2013). Sobre la piel, la misma revisión sugiere apuntar a menos de 30 mmHg de presión de contacto, con la salvedad de que cada estudio la mide de forma distinta (fuente: Sparke A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«Maniobras y movimiento relativo, según las revisiones citadas» tiene 3 columnas: Maniobra, Movimiento relativo en la columna inestable, Calidad de la evidencia. Fila 1: Maniobra, Giro en bloque (log roll); Movimiento relativo en la columna inestable, Más que colocar o retirar la tabla (fuente: Conrad BP y colaboradores, 2012); Calidad de la evidencia, Revisión narrativa de un grupo (fuente: Conrad BP y colaboradores, 2012). Fila 2: Maniobra, Camilla de cuchara, deslizamiento con 6 o más personas; Movimiento relativo en la columna inestable, Menos que el giro en bloque (fuente: Conrad BP y colaboradores, 2012); Calidad de la evidencia, Revisión narrativa de un grupo (fuente: Conrad BP y colaboradores, 2012). Fila 3: Maniobra, Estabilización manual en línea al intubar; Movimiento relativo en la columna inestable, No inmoviliza de forma eficaz (fuente: Wiles MD, 2022); Calidad de la evidencia, Sin ensayos controlados (fuente: Manoach S y colaboradores, 2007). Fila 4: Maniobra, Dispositivos alternativos (video, ópticos o mascarilla de intubación) frente a Macintosh; Movimiento relativo en la columna inestable, Menos movimiento entre C0 y C4 (fuente: Correa JBB y colaboradores, 2023); Calidad de la evidencia, Baja y muy baja (fuente: Correa JBB y colaboradores, 2023). (fuente: Conrad BP y colaboradores, 2012) (fuente: Manoach S y colaboradores, 2007) (fuente: Wiles MD, 2022) (fuente: Correa JBB y colaboradores, 2023). Con esto cerramos biomecánica práctica: cuánto se mueve la columna al manipular. Sigamos con clasificaciones que se usan en la guardia.</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clasificaciones que se usan en la guardia. Idea central. En la guardia no se clasifica la fractura: se clasifica el riesgo y el déficit. Hay 2 clasificaciones que todo residente debe manejar de memoria: el riesgo según la regla canadiense y la escala de deterioro de ASIA (AIS). La clasificación morfológica de la fractura se ve en el capítulo hermano de TLICS. Riesgo según la regla canadiense (versión NICE). Alto riesgo: edad de 65 años o más, mecanismo peligroso o parestesias en las extremidades (fuente: National Institute for Health and Care Excellence, 2016). Bajo riesgo: choque trasero menor, cómodo sentado, ambulatorio en algún momento tras la lesión, sin dolor a la palpación de la línea media o dolor de inicio tardío (fuente: National Institute for Health and Care Excellence, 2016). Sin riesgo: tiene un factor de bajo riesgo y rota el cuello 45 grados a cada lado (fuente: National Institute for Health and Care Excellence, 2016). La rotación solo se evalúa si el paciente es de bajo riesgo y no tiene ningún factor de alto riesgo (fuente: National Institute for Health and Care Excellence, 2016). Escala AIS. Describe qué tan completa es la lesión medular con grados de A a 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clave es la preservación sacra: sensibilidad en la unión mucocutánea anal (S4-5), presión anal profunda o contracción anal voluntaria (fuente: Rupp R y colaboradores, 2021). Sin preservación sacra la lesión es completa; con ella es incompleta (fuente: Rupp R y colaboradores, 2021). Nivel neurológico. Es el segmento más caudal con sensibilidad normal y función motora antigravitatoria en ambos lados, siempre que el nivel de arriba sea normal. Pueden existir hasta 4 niveles distintos: sensitivo derecho e izquierdo y motor derecho e izquierdo (fuente: Rupp R y colaboradores, 2021). Qué se escribe cuando algo no se puede evaluar. Si un punto sensitivo o un músculo no se puede probar (NT) y eso impide determinar un nivel o el grado AIS, se anota ND y se documenta la razón (fuente: Rupp R y colaboradores, 2021). Para qué sirve en la decisión (opinión experta). En la primera hora el AIS no sirve para pronosticar: es la línea base contra la cual se compara cada examen posterior, y el estándar pide examinar en supino justamente para poder comparar entre fases de atención (fuente: Rupp R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«Escala de deterioro ASIA (AIS), ISNCSCI 2019» tiene 3 columnas: Grado, Definición, Qué te dice en la guardia. Fila 1: Grado, A, completa; Definición, Sin función sensitiva ni motora en S4-5 (fuente: Rupp R y colaboradores, 2021); Qué te dice en la guardia, No hay preservación sacra: lesión completa. Fila 2: Grado, B, sensitiva incompleta; Definición, Hay sensibilidad sacra, sin función motora sacra y sin función motora (clave o no clave) más de 3 niveles bajo el nivel motor de cada lado (fuente: Rupp R y colaboradores, 2021); Qué te dice en la guardia, Hay algo preservado: lesión incompleta. Fila 3: Grado, C, motora incompleta; Definición, Incompleta motora con menos de la mitad de los músculos clave bajo el nivel neurológico en grado 3 o más (fuente: Rupp R y colaboradores, 2021); Qué te dice en la guardia, Incompleta con fuerza útil limitada. Fila 4: Grado, D, motora incompleta; Definición, Al menos la mitad de los músculos clave bajo el nivel neurológico en grado 3 o más (fuente: Rupp R y colaboradores, 2021); Qué te dice en la guardia, Incompleta con fuerza útil. Fila 5: Grado, E, normal; Definición, Sensibilidad y función motora normales con déficit previo (fuente: Rupp R y colaboradores, 2021); Qué te dice en la guardia, Quien nunca tuvo lesión no recibe grado. (fuente: Rupp R y colaboradores, 2021). Con esto cerramos clasificaciones que se usan en la guardia. Sigamos con diagnóstico: evaluación integrada al atls y examen neurológico sistemático.</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evaluación integrada al atls y examen neurológico sistemático. Idea central. La evaluación de la columna ocurre dentro del ABCDE, no antes ni después. NICE propone una secuencia &lt;C&gt;ABCDE con estabilización manual en línea de la cabeza durante toda intervención de la vía aérea y sin mover el resto de la columna (fuente: National Institute for Health and Care Excellence, 2016). El detalle del ATLS está en el capítulo hermano de evaluación primaria. Quién necesita restricción del movimiento. El consenso conjunto de ACS-COT, ACEP y NAEMSP indica restricción tras trauma cerrado si hay conciencia alterada (Glasgow menor de 15 o intoxicación), dolor o sensibilidad en la línea media del cuello o la espalda, signos o síntomas neurológicos focales, deformidad espinal, o una circunstancia o lesión distractora que impida un examen fiable (fuente: Fischer PE y colaboradores, 2018). NICE agrega priapismo en el varón inconsciente o expuesto, antecedentes espinales y confusión o falta de cooperación (fuente: National Institute for Health and Care Excellence, 2016). Si la evaluación no puede hacerse, se restringe el movimiento (fuente: National Institute for Health and Care Excellence, 2016). Lo que complica el ABCDE en la lesión medular alta. Las lesiones medulares altas deterioran la función cardiorrespiratoria y requieren intervención urgente (fuente: Margetis K y colaboradores, 2025). La hipotensión con bradicardia sugiere choque neurogénico, típico de lesiones en T6 o por encima (fuente: Dave S y colaboradores, 2023) (fuente: Furlan JC y colaboradores, 2008). Pero en el politraumatizado la hipotensión es hemorragia mientras no se demuestre lo contrario (práctica habitual / opinión experta; ver el capítulo hermano de choque hemorrágico). Choque neurogénico no es choque espinal.</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choque neurogénico es hipoperfusión por pérdida del control simpático del tono vascular (fuente: Dave S y colaboradores, 2023). El choque espinal es la pérdida temporal de toda la función medular bajo el nivel de lesión, con arreflexia, parálisis, alteración de esfínteres y ausencia de tono anal; puede durar días o semanas (fuente: Ziu E y colaboradores, 2024). Son entidades distintas y se tratan distinto. Meta de presión. La revisión de 2008 recogía como objetivo de las guías de entonces una presión arterial media mínima de 85 mm Hg durante la primera semana tras la lesión medular (fuente: Furlan JC y colaboradores, 2008). La guía AO Spine/Praxis de 2024 amplió el rango sugerido: presión arterial media de 75-80 a 90-95 mm Hg durante 3 a 7 días (fuente: Kwon BK y colaboradores, 2024). Sigue el protocolo de tu unidad y anota la meta elegida. En un estudio prospectivo de 208 lesionados medulares en 48 hospitales de Australia, de 112 pacientes hipotensos se trató a 71 (63,4 %) y 76 % seguía hipotenso al alta (fuente: Sharwood LN y colaboradores, 2019). Examen neurológico mínimo, de pocos minutos (práctica habitual / opinión experta). Mueve las 4 extremidades a la orden, siente el tacto en manos y pies, pide que contraiga el esfínter anal si coopera y anota la hora. Este examen breve no sustituye al sistemático, pero evita que el paciente llegue a la tomografía sin ninguna línea base.</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«Choque neurogénico, choque espinal y choque hemorrágico» tiene 4 columnas: Entidad, Qué es, Cómo se reconoce, Qué haces. Fila 1: Entidad, Choque neurogénico; Qué es, Hipoperfusión por pérdida del control simpático; sobre todo por encima de T6 (fuente: Dave S y colaboradores, 2023); Cómo se reconoce, Hipotensión con bradicardia (fuente: Furlan JC y colaboradores, 2008); Qué haces, Evitar la hipotensión: presión arterial media de 75-80 a 90-95 mm Hg durante 3 a 7 días según la guía de 2024 (fuente: Kwon BK y colaboradores, 2024) (antes, 85 mm Hg como mínimo durante 1 semana (fuente: Furlan JC y colaboradores, 2008)). Fila 2: Entidad, Choque espinal; Qué es, Pérdida temporal de la función medular bajo la lesión (fuente: Ziu E y colaboradores, 2024); Cómo se reconoce, Arreflexia, flacidez, falta de tono anal (fuente: Ziu E y colaboradores, 2024); Qué haces, Soporte hemodinámico y respiratorio y reexaminar: puede durar días o semanas (fuente: Ziu E y colaboradores, 2024). Fila 3: Entidad, Choque hemorrágico; Qué es, No depende de la médula (práctica habitual / opinión experta); Cómo se reconoce, Buscar la fuente de sangrado (práctica habitual / opinión experta); Qué haces, Control de la hemorragia primero (ver capítulo hermano). (fuente: Dave S y colaboradores, 2023) (fuente: Furlan JC y colaboradores, 2008) (fuente: Ziu E y colaboradores, 2024). Con esto cerramos diagnóstico: evaluación integrada al atls y examen neurológico sistemático. Sigamos con examen físico y reglas de decisión: nexus, regla canadiense y alternativas.</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y reglas de decisión: nexus, regla canadiense y alternativas. Idea central. En el adulto alerta y estable, 2 reglas clínicas deciden quién necesita imagen cervical. Se aplican al lado de la camilla y tienen sensibilidad y especificidad medidas. Una regla bien aplicada vale más que una radiografía hecha por costumbre. NEXUS. Exige 5 criterios para clasificar al paciente como de bajo riesgo: sin dolor en la línea media cervical, sin déficit neurológico focal, alerta normal, sin intoxicación y sin lesión distractora dolorosa (fuente: Hoffman JR y colaboradores, 2000). En 34069 pacientes tuvo sensibilidad de 99,0 % (IC95 % 98,0 a 99,6), valor predictivo negativo de 99,8 % y especificidad de 12,9 % (fuente: Hoffman JR y colaboradores, 2000). Habría evitado la radiografía en 4309 pacientes, 12,6 % del total (fuente: Hoffman JR y colaboradores, 2000). Regla canadiense (CCR). Tiene 3 preguntas: ¿hay un factor de alto riesgo que obliga a imagen?, ¿hay un factor de bajo riesgo que permita evaluar el movimiento? y ¿el paciente rota el cuello 45 grados a cada lado? (fuente: Stiell IG y colaboradores, 2001). En la derivación con 8924 adultos tuvo sensibilidad de 100 % (IC95 % 98 a 100) y especificidad de 42,5 % (fuente: Stiell IG y colaboradores, 2001). Frente a frente. En 8283 pacientes alertas y estables de 9 servicios de urgencias canadienses, la CCR fue más sensible que NEXUS (99,4 % frente a 90,7 %) y más específica (45,1 % frente a 36,8 %), y habría reducido la tasa de radiografía de 66,6 % a 55,9 % (fuente: Stiell IG y colaboradores, 2003). La CCR habría omitido 1 paciente con lesión importante y NEXUS 16 (fuente: Stiell IG y colaboradores, 2003). Atención: a 845 pacientes (10,2 %) no se les evaluó el rango de movimiento que exige la CCR (fuente: Stiell IG y colaboradores, 2003). Qué dicen las revisiones. Una revisión sistemática de 15 estudios de calidad modesta halló sensibilidad de 0,90 a 1,00 y especificidad de 0,01 a 0,77 para la CCR, y sensibilidad de 0,83 a 1,00 y especificidad de 0,02 a 0,46 para NEXUS; solo un estudio las comparó directamente (fuente: Michaleff ZA y colaboradores, 2012). Un metaanálisis de 2023 de 35 artículos halló AUC de 0,94 para la CCR y de 0,78 para NEXUS en lesión clínicamente importante (fuente: Baratloo A y colaboradores, 2023). En ambas reglas, un resultado negativo informa más que uno positivo (fuente: Michaleff ZA y colaboradores, 2012). Prehospitalario. Los paramédicos aplicaron la CCR con kappa de 0,93 y sensibilidad de 100 % (IC95 % 74 a 100) para 12 lesiones importantes; 731 inmovilizaciones (37,7 %) habrían sido evitables (fuente: Vaillancourt C y colaboradores, 2009). Un protocolo selectivo basado en 5 criterios clínicos tuvo, para cualquier lesión espinal (no solo cervical), sensibilidad de 92 % y especificidad de 40 % en 13357 pacientes, sin lesión medular en los no inmovilizados (fuente: Domeier RM y colaboradores, 2005). El debate de la lesión distractora. NEXUS excluye a quien tiene una lesión dolorosa distractora (fuente: Hoffman JR y colaboradores, 2000). En una serie prospectiva de 761 pacientes con Glasgow de 14 o más y lesión distractora, a quienes se les hizo TC de toda la columna cervical, el examen clínico tuvo sensibilidad de 99 % (85 de 86) y valor predictivo negativo mayor de 99 %, y los autores concluyen que el concepto de lesión distractora sería inválido (fuente: Rose MK y colaboradores, 2012). Es un solo centro y las lesiones distractoras menores no se consideraron distractoras (fuente: Rose MK y colaboradores, 2012). Para la columna toracolumbar, en 530 pacientes con lesión distractora, la sensibilidad del examen fue de 75 % y de 89 % para la lesión clínicamente significativa (fuente: Cason B y colaboradores, 2016). Postura prudente (opinión experta): en la cervical algunos servicios aceptan el examen clínico con TC de respaldo; en la toracolumbar el examen omitió 1 de cada 4 lesiones en esa serie de un solo centro (fuente: Cason B y colaboradores, 2016), de modo que fiarse de él es más discutible. Columna toracolumbar. El examen clínico (dolor, sensibilidad en la línea media, deformidad, déficit neurológico) tuvo sensibilidad de 78,4 % y especificidad de 72,9 %; al sumar la edad de 60 años o más y un mecanismo de alto riesgo, la sensibilidad subió a 98,9 % con especificidad de 29,0 % (fuente: Inaba K y colaboradores, 2015). Niños. La regla PECARN tuvo sensibilidad de 94,3 % y especificidad de 60,4 % en su cohorte de validación (fuente: Leonard JC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«Reglas clínicas cervicales: sensibilidad y especificidad» muestra lo siguiente. NEXUS (34069 pacientes): sensibilidad 99 por ciento y especificidad 12.9 por ciento (fuente: Hoffman JR y colaboradores, 2000). Regla canadiense, derivación: sensibilidad 100 por ciento y especificidad 42.5 por ciento (fuente: Stiell IG y colaboradores, 2001). NEXUS, comparación directa: sensibilidad 90.7 por ciento y especificidad 36.8 por ciento (fuente: Stiell IG y colaboradores, 2003). Regla canadiense, comparación directa: sensibilidad 99.4 por ciento y especificidad 45.1 por ciento (fuente: Stiell IG y colaboradores, 2003). Regla canadiense por paramédicos: sensibilidad 100 por ciento y especificidad 37.7 por ciento (fuente: Vaillancourt C y colaboradores, 2009). Protocolo prehospitalario selectivo (cualquier lesión espinal): sensibilidad 92 por ciento y especificidad 40 por ciento (fuente: Domeier RM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«Examen clínico toracolumbar y regla pediátrica» muestra lo siguiente. Examen clínico toracolumbar solo: sensibilidad 78.4 por ciento y especificidad 72.9 por ciento (fuente: Inaba K y colaboradores, 2015). Examen más edad de 60 años o más y mecanismo de alto riesgo: sensibilidad 98.9 por ciento y especificidad 29 por ciento (fuente: Inaba K y colaboradores, 2015). PECARN en niños, validación: sensibilidad 94.3 por ciento y especificidad 60.4 por ciento (fuente: Leonard JC y colaboradores, 2024). En el documento Word de este tema encontrarás además: Sensibilidad de NEXUS en mayores de 65 años; Reglas cervicales: criterios y cuándo no aplican. Con esto cerramos examen físico y reglas de decisión: nexus, regla canadiense y alternativas. Sigamos con imágenes: radiografía, tc y rm, con el paciente obnubilado y el retiro del collar.</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radiografía, tc y rm, con el paciente obnubilado y el retiro del collar. Idea central. La pregunta no es radiografía o TC, sino qué se pierde con cada prueba y cuándo la RM agrega algo que cambie la conducta. Radiografía frente a TC en el adulto. En un metaanálisis de 7 estudios sin ensayos aleatorizados, la sensibilidad agrupada para lesión cervical fue de 52 % (IC95 % 47 a 56) con radiografía simple y de 98 % (IC95 % 96 a 99) con TC (fuente: Holmes JF y colaboradores, 2005). Para los autores, en el paciente con la conciencia muy deprimida hay que empezar por la TC; en cambio, en el de bajo riesgo que igual necesita imagen, los datos no alcanzaban para desplazar a la radiografía (fuente: Holmes JF y colaboradores, 2005). El ACR prefiere la TC a la radiografía en la evaluación inicial (fuente: Expert Panel on Neurological Imaging and Musculoskeletal Imaging: y colaboradores, 2019), y NICE pide TC en el adulto cuando la regla canadiense indica imagen (fuente: National Institute for Health and Care Excellence, 2016). El paciente obnubilado: la TC sola. Un metaanálisis de 17 estudios con 14327 pacientes obtundidos o intubados halló sensibilidad y especificidad mayores de 99,9 % para lesión cervical inestable y valor predictivo negativo de 100 % (fuente: Panczykowski DM y colaboradores, 2011). Otro, de 10 estudios con 1850 pacientes con TC normal, halló un valor predictivo negativo de 99,7 % (fuente: Raza M y colaboradores, 2013). La guía EAST (revisión sistemática con GRADE) siguió a 1017 sujetos en 5 artículos sin ningún déficit neurológico nuevo tras retirar el collar, y recomienda de forma condicional retirarlo tras una TC cervical de alta calidad negativa (fuente: Patel MB y colaboradores, 2015). La elegibilidad de esa guía es de 16 años o más y corte axial menor de 3 mm (fuente: Patel MB y colaboradores, 2015). En una cohorte prospectiva de 197 obtundidos con movimiento de las 4 extremidades, el collar se retiró tras la TC (media de 3,3 días) y no se informó déficit neurológico nuevo, aunque 11 % se perdió en el seguimiento (fuente: Como JJ y colaboradores, 2011). El contrapunto: la RM adicional. No todos concluyen lo mismo. En 11 estudios con 1550 pacientes cuya TC fue negativa, la RM mostró alguna anomalía en 12 % y modificó la conducta en 6 %: 5 % siguió con collar y 1 % se operó para estabilizar (fuente: Schoenfeld AJ y colaboradores, 2010). Un metaanálisis de 2025 con 36 estudios y 6784 pacientes halló lesiones omitidas por la TC en 17 %, con cambio de tratamiento en 4 % (fuente: Yong JH y colaboradores, 2025). En cambio, otro metaanálisis de 23 estudios con 5286 pacientes halló solo 16 lesiones inestables en la RM de seguimiento y únicamente 11 se consideraron realmente inestables (fuente: Malhotra A y colaboradores, 2017). Una revisión de 2026 situó el hallazgo adicional de la RM en 0,4 % a 3 % y rara vez cambió la conducta (fuente: de Oliveira Manduca Palmiero H y colaboradores, 2026). Cómo conciliar los números. Difieren en lo que cuentan como lesión (cualquier anomalía frente a lesión inestable) y en la calidad de la TC. La lectura prudente es que la TC de alta calidad descarta la lesión inestable con una confianza muy alta (fuente: Panczykowski DM y colaboradores, 2011) (fuente: Patel MB y colaboradores, 2015), mientras que la RM encuentra anomalías de partes blandas cuyo valor clínico es discutido (fuente: Malhotra A y colaboradores, 2017) (fuente: Yong JH y colaboradores, 2025). El ACR 2019 señala que la RM suele ser apropiada ante sospecha de lesión ligamentaria o para cribar inestabilidad cervical en obtundidos (fuente: Expert Panel on Neurological Imaging and Musculoskeletal Imaging: y colaboradores, 2019). Qué hacer es una decisión institucional que debe quedar escrita en un protocolo (opinión experta). Retirar el collar: el costo de esperar. Cada día de collar aumentó 66 % el riesgo de úlcera en una cohorte de 299 traumatizados mayores (fuente: Ackland HM y colaboradores, 2007). Por eso conviene fijar un plazo para decidir y no dejar el collar por inercia. Paciente despierto con dolor y TC normal. El algoritmo australiano de 2015 propone 3 cosas: liberar sin más estudios al despierto sin síntomas; liberar sin RM al que tiene dolor si la TC es normal y no hay déficit; y abandonar las radiografías dinámicas en flexión y extensión (fuente: Lukins TR y colaboradores, 2015). En el obtundido reconoce que la evidencia no se pone de acuerdo (fuente: Lukins TR y colaboradores, 2015). Cuándo sí RM. Con una anomalía neurológica atribuible a lesión medular, NICE indica RM tras la TC aunque esta sea normal (fuente: National Institute for Health and Care Excellence, 2016). Con signos neurológicos que sugieren lesión cervical, NG232 también pide RM además de TC (fuente: National Institute for Health and Care Excellence, 2023). En lesión medular aguda se sugiere RM antes de la cirugía, cuando sea factible, con calidad de evidencia muy baja (fuente: Fehlings MG y colaboradores, 2017). Columna toracolumbar y cobertura con la TC de tórax y abdomen. La guía EAST de 2012 considera que la TC multidetector con reformateo es el método de cribado de elección y el estándar de referencia (fuente: Sixta S y colaboradores, 2012). NICE, en cambio, propone una radiografía como primera prueba en la región T1-L3 sin signos neurológicos y TC si es anormal o hay signos clínicos (fuente: National Institute for Health and Care Excellence, 2016). Cuando el paciente con sospecha de lesión de columna tiene una TC corporal total, NICE pide reformateo multiplanar sagital y coronal de toda la región torácica y lumbosacra (fuente: National Institute for Health and Care Excellence, 2016); la EAST considera la TC multidetector reformateada el método de cribado de elección (fuente: Sixta S y colaboradores, 2012). Sobre la TC corporal total para todos: en el ensayo REACT-2 con 1403 aleatorizados, la mortalidad hospitalaria fue de 16 % en ambos grupos (fuente: Sierink JC y colaboradores, 2016); NICE la recomienda en trauma mayor con sospecha de lesiones múltiples (fuente: National Institute for Health and Care Excellence, 2016). La decisión es selectiva, no universal. Estudiar el resto de la columna. Si se confirma una fractura nueva, NICE indica estudiar el resto de la columna (fuente: National Institute for Health and Care Excellence, 2016). En una serie de RM de columna completa en 484 lesionados, hubo 86 con lesiones no contiguas (17,76 %) y la RM detectó 24 lesiones secundarias omitidas, 5 inestables (fuente: Kanna RM y colaboradores, 2016). Vasos del cuello. Con fractura cervical, hay que pensar en lesión cerebrovascular cerrada. Los patrones asociados fueron fractura de C1 a C3 (OR 2,2), de 2 niveles (OR 2,5), subluxación o luxación (OR 2,9) y del foramen transverso (OR 3,6) (fuente: Du PZ y colaboradores, 2022). NICE pide angio-TC o angio-RM ante malalineación vertebral, fractura de alto riesgo de la base del cráneo o de la cara, o síndrome circulatorio posterior (fuente: National Institute for Health and Care Excellence, 2023). Niños. En ninguno de estos puntos conviene copiar al adulto: los protocolos clínicos con radiografía simple redujeron el uso de TC hasta en 70 % en niños (fuente: de Oliveira Manduca Palmiero H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para lesión cervical según la prueba» muestra lo siguiente. Radiografía simple, sensibilidad agrupada: 52 por ciento (fuente: Holmes JF y colaboradores, 2005). TC, sensibilidad agrupada: 98 por ciento (fuente: Holmes JF y colaboradores, 2005). TC en obtundidos, lesión inestable (mayor de 99,9): 99.9 por ciento (fuente: Panczykowski DM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«RM después de una TC cervical negativa: qué proporción cambia algo» muestra lo siguiente. Lesiones inestables tras TC inicial negativa, mejor caso (EAST): 0 por ciento (fuente: Patel MB y colaboradores, 2015). Cambio de tratamiento por la RM (metaanálisis 2025): 4 por ciento (fuente: Yong JH y colaboradores, 2025). Cambio de conducta por la RM (metaanálisis 2010): 6 por ciento (fuente: Schoenfeld AJ y colaboradores, 2010). Lesiones estables acumuladas con estudios adyuvantes, peor caso (EAST): 9 por ciento (fuente: Patel MB y colaboradores, 2015). Anomalías en la RM (metaanálisis 2010): 12 por ciento (fuente: Schoenfeld AJ y colaboradores, 2010). Lesiones omitidas por la TC halladas con RM (metaanálisis 2025): 17 por ciento (fuente: Yong JH y colaboradores, 2025). En el documento Word de este tema encontrarás además: Qué recomiendan las guías sobre el paciente que no se puede examinar y el collar. Con esto cerramos imágenes: radiografía, tc y rm, con el paciente obnubilado y el retiro del collar. Sigamos con algoritmo: de la llegada al retiro del collar.</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la llegada al retiro del collar. Cómo leerlo. Es un algoritmo de apoyo al estudio, adaptable al protocolo de cada hospital. Cada decisión cita la fuente que la sostiene; donde no hay estudio, se rotula práctica habitual. No sustituye al tutor ni al protocolo institucional.</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«Evaluación y restricción del movimiento en el adulto con trauma cerrado» se lee de arriba hacia abajo. Se parte de: Trauma cerrado con mecanismo capaz de lesionar la columna (fuente: National Institute for Health and Care Excellence, 2016). Se hace: Secuencia ABCDE con estabilización manual en línea de la cabeza; la restricción no retrasa la reanimación (fuente: National Institute for Health and Care Excellence, 2016). Se decide: ¿Herida penetrante aislada y sin déficit neurológico? Si la respuesta es sí, no inmovilizar de rutina; tratar el trauma (fuente: Velopulos CG y colaboradores, 2018). Si la respuesta es no, ¿conciencia alterada o intoxicación, dolor en la línea media, déficit neurológico, deformidad o lesión distractora? (fuente: Fischer PE y colaboradores, 2018). Termina en: No inmovilizar de rutina; tratar el trauma (fuente: Velopulos CG y colaboradores, 2018). Se decide: ¿Conciencia alterada o intoxicación, dolor en la línea media, déficit neurológico, deformidad o lesión distractora? (fuente: Fischer PE y colaboradores, 2018)? Si la respuesta es sí o no se puede evaluar, restricción del movimiento: collar de talla adecuada, camilla de cuchara o colchón de vacío, bloques de cabeza; no transportar sobre tabla larga (fuente: National Institute for Health and Care Excellence, 2016). Si la respuesta es no, alerta y estable, aplicar regla: nexus con 5 criterios (fuente: Hoffman JR y colaboradores, 2000) o regla canadiense con rotación de 45 grados (fuente: Stiell IG y colaboradores, 2001). Se hace: Restricción del movimiento: collar de talla adecuada, camilla de cuchara o colchón de vacío, bloques de cabeza; no transportar sobre tabla larga (fuente: National Institute for Health and Care Excellence, 2016). Se decide: Aplicar regla: NEXUS con 5 criterios (fuente: Hoffman JR y colaboradores, 2000) o regla canadiense con rotación de 45 grados (fuente: Stiell IG y colaboradores, 2001)? Si la respuesta es bajo riesgo, regla negativa (nexus con los 5 criterios, o regla canadiense con factor de bajo riesgo, sin dolor y rotación de 45 grados) y sin factores toracolumbares: liberar sin imagen y retirar el collar (fuente: National Institute for Health and Care Excellence, 2016) (fuente: Hoffman JR y colaboradores, 2000). Si la respuesta es no cumple la regla, tc cervical multicorte de corte axial menor de 3 mm con reformateos; reformateo toracolumbar si hay tc corporal (fuente: Patel MB y colaboradores, 2015) (fuente: National Institute for Health and Care Excellence, 2016). Termina en: Regla negativa (NEXUS con los 5 criterios, o regla canadiense con factor de bajo riesgo, sin dolor y rotación de 45 grados) y sin factores toracolumbares: liberar sin imagen y retirar el collar (fuente: National Institute for Health and Care Excellence, 2016) (fuente: Hoffman JR y colaboradores, 2000). Se decide: ¿Se puede examinar de forma fiable (alerta, cooperador, sin intoxicación)? Si la respuesta es sí, aplicar regla: nexus con 5 criterios (fuente: Hoffman JR y colaboradores, 2000) o regla canadiense con rotación de 45 grados (fuente: Stiell IG y colaboradores, 2001). Si la respuesta es no, tc cervical multicorte de corte axial menor de 3 mm con reformateos; reformateo toracolumbar si hay tc corporal (fuente: Patel MB y colaboradores, 2015) (fuente: National Institute for Health and Care Excellence, 2016). Se hace: TC cervical multicorte de corte axial menor de 3 mm con reformateos; reformateo toracolumbar si hay TC corporal (fuente: Patel MB y colaboradores, 2015) (fuente: National Institute for Health and Care Excellence, 2016). Se decide: ¿Déficit neurológico, sospecha ligamentaria o fractura en la TC? Si la respuesta es sí, rm, consulta con el equipo de columna, mantener la restricción y repetir el examen neurológico (fuente: National Institute for Health and Care Excellence, 2016) (fuente: Expert Panel on Neurological Imaging and Musculoskeletal Imaging: y colaboradores, 2019). Si la respuesta es no, ¿el paciente sigue sin poder examinarse (obtundido o intubado)?. Se hace: RM, consulta con el equipo de columna, mantener la restricción y repetir el examen neurológico (fuente: National Institute for Health and Care Excellence, 2016) (fuente: Expert Panel on Neurological Imaging and Musculoskeletal Imaging: y colaboradores, 2019). Se hace: Con fractura: estudiar el resto de la columna y, si el patrón lo sugiere, los vasos del cuello (fuente: National Institute for Health and Care Excellence, 2016) (fuente: Du PZ y colaboradores, 2022). Se decide: ¿El paciente sigue sin poder examinarse (obtundido o intubado)? Si la respuesta es sí, tc de alta calidad negativa: retirar el collar, recomendación condicional, o rm según protocolo escrito (fuente: Patel MB y colaboradores, 2015). Si la respuesta es no, despierto con dolor y tc normal sin déficit: liberar sin rm; sin flexo-extensión (fuente: Lukins TR y colaboradores, 2015). Termina en: TC de alta calidad negativa: retirar el collar, recomendación condicional, o RM según protocolo escrito (fuente: Patel MB y colaboradores, 2015). Termina en: Despierto con dolor y TC normal sin déficit: liberar sin RM; sin flexo-extensión (fuente: Lukins TR y colaboradores, 2015). Se hace: Retirar al paciente de la tabla larga o la camilla de cuchara lo antes posible (fuente: Fischer PE y colaboradores, 2018). Con esto cerramos algoritmo: de la llegada al retiro del collar. Sigamos con tratamiento inicial: qué restringir, cómo trasladar y qué dice la evidencia.</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inicial: qué restringir, cómo trasladar y qué dice la evidencia. Idea central. El tratamiento de esta fase es la restricción del movimiento, el transporte y las medidas que protegen la médula; la fractura se trata después según su tipo. Lo difícil es que la evidencia sobre restringir es pobre y los consensos discrepan. Lo que no se ha podido demostrar. Sin un solo ensayo aleatorizado disponible, la revisión Cochrane dejó sin respuesta si inmovilizar cambia la mortalidad, el daño neurológico o la estabilidad; y como el collar puede estorbar la vía aérea, los autores advierten que no se puede descartar que empeore la morbimortalidad (fuente: Kwan I y colaboradores, 2001). Una comparación clásica entre un hospital de Malasia (120 pacientes sin inmovilización) y uno de Nuevo México (334 inmovilizados) halló menos discapacidad neurológica en Malasia (OR 2,03; IC95 % 1,03 a 3,99), con diseño retrospectivo y en lesiones cervicales sin diferencia significativa (OR 1,52) (fuente: Hauswald M y colaboradores, 1998). Una revisión de 8 estudios observacionales no pudo combinar los resultados por heterogeneidad (fuente: Oteir AO y colaboradores, 2015). La revisión de 2024, con 6 estudios observacionales, no encontró un beneficio claro de inmovilizar, mientras que el collar sí se asoció a dolor, incomodidad y complicaciones anatómicas (fuente: Pandor A y colaboradores, 2024). Una revisión crítica propone una estrategia prehospitalaria sin collar de rutina (fuente: Sundstrøm T y colaboradores, 2014). Trauma penetrante: aquí la evidencia es más clara. En 45284 pacientes con trauma penetrante, la mortalidad no ajustada fue de 14,7 % en inmovilizados y de 7,2 % en no inmovilizados, con OR ajustado de muerte de 2,06 (IC95 % 1,35 a 3,13) (fuente: Haut ER y colaboradores, 2010). El número necesario para beneficiar a 1 paciente fue de 1032 y el número necesario para dañar, de 66 (fuente: Haut ER y colaboradores, 2010). La guía EAST de 2018 (24 estudios) halló mortalidad mayor con inmovilización (RR 2,4; IC 1,07 a 5,41), ningún beneficio neurológico demostrado y recomienda no inmovilizar de rutina a adultos con trauma penetrante (fuente: Velopulos CG y colaboradores, 2018). El consenso conjunto de ACS-COT, ACEP y NAEMSP afirma que no hay papel para la restricción en el trauma penetrante (fuente: Fischer PE y colaboradores, 2018). Trauma cerrado: las guías no coinciden. NICE manda restringir con collar semirrígido, camilla de cuchara y bloques de cabeza, ideal en colchón de vacío, y no transportar sobre tabla larga (fuente: National Institute for Health and Care Excellence, 2016). El consenso estadounidense acepta la restricción con distintos dispositivos y pide retirar la tabla lo antes posible (fuente: Fischer PE y colaboradores, 2018). La guía canadiense recomienda collar, bloqueo de cabeza y tabla, con tablas acolchadas y retiro de la tabla lo antes posible (fuente: Ahn H y colaboradores, 2011). La guía danesa hace una recomendación débil en contra del collar rígido y de la tabla rígida en pacientes ABCDE-estables y a favor del colchón de vacío (fuente: Maschmann C y colaboradores, 2019). Un protocolo selectivo de 13357 pacientes inmovilizó a casi todos los que tenían lesión (sensibilidad de 92 %) sin lesión medular en los no inmovilizados (fuente: Domeier RM y colaboradores, 2005). Qué hacer con tanta discrepancia (opinión experta). Restringe el movimiento a quien cumple criterios, prefiere camilla de cuchara o colchón de vacío al transporte sobre tabla (fuente: National Institute for Health and Care Excellence, 2016), no uses la restricción de rutina en penetrante aislado (fuente: Velopulos CG y colaboradores, 2018) y retira dispositivos lo antes posible (fuente: Fischer PE y colaboradores, 2018). En el agitado, deja que busque su posición de confort con estabilización manual (fuente: National Institute for Health and Care Excellence, 2016). Los daños de los dispositivos también se miden. El collar se asoció a úlceras en 6,8 % a 38 % (fuente: Ham W y colaboradores, 2014), a aumento de la presión intracraneal (fuente: Núñez-Patiño RA y colaboradores, 2020) y a más dolor (fuente: Pandor A y colaboradores, 2024). Transporte y destino. Si se sospecha lesión medular, NICE prefiere el centro de trauma mayor aunque el viaje sea más largo, y solo desvía al hospital más cercano cuando hace falta una maniobra vital inmediata; una vez hecho el diagnóstico, el cirujano de columna tiene 4 horas para contactar al centro de lesión medular (fuente: National Institute for Health and Care Excellence, 2016). La guía canadiense recomienda llegar al centro definitivo dentro de 24 h de la lesión (fuente: Ahn H y colaboradores, 2011). En Guayaquil, esto se traduce en derivar sin demora a un hospital con traumatología de columna o neurocirugía de guardia (opinión experta). Analgesia y fármacos. NICE usa morfina intravenosa como primera línea (fuente: National Institute for Health and Care Excellence, 2016) y desaconseja metilprednisolona, nimodipino y naloxona como neuroprotección en la fase aguda (fuente: National Institute for Health and Care Excellence, 2016). Presión arterial. La guía AO Spine/Praxis de 2024 sugiere una presión arterial media de 75-80 a 90-95 mm Hg durante 3 a 7 días tras la lesión medular (fuente: Kwon BK y colaboradores, 2024); la meta clásica era de 85 mm Hg como mínimo durante la primera semana (fuente: Furlan JC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no ajustada en trauma penetrante según inmovilización prehospitalaria» muestra lo siguiente. Inmovilizados: 14.7 por ciento (fuente: Haut ER y colaboradores, 2010). No inmovilizados: 7.2 por ciento (fuente: Haut ER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dicen las guías sobre collar y tabla» tiene 3 columnas: Fuente, Recomendación sobre collar y tabla, Trauma penetrante. Fila 1: Fuente, NICE NG41 (2016); Recomendación sobre collar y tabla, Collar semirrígido, camilla de cuchara y bloques; no transportar sobre tabla larga (fuente: National Institute for Health and Care Excellence, 2016); Trauma penetrante, No se aborda en este capítulo. Fila 2: Fuente, ACS-COT, ACEP y NAEMSP (2018); Recomendación sobre collar y tabla, Restricción con collar y dispositivos; retirar la tabla pronto (fuente: Fischer PE y colaboradores, 2018); Trauma penetrante, Sin papel para la restricción (fuente: Fischer PE y colaboradores, 2018). Fila 3: Fuente, Guía canadiense (2011); Recomendación sobre collar y tabla, Collar, cabeza y tabla; tablas acolchadas; retirar la tabla pronto (fuente: Ahn H y colaboradores, 2011); Trauma penetrante, No se aborda en este capítulo. Fila 4: Fuente, Guía danesa (2019); Recomendación sobre collar y tabla, Recomendación débil contra collar y tabla rígidos si ABCDE estable (fuente: Maschmann C y colaboradores, 2019); Trauma penetrante, Recomendación fuerte contra estabilizar el penetrante aislado (fuente: Maschmann C y colaboradores, 2019). Fila 5: Fuente, EAST (2018); Recomendación sobre collar y tabla, No se aborda en este capítulo; Trauma penetrante, No inmovilizar de rutina (RR de muerte 2,4) (fuente: Velopulos CG y colaboradores, 2018). (fuente: National Institute for Health and Care Excellence, 2016) (fuente: Fischer PE y colaboradores, 2018) (fuente: Velopulos CG y colaboradores, 2018) (fuente: Ahn H y colaboradores, 2011) (fuente: Maschmann C y colaboradores, 2019). Con esto cerramos tratamiento inicial: qué restringir, cómo trasladar y qué dice la evidencia. Sigamos con técnica: collar, traslado en bloque, retiro de la tabla y vía aérea con protección cervical.</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collar, traslado en bloque, retiro de la tabla y vía aérea con protección cervical. Idea central. Es apoyo de estudio, no sustituye al tutor ni al protocolo de tu hospital. La técnica busca restringir el movimiento con el menor costo en vía aérea, piel y tiempo. Posición del paciente. Supino y alineado, con la cabeza en posición neutra mientras el paciente la tolere (práctica habitual / opinión experta); si hay deformidad fija o espondilitis anquilosante, se deja la posición en que llegó (fuente: National Institute for Health and Care Excellence, 2016). En un paciente agitado, la posición de confort con estabilización manual es mejor que forzar un dispositivo que aumente el dolor o empeore los signos neurológicos (fuente: National Institute for Health and Care Excellence, 2016). Estructuras en riesgo. La vía aérea bajo el collar, la piel del occipucio, el mentón, los hombros y la espalda (fuente: Ham W y colaboradores, 2014), las venas yugulares y la presión intracraneal en el TCE (fuente: Sparke A y colaboradores, 2013) (fuente: Núñez-Patiño RA y colaboradores, 2020) y, durante la intubación, el propio cuello (fuente: Wiles MD, 2022). Cómo saber que está bien. Collar de talla adecuada y vía aérea reevaluada tras colocarlo (fuente: National Institute for Health and Care Excellence, 2016); cabeza, cuello y torso alineados (fuente: Fischer PE y colaboradores, 2018); no hay estudios para dar un margen numérico de alineación, por lo que se verifica con la inspección y el examen neurológico repetido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Una presión de interfaz menor de 30 mmHg parece deseable (fuente: Sparke A y colaboradores, 2013). Errores típicos. Collar demasiado pequeño o grande, collar sobre una vía aérea comprometida, dejar al paciente horas en la tabla, girar en bloque repetidas veces y olvidar mirar la espalda (práctica habitual / opinión experta; ver errores del residente). Vía aérea con protección cervical. En la práctica se sigue intubando con laringoscopia directa y estabilización manual, pese a que su base empírica es débil (fuente: Manoach S y colaboradores, 2007). Para elegir cómo intubar, esa revisión de 2022 prioriza la técnica que el operador domina y que menos desplaza el cuello, y considera el videolaringoscopio una opción válida (fuente: Wiles MD, 2022).</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«Menor movimiento cervical con dispositivos alternativos frente al Macintosh durante la laringoscopia (magnitud de la diferencia media)» muestra lo siguiente. C0-C1: 3.4 diferencia media (fuente: Correa JBB y colaboradores, 2023). C1-C2: 3.2 diferencia media (fuente: Correa JBB y colaboradores, 2023). C2-C3: 1.4 diferencia media (fuente: Correa JBB y colaboradores, 2023). C3-C4: 2.6 diferencia media (fuente: Correa JBB y colaboradores, 2023). Con esto cerramos técnica: collar, traslado en bloque, retiro de la tabla y vía aérea con protección cervical. Sigamos con errores frecuentes del residente.</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errores frecuentes del residente. Idea central. Casi todos los errores serios se repiten: examinar mal, imaginar mal, dejar dispositivos de más o de menos y no documentar. Aquí van con su respaldo; los que son experiencia de guardia están rotulados como tales. De evaluación. Aplicar NEXUS o la regla canadiense a medias: a 10,2 % de los pacientes de la comparación directa no se les evaluó el rango de movimiento que exige la CCR (fuente: Stiell IG y colaboradores, 2003). Examinar sin línea base: sin un examen inicial documentado, un cambio posterior no se puede interpretar (fuente: Rupp R y colaboradores, 2021). Atribuir toda hipotensión a la médula: el choque neurogénico es un diagnóstico de exclusión en el politraumatizado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 imagen. Aceptar una radiografía cervical incompleta: en una serie de 6 centros con 34 diagnósticos tardíos, el error más frecuente fue no obtener una serie radiográfica adecuada, y 29 % de los casos tuvo secuelas permanentes (fuente: Davis JW y colaboradores, 1993). En otra serie de 367 lesiones cervicales, 4,9 % se diagnosticó tarde; 44 % por mala interpretación radiológica y 28 % por series incompletas (fuente: Platzer P y colaboradores, 2006). Pedir RM sin plan: las anomalías en la RM tras TC negativa fueron frecuentes (12 %), pero cambiaron la conducta en una minoría (6 %) (fuente: Schoenfeld AJ y colaboradores, 2010). De dispositivos. Dejar la tabla larga más de lo necesario (fuente: Fischer PE y colaboradores, 2018). Olvidar que el riesgo de úlcera aumenta 66 % por cada día de collar (fuente: Ackland HM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Inmovilizar de rutina en herida penetrante aislada (fuente: Velopulos CG y colaboradores, 2018). Forzar la posición neutra en una columna anquilosada (fuente: National Institute for Health and Care Excellence, 2016). De alcance. Quedarse en la fractura que se ve: 19 % de las fracturas cervicales agudas tuvo otra lesión espinal no contigua (fuente: Miller CP y colaboradores, 2011), y en la serie de RM de columna completa la RM halló 24 lesiones secundarias omitidas, 5 inestables (fuente: Kanna RM y colaboradores, 2016). De comunicación y registro. No anotar la hora ni el nivel de un cambio neurológico; no dejar escrito quién retira el collar y con qué criterio (práctica habitual / opinión experta; ver médico-legal). Con esto cerramos errores frecuentes del residente. Sigamos con complicaciones de restringir y de no diagnosticar a tiempo.</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de restringir y de no diagnosticar a tiempo. Idea central. Se pueden hacer daño por exceso y por defecto. Ambos se miden. Por exceso: úlceras. Según la revisión sistemática, entre 6,8 % y 38 % de los pacientes con collar desarrolló una úlcera; casi todas fueron de estadio 1 a 3, pero se describió al menos una de estadio 4 que necesitó desbridamiento, y los sitios típicos fueron el occipucio, el mentón, los hombros y la espalda (fuente: Ham W y colaboradores, 2014). El riesgo sube con el tiempo sobre el dispositivo y con la presión o el dolor que este causa, y es mayor en el paciente grave: ingresado en UCI, con ISS alto, ventilado o con monitoreo de presión intracraneal (fuente: Ham W y colaboradores, 2014). Una cohorte de 299 traumatizados mayores mostró que ingreso a UCI, ventilación mecánica, necesidad de RM cervical y tiempo hasta liberar la columna predijeron úlcera, y el riesgo subió 66 % por cada día adicional de collar (fuente: Ackland HM y colaboradores, 2007). Para prevenirlas, cambia pronto el collar de extricación, mira la piel con regularidad, reajusta el collar y cambia de posición al paciente (fuente: Ham W y colaboradores, 2014). En obtundidos con TC negativa, retirar el collar tras la TC dio 1 úlcera menor (0,5 %) en 197 pacientes (fuente: Como JJ y colaboradores, 2011). Por exceso: presión intracraneal y vía aérea. El collar aumentó la presión intracraneal en promedio 4,43 mmHg en 86 pacientes con TCE y bajó 2,99 mmHg al retirarlo (fuente: Núñez-Patiño RA y colaboradores, 2020). La inmovilización cervical puede comprometer la vía aérea (fuente: Kwan I y colaboradores, 2001). Por exceso: mortalidad en trauma penetrante. Mortalidad mayor con inmovilización (RR 2,4) (fuente: Velopulos CG y colaboradores, 2018). Por defecto: lesión no diagnosticada. En 6 centros, 4,6 % de las lesiones cervicales se diagnosticó tarde o no se diagnosticó; 29 % de esos pacientes tuvo secuelas permanentes (fuente: Davis JW y colaboradores, 1993). En un centro nivel I, la tasa de fallo diagnóstico fue de 4,9 % (fuente: Platzer P y colaboradores, 2006). La incidencia publicada de diagnóstico tardío va de 5 % a 20 % (fuente: Platzer P y colaboradores, 2006). En columnas anquilosadas, el deterioro neurológico secundario fue frecuente (fuente: Westerveld LA y colaboradores, 2009). Por defecto: lesiones no contiguas omitidas. La RM de columna completa halló 24 lesiones secundarias omitidas (28,6 % según los autores), de las cuales 5 eran inestables (fuente: Kanna RM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«Problemas por exceso y por defecto: frecuencias publicadas» muestra lo siguiente. Úlcera por collar, mínimo publicado: 6.8 por ciento (fuente: Ham W y colaboradores, 2014). Úlcera por collar, máximo publicado: 38 por ciento (fuente: Ham W y colaboradores, 2014). Diagnóstico cervical tardío u omitido, 6 centros: 4.6 por ciento (fuente: Davis JW y colaboradores, 1993). Diagnóstico cervical tardío u omitido, centro nivel I: 4.9 por ciento (fuente: Platzer P y colaboradores, 2006). Secuelas permanentes entre los diagnósticos tardíos: 29 por ciento (fuente: Davis JW y colaboradores, 1993). Lesiones no contiguas en 484 lesionados con RM de columna completa: 17.8 por ciento (fuente: Kanna RM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«Problemas medidos y su magnitud» tiene 3 columnas: Problema, Magnitud, Condición. Fila 1: Problema, Úlcera por collar; Magnitud, 6,8 % a 38 % (fuente: Ham W y colaboradores, 2014); Condición, Adultos traumatizados con dispositivos de inmovilización. Fila 2: Problema, Riesgo de úlcera por día de collar; Magnitud, Aumento de 66 % (fuente: Ackland HM y colaboradores, 2007); Condición, Collar Philadelphia en traumatizados mayores. Fila 3: Problema, Presión intracraneal; Magnitud, Más 4,43 mmHg con el collar (fuente: Núñez-Patiño RA y colaboradores, 2020); Condición, TCE; 5 estudios con 86 pacientes. Fila 4: Problema, Diagnóstico cervical tardío u omitido; Magnitud, 4,6 % en 6 centros (fuente: Davis JW y colaboradores, 1993); 4,9 % en un centro (fuente: Platzer P y colaboradores, 2006); Condición, Trauma cervical. Fila 5: Problema, Secuelas permanentes en los omitidos; Magnitud, 29 % (fuente: Davis JW y colaboradores, 1993); Condición, 34 pacientes con diagnóstico tardío. (fuente: Ham W y colaboradores, 2014) (fuente: Núñez-Patiño RA y colaboradores, 2020) (fuente: Ackland HM y colaboradores, 2007) (fuente: Davis JW y colaboradores, 1993) (fuente: Platzer P y colaboradores, 2006). Con esto cerramos complicaciones de restringir y de no diagnosticar a tiempo. Sigamos con pronóstico: lo que cambia el desenlace en esta fase.</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lo que cambia el desenlace en esta fase. Idea central. El pronóstico de la lesión medular no se decide en la guardia, pero la guardia puede empeorarlo o protegerlo. Lo medible es poco y se dice. Columna anquilosada. Al ingreso, 67,2 % de los pacientes con espondilitis anquilosante y 40,0 % de los de DISH tenían déficit neurológico; la tasa de complicaciones fue de 51,1 % y 32,7 %, y la mortalidad a 3 meses de 17,7 % y 20,0 %, peor que en la población general de trauma (fuente: Westerveld LA y colaboradores, 2009). Hipotensión y presión de perfusión. El objetivo clásico fue una presión arterial media de 85 mm Hg o más durante 1 semana (fuente: Furlan JC y colaboradores, 2008); la guía de 2024 lo amplió a 75-80 a 90-95 mm Hg durante 3 a 7 días (fuente: Kwon BK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Australia, 76 % de los hipotensos seguía hipotenso al alta, y eso sugiere una brecha entre guía y práctica (fuente: Sharwood LN y colaboradores, 2019). Lo que depende de nosotros. En la serie de Davis, 10 de 34 pacientes con diagnóstico tardío (29 %) quedaron con secuelas permanentes, y al menos 31 de los 34 diagnósticos tardíos pudieron evitarse con una serie radiográfica adecuada y buena interpretación (fuente: Davis JW y colaboradores, 1993). Ecuador. La mortalidad hospitalaria en fase aguda estimada fue de 3 % (fuente: Oña A y colaboradores, 2026). Sin dato verificable. No se halló un estudio que cuantifique cuánto del pronóstico neurológico final depende de la restricción del movimiento en trauma cerrado: la revisión Cochrane no encontró ensayos (fuente: Kwan I y colaboradores, 2001).</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«Columna anquilosada tras fractura: déficit al ingreso, complicaciones y mortalidad a 3 meses» muestra lo siguiente. Déficit neurológico al ingreso, espondilitis anquilosante: 67.2 por ciento (fuente: Westerveld LA y colaboradores, 2009). Déficit neurológico al ingreso, DISH: 40 por ciento (fuente: Westerveld LA y colaboradores, 2009). Complicaciones, espondilitis anquilosante: 51.1 por ciento (fuente: Westerveld LA y colaboradores, 2009). Complicaciones, DISH: 32.7 por ciento (fuente: Westerveld LA y colaboradores, 2009). Mortalidad a 3 meses, espondilitis anquilosante: 17.7 por ciento (fuente: Westerveld LA y colaboradores, 2009). Mortalidad a 3 meses, DISH: 20 por ciento (fuente: Westerveld LA y colaboradores, 2009). Con esto cerramos pronóstico: lo que cambia el desenlace en esta fase. Sigamos con documentación médico-legal.</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documentación médico-legal. Idea central. El expediente es parte del tratamiento. Una decisión no escrita no existe para el siguiente turno, para el tutor ni para el juez. Qué debe quedar escrito. NICE pide registrar la información previa a la llegada con un sistema estructurado: edad y sexo, hora del incidente, mecanismo, lesiones sospechadas, signos incluidos los vitales y el Glasgow, y tratamiento (fuente: National Institute for Health and Care Excellence, 2016).</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el examen neurológico, cuando algo no se puede evaluar se anota NT y se documenta la razón (fuente: Rupp R y colaboradores, 2021). Además, anota la regla aplicada y su resultado, la hora de colocación y de retiro del collar y quién tomó la decisión (práctica habitual / opinión experta). Por qué. Los diagnósticos tardíos de columna cervical ocurrieron por mala interpretación radiológica, series incompletas o falta de revisión de las imágenes por el cirujano tratante (fuente: Platzer P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Consentimiento y comunicación. Explica al paciente y a la familia lo que se sabe y lo que se desconoce, sin predicciones optimistas ni pesimistas (fuente: National Institute for Health and Care Excellence, 2016). Ver el capítulo hermano de consentimiento informado. Con esto cerramos documentación médico-legal.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Primero la vida y después la columna: la restricción del movimiento entra en la secuencia ABCDE y no retrasa la vía aérea, la ventilación ni el control de la hemorragia (fuente: National Institute for Health and Care Excellence, 2016). Restringir no es inmovilizar. Cada dispositivo limita el movimiento y trae daños propios, así que se usa con criterio y se retira lo antes posible (fuente: Fischer PE y colaboradores, 2018) (fuente: Ham W y colaboradores, 2014). El paciente alerta y confiable se decide con una regla validada, NEXUS o la regla canadiense, no con la intuición (fuente: Stiell IG y colaboradores, 2003). El paciente que no se puede examinar se decide con una TC multicorte de calidad y un plan escrito para el collar; la RM se reserva para sospecha ligamentaria o déficit neurológico (fuente: Patel MB y colaboradores, 2015) (fuente: National Institute for Health and Care Excellence, 2023). Un examen neurológico documentado y repetido es la línea base: sin él nadie puede saber si el paciente empeora (fuente: Rupp R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Anota la hora, el examen neurológico inicial y cada cambio: el deterioro solo se detecta si existe una línea base (fuente: Rupp R y colaboradores, 2021). Una lesión medular y una hemorragia pueden coexistir: antes de atribuir la hipotensión a choque neurogénico, busca sangrado (práctica habitual / opinión experta). Con espondilitis anquilosante u otra deformidad espinal conocida no lleves la columna a neutro a la fuerza: déjala en la posición en que llegó (fuente: National Institute for Health and Care Excellence, 2016); en DISH se aplica la misma lógica (opinión experta). En herida penetrante aislada no se inmoviliza de rutina (fuente: Velopulos CG y colaboradores, 2018). Retira la tabla larga y la camilla de cuchara lo antes posible al llegar al hospital (fuente: Fischer PE y colaboradores, 2018). Si hay una fractura confirmada, estudia el resto de la columna (fuente: National Institute for Health and Care Excellence, 2016).</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Restringir el movimiento no equivale a inmovilizar (fuente: Fischer PE y colaboradores, 2018). La regla canadiense fue más sensible y más específica que NEXUS en la comparación directa (fuente: Stiell IG y colaboradores, 2003). La TC supera a la radiografía en el adulto: 98 % contra 52 % (fuente: Holmes JF y colaboradores, 2005). En el obtundido, la TC de alta calidad negativa respalda un retiro condicional del collar (fuente: Patel MB y colaboradores, 2015). Una fractura espinal obliga a estudiar el resto de la columna (fuente: National Institute for Health and Care Excellence, 2016).</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trauma de columna · restricción del movimiento espinal · collar cervical · tabla espinal larga · regla NEXUS · regla canadiense de columna cervical · TC cervical · RM cervical · paciente obnubilado · retiro del collar · lesión distractora · escala ISNCSCI/ASIA · nivel neurológico · preservación sacra · shock neurogénico · shock espinal · estabilización manual en línea · giro en bloque · camilla de cuchara · colchón de vacío · lesiones no contiguas · unión toracolumbar · úlceras por presión · presión intracraneal · trauma penetrante · espondilitis anquilosante · regla PECARN · lesión cerebrovascular cerrada · ATLS · documentación médico-legal.</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Restringir el movimiento no es inmovilizar: ningún dispositivo lo logra por completo (fuente: Fischer PE y colaboradores, 2018). NEXUS: 5 criterios; si cumple los 5, no hace falta imagen cervical (fuente: Hoffman JR y colaboradores, 2000). En la comparación directa, la regla canadiense superó a NEXUS: sensibilidad 99,4 % contra 90,7 % (fuente: Stiell IG y colaboradores, 2003). Regla canadiense: primero alto riesgo, luego bajo riesgo, al final rotar 45 grados (fuente: Stiell IG y colaboradores, 2001). Si hace falta imagen cervical, la TC supera a la radiografía: 98 % contra 52 % (fuente: Holmes JF y colaboradores, 2005). Obtundido con TC cervical de alta calidad negativa: retiro condicional del collar (fuente: Patel MB y colaboradores, 2015). El collar suma riesgo cada día: la úlcera subió 66 % por día adicional (fuente: Ackland HM y colaboradores, 2007). Trauma penetrante aislado: no inmovilizar de rutina (fuente: Velopulos CG y colaboradores, 2018). Tabla larga: sirve para extricar, no para transportar (fuente: National Institute for Health and Care Excellence, 2016). Fractura confirmada en una región: estudia el resto de la columna (fuente: National Institute for Health and Care Excellence, 2016). Examen neurológico: 10 músculos clave por lado, 28 dermatomas y sacro (fuente: Rupp R y colaboradores, 2021); anota siempre la hora. Columna anquilosada: no forzar neutralidad; dejar la posición con que llegó (fuente: National Institute for Health and Care Excellence, 2016).</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Hombre de 34 años, motociclista, que choca contra un auto a alta velocidad. Llega a un hospital de Guayaquil en camilla de ambulancia, con collar y sobre tabla larga. Tiene aliento etílico, Glasgow de 14, presión arterial de 124/78 mm Hg y frecuencia cardíaca de 96. Refiere dolor intenso en el muslo derecho, que se ve deformado. Mueve las 4 extremidades a la orden, sin parestesias. Dice que no le duele el cuello, pero está agitado. La TC de tórax y abdomen, pedida por el mecanismo, muestra una fractura de L1 con compromiso del muro posterior y sin hemoperitoneo.</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¿Cumple los criterios de bajo riesgo de NEXUS y puede retirarse el collar con el examen clínico?. ¿Qué haces con la tabla larga en este momento?. ¿Qué imagen cervical pides y qué pides de la columna toracolumbar, dado que ya tiene una TC de tórax y abdomen?. Se confirma una fractura de L1. ¿Qué sigue respecto al resto de la columna?. El paciente sigue sin poder examinarse con fiabilidad por la intoxicación. ¿Cuándo y con qué criterio retiras el collar?.</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No cumple NEXUS: está intoxicado, tiene una lesión distractora dolorosa y su alerta no es normal, y el examen clínico no basta para liberarlo (fuente: Hoffman JR y colaboradores, 2000). La tabla larga se retira de inmediato al llegar, con tabla deslizante y personal suficiente (fuente: Fischer PE y colaboradores, 2018). En el adulto con riesgo, la TC cervical multicorte es la prueba de elección (sensibilidad agrupada de 98 %) (fuente: Holmes JF y colaboradores, 2005); para la columna toracolumbar, la TC multidetector reformateada es el cribado de elección (fuente: Sixta S y colaboradores, 2012), así que se piden reformateos sagital y coronal a partir de la TC que ya tiene, en lugar de repetirla, siguiendo la lógica de NICE para la TC corporal (fuente: National Institute for Health and Care Excellence, 2016). Con la fractura de L1 se estudia el resto de la columna, porque las lesiones no contiguas son frecuentes (19 % en una serie con fracturas cervicales) (fuente: National Institute for Health and Care Excellence, 2016) (fuente: Miller CP y colaboradores, 2011), y se hace un examen neurológico completo con registro de la hora (fuente: Rupp R y colaboradores, 2021). Respecto al collar, si la TC cervical de alta calidad es negativa, la guía EAST respalda de forma condicional retirarlo aun sin poder examinar al paciente (fuente: Patel MB y colaboradores, 2015); una revisión de 2026 lo extiende a pacientes intoxicados (fuente: de Oliveira Manduca Palmiero H y colaboradores, 2026). La decisión debe quedar escrita en el expediente (opinión experta). El fémur se estabiliza en el marco del ATLS y del control de daños (ver capítulos hermanos). El examen clínico se apoya en las reglas y la TC cubre al paciente que no se puede examinar; la fractura vista obliga a mirar el resto de la columna (fuente: National Institute for Health and Care Excellence, 2016).</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chart" Target="../charts/chart1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Evaluación e inmovilización del paciente con trauma de columna: decidir con reglas, imagen y criterio</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columna · columna-trauma · R1-R3</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2026-11-01.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 y qué mecanismos obligan a pensar en la columna</a:t>
            </a:r>
          </a:p>
          <a:p>
            <a:pPr marL="347472" indent="-347472">
              <a:spcAft>
                <a:spcPts val="1400"/>
              </a:spcAft>
              <a:buChar char="•"/>
            </a:pPr>
            <a:r>
              <a:rPr sz="2200">
                <a:solidFill>
                  <a:srgbClr val="263238"/>
                </a:solidFill>
                <a:latin typeface="Calibri"/>
              </a:rPr>
              <a:t>4. Anatomía que sirve en la guardia</a:t>
            </a:r>
          </a:p>
          <a:p>
            <a:pPr marL="347472" indent="-347472">
              <a:spcAft>
                <a:spcPts val="1400"/>
              </a:spcAft>
              <a:buChar char="•"/>
            </a:pPr>
            <a:r>
              <a:rPr sz="2200">
                <a:solidFill>
                  <a:srgbClr val="263238"/>
                </a:solidFill>
                <a:latin typeface="Calibri"/>
              </a:rPr>
              <a:t>5. Poblaciones que cambian las reglas</a:t>
            </a:r>
          </a:p>
          <a:p>
            <a:pPr marL="347472" indent="-347472">
              <a:spcAft>
                <a:spcPts val="1400"/>
              </a:spcAft>
              <a:buChar char="•"/>
            </a:pPr>
            <a:r>
              <a:rPr sz="2200">
                <a:solidFill>
                  <a:srgbClr val="263238"/>
                </a:solidFill>
                <a:latin typeface="Calibri"/>
              </a:rPr>
              <a:t>6. Biomecánica práctica: cuánto se mueve la columna al manipular</a:t>
            </a:r>
          </a:p>
          <a:p>
            <a:pPr marL="347472" indent="-347472">
              <a:spcAft>
                <a:spcPts val="1400"/>
              </a:spcAft>
              <a:buChar char="•"/>
            </a:pPr>
            <a:r>
              <a:rPr sz="2200">
                <a:solidFill>
                  <a:srgbClr val="263238"/>
                </a:solidFill>
                <a:latin typeface="Calibri"/>
              </a:rPr>
              <a:t>7. Clasificaciones que se usan en la guardia</a:t>
            </a:r>
          </a:p>
          <a:p>
            <a:pPr marL="347472" indent="-347472">
              <a:spcAft>
                <a:spcPts val="1400"/>
              </a:spcAft>
              <a:buChar char="•"/>
            </a:pPr>
            <a:r>
              <a:rPr sz="2200">
                <a:solidFill>
                  <a:srgbClr val="263238"/>
                </a:solidFill>
                <a:latin typeface="Calibri"/>
              </a:rPr>
              <a:t>8. Diagnóstico: evaluación integrada al ATLS y examen neurológico sistemático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Examen físico y reglas de decisión: NEXUS, regla canadiense y alternativas</a:t>
            </a:r>
          </a:p>
          <a:p>
            <a:pPr marL="347472" indent="-347472">
              <a:spcAft>
                <a:spcPts val="1400"/>
              </a:spcAft>
              <a:buChar char="•"/>
            </a:pPr>
            <a:r>
              <a:rPr sz="2200">
                <a:solidFill>
                  <a:srgbClr val="263238"/>
                </a:solidFill>
                <a:latin typeface="Calibri"/>
              </a:rPr>
              <a:t>10. Imágenes: radiografía, TC y RM, con el paciente obnubilado y el retiro del collar</a:t>
            </a:r>
          </a:p>
          <a:p>
            <a:pPr marL="347472" indent="-347472">
              <a:spcAft>
                <a:spcPts val="1400"/>
              </a:spcAft>
              <a:buChar char="•"/>
            </a:pPr>
            <a:r>
              <a:rPr sz="2200">
                <a:solidFill>
                  <a:srgbClr val="263238"/>
                </a:solidFill>
                <a:latin typeface="Calibri"/>
              </a:rPr>
              <a:t>11. Algoritmo: de la llegada al retiro del collar</a:t>
            </a:r>
          </a:p>
          <a:p>
            <a:pPr marL="347472" indent="-347472">
              <a:spcAft>
                <a:spcPts val="1400"/>
              </a:spcAft>
              <a:buChar char="•"/>
            </a:pPr>
            <a:r>
              <a:rPr sz="2200">
                <a:solidFill>
                  <a:srgbClr val="263238"/>
                </a:solidFill>
                <a:latin typeface="Calibri"/>
              </a:rPr>
              <a:t>12. Tratamiento inicial: qué restringir, cómo trasladar y qué dice la evidencia</a:t>
            </a:r>
          </a:p>
          <a:p>
            <a:pPr marL="347472" indent="-347472">
              <a:spcAft>
                <a:spcPts val="1400"/>
              </a:spcAft>
              <a:buChar char="•"/>
            </a:pPr>
            <a:r>
              <a:rPr sz="2200">
                <a:solidFill>
                  <a:srgbClr val="263238"/>
                </a:solidFill>
                <a:latin typeface="Calibri"/>
              </a:rPr>
              <a:t>13. Técnica: collar, traslado en bloque, retiro de la tabla y vía aérea con protección cervical</a:t>
            </a:r>
          </a:p>
          <a:p>
            <a:pPr marL="347472" indent="-347472">
              <a:spcAft>
                <a:spcPts val="1400"/>
              </a:spcAft>
              <a:buChar char="•"/>
            </a:pPr>
            <a:r>
              <a:rPr sz="2200">
                <a:solidFill>
                  <a:srgbClr val="263238"/>
                </a:solidFill>
                <a:latin typeface="Calibri"/>
              </a:rPr>
              <a:t>14. Errores frecuentes del residente</a:t>
            </a:r>
          </a:p>
          <a:p>
            <a:pPr marL="347472" indent="-347472">
              <a:spcAft>
                <a:spcPts val="1400"/>
              </a:spcAft>
              <a:buChar char="•"/>
            </a:pPr>
            <a:r>
              <a:rPr sz="2200">
                <a:solidFill>
                  <a:srgbClr val="263238"/>
                </a:solidFill>
                <a:latin typeface="Calibri"/>
              </a:rPr>
              <a:t>15. Complicaciones de restringir y de no diagnosticar a tiempo</a:t>
            </a:r>
          </a:p>
          <a:p>
            <a:pPr marL="347472" indent="-347472">
              <a:spcAft>
                <a:spcPts val="1400"/>
              </a:spcAft>
              <a:buChar char="•"/>
            </a:pPr>
            <a:r>
              <a:rPr sz="2200">
                <a:solidFill>
                  <a:srgbClr val="263238"/>
                </a:solidFill>
                <a:latin typeface="Calibri"/>
              </a:rPr>
              <a:t>16. Pronóstico: lo que cambia el desenlace en esta fase</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73</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National Institute for Health and Care Excellence. NICE guideline NG41. 2016.</a:t>
            </a:r>
          </a:p>
          <a:p>
            <a:r>
              <a:rPr sz="1000">
                <a:solidFill>
                  <a:srgbClr val="5A6469"/>
                </a:solidFill>
                <a:latin typeface="Calibri"/>
              </a:rPr>
              <a:t>[r2] Fischer PE et al. Prehosp Emerg Care. 2018. doi:10.1080/10903127.2018.1481476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todo politraumatizado la columna se protege desde el primer minuto y se evalúa dentro de la secuencia ABCDE, sin retrasar la reanimación. Proteger significa restringir el movimiento, no inmovilizar… [r1]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Fischer PE et al. Prehosp Emerg Care. 2018. doi:10.1080/10903127.2018.1481476</a:t>
            </a:r>
          </a:p>
          <a:p>
            <a:r>
              <a:rPr sz="800">
                <a:solidFill>
                  <a:srgbClr val="5A6469"/>
                </a:solidFill>
                <a:latin typeface="Calibri"/>
              </a:rPr>
              <a:t>[r11] Kwan I et al. Cochrane Database Syst Rev. 2001. doi:10.1002/14651858.CD002803</a:t>
            </a:r>
          </a:p>
          <a:p>
            <a:r>
              <a:rPr sz="800">
                <a:solidFill>
                  <a:srgbClr val="5A6469"/>
                </a:solidFill>
                <a:latin typeface="Calibri"/>
              </a:rPr>
              <a:t>[r25] Pandor A et al. PLoS One. 2024. doi:10.1371/journal.pone.0302127</a:t>
            </a:r>
          </a:p>
          <a:p>
            <a:r>
              <a:rPr sz="800">
                <a:solidFill>
                  <a:srgbClr val="5A6469"/>
                </a:solidFill>
                <a:latin typeface="Calibri"/>
              </a:rPr>
              <a:t>[r26] Expert Panel on Neurological Imaging and Musculoskeletal Imaging: et al. J Am Coll Radiol. 2019. doi:10.1016/j.jacr.2019.02.002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Idea central.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Expert Panel on Neurological Imaging and Musculoskeletal Imaging: et al. J Am Coll Radiol. 2019. doi:10.1016/j.jacr.2019.02.002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Por qué importa evaluar bien.</a:t>
            </a:r>
          </a:p>
          <a:p>
            <a:pPr marL="347472" indent="-347472">
              <a:spcAft>
                <a:spcPts val="1400"/>
              </a:spcAft>
              <a:buChar char="•"/>
            </a:pPr>
            <a:r>
              <a:rPr sz="2400">
                <a:solidFill>
                  <a:srgbClr val="263238"/>
                </a:solidFill>
                <a:latin typeface="Calibri"/>
              </a:rPr>
              <a:t>La lesión cervical aparece en 3 % a 4 % y la toracolumbar en 4 % a 7 % de los traumatizados cerrados que llegan a urgencias [r26].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Fischer PE et al. Prehosp Emerg Care. 2018. doi:10.1080/10903127.2018.1481476</a:t>
            </a:r>
          </a:p>
          <a:p>
            <a:r>
              <a:rPr sz="800">
                <a:solidFill>
                  <a:srgbClr val="5A6469"/>
                </a:solidFill>
                <a:latin typeface="Calibri"/>
              </a:rPr>
              <a:t>[r11] Kwan I et al. Cochrane Database Syst Rev. 2001. doi:10.1002/14651858.CD002803</a:t>
            </a:r>
          </a:p>
          <a:p>
            <a:r>
              <a:rPr sz="800">
                <a:solidFill>
                  <a:srgbClr val="5A6469"/>
                </a:solidFill>
                <a:latin typeface="Calibri"/>
              </a:rPr>
              <a:t>[r25] Pandor A et al. PLoS One. 2024. doi:10.1371/journal.pone.0302127</a:t>
            </a:r>
          </a:p>
          <a:p>
            <a:r>
              <a:rPr sz="800">
                <a:solidFill>
                  <a:srgbClr val="5A6469"/>
                </a:solidFill>
                <a:latin typeface="Calibri"/>
              </a:rPr>
              <a:t>[r26] Expert Panel on Neurological Imaging and Musculoskeletal Imaging: et al. J Am Coll Radiol. 2019. doi:10.1016/j.jacr.2019.02.002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no cubre.</a:t>
            </a:r>
          </a:p>
          <a:p>
            <a:pPr marL="347472" indent="-347472">
              <a:spcAft>
                <a:spcPts val="1400"/>
              </a:spcAft>
              <a:buChar char="•"/>
            </a:pPr>
            <a:r>
              <a:rPr sz="2400">
                <a:solidFill>
                  <a:srgbClr val="263238"/>
                </a:solidFill>
                <a:latin typeface="Calibri"/>
              </a:rPr>
              <a:t>La clasificación y el tratamiento de cada fractura (ver los capítulos hermanos de fractura toracolumbar y de síndrome de cauda equina) ni el manejo quirúrgico de la lesión medular.</a:t>
            </a:r>
          </a:p>
          <a:p>
            <a:pPr marL="347472" indent="-347472">
              <a:spcAft>
                <a:spcPts val="1400"/>
              </a:spcAft>
              <a:buChar char="•"/>
            </a:pPr>
            <a:r>
              <a:rPr sz="2400">
                <a:solidFill>
                  <a:srgbClr val="263238"/>
                </a:solidFill>
                <a:latin typeface="Calibri"/>
              </a:rPr>
              <a:t>Cómo leerlo.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Stiell IG et al. N Engl J Med. 2003. doi:10.1056/NEJMoa031375</a:t>
            </a:r>
          </a:p>
          <a:p>
            <a:r>
              <a:rPr sz="800">
                <a:solidFill>
                  <a:srgbClr val="5A6469"/>
                </a:solidFill>
                <a:latin typeface="Calibri"/>
              </a:rPr>
              <a:t>[r9] Núñez-Patiño RA et al. Neurocrit Care. 2020. doi:10.1007/s12028-019-00760-1</a:t>
            </a:r>
          </a:p>
          <a:p>
            <a:r>
              <a:rPr sz="800">
                <a:solidFill>
                  <a:srgbClr val="5A6469"/>
                </a:solidFill>
                <a:latin typeface="Calibri"/>
              </a:rPr>
              <a:t>[r16] Stiell IG et al. JAMA. 2001. doi:10.1001/jama.286.15.1841</a:t>
            </a:r>
          </a:p>
          <a:p>
            <a:r>
              <a:rPr sz="800">
                <a:solidFill>
                  <a:srgbClr val="5A6469"/>
                </a:solidFill>
                <a:latin typeface="Calibri"/>
              </a:rPr>
              <a:t>[r17] Touger M et al. Ann Emerg Med. 2002. doi:10.1067/mem.2002.125708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Cuánto pesa el problema.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Frecuencia de lesión cervical según la población estudiada (definición de cada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[r30] Vaillancourt C et al. Ann Emerg Med. 2009. doi:10.1016/j.annemergmed.2009.03.008</a:t>
            </a:r>
          </a:p>
          <a:p>
            <a:r>
              <a:rPr sz="800">
                <a:solidFill>
                  <a:srgbClr val="5A6469"/>
                </a:solidFill>
                <a:latin typeface="Calibri"/>
              </a:rPr>
              <a:t>[r16] Stiell IG et al. JAMA. 2001. doi:10.1001/jama.286.15.1841</a:t>
            </a:r>
          </a:p>
          <a:p>
            <a:r>
              <a:rPr sz="800">
                <a:solidFill>
                  <a:srgbClr val="5A6469"/>
                </a:solidFill>
                <a:latin typeface="Calibri"/>
              </a:rPr>
              <a:t>[r31] Leonard JC et al. Lancet Child Adolesc Health. 2024. doi:10.1016/S2352-4642(24)00104-4</a:t>
            </a:r>
          </a:p>
          <a:p>
            <a:r>
              <a:rPr sz="800">
                <a:solidFill>
                  <a:srgbClr val="5A6469"/>
                </a:solidFill>
                <a:latin typeface="Calibri"/>
              </a:rPr>
              <a:t>[r4] Stiell IG et al. N Engl J Med. 2003. doi:10.1056/NEJMoa031375</a:t>
            </a:r>
          </a:p>
          <a:p>
            <a:r>
              <a:rPr sz="800">
                <a:solidFill>
                  <a:srgbClr val="5A6469"/>
                </a:solidFill>
                <a:latin typeface="Calibri"/>
              </a:rPr>
              <a:t>[r17] Touger M et al. Ann Emerg Med. 2002. doi:10.1067/mem.2002.125708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Lesión toracolumbar en trauma cerrado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Holmes JF et al. Acad Emerg Med. 2001. doi:10.1111/j.1553-2712.2001.tb01146.x</a:t>
            </a:r>
          </a:p>
          <a:p>
            <a:r>
              <a:rPr sz="1000">
                <a:solidFill>
                  <a:srgbClr val="5A6469"/>
                </a:solidFill>
                <a:latin typeface="Calibri"/>
              </a:rPr>
              <a:t>[r33] Katsuura Y et al. J Orthop. 2016. doi:10.1016/j.jor.2016.06.019</a:t>
            </a:r>
          </a:p>
          <a:p>
            <a:r>
              <a:rPr sz="1000">
                <a:solidFill>
                  <a:srgbClr val="5A6469"/>
                </a:solidFill>
                <a:latin typeface="Calibri"/>
              </a:rPr>
              <a:t>[r18] Inaba K et al. J Trauma Acute Care Surg. 2015. doi:10.1097/TA.0000000000000560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de lesión y qué mecanismos obligan a pensar en la columna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National Institute for Health and Care Excellence. NICE guideline NG41. 2016.</a:t>
            </a:r>
          </a:p>
          <a:p>
            <a:r>
              <a:rPr sz="800">
                <a:solidFill>
                  <a:srgbClr val="5A6469"/>
                </a:solidFill>
                <a:latin typeface="Calibri"/>
              </a:rPr>
              <a:t>[r2] Fischer PE et al. Prehosp Emerg Care. 2018. doi:10.1080/10903127.2018.1481476</a:t>
            </a:r>
          </a:p>
          <a:p>
            <a:r>
              <a:rPr sz="800">
                <a:solidFill>
                  <a:srgbClr val="5A6469"/>
                </a:solidFill>
                <a:latin typeface="Calibri"/>
              </a:rPr>
              <a:t>[r12] Miller CP et al. Spine (Phila Pa. 2011. doi:10.1097/BRS.0b013e3181f550a6</a:t>
            </a:r>
          </a:p>
          <a:p>
            <a:r>
              <a:rPr sz="800">
                <a:solidFill>
                  <a:srgbClr val="5A6469"/>
                </a:solidFill>
                <a:latin typeface="Calibri"/>
              </a:rPr>
              <a:t>[r16] Stiell IG et al. JAMA. 2001. doi:10.1001/jama.286.15.1841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Lo que decide restringir el movimiento y pedir imagen es sobre todo el mecanismo, la edad y el examen.</a:t>
            </a:r>
          </a:p>
          <a:p>
            <a:pPr marL="347472" indent="-347472">
              <a:spcAft>
                <a:spcPts val="1400"/>
              </a:spcAft>
              <a:buChar char="•"/>
            </a:pPr>
            <a:r>
              <a:rPr sz="2400">
                <a:solidFill>
                  <a:srgbClr val="263238"/>
                </a:solidFill>
                <a:latin typeface="Calibri"/>
              </a:rPr>
              <a:t>No existe una radiografía de rutina para todos.</a:t>
            </a:r>
          </a:p>
          <a:p>
            <a:pPr marL="347472" indent="-347472">
              <a:spcAft>
                <a:spcPts val="1400"/>
              </a:spcAft>
              <a:buChar char="•"/>
            </a:pPr>
            <a:r>
              <a:rPr sz="2400">
                <a:solidFill>
                  <a:srgbClr val="263238"/>
                </a:solidFill>
                <a:latin typeface="Calibri"/>
              </a:rPr>
              <a:t>Cervical.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de lesión y qué mecanismos obligan a pensar en la columna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National Institute for Health and Care Excellence. NICE guideline NG41.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También cuentan factores del paciente: 65 años o más con dolor torácico o lumbosacro, osteoporosis o uso de corticoides…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de lesión y qué mecanismos obligan a pensar en la columna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Katsuura Y et al. J Orthop. 2016. doi:10.1016/j.jor.2016.06.019</a:t>
            </a:r>
          </a:p>
          <a:p>
            <a:r>
              <a:rPr sz="1000">
                <a:solidFill>
                  <a:srgbClr val="5A6469"/>
                </a:solidFill>
                <a:latin typeface="Calibri"/>
              </a:rPr>
              <a:t>[r1] National Institute for Health and Care Excellence. NICE guideline NG41.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las lesiones por flexión-distracción, la lesión intraabdominal asociada fue de 38,70 % [r33]; el solo cinturón abdominal figura entre los mecanismos de riesgo [r1].</a:t>
            </a:r>
          </a:p>
          <a:p>
            <a:pPr marL="347472" indent="-347472">
              <a:spcAft>
                <a:spcPts val="1400"/>
              </a:spcAft>
              <a:buChar char="•"/>
            </a:pPr>
            <a:r>
              <a:rPr sz="2400">
                <a:solidFill>
                  <a:srgbClr val="263238"/>
                </a:solidFill>
                <a:latin typeface="Calibri"/>
              </a:rPr>
              <a:t>Para el residente: ante flexión-distracción, mira también la víscera.</a:t>
            </a:r>
          </a:p>
          <a:p>
            <a:pPr marL="347472" indent="-347472">
              <a:spcAft>
                <a:spcPts val="1400"/>
              </a:spcAft>
              <a:buChar char="•"/>
            </a:pPr>
            <a:r>
              <a:rPr sz="2400">
                <a:solidFill>
                  <a:srgbClr val="263238"/>
                </a:solidFill>
                <a:latin typeface="Calibri"/>
              </a:rPr>
              <a:t>Trauma penetrante.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sirve en la guardia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[r37] DeSai C et al. In: StatPearls [Internet]. 2023. PMID 30247844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 mínimo que hay que tener en la cabeza.</a:t>
            </a:r>
          </a:p>
          <a:p>
            <a:pPr marL="347472" indent="-347472">
              <a:spcAft>
                <a:spcPts val="1400"/>
              </a:spcAft>
              <a:buChar char="•"/>
            </a:pPr>
            <a:r>
              <a:rPr sz="2400">
                <a:solidFill>
                  <a:srgbClr val="263238"/>
                </a:solidFill>
                <a:latin typeface="Calibri"/>
              </a:rPr>
              <a:t>La columna tiene 33 vértebras: 7 cervicales, 12 torácicas, 5 lumbares, 5 sacras y 4 coccígeas [r37].</a:t>
            </a:r>
          </a:p>
          <a:p>
            <a:pPr marL="347472" indent="-347472">
              <a:spcAft>
                <a:spcPts val="1400"/>
              </a:spcAft>
              <a:buChar char="•"/>
            </a:pPr>
            <a:r>
              <a:rPr sz="2400">
                <a:solidFill>
                  <a:srgbClr val="263238"/>
                </a:solidFill>
                <a:latin typeface="Calibri"/>
              </a:rPr>
              <a:t>Cervical.</a:t>
            </a:r>
          </a:p>
          <a:p>
            <a:pPr marL="347472" indent="-347472">
              <a:spcAft>
                <a:spcPts val="1400"/>
              </a:spcAft>
              <a:buChar char="•"/>
            </a:pPr>
            <a:r>
              <a:rPr sz="2400">
                <a:solidFill>
                  <a:srgbClr val="263238"/>
                </a:solidFill>
                <a:latin typeface="Calibri"/>
              </a:rPr>
              <a:t>Hay 3 vértebras cervicales atípicas.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sirve en la guardia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Touger M et al. Ann Emerg Med. 2002. doi:10.1067/mem.2002.125708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Por debajo de ese nivel ya no hay médula sino raíces (conocimiento anatómico clásico)…</a:t>
            </a:r>
          </a:p>
          <a:p>
            <a:pPr marL="347472" indent="-347472">
              <a:spcAft>
                <a:spcPts val="1400"/>
              </a:spcAft>
              <a:buChar char="•"/>
            </a:pPr>
            <a:r>
              <a:rPr sz="2400">
                <a:solidFill>
                  <a:srgbClr val="263238"/>
                </a:solidFill>
                <a:latin typeface="Calibri"/>
              </a:rPr>
              <a:t>Dónde se rompe.</a:t>
            </a:r>
          </a:p>
          <a:p>
            <a:pPr marL="347472" indent="-347472">
              <a:spcAft>
                <a:spcPts val="1400"/>
              </a:spcAft>
              <a:buChar char="•"/>
            </a:pPr>
            <a:r>
              <a:rPr sz="2400">
                <a:solidFill>
                  <a:srgbClr val="263238"/>
                </a:solidFill>
                <a:latin typeface="Calibri"/>
              </a:rPr>
              <a:t>En el anciano, la odontoides: 20 % de las fracturas cervicales geriátricas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Función muscular clave por nivel (ISNCSCI 2019)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Rupp R et al. Top Spinal Cord Inj Rehabil. 2021. doi:10.46292/sci2702-1</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5303520"/>
                <a:gridCol w="5303520"/>
              </a:tblGrid>
              <a:tr h="457200">
                <a:tc>
                  <a:txBody>
                    <a:bodyPr/>
                    <a:lstStyle/>
                    <a:p>
                      <a:r>
                        <a:rPr sz="1600" b="1">
                          <a:solidFill>
                            <a:srgbClr val="FFFFFF"/>
                          </a:solidFill>
                          <a:latin typeface="Calibri"/>
                        </a:rPr>
                        <a:t>Nivel</a:t>
                      </a:r>
                    </a:p>
                  </a:txBody>
                  <a:tcPr>
                    <a:solidFill>
                      <a:srgbClr val="0F5F6B"/>
                    </a:solidFill>
                  </a:tcPr>
                </a:tc>
                <a:tc>
                  <a:txBody>
                    <a:bodyPr/>
                    <a:lstStyle/>
                    <a:p>
                      <a:r>
                        <a:rPr sz="1600" b="1">
                          <a:solidFill>
                            <a:srgbClr val="FFFFFF"/>
                          </a:solidFill>
                          <a:latin typeface="Calibri"/>
                        </a:rPr>
                        <a:t>Función muscular clave</a:t>
                      </a:r>
                    </a:p>
                  </a:txBody>
                  <a:tcPr>
                    <a:solidFill>
                      <a:srgbClr val="0F5F6B"/>
                    </a:solidFill>
                  </a:tcPr>
                </a:tc>
              </a:tr>
              <a:tr h="457200">
                <a:tc>
                  <a:txBody>
                    <a:bodyPr/>
                    <a:lstStyle/>
                    <a:p>
                      <a:r>
                        <a:rPr sz="1600">
                          <a:solidFill>
                            <a:srgbClr val="263238"/>
                          </a:solidFill>
                          <a:latin typeface="Calibri"/>
                        </a:rPr>
                        <a:t>C5</a:t>
                      </a:r>
                    </a:p>
                  </a:txBody>
                  <a:tcPr>
                    <a:solidFill>
                      <a:srgbClr val="EEF3F4"/>
                    </a:solidFill>
                  </a:tcPr>
                </a:tc>
                <a:tc>
                  <a:txBody>
                    <a:bodyPr/>
                    <a:lstStyle/>
                    <a:p>
                      <a:r>
                        <a:rPr sz="1600">
                          <a:solidFill>
                            <a:srgbClr val="263238"/>
                          </a:solidFill>
                          <a:latin typeface="Calibri"/>
                        </a:rPr>
                        <a:t>Flexores del codo (bíceps, braquial)</a:t>
                      </a:r>
                    </a:p>
                  </a:txBody>
                  <a:tcPr>
                    <a:solidFill>
                      <a:srgbClr val="EEF3F4"/>
                    </a:solidFill>
                  </a:tcPr>
                </a:tc>
              </a:tr>
              <a:tr h="457200">
                <a:tc>
                  <a:txBody>
                    <a:bodyPr/>
                    <a:lstStyle/>
                    <a:p>
                      <a:r>
                        <a:rPr sz="1600">
                          <a:solidFill>
                            <a:srgbClr val="263238"/>
                          </a:solidFill>
                          <a:latin typeface="Calibri"/>
                        </a:rPr>
                        <a:t>C6</a:t>
                      </a:r>
                    </a:p>
                  </a:txBody>
                  <a:tcPr>
                    <a:solidFill>
                      <a:srgbClr val="FFFFFF"/>
                    </a:solidFill>
                  </a:tcPr>
                </a:tc>
                <a:tc>
                  <a:txBody>
                    <a:bodyPr/>
                    <a:lstStyle/>
                    <a:p>
                      <a:r>
                        <a:rPr sz="1600">
                          <a:solidFill>
                            <a:srgbClr val="263238"/>
                          </a:solidFill>
                          <a:latin typeface="Calibri"/>
                        </a:rPr>
                        <a:t>Extensores de la muñeca</a:t>
                      </a:r>
                    </a:p>
                  </a:txBody>
                  <a:tcPr>
                    <a:solidFill>
                      <a:srgbClr val="FFFFFF"/>
                    </a:solidFill>
                  </a:tcPr>
                </a:tc>
              </a:tr>
              <a:tr h="457200">
                <a:tc>
                  <a:txBody>
                    <a:bodyPr/>
                    <a:lstStyle/>
                    <a:p>
                      <a:r>
                        <a:rPr sz="1600">
                          <a:solidFill>
                            <a:srgbClr val="263238"/>
                          </a:solidFill>
                          <a:latin typeface="Calibri"/>
                        </a:rPr>
                        <a:t>C7</a:t>
                      </a:r>
                    </a:p>
                  </a:txBody>
                  <a:tcPr>
                    <a:solidFill>
                      <a:srgbClr val="EEF3F4"/>
                    </a:solidFill>
                  </a:tcPr>
                </a:tc>
                <a:tc>
                  <a:txBody>
                    <a:bodyPr/>
                    <a:lstStyle/>
                    <a:p>
                      <a:r>
                        <a:rPr sz="1600">
                          <a:solidFill>
                            <a:srgbClr val="263238"/>
                          </a:solidFill>
                          <a:latin typeface="Calibri"/>
                        </a:rPr>
                        <a:t>Extensores del codo (tríceps)</a:t>
                      </a:r>
                    </a:p>
                  </a:txBody>
                  <a:tcPr>
                    <a:solidFill>
                      <a:srgbClr val="EEF3F4"/>
                    </a:solidFill>
                  </a:tcPr>
                </a:tc>
              </a:tr>
              <a:tr h="457200">
                <a:tc>
                  <a:txBody>
                    <a:bodyPr/>
                    <a:lstStyle/>
                    <a:p>
                      <a:r>
                        <a:rPr sz="1600">
                          <a:solidFill>
                            <a:srgbClr val="263238"/>
                          </a:solidFill>
                          <a:latin typeface="Calibri"/>
                        </a:rPr>
                        <a:t>C8</a:t>
                      </a:r>
                    </a:p>
                  </a:txBody>
                  <a:tcPr>
                    <a:solidFill>
                      <a:srgbClr val="FFFFFF"/>
                    </a:solidFill>
                  </a:tcPr>
                </a:tc>
                <a:tc>
                  <a:txBody>
                    <a:bodyPr/>
                    <a:lstStyle/>
                    <a:p>
                      <a:r>
                        <a:rPr sz="1600">
                          <a:solidFill>
                            <a:srgbClr val="263238"/>
                          </a:solidFill>
                          <a:latin typeface="Calibri"/>
                        </a:rPr>
                        <a:t>Flexores de los dedos (flexor profundo del dedo medio)</a:t>
                      </a:r>
                    </a:p>
                  </a:txBody>
                  <a:tcPr>
                    <a:solidFill>
                      <a:srgbClr val="FFFFFF"/>
                    </a:solidFill>
                  </a:tcPr>
                </a:tc>
              </a:tr>
              <a:tr h="457200">
                <a:tc>
                  <a:txBody>
                    <a:bodyPr/>
                    <a:lstStyle/>
                    <a:p>
                      <a:r>
                        <a:rPr sz="1600">
                          <a:solidFill>
                            <a:srgbClr val="263238"/>
                          </a:solidFill>
                          <a:latin typeface="Calibri"/>
                        </a:rPr>
                        <a:t>T1</a:t>
                      </a:r>
                    </a:p>
                  </a:txBody>
                  <a:tcPr>
                    <a:solidFill>
                      <a:srgbClr val="EEF3F4"/>
                    </a:solidFill>
                  </a:tcPr>
                </a:tc>
                <a:tc>
                  <a:txBody>
                    <a:bodyPr/>
                    <a:lstStyle/>
                    <a:p>
                      <a:r>
                        <a:rPr sz="1600">
                          <a:solidFill>
                            <a:srgbClr val="263238"/>
                          </a:solidFill>
                          <a:latin typeface="Calibri"/>
                        </a:rPr>
                        <a:t>Abductores del meñique</a:t>
                      </a:r>
                    </a:p>
                  </a:txBody>
                  <a:tcPr>
                    <a:solidFill>
                      <a:srgbClr val="EEF3F4"/>
                    </a:solidFill>
                  </a:tcPr>
                </a:tc>
              </a:tr>
              <a:tr h="457200">
                <a:tc>
                  <a:txBody>
                    <a:bodyPr/>
                    <a:lstStyle/>
                    <a:p>
                      <a:r>
                        <a:rPr sz="1600">
                          <a:solidFill>
                            <a:srgbClr val="263238"/>
                          </a:solidFill>
                          <a:latin typeface="Calibri"/>
                        </a:rPr>
                        <a:t>L2</a:t>
                      </a:r>
                    </a:p>
                  </a:txBody>
                  <a:tcPr>
                    <a:solidFill>
                      <a:srgbClr val="FFFFFF"/>
                    </a:solidFill>
                  </a:tcPr>
                </a:tc>
                <a:tc>
                  <a:txBody>
                    <a:bodyPr/>
                    <a:lstStyle/>
                    <a:p>
                      <a:r>
                        <a:rPr sz="1600">
                          <a:solidFill>
                            <a:srgbClr val="263238"/>
                          </a:solidFill>
                          <a:latin typeface="Calibri"/>
                        </a:rPr>
                        <a:t>Flexores de la cadera (iliopsoas)</a:t>
                      </a:r>
                    </a:p>
                  </a:txBody>
                  <a:tcPr>
                    <a:solidFill>
                      <a:srgbClr val="FFFFFF"/>
                    </a:solidFill>
                  </a:tcPr>
                </a:tc>
              </a:tr>
              <a:tr h="457200">
                <a:tc>
                  <a:txBody>
                    <a:bodyPr/>
                    <a:lstStyle/>
                    <a:p>
                      <a:r>
                        <a:rPr sz="1600">
                          <a:solidFill>
                            <a:srgbClr val="263238"/>
                          </a:solidFill>
                          <a:latin typeface="Calibri"/>
                        </a:rPr>
                        <a:t>L3</a:t>
                      </a:r>
                    </a:p>
                  </a:txBody>
                  <a:tcPr>
                    <a:solidFill>
                      <a:srgbClr val="EEF3F4"/>
                    </a:solidFill>
                  </a:tcPr>
                </a:tc>
                <a:tc>
                  <a:txBody>
                    <a:bodyPr/>
                    <a:lstStyle/>
                    <a:p>
                      <a:r>
                        <a:rPr sz="1600">
                          <a:solidFill>
                            <a:srgbClr val="263238"/>
                          </a:solidFill>
                          <a:latin typeface="Calibri"/>
                        </a:rPr>
                        <a:t>Extensores de la rodilla (cuádriceps)</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73</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Poblaciones que cambian las reglas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National Institute for Health and Care Excellence. NICE guideline NG41. 2016.</a:t>
            </a:r>
          </a:p>
          <a:p>
            <a:r>
              <a:rPr sz="800">
                <a:solidFill>
                  <a:srgbClr val="5A6469"/>
                </a:solidFill>
                <a:latin typeface="Calibri"/>
              </a:rPr>
              <a:t>[r2] Fischer PE et al. Prehosp Emerg Care. 2018. doi:10.1080/10903127.2018.1481476</a:t>
            </a:r>
          </a:p>
          <a:p>
            <a:r>
              <a:rPr sz="800">
                <a:solidFill>
                  <a:srgbClr val="5A6469"/>
                </a:solidFill>
                <a:latin typeface="Calibri"/>
              </a:rPr>
              <a:t>[r9] Núñez-Patiño RA et al. Neurocrit Care. 2020. doi:10.1007/s12028-019-00760-1</a:t>
            </a:r>
          </a:p>
          <a:p>
            <a:r>
              <a:rPr sz="800">
                <a:solidFill>
                  <a:srgbClr val="5A6469"/>
                </a:solidFill>
                <a:latin typeface="Calibri"/>
              </a:rPr>
              <a:t>[r13] National Institute for Health and Care Excellence. NICE guideline NG232. 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Las reglas de decisión se derivaron en adultos de edad media.</a:t>
            </a:r>
          </a:p>
          <a:p>
            <a:pPr marL="347472" indent="-347472">
              <a:spcAft>
                <a:spcPts val="1400"/>
              </a:spcAft>
              <a:buChar char="•"/>
            </a:pPr>
            <a:r>
              <a:rPr sz="2400">
                <a:solidFill>
                  <a:srgbClr val="263238"/>
                </a:solidFill>
                <a:latin typeface="Calibri"/>
              </a:rPr>
              <a:t>En niños, ancianos y columna anquilosada se aplican con cambios.</a:t>
            </a:r>
          </a:p>
          <a:p>
            <a:pPr marL="347472" indent="-347472">
              <a:spcAft>
                <a:spcPts val="1400"/>
              </a:spcAft>
              <a:buChar char="•"/>
            </a:pPr>
            <a:r>
              <a:rPr sz="2400">
                <a:solidFill>
                  <a:srgbClr val="263238"/>
                </a:solidFill>
                <a:latin typeface="Calibri"/>
              </a:rPr>
              <a:t>Niños.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 vertebral en columnas anquilosadas (prevalencia agrupada)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Harlianto NI et al. N Am Spine Soc J. 2024. doi:10.1016/j.xnsj.2024.100312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73</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cambia en cada población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Núñez-Patiño RA et al. Neurocrit Care. 2020. doi:10.1007/s12028-019-00760-1</a:t>
            </a:r>
          </a:p>
          <a:p>
            <a:r>
              <a:rPr sz="800">
                <a:solidFill>
                  <a:srgbClr val="5A6469"/>
                </a:solidFill>
                <a:latin typeface="Calibri"/>
              </a:rPr>
              <a:t>[r17] Touger M et al. Ann Emerg Med. 2002. doi:10.1067/mem.2002.125708</a:t>
            </a:r>
          </a:p>
          <a:p>
            <a:r>
              <a:rPr sz="800">
                <a:solidFill>
                  <a:srgbClr val="5A6469"/>
                </a:solidFill>
                <a:latin typeface="Calibri"/>
              </a:rPr>
              <a:t>[r31] Leonard JC et al. Lancet Child Adolesc Health. 2024. doi:10.1016/S2352-4642(24)00104-4</a:t>
            </a:r>
          </a:p>
          <a:p>
            <a:r>
              <a:rPr sz="800">
                <a:solidFill>
                  <a:srgbClr val="5A6469"/>
                </a:solidFill>
                <a:latin typeface="Calibri"/>
              </a:rPr>
              <a:t>[r36] Westerveld LA et al. Eur Spine J. 2009. doi:10.1007/s00586-008-0764-0</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Población</a:t>
                      </a:r>
                    </a:p>
                  </a:txBody>
                  <a:tcPr>
                    <a:solidFill>
                      <a:srgbClr val="0F5F6B"/>
                    </a:solidFill>
                  </a:tcPr>
                </a:tc>
                <a:tc>
                  <a:txBody>
                    <a:bodyPr/>
                    <a:lstStyle/>
                    <a:p>
                      <a:r>
                        <a:rPr sz="1600" b="1">
                          <a:solidFill>
                            <a:srgbClr val="FFFFFF"/>
                          </a:solidFill>
                          <a:latin typeface="Calibri"/>
                        </a:rPr>
                        <a:t>Qué cambia</a:t>
                      </a:r>
                    </a:p>
                  </a:txBody>
                  <a:tcPr>
                    <a:solidFill>
                      <a:srgbClr val="0F5F6B"/>
                    </a:solidFill>
                  </a:tcPr>
                </a:tc>
                <a:tc>
                  <a:txBody>
                    <a:bodyPr/>
                    <a:lstStyle/>
                    <a:p>
                      <a:r>
                        <a:rPr sz="1600" b="1">
                          <a:solidFill>
                            <a:srgbClr val="FFFFFF"/>
                          </a:solidFill>
                          <a:latin typeface="Calibri"/>
                        </a:rPr>
                        <a:t>Dato clave</a:t>
                      </a:r>
                    </a:p>
                  </a:txBody>
                  <a:tcPr>
                    <a:solidFill>
                      <a:srgbClr val="0F5F6B"/>
                    </a:solidFill>
                  </a:tcPr>
                </a:tc>
              </a:tr>
              <a:tr h="457200">
                <a:tc>
                  <a:txBody>
                    <a:bodyPr/>
                    <a:lstStyle/>
                    <a:p>
                      <a:r>
                        <a:rPr sz="1600">
                          <a:solidFill>
                            <a:srgbClr val="263238"/>
                          </a:solidFill>
                          <a:latin typeface="Calibri"/>
                        </a:rPr>
                        <a:t>Niños</a:t>
                      </a:r>
                    </a:p>
                  </a:txBody>
                  <a:tcPr>
                    <a:solidFill>
                      <a:srgbClr val="EEF3F4"/>
                    </a:solidFill>
                  </a:tcPr>
                </a:tc>
                <a:tc>
                  <a:txBody>
                    <a:bodyPr/>
                    <a:lstStyle/>
                    <a:p>
                      <a:r>
                        <a:rPr sz="1600">
                          <a:solidFill>
                            <a:srgbClr val="263238"/>
                          </a:solidFill>
                          <a:latin typeface="Calibri"/>
                        </a:rPr>
                        <a:t>Regla PECARN en vez de NEXUS o regla canadiense; edad sola no define la restricción</a:t>
                      </a:r>
                    </a:p>
                  </a:txBody>
                  <a:tcPr>
                    <a:solidFill>
                      <a:srgbClr val="EEF3F4"/>
                    </a:solidFill>
                  </a:tcPr>
                </a:tc>
                <a:tc>
                  <a:txBody>
                    <a:bodyPr/>
                    <a:lstStyle/>
                    <a:p>
                      <a:r>
                        <a:rPr sz="1600">
                          <a:solidFill>
                            <a:srgbClr val="263238"/>
                          </a:solidFill>
                          <a:latin typeface="Calibri"/>
                        </a:rPr>
                        <a:t>Sensibilidad 94,3 % y especificidad 60,4 % en validación [r31]</a:t>
                      </a:r>
                    </a:p>
                  </a:txBody>
                  <a:tcPr>
                    <a:solidFill>
                      <a:srgbClr val="EEF3F4"/>
                    </a:solidFill>
                  </a:tcPr>
                </a:tc>
              </a:tr>
              <a:tr h="457200">
                <a:tc>
                  <a:txBody>
                    <a:bodyPr/>
                    <a:lstStyle/>
                    <a:p>
                      <a:r>
                        <a:rPr sz="1600">
                          <a:solidFill>
                            <a:srgbClr val="263238"/>
                          </a:solidFill>
                          <a:latin typeface="Calibri"/>
                        </a:rPr>
                        <a:t>Mayores de 65 años</a:t>
                      </a:r>
                    </a:p>
                  </a:txBody>
                  <a:tcPr>
                    <a:solidFill>
                      <a:srgbClr val="FFFFFF"/>
                    </a:solidFill>
                  </a:tcPr>
                </a:tc>
                <a:tc>
                  <a:txBody>
                    <a:bodyPr/>
                    <a:lstStyle/>
                    <a:p>
                      <a:r>
                        <a:rPr sz="1600">
                          <a:solidFill>
                            <a:srgbClr val="263238"/>
                          </a:solidFill>
                          <a:latin typeface="Calibri"/>
                        </a:rPr>
                        <a:t>Alto riesgo automático en la regla canadiense; odontoides frecuente</a:t>
                      </a:r>
                    </a:p>
                  </a:txBody>
                  <a:tcPr>
                    <a:solidFill>
                      <a:srgbClr val="FFFFFF"/>
                    </a:solidFill>
                  </a:tcPr>
                </a:tc>
                <a:tc>
                  <a:txBody>
                    <a:bodyPr/>
                    <a:lstStyle/>
                    <a:p>
                      <a:r>
                        <a:rPr sz="1600">
                          <a:solidFill>
                            <a:srgbClr val="263238"/>
                          </a:solidFill>
                          <a:latin typeface="Calibri"/>
                        </a:rPr>
                        <a:t>Odontoides 20 % de las fracturas cervicales [r17]</a:t>
                      </a:r>
                    </a:p>
                  </a:txBody>
                  <a:tcPr>
                    <a:solidFill>
                      <a:srgbClr val="FFFFFF"/>
                    </a:solidFill>
                  </a:tcPr>
                </a:tc>
              </a:tr>
              <a:tr h="457200">
                <a:tc>
                  <a:txBody>
                    <a:bodyPr/>
                    <a:lstStyle/>
                    <a:p>
                      <a:r>
                        <a:rPr sz="1600">
                          <a:solidFill>
                            <a:srgbClr val="263238"/>
                          </a:solidFill>
                          <a:latin typeface="Calibri"/>
                        </a:rPr>
                        <a:t>Espondilitis anquilosante o DISH</a:t>
                      </a:r>
                    </a:p>
                  </a:txBody>
                  <a:tcPr>
                    <a:solidFill>
                      <a:srgbClr val="EEF3F4"/>
                    </a:solidFill>
                  </a:tcPr>
                </a:tc>
                <a:tc>
                  <a:txBody>
                    <a:bodyPr/>
                    <a:lstStyle/>
                    <a:p>
                      <a:r>
                        <a:rPr sz="1600">
                          <a:solidFill>
                            <a:srgbClr val="263238"/>
                          </a:solidFill>
                          <a:latin typeface="Calibri"/>
                        </a:rPr>
                        <a:t>No forzar neutralidad; umbral bajo para TC o RM</a:t>
                      </a:r>
                    </a:p>
                  </a:txBody>
                  <a:tcPr>
                    <a:solidFill>
                      <a:srgbClr val="EEF3F4"/>
                    </a:solidFill>
                  </a:tcPr>
                </a:tc>
                <a:tc>
                  <a:txBody>
                    <a:bodyPr/>
                    <a:lstStyle/>
                    <a:p>
                      <a:r>
                        <a:rPr sz="1600">
                          <a:solidFill>
                            <a:srgbClr val="263238"/>
                          </a:solidFill>
                          <a:latin typeface="Calibri"/>
                        </a:rPr>
                        <a:t>Déficit neurológico al ingreso 67,2 % y 40,0 % [r36]</a:t>
                      </a:r>
                    </a:p>
                  </a:txBody>
                  <a:tcPr>
                    <a:solidFill>
                      <a:srgbClr val="EEF3F4"/>
                    </a:solidFill>
                  </a:tcPr>
                </a:tc>
              </a:tr>
              <a:tr h="457200">
                <a:tc>
                  <a:txBody>
                    <a:bodyPr/>
                    <a:lstStyle/>
                    <a:p>
                      <a:r>
                        <a:rPr sz="1600">
                          <a:solidFill>
                            <a:srgbClr val="263238"/>
                          </a:solidFill>
                          <a:latin typeface="Calibri"/>
                        </a:rPr>
                        <a:t>TCE con collar</a:t>
                      </a:r>
                    </a:p>
                  </a:txBody>
                  <a:tcPr>
                    <a:solidFill>
                      <a:srgbClr val="FFFFFF"/>
                    </a:solidFill>
                  </a:tcPr>
                </a:tc>
                <a:tc>
                  <a:txBody>
                    <a:bodyPr/>
                    <a:lstStyle/>
                    <a:p>
                      <a:r>
                        <a:rPr sz="1600">
                          <a:solidFill>
                            <a:srgbClr val="263238"/>
                          </a:solidFill>
                          <a:latin typeface="Calibri"/>
                        </a:rPr>
                        <a:t>Retirar el collar lo antes posible con TC de calidad</a:t>
                      </a:r>
                    </a:p>
                  </a:txBody>
                  <a:tcPr>
                    <a:solidFill>
                      <a:srgbClr val="FFFFFF"/>
                    </a:solidFill>
                  </a:tcPr>
                </a:tc>
                <a:tc>
                  <a:txBody>
                    <a:bodyPr/>
                    <a:lstStyle/>
                    <a:p>
                      <a:r>
                        <a:rPr sz="1600">
                          <a:solidFill>
                            <a:srgbClr val="263238"/>
                          </a:solidFill>
                          <a:latin typeface="Calibri"/>
                        </a:rPr>
                        <a:t>Presión intracraneal más 4,43 mmHg [r9]</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73</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práctica: cuánto se mueve la columna al manipular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Fischer PE et al. Prehosp Emerg Care. 2018. doi:10.1080/10903127.2018.1481476</a:t>
            </a:r>
          </a:p>
          <a:p>
            <a:r>
              <a:rPr sz="800">
                <a:solidFill>
                  <a:srgbClr val="5A6469"/>
                </a:solidFill>
                <a:latin typeface="Calibri"/>
              </a:rPr>
              <a:t>[r42] Sundstrøm T et al. J Neurotrauma. 2014. doi:10.1089/neu.2013.3094</a:t>
            </a:r>
          </a:p>
          <a:p>
            <a:r>
              <a:rPr sz="800">
                <a:solidFill>
                  <a:srgbClr val="5A6469"/>
                </a:solidFill>
                <a:latin typeface="Calibri"/>
              </a:rPr>
              <a:t>[r43] Conrad BP et al. Surg Neurol Int. 2012. doi:10.4103/2152-7806.98584</a:t>
            </a:r>
          </a:p>
          <a:p>
            <a:r>
              <a:rPr sz="800">
                <a:solidFill>
                  <a:srgbClr val="5A6469"/>
                </a:solidFill>
                <a:latin typeface="Calibri"/>
              </a:rPr>
              <a:t>[r44] Manoach S et al. Ann Emerg Med. 2007. doi:10.1016/j.annemergmed.2007.01.009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Idea central.</a:t>
            </a:r>
          </a:p>
          <a:p>
            <a:pPr marL="347472" indent="-347472">
              <a:spcAft>
                <a:spcPts val="1400"/>
              </a:spcAft>
              <a:buChar char="•"/>
            </a:pPr>
            <a:r>
              <a:rPr sz="2800">
                <a:solidFill>
                  <a:srgbClr val="263238"/>
                </a:solidFill>
                <a:latin typeface="Calibri"/>
              </a:rPr>
              <a:t>La pregunta útil no es si la columna se mueve, sino cuánto, en qué maniobra y a qué costo.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73</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práctica: cuánto se mueve la columna al manipular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Manoach S et al. Ann Emerg Med. 2007. doi:10.1016/j.annemergmed.2007.01.009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estabilización manual en línea durante la intubación.</a:t>
            </a:r>
          </a:p>
          <a:p>
            <a:pPr marL="347472" indent="-347472">
              <a:spcAft>
                <a:spcPts val="1400"/>
              </a:spcAft>
              <a:buChar char="•"/>
            </a:pPr>
            <a:r>
              <a:rPr sz="2400">
                <a:solidFill>
                  <a:srgbClr val="263238"/>
                </a:solidFill>
                <a:latin typeface="Calibri"/>
              </a:rPr>
              <a:t>Se usa como estándar, aunque toda la evidencia que la sostiene viene de cadáveres, voluntarios sanos y series de casos [r44].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73</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Maniobras y movimiento relativo, según las revisiones citadas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[r43] Conrad BP et al. Surg Neurol Int. 2012. doi:10.4103/2152-7806.98584</a:t>
            </a:r>
          </a:p>
          <a:p>
            <a:r>
              <a:rPr sz="800">
                <a:solidFill>
                  <a:srgbClr val="5A6469"/>
                </a:solidFill>
                <a:latin typeface="Calibri"/>
              </a:rPr>
              <a:t>[r44] Manoach S et al. Ann Emerg Med. 2007. doi:10.1016/j.annemergmed.2007.01.009</a:t>
            </a:r>
          </a:p>
          <a:p>
            <a:r>
              <a:rPr sz="800">
                <a:solidFill>
                  <a:srgbClr val="5A6469"/>
                </a:solidFill>
                <a:latin typeface="Calibri"/>
              </a:rPr>
              <a:t>[r45] Wiles MD. Anaesthesia. 2022. doi:10.1111/anae.15807</a:t>
            </a:r>
          </a:p>
          <a:p>
            <a:r>
              <a:rPr sz="800">
                <a:solidFill>
                  <a:srgbClr val="5A6469"/>
                </a:solidFill>
                <a:latin typeface="Calibri"/>
              </a:rPr>
              <a:t>[r46] Correa JBB et al. Emerg Med J. 2023. doi:10.1136/emermed-2021-211160</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Maniobra</a:t>
                      </a:r>
                    </a:p>
                  </a:txBody>
                  <a:tcPr>
                    <a:solidFill>
                      <a:srgbClr val="0F5F6B"/>
                    </a:solidFill>
                  </a:tcPr>
                </a:tc>
                <a:tc>
                  <a:txBody>
                    <a:bodyPr/>
                    <a:lstStyle/>
                    <a:p>
                      <a:r>
                        <a:rPr sz="1600" b="1">
                          <a:solidFill>
                            <a:srgbClr val="FFFFFF"/>
                          </a:solidFill>
                          <a:latin typeface="Calibri"/>
                        </a:rPr>
                        <a:t>Movimiento relativo en la columna inestable</a:t>
                      </a:r>
                    </a:p>
                  </a:txBody>
                  <a:tcPr>
                    <a:solidFill>
                      <a:srgbClr val="0F5F6B"/>
                    </a:solidFill>
                  </a:tcPr>
                </a:tc>
                <a:tc>
                  <a:txBody>
                    <a:bodyPr/>
                    <a:lstStyle/>
                    <a:p>
                      <a:r>
                        <a:rPr sz="1600" b="1">
                          <a:solidFill>
                            <a:srgbClr val="FFFFFF"/>
                          </a:solidFill>
                          <a:latin typeface="Calibri"/>
                        </a:rPr>
                        <a:t>Calidad de la evidencia</a:t>
                      </a:r>
                    </a:p>
                  </a:txBody>
                  <a:tcPr>
                    <a:solidFill>
                      <a:srgbClr val="0F5F6B"/>
                    </a:solidFill>
                  </a:tcPr>
                </a:tc>
              </a:tr>
              <a:tr h="457200">
                <a:tc>
                  <a:txBody>
                    <a:bodyPr/>
                    <a:lstStyle/>
                    <a:p>
                      <a:r>
                        <a:rPr sz="1600">
                          <a:solidFill>
                            <a:srgbClr val="263238"/>
                          </a:solidFill>
                          <a:latin typeface="Calibri"/>
                        </a:rPr>
                        <a:t>Giro en bloque (log roll)</a:t>
                      </a:r>
                    </a:p>
                  </a:txBody>
                  <a:tcPr>
                    <a:solidFill>
                      <a:srgbClr val="EEF3F4"/>
                    </a:solidFill>
                  </a:tcPr>
                </a:tc>
                <a:tc>
                  <a:txBody>
                    <a:bodyPr/>
                    <a:lstStyle/>
                    <a:p>
                      <a:r>
                        <a:rPr sz="1600">
                          <a:solidFill>
                            <a:srgbClr val="263238"/>
                          </a:solidFill>
                          <a:latin typeface="Calibri"/>
                        </a:rPr>
                        <a:t>Más que colocar o retirar la tabla [r43]</a:t>
                      </a:r>
                    </a:p>
                  </a:txBody>
                  <a:tcPr>
                    <a:solidFill>
                      <a:srgbClr val="EEF3F4"/>
                    </a:solidFill>
                  </a:tcPr>
                </a:tc>
                <a:tc>
                  <a:txBody>
                    <a:bodyPr/>
                    <a:lstStyle/>
                    <a:p>
                      <a:r>
                        <a:rPr sz="1600">
                          <a:solidFill>
                            <a:srgbClr val="263238"/>
                          </a:solidFill>
                          <a:latin typeface="Calibri"/>
                        </a:rPr>
                        <a:t>Revisión narrativa de un grupo [r43]</a:t>
                      </a:r>
                    </a:p>
                  </a:txBody>
                  <a:tcPr>
                    <a:solidFill>
                      <a:srgbClr val="EEF3F4"/>
                    </a:solidFill>
                  </a:tcPr>
                </a:tc>
              </a:tr>
              <a:tr h="457200">
                <a:tc>
                  <a:txBody>
                    <a:bodyPr/>
                    <a:lstStyle/>
                    <a:p>
                      <a:r>
                        <a:rPr sz="1600">
                          <a:solidFill>
                            <a:srgbClr val="263238"/>
                          </a:solidFill>
                          <a:latin typeface="Calibri"/>
                        </a:rPr>
                        <a:t>Camilla de cuchara, deslizamiento con 6 o más personas</a:t>
                      </a:r>
                    </a:p>
                  </a:txBody>
                  <a:tcPr>
                    <a:solidFill>
                      <a:srgbClr val="FFFFFF"/>
                    </a:solidFill>
                  </a:tcPr>
                </a:tc>
                <a:tc>
                  <a:txBody>
                    <a:bodyPr/>
                    <a:lstStyle/>
                    <a:p>
                      <a:r>
                        <a:rPr sz="1600">
                          <a:solidFill>
                            <a:srgbClr val="263238"/>
                          </a:solidFill>
                          <a:latin typeface="Calibri"/>
                        </a:rPr>
                        <a:t>Menos que el giro en bloque [r43]</a:t>
                      </a:r>
                    </a:p>
                  </a:txBody>
                  <a:tcPr>
                    <a:solidFill>
                      <a:srgbClr val="FFFFFF"/>
                    </a:solidFill>
                  </a:tcPr>
                </a:tc>
                <a:tc>
                  <a:txBody>
                    <a:bodyPr/>
                    <a:lstStyle/>
                    <a:p>
                      <a:r>
                        <a:rPr sz="1600">
                          <a:solidFill>
                            <a:srgbClr val="263238"/>
                          </a:solidFill>
                          <a:latin typeface="Calibri"/>
                        </a:rPr>
                        <a:t>Revisión narrativa de un grupo [r43]</a:t>
                      </a:r>
                    </a:p>
                  </a:txBody>
                  <a:tcPr>
                    <a:solidFill>
                      <a:srgbClr val="FFFFFF"/>
                    </a:solidFill>
                  </a:tcPr>
                </a:tc>
              </a:tr>
              <a:tr h="457200">
                <a:tc>
                  <a:txBody>
                    <a:bodyPr/>
                    <a:lstStyle/>
                    <a:p>
                      <a:r>
                        <a:rPr sz="1600">
                          <a:solidFill>
                            <a:srgbClr val="263238"/>
                          </a:solidFill>
                          <a:latin typeface="Calibri"/>
                        </a:rPr>
                        <a:t>Estabilización manual en línea al intubar</a:t>
                      </a:r>
                    </a:p>
                  </a:txBody>
                  <a:tcPr>
                    <a:solidFill>
                      <a:srgbClr val="EEF3F4"/>
                    </a:solidFill>
                  </a:tcPr>
                </a:tc>
                <a:tc>
                  <a:txBody>
                    <a:bodyPr/>
                    <a:lstStyle/>
                    <a:p>
                      <a:r>
                        <a:rPr sz="1600">
                          <a:solidFill>
                            <a:srgbClr val="263238"/>
                          </a:solidFill>
                          <a:latin typeface="Calibri"/>
                        </a:rPr>
                        <a:t>No inmoviliza de forma eficaz [r45]</a:t>
                      </a:r>
                    </a:p>
                  </a:txBody>
                  <a:tcPr>
                    <a:solidFill>
                      <a:srgbClr val="EEF3F4"/>
                    </a:solidFill>
                  </a:tcPr>
                </a:tc>
                <a:tc>
                  <a:txBody>
                    <a:bodyPr/>
                    <a:lstStyle/>
                    <a:p>
                      <a:r>
                        <a:rPr sz="1600">
                          <a:solidFill>
                            <a:srgbClr val="263238"/>
                          </a:solidFill>
                          <a:latin typeface="Calibri"/>
                        </a:rPr>
                        <a:t>Sin ensayos controlados [r44]</a:t>
                      </a:r>
                    </a:p>
                  </a:txBody>
                  <a:tcPr>
                    <a:solidFill>
                      <a:srgbClr val="EEF3F4"/>
                    </a:solidFill>
                  </a:tcPr>
                </a:tc>
              </a:tr>
              <a:tr h="457200">
                <a:tc>
                  <a:txBody>
                    <a:bodyPr/>
                    <a:lstStyle/>
                    <a:p>
                      <a:r>
                        <a:rPr sz="1600">
                          <a:solidFill>
                            <a:srgbClr val="263238"/>
                          </a:solidFill>
                          <a:latin typeface="Calibri"/>
                        </a:rPr>
                        <a:t>Dispositivos alternativos (video, ópticos o mascarilla de intubación) frente a Macintosh</a:t>
                      </a:r>
                    </a:p>
                  </a:txBody>
                  <a:tcPr>
                    <a:solidFill>
                      <a:srgbClr val="FFFFFF"/>
                    </a:solidFill>
                  </a:tcPr>
                </a:tc>
                <a:tc>
                  <a:txBody>
                    <a:bodyPr/>
                    <a:lstStyle/>
                    <a:p>
                      <a:r>
                        <a:rPr sz="1600">
                          <a:solidFill>
                            <a:srgbClr val="263238"/>
                          </a:solidFill>
                          <a:latin typeface="Calibri"/>
                        </a:rPr>
                        <a:t>Menos movimiento entre C0 y C4 [r46]</a:t>
                      </a:r>
                    </a:p>
                  </a:txBody>
                  <a:tcPr>
                    <a:solidFill>
                      <a:srgbClr val="FFFFFF"/>
                    </a:solidFill>
                  </a:tcPr>
                </a:tc>
                <a:tc>
                  <a:txBody>
                    <a:bodyPr/>
                    <a:lstStyle/>
                    <a:p>
                      <a:r>
                        <a:rPr sz="1600">
                          <a:solidFill>
                            <a:srgbClr val="263238"/>
                          </a:solidFill>
                          <a:latin typeface="Calibri"/>
                        </a:rPr>
                        <a:t>Baja y muy baja [r46]</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73</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Clasificaciones que se usan en la guardia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National Institute for Health and Care Excellence. NICE guideline NG41. 2016.</a:t>
            </a:r>
          </a:p>
          <a:p>
            <a:r>
              <a:rPr sz="1000">
                <a:solidFill>
                  <a:srgbClr val="5A6469"/>
                </a:solidFill>
                <a:latin typeface="Calibri"/>
              </a:rPr>
              <a:t>[r14] Rupp R et al. Top Spinal Cord Inj Rehabil. 2021. doi:10.46292/sci2702-1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Idea central.</a:t>
            </a:r>
          </a:p>
          <a:p>
            <a:pPr marL="347472" indent="-347472">
              <a:spcAft>
                <a:spcPts val="1400"/>
              </a:spcAft>
              <a:buChar char="•"/>
            </a:pPr>
            <a:r>
              <a:rPr sz="2800">
                <a:solidFill>
                  <a:srgbClr val="263238"/>
                </a:solidFill>
                <a:latin typeface="Calibri"/>
              </a:rPr>
              <a:t>En la guardia no se clasifica la fractura: se clasifica el riesgo y el déficit.</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73</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Clasificaciones que se usan en la guardia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Rupp R et al. Top Spinal Cord Inj Rehabil. 2021. doi:10.46292/sci2702-1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clave es la preservación sacra: sensibilidad en la unión mucocutánea anal (S4-5), presión anal profunda o contracción anal voluntaria [r14].</a:t>
            </a:r>
          </a:p>
          <a:p>
            <a:pPr marL="347472" indent="-347472">
              <a:spcAft>
                <a:spcPts val="1400"/>
              </a:spcAft>
              <a:buChar char="•"/>
            </a:pPr>
            <a:r>
              <a:rPr sz="2400">
                <a:solidFill>
                  <a:srgbClr val="263238"/>
                </a:solidFill>
                <a:latin typeface="Calibri"/>
              </a:rPr>
              <a:t>Sin preservación sacra la lesión es completa; con ella es incompleta [r14].</a:t>
            </a:r>
          </a:p>
          <a:p>
            <a:pPr marL="347472" indent="-347472">
              <a:spcAft>
                <a:spcPts val="1400"/>
              </a:spcAft>
              <a:buChar char="•"/>
            </a:pPr>
            <a:r>
              <a:rPr sz="2400">
                <a:solidFill>
                  <a:srgbClr val="263238"/>
                </a:solidFill>
                <a:latin typeface="Calibri"/>
              </a:rPr>
              <a:t>Nivel neurológico.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Escala de deterioro ASIA (AIS), ISNCSCI 2019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Rupp R et al. Top Spinal Cord Inj Rehabil. 2021. doi:10.46292/sci2702-1</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Grado</a:t>
                      </a:r>
                    </a:p>
                  </a:txBody>
                  <a:tcPr>
                    <a:solidFill>
                      <a:srgbClr val="0F5F6B"/>
                    </a:solidFill>
                  </a:tcPr>
                </a:tc>
                <a:tc>
                  <a:txBody>
                    <a:bodyPr/>
                    <a:lstStyle/>
                    <a:p>
                      <a:r>
                        <a:rPr sz="1600" b="1">
                          <a:solidFill>
                            <a:srgbClr val="FFFFFF"/>
                          </a:solidFill>
                          <a:latin typeface="Calibri"/>
                        </a:rPr>
                        <a:t>Definición</a:t>
                      </a:r>
                    </a:p>
                  </a:txBody>
                  <a:tcPr>
                    <a:solidFill>
                      <a:srgbClr val="0F5F6B"/>
                    </a:solidFill>
                  </a:tcPr>
                </a:tc>
                <a:tc>
                  <a:txBody>
                    <a:bodyPr/>
                    <a:lstStyle/>
                    <a:p>
                      <a:r>
                        <a:rPr sz="1600" b="1">
                          <a:solidFill>
                            <a:srgbClr val="FFFFFF"/>
                          </a:solidFill>
                          <a:latin typeface="Calibri"/>
                        </a:rPr>
                        <a:t>Qué te dice en la guardia</a:t>
                      </a:r>
                    </a:p>
                  </a:txBody>
                  <a:tcPr>
                    <a:solidFill>
                      <a:srgbClr val="0F5F6B"/>
                    </a:solidFill>
                  </a:tcPr>
                </a:tc>
              </a:tr>
              <a:tr h="457200">
                <a:tc>
                  <a:txBody>
                    <a:bodyPr/>
                    <a:lstStyle/>
                    <a:p>
                      <a:r>
                        <a:rPr sz="1600">
                          <a:solidFill>
                            <a:srgbClr val="263238"/>
                          </a:solidFill>
                          <a:latin typeface="Calibri"/>
                        </a:rPr>
                        <a:t>A, completa</a:t>
                      </a:r>
                    </a:p>
                  </a:txBody>
                  <a:tcPr>
                    <a:solidFill>
                      <a:srgbClr val="EEF3F4"/>
                    </a:solidFill>
                  </a:tcPr>
                </a:tc>
                <a:tc>
                  <a:txBody>
                    <a:bodyPr/>
                    <a:lstStyle/>
                    <a:p>
                      <a:r>
                        <a:rPr sz="1600">
                          <a:solidFill>
                            <a:srgbClr val="263238"/>
                          </a:solidFill>
                          <a:latin typeface="Calibri"/>
                        </a:rPr>
                        <a:t>Sin función sensitiva ni motora en S4-5 [r14]</a:t>
                      </a:r>
                    </a:p>
                  </a:txBody>
                  <a:tcPr>
                    <a:solidFill>
                      <a:srgbClr val="EEF3F4"/>
                    </a:solidFill>
                  </a:tcPr>
                </a:tc>
                <a:tc>
                  <a:txBody>
                    <a:bodyPr/>
                    <a:lstStyle/>
                    <a:p>
                      <a:r>
                        <a:rPr sz="1600">
                          <a:solidFill>
                            <a:srgbClr val="263238"/>
                          </a:solidFill>
                          <a:latin typeface="Calibri"/>
                        </a:rPr>
                        <a:t>No hay preservación sacra: lesión completa</a:t>
                      </a:r>
                    </a:p>
                  </a:txBody>
                  <a:tcPr>
                    <a:solidFill>
                      <a:srgbClr val="EEF3F4"/>
                    </a:solidFill>
                  </a:tcPr>
                </a:tc>
              </a:tr>
              <a:tr h="457200">
                <a:tc>
                  <a:txBody>
                    <a:bodyPr/>
                    <a:lstStyle/>
                    <a:p>
                      <a:r>
                        <a:rPr sz="1600">
                          <a:solidFill>
                            <a:srgbClr val="263238"/>
                          </a:solidFill>
                          <a:latin typeface="Calibri"/>
                        </a:rPr>
                        <a:t>B, sensitiva incompleta</a:t>
                      </a:r>
                    </a:p>
                  </a:txBody>
                  <a:tcPr>
                    <a:solidFill>
                      <a:srgbClr val="FFFFFF"/>
                    </a:solidFill>
                  </a:tcPr>
                </a:tc>
                <a:tc>
                  <a:txBody>
                    <a:bodyPr/>
                    <a:lstStyle/>
                    <a:p>
                      <a:r>
                        <a:rPr sz="1600">
                          <a:solidFill>
                            <a:srgbClr val="263238"/>
                          </a:solidFill>
                          <a:latin typeface="Calibri"/>
                        </a:rPr>
                        <a:t>Hay sensibilidad sacra, sin función motora sacra y sin función motora (clave o no clave) más de 3 niveles bajo el nivel motor de cada lado [r14]</a:t>
                      </a:r>
                    </a:p>
                  </a:txBody>
                  <a:tcPr>
                    <a:solidFill>
                      <a:srgbClr val="FFFFFF"/>
                    </a:solidFill>
                  </a:tcPr>
                </a:tc>
                <a:tc>
                  <a:txBody>
                    <a:bodyPr/>
                    <a:lstStyle/>
                    <a:p>
                      <a:r>
                        <a:rPr sz="1600">
                          <a:solidFill>
                            <a:srgbClr val="263238"/>
                          </a:solidFill>
                          <a:latin typeface="Calibri"/>
                        </a:rPr>
                        <a:t>Hay algo preservado: lesión incompleta</a:t>
                      </a:r>
                    </a:p>
                  </a:txBody>
                  <a:tcPr>
                    <a:solidFill>
                      <a:srgbClr val="FFFFFF"/>
                    </a:solidFill>
                  </a:tcPr>
                </a:tc>
              </a:tr>
              <a:tr h="457200">
                <a:tc>
                  <a:txBody>
                    <a:bodyPr/>
                    <a:lstStyle/>
                    <a:p>
                      <a:r>
                        <a:rPr sz="1600">
                          <a:solidFill>
                            <a:srgbClr val="263238"/>
                          </a:solidFill>
                          <a:latin typeface="Calibri"/>
                        </a:rPr>
                        <a:t>C, motora incompleta</a:t>
                      </a:r>
                    </a:p>
                  </a:txBody>
                  <a:tcPr>
                    <a:solidFill>
                      <a:srgbClr val="EEF3F4"/>
                    </a:solidFill>
                  </a:tcPr>
                </a:tc>
                <a:tc>
                  <a:txBody>
                    <a:bodyPr/>
                    <a:lstStyle/>
                    <a:p>
                      <a:r>
                        <a:rPr sz="1600">
                          <a:solidFill>
                            <a:srgbClr val="263238"/>
                          </a:solidFill>
                          <a:latin typeface="Calibri"/>
                        </a:rPr>
                        <a:t>Incompleta motora con menos de la mitad de los músculos clave bajo el nivel neurológico en grado 3 o más [r14]</a:t>
                      </a:r>
                    </a:p>
                  </a:txBody>
                  <a:tcPr>
                    <a:solidFill>
                      <a:srgbClr val="EEF3F4"/>
                    </a:solidFill>
                  </a:tcPr>
                </a:tc>
                <a:tc>
                  <a:txBody>
                    <a:bodyPr/>
                    <a:lstStyle/>
                    <a:p>
                      <a:r>
                        <a:rPr sz="1600">
                          <a:solidFill>
                            <a:srgbClr val="263238"/>
                          </a:solidFill>
                          <a:latin typeface="Calibri"/>
                        </a:rPr>
                        <a:t>Incompleta con fuerza útil limitada</a:t>
                      </a:r>
                    </a:p>
                  </a:txBody>
                  <a:tcPr>
                    <a:solidFill>
                      <a:srgbClr val="EEF3F4"/>
                    </a:solidFill>
                  </a:tcPr>
                </a:tc>
              </a:tr>
              <a:tr h="457200">
                <a:tc>
                  <a:txBody>
                    <a:bodyPr/>
                    <a:lstStyle/>
                    <a:p>
                      <a:r>
                        <a:rPr sz="1600">
                          <a:solidFill>
                            <a:srgbClr val="263238"/>
                          </a:solidFill>
                          <a:latin typeface="Calibri"/>
                        </a:rPr>
                        <a:t>D, motora incompleta</a:t>
                      </a:r>
                    </a:p>
                  </a:txBody>
                  <a:tcPr>
                    <a:solidFill>
                      <a:srgbClr val="FFFFFF"/>
                    </a:solidFill>
                  </a:tcPr>
                </a:tc>
                <a:tc>
                  <a:txBody>
                    <a:bodyPr/>
                    <a:lstStyle/>
                    <a:p>
                      <a:r>
                        <a:rPr sz="1600">
                          <a:solidFill>
                            <a:srgbClr val="263238"/>
                          </a:solidFill>
                          <a:latin typeface="Calibri"/>
                        </a:rPr>
                        <a:t>Al menos la mitad de los músculos clave bajo el nivel neurológico en grado 3 o más [r14]</a:t>
                      </a:r>
                    </a:p>
                  </a:txBody>
                  <a:tcPr>
                    <a:solidFill>
                      <a:srgbClr val="FFFFFF"/>
                    </a:solidFill>
                  </a:tcPr>
                </a:tc>
                <a:tc>
                  <a:txBody>
                    <a:bodyPr/>
                    <a:lstStyle/>
                    <a:p>
                      <a:r>
                        <a:rPr sz="1600">
                          <a:solidFill>
                            <a:srgbClr val="263238"/>
                          </a:solidFill>
                          <a:latin typeface="Calibri"/>
                        </a:rPr>
                        <a:t>Incompleta con fuerza útil</a:t>
                      </a:r>
                    </a:p>
                  </a:txBody>
                  <a:tcPr>
                    <a:solidFill>
                      <a:srgbClr val="FFFFFF"/>
                    </a:solidFill>
                  </a:tcPr>
                </a:tc>
              </a:tr>
              <a:tr h="457200">
                <a:tc>
                  <a:txBody>
                    <a:bodyPr/>
                    <a:lstStyle/>
                    <a:p>
                      <a:r>
                        <a:rPr sz="1600">
                          <a:solidFill>
                            <a:srgbClr val="263238"/>
                          </a:solidFill>
                          <a:latin typeface="Calibri"/>
                        </a:rPr>
                        <a:t>E, normal</a:t>
                      </a:r>
                    </a:p>
                  </a:txBody>
                  <a:tcPr>
                    <a:solidFill>
                      <a:srgbClr val="EEF3F4"/>
                    </a:solidFill>
                  </a:tcPr>
                </a:tc>
                <a:tc>
                  <a:txBody>
                    <a:bodyPr/>
                    <a:lstStyle/>
                    <a:p>
                      <a:r>
                        <a:rPr sz="1600">
                          <a:solidFill>
                            <a:srgbClr val="263238"/>
                          </a:solidFill>
                          <a:latin typeface="Calibri"/>
                        </a:rPr>
                        <a:t>Sensibilidad y función motora normales con déficit previo [r14]</a:t>
                      </a:r>
                    </a:p>
                  </a:txBody>
                  <a:tcPr>
                    <a:solidFill>
                      <a:srgbClr val="EEF3F4"/>
                    </a:solidFill>
                  </a:tcPr>
                </a:tc>
                <a:tc>
                  <a:txBody>
                    <a:bodyPr/>
                    <a:lstStyle/>
                    <a:p>
                      <a:r>
                        <a:rPr sz="1600">
                          <a:solidFill>
                            <a:srgbClr val="263238"/>
                          </a:solidFill>
                          <a:latin typeface="Calibri"/>
                        </a:rPr>
                        <a:t>Quien nunca tuvo lesión no recibe grado</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evaluación integrada al ATLS y examen neurológico sistemático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National Institute for Health and Care Excellence. NICE guideline NG41. 2016.</a:t>
            </a:r>
          </a:p>
          <a:p>
            <a:r>
              <a:rPr sz="800">
                <a:solidFill>
                  <a:srgbClr val="5A6469"/>
                </a:solidFill>
                <a:latin typeface="Calibri"/>
              </a:rPr>
              <a:t>[r2] Fischer PE et al. Prehosp Emerg Care. 2018. doi:10.1080/10903127.2018.1481476</a:t>
            </a:r>
          </a:p>
          <a:p>
            <a:r>
              <a:rPr sz="800">
                <a:solidFill>
                  <a:srgbClr val="5A6469"/>
                </a:solidFill>
                <a:latin typeface="Calibri"/>
              </a:rPr>
              <a:t>[r14] Rupp R et al. Top Spinal Cord Inj Rehabil. 2021. doi:10.46292/sci2702-1</a:t>
            </a:r>
          </a:p>
          <a:p>
            <a:r>
              <a:rPr sz="800">
                <a:solidFill>
                  <a:srgbClr val="5A6469"/>
                </a:solidFill>
                <a:latin typeface="Calibri"/>
              </a:rPr>
              <a:t>[r15] Dave S et al. In: StatPearls [Internet]. 2023. PMID 29083597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Idea central.</a:t>
            </a:r>
          </a:p>
          <a:p>
            <a:pPr marL="347472" indent="-347472">
              <a:spcAft>
                <a:spcPts val="1400"/>
              </a:spcAft>
              <a:buChar char="•"/>
            </a:pPr>
            <a:r>
              <a:rPr sz="2800">
                <a:solidFill>
                  <a:srgbClr val="263238"/>
                </a:solidFill>
                <a:latin typeface="Calibri"/>
              </a:rPr>
              <a:t>La evaluación de la columna ocurre dentro del ABCDE, no antes ni después.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73</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evaluación integrada al ATLS y examen neurológico sistemático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Dave S et al. In: StatPearls [Internet]. 2023. PMID 29083597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choque neurogénico es hipoperfusión por pérdida del control simpático del tono vascular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73</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Choque neurogénico, choque espinal y choque hemorrágico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[r15] Dave S et al. In: StatPearls [Internet]. 2023. PMID 29083597</a:t>
            </a:r>
          </a:p>
          <a:p>
            <a:r>
              <a:rPr sz="800">
                <a:solidFill>
                  <a:srgbClr val="5A6469"/>
                </a:solidFill>
                <a:latin typeface="Calibri"/>
              </a:rPr>
              <a:t>[r48] Furlan JC et al. Neurosurg Focus. 2008. doi:10.3171/FOC.2008.25.11.E13</a:t>
            </a:r>
          </a:p>
          <a:p>
            <a:r>
              <a:rPr sz="800">
                <a:solidFill>
                  <a:srgbClr val="5A6469"/>
                </a:solidFill>
                <a:latin typeface="Calibri"/>
              </a:rPr>
              <a:t>[r49] Ziu E et al. In: StatPearls [Internet]. 2024. PMID 28846241</a:t>
            </a:r>
          </a:p>
          <a:p>
            <a:r>
              <a:rPr sz="800">
                <a:solidFill>
                  <a:srgbClr val="5A6469"/>
                </a:solidFill>
                <a:latin typeface="Calibri"/>
              </a:rPr>
              <a:t>[r68] Kwon BK et al. Global Spine J. 2024. doi:10.1177/21925682231189928</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Entidad</a:t>
                      </a:r>
                    </a:p>
                  </a:txBody>
                  <a:tcPr>
                    <a:solidFill>
                      <a:srgbClr val="0F5F6B"/>
                    </a:solidFill>
                  </a:tcPr>
                </a:tc>
                <a:tc>
                  <a:txBody>
                    <a:bodyPr/>
                    <a:lstStyle/>
                    <a:p>
                      <a:r>
                        <a:rPr sz="1400" b="1">
                          <a:solidFill>
                            <a:srgbClr val="FFFFFF"/>
                          </a:solidFill>
                          <a:latin typeface="Calibri"/>
                        </a:rPr>
                        <a:t>Qué es</a:t>
                      </a:r>
                    </a:p>
                  </a:txBody>
                  <a:tcPr>
                    <a:solidFill>
                      <a:srgbClr val="0F5F6B"/>
                    </a:solidFill>
                  </a:tcPr>
                </a:tc>
                <a:tc>
                  <a:txBody>
                    <a:bodyPr/>
                    <a:lstStyle/>
                    <a:p>
                      <a:r>
                        <a:rPr sz="1400" b="1">
                          <a:solidFill>
                            <a:srgbClr val="FFFFFF"/>
                          </a:solidFill>
                          <a:latin typeface="Calibri"/>
                        </a:rPr>
                        <a:t>Cómo se reconoce</a:t>
                      </a:r>
                    </a:p>
                  </a:txBody>
                  <a:tcPr>
                    <a:solidFill>
                      <a:srgbClr val="0F5F6B"/>
                    </a:solidFill>
                  </a:tcPr>
                </a:tc>
                <a:tc>
                  <a:txBody>
                    <a:bodyPr/>
                    <a:lstStyle/>
                    <a:p>
                      <a:r>
                        <a:rPr sz="1400" b="1">
                          <a:solidFill>
                            <a:srgbClr val="FFFFFF"/>
                          </a:solidFill>
                          <a:latin typeface="Calibri"/>
                        </a:rPr>
                        <a:t>Qué haces</a:t>
                      </a:r>
                    </a:p>
                  </a:txBody>
                  <a:tcPr>
                    <a:solidFill>
                      <a:srgbClr val="0F5F6B"/>
                    </a:solidFill>
                  </a:tcPr>
                </a:tc>
              </a:tr>
              <a:tr h="457200">
                <a:tc>
                  <a:txBody>
                    <a:bodyPr/>
                    <a:lstStyle/>
                    <a:p>
                      <a:r>
                        <a:rPr sz="1400">
                          <a:solidFill>
                            <a:srgbClr val="263238"/>
                          </a:solidFill>
                          <a:latin typeface="Calibri"/>
                        </a:rPr>
                        <a:t>Choque neurogénico</a:t>
                      </a:r>
                    </a:p>
                  </a:txBody>
                  <a:tcPr>
                    <a:solidFill>
                      <a:srgbClr val="EEF3F4"/>
                    </a:solidFill>
                  </a:tcPr>
                </a:tc>
                <a:tc>
                  <a:txBody>
                    <a:bodyPr/>
                    <a:lstStyle/>
                    <a:p>
                      <a:r>
                        <a:rPr sz="1400">
                          <a:solidFill>
                            <a:srgbClr val="263238"/>
                          </a:solidFill>
                          <a:latin typeface="Calibri"/>
                        </a:rPr>
                        <a:t>Hipoperfusión por pérdida del control simpático; sobre todo por encima de T6 [r15]</a:t>
                      </a:r>
                    </a:p>
                  </a:txBody>
                  <a:tcPr>
                    <a:solidFill>
                      <a:srgbClr val="EEF3F4"/>
                    </a:solidFill>
                  </a:tcPr>
                </a:tc>
                <a:tc>
                  <a:txBody>
                    <a:bodyPr/>
                    <a:lstStyle/>
                    <a:p>
                      <a:r>
                        <a:rPr sz="1400">
                          <a:solidFill>
                            <a:srgbClr val="263238"/>
                          </a:solidFill>
                          <a:latin typeface="Calibri"/>
                        </a:rPr>
                        <a:t>Hipotensión con bradicardia [r48]</a:t>
                      </a:r>
                    </a:p>
                  </a:txBody>
                  <a:tcPr>
                    <a:solidFill>
                      <a:srgbClr val="EEF3F4"/>
                    </a:solidFill>
                  </a:tcPr>
                </a:tc>
                <a:tc>
                  <a:txBody>
                    <a:bodyPr/>
                    <a:lstStyle/>
                    <a:p>
                      <a:r>
                        <a:rPr sz="1400">
                          <a:solidFill>
                            <a:srgbClr val="263238"/>
                          </a:solidFill>
                          <a:latin typeface="Calibri"/>
                        </a:rPr>
                        <a:t>Evitar la hipotensión: presión arterial media de 75-80 a 90-95 mm Hg durante 3 a 7 días según la guía de 2024 [r68] (antes, 85 mm Hg como mínimo durante 1 semana [r48])</a:t>
                      </a:r>
                    </a:p>
                  </a:txBody>
                  <a:tcPr>
                    <a:solidFill>
                      <a:srgbClr val="EEF3F4"/>
                    </a:solidFill>
                  </a:tcPr>
                </a:tc>
              </a:tr>
              <a:tr h="457200">
                <a:tc>
                  <a:txBody>
                    <a:bodyPr/>
                    <a:lstStyle/>
                    <a:p>
                      <a:r>
                        <a:rPr sz="1400">
                          <a:solidFill>
                            <a:srgbClr val="263238"/>
                          </a:solidFill>
                          <a:latin typeface="Calibri"/>
                        </a:rPr>
                        <a:t>Choque espinal</a:t>
                      </a:r>
                    </a:p>
                  </a:txBody>
                  <a:tcPr>
                    <a:solidFill>
                      <a:srgbClr val="FFFFFF"/>
                    </a:solidFill>
                  </a:tcPr>
                </a:tc>
                <a:tc>
                  <a:txBody>
                    <a:bodyPr/>
                    <a:lstStyle/>
                    <a:p>
                      <a:r>
                        <a:rPr sz="1400">
                          <a:solidFill>
                            <a:srgbClr val="263238"/>
                          </a:solidFill>
                          <a:latin typeface="Calibri"/>
                        </a:rPr>
                        <a:t>Pérdida temporal de la función medular bajo la lesión [r49]</a:t>
                      </a:r>
                    </a:p>
                  </a:txBody>
                  <a:tcPr>
                    <a:solidFill>
                      <a:srgbClr val="FFFFFF"/>
                    </a:solidFill>
                  </a:tcPr>
                </a:tc>
                <a:tc>
                  <a:txBody>
                    <a:bodyPr/>
                    <a:lstStyle/>
                    <a:p>
                      <a:r>
                        <a:rPr sz="1400">
                          <a:solidFill>
                            <a:srgbClr val="263238"/>
                          </a:solidFill>
                          <a:latin typeface="Calibri"/>
                        </a:rPr>
                        <a:t>Arreflexia, flacidez, falta de tono anal [r49]</a:t>
                      </a:r>
                    </a:p>
                  </a:txBody>
                  <a:tcPr>
                    <a:solidFill>
                      <a:srgbClr val="FFFFFF"/>
                    </a:solidFill>
                  </a:tcPr>
                </a:tc>
                <a:tc>
                  <a:txBody>
                    <a:bodyPr/>
                    <a:lstStyle/>
                    <a:p>
                      <a:r>
                        <a:rPr sz="1400">
                          <a:solidFill>
                            <a:srgbClr val="263238"/>
                          </a:solidFill>
                          <a:latin typeface="Calibri"/>
                        </a:rPr>
                        <a:t>Soporte hemodinámico y respiratorio y reexaminar: puede durar días o semanas [r49]</a:t>
                      </a:r>
                    </a:p>
                  </a:txBody>
                  <a:tcPr>
                    <a:solidFill>
                      <a:srgbClr val="FFFFFF"/>
                    </a:solidFill>
                  </a:tcPr>
                </a:tc>
              </a:tr>
              <a:tr h="457200">
                <a:tc>
                  <a:txBody>
                    <a:bodyPr/>
                    <a:lstStyle/>
                    <a:p>
                      <a:r>
                        <a:rPr sz="1400">
                          <a:solidFill>
                            <a:srgbClr val="263238"/>
                          </a:solidFill>
                          <a:latin typeface="Calibri"/>
                        </a:rPr>
                        <a:t>Choque hemorrágico</a:t>
                      </a:r>
                    </a:p>
                  </a:txBody>
                  <a:tcPr>
                    <a:solidFill>
                      <a:srgbClr val="EEF3F4"/>
                    </a:solidFill>
                  </a:tcPr>
                </a:tc>
                <a:tc>
                  <a:txBody>
                    <a:bodyPr/>
                    <a:lstStyle/>
                    <a:p>
                      <a:r>
                        <a:rPr sz="1400">
                          <a:solidFill>
                            <a:srgbClr val="263238"/>
                          </a:solidFill>
                          <a:latin typeface="Calibri"/>
                        </a:rPr>
                        <a:t>No depende de la médula (práctica habitual / opinión experta)</a:t>
                      </a:r>
                    </a:p>
                  </a:txBody>
                  <a:tcPr>
                    <a:solidFill>
                      <a:srgbClr val="EEF3F4"/>
                    </a:solidFill>
                  </a:tcPr>
                </a:tc>
                <a:tc>
                  <a:txBody>
                    <a:bodyPr/>
                    <a:lstStyle/>
                    <a:p>
                      <a:r>
                        <a:rPr sz="1400">
                          <a:solidFill>
                            <a:srgbClr val="263238"/>
                          </a:solidFill>
                          <a:latin typeface="Calibri"/>
                        </a:rPr>
                        <a:t>Buscar la fuente de sangrado (práctica habitual / opinión experta)</a:t>
                      </a:r>
                    </a:p>
                  </a:txBody>
                  <a:tcPr>
                    <a:solidFill>
                      <a:srgbClr val="EEF3F4"/>
                    </a:solidFill>
                  </a:tcPr>
                </a:tc>
                <a:tc>
                  <a:txBody>
                    <a:bodyPr/>
                    <a:lstStyle/>
                    <a:p>
                      <a:r>
                        <a:rPr sz="1400">
                          <a:solidFill>
                            <a:srgbClr val="263238"/>
                          </a:solidFill>
                          <a:latin typeface="Calibri"/>
                        </a:rPr>
                        <a:t>Control de la hemorragia primero (ver capítulo hermano)</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73</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físico y reglas de decisión: NEXUS, regla canadiense y alternativas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National Institute for Health and Care Excellence. NICE guideline NG41. 2016.</a:t>
            </a:r>
          </a:p>
          <a:p>
            <a:r>
              <a:rPr sz="800">
                <a:solidFill>
                  <a:srgbClr val="5A6469"/>
                </a:solidFill>
                <a:latin typeface="Calibri"/>
              </a:rPr>
              <a:t>[r3] Hoffman JR et al. National Emergency X-Radiography Utilization Study Group. 2000. doi:10.1056/NEJM200007133430203</a:t>
            </a:r>
          </a:p>
          <a:p>
            <a:r>
              <a:rPr sz="800">
                <a:solidFill>
                  <a:srgbClr val="5A6469"/>
                </a:solidFill>
                <a:latin typeface="Calibri"/>
              </a:rPr>
              <a:t>[r4] Stiell IG et al. N Engl J Med. 2003. doi:10.1056/NEJMoa031375</a:t>
            </a:r>
          </a:p>
          <a:p>
            <a:r>
              <a:rPr sz="800">
                <a:solidFill>
                  <a:srgbClr val="5A6469"/>
                </a:solidFill>
                <a:latin typeface="Calibri"/>
              </a:rPr>
              <a:t>[r16] Stiell IG et al. JAMA. 2001. doi:10.1001/jama.286.15.1841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En el adulto alerta y estable, 2 reglas clínicas deciden quién necesita imagen cervical.</a:t>
            </a:r>
          </a:p>
          <a:p>
            <a:pPr marL="347472" indent="-347472">
              <a:spcAft>
                <a:spcPts val="1400"/>
              </a:spcAft>
              <a:buChar char="•"/>
            </a:pPr>
            <a:r>
              <a:rPr sz="2400">
                <a:solidFill>
                  <a:srgbClr val="263238"/>
                </a:solidFill>
                <a:latin typeface="Calibri"/>
              </a:rPr>
              <a:t>Se aplican al lado de la camilla y tienen sensibilidad y especificidad medidas.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73</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Reglas clínicas cervicales: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Hoffman JR et al. National Emergency X-Radiography Utilization Study Group. 2000. doi:10.1056/NEJM200007133430203</a:t>
            </a:r>
          </a:p>
          <a:p>
            <a:r>
              <a:rPr sz="800">
                <a:solidFill>
                  <a:srgbClr val="5A6469"/>
                </a:solidFill>
                <a:latin typeface="Calibri"/>
              </a:rPr>
              <a:t>[r16] Stiell IG et al. JAMA. 2001. doi:10.1001/jama.286.15.1841</a:t>
            </a:r>
          </a:p>
          <a:p>
            <a:r>
              <a:rPr sz="800">
                <a:solidFill>
                  <a:srgbClr val="5A6469"/>
                </a:solidFill>
                <a:latin typeface="Calibri"/>
              </a:rPr>
              <a:t>[r4] Stiell IG et al. N Engl J Med. 2003. doi:10.1056/NEJMoa031375</a:t>
            </a:r>
          </a:p>
          <a:p>
            <a:r>
              <a:rPr sz="800">
                <a:solidFill>
                  <a:srgbClr val="5A6469"/>
                </a:solidFill>
                <a:latin typeface="Calibri"/>
              </a:rPr>
              <a:t>[r30] Vaillancourt C et al. Ann Emerg Med. 2009. doi:10.1016/j.annemergmed.2009.03.008</a:t>
            </a:r>
          </a:p>
          <a:p>
            <a:r>
              <a:rPr sz="800">
                <a:solidFill>
                  <a:srgbClr val="5A6469"/>
                </a:solidFill>
                <a:latin typeface="Calibri"/>
              </a:rPr>
              <a:t>[r29] Domeier RM et al. Ann Emerg Med. 2005. doi:10.1016/j.annemergmed.2005.02.004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73</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clínico toracolumbar y regla pediátrica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Inaba K et al. J Trauma Acute Care Surg. 2015. doi:10.1097/TA.0000000000000560</a:t>
            </a:r>
          </a:p>
          <a:p>
            <a:r>
              <a:rPr sz="1000">
                <a:solidFill>
                  <a:srgbClr val="5A6469"/>
                </a:solidFill>
                <a:latin typeface="Calibri"/>
              </a:rPr>
              <a:t>[r31] Leonard JC et al. Lancet Child Adolesc Health. 2024. doi:10.1016/S2352-4642(24)00104-4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73</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radiografía, TC y RM, con el paciente obnubilado y el retiro del collar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National Institute for Health and Care Excellence. NICE guideline NG41. 2016.</a:t>
            </a:r>
          </a:p>
          <a:p>
            <a:r>
              <a:rPr sz="800">
                <a:solidFill>
                  <a:srgbClr val="5A6469"/>
                </a:solidFill>
                <a:latin typeface="Calibri"/>
              </a:rPr>
              <a:t>[r5] Holmes JF et al. J Trauma. 2005. doi:10.1097/01.ta.0000162138.36519.2a</a:t>
            </a:r>
          </a:p>
          <a:p>
            <a:r>
              <a:rPr sz="800">
                <a:solidFill>
                  <a:srgbClr val="5A6469"/>
                </a:solidFill>
                <a:latin typeface="Calibri"/>
              </a:rPr>
              <a:t>[r6] Patel MB et al. J Trauma Acute Care Surg. 2015. doi:10.1097/TA.0000000000000503</a:t>
            </a:r>
          </a:p>
          <a:p>
            <a:r>
              <a:rPr sz="800">
                <a:solidFill>
                  <a:srgbClr val="5A6469"/>
                </a:solidFill>
                <a:latin typeface="Calibri"/>
              </a:rPr>
              <a:t>[r7] Yong JH et al. Eur Spine J. 2025. doi:10.1007/s00586-025-08787-z</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La pregunta no es radiografía o TC, sino qué se pierde con cada prueba y cuándo la RM agrega algo que cambie la conducta.</a:t>
            </a:r>
          </a:p>
          <a:p>
            <a:pPr marL="347472" indent="-347472">
              <a:spcAft>
                <a:spcPts val="1400"/>
              </a:spcAft>
              <a:buChar char="•"/>
            </a:pPr>
            <a:r>
              <a:rPr sz="2400">
                <a:solidFill>
                  <a:srgbClr val="263238"/>
                </a:solidFill>
                <a:latin typeface="Calibri"/>
              </a:rPr>
              <a:t>Radiografía frente a TC en el adulto.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73</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Sensibilidad para lesión cervical según la prueba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Holmes JF et al. J Trauma. 2005. doi:10.1097/01.ta.0000162138.36519.2a</a:t>
            </a:r>
          </a:p>
          <a:p>
            <a:r>
              <a:rPr sz="1000">
                <a:solidFill>
                  <a:srgbClr val="5A6469"/>
                </a:solidFill>
                <a:latin typeface="Calibri"/>
              </a:rPr>
              <a:t>[r54] Panczykowski DM et al. J Neurosurg. 2011. doi:10.3171/2011.4.JNS101672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73</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RM después de una TC cervical negativa: qué proporción cambia algo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Patel MB et al. J Trauma Acute Care Surg. 2015. doi:10.1097/TA.0000000000000503</a:t>
            </a:r>
          </a:p>
          <a:p>
            <a:r>
              <a:rPr sz="1000">
                <a:solidFill>
                  <a:srgbClr val="5A6469"/>
                </a:solidFill>
                <a:latin typeface="Calibri"/>
              </a:rPr>
              <a:t>[r7] Yong JH et al. Eur Spine J. 2025. doi:10.1007/s00586-025-08787-z</a:t>
            </a:r>
          </a:p>
          <a:p>
            <a:r>
              <a:rPr sz="1000">
                <a:solidFill>
                  <a:srgbClr val="5A6469"/>
                </a:solidFill>
                <a:latin typeface="Calibri"/>
              </a:rPr>
              <a:t>[r23] Schoenfeld AJ et al. J Trauma. 2010. doi:10.1097/TA.0b013e3181c0b67a</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la llegada al retiro del collar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National Institute for Health and Care Excellence. NICE guideline NG41. 2016.</a:t>
            </a:r>
          </a:p>
          <a:p>
            <a:r>
              <a:rPr sz="800">
                <a:solidFill>
                  <a:srgbClr val="5A6469"/>
                </a:solidFill>
                <a:latin typeface="Calibri"/>
              </a:rPr>
              <a:t>[r2] Fischer PE et al. Prehosp Emerg Care. 2018. doi:10.1080/10903127.2018.1481476</a:t>
            </a:r>
          </a:p>
          <a:p>
            <a:r>
              <a:rPr sz="800">
                <a:solidFill>
                  <a:srgbClr val="5A6469"/>
                </a:solidFill>
                <a:latin typeface="Calibri"/>
              </a:rPr>
              <a:t>[r3] Hoffman JR et al. National Emergency X-Radiography Utilization Study Group. 2000. doi:10.1056/NEJM200007133430203</a:t>
            </a:r>
          </a:p>
          <a:p>
            <a:r>
              <a:rPr sz="800">
                <a:solidFill>
                  <a:srgbClr val="5A6469"/>
                </a:solidFill>
                <a:latin typeface="Calibri"/>
              </a:rPr>
              <a:t>[r6] Patel MB et al. J Trauma Acute Care Surg. 2015. doi:10.1097/TA.0000000000000503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Cómo leerlo.</a:t>
            </a:r>
          </a:p>
          <a:p>
            <a:pPr marL="347472" indent="-347472">
              <a:spcAft>
                <a:spcPts val="1400"/>
              </a:spcAft>
              <a:buChar char="•"/>
            </a:pPr>
            <a:r>
              <a:rPr sz="2400">
                <a:solidFill>
                  <a:srgbClr val="263238"/>
                </a:solidFill>
                <a:latin typeface="Calibri"/>
              </a:rPr>
              <a:t>Es un algoritmo de apoyo al estudio, adaptable al protocolo de cada hospital.</a:t>
            </a:r>
          </a:p>
          <a:p>
            <a:pPr marL="347472" indent="-347472">
              <a:spcAft>
                <a:spcPts val="1400"/>
              </a:spcAft>
              <a:buChar char="•"/>
            </a:pPr>
            <a:r>
              <a:rPr sz="2400">
                <a:solidFill>
                  <a:srgbClr val="263238"/>
                </a:solidFill>
                <a:latin typeface="Calibri"/>
              </a:rPr>
              <a:t>Cada decisión cita la fuente que la sostiene; donde no hay estudio, se rotula práctica habitual.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73</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Evaluación y restricción del movimiento en el adulto con trauma cerrado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National Institute for Health and Care Excellence. NICE guideline NG41. 2016.</a:t>
            </a:r>
          </a:p>
          <a:p>
            <a:r>
              <a:rPr sz="800">
                <a:solidFill>
                  <a:srgbClr val="5A6469"/>
                </a:solidFill>
                <a:latin typeface="Calibri"/>
              </a:rPr>
              <a:t>[r10] Velopulos CG et al. J Trauma Acute Care Surg. 2018. doi:10.1097/TA.0000000000001764</a:t>
            </a:r>
          </a:p>
          <a:p>
            <a:r>
              <a:rPr sz="800">
                <a:solidFill>
                  <a:srgbClr val="5A6469"/>
                </a:solidFill>
                <a:latin typeface="Calibri"/>
              </a:rPr>
              <a:t>[r2] Fischer PE et al. Prehosp Emerg Care. 2018. doi:10.1080/10903127.2018.1481476</a:t>
            </a:r>
          </a:p>
          <a:p>
            <a:r>
              <a:rPr sz="800">
                <a:solidFill>
                  <a:srgbClr val="5A6469"/>
                </a:solidFill>
                <a:latin typeface="Calibri"/>
              </a:rPr>
              <a:t>[r3] Hoffman JR et al. National Emergency X-Radiography Utilization Study Group. 2000. doi:10.1056/NEJM200007133430203</a:t>
            </a:r>
          </a:p>
          <a:p>
            <a:r>
              <a:rPr sz="800">
                <a:solidFill>
                  <a:srgbClr val="5A6469"/>
                </a:solidFill>
                <a:latin typeface="Calibri"/>
              </a:rPr>
              <a:t>[r16] Stiell IG et al. JAMA. 2001. doi:10.1001/jama.286.15.1841</a:t>
            </a:r>
          </a:p>
          <a:p>
            <a:r>
              <a:rPr sz="800">
                <a:solidFill>
                  <a:srgbClr val="5A6469"/>
                </a:solidFill>
                <a:latin typeface="Calibri"/>
              </a:rPr>
              <a:t>(+4 referencias más en las láminas finales)</a:t>
            </a:r>
          </a:p>
        </p:txBody>
      </p:sp>
      <p:sp>
        <p:nvSpPr>
          <p:cNvPr id="6" name="Rounded Rectangle 5"/>
          <p:cNvSpPr/>
          <p:nvPr/>
        </p:nvSpPr>
        <p:spPr>
          <a:xfrm>
            <a:off x="4754880" y="1508760"/>
            <a:ext cx="2743200" cy="212447"/>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Trauma cerrado con mecanismo capaz de lesionar la columna [r1]</a:t>
            </a:r>
          </a:p>
        </p:txBody>
      </p:sp>
      <p:sp>
        <p:nvSpPr>
          <p:cNvPr id="7" name="Rectangle 6"/>
          <p:cNvSpPr/>
          <p:nvPr/>
        </p:nvSpPr>
        <p:spPr>
          <a:xfrm>
            <a:off x="4754880" y="1830935"/>
            <a:ext cx="2743200" cy="21244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Secuencia ABCDE con estabilización manual en línea de la cabeza; la restricción no retrasa la reanimación [r1]</a:t>
            </a:r>
          </a:p>
        </p:txBody>
      </p:sp>
      <p:sp>
        <p:nvSpPr>
          <p:cNvPr id="8" name="Decision 7"/>
          <p:cNvSpPr/>
          <p:nvPr/>
        </p:nvSpPr>
        <p:spPr>
          <a:xfrm>
            <a:off x="4572000" y="2153111"/>
            <a:ext cx="3108960" cy="32552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¿Herida penetrante aislada y sin déficit neurológico?</a:t>
            </a:r>
          </a:p>
        </p:txBody>
      </p:sp>
      <p:sp>
        <p:nvSpPr>
          <p:cNvPr id="9" name="Rounded Rectangle 8"/>
          <p:cNvSpPr/>
          <p:nvPr/>
        </p:nvSpPr>
        <p:spPr>
          <a:xfrm>
            <a:off x="2987040" y="2588363"/>
            <a:ext cx="2743200" cy="325524"/>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No inmovilizar de rutina; tratar el trauma [r10]</a:t>
            </a:r>
          </a:p>
        </p:txBody>
      </p:sp>
      <p:sp>
        <p:nvSpPr>
          <p:cNvPr id="10" name="Decision 9"/>
          <p:cNvSpPr/>
          <p:nvPr/>
        </p:nvSpPr>
        <p:spPr>
          <a:xfrm>
            <a:off x="6339839" y="2588363"/>
            <a:ext cx="3108960" cy="32552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¿Conciencia alterada o intoxicación, dolor en la línea media, déficit neurológico, deformidad o lesión distractora? [r2]</a:t>
            </a:r>
          </a:p>
        </p:txBody>
      </p:sp>
      <p:sp>
        <p:nvSpPr>
          <p:cNvPr id="11" name="Rectangle 10"/>
          <p:cNvSpPr/>
          <p:nvPr/>
        </p:nvSpPr>
        <p:spPr>
          <a:xfrm>
            <a:off x="4754880" y="3023616"/>
            <a:ext cx="2743200" cy="21244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Restricción del movimiento: collar de talla adecuada, camilla de cuchara o colchón de vacío, bloques de cabeza; no transportar sobre tabla larga [r1]</a:t>
            </a:r>
          </a:p>
        </p:txBody>
      </p:sp>
      <p:sp>
        <p:nvSpPr>
          <p:cNvPr id="12" name="Rectangle 11"/>
          <p:cNvSpPr/>
          <p:nvPr/>
        </p:nvSpPr>
        <p:spPr>
          <a:xfrm>
            <a:off x="4754880" y="3345791"/>
            <a:ext cx="2743200" cy="21244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Retirar al paciente de la tabla larga o la camilla de cuchara lo antes posible [r2]</a:t>
            </a:r>
          </a:p>
        </p:txBody>
      </p:sp>
      <p:sp>
        <p:nvSpPr>
          <p:cNvPr id="13" name="Decision 12"/>
          <p:cNvSpPr/>
          <p:nvPr/>
        </p:nvSpPr>
        <p:spPr>
          <a:xfrm>
            <a:off x="4572000" y="3667967"/>
            <a:ext cx="3108960" cy="32552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¿Se puede examinar de forma fiable (alerta, cooperador, sin intoxicación)?</a:t>
            </a:r>
          </a:p>
        </p:txBody>
      </p:sp>
      <p:sp>
        <p:nvSpPr>
          <p:cNvPr id="14" name="Decision 13"/>
          <p:cNvSpPr/>
          <p:nvPr/>
        </p:nvSpPr>
        <p:spPr>
          <a:xfrm>
            <a:off x="4572000" y="4103219"/>
            <a:ext cx="3108960" cy="32552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Aplicar regla: NEXUS con 5 criterios [r3] o regla canadiense con rotación de 45 grados [r16]</a:t>
            </a:r>
          </a:p>
        </p:txBody>
      </p:sp>
      <p:sp>
        <p:nvSpPr>
          <p:cNvPr id="15" name="Rounded Rectangle 14"/>
          <p:cNvSpPr/>
          <p:nvPr/>
        </p:nvSpPr>
        <p:spPr>
          <a:xfrm>
            <a:off x="2987040" y="4538472"/>
            <a:ext cx="2743200" cy="212447"/>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Regla negativa (NEXUS con los 5 criterios, o regla canadiense con factor de bajo riesgo, sin dolor y rotación de 45 grados) y sin factores toracolumbares: liberar sin imagen y retirar el collar [r1][r3]</a:t>
            </a:r>
          </a:p>
        </p:txBody>
      </p:sp>
      <p:sp>
        <p:nvSpPr>
          <p:cNvPr id="16" name="Rectangle 15"/>
          <p:cNvSpPr/>
          <p:nvPr/>
        </p:nvSpPr>
        <p:spPr>
          <a:xfrm>
            <a:off x="6522720" y="4538472"/>
            <a:ext cx="2743200" cy="21244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TC cervical multicorte de corte axial menor de 3 mm con reformateos; reformateo toracolumbar si hay TC corporal [r6][r1]</a:t>
            </a:r>
          </a:p>
        </p:txBody>
      </p:sp>
      <p:sp>
        <p:nvSpPr>
          <p:cNvPr id="17" name="Decision 16"/>
          <p:cNvSpPr/>
          <p:nvPr/>
        </p:nvSpPr>
        <p:spPr>
          <a:xfrm>
            <a:off x="4572000" y="4860647"/>
            <a:ext cx="3108960" cy="32552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¿Déficit neurológico, sospecha ligamentaria o fractura en la TC?</a:t>
            </a:r>
          </a:p>
        </p:txBody>
      </p:sp>
      <p:sp>
        <p:nvSpPr>
          <p:cNvPr id="18" name="Rectangle 17"/>
          <p:cNvSpPr/>
          <p:nvPr/>
        </p:nvSpPr>
        <p:spPr>
          <a:xfrm>
            <a:off x="2987040" y="5295899"/>
            <a:ext cx="2743200" cy="3255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RM, consulta con el equipo de columna, mantener la restricción y repetir el examen neurológico [r1][r26]</a:t>
            </a:r>
          </a:p>
        </p:txBody>
      </p:sp>
      <p:sp>
        <p:nvSpPr>
          <p:cNvPr id="19" name="Decision 18"/>
          <p:cNvSpPr/>
          <p:nvPr/>
        </p:nvSpPr>
        <p:spPr>
          <a:xfrm>
            <a:off x="6339839" y="5295899"/>
            <a:ext cx="3108960" cy="32552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¿El paciente sigue sin poder examinarse (obtundido o intubado)?</a:t>
            </a:r>
          </a:p>
        </p:txBody>
      </p:sp>
      <p:sp>
        <p:nvSpPr>
          <p:cNvPr id="20" name="Rectangle 19"/>
          <p:cNvSpPr/>
          <p:nvPr/>
        </p:nvSpPr>
        <p:spPr>
          <a:xfrm>
            <a:off x="2103120" y="5731152"/>
            <a:ext cx="2743200" cy="21244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 fractura: estudiar el resto de la columna y, si el patrón lo sugiere, los vasos del cuello [r1][r39]</a:t>
            </a:r>
          </a:p>
        </p:txBody>
      </p:sp>
      <p:sp>
        <p:nvSpPr>
          <p:cNvPr id="21" name="Rounded Rectangle 20"/>
          <p:cNvSpPr/>
          <p:nvPr/>
        </p:nvSpPr>
        <p:spPr>
          <a:xfrm>
            <a:off x="4754880" y="5731152"/>
            <a:ext cx="2743200" cy="212447"/>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TC de alta calidad negativa: retirar el collar, recomendación condicional, o RM según protocolo escrito [r6]</a:t>
            </a:r>
          </a:p>
        </p:txBody>
      </p:sp>
      <p:sp>
        <p:nvSpPr>
          <p:cNvPr id="22" name="Rounded Rectangle 21"/>
          <p:cNvSpPr/>
          <p:nvPr/>
        </p:nvSpPr>
        <p:spPr>
          <a:xfrm>
            <a:off x="7406640" y="5731152"/>
            <a:ext cx="2743200" cy="212447"/>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Despierto con dolor y TC normal sin déficit: liberar sin RM; sin flexo-extensión [r59]</a:t>
            </a:r>
          </a:p>
        </p:txBody>
      </p:sp>
      <p:cxnSp>
        <p:nvCxnSpPr>
          <p:cNvPr id="23" name="Connector 22"/>
          <p:cNvCxnSpPr>
            <a:stCxn id="6" idx="2"/>
            <a:endCxn id="7" idx="0"/>
          </p:cNvCxnSpPr>
          <p:nvPr/>
        </p:nvCxnSpPr>
        <p:spPr>
          <a:xfrm flipH="1">
            <a:off x="6126480" y="172120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a:stCxn id="7" idx="2"/>
            <a:endCxn id="8" idx="0"/>
          </p:cNvCxnSpPr>
          <p:nvPr/>
        </p:nvCxnSpPr>
        <p:spPr>
          <a:xfrm flipH="1">
            <a:off x="6126480" y="2043382"/>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a:stCxn id="8" idx="2"/>
            <a:endCxn id="9" idx="0"/>
          </p:cNvCxnSpPr>
          <p:nvPr/>
        </p:nvCxnSpPr>
        <p:spPr>
          <a:xfrm flipH="1">
            <a:off x="4358640" y="2478635"/>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5004816" y="247131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7" name="Connector 26"/>
          <p:cNvCxnSpPr>
            <a:stCxn id="8" idx="2"/>
            <a:endCxn id="10" idx="0"/>
          </p:cNvCxnSpPr>
          <p:nvPr/>
        </p:nvCxnSpPr>
        <p:spPr>
          <a:xfrm>
            <a:off x="6126480" y="2478635"/>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800087" y="2471319"/>
            <a:ext cx="457200" cy="274320"/>
          </a:xfrm>
          <a:prstGeom prst="rect">
            <a:avLst/>
          </a:prstGeom>
          <a:noFill/>
        </p:spPr>
        <p:txBody>
          <a:bodyPr wrap="square">
            <a:spAutoFit/>
          </a:bodyPr>
          <a:lstStyle/>
          <a:p>
            <a:r>
              <a:rPr sz="1200" b="1">
                <a:solidFill>
                  <a:srgbClr val="D97706"/>
                </a:solidFill>
                <a:latin typeface="Calibri"/>
              </a:rPr>
              <a:t>no</a:t>
            </a:r>
          </a:p>
        </p:txBody>
      </p:sp>
      <p:cxnSp>
        <p:nvCxnSpPr>
          <p:cNvPr id="29" name="Connector 28"/>
          <p:cNvCxnSpPr>
            <a:stCxn id="10" idx="2"/>
            <a:endCxn id="11" idx="0"/>
          </p:cNvCxnSpPr>
          <p:nvPr/>
        </p:nvCxnSpPr>
        <p:spPr>
          <a:xfrm flipH="1">
            <a:off x="6126480" y="2913887"/>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772655" y="2906572"/>
            <a:ext cx="457200" cy="274320"/>
          </a:xfrm>
          <a:prstGeom prst="rect">
            <a:avLst/>
          </a:prstGeom>
          <a:noFill/>
        </p:spPr>
        <p:txBody>
          <a:bodyPr wrap="square">
            <a:spAutoFit/>
          </a:bodyPr>
          <a:lstStyle/>
          <a:p>
            <a:r>
              <a:rPr sz="1200" b="1">
                <a:solidFill>
                  <a:srgbClr val="D97706"/>
                </a:solidFill>
                <a:latin typeface="Calibri"/>
              </a:rPr>
              <a:t>sí o no se puede evaluar</a:t>
            </a:r>
          </a:p>
        </p:txBody>
      </p:sp>
      <p:cxnSp>
        <p:nvCxnSpPr>
          <p:cNvPr id="31" name="Connector 30"/>
          <p:cNvCxnSpPr>
            <a:stCxn id="10" idx="2"/>
            <a:endCxn id="14" idx="0"/>
          </p:cNvCxnSpPr>
          <p:nvPr/>
        </p:nvCxnSpPr>
        <p:spPr>
          <a:xfrm flipH="1">
            <a:off x="6126480" y="2913887"/>
            <a:ext cx="1767839" cy="118933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772655" y="3284433"/>
            <a:ext cx="457200" cy="274320"/>
          </a:xfrm>
          <a:prstGeom prst="rect">
            <a:avLst/>
          </a:prstGeom>
          <a:noFill/>
        </p:spPr>
        <p:txBody>
          <a:bodyPr wrap="square">
            <a:spAutoFit/>
          </a:bodyPr>
          <a:lstStyle/>
          <a:p>
            <a:r>
              <a:rPr sz="1200" b="1">
                <a:solidFill>
                  <a:srgbClr val="D97706"/>
                </a:solidFill>
                <a:latin typeface="Calibri"/>
              </a:rPr>
              <a:t>no, alerta y estable</a:t>
            </a:r>
          </a:p>
        </p:txBody>
      </p:sp>
      <p:cxnSp>
        <p:nvCxnSpPr>
          <p:cNvPr id="33" name="Connector 32"/>
          <p:cNvCxnSpPr>
            <a:stCxn id="14" idx="2"/>
            <a:endCxn id="15" idx="0"/>
          </p:cNvCxnSpPr>
          <p:nvPr/>
        </p:nvCxnSpPr>
        <p:spPr>
          <a:xfrm flipH="1">
            <a:off x="4358640" y="442874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5004816" y="4421428"/>
            <a:ext cx="457200" cy="274320"/>
          </a:xfrm>
          <a:prstGeom prst="rect">
            <a:avLst/>
          </a:prstGeom>
          <a:noFill/>
        </p:spPr>
        <p:txBody>
          <a:bodyPr wrap="square">
            <a:spAutoFit/>
          </a:bodyPr>
          <a:lstStyle/>
          <a:p>
            <a:r>
              <a:rPr sz="1200" b="1">
                <a:solidFill>
                  <a:srgbClr val="D97706"/>
                </a:solidFill>
                <a:latin typeface="Calibri"/>
              </a:rPr>
              <a:t>bajo riesgo</a:t>
            </a:r>
          </a:p>
        </p:txBody>
      </p:sp>
      <p:cxnSp>
        <p:nvCxnSpPr>
          <p:cNvPr id="35" name="Connector 34"/>
          <p:cNvCxnSpPr>
            <a:stCxn id="14" idx="2"/>
            <a:endCxn id="16" idx="0"/>
          </p:cNvCxnSpPr>
          <p:nvPr/>
        </p:nvCxnSpPr>
        <p:spPr>
          <a:xfrm>
            <a:off x="6126480" y="442874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800088" y="4421428"/>
            <a:ext cx="457200" cy="274320"/>
          </a:xfrm>
          <a:prstGeom prst="rect">
            <a:avLst/>
          </a:prstGeom>
          <a:noFill/>
        </p:spPr>
        <p:txBody>
          <a:bodyPr wrap="square">
            <a:spAutoFit/>
          </a:bodyPr>
          <a:lstStyle/>
          <a:p>
            <a:r>
              <a:rPr sz="1200" b="1">
                <a:solidFill>
                  <a:srgbClr val="D97706"/>
                </a:solidFill>
                <a:latin typeface="Calibri"/>
              </a:rPr>
              <a:t>no cumple la regla</a:t>
            </a:r>
          </a:p>
        </p:txBody>
      </p:sp>
      <p:cxnSp>
        <p:nvCxnSpPr>
          <p:cNvPr id="37" name="Connector 36"/>
          <p:cNvCxnSpPr>
            <a:stCxn id="11" idx="2"/>
            <a:endCxn id="12" idx="0"/>
          </p:cNvCxnSpPr>
          <p:nvPr/>
        </p:nvCxnSpPr>
        <p:spPr>
          <a:xfrm flipH="1">
            <a:off x="6126480" y="323606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Connector 37"/>
          <p:cNvCxnSpPr>
            <a:stCxn id="12" idx="2"/>
            <a:endCxn id="13" idx="0"/>
          </p:cNvCxnSpPr>
          <p:nvPr/>
        </p:nvCxnSpPr>
        <p:spPr>
          <a:xfrm flipH="1">
            <a:off x="6126480" y="3558238"/>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9" name="Connector 38"/>
          <p:cNvCxnSpPr>
            <a:stCxn id="13" idx="2"/>
            <a:endCxn id="14" idx="0"/>
          </p:cNvCxnSpPr>
          <p:nvPr/>
        </p:nvCxnSpPr>
        <p:spPr>
          <a:xfrm flipH="1">
            <a:off x="6126480" y="3993491"/>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6181344" y="398617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1" name="Connector 40"/>
          <p:cNvCxnSpPr>
            <a:stCxn id="13" idx="2"/>
            <a:endCxn id="16" idx="0"/>
          </p:cNvCxnSpPr>
          <p:nvPr/>
        </p:nvCxnSpPr>
        <p:spPr>
          <a:xfrm>
            <a:off x="6126480" y="3993491"/>
            <a:ext cx="1767840" cy="544981"/>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6800088" y="4138514"/>
            <a:ext cx="457200" cy="274320"/>
          </a:xfrm>
          <a:prstGeom prst="rect">
            <a:avLst/>
          </a:prstGeom>
          <a:noFill/>
        </p:spPr>
        <p:txBody>
          <a:bodyPr wrap="square">
            <a:spAutoFit/>
          </a:bodyPr>
          <a:lstStyle/>
          <a:p>
            <a:r>
              <a:rPr sz="1200" b="1">
                <a:solidFill>
                  <a:srgbClr val="D97706"/>
                </a:solidFill>
                <a:latin typeface="Calibri"/>
              </a:rPr>
              <a:t>no</a:t>
            </a:r>
          </a:p>
        </p:txBody>
      </p:sp>
      <p:cxnSp>
        <p:nvCxnSpPr>
          <p:cNvPr id="43" name="Connector 42"/>
          <p:cNvCxnSpPr>
            <a:stCxn id="16" idx="2"/>
            <a:endCxn id="17" idx="0"/>
          </p:cNvCxnSpPr>
          <p:nvPr/>
        </p:nvCxnSpPr>
        <p:spPr>
          <a:xfrm flipH="1">
            <a:off x="6126480" y="4750919"/>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4" name="Connector 43"/>
          <p:cNvCxnSpPr>
            <a:stCxn id="17" idx="2"/>
            <a:endCxn id="18" idx="0"/>
          </p:cNvCxnSpPr>
          <p:nvPr/>
        </p:nvCxnSpPr>
        <p:spPr>
          <a:xfrm flipH="1">
            <a:off x="4358640" y="518617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5004816" y="517885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6" name="Connector 45"/>
          <p:cNvCxnSpPr>
            <a:stCxn id="18" idx="2"/>
            <a:endCxn id="20" idx="0"/>
          </p:cNvCxnSpPr>
          <p:nvPr/>
        </p:nvCxnSpPr>
        <p:spPr>
          <a:xfrm flipH="1">
            <a:off x="3474720" y="5621423"/>
            <a:ext cx="88392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7" name="Connector 46"/>
          <p:cNvCxnSpPr>
            <a:stCxn id="17" idx="2"/>
            <a:endCxn id="19" idx="0"/>
          </p:cNvCxnSpPr>
          <p:nvPr/>
        </p:nvCxnSpPr>
        <p:spPr>
          <a:xfrm>
            <a:off x="6126480" y="5186171"/>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6800087" y="5178855"/>
            <a:ext cx="457200" cy="274320"/>
          </a:xfrm>
          <a:prstGeom prst="rect">
            <a:avLst/>
          </a:prstGeom>
          <a:noFill/>
        </p:spPr>
        <p:txBody>
          <a:bodyPr wrap="square">
            <a:spAutoFit/>
          </a:bodyPr>
          <a:lstStyle/>
          <a:p>
            <a:r>
              <a:rPr sz="1200" b="1">
                <a:solidFill>
                  <a:srgbClr val="D97706"/>
                </a:solidFill>
                <a:latin typeface="Calibri"/>
              </a:rPr>
              <a:t>no</a:t>
            </a:r>
          </a:p>
        </p:txBody>
      </p:sp>
      <p:cxnSp>
        <p:nvCxnSpPr>
          <p:cNvPr id="49" name="Connector 48"/>
          <p:cNvCxnSpPr>
            <a:stCxn id="19" idx="2"/>
            <a:endCxn id="21" idx="0"/>
          </p:cNvCxnSpPr>
          <p:nvPr/>
        </p:nvCxnSpPr>
        <p:spPr>
          <a:xfrm flipH="1">
            <a:off x="6126480" y="5621423"/>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6772655" y="561410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51" name="Connector 50"/>
          <p:cNvCxnSpPr>
            <a:stCxn id="19" idx="2"/>
            <a:endCxn id="22" idx="0"/>
          </p:cNvCxnSpPr>
          <p:nvPr/>
        </p:nvCxnSpPr>
        <p:spPr>
          <a:xfrm>
            <a:off x="7894319" y="5621423"/>
            <a:ext cx="88392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8258555" y="5614108"/>
            <a:ext cx="457200" cy="274320"/>
          </a:xfrm>
          <a:prstGeom prst="rect">
            <a:avLst/>
          </a:prstGeom>
          <a:noFill/>
        </p:spPr>
        <p:txBody>
          <a:bodyPr wrap="square">
            <a:spAutoFit/>
          </a:bodyPr>
          <a:lstStyle/>
          <a:p>
            <a:r>
              <a:rPr sz="1200" b="1">
                <a:solidFill>
                  <a:srgbClr val="D97706"/>
                </a:solidFill>
                <a:latin typeface="Calibri"/>
              </a:rPr>
              <a:t>no</a:t>
            </a:r>
          </a:p>
        </p:txBody>
      </p:sp>
      <p:sp>
        <p:nvSpPr>
          <p:cNvPr id="53" name="TextBox 52"/>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73</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inicial: qué restringir, cómo trasladar y qué dice la evidencia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National Institute for Health and Care Excellence. NICE guideline NG41. 2016.</a:t>
            </a:r>
          </a:p>
          <a:p>
            <a:r>
              <a:rPr sz="800">
                <a:solidFill>
                  <a:srgbClr val="5A6469"/>
                </a:solidFill>
                <a:latin typeface="Calibri"/>
              </a:rPr>
              <a:t>[r2] Fischer PE et al. Prehosp Emerg Care. 2018. doi:10.1080/10903127.2018.1481476</a:t>
            </a:r>
          </a:p>
          <a:p>
            <a:r>
              <a:rPr sz="800">
                <a:solidFill>
                  <a:srgbClr val="5A6469"/>
                </a:solidFill>
                <a:latin typeface="Calibri"/>
              </a:rPr>
              <a:t>[r8] Ham W et al. J Trauma Acute Care Surg. 2014. doi:10.1097/TA.0000000000000153</a:t>
            </a:r>
          </a:p>
          <a:p>
            <a:r>
              <a:rPr sz="800">
                <a:solidFill>
                  <a:srgbClr val="5A6469"/>
                </a:solidFill>
                <a:latin typeface="Calibri"/>
              </a:rPr>
              <a:t>[r9] Núñez-Patiño RA et al. Neurocrit Care. 2020. doi:10.1007/s12028-019-00760-1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El tratamiento de esta fase es la restricción del movimiento, el transporte y las medidas que protegen la médula; la fractura se trata después según su tipo.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73</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no ajustada en trauma penetrante según inmovilización prehospitalaria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Haut ER et al. J Trauma. 2010. doi:10.1097/TA.0b013e3181c9ee58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73</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dicen las guías sobre collar y tabla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National Institute for Health and Care Excellence. NICE guideline NG41. 2016.</a:t>
            </a:r>
          </a:p>
          <a:p>
            <a:r>
              <a:rPr sz="800">
                <a:solidFill>
                  <a:srgbClr val="5A6469"/>
                </a:solidFill>
                <a:latin typeface="Calibri"/>
              </a:rPr>
              <a:t>[r2] Fischer PE et al. Prehosp Emerg Care. 2018. doi:10.1080/10903127.2018.1481476</a:t>
            </a:r>
          </a:p>
          <a:p>
            <a:r>
              <a:rPr sz="800">
                <a:solidFill>
                  <a:srgbClr val="5A6469"/>
                </a:solidFill>
                <a:latin typeface="Calibri"/>
              </a:rPr>
              <a:t>[r10] Velopulos CG et al. J Trauma Acute Care Surg. 2018. doi:10.1097/TA.0000000000001764</a:t>
            </a:r>
          </a:p>
          <a:p>
            <a:r>
              <a:rPr sz="800">
                <a:solidFill>
                  <a:srgbClr val="5A6469"/>
                </a:solidFill>
                <a:latin typeface="Calibri"/>
              </a:rPr>
              <a:t>[r65] Ahn H et al. J Neurotrauma. 2011. doi:10.1089/neu.2009.1168</a:t>
            </a:r>
          </a:p>
          <a:p>
            <a:r>
              <a:rPr sz="800">
                <a:solidFill>
                  <a:srgbClr val="5A6469"/>
                </a:solidFill>
                <a:latin typeface="Calibri"/>
              </a:rPr>
              <a:t>[r66] Maschmann C et al. Scand J Trauma Resusc Emerg Med. 2019. doi:10.1186/s13049-019-0655-x</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Fuente</a:t>
                      </a:r>
                    </a:p>
                  </a:txBody>
                  <a:tcPr>
                    <a:solidFill>
                      <a:srgbClr val="0F5F6B"/>
                    </a:solidFill>
                  </a:tcPr>
                </a:tc>
                <a:tc>
                  <a:txBody>
                    <a:bodyPr/>
                    <a:lstStyle/>
                    <a:p>
                      <a:r>
                        <a:rPr sz="1600" b="1">
                          <a:solidFill>
                            <a:srgbClr val="FFFFFF"/>
                          </a:solidFill>
                          <a:latin typeface="Calibri"/>
                        </a:rPr>
                        <a:t>Recomendación sobre collar y tabla</a:t>
                      </a:r>
                    </a:p>
                  </a:txBody>
                  <a:tcPr>
                    <a:solidFill>
                      <a:srgbClr val="0F5F6B"/>
                    </a:solidFill>
                  </a:tcPr>
                </a:tc>
                <a:tc>
                  <a:txBody>
                    <a:bodyPr/>
                    <a:lstStyle/>
                    <a:p>
                      <a:r>
                        <a:rPr sz="1600" b="1">
                          <a:solidFill>
                            <a:srgbClr val="FFFFFF"/>
                          </a:solidFill>
                          <a:latin typeface="Calibri"/>
                        </a:rPr>
                        <a:t>Trauma penetrante</a:t>
                      </a:r>
                    </a:p>
                  </a:txBody>
                  <a:tcPr>
                    <a:solidFill>
                      <a:srgbClr val="0F5F6B"/>
                    </a:solidFill>
                  </a:tcPr>
                </a:tc>
              </a:tr>
              <a:tr h="457200">
                <a:tc>
                  <a:txBody>
                    <a:bodyPr/>
                    <a:lstStyle/>
                    <a:p>
                      <a:r>
                        <a:rPr sz="1600">
                          <a:solidFill>
                            <a:srgbClr val="263238"/>
                          </a:solidFill>
                          <a:latin typeface="Calibri"/>
                        </a:rPr>
                        <a:t>NICE NG41 (2016)</a:t>
                      </a:r>
                    </a:p>
                  </a:txBody>
                  <a:tcPr>
                    <a:solidFill>
                      <a:srgbClr val="EEF3F4"/>
                    </a:solidFill>
                  </a:tcPr>
                </a:tc>
                <a:tc>
                  <a:txBody>
                    <a:bodyPr/>
                    <a:lstStyle/>
                    <a:p>
                      <a:r>
                        <a:rPr sz="1600">
                          <a:solidFill>
                            <a:srgbClr val="263238"/>
                          </a:solidFill>
                          <a:latin typeface="Calibri"/>
                        </a:rPr>
                        <a:t>Collar semirrígido, camilla de cuchara y bloques; no transportar sobre tabla larga [r1]</a:t>
                      </a:r>
                    </a:p>
                  </a:txBody>
                  <a:tcPr>
                    <a:solidFill>
                      <a:srgbClr val="EEF3F4"/>
                    </a:solidFill>
                  </a:tcPr>
                </a:tc>
                <a:tc>
                  <a:txBody>
                    <a:bodyPr/>
                    <a:lstStyle/>
                    <a:p>
                      <a:r>
                        <a:rPr sz="1600">
                          <a:solidFill>
                            <a:srgbClr val="263238"/>
                          </a:solidFill>
                          <a:latin typeface="Calibri"/>
                        </a:rPr>
                        <a:t>No se aborda en este capítulo</a:t>
                      </a:r>
                    </a:p>
                  </a:txBody>
                  <a:tcPr>
                    <a:solidFill>
                      <a:srgbClr val="EEF3F4"/>
                    </a:solidFill>
                  </a:tcPr>
                </a:tc>
              </a:tr>
              <a:tr h="457200">
                <a:tc>
                  <a:txBody>
                    <a:bodyPr/>
                    <a:lstStyle/>
                    <a:p>
                      <a:r>
                        <a:rPr sz="1600">
                          <a:solidFill>
                            <a:srgbClr val="263238"/>
                          </a:solidFill>
                          <a:latin typeface="Calibri"/>
                        </a:rPr>
                        <a:t>ACS-COT, ACEP y NAEMSP (2018)</a:t>
                      </a:r>
                    </a:p>
                  </a:txBody>
                  <a:tcPr>
                    <a:solidFill>
                      <a:srgbClr val="FFFFFF"/>
                    </a:solidFill>
                  </a:tcPr>
                </a:tc>
                <a:tc>
                  <a:txBody>
                    <a:bodyPr/>
                    <a:lstStyle/>
                    <a:p>
                      <a:r>
                        <a:rPr sz="1600">
                          <a:solidFill>
                            <a:srgbClr val="263238"/>
                          </a:solidFill>
                          <a:latin typeface="Calibri"/>
                        </a:rPr>
                        <a:t>Restricción con collar y dispositivos; retirar la tabla pronto [r2]</a:t>
                      </a:r>
                    </a:p>
                  </a:txBody>
                  <a:tcPr>
                    <a:solidFill>
                      <a:srgbClr val="FFFFFF"/>
                    </a:solidFill>
                  </a:tcPr>
                </a:tc>
                <a:tc>
                  <a:txBody>
                    <a:bodyPr/>
                    <a:lstStyle/>
                    <a:p>
                      <a:r>
                        <a:rPr sz="1600">
                          <a:solidFill>
                            <a:srgbClr val="263238"/>
                          </a:solidFill>
                          <a:latin typeface="Calibri"/>
                        </a:rPr>
                        <a:t>Sin papel para la restricción [r2]</a:t>
                      </a:r>
                    </a:p>
                  </a:txBody>
                  <a:tcPr>
                    <a:solidFill>
                      <a:srgbClr val="FFFFFF"/>
                    </a:solidFill>
                  </a:tcPr>
                </a:tc>
              </a:tr>
              <a:tr h="457200">
                <a:tc>
                  <a:txBody>
                    <a:bodyPr/>
                    <a:lstStyle/>
                    <a:p>
                      <a:r>
                        <a:rPr sz="1600">
                          <a:solidFill>
                            <a:srgbClr val="263238"/>
                          </a:solidFill>
                          <a:latin typeface="Calibri"/>
                        </a:rPr>
                        <a:t>Guía canadiense (2011)</a:t>
                      </a:r>
                    </a:p>
                  </a:txBody>
                  <a:tcPr>
                    <a:solidFill>
                      <a:srgbClr val="EEF3F4"/>
                    </a:solidFill>
                  </a:tcPr>
                </a:tc>
                <a:tc>
                  <a:txBody>
                    <a:bodyPr/>
                    <a:lstStyle/>
                    <a:p>
                      <a:r>
                        <a:rPr sz="1600">
                          <a:solidFill>
                            <a:srgbClr val="263238"/>
                          </a:solidFill>
                          <a:latin typeface="Calibri"/>
                        </a:rPr>
                        <a:t>Collar, cabeza y tabla; tablas acolchadas; retirar la tabla pronto [r65]</a:t>
                      </a:r>
                    </a:p>
                  </a:txBody>
                  <a:tcPr>
                    <a:solidFill>
                      <a:srgbClr val="EEF3F4"/>
                    </a:solidFill>
                  </a:tcPr>
                </a:tc>
                <a:tc>
                  <a:txBody>
                    <a:bodyPr/>
                    <a:lstStyle/>
                    <a:p>
                      <a:r>
                        <a:rPr sz="1600">
                          <a:solidFill>
                            <a:srgbClr val="263238"/>
                          </a:solidFill>
                          <a:latin typeface="Calibri"/>
                        </a:rPr>
                        <a:t>No se aborda en este capítulo</a:t>
                      </a:r>
                    </a:p>
                  </a:txBody>
                  <a:tcPr>
                    <a:solidFill>
                      <a:srgbClr val="EEF3F4"/>
                    </a:solidFill>
                  </a:tcPr>
                </a:tc>
              </a:tr>
              <a:tr h="457200">
                <a:tc>
                  <a:txBody>
                    <a:bodyPr/>
                    <a:lstStyle/>
                    <a:p>
                      <a:r>
                        <a:rPr sz="1600">
                          <a:solidFill>
                            <a:srgbClr val="263238"/>
                          </a:solidFill>
                          <a:latin typeface="Calibri"/>
                        </a:rPr>
                        <a:t>Guía danesa (2019)</a:t>
                      </a:r>
                    </a:p>
                  </a:txBody>
                  <a:tcPr>
                    <a:solidFill>
                      <a:srgbClr val="FFFFFF"/>
                    </a:solidFill>
                  </a:tcPr>
                </a:tc>
                <a:tc>
                  <a:txBody>
                    <a:bodyPr/>
                    <a:lstStyle/>
                    <a:p>
                      <a:r>
                        <a:rPr sz="1600">
                          <a:solidFill>
                            <a:srgbClr val="263238"/>
                          </a:solidFill>
                          <a:latin typeface="Calibri"/>
                        </a:rPr>
                        <a:t>Recomendación débil contra collar y tabla rígidos si ABCDE estable [r66]</a:t>
                      </a:r>
                    </a:p>
                  </a:txBody>
                  <a:tcPr>
                    <a:solidFill>
                      <a:srgbClr val="FFFFFF"/>
                    </a:solidFill>
                  </a:tcPr>
                </a:tc>
                <a:tc>
                  <a:txBody>
                    <a:bodyPr/>
                    <a:lstStyle/>
                    <a:p>
                      <a:r>
                        <a:rPr sz="1600">
                          <a:solidFill>
                            <a:srgbClr val="263238"/>
                          </a:solidFill>
                          <a:latin typeface="Calibri"/>
                        </a:rPr>
                        <a:t>Recomendación fuerte contra estabilizar el penetrante aislado [r66]</a:t>
                      </a:r>
                    </a:p>
                  </a:txBody>
                  <a:tcPr>
                    <a:solidFill>
                      <a:srgbClr val="FFFFFF"/>
                    </a:solidFill>
                  </a:tcPr>
                </a:tc>
              </a:tr>
              <a:tr h="457200">
                <a:tc>
                  <a:txBody>
                    <a:bodyPr/>
                    <a:lstStyle/>
                    <a:p>
                      <a:r>
                        <a:rPr sz="1600">
                          <a:solidFill>
                            <a:srgbClr val="263238"/>
                          </a:solidFill>
                          <a:latin typeface="Calibri"/>
                        </a:rPr>
                        <a:t>EAST (2018)</a:t>
                      </a:r>
                    </a:p>
                  </a:txBody>
                  <a:tcPr>
                    <a:solidFill>
                      <a:srgbClr val="EEF3F4"/>
                    </a:solidFill>
                  </a:tcPr>
                </a:tc>
                <a:tc>
                  <a:txBody>
                    <a:bodyPr/>
                    <a:lstStyle/>
                    <a:p>
                      <a:r>
                        <a:rPr sz="1600">
                          <a:solidFill>
                            <a:srgbClr val="263238"/>
                          </a:solidFill>
                          <a:latin typeface="Calibri"/>
                        </a:rPr>
                        <a:t>No se aborda en este capítulo</a:t>
                      </a:r>
                    </a:p>
                  </a:txBody>
                  <a:tcPr>
                    <a:solidFill>
                      <a:srgbClr val="EEF3F4"/>
                    </a:solidFill>
                  </a:tcPr>
                </a:tc>
                <a:tc>
                  <a:txBody>
                    <a:bodyPr/>
                    <a:lstStyle/>
                    <a:p>
                      <a:r>
                        <a:rPr sz="1600">
                          <a:solidFill>
                            <a:srgbClr val="263238"/>
                          </a:solidFill>
                          <a:latin typeface="Calibri"/>
                        </a:rPr>
                        <a:t>No inmovilizar de rutina (RR de muerte 2,4) [r10]</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73</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collar, traslado en bloque, retiro de la tabla y vía aérea con protección cervical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National Institute for Health and Care Excellence. NICE guideline NG41. 2016.</a:t>
            </a:r>
          </a:p>
          <a:p>
            <a:r>
              <a:rPr sz="800">
                <a:solidFill>
                  <a:srgbClr val="5A6469"/>
                </a:solidFill>
                <a:latin typeface="Calibri"/>
              </a:rPr>
              <a:t>[r2] Fischer PE et al. Prehosp Emerg Care. 2018. doi:10.1080/10903127.2018.1481476</a:t>
            </a:r>
          </a:p>
          <a:p>
            <a:r>
              <a:rPr sz="800">
                <a:solidFill>
                  <a:srgbClr val="5A6469"/>
                </a:solidFill>
                <a:latin typeface="Calibri"/>
              </a:rPr>
              <a:t>[r8] Ham W et al. J Trauma Acute Care Surg. 2014. doi:10.1097/TA.0000000000000153</a:t>
            </a:r>
          </a:p>
          <a:p>
            <a:r>
              <a:rPr sz="800">
                <a:solidFill>
                  <a:srgbClr val="5A6469"/>
                </a:solidFill>
                <a:latin typeface="Calibri"/>
              </a:rPr>
              <a:t>[r9] Núñez-Patiño RA et al. Neurocrit Care. 2020. doi:10.1007/s12028-019-00760-1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Es apoyo de estudio, no sustituye al tutor ni al protocolo de tu hospital.</a:t>
            </a:r>
          </a:p>
          <a:p>
            <a:pPr marL="347472" indent="-347472">
              <a:spcAft>
                <a:spcPts val="1400"/>
              </a:spcAft>
              <a:buChar char="•"/>
            </a:pPr>
            <a:r>
              <a:rPr sz="2400">
                <a:solidFill>
                  <a:srgbClr val="263238"/>
                </a:solidFill>
                <a:latin typeface="Calibri"/>
              </a:rPr>
              <a:t>La técnica busca restringir el movimiento con el menor costo en vía aérea, piel y tiempo.</a:t>
            </a:r>
          </a:p>
          <a:p>
            <a:pPr marL="347472" indent="-347472">
              <a:spcAft>
                <a:spcPts val="1400"/>
              </a:spcAft>
              <a:buChar char="•"/>
            </a:pPr>
            <a:r>
              <a:rPr sz="2400">
                <a:solidFill>
                  <a:srgbClr val="263238"/>
                </a:solidFill>
                <a:latin typeface="Calibri"/>
              </a:rPr>
              <a:t>Posición del paciente.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73</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collar, traslado en bloque, retiro de la tabla y vía aérea con protección cervical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Sparke A et al. Scand J Trauma Resusc Emerg Med. 2013. doi:10.1186/1757-7241-21-81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Una presión de interfaz menor de 30 mmHg parece deseable [r47].</a:t>
            </a:r>
          </a:p>
          <a:p>
            <a:pPr marL="347472" indent="-347472">
              <a:spcAft>
                <a:spcPts val="1400"/>
              </a:spcAft>
              <a:buChar char="•"/>
            </a:pPr>
            <a:r>
              <a:rPr sz="2800">
                <a:solidFill>
                  <a:srgbClr val="263238"/>
                </a:solidFill>
                <a:latin typeface="Calibri"/>
              </a:rPr>
              <a:t>Errores típicos.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73</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Menor movimiento cervical con dispositivos alternativos frente al Macintosh durante la laringoscopia (magnitud de la diferencia media)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Correa JBB et al. Emerg Med J. 2023. doi:10.1136/emermed-2021-211160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73</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Errores frecuentes del residente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National Institute for Health and Care Excellence. NICE guideline NG41. 2016.</a:t>
            </a:r>
          </a:p>
          <a:p>
            <a:r>
              <a:rPr sz="800">
                <a:solidFill>
                  <a:srgbClr val="5A6469"/>
                </a:solidFill>
                <a:latin typeface="Calibri"/>
              </a:rPr>
              <a:t>[r2] Fischer PE et al. Prehosp Emerg Care. 2018. doi:10.1080/10903127.2018.1481476</a:t>
            </a:r>
          </a:p>
          <a:p>
            <a:r>
              <a:rPr sz="800">
                <a:solidFill>
                  <a:srgbClr val="5A6469"/>
                </a:solidFill>
                <a:latin typeface="Calibri"/>
              </a:rPr>
              <a:t>[r4] Stiell IG et al. N Engl J Med. 2003. doi:10.1056/NEJMoa031375</a:t>
            </a:r>
          </a:p>
          <a:p>
            <a:r>
              <a:rPr sz="800">
                <a:solidFill>
                  <a:srgbClr val="5A6469"/>
                </a:solidFill>
                <a:latin typeface="Calibri"/>
              </a:rPr>
              <a:t>[r10] Velopulos CG et al. J Trauma Acute Care Surg. 2018. doi:10.1097/TA.0000000000001764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Casi todos los errores serios se repiten: examinar mal, imaginar mal, dejar dispositivos de más o de menos y no documentar.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73</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Errores frecuentes del residente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National Institute for Health and Care Excellence. NICE guideline NG41. 2016.</a:t>
            </a:r>
          </a:p>
          <a:p>
            <a:r>
              <a:rPr sz="800">
                <a:solidFill>
                  <a:srgbClr val="5A6469"/>
                </a:solidFill>
                <a:latin typeface="Calibri"/>
              </a:rPr>
              <a:t>[r2] Fischer PE et al. Prehosp Emerg Care. 2018. doi:10.1080/10903127.2018.1481476</a:t>
            </a:r>
          </a:p>
          <a:p>
            <a:r>
              <a:rPr sz="800">
                <a:solidFill>
                  <a:srgbClr val="5A6469"/>
                </a:solidFill>
                <a:latin typeface="Calibri"/>
              </a:rPr>
              <a:t>[r4] Stiell IG et al. N Engl J Med. 2003. doi:10.1056/NEJMoa031375</a:t>
            </a:r>
          </a:p>
          <a:p>
            <a:r>
              <a:rPr sz="800">
                <a:solidFill>
                  <a:srgbClr val="5A6469"/>
                </a:solidFill>
                <a:latin typeface="Calibri"/>
              </a:rPr>
              <a:t>[r10] Velopulos CG et al. J Trauma Acute Care Surg. 2018. doi:10.1097/TA.0000000000001764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De imagen.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73</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Errores frecuentes del residente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Velopulos CG et al. J Trauma Acute Care Surg. 2018. doi:10.1097/TA.0000000000001764</a:t>
            </a:r>
          </a:p>
          <a:p>
            <a:r>
              <a:rPr sz="1000">
                <a:solidFill>
                  <a:srgbClr val="5A6469"/>
                </a:solidFill>
                <a:latin typeface="Calibri"/>
              </a:rPr>
              <a:t>[r1] National Institute for Health and Care Excellence. NICE guideline NG41.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Inmovilizar de rutina en herida penetrante aislada [r10].</a:t>
            </a:r>
          </a:p>
          <a:p>
            <a:pPr marL="347472" indent="-347472">
              <a:spcAft>
                <a:spcPts val="1400"/>
              </a:spcAft>
              <a:buChar char="•"/>
            </a:pPr>
            <a:r>
              <a:rPr sz="2800">
                <a:solidFill>
                  <a:srgbClr val="263238"/>
                </a:solidFill>
                <a:latin typeface="Calibri"/>
              </a:rPr>
              <a:t>Forzar la posición neutra en una columna anquilosada [r1].</a:t>
            </a:r>
          </a:p>
          <a:p>
            <a:pPr marL="347472" indent="-347472">
              <a:spcAft>
                <a:spcPts val="1400"/>
              </a:spcAft>
              <a:buChar char="•"/>
            </a:pPr>
            <a:r>
              <a:rPr sz="2800">
                <a:solidFill>
                  <a:srgbClr val="263238"/>
                </a:solidFill>
                <a:latin typeface="Calibri"/>
              </a:rPr>
              <a:t>De alcance.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73</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de restringir y de no diagnosticar a tiempo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Ham W et al. J Trauma Acute Care Surg. 2014. doi:10.1097/TA.0000000000000153</a:t>
            </a:r>
          </a:p>
          <a:p>
            <a:r>
              <a:rPr sz="800">
                <a:solidFill>
                  <a:srgbClr val="5A6469"/>
                </a:solidFill>
                <a:latin typeface="Calibri"/>
              </a:rPr>
              <a:t>[r9] Núñez-Patiño RA et al. Neurocrit Care. 2020. doi:10.1007/s12028-019-00760-1</a:t>
            </a:r>
          </a:p>
          <a:p>
            <a:r>
              <a:rPr sz="800">
                <a:solidFill>
                  <a:srgbClr val="5A6469"/>
                </a:solidFill>
                <a:latin typeface="Calibri"/>
              </a:rPr>
              <a:t>[r10] Velopulos CG et al. J Trauma Acute Care Surg. 2018. doi:10.1097/TA.0000000000001764</a:t>
            </a:r>
          </a:p>
          <a:p>
            <a:r>
              <a:rPr sz="800">
                <a:solidFill>
                  <a:srgbClr val="5A6469"/>
                </a:solidFill>
                <a:latin typeface="Calibri"/>
              </a:rPr>
              <a:t>[r11] Kwan I et al. Cochrane Database Syst Rev. 2001. doi:10.1002/14651858.CD002803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Idea central.</a:t>
            </a:r>
          </a:p>
          <a:p>
            <a:pPr marL="347472" indent="-347472">
              <a:spcAft>
                <a:spcPts val="1400"/>
              </a:spcAft>
              <a:buChar char="•"/>
            </a:pPr>
            <a:r>
              <a:rPr sz="2800">
                <a:solidFill>
                  <a:srgbClr val="263238"/>
                </a:solidFill>
                <a:latin typeface="Calibri"/>
              </a:rPr>
              <a:t>Se pueden hacer daño por exceso y por defecto.</a:t>
            </a:r>
          </a:p>
          <a:p>
            <a:pPr marL="347472" indent="-347472">
              <a:spcAft>
                <a:spcPts val="1400"/>
              </a:spcAft>
              <a:buChar char="•"/>
            </a:pPr>
            <a:r>
              <a:rPr sz="2800">
                <a:solidFill>
                  <a:srgbClr val="263238"/>
                </a:solidFill>
                <a:latin typeface="Calibri"/>
              </a:rPr>
              <a:t>Ambos se miden.</a:t>
            </a:r>
          </a:p>
          <a:p>
            <a:pPr marL="347472" indent="-347472">
              <a:spcAft>
                <a:spcPts val="1400"/>
              </a:spcAft>
              <a:buChar char="•"/>
            </a:pPr>
            <a:r>
              <a:rPr sz="2800">
                <a:solidFill>
                  <a:srgbClr val="263238"/>
                </a:solidFill>
                <a:latin typeface="Calibri"/>
              </a:rPr>
              <a:t>Por exceso: úlceras.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73</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Problemas por exceso y por defecto: frecuencias publicadas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Ham W et al. J Trauma Acute Care Surg. 2014. doi:10.1097/TA.0000000000000153</a:t>
            </a:r>
          </a:p>
          <a:p>
            <a:r>
              <a:rPr sz="800">
                <a:solidFill>
                  <a:srgbClr val="5A6469"/>
                </a:solidFill>
                <a:latin typeface="Calibri"/>
              </a:rPr>
              <a:t>[r21] Davis JW et al. J Trauma. 1993. doi:10.1097/00005373-199303000-00006</a:t>
            </a:r>
          </a:p>
          <a:p>
            <a:r>
              <a:rPr sz="800">
                <a:solidFill>
                  <a:srgbClr val="5A6469"/>
                </a:solidFill>
                <a:latin typeface="Calibri"/>
              </a:rPr>
              <a:t>[r67] Platzer P et al. J Trauma. 2006. doi:10.1097/01.ta.0000196673.58429.2a</a:t>
            </a:r>
          </a:p>
          <a:p>
            <a:r>
              <a:rPr sz="800">
                <a:solidFill>
                  <a:srgbClr val="5A6469"/>
                </a:solidFill>
                <a:latin typeface="Calibri"/>
              </a:rPr>
              <a:t>[r24] Kanna RM et al. Eur Spine J. 2016. doi:10.1007/s00586-015-4209-2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73</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Problemas medidos y su magnitud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Ham W et al. J Trauma Acute Care Surg. 2014. doi:10.1097/TA.0000000000000153</a:t>
            </a:r>
          </a:p>
          <a:p>
            <a:r>
              <a:rPr sz="800">
                <a:solidFill>
                  <a:srgbClr val="5A6469"/>
                </a:solidFill>
                <a:latin typeface="Calibri"/>
              </a:rPr>
              <a:t>[r9] Núñez-Patiño RA et al. Neurocrit Care. 2020. doi:10.1007/s12028-019-00760-1</a:t>
            </a:r>
          </a:p>
          <a:p>
            <a:r>
              <a:rPr sz="800">
                <a:solidFill>
                  <a:srgbClr val="5A6469"/>
                </a:solidFill>
                <a:latin typeface="Calibri"/>
              </a:rPr>
              <a:t>[r19] Ackland HM et al. Spine (Phila Pa. 2007. doi:10.1097/01.brs.0000255096.52871.4e</a:t>
            </a:r>
          </a:p>
          <a:p>
            <a:r>
              <a:rPr sz="800">
                <a:solidFill>
                  <a:srgbClr val="5A6469"/>
                </a:solidFill>
                <a:latin typeface="Calibri"/>
              </a:rPr>
              <a:t>[r21] Davis JW et al. J Trauma. 1993. doi:10.1097/00005373-199303000-00006</a:t>
            </a:r>
          </a:p>
          <a:p>
            <a:r>
              <a:rPr sz="800">
                <a:solidFill>
                  <a:srgbClr val="5A6469"/>
                </a:solidFill>
                <a:latin typeface="Calibri"/>
              </a:rPr>
              <a:t>[r67] Platzer P et al. J Trauma. 2006. doi:10.1097/01.ta.0000196673.58429.2a</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Problema</a:t>
                      </a:r>
                    </a:p>
                  </a:txBody>
                  <a:tcPr>
                    <a:solidFill>
                      <a:srgbClr val="0F5F6B"/>
                    </a:solidFill>
                  </a:tcPr>
                </a:tc>
                <a:tc>
                  <a:txBody>
                    <a:bodyPr/>
                    <a:lstStyle/>
                    <a:p>
                      <a:r>
                        <a:rPr sz="1600" b="1">
                          <a:solidFill>
                            <a:srgbClr val="FFFFFF"/>
                          </a:solidFill>
                          <a:latin typeface="Calibri"/>
                        </a:rPr>
                        <a:t>Magnitud</a:t>
                      </a:r>
                    </a:p>
                  </a:txBody>
                  <a:tcPr>
                    <a:solidFill>
                      <a:srgbClr val="0F5F6B"/>
                    </a:solidFill>
                  </a:tcPr>
                </a:tc>
                <a:tc>
                  <a:txBody>
                    <a:bodyPr/>
                    <a:lstStyle/>
                    <a:p>
                      <a:r>
                        <a:rPr sz="1600" b="1">
                          <a:solidFill>
                            <a:srgbClr val="FFFFFF"/>
                          </a:solidFill>
                          <a:latin typeface="Calibri"/>
                        </a:rPr>
                        <a:t>Condición</a:t>
                      </a:r>
                    </a:p>
                  </a:txBody>
                  <a:tcPr>
                    <a:solidFill>
                      <a:srgbClr val="0F5F6B"/>
                    </a:solidFill>
                  </a:tcPr>
                </a:tc>
              </a:tr>
              <a:tr h="457200">
                <a:tc>
                  <a:txBody>
                    <a:bodyPr/>
                    <a:lstStyle/>
                    <a:p>
                      <a:r>
                        <a:rPr sz="1600">
                          <a:solidFill>
                            <a:srgbClr val="263238"/>
                          </a:solidFill>
                          <a:latin typeface="Calibri"/>
                        </a:rPr>
                        <a:t>Úlcera por collar</a:t>
                      </a:r>
                    </a:p>
                  </a:txBody>
                  <a:tcPr>
                    <a:solidFill>
                      <a:srgbClr val="EEF3F4"/>
                    </a:solidFill>
                  </a:tcPr>
                </a:tc>
                <a:tc>
                  <a:txBody>
                    <a:bodyPr/>
                    <a:lstStyle/>
                    <a:p>
                      <a:r>
                        <a:rPr sz="1600">
                          <a:solidFill>
                            <a:srgbClr val="263238"/>
                          </a:solidFill>
                          <a:latin typeface="Calibri"/>
                        </a:rPr>
                        <a:t>6,8 % a 38 % [r8]</a:t>
                      </a:r>
                    </a:p>
                  </a:txBody>
                  <a:tcPr>
                    <a:solidFill>
                      <a:srgbClr val="EEF3F4"/>
                    </a:solidFill>
                  </a:tcPr>
                </a:tc>
                <a:tc>
                  <a:txBody>
                    <a:bodyPr/>
                    <a:lstStyle/>
                    <a:p>
                      <a:r>
                        <a:rPr sz="1600">
                          <a:solidFill>
                            <a:srgbClr val="263238"/>
                          </a:solidFill>
                          <a:latin typeface="Calibri"/>
                        </a:rPr>
                        <a:t>Adultos traumatizados con dispositivos de inmovilización</a:t>
                      </a:r>
                    </a:p>
                  </a:txBody>
                  <a:tcPr>
                    <a:solidFill>
                      <a:srgbClr val="EEF3F4"/>
                    </a:solidFill>
                  </a:tcPr>
                </a:tc>
              </a:tr>
              <a:tr h="457200">
                <a:tc>
                  <a:txBody>
                    <a:bodyPr/>
                    <a:lstStyle/>
                    <a:p>
                      <a:r>
                        <a:rPr sz="1600">
                          <a:solidFill>
                            <a:srgbClr val="263238"/>
                          </a:solidFill>
                          <a:latin typeface="Calibri"/>
                        </a:rPr>
                        <a:t>Riesgo de úlcera por día de collar</a:t>
                      </a:r>
                    </a:p>
                  </a:txBody>
                  <a:tcPr>
                    <a:solidFill>
                      <a:srgbClr val="FFFFFF"/>
                    </a:solidFill>
                  </a:tcPr>
                </a:tc>
                <a:tc>
                  <a:txBody>
                    <a:bodyPr/>
                    <a:lstStyle/>
                    <a:p>
                      <a:r>
                        <a:rPr sz="1600">
                          <a:solidFill>
                            <a:srgbClr val="263238"/>
                          </a:solidFill>
                          <a:latin typeface="Calibri"/>
                        </a:rPr>
                        <a:t>Aumento de 66 % [r19]</a:t>
                      </a:r>
                    </a:p>
                  </a:txBody>
                  <a:tcPr>
                    <a:solidFill>
                      <a:srgbClr val="FFFFFF"/>
                    </a:solidFill>
                  </a:tcPr>
                </a:tc>
                <a:tc>
                  <a:txBody>
                    <a:bodyPr/>
                    <a:lstStyle/>
                    <a:p>
                      <a:r>
                        <a:rPr sz="1600">
                          <a:solidFill>
                            <a:srgbClr val="263238"/>
                          </a:solidFill>
                          <a:latin typeface="Calibri"/>
                        </a:rPr>
                        <a:t>Collar Philadelphia en traumatizados mayores</a:t>
                      </a:r>
                    </a:p>
                  </a:txBody>
                  <a:tcPr>
                    <a:solidFill>
                      <a:srgbClr val="FFFFFF"/>
                    </a:solidFill>
                  </a:tcPr>
                </a:tc>
              </a:tr>
              <a:tr h="457200">
                <a:tc>
                  <a:txBody>
                    <a:bodyPr/>
                    <a:lstStyle/>
                    <a:p>
                      <a:r>
                        <a:rPr sz="1600">
                          <a:solidFill>
                            <a:srgbClr val="263238"/>
                          </a:solidFill>
                          <a:latin typeface="Calibri"/>
                        </a:rPr>
                        <a:t>Presión intracraneal</a:t>
                      </a:r>
                    </a:p>
                  </a:txBody>
                  <a:tcPr>
                    <a:solidFill>
                      <a:srgbClr val="EEF3F4"/>
                    </a:solidFill>
                  </a:tcPr>
                </a:tc>
                <a:tc>
                  <a:txBody>
                    <a:bodyPr/>
                    <a:lstStyle/>
                    <a:p>
                      <a:r>
                        <a:rPr sz="1600">
                          <a:solidFill>
                            <a:srgbClr val="263238"/>
                          </a:solidFill>
                          <a:latin typeface="Calibri"/>
                        </a:rPr>
                        <a:t>Más 4,43 mmHg con el collar [r9]</a:t>
                      </a:r>
                    </a:p>
                  </a:txBody>
                  <a:tcPr>
                    <a:solidFill>
                      <a:srgbClr val="EEF3F4"/>
                    </a:solidFill>
                  </a:tcPr>
                </a:tc>
                <a:tc>
                  <a:txBody>
                    <a:bodyPr/>
                    <a:lstStyle/>
                    <a:p>
                      <a:r>
                        <a:rPr sz="1600">
                          <a:solidFill>
                            <a:srgbClr val="263238"/>
                          </a:solidFill>
                          <a:latin typeface="Calibri"/>
                        </a:rPr>
                        <a:t>TCE; 5 estudios con 86 pacientes</a:t>
                      </a:r>
                    </a:p>
                  </a:txBody>
                  <a:tcPr>
                    <a:solidFill>
                      <a:srgbClr val="EEF3F4"/>
                    </a:solidFill>
                  </a:tcPr>
                </a:tc>
              </a:tr>
              <a:tr h="457200">
                <a:tc>
                  <a:txBody>
                    <a:bodyPr/>
                    <a:lstStyle/>
                    <a:p>
                      <a:r>
                        <a:rPr sz="1600">
                          <a:solidFill>
                            <a:srgbClr val="263238"/>
                          </a:solidFill>
                          <a:latin typeface="Calibri"/>
                        </a:rPr>
                        <a:t>Diagnóstico cervical tardío u omitido</a:t>
                      </a:r>
                    </a:p>
                  </a:txBody>
                  <a:tcPr>
                    <a:solidFill>
                      <a:srgbClr val="FFFFFF"/>
                    </a:solidFill>
                  </a:tcPr>
                </a:tc>
                <a:tc>
                  <a:txBody>
                    <a:bodyPr/>
                    <a:lstStyle/>
                    <a:p>
                      <a:r>
                        <a:rPr sz="1600">
                          <a:solidFill>
                            <a:srgbClr val="263238"/>
                          </a:solidFill>
                          <a:latin typeface="Calibri"/>
                        </a:rPr>
                        <a:t>4,6 % en 6 centros [r21]; 4,9 % en un centro [r67]</a:t>
                      </a:r>
                    </a:p>
                  </a:txBody>
                  <a:tcPr>
                    <a:solidFill>
                      <a:srgbClr val="FFFFFF"/>
                    </a:solidFill>
                  </a:tcPr>
                </a:tc>
                <a:tc>
                  <a:txBody>
                    <a:bodyPr/>
                    <a:lstStyle/>
                    <a:p>
                      <a:r>
                        <a:rPr sz="1600">
                          <a:solidFill>
                            <a:srgbClr val="263238"/>
                          </a:solidFill>
                          <a:latin typeface="Calibri"/>
                        </a:rPr>
                        <a:t>Trauma cervical</a:t>
                      </a:r>
                    </a:p>
                  </a:txBody>
                  <a:tcPr>
                    <a:solidFill>
                      <a:srgbClr val="FFFFFF"/>
                    </a:solidFill>
                  </a:tcPr>
                </a:tc>
              </a:tr>
              <a:tr h="457200">
                <a:tc>
                  <a:txBody>
                    <a:bodyPr/>
                    <a:lstStyle/>
                    <a:p>
                      <a:r>
                        <a:rPr sz="1600">
                          <a:solidFill>
                            <a:srgbClr val="263238"/>
                          </a:solidFill>
                          <a:latin typeface="Calibri"/>
                        </a:rPr>
                        <a:t>Secuelas permanentes en los omitidos</a:t>
                      </a:r>
                    </a:p>
                  </a:txBody>
                  <a:tcPr>
                    <a:solidFill>
                      <a:srgbClr val="EEF3F4"/>
                    </a:solidFill>
                  </a:tcPr>
                </a:tc>
                <a:tc>
                  <a:txBody>
                    <a:bodyPr/>
                    <a:lstStyle/>
                    <a:p>
                      <a:r>
                        <a:rPr sz="1600">
                          <a:solidFill>
                            <a:srgbClr val="263238"/>
                          </a:solidFill>
                          <a:latin typeface="Calibri"/>
                        </a:rPr>
                        <a:t>29 % [r21]</a:t>
                      </a:r>
                    </a:p>
                  </a:txBody>
                  <a:tcPr>
                    <a:solidFill>
                      <a:srgbClr val="EEF3F4"/>
                    </a:solidFill>
                  </a:tcPr>
                </a:tc>
                <a:tc>
                  <a:txBody>
                    <a:bodyPr/>
                    <a:lstStyle/>
                    <a:p>
                      <a:r>
                        <a:rPr sz="1600">
                          <a:solidFill>
                            <a:srgbClr val="263238"/>
                          </a:solidFill>
                          <a:latin typeface="Calibri"/>
                        </a:rPr>
                        <a:t>34 pacientes con diagnóstico tardío</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73</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lo que cambia el desenlace en esta fase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Kwan I et al. Cochrane Database Syst Rev. 2001. doi:10.1002/14651858.CD002803</a:t>
            </a:r>
          </a:p>
          <a:p>
            <a:r>
              <a:rPr sz="800">
                <a:solidFill>
                  <a:srgbClr val="5A6469"/>
                </a:solidFill>
                <a:latin typeface="Calibri"/>
              </a:rPr>
              <a:t>[r21] Davis JW et al. J Trauma. 1993. doi:10.1097/00005373-199303000-00006</a:t>
            </a:r>
          </a:p>
          <a:p>
            <a:r>
              <a:rPr sz="800">
                <a:solidFill>
                  <a:srgbClr val="5A6469"/>
                </a:solidFill>
                <a:latin typeface="Calibri"/>
              </a:rPr>
              <a:t>[r28] Oña A et al. J Spinal Cord Med. 2026. doi:10.1080/10790268.2025.2460298</a:t>
            </a:r>
          </a:p>
          <a:p>
            <a:r>
              <a:rPr sz="800">
                <a:solidFill>
                  <a:srgbClr val="5A6469"/>
                </a:solidFill>
                <a:latin typeface="Calibri"/>
              </a:rPr>
              <a:t>[r36] Westerveld LA et al. Eur Spine J. 2009. doi:10.1007/s00586-008-0764-0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El pronóstico de la lesión medular no se decide en la guardia, pero la guardia puede empeorarlo o protegerlo.</a:t>
            </a:r>
          </a:p>
          <a:p>
            <a:pPr marL="347472" indent="-347472">
              <a:spcAft>
                <a:spcPts val="1400"/>
              </a:spcAft>
              <a:buChar char="•"/>
            </a:pPr>
            <a:r>
              <a:rPr sz="2400">
                <a:solidFill>
                  <a:srgbClr val="263238"/>
                </a:solidFill>
                <a:latin typeface="Calibri"/>
              </a:rPr>
              <a:t>Lo medible es poco y se dice.</a:t>
            </a:r>
          </a:p>
          <a:p>
            <a:pPr marL="347472" indent="-347472">
              <a:spcAft>
                <a:spcPts val="1400"/>
              </a:spcAft>
              <a:buChar char="•"/>
            </a:pPr>
            <a:r>
              <a:rPr sz="2400">
                <a:solidFill>
                  <a:srgbClr val="263238"/>
                </a:solidFill>
                <a:latin typeface="Calibri"/>
              </a:rPr>
              <a:t>Columna anquilosada.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73</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Pronóstico: lo que cambia el desenlace en esta fase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[r50] Sharwood LN et al. Emerg Med Australas. 2019. doi:10.1111/1742-6723.13290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Australia, 76 % de los hipotensos seguía hipotenso al alta, y eso sugiere una brecha entre guía y práctica [r50].</a:t>
            </a:r>
          </a:p>
          <a:p>
            <a:pPr marL="347472" indent="-347472">
              <a:spcAft>
                <a:spcPts val="1400"/>
              </a:spcAft>
              <a:buChar char="•"/>
            </a:pPr>
            <a:r>
              <a:rPr sz="2400">
                <a:solidFill>
                  <a:srgbClr val="263238"/>
                </a:solidFill>
                <a:latin typeface="Calibri"/>
              </a:rPr>
              <a:t>Lo que depende de nosotros.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73</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Columna anquilosada tras fractura: déficit al ingreso, complicaciones y mortalidad a 3 meses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Westerveld LA et al. Eur Spine J. 2009. doi:10.1007/s00586-008-0764-0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73</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Documentación médico-legal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National Institute for Health and Care Excellence. NICE guideline NG41. 2016.</a:t>
            </a:r>
          </a:p>
          <a:p>
            <a:r>
              <a:rPr sz="800">
                <a:solidFill>
                  <a:srgbClr val="5A6469"/>
                </a:solidFill>
                <a:latin typeface="Calibri"/>
              </a:rPr>
              <a:t>[r14] Rupp R et al. Top Spinal Cord Inj Rehabil. 2021. doi:10.46292/sci2702-1</a:t>
            </a:r>
          </a:p>
          <a:p>
            <a:r>
              <a:rPr sz="800">
                <a:solidFill>
                  <a:srgbClr val="5A6469"/>
                </a:solidFill>
                <a:latin typeface="Calibri"/>
              </a:rPr>
              <a:t>[r19] Ackland HM et al. Spine (Phila Pa. 2007. doi:10.1097/01.brs.0000255096.52871.4e</a:t>
            </a:r>
          </a:p>
          <a:p>
            <a:r>
              <a:rPr sz="800">
                <a:solidFill>
                  <a:srgbClr val="5A6469"/>
                </a:solidFill>
                <a:latin typeface="Calibri"/>
              </a:rPr>
              <a:t>[r67] Platzer P et al. J Trauma. 2006. doi:10.1097/01.ta.0000196673.58429.2a</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El expediente es parte del tratamiento.</a:t>
            </a:r>
          </a:p>
          <a:p>
            <a:pPr marL="347472" indent="-347472">
              <a:spcAft>
                <a:spcPts val="1400"/>
              </a:spcAft>
              <a:buChar char="•"/>
            </a:pPr>
            <a:r>
              <a:rPr sz="2400">
                <a:solidFill>
                  <a:srgbClr val="263238"/>
                </a:solidFill>
                <a:latin typeface="Calibri"/>
              </a:rPr>
              <a:t>Una decisión no escrita no existe para el siguiente turno, para el tutor ni para el juez.</a:t>
            </a:r>
          </a:p>
          <a:p>
            <a:pPr marL="347472" indent="-347472">
              <a:spcAft>
                <a:spcPts val="1400"/>
              </a:spcAft>
              <a:buChar char="•"/>
            </a:pPr>
            <a:r>
              <a:rPr sz="2400">
                <a:solidFill>
                  <a:srgbClr val="263238"/>
                </a:solidFill>
                <a:latin typeface="Calibri"/>
              </a:rPr>
              <a:t>Qué debe quedar escrito.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73</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Documentación médico-legal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Rupp R et al. Top Spinal Cord Inj Rehabil. 2021. doi:10.46292/sci2702-1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el examen neurológico, cuando algo no se puede evaluar se anota NT y se documenta la razón [r14].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73</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Documentación médico-legal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National Institute for Health and Care Excellence. NICE guideline NG41.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Consentimiento y comunicación.</a:t>
            </a:r>
          </a:p>
          <a:p>
            <a:pPr marL="347472" indent="-347472">
              <a:spcAft>
                <a:spcPts val="1400"/>
              </a:spcAft>
              <a:buChar char="•"/>
            </a:pPr>
            <a:r>
              <a:rPr sz="2400">
                <a:solidFill>
                  <a:srgbClr val="263238"/>
                </a:solidFill>
                <a:latin typeface="Calibri"/>
              </a:rPr>
              <a:t>Explica al paciente y a la familia lo que se sabe y lo que se desconoce, sin predicciones optimistas ni pesimistas [r1].</a:t>
            </a:r>
          </a:p>
          <a:p>
            <a:pPr marL="347472" indent="-347472">
              <a:spcAft>
                <a:spcPts val="1400"/>
              </a:spcAft>
              <a:buChar char="•"/>
            </a:pPr>
            <a:r>
              <a:rPr sz="2400">
                <a:solidFill>
                  <a:srgbClr val="263238"/>
                </a:solidFill>
                <a:latin typeface="Calibri"/>
              </a:rPr>
              <a:t>Ver el capítulo hermano de consentimiento informado.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73</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National Institute for Health and Care Excellence. NICE guideline NG41.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Primero la vida y después la columna: la restricción del movimiento entra en la secuencia ABCDE y no retrasa la vía aérea, la ventilación ni el control de la hemorragia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73</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Rupp R et al. Top Spinal Cord Inj Rehabil. 2021. doi:10.46292/sci2702-1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Anota la hora, el examen neurológico inicial y cada cambio: el deterioro solo se detecta si existe una línea base [r14].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73</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Fischer PE et al. Prehosp Emerg Care. 2018. doi:10.1080/10903127.2018.1481476</a:t>
            </a:r>
          </a:p>
          <a:p>
            <a:r>
              <a:rPr sz="1000">
                <a:solidFill>
                  <a:srgbClr val="5A6469"/>
                </a:solidFill>
                <a:latin typeface="Calibri"/>
              </a:rPr>
              <a:t>[r4] Stiell IG et al. N Engl J Med. 2003. doi:10.1056/NEJMoa031375</a:t>
            </a:r>
          </a:p>
          <a:p>
            <a:r>
              <a:rPr sz="1000">
                <a:solidFill>
                  <a:srgbClr val="5A6469"/>
                </a:solidFill>
                <a:latin typeface="Calibri"/>
              </a:rPr>
              <a:t>[r5] Holmes JF et al. J Trauma. 2005. doi:10.1097/01.ta.0000162138.36519.2a</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Restringir el movimiento no equivale a inmovilizar [r2].</a:t>
            </a:r>
          </a:p>
          <a:p>
            <a:pPr marL="347472" indent="-347472">
              <a:spcAft>
                <a:spcPts val="1400"/>
              </a:spcAft>
              <a:buChar char="•"/>
            </a:pPr>
            <a:r>
              <a:rPr sz="2400">
                <a:solidFill>
                  <a:srgbClr val="263238"/>
                </a:solidFill>
                <a:latin typeface="Calibri"/>
              </a:rPr>
              <a:t>La regla canadiense fue más sensible y más específica que NEXUS en la comparación directa [r4].</a:t>
            </a:r>
          </a:p>
          <a:p>
            <a:pPr marL="347472" indent="-347472">
              <a:spcAft>
                <a:spcPts val="1400"/>
              </a:spcAft>
              <a:buChar char="•"/>
            </a:pPr>
            <a:r>
              <a:rPr sz="2400">
                <a:solidFill>
                  <a:srgbClr val="263238"/>
                </a:solidFill>
                <a:latin typeface="Calibri"/>
              </a:rPr>
              <a:t>La TC supera a la radiografía en el adulto: 98 % contra 52 %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73</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trauma de columna · restricción del movimiento espinal · collar cervical · tabla espinal larga · regla NEXUS · regla canadiense de columna cervical · TC cervical · RM cervical · paciente obnubilado · retiro…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73</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Fischer PE et al. Prehosp Emerg Care. 2018. doi:10.1080/10903127.2018.1481476</a:t>
            </a:r>
          </a:p>
          <a:p>
            <a:r>
              <a:rPr sz="1000">
                <a:solidFill>
                  <a:srgbClr val="5A6469"/>
                </a:solidFill>
                <a:latin typeface="Calibri"/>
              </a:rPr>
              <a:t>[r3] Hoffman JR et al. National Emergency X-Radiography Utilization Study Group. 2000. doi:10.1056/NEJM200007133430203</a:t>
            </a:r>
          </a:p>
          <a:p>
            <a:r>
              <a:rPr sz="1000">
                <a:solidFill>
                  <a:srgbClr val="5A6469"/>
                </a:solidFill>
                <a:latin typeface="Calibri"/>
              </a:rPr>
              <a:t>[r4] Stiell IG et al. N Engl J Med. 2003. doi:10.1056/NEJMoa031375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Restringir el movimiento no es inmovilizar: ningún dispositivo lo logra por completo [r2].</a:t>
            </a:r>
          </a:p>
          <a:p>
            <a:pPr marL="347472" indent="-347472">
              <a:spcAft>
                <a:spcPts val="1400"/>
              </a:spcAft>
              <a:buChar char="•"/>
            </a:pPr>
            <a:r>
              <a:rPr sz="2400">
                <a:solidFill>
                  <a:srgbClr val="263238"/>
                </a:solidFill>
                <a:latin typeface="Calibri"/>
              </a:rPr>
              <a:t>NEXUS: 5 criterios; si cumple los 5, no hace falta imagen cervical [r3].</a:t>
            </a:r>
          </a:p>
          <a:p>
            <a:pPr marL="347472" indent="-347472">
              <a:spcAft>
                <a:spcPts val="1400"/>
              </a:spcAft>
              <a:buChar char="•"/>
            </a:pPr>
            <a:r>
              <a:rPr sz="2400">
                <a:solidFill>
                  <a:srgbClr val="263238"/>
                </a:solidFill>
                <a:latin typeface="Calibri"/>
              </a:rPr>
              <a:t>En la comparación directa, la regla canadiense superó a NEXUS: sensibilidad 99,4 % contra 90,7 %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73</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motociclista intoxicado, fractura de fémur y fractura de L1 en la TC</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sintético, sin datos de pacientes reales.</a:t>
            </a:r>
          </a:p>
          <a:p>
            <a:pPr marL="347472" indent="-347472">
              <a:spcAft>
                <a:spcPts val="1400"/>
              </a:spcAft>
              <a:buChar char="•"/>
            </a:pPr>
            <a:r>
              <a:rPr sz="2400">
                <a:solidFill>
                  <a:srgbClr val="263238"/>
                </a:solidFill>
                <a:latin typeface="Calibri"/>
              </a:rPr>
              <a:t>Hombre de 34 años, motociclista, que choca contra un auto a alta velocidad.</a:t>
            </a:r>
          </a:p>
          <a:p>
            <a:pPr marL="347472" indent="-347472">
              <a:spcAft>
                <a:spcPts val="1400"/>
              </a:spcAft>
              <a:buChar char="•"/>
            </a:pPr>
            <a:r>
              <a:rPr sz="2400">
                <a:solidFill>
                  <a:srgbClr val="263238"/>
                </a:solidFill>
                <a:latin typeface="Calibri"/>
              </a:rPr>
              <a:t>Llega a un hospital de Guayaquil en camilla de ambulancia, con collar y sobre tabla larga.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73</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¿Cumple los criterios de bajo riesgo de NEXUS y puede retirarse el collar con el examen clínico?</a:t>
            </a:r>
          </a:p>
          <a:p>
            <a:pPr marL="347472" indent="-347472">
              <a:spcAft>
                <a:spcPts val="1400"/>
              </a:spcAft>
              <a:buChar char="•"/>
            </a:pPr>
            <a:r>
              <a:rPr sz="2800">
                <a:solidFill>
                  <a:srgbClr val="263238"/>
                </a:solidFill>
                <a:latin typeface="Calibri"/>
              </a:rPr>
              <a:t>2. ¿Qué haces con la tabla larga en este momento?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73</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Hoffman JR et al. National Emergency X-Radiography Utilization Study Group. 2000. doi:10.1056/NEJM200007133430203</a:t>
            </a:r>
          </a:p>
          <a:p>
            <a:r>
              <a:rPr sz="1000">
                <a:solidFill>
                  <a:srgbClr val="5A6469"/>
                </a:solidFill>
                <a:latin typeface="Calibri"/>
              </a:rPr>
              <a:t>[r2] Fischer PE et al. Prehosp Emerg Care. 2018. doi:10.1080/10903127.2018.1481476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cumple NEXUS: está intoxicado, tiene una lesión distractora dolorosa y su alerta no es normal, y el examen clínico no basta para liberarlo [r3].</a:t>
            </a:r>
          </a:p>
          <a:p>
            <a:pPr marL="347472" indent="-347472">
              <a:spcAft>
                <a:spcPts val="1400"/>
              </a:spcAft>
              <a:buChar char="•"/>
            </a:pPr>
            <a:r>
              <a:rPr sz="2400">
                <a:solidFill>
                  <a:srgbClr val="263238"/>
                </a:solidFill>
                <a:latin typeface="Calibri"/>
              </a:rPr>
              <a:t>La tabla larga se retira de inmediato al llegar, con tabla deslizante y personal suficiente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73</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National Institute for Health and Care Excellence. Spinal injury: assessment and initial management. NICE guideline NG41. London: NICE; 2016. Disponible en: https://www.nice.org.uk/guidance/ng41 https://www.nice.org.uk/guidance/ng41</a:t>
            </a:r>
          </a:p>
          <a:p>
            <a:pPr>
              <a:spcAft>
                <a:spcPts val="800"/>
              </a:spcAft>
            </a:pPr>
            <a:r>
              <a:rPr sz="1200">
                <a:solidFill>
                  <a:srgbClr val="263238"/>
                </a:solidFill>
                <a:latin typeface="Calibri"/>
              </a:rPr>
              <a:t>[r2] Fischer PE, Perina DG, Delbridge TR, Fallat ME, Salomone JP, Dodd J, et al. Spinal Motion Restriction in the Trauma Patient - A Joint Position Statement. Prehosp Emerg Care. 2018;22(6):659-61. doi:10.1080/10903127.2018.1481476 https://doi.org/10.1080/10903127.2018.1481476</a:t>
            </a:r>
          </a:p>
          <a:p>
            <a:pPr>
              <a:spcAft>
                <a:spcPts val="800"/>
              </a:spcAft>
            </a:pPr>
            <a:r>
              <a:rPr sz="1200">
                <a:solidFill>
                  <a:srgbClr val="263238"/>
                </a:solidFill>
                <a:latin typeface="Calibri"/>
              </a:rPr>
              <a:t>[r3] Hoffman JR, Mower WR, Wolfson AB, Todd KH, Zucker MI. Validity of a set of clinical criteria to rule out injury to the cervical spine in patients with blunt trauma. National Emergency X-Radiography Utilization Study Group. N Engl J Med. 2000;343(2):94-9. doi:10.1056/NEJM200007133430203 https://doi.org/10.1056/NEJM200007133430203</a:t>
            </a:r>
          </a:p>
          <a:p>
            <a:pPr>
              <a:spcAft>
                <a:spcPts val="800"/>
              </a:spcAft>
            </a:pPr>
            <a:r>
              <a:rPr sz="1200">
                <a:solidFill>
                  <a:srgbClr val="263238"/>
                </a:solidFill>
                <a:latin typeface="Calibri"/>
              </a:rPr>
              <a:t>[r4] Stiell IG, Clement CM, McKnight RD, Brison R, Schull MJ, Rowe BH, et al. The Canadian C-spine rule versus the NEXUS low-risk criteria in patients with trauma. N Engl J Med. 2003;349(26):2510-8. doi:10.1056/NEJMoa031375 https://doi.org/10.1056/NEJMoa031375</a:t>
            </a:r>
          </a:p>
          <a:p>
            <a:pPr>
              <a:spcAft>
                <a:spcPts val="800"/>
              </a:spcAft>
            </a:pPr>
            <a:r>
              <a:rPr sz="1200">
                <a:solidFill>
                  <a:srgbClr val="263238"/>
                </a:solidFill>
                <a:latin typeface="Calibri"/>
              </a:rPr>
              <a:t>[r5] Holmes JF, Akkinepalli R. Computed tomography versus plain radiography to screen for cervical spine injury: a meta-analysis. J Trauma. 2005;58(5):902-5. doi:10.1097/01.ta.0000162138.36519.2a https://doi.org/10.1097/01.ta.0000162138.36519.2a</a:t>
            </a:r>
          </a:p>
          <a:p>
            <a:pPr>
              <a:spcAft>
                <a:spcPts val="800"/>
              </a:spcAft>
            </a:pPr>
            <a:r>
              <a:rPr sz="1200">
                <a:solidFill>
                  <a:srgbClr val="263238"/>
                </a:solidFill>
                <a:latin typeface="Calibri"/>
              </a:rPr>
              <a:t>[r6] Patel MB, Humble SS, Cullinane DC, Day MA, Jawa RS, Devin CJ, et al. Cervical spine collar clearance in the obtunded adult blunt trauma patient: a systematic review and practice management guideline from the Eastern Association for the Surgery of Trauma. J Trauma Acute Care Surg. 2015;78(2):430-41. doi:10.1097/TA.0000000000000503 https://doi.org/10.1097/TA.0000000000000503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73</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Yong JH, Tan JH, Chen J, Hey HWD. Computed tomography versus magnetic resonance imaging of the cervical spine in the spinal clearance of trauma patients: a systematic review and meta-analyses. Eur Spine J. 2025;34(8):3127-70. doi:10.1007/s00586-025-08787-z https://doi.org/10.1007/s00586-025-08787-z</a:t>
            </a:r>
          </a:p>
          <a:p>
            <a:pPr>
              <a:spcAft>
                <a:spcPts val="800"/>
              </a:spcAft>
            </a:pPr>
            <a:r>
              <a:rPr sz="1200">
                <a:solidFill>
                  <a:srgbClr val="263238"/>
                </a:solidFill>
                <a:latin typeface="Calibri"/>
              </a:rPr>
              <a:t>[r8] Ham W, Schoonhoven L, Schuurmans MJ, Leenen LP. Pressure ulcers from spinal immobilization in trauma patients: a systematic review. J Trauma Acute Care Surg. 2014;76(4):1131-41. doi:10.1097/TA.0000000000000153 https://doi.org/10.1097/TA.0000000000000153</a:t>
            </a:r>
          </a:p>
          <a:p>
            <a:pPr>
              <a:spcAft>
                <a:spcPts val="800"/>
              </a:spcAft>
            </a:pPr>
            <a:r>
              <a:rPr sz="1200">
                <a:solidFill>
                  <a:srgbClr val="263238"/>
                </a:solidFill>
                <a:latin typeface="Calibri"/>
              </a:rPr>
              <a:t>[r9] Núñez-Patiño RA, Rubiano AM, Godoy DA. Impact of Cervical Collars on Intracranial Pressure Values in Traumatic Brain Injury: A Systematic Review and Meta-Analysis of Prospective Studies. Neurocrit Care. 2020;32(2):469-77. doi:10.1007/s12028-019-00760-1 https://doi.org/10.1007/s12028-019-00760-1</a:t>
            </a:r>
          </a:p>
          <a:p>
            <a:pPr>
              <a:spcAft>
                <a:spcPts val="800"/>
              </a:spcAft>
            </a:pPr>
            <a:r>
              <a:rPr sz="1200">
                <a:solidFill>
                  <a:srgbClr val="263238"/>
                </a:solidFill>
                <a:latin typeface="Calibri"/>
              </a:rPr>
              <a:t>[r10] Velopulos CG, Shihab HM, Lottenberg L, Feinman M, Raja A, Salomone J, et al. Prehospital spine immobilization/spinal motion restriction in penetrating trauma: A practice management guideline from the Eastern Association for the Surgery of Trauma (EAST). J Trauma Acute Care Surg. 2018;84(5):736-44. doi:10.1097/TA.0000000000001764 https://doi.org/10.1097/TA.0000000000001764</a:t>
            </a:r>
          </a:p>
          <a:p>
            <a:pPr>
              <a:spcAft>
                <a:spcPts val="800"/>
              </a:spcAft>
            </a:pPr>
            <a:r>
              <a:rPr sz="1200">
                <a:solidFill>
                  <a:srgbClr val="263238"/>
                </a:solidFill>
                <a:latin typeface="Calibri"/>
              </a:rPr>
              <a:t>[r11] Kwan I, Bunn F, Roberts I. Spinal immobilisation for trauma patients. Cochrane Database Syst Rev. 2001;2001(2):CD002803. doi:10.1002/14651858.CD002803 https://doi.org/10.1002/14651858.CD002803</a:t>
            </a:r>
          </a:p>
          <a:p>
            <a:pPr>
              <a:spcAft>
                <a:spcPts val="800"/>
              </a:spcAft>
            </a:pPr>
            <a:r>
              <a:rPr sz="1200">
                <a:solidFill>
                  <a:srgbClr val="263238"/>
                </a:solidFill>
                <a:latin typeface="Calibri"/>
              </a:rPr>
              <a:t>[r12] Miller CP, Brubacher JW, Biswas D, Lawrence BD, Whang PG, Grauer JN. The incidence of noncontiguous spinal fractures and other traumatic injuries associated with cervical spine fractures: a 10-year experience at an academic medical center. Spine (Phila Pa 1976). 2011;36(19):1532-40. doi:10.1097/BRS.0b013e3181f550a6 https://doi.org/10.1097/BRS.0b013e3181f550a6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73</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National Institute for Health and Care Excellence. Head injury: assessment and early management. NICE guideline NG232. London: NICE; 2023. Disponible en: https://www.nice.org.uk/guidance/ng232 https://www.nice.org.uk/guidance/ng232</a:t>
            </a:r>
          </a:p>
          <a:p>
            <a:pPr>
              <a:spcAft>
                <a:spcPts val="800"/>
              </a:spcAft>
            </a:pPr>
            <a:r>
              <a:rPr sz="1200">
                <a:solidFill>
                  <a:srgbClr val="263238"/>
                </a:solidFill>
                <a:latin typeface="Calibri"/>
              </a:rPr>
              <a:t>[r14] Rupp R, Biering-Sørensen F, Burns SP, Graves DE, Guest J, Jones L, et al. International Standards for Neurological Classification of Spinal Cord Injury: Revised 2019. Top Spinal Cord Inj Rehabil. 2021;27(2):1-22. doi:10.46292/sci2702-1 https://doi.org/10.46292/sci2702-1</a:t>
            </a:r>
          </a:p>
          <a:p>
            <a:pPr>
              <a:spcAft>
                <a:spcPts val="800"/>
              </a:spcAft>
            </a:pPr>
            <a:r>
              <a:rPr sz="1200">
                <a:solidFill>
                  <a:srgbClr val="263238"/>
                </a:solidFill>
                <a:latin typeface="Calibri"/>
              </a:rPr>
              <a:t>[r15] Dave S, Dahlstrom JJ, Weisbrod LJ. Neurogenic Shock. In: StatPearls [Internet]. Treasure Island (FL): StatPearls Publishing; 2023 Jan-. PMID: 29083597 https://pubmed.ncbi.nlm.nih.gov/29083597/</a:t>
            </a:r>
          </a:p>
          <a:p>
            <a:pPr>
              <a:spcAft>
                <a:spcPts val="800"/>
              </a:spcAft>
            </a:pPr>
            <a:r>
              <a:rPr sz="1200">
                <a:solidFill>
                  <a:srgbClr val="263238"/>
                </a:solidFill>
                <a:latin typeface="Calibri"/>
              </a:rPr>
              <a:t>[r16] Stiell IG, Wells GA, Vandemheen KL, Clement CM, Lesiuk H, De Maio VJ, et al. The Canadian C-spine rule for radiography in alert and stable trauma patients. JAMA. 2001;286(15):1841-8. doi:10.1001/jama.286.15.1841 https://doi.org/10.1001/jama.286.15.1841</a:t>
            </a:r>
          </a:p>
          <a:p>
            <a:pPr>
              <a:spcAft>
                <a:spcPts val="800"/>
              </a:spcAft>
            </a:pPr>
            <a:r>
              <a:rPr sz="1200">
                <a:solidFill>
                  <a:srgbClr val="263238"/>
                </a:solidFill>
                <a:latin typeface="Calibri"/>
              </a:rPr>
              <a:t>[r17] Touger M, Gennis P, Nathanson N, Lowery DW, Pollack CV, Hoffman JR, et al. Validity of a decision rule to reduce cervical spine radiography in elderly patients with blunt trauma. Ann Emerg Med. 2002;40(3):287-93. doi:10.1067/mem.2002.125708 https://doi.org/10.1067/mem.2002.125708</a:t>
            </a:r>
          </a:p>
          <a:p>
            <a:pPr>
              <a:spcAft>
                <a:spcPts val="800"/>
              </a:spcAft>
            </a:pPr>
            <a:r>
              <a:rPr sz="1200">
                <a:solidFill>
                  <a:srgbClr val="263238"/>
                </a:solidFill>
                <a:latin typeface="Calibri"/>
              </a:rPr>
              <a:t>[r18] Inaba K, Nosanov L, Menaker J, Bosarge P, Williams L, Turay D, et al. Prospective derivation of a clinical decision rule for thoracolumbar spine evaluation after blunt trauma: An American Association for the Surgery of Trauma Multi-Institutional Trials Group Study. J Trauma Acute Care Surg. 2015;78(3):459-65. doi:10.1097/TA.0000000000000560 https://doi.org/10.1097/TA.0000000000000560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73</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Ackland HM, Cooper DJ, Malham GM, Kossmann T. Factors predicting cervical collar-related decubitus ulceration in major trauma patients. Spine (Phila Pa 1976). 2007;32(4):423-8. doi:10.1097/01.brs.0000255096.52871.4e https://doi.org/10.1097/01.brs.0000255096.52871.4e</a:t>
            </a:r>
          </a:p>
          <a:p>
            <a:pPr>
              <a:spcAft>
                <a:spcPts val="800"/>
              </a:spcAft>
            </a:pPr>
            <a:r>
              <a:rPr sz="1200">
                <a:solidFill>
                  <a:srgbClr val="263238"/>
                </a:solidFill>
                <a:latin typeface="Calibri"/>
              </a:rPr>
              <a:t>[r20] Rose MK, Rosal LM, Gonzalez RP, Rostas JW, Baker JA, Simmons JD, et al. Clinical clearance of the cervical spine in patients with distracting injuries: It is time to dispel the myth. J Trauma Acute Care Surg. 2012;73(2):498-502. doi:10.1097/ta.0b013e3182587634 https://doi.org/10.1097/ta.0b013e3182587634</a:t>
            </a:r>
          </a:p>
          <a:p>
            <a:pPr>
              <a:spcAft>
                <a:spcPts val="800"/>
              </a:spcAft>
            </a:pPr>
            <a:r>
              <a:rPr sz="1200">
                <a:solidFill>
                  <a:srgbClr val="263238"/>
                </a:solidFill>
                <a:latin typeface="Calibri"/>
              </a:rPr>
              <a:t>[r21] Davis JW, Phreaner DL, Hoyt DB, Mackersie RC. The etiology of missed cervical spine injuries. J Trauma. 1993;34(3):342-6. doi:10.1097/00005373-199303000-00006 https://doi.org/10.1097/00005373-199303000-00006</a:t>
            </a:r>
          </a:p>
          <a:p>
            <a:pPr>
              <a:spcAft>
                <a:spcPts val="800"/>
              </a:spcAft>
            </a:pPr>
            <a:r>
              <a:rPr sz="1200">
                <a:solidFill>
                  <a:srgbClr val="263238"/>
                </a:solidFill>
                <a:latin typeface="Calibri"/>
              </a:rPr>
              <a:t>[r22] Paykin G, O'Reilly G, Ackland H, Mitra B. Review article: NEXUS criteria to rule out cervical spine injury among older patients: A systematic review. Emerg Med Australas. 2018;30(4):450-5. doi:10.1111/1742-6723.12880 https://doi.org/10.1111/1742-6723.12880</a:t>
            </a:r>
          </a:p>
          <a:p>
            <a:pPr>
              <a:spcAft>
                <a:spcPts val="800"/>
              </a:spcAft>
            </a:pPr>
            <a:r>
              <a:rPr sz="1200">
                <a:solidFill>
                  <a:srgbClr val="263238"/>
                </a:solidFill>
                <a:latin typeface="Calibri"/>
              </a:rPr>
              <a:t>[r23] Schoenfeld AJ, Bono CM, McGuire KJ, Warholic N, Harris MB. Computed tomography alone versus computed tomography and magnetic resonance imaging in the identification of occult injuries to the cervical spine: a meta-analysis. J Trauma. 2010;68(1):109-13. doi:10.1097/TA.0b013e3181c0b67a https://doi.org/10.1097/TA.0b013e3181c0b67a</a:t>
            </a:r>
          </a:p>
          <a:p>
            <a:pPr>
              <a:spcAft>
                <a:spcPts val="800"/>
              </a:spcAft>
            </a:pPr>
            <a:r>
              <a:rPr sz="1200">
                <a:solidFill>
                  <a:srgbClr val="263238"/>
                </a:solidFill>
                <a:latin typeface="Calibri"/>
              </a:rPr>
              <a:t>[r24] Kanna RM, Gaike CV, Mahesh A, Shetty AP, Rajasekaran S. Multilevel non-contiguous spinal injuries: incidence and patterns based on whole spine MRI. Eur Spine J. 2016;25(4):1163-9. doi:10.1007/s00586-015-4209-2 https://doi.org/10.1007/s00586-015-4209-2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73</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Pandor A, Essat M, Sutton A, Fuller G, Reid S, Smith JE, et al. Cervical spine immobilisation following blunt trauma in pre-hospital and emergency care: A systematic review. PLoS One. 2024;19(4):e0302127. doi:10.1371/journal.pone.0302127 https://doi.org/10.1371/journal.pone.0302127</a:t>
            </a:r>
          </a:p>
          <a:p>
            <a:pPr>
              <a:spcAft>
                <a:spcPts val="800"/>
              </a:spcAft>
            </a:pPr>
            <a:r>
              <a:rPr sz="1200">
                <a:solidFill>
                  <a:srgbClr val="263238"/>
                </a:solidFill>
                <a:latin typeface="Calibri"/>
              </a:rPr>
              <a:t>[r26] Expert Panel on Neurological Imaging and Musculoskeletal Imaging:, Beckmann NM, West OC, Nunez D, Kirsch CFE, Aulino JM, et al. ACR Appropriateness Criteria® Suspected Spine Trauma. J Am Coll Radiol. 2019;16(5S):S264-S285. doi:10.1016/j.jacr.2019.02.002 https://doi.org/10.1016/j.jacr.2019.02.002</a:t>
            </a:r>
          </a:p>
          <a:p>
            <a:pPr>
              <a:spcAft>
                <a:spcPts val="800"/>
              </a:spcAft>
            </a:pPr>
            <a:r>
              <a:rPr sz="1200">
                <a:solidFill>
                  <a:srgbClr val="263238"/>
                </a:solidFill>
                <a:latin typeface="Calibri"/>
              </a:rPr>
              <a:t>[r27] Kumar R, Lim J, Mekary RA, Rattani A, Dewan MC, Sharif SY, et al. Traumatic Spinal Injury: Global Epidemiology and Worldwide Volume. World Neurosurg. 2018;113:e345-e363. doi:10.1016/j.wneu.2018.02.033 https://doi.org/10.1016/j.wneu.2018.02.033</a:t>
            </a:r>
          </a:p>
          <a:p>
            <a:pPr>
              <a:spcAft>
                <a:spcPts val="800"/>
              </a:spcAft>
            </a:pPr>
            <a:r>
              <a:rPr sz="1200">
                <a:solidFill>
                  <a:srgbClr val="263238"/>
                </a:solidFill>
                <a:latin typeface="Calibri"/>
              </a:rPr>
              <a:t>[r28] Oña A, Yánez C, Pacheco Barzallo A, Cárdenas D, Espinosa V, Glisic M, et al. Epidemiological profile of people with spinal cord injury in Ecuador: A population-based design and cohort profile. J Spinal Cord Med. 2026;49(1):182-92. doi:10.1080/10790268.2025.2460298 https://doi.org/10.1080/10790268.2025.2460298</a:t>
            </a:r>
          </a:p>
          <a:p>
            <a:pPr>
              <a:spcAft>
                <a:spcPts val="800"/>
              </a:spcAft>
            </a:pPr>
            <a:r>
              <a:rPr sz="1200">
                <a:solidFill>
                  <a:srgbClr val="263238"/>
                </a:solidFill>
                <a:latin typeface="Calibri"/>
              </a:rPr>
              <a:t>[r29] Domeier RM, Frederiksen SM, Welch K. Prospective performance assessment of an out-of-hospital protocol for selective spine immobilization using clinical spine clearance criteria. Ann Emerg Med. 2005;46(2):123-31. doi:10.1016/j.annemergmed.2005.02.004 https://doi.org/10.1016/j.annemergmed.2005.02.004</a:t>
            </a:r>
          </a:p>
          <a:p>
            <a:pPr>
              <a:spcAft>
                <a:spcPts val="800"/>
              </a:spcAft>
            </a:pPr>
            <a:r>
              <a:rPr sz="1200">
                <a:solidFill>
                  <a:srgbClr val="263238"/>
                </a:solidFill>
                <a:latin typeface="Calibri"/>
              </a:rPr>
              <a:t>[r30] Vaillancourt C, Stiell IG, Beaudoin T, Maloney J, Anton AR, Bradford P, et al. The out-of-hospital validation of the Canadian C-Spine Rule by paramedics. Ann Emerg Med. 2009;54(5):663-671.e1. doi:10.1016/j.annemergmed.2009.03.008 https://doi.org/10.1016/j.annemergmed.2009.03.008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73</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Leonard JC, Harding M, Cook LJ, Leonard JR, Adelgais KM, Ahmad FA, et al. PECARN prediction rule for cervical spine imaging of children presenting to the emergency department with blunt trauma: a multicentre prospective observational study. Lancet Child Adolesc Health. 2024;8(7):482-90. doi:10.1016/S2352-4642(24)00104-4 https://doi.org/10.1016/S2352-4642(24)00104-4</a:t>
            </a:r>
          </a:p>
          <a:p>
            <a:pPr>
              <a:spcAft>
                <a:spcPts val="800"/>
              </a:spcAft>
            </a:pPr>
            <a:r>
              <a:rPr sz="1200">
                <a:solidFill>
                  <a:srgbClr val="263238"/>
                </a:solidFill>
                <a:latin typeface="Calibri"/>
              </a:rPr>
              <a:t>[r32] Holmes JF, Miller PQ, Panacek EA, Lin S, Horne NS, Mower WR. Epidemiology of thoracolumbar spine injury in blunt trauma. Acad Emerg Med. 2001;8(9):866-72. doi:10.1111/j.1553-2712.2001.tb01146.x https://doi.org/10.1111/j.1553-2712.2001.tb01146.x</a:t>
            </a:r>
          </a:p>
          <a:p>
            <a:pPr>
              <a:spcAft>
                <a:spcPts val="800"/>
              </a:spcAft>
            </a:pPr>
            <a:r>
              <a:rPr sz="1200">
                <a:solidFill>
                  <a:srgbClr val="263238"/>
                </a:solidFill>
                <a:latin typeface="Calibri"/>
              </a:rPr>
              <a:t>[r33] Katsuura Y, Osborn JM, Cason GW. The epidemiology of thoracolumbar trauma: A meta-analysis. J Orthop. 2016;13(4):383-8. doi:10.1016/j.jor.2016.06.019 https://doi.org/10.1016/j.jor.2016.06.019</a:t>
            </a:r>
          </a:p>
          <a:p>
            <a:pPr>
              <a:spcAft>
                <a:spcPts val="800"/>
              </a:spcAft>
            </a:pPr>
            <a:r>
              <a:rPr sz="1200">
                <a:solidFill>
                  <a:srgbClr val="263238"/>
                </a:solidFill>
                <a:latin typeface="Calibri"/>
              </a:rPr>
              <a:t>[r34] Margetis K, Das JM, Emmady PD. Spinal Cord Injuries. In: StatPearls [Internet]. Treasure Island (FL): StatPearls Publishing; 2025 Jan-. PMID: 32809556 https://pubmed.ncbi.nlm.nih.gov/32809556/</a:t>
            </a:r>
          </a:p>
          <a:p>
            <a:pPr>
              <a:spcAft>
                <a:spcPts val="800"/>
              </a:spcAft>
            </a:pPr>
            <a:r>
              <a:rPr sz="1200">
                <a:solidFill>
                  <a:srgbClr val="263238"/>
                </a:solidFill>
                <a:latin typeface="Calibri"/>
              </a:rPr>
              <a:t>[r35] Haut ER, Kalish BT, Efron DT, Haider AH, Stevens KA, Kieninger AN, et al. Spine immobilization in penetrating trauma: more harm than good?. J Trauma. 2010;68(1):115-20. doi:10.1097/TA.0b013e3181c9ee58 https://doi.org/10.1097/TA.0b013e3181c9ee58</a:t>
            </a:r>
          </a:p>
          <a:p>
            <a:pPr>
              <a:spcAft>
                <a:spcPts val="800"/>
              </a:spcAft>
            </a:pPr>
            <a:r>
              <a:rPr sz="1200">
                <a:solidFill>
                  <a:srgbClr val="263238"/>
                </a:solidFill>
                <a:latin typeface="Calibri"/>
              </a:rPr>
              <a:t>[r36] Westerveld LA, Verlaan JJ, Oner FC. Spinal fractures in patients with ankylosing spinal disorders: a systematic review of the literature on treatment, neurological status and complications. Eur Spine J. 2009;18(2):145-56. doi:10.1007/s00586-008-0764-0 https://doi.org/10.1007/s00586-008-0764-0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73</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DeSai C, Reddy V, Agarwal A. Anatomy, Back, Vertebral Column. In: StatPearls [Internet]. Treasure Island (FL): StatPearls Publishing; 2023 Jan-. PMID: 30247844 https://pubmed.ncbi.nlm.nih.gov/30247844/</a:t>
            </a:r>
          </a:p>
          <a:p>
            <a:pPr>
              <a:spcAft>
                <a:spcPts val="800"/>
              </a:spcAft>
            </a:pPr>
            <a:r>
              <a:rPr sz="1200">
                <a:solidFill>
                  <a:srgbClr val="263238"/>
                </a:solidFill>
                <a:latin typeface="Calibri"/>
              </a:rPr>
              <a:t>[r38] Waxenbaum JA, Reddy V, Margetis K. Anatomy, Back, Cervical Vertebrae. In: StatPearls [Internet]. Treasure Island (FL): StatPearls Publishing; 2026 Jan-. PMID: 29083805 https://pubmed.ncbi.nlm.nih.gov/29083805/</a:t>
            </a:r>
          </a:p>
          <a:p>
            <a:pPr>
              <a:spcAft>
                <a:spcPts val="800"/>
              </a:spcAft>
            </a:pPr>
            <a:r>
              <a:rPr sz="1200">
                <a:solidFill>
                  <a:srgbClr val="263238"/>
                </a:solidFill>
                <a:latin typeface="Calibri"/>
              </a:rPr>
              <a:t>[r39] Du PZ, Barton D, Bridge N, Ganapathy V. Cervical fracture patterns associated with blunt cerebrovascular injures when utilizing computed tomographic angiography: a systematic review and meta-analysis. Spine J. 2022;22(10):1716-25. doi:10.1016/j.spinee.2022.05.009 https://doi.org/10.1016/j.spinee.2022.05.009</a:t>
            </a:r>
          </a:p>
          <a:p>
            <a:pPr>
              <a:spcAft>
                <a:spcPts val="800"/>
              </a:spcAft>
            </a:pPr>
            <a:r>
              <a:rPr sz="1200">
                <a:solidFill>
                  <a:srgbClr val="263238"/>
                </a:solidFill>
                <a:latin typeface="Calibri"/>
              </a:rPr>
              <a:t>[r40] Tavender E, Eapen N, Wang J, Rausa VC, Babl FE, Phillips N. Triage tools for detecting cervical spine injury in paediatric trauma patients. Cochrane Database Syst Rev. 2024;3(3):CD011686. doi:10.1002/14651858.CD011686.pub3 https://doi.org/10.1002/14651858.CD011686.pub3</a:t>
            </a:r>
          </a:p>
          <a:p>
            <a:pPr>
              <a:spcAft>
                <a:spcPts val="800"/>
              </a:spcAft>
            </a:pPr>
            <a:r>
              <a:rPr sz="1200">
                <a:solidFill>
                  <a:srgbClr val="263238"/>
                </a:solidFill>
                <a:latin typeface="Calibri"/>
              </a:rPr>
              <a:t>[r41] Harlianto NI, Ezzafzafi S, Foppen W, Kuperus JS, van der Horst-Bruinsma IE, de Jong PA, et al. The prevalence of vertebral fractures in diffuse idiopathic skeletal hyperostosis and ankylosing spondylitis: A systematic review and meta-analysis. N Am Spine Soc J. 2024;17:100312. doi:10.1016/j.xnsj.2024.100312 https://doi.org/10.1016/j.xnsj.2024.100312</a:t>
            </a:r>
          </a:p>
          <a:p>
            <a:pPr>
              <a:spcAft>
                <a:spcPts val="800"/>
              </a:spcAft>
            </a:pPr>
            <a:r>
              <a:rPr sz="1200">
                <a:solidFill>
                  <a:srgbClr val="263238"/>
                </a:solidFill>
                <a:latin typeface="Calibri"/>
              </a:rPr>
              <a:t>[r42] Sundstrøm T, Asbjørnsen H, Habiba S, Sunde GA, Wester K. Prehospital use of cervical collars in trauma patients: a critical review. J Neurotrauma. 2014;31(6):531-40. doi:10.1089/neu.2013.3094 https://doi.org/10.1089/neu.2013.3094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73</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Conrad BP, Rossi GD, Horodyski MB, Prasarn ML, Alemi Y, Rechtine GR. Eliminating log rolling as a spine trauma order. Surg Neurol Int. 2012;3(Suppl 3):S188-97. doi:10.4103/2152-7806.98584 https://doi.org/10.4103/2152-7806.98584</a:t>
            </a:r>
          </a:p>
          <a:p>
            <a:pPr>
              <a:spcAft>
                <a:spcPts val="800"/>
              </a:spcAft>
            </a:pPr>
            <a:r>
              <a:rPr sz="1200">
                <a:solidFill>
                  <a:srgbClr val="263238"/>
                </a:solidFill>
                <a:latin typeface="Calibri"/>
              </a:rPr>
              <a:t>[r44] Manoach S, Paladino L. Manual in-line stabilization for acute airway management of suspected cervical spine injury: historical review and current questions. Ann Emerg Med. 2007;50(3):236-45. doi:10.1016/j.annemergmed.2007.01.009 https://doi.org/10.1016/j.annemergmed.2007.01.009</a:t>
            </a:r>
          </a:p>
          <a:p>
            <a:pPr>
              <a:spcAft>
                <a:spcPts val="800"/>
              </a:spcAft>
            </a:pPr>
            <a:r>
              <a:rPr sz="1200">
                <a:solidFill>
                  <a:srgbClr val="263238"/>
                </a:solidFill>
                <a:latin typeface="Calibri"/>
              </a:rPr>
              <a:t>[r45] Wiles MD. Airway management in patients with suspected or confirmed traumatic spinal cord injury: a narrative review of current evidence. Anaesthesia. 2022;77(10):1120-8. doi:10.1111/anae.15807 https://doi.org/10.1111/anae.15807</a:t>
            </a:r>
          </a:p>
          <a:p>
            <a:pPr>
              <a:spcAft>
                <a:spcPts val="800"/>
              </a:spcAft>
            </a:pPr>
            <a:r>
              <a:rPr sz="1200">
                <a:solidFill>
                  <a:srgbClr val="263238"/>
                </a:solidFill>
                <a:latin typeface="Calibri"/>
              </a:rPr>
              <a:t>[r46] Correa JBB, Felice VB, Sbruzzi G, Friedman G. Cervical spine movements during laryngoscopy and orotracheal intubation: a systematic review and meta-analysis. Emerg Med J. 2023;40(4):300-7. doi:10.1136/emermed-2021-211160 https://doi.org/10.1136/emermed-2021-211160</a:t>
            </a:r>
          </a:p>
          <a:p>
            <a:pPr>
              <a:spcAft>
                <a:spcPts val="800"/>
              </a:spcAft>
            </a:pPr>
            <a:r>
              <a:rPr sz="1200">
                <a:solidFill>
                  <a:srgbClr val="263238"/>
                </a:solidFill>
                <a:latin typeface="Calibri"/>
              </a:rPr>
              <a:t>[r47] Sparke A, Voss S, Benger J. The measurement of tissue interface pressures and changes in jugular venous parameters associated with cervical immobilisation devices: a systematic review. Scand J Trauma Resusc Emerg Med. 2013;21:81. doi:10.1186/1757-7241-21-81 https://doi.org/10.1186/1757-7241-21-81</a:t>
            </a:r>
          </a:p>
          <a:p>
            <a:pPr>
              <a:spcAft>
                <a:spcPts val="800"/>
              </a:spcAft>
            </a:pPr>
            <a:r>
              <a:rPr sz="1200">
                <a:solidFill>
                  <a:srgbClr val="263238"/>
                </a:solidFill>
                <a:latin typeface="Calibri"/>
              </a:rPr>
              <a:t>[r48] Furlan JC, Fehlings MG. Cardiovascular complications after acute spinal cord injury: pathophysiology, diagnosis, and management. Neurosurg Focus. 2008;25(5):E13. doi:10.3171/FOC.2008.25.11.E13 https://doi.org/10.3171/FOC.2008.25.11.E13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73</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Ziu E, Weisbrod LJ, Mesfin FB. Spinal Shock. In: StatPearls [Internet]. Treasure Island (FL): StatPearls Publishing; 2024 Jan-. PMID: 28846241 https://pubmed.ncbi.nlm.nih.gov/28846241/</a:t>
            </a:r>
          </a:p>
          <a:p>
            <a:pPr>
              <a:spcAft>
                <a:spcPts val="800"/>
              </a:spcAft>
            </a:pPr>
            <a:r>
              <a:rPr sz="1200">
                <a:solidFill>
                  <a:srgbClr val="263238"/>
                </a:solidFill>
                <a:latin typeface="Calibri"/>
              </a:rPr>
              <a:t>[r50] Sharwood LN, Joseph A, Guo C, Flower O, Ball J, Middleton JW. Heterogeneous emergency department management of published recommendation defined hypotension in patients with acute traumatic spinal cord injury: A multi-centre overview. Emerg Med Australas. 2019;31(6):967-73. doi:10.1111/1742-6723.13290 https://doi.org/10.1111/1742-6723.13290</a:t>
            </a:r>
          </a:p>
          <a:p>
            <a:pPr>
              <a:spcAft>
                <a:spcPts val="800"/>
              </a:spcAft>
            </a:pPr>
            <a:r>
              <a:rPr sz="1200">
                <a:solidFill>
                  <a:srgbClr val="263238"/>
                </a:solidFill>
                <a:latin typeface="Calibri"/>
              </a:rPr>
              <a:t>[r51] Michaleff ZA, Maher CG, Verhagen AP, Rebbeck T, Lin CW. Accuracy of the Canadian C-spine rule and NEXUS to screen for clinically important cervical spine injury in patients following blunt trauma: a systematic review. CMAJ. 2012;184(16):E867-76. doi:10.1503/cmaj.120675 https://doi.org/10.1503/cmaj.120675</a:t>
            </a:r>
          </a:p>
          <a:p>
            <a:pPr>
              <a:spcAft>
                <a:spcPts val="800"/>
              </a:spcAft>
            </a:pPr>
            <a:r>
              <a:rPr sz="1200">
                <a:solidFill>
                  <a:srgbClr val="263238"/>
                </a:solidFill>
                <a:latin typeface="Calibri"/>
              </a:rPr>
              <a:t>[r52] Baratloo A, Ahmadzadeh K, Forouzanfar MM, Yousefifard M, Farhang Ranjbar M, Hashemi B, et al. NEXUS vs. Canadian C-Spine Rule (CCR) in Predicting Cervical Spine Injuries; a Systematic Review and Meta-analysis. Arch Acad Emerg Med. 2023;11(1):e66. doi:10.22037/aaem.v11i1.2143 https://doi.org/10.22037/aaem.v11i1.2143</a:t>
            </a:r>
          </a:p>
          <a:p>
            <a:pPr>
              <a:spcAft>
                <a:spcPts val="800"/>
              </a:spcAft>
            </a:pPr>
            <a:r>
              <a:rPr sz="1200">
                <a:solidFill>
                  <a:srgbClr val="263238"/>
                </a:solidFill>
                <a:latin typeface="Calibri"/>
              </a:rPr>
              <a:t>[r53] Cason B, Rostas J, Simmons J, Frotan MA, Brevard SB, Gonzalez RP. Thoracolumbar spine clearance: Clinical examination for patients with distracting injuries. J Trauma Acute Care Surg. 2016;80(1):125-30. doi:10.1097/TA.0000000000000884 https://doi.org/10.1097/TA.0000000000000884</a:t>
            </a:r>
          </a:p>
          <a:p>
            <a:pPr>
              <a:spcAft>
                <a:spcPts val="800"/>
              </a:spcAft>
            </a:pPr>
            <a:r>
              <a:rPr sz="1200">
                <a:solidFill>
                  <a:srgbClr val="263238"/>
                </a:solidFill>
                <a:latin typeface="Calibri"/>
              </a:rPr>
              <a:t>[r54] Panczykowski DM, Tomycz ND, Okonkwo DO. Comparative effectiveness of using computed tomography alone to exclude cervical spine injuries in obtunded or intubated patients: meta-analysis of 14,327 patients with blunt trauma. J Neurosurg. 2011;115(3):541-9. doi:10.3171/2011.4.JNS101672 https://doi.org/10.3171/2011.4.JNS101672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73</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Raza M, Elkhodair S, Zaheer A, Yousaf S. Safe cervical spine clearance in adult obtunded blunt trauma patients on the basis of a normal multidetector CT scan--a meta-analysis and cohort study. Injury. 2013;44(11):1589-95. doi:10.1016/j.injury.2013.06.005 https://doi.org/10.1016/j.injury.2013.06.005</a:t>
            </a:r>
          </a:p>
          <a:p>
            <a:pPr>
              <a:spcAft>
                <a:spcPts val="800"/>
              </a:spcAft>
            </a:pPr>
            <a:r>
              <a:rPr sz="1200">
                <a:solidFill>
                  <a:srgbClr val="263238"/>
                </a:solidFill>
                <a:latin typeface="Calibri"/>
              </a:rPr>
              <a:t>[r56] Como JJ, Leukhardt WH, Anderson JS, Wilczewski PA, Samia H, Claridge JA. Computed tomography alone may clear the cervical spine in obtunded blunt trauma patients: a prospective evaluation of a revised protocol. J Trauma. 2011;70(2):345-9. doi:10.1097/TA.0b013e3182095b3c https://doi.org/10.1097/TA.0b013e3182095b3c</a:t>
            </a:r>
          </a:p>
          <a:p>
            <a:pPr>
              <a:spcAft>
                <a:spcPts val="800"/>
              </a:spcAft>
            </a:pPr>
            <a:r>
              <a:rPr sz="1200">
                <a:solidFill>
                  <a:srgbClr val="263238"/>
                </a:solidFill>
                <a:latin typeface="Calibri"/>
              </a:rPr>
              <a:t>[r57] Malhotra A, Wu X, Kalra VB, Nardini HK, Liu R, Abbed KM, et al. Utility of MRI for cervical spine clearance after blunt traumatic injury: a meta-analysis. Eur Radiol. 2017;27(3):1148-60. doi:10.1007/s00330-016-4426-z https://doi.org/10.1007/s00330-016-4426-z</a:t>
            </a:r>
          </a:p>
          <a:p>
            <a:pPr>
              <a:spcAft>
                <a:spcPts val="800"/>
              </a:spcAft>
            </a:pPr>
            <a:r>
              <a:rPr sz="1200">
                <a:solidFill>
                  <a:srgbClr val="263238"/>
                </a:solidFill>
                <a:latin typeface="Calibri"/>
              </a:rPr>
              <a:t>[r58] de Oliveira Manduca Palmiero H, Gadelha Figueiredo E. Cervical Spine Clearance in Adult and Pediatric Trauma: A Systematic Review. J Emerg Med. 2026;85:95-113. doi:10.1016/j.jemermed.2026.03.006 https://doi.org/10.1016/j.jemermed.2026.03.006</a:t>
            </a:r>
          </a:p>
          <a:p>
            <a:pPr>
              <a:spcAft>
                <a:spcPts val="800"/>
              </a:spcAft>
            </a:pPr>
            <a:r>
              <a:rPr sz="1200">
                <a:solidFill>
                  <a:srgbClr val="263238"/>
                </a:solidFill>
                <a:latin typeface="Calibri"/>
              </a:rPr>
              <a:t>[r59] Lukins TR, Ferch R, Balogh ZJ, Hansen MA. Cervical spine immobilization following blunt trauma: a systematic review of recent literature and proposed treatment algorithm. ANZ J Surg. 2015;85(12):917-22. doi:10.1111/ans.13221 https://doi.org/10.1111/ans.13221</a:t>
            </a:r>
          </a:p>
          <a:p>
            <a:pPr>
              <a:spcAft>
                <a:spcPts val="800"/>
              </a:spcAft>
            </a:pPr>
            <a:r>
              <a:rPr sz="1200">
                <a:solidFill>
                  <a:srgbClr val="263238"/>
                </a:solidFill>
                <a:latin typeface="Calibri"/>
              </a:rPr>
              <a:t>[r60] Fehlings MG, Martin AR, Tetreault LA, Aarabi B, Anderson P, Arnold PM, et al. A Clinical Practice Guideline for the Management of Patients With Acute Spinal Cord Injury: Recommendations on the Role of Baseline Magnetic Resonance Imaging in Clinical Decision Making and Outcome Prediction. Global Spine J. 2017;7(3 Suppl):221S-230S. doi:10.1177/2192568217703089 https://doi.org/10.1177/2192568217703089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73</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Sixta S, Moore FO, Ditillo MF, Fox AD, Garcia AJ, Holena D, et al. Screening for thoracolumbar spinal injuries in blunt trauma: an Eastern Association for the Surgery of Trauma practice management guideline. J Trauma Acute Care Surg. 2012;73(5 Suppl 4):S326-32. doi:10.1097/TA.0b013e31827559b8 https://doi.org/10.1097/TA.0b013e31827559b8</a:t>
            </a:r>
          </a:p>
          <a:p>
            <a:pPr>
              <a:spcAft>
                <a:spcPts val="800"/>
              </a:spcAft>
            </a:pPr>
            <a:r>
              <a:rPr sz="1200">
                <a:solidFill>
                  <a:srgbClr val="263238"/>
                </a:solidFill>
                <a:latin typeface="Calibri"/>
              </a:rPr>
              <a:t>[r62] Sierink JC, Treskes K, Edwards MJ, Beuker BJ, den Hartog D, Hohmann J, et al. Immediate total-body CT scanning versus conventional imaging and selective CT scanning in patients with severe trauma (REACT-2): a randomised controlled trial. Lancet. 2016;388(10045):673-83. doi:10.1016/S0140-6736(16)30932-1 https://doi.org/10.1016/S0140-6736(16)30932-1</a:t>
            </a:r>
          </a:p>
          <a:p>
            <a:pPr>
              <a:spcAft>
                <a:spcPts val="800"/>
              </a:spcAft>
            </a:pPr>
            <a:r>
              <a:rPr sz="1200">
                <a:solidFill>
                  <a:srgbClr val="263238"/>
                </a:solidFill>
                <a:latin typeface="Calibri"/>
              </a:rPr>
              <a:t>[r63] Hauswald M, Ong G, Tandberg D, Omar Z. Out-of-hospital spinal immobilization: its effect on neurologic injury. Acad Emerg Med. 1998;5(3):214-9. doi:10.1111/j.1553-2712.1998.tb02615.x https://doi.org/10.1111/j.1553-2712.1998.tb02615.x</a:t>
            </a:r>
          </a:p>
          <a:p>
            <a:pPr>
              <a:spcAft>
                <a:spcPts val="800"/>
              </a:spcAft>
            </a:pPr>
            <a:r>
              <a:rPr sz="1200">
                <a:solidFill>
                  <a:srgbClr val="263238"/>
                </a:solidFill>
                <a:latin typeface="Calibri"/>
              </a:rPr>
              <a:t>[r64] Oteir AO, Smith K, Stoelwinder JU, Middleton J, Jennings PA. Should suspected cervical spinal cord injury be immobilised?: a systematic review. Injury. 2015;46(4):528-35. doi:10.1016/j.injury.2014.12.032 https://doi.org/10.1016/j.injury.2014.12.032</a:t>
            </a:r>
          </a:p>
          <a:p>
            <a:pPr>
              <a:spcAft>
                <a:spcPts val="800"/>
              </a:spcAft>
            </a:pPr>
            <a:r>
              <a:rPr sz="1200">
                <a:solidFill>
                  <a:srgbClr val="263238"/>
                </a:solidFill>
                <a:latin typeface="Calibri"/>
              </a:rPr>
              <a:t>[r65] Ahn H, Singh J, Nathens A, MacDonald RD, Travers A, Tallon J, et al. Pre-hospital care management of a potential spinal cord injured patient: a systematic review of the literature and evidence-based guidelines. J Neurotrauma. 2011;28(8):1341-61. doi:10.1089/neu.2009.1168 https://doi.org/10.1089/neu.2009.1168</a:t>
            </a:r>
          </a:p>
          <a:p>
            <a:pPr>
              <a:spcAft>
                <a:spcPts val="800"/>
              </a:spcAft>
            </a:pPr>
            <a:r>
              <a:rPr sz="1200">
                <a:solidFill>
                  <a:srgbClr val="263238"/>
                </a:solidFill>
                <a:latin typeface="Calibri"/>
              </a:rPr>
              <a:t>[r66] Maschmann C, Jeppesen E, Rubin MA, Barfod C. New clinical guidelines on the spinal stabilisation of adult trauma patients - consensus and evidence based. Scand J Trauma Resusc Emerg Med. 2019;27(1):77. doi:10.1186/s13049-019-0655-x https://doi.org/10.1186/s13049-019-0655-x</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73</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(12/12)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[r67] Platzer P, Hauswirth N, Jaindl M, Chatwani S, Vecsei V, Gaebler C. Delayed or missed diagnosis of cervical spine injuries. J Trauma. 2006;61(1):150-5. doi:10.1097/01.ta.0000196673.58429.2a https://doi.org/10.1097/01.ta.0000196673.58429.2a</a:t>
            </a:r>
          </a:p>
          <a:p>
            <a:pPr>
              <a:spcAft>
                <a:spcPts val="800"/>
              </a:spcAft>
            </a:pPr>
            <a:r>
              <a:rPr sz="1200">
                <a:solidFill>
                  <a:srgbClr val="263238"/>
                </a:solidFill>
                <a:latin typeface="Calibri"/>
              </a:rPr>
              <a:t>[r68] Kwon BK, Tetreault LA, Evaniew N, Skelly AC, Fehlings MG. AO Spine/Praxis Clinical Practice Guidelines for the Management of Acute Spinal Cord Injury: An Introduction to a Focus Issue. Global Spine J. 2024;14(3 Suppl):5S-9S. doi:10.1177/21925682231189928 https://doi.org/10.1177/21925682231189928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73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Evaluación e inmovilización del paciente con trauma de columna: decidir con reglas, imagen y criterio</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