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Sheet1!$A$2:$A$13</c:f>
              <c:strCache>
                <c:ptCount val="12"/>
                <c:pt idx="0">
                  <c:v>Déficit de vitamina D</c:v>
                </c:pt>
                <c:pt idx="1">
                  <c:v>Obesidad</c:v>
                </c:pt>
                <c:pt idx="2">
                  <c:v>Tabaquismo</c:v>
                </c:pt>
                <c:pt idx="3">
                  <c:v>Osteoporosis</c:v>
                </c:pt>
                <c:pt idx="4">
                  <c:v>Alta energía</c:v>
                </c:pt>
                <c:pt idx="5">
                  <c:v>Diabetes</c:v>
                </c:pt>
                <c:pt idx="6">
                  <c:v>Opioides</c:v>
                </c:pt>
                <c:pt idx="7">
                  <c:v>Anticoagulantes</c:v>
                </c:pt>
                <c:pt idx="8">
                  <c:v>Fractura abierta</c:v>
                </c:pt>
                <c:pt idx="9">
                  <c:v>Tratamiento operatorio</c:v>
                </c:pt>
                <c:pt idx="10">
                  <c:v>AINE más opioides</c:v>
                </c:pt>
                <c:pt idx="11">
                  <c:v>Número de fracturas</c:v>
                </c:pt>
              </c:strCache>
            </c:strRef>
          </c:cat>
          <c:val>
            <c:numRef>
              <c:f>Sheet1!$B$2:$B$13</c:f>
              <c:numCache>
                <c:formatCode>General</c:formatCode>
                <c:ptCount val="12"/>
                <c:pt idx="0">
                  <c:v>1.14</c:v>
                </c:pt>
                <c:pt idx="1">
                  <c:v>1.19</c:v>
                </c:pt>
                <c:pt idx="2">
                  <c:v>1.2</c:v>
                </c:pt>
                <c:pt idx="3">
                  <c:v>1.24</c:v>
                </c:pt>
                <c:pt idx="4">
                  <c:v>1.38</c:v>
                </c:pt>
                <c:pt idx="5">
                  <c:v>1.4</c:v>
                </c:pt>
                <c:pt idx="6">
                  <c:v>1.43</c:v>
                </c:pt>
                <c:pt idx="7">
                  <c:v>1.58</c:v>
                </c:pt>
                <c:pt idx="8">
                  <c:v>1.66</c:v>
                </c:pt>
                <c:pt idx="9">
                  <c:v>1.78</c:v>
                </c:pt>
                <c:pt idx="10">
                  <c:v>1.84</c:v>
                </c:pt>
                <c:pt idx="11">
                  <c:v>2.65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Brecha de 2,1 mm</c:v>
                </c:pt>
                <c:pt idx="1">
                  <c:v>Brecha de 5,7 mm</c:v>
                </c:pt>
              </c:strCache>
            </c:strRef>
          </c:cat>
          <c:val>
            <c:numRef>
              <c:f>Sheet1!$B$2:$B$3</c:f>
              <c:numCache>
                <c:formatCode>General</c:formatCode>
                <c:ptCount val="2"/>
                <c:pt idx="0">
                  <c:v>37.2</c:v>
                </c:pt>
                <c:pt idx="1">
                  <c:v>13.9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razón</c:v>
                </c:pt>
              </c:strCache>
            </c:strRef>
          </c:tx>
          <c:spPr>
            <a:solidFill>
              <a:srgbClr val="0F5F6B"/>
            </a:solidFill>
          </c:spPr>
          <c:cat>
            <c:strRef>
              <c:f>Sheet1!$A$2:$A$6</c:f>
              <c:strCache>
                <c:ptCount val="5"/>
                <c:pt idx="0">
                  <c:v>Base de reclamaciones (OR)</c:v>
                </c:pt>
                <c:pt idx="1">
                  <c:v>Tibia, fumadores (OR)</c:v>
                </c:pt>
                <c:pt idx="2">
                  <c:v>Todas, metaanálisis (RR)</c:v>
                </c:pt>
                <c:pt idx="3">
                  <c:v>Todas, cohortes (OR)</c:v>
                </c:pt>
                <c:pt idx="4">
                  <c:v>No patológicas (OR)</c:v>
                </c:pt>
              </c:strCache>
            </c:strRef>
          </c:cat>
          <c:val>
            <c:numRef>
              <c:f>Sheet1!$B$2:$B$6</c:f>
              <c:numCache>
                <c:formatCode>General</c:formatCode>
                <c:ptCount val="5"/>
                <c:pt idx="0">
                  <c:v>1.2</c:v>
                </c:pt>
                <c:pt idx="1">
                  <c:v>2.16</c:v>
                </c:pt>
                <c:pt idx="2">
                  <c:v>2.2</c:v>
                </c:pt>
                <c:pt idx="3">
                  <c:v>2.32</c:v>
                </c:pt>
                <c:pt idx="4">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razón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OR</c:v>
                </c:pt>
              </c:strCache>
            </c:strRef>
          </c:tx>
          <c:spPr>
            <a:solidFill>
              <a:srgbClr val="0F5F6B"/>
            </a:solidFill>
          </c:spPr>
          <c:cat>
            <c:strRef>
              <c:f>Sheet1!$A$2:$A$4</c:f>
              <c:strCache>
                <c:ptCount val="3"/>
                <c:pt idx="0">
                  <c:v>Base de reclamaciones</c:v>
                </c:pt>
                <c:pt idx="1">
                  <c:v>Metaanálisis 2026</c:v>
                </c:pt>
                <c:pt idx="2">
                  <c:v>Metaanálisis 2020</c:v>
                </c:pt>
              </c:strCache>
            </c:strRef>
          </c:cat>
          <c:val>
            <c:numRef>
              <c:f>Sheet1!$B$2:$B$4</c:f>
              <c:numCache>
                <c:formatCode>General</c:formatCode>
                <c:ptCount val="3"/>
                <c:pt idx="0">
                  <c:v>1.4</c:v>
                </c:pt>
                <c:pt idx="1">
                  <c:v>1.61</c:v>
                </c:pt>
                <c:pt idx="2">
                  <c:v>2.11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OR</c:v>
                </c:pt>
              </c:strCache>
            </c:strRef>
          </c:tx>
          <c:spPr>
            <a:solidFill>
              <a:srgbClr val="0F5F6B"/>
            </a:solidFill>
          </c:spPr>
          <c:cat>
            <c:strRef>
              <c:f>Sheet1!$A$2:$A$6</c:f>
              <c:strCache>
                <c:ptCount val="5"/>
                <c:pt idx="0">
                  <c:v>Chuang 2024 (20 estudios)</c:v>
                </c:pt>
                <c:pt idx="1">
                  <c:v>Komargodski 2026 (38 estudios)</c:v>
                </c:pt>
                <c:pt idx="2">
                  <c:v>Wheatley 2019</c:v>
                </c:pt>
                <c:pt idx="3">
                  <c:v>Dodwell 2010</c:v>
                </c:pt>
                <c:pt idx="4">
                  <c:v>Al Farii 2021 (6 ECA)</c:v>
                </c:pt>
              </c:strCache>
            </c:strRef>
          </c:cat>
          <c:val>
            <c:numRef>
              <c:f>Sheet1!$B$2:$B$6</c:f>
              <c:numCache>
                <c:formatCode>General</c:formatCode>
                <c:ptCount val="5"/>
                <c:pt idx="0">
                  <c:v>1.11</c:v>
                </c:pt>
                <c:pt idx="1">
                  <c:v>1.56</c:v>
                </c:pt>
                <c:pt idx="2">
                  <c:v>2.07</c:v>
                </c:pt>
                <c:pt idx="3">
                  <c:v>3.0</c:v>
                </c:pt>
                <c:pt idx="4">
                  <c:v>3.47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razón</c:v>
                </c:pt>
              </c:strCache>
            </c:strRef>
          </c:tx>
          <c:spPr>
            <a:solidFill>
              <a:srgbClr val="0F5F6B"/>
            </a:solidFill>
          </c:spPr>
          <c:cat>
            <c:strRef>
              <c:f>Sheet1!$A$2:$A$6</c:f>
              <c:strCache>
                <c:ptCount val="5"/>
                <c:pt idx="0">
                  <c:v>Agonistas GLP-1 (RR)</c:v>
                </c:pt>
                <c:pt idx="1">
                  <c:v>ISRS, placa humeral (RR)</c:v>
                </c:pt>
                <c:pt idx="2">
                  <c:v>Enoxaparina, cerradas (OR)</c:v>
                </c:pt>
                <c:pt idx="3">
                  <c:v>IBP, tibia y peroné (HR)</c:v>
                </c:pt>
                <c:pt idx="4">
                  <c:v>Opioides crónicos (OR)</c:v>
                </c:pt>
              </c:strCache>
            </c:strRef>
          </c:cat>
          <c:val>
            <c:numRef>
              <c:f>Sheet1!$B$2:$B$6</c:f>
              <c:numCache>
                <c:formatCode>General</c:formatCode>
                <c:ptCount val="5"/>
                <c:pt idx="0">
                  <c:v>1.2</c:v>
                </c:pt>
                <c:pt idx="1">
                  <c:v>1.51</c:v>
                </c:pt>
                <c:pt idx="2">
                  <c:v>1.75</c:v>
                </c:pt>
                <c:pt idx="3">
                  <c:v>2.08</c:v>
                </c:pt>
                <c:pt idx="4">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razón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infección asociada</c:v>
                </c:pt>
                <c:pt idx="1">
                  <c:v>Sin infección</c:v>
                </c:pt>
              </c:strCache>
            </c:strRef>
          </c:cat>
          <c:val>
            <c:numRef>
              <c:f>Sheet1!$B$2:$B$3</c:f>
              <c:numCache>
                <c:formatCode>General</c:formatCode>
                <c:ptCount val="2"/>
                <c:pt idx="0">
                  <c:v>34.2</c:v>
                </c:pt>
                <c:pt idx="1">
                  <c:v>15.4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31A1</c:v>
                </c:pt>
                <c:pt idx="1">
                  <c:v>31A2</c:v>
                </c:pt>
                <c:pt idx="2">
                  <c:v>31A3</c:v>
                </c:pt>
              </c:strCache>
            </c:strRef>
          </c:cat>
          <c:val>
            <c:numRef>
              <c:f>Sheet1!$B$2:$B$4</c:f>
              <c:numCache>
                <c:formatCode>General</c:formatCode>
                <c:ptCount val="3"/>
                <c:pt idx="0">
                  <c:v>3.2</c:v>
                </c:pt>
                <c:pt idx="1">
                  <c:v>6.9</c:v>
                </c:pt>
                <c:pt idx="2">
                  <c:v>23.3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TC en tibia dudosa</c:v>
                </c:pt>
                <c:pt idx="1">
                  <c:v>Brecha aparente de 5,0 mm o más (predice retardo)</c:v>
                </c:pt>
                <c:pt idx="2">
                  <c:v>NURDS con corte de 8,0 % (predice retardo)</c:v>
                </c:pt>
                <c:pt idx="3">
                  <c:v>Un criterio confirmatorio de infección</c:v>
                </c:pt>
              </c:strCache>
            </c:strRef>
          </c:cat>
          <c:val>
            <c:numRef>
              <c:f>Sheet1!$B$2:$B$5</c:f>
              <c:numCache>
                <c:formatCode>General</c:formatCode>
                <c:ptCount val="4"/>
                <c:pt idx="0">
                  <c:v>100</c:v>
                </c:pt>
                <c:pt idx="1">
                  <c:v>82.3</c:v>
                </c:pt>
                <c:pt idx="2">
                  <c:v>47.1</c:v>
                </c:pt>
                <c:pt idx="3">
                  <c:v>97.5</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TC en tibia dudosa</c:v>
                </c:pt>
                <c:pt idx="1">
                  <c:v>Brecha aparente de 5,0 mm o más (predice retardo)</c:v>
                </c:pt>
                <c:pt idx="2">
                  <c:v>NURDS con corte de 8,0 % (predice retardo)</c:v>
                </c:pt>
                <c:pt idx="3">
                  <c:v>Un criterio confirmatorio de infección</c:v>
                </c:pt>
              </c:strCache>
            </c:strRef>
          </c:cat>
          <c:val>
            <c:numRef>
              <c:f>Sheet1!$C$2:$C$5</c:f>
              <c:numCache>
                <c:formatCode>General</c:formatCode>
                <c:ptCount val="4"/>
                <c:pt idx="0">
                  <c:v>62</c:v>
                </c:pt>
                <c:pt idx="1">
                  <c:v>76.0</c:v>
                </c:pt>
                <c:pt idx="2">
                  <c:v>82.0</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Sin consejería</c:v>
                </c:pt>
                <c:pt idx="1">
                  <c:v>Consejería breve</c:v>
                </c:pt>
                <c:pt idx="2">
                  <c:v>Consejería extendida</c:v>
                </c:pt>
              </c:strCache>
            </c:strRef>
          </c:cat>
          <c:val>
            <c:numRef>
              <c:f>Sheet1!$B$2:$B$4</c:f>
              <c:numCache>
                <c:formatCode>General</c:formatCode>
                <c:ptCount val="3"/>
                <c:pt idx="0">
                  <c:v>15</c:v>
                </c:pt>
                <c:pt idx="1">
                  <c:v>10</c:v>
                </c:pt>
                <c:pt idx="2">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Grupo 1 (0-25 puntos)</c:v>
                </c:pt>
                <c:pt idx="1">
                  <c:v>Grupo 2 (26-50)</c:v>
                </c:pt>
                <c:pt idx="2">
                  <c:v>Grupo 3 (51-75)</c:v>
                </c:pt>
              </c:strCache>
            </c:strRef>
          </c:cat>
          <c:val>
            <c:numRef>
              <c:f>Sheet1!$B$2:$B$4</c:f>
              <c:numCache>
                <c:formatCode>General</c:formatCode>
                <c:ptCount val="3"/>
                <c:pt idx="0">
                  <c:v>86</c:v>
                </c:pt>
                <c:pt idx="1">
                  <c:v>87</c:v>
                </c:pt>
                <c:pt idx="2">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Sheet1!$A$2:$A$6</c:f>
              <c:strCache>
                <c:ptCount val="5"/>
                <c:pt idx="0">
                  <c:v>Sexo masculino</c:v>
                </c:pt>
                <c:pt idx="1">
                  <c:v>Fractura abierta</c:v>
                </c:pt>
                <c:pt idx="2">
                  <c:v>Enfermedad crónica</c:v>
                </c:pt>
                <c:pt idx="3">
                  <c:v>Síndrome compartimental</c:v>
                </c:pt>
                <c:pt idx="4">
                  <c:v>Colgajo</c:v>
                </c:pt>
              </c:strCache>
            </c:strRef>
          </c:cat>
          <c:val>
            <c:numRef>
              <c:f>Sheet1!$B$2:$B$6</c:f>
              <c:numCache>
                <c:formatCode>General</c:formatCode>
                <c:ptCount val="5"/>
                <c:pt idx="0">
                  <c:v>1</c:v>
                </c:pt>
                <c:pt idx="1">
                  <c:v>2</c:v>
                </c:pt>
                <c:pt idx="2">
                  <c:v>3</c:v>
                </c:pt>
                <c:pt idx="3">
                  <c:v>4</c:v>
                </c:pt>
                <c:pt idx="4">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Cerradas</c:v>
                </c:pt>
                <c:pt idx="1">
                  <c:v>Abiertas I/II</c:v>
                </c:pt>
                <c:pt idx="2">
                  <c:v>Abiertas III</c:v>
                </c:pt>
              </c:strCache>
            </c:strRef>
          </c:cat>
          <c:val>
            <c:numRef>
              <c:f>Sheet1!$B$2:$B$4</c:f>
              <c:numCache>
                <c:formatCode>General</c:formatCode>
                <c:ptCount val="3"/>
                <c:pt idx="0">
                  <c:v>1.6</c:v>
                </c:pt>
                <c:pt idx="1">
                  <c:v>3.9</c:v>
                </c:pt>
                <c:pt idx="2">
                  <c:v>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0-5 puntos</c:v>
                </c:pt>
                <c:pt idx="1">
                  <c:v>6-8 puntos</c:v>
                </c:pt>
                <c:pt idx="2">
                  <c:v>9-11 puntos</c:v>
                </c:pt>
                <c:pt idx="3">
                  <c:v>Más de 12 puntos</c:v>
                </c:pt>
              </c:strCache>
            </c:strRef>
          </c:cat>
          <c:val>
            <c:numRef>
              <c:f>Sheet1!$B$2:$B$5</c:f>
              <c:numCache>
                <c:formatCode>General</c:formatCode>
                <c:ptCount val="4"/>
                <c:pt idx="0">
                  <c:v>2</c:v>
                </c:pt>
                <c:pt idx="1">
                  <c:v>22</c:v>
                </c:pt>
                <c:pt idx="2">
                  <c:v>42</c:v>
                </c:pt>
                <c:pt idx="3">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Estrato más bajo</c:v>
                </c:pt>
                <c:pt idx="1">
                  <c:v>Segundo más bajo</c:v>
                </c:pt>
                <c:pt idx="2">
                  <c:v>Estrato más alto</c:v>
                </c:pt>
              </c:strCache>
            </c:strRef>
          </c:cat>
          <c:val>
            <c:numRef>
              <c:f>Sheet1!$B$2:$B$4</c:f>
              <c:numCache>
                <c:formatCode>General</c:formatCode>
                <c:ptCount val="3"/>
                <c:pt idx="0">
                  <c:v>0</c:v>
                </c:pt>
                <c:pt idx="1">
                  <c:v>4</c:v>
                </c:pt>
                <c:pt idx="2">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Factores que alteran la consolidación: tabaco, AINE, diabetes y fármacos.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cómo leer este capítulo; Epidemiología: cuánta no unión hay y quién la sufre; Mecanismo: por qué cada factor frena el hueso (y cuánto se sabe de verdad); Biomecánica: la estabilidad y la brecha son factores tan fuertes como cualquier fármaco; Clasificación: ordenar los factores para decidir qué hacer; Factores del paciente: tabaco, alcohol, diabetes, vitamina D, nutrición y otros; Fármacos: AINE, corticoides, quinolonas, antiosteoporóticos, IBP, anticoagulantes y otros; Factores de la lesión y del tratamiento: abierta, partes blandas, patrón, infección; Diagnóstico: estimar el riesgo al ingreso y reconocer la no unión a tiempo; Imágenes y herramientas de detección: qué tan confiables son; Algoritmo: del ingreso a la sospecha de no unión; Tratamiento: qué se hace con cada factor y qué se espera; Técnica: qué hacer en el quirófano para proteger la consolidación; Complicaciones: qué pasa cuando el factor gana; Pronóstico: cuánto riesgo, cuánto tarda; Seguimiento: cuándo mirar y qué buscar. Estructura sugerida por el autor para diez minutos: Lámina 1 (30 s): pregunta de apertura: ¿por qué no consolida este hueso? Marco: paciente, fármacos, lesión y tratamiento [r16]. Lámina 2 (1 min): cuánto pasa: 4,9 % de no unión en 309 330 fracturas y el mapa de OR por factor [r10]. Lámina 3 (1 min): el diamante: células, factores de crecimiento, andamio y mecánica [r31]. Lámina 4 (1,5 min): tabaco, un factor modificable con varios metaanálisis concordantes: 2,2 veces el riesgo y 27,7 días más [r1]; abstinencia de 4 semanas y menos infección [r2]. Lámina 5 (1,5 min): AINE, un debate con evidencia contradictoria: OR de 3,47 en ECA [r11] frente a 1,11 en 20 estudios [r12]. Lámina 6 (1 min): diabetes y control glucémico: OR 2,11 [r6] y HbA1c mayor de 7,0 % en tobillo [r7]. Lámina 7 (1 min): otros fármacos: bisfosfonatos sin retraso [r8], IBP, opioides y enoxaparina como señales observacionales [r13][r14][r15]. Lámina 8 (1 min): infección y mecánica primero: OR de 11,9 [r5] y teoría BHN [r4]. Lámina 9 (1 min): NURD y seguimiento a las 6 y 12 semanas [r19]. Lámina 10 (30 s): mensajes clave y preguntas; hueco declarado: corticoides y quinolonas sin estudios clínicos de unión.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una base de 309 330 fracturas de 18 huesos, 4,9 % terminó en no unión, y el riesgo dependió de la gravedad de la lesión, del hueso, de las enfermedades de base y de los medicamentos (fuente: Zura R y colaboradores, 2016). El tabaco es un factor modificable con varios metaanálisis concordantes: los fumadores tienen 2,2 veces el riesgo de retardo o no unión y tardan en promedio 27,7 días más en consolidar (fuente: Pearson RG y colaboradores, 2016). Con los AINE la literatura no se pone de acuerdo: el metaanálisis de 6 ECA con 609 pacientes dio un OR de 3,47 (fuente: Al Farii H y colaboradores, 2021), el de 20 estudios con 523 240 pacientes no halló diferencia (OR ajustado 1,11) (fuente: Chuang PY y colaboradores, 2024), y los ciclos de hasta 14 días no se asociaron a más no unión (fuente: Komargodski R y colaboradores, 2026). La diabetes se asoció a un OR de 2,11 de consolidación alterada (fuente: Ding ZC y colaboradores, 2020); en el tobillo operado de un diabético, una HbA1c mayor de 7,0 % acompañó a más complicaciones y más reintervenciones (fuente: Chen D y colaboradores, 2024). Entre los fármacos, los bisfosfonatos no retrasaron la unión en los ECA agrupados (fuente: Agarwal N y colaboradores, 2026); para IBP (fuente: Romoff M y colaboradores, 2026), opioides crónicos (fuente: Rajha HE y colaboradores, 2026) y enoxaparina (fuente: Lindsay SE y colaboradores, 2024) hay asociaciones observacionales que no prueban causa. En fracturas abiertas de tibia o peroné, la infección fue el predictor más fuerte de no unión (OR 11,9) (fuente: Schnetz M y colaboradores, 2025); antes de culpar a la biología del paciente se descartan inestabilidad e infección (fuente: Elliott DS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cómo leer este capítulo. Un factor que altera la consolidación es cualquier característica del paciente, del medicamento, de la lesión o del tratamiento que se asocia a que el hueso tarde más en unir o no una. Se habla de retardo de consolidación cuando el hueso va más lento de lo esperado y de no unión cuando el proceso se detuvo, pero no hay un punto de corte universal: en una encuesta a 444 cirujanos sobre fracturas diafisarias de tibia, el retardo se definió entre 1 y 8 meses y la no unión entre 2 y 12 meses (fuente: Bhandari M y colaboradores, 2002). La consolidación se evalúa con radiografía y con la clínica a la vez (fuente: Hak DJ y colaboradores, 2014), así que dos observadores pueden discrepar sobre el mismo hueso.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revisiones agrupan los factores en dos familias. En la primera, la que trae el paciente, entran el tabaco, los AINE, la edad, las comorbilidades, el déficit nutricional y los trastornos metabólicos; en la segunda, la que no depende de él, están la infección, la pérdida ósea, el estado de las partes blandas, el trazo y la calidad de la cirugía (fuente: Hak DJ y colaboradores, 2014). Cuánto pesa cada uno cambia con la fractura de que se trate, porque infección, comorbilidad, energía de la lesión y fármacos se potencian entre sí (fuente: Nicholson JA y colaboradores, 2021). Para ordenar la lectura usamos el concepto del diamante: la consolidación necesita células, factores de crecimiento, un andamio y un entorno mecánico adecuado, y los cuatro merecen igual atención (fuente: Giannoudis PV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Cada factor de este capítulo daña alguna de esas patas. El tabaco o la diabetes actúan sobre el huésped; la inestabilidad o la brecha, sobre la mecánica; la infección y las partes blandas, sobre la vascularidad y las células. Una advertencia de método. Casi todo lo que sigue procede de estudios observacionales. Una asociación puede reflejar que quien toma el fármaco ya estaba más enfermo, no que el fármaco dañe el hueso. Cuando la evidencia es de calidad baja o contradictoria, el texto lo dice, y lo que es práctica habitual sin estudio se rotula como tal. Con esto cerramos definición y cómo leer este capítulo. Sigamos con epidemiología: cuánta no unión hay y quién la sufre.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 no unión hay y quién la sufre. La referencia más usada es una cohorte de inicio con 309 330 fracturas de 18 huesos tomada de una base estadounidense de reclamaciones: la tasa de no unión fue de 4,9 % (fuente: Zura R y colaboradores, 2016). Los autores sitúan la falla de consolidación entre 5 % y 10 % de los pacientes (fuente: Zura R y colaboradores, 2016). La no unión predominó en escafoides, tibia con peroné y fémur; las mujeres tuvieron más fracturas, pero entre los hombres la no unión fue más probable (fuente: Zura R y colaboradores, 2016). Los huesos largos concentran la mayor parte de las no uniones, sobre todo tibia, fémur, antebrazo, húmero y clavícula (fuente: Nicholson JA y colaboradores, 2021). El contexto cambia mucho la cifra: en una cohorte de adultos con fractura abierta de tibia en Malaui, 25,4 % tenía no unión al año (fuente: Schade AT y colaboradores, 2026), y en niños la no unión fue de 0,84 % en una revisión de 238 822 fracturas (fuente: Stroud S y colaboradores, 2022). Qué pesa más. La cohorte de Zura permite comparar muchos factores con la misma vara. Los de mayor magnitud fueron el número de fracturas, la combinación de AINE con opioides, el tratamiento operatorio y la fractura abierta; el resto de los fármacos y las comorbilidades tuvieron cocientes menores (fuente: Zura R y colaboradores, 2016). Buena parte del gasto proviene de lo que el paciente deja de producir, no del tratamiento en sí (fuente: Hak DJ y colaboradores, 2014), de modo que acortar el tiempo hasta la unión también reduce la carga para el paciente. Estos cocientes se obtuvieron en una base de reclamaciones, con diagnósticos por códigos; sirven para ordenar la magnitud relativa, no para predecir a un paciente concreto. La tabla y el gráfico recogen una selección de los factores del estudio, no todos (fuente: Zura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«OR de no unión por factor (cohorte de 309 330 fracturas)» muestra lo siguiente. Número de fracturas: 2.6 OR (fuente: Zura R y colaboradores, 2016). AINE más opioides: 1.8 OR (fuente: Zura R y colaboradores, 2016). Tratamiento operatorio: 1.8 OR (fuente: Zura R y colaboradores, 2016). Fractura abierta: 1.7 OR (fuente: Zura R y colaboradores, 2016). Anticoagulantes: 1.6 OR (fuente: Zura R y colaboradores, 2016). Opioides: 1.4 OR (fuente: Zura R y colaboradores, 2016). Diabetes: 1.4 OR (fuente: Zura R y colaboradores, 2016). Alta energía: 1.4 OR (fuente: Zura R y colaboradores, 2016). Osteoporosis: 1.2 OR (fuente: Zura R y colaboradores, 2016). Tabaquismo: 1.2 OR (fuente: Zura R y colaboradores, 2016). Obesidad: 1.2 OR (fuente: Zura R y colaboradores, 2016). Déficit de vitamina D: 1.1 OR (fuente: Zura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«Cocientes de probabilidad (OR) de no unión en la cohorte de 309 330 fracturas» tiene 3 columnas: Factor, OR (IC 95 %), Qué tipo de factor es. Fila 1: Factor, Número de fracturas; OR (IC 95 %), 2,65 (2,34-2,99); Qué tipo de factor es, Lesión. Fila 2: Factor, AINE más opioides; OR (IC 95 %), 1,84 (1,73-1,95); Qué tipo de factor es, Fármaco. Fila 3: Factor, Tratamiento operatorio; OR (IC 95 %), 1,78 (1,69-1,86); Qué tipo de factor es, Tratamiento (marcador de gravedad). Fila 4: Factor, Fractura abierta; OR (IC 95 %), 1,66 (1,55-1,77); Qué tipo de factor es, Lesión. Fila 5: Factor, Uso de anticoagulantes; OR (IC 95 %), 1,58 (1,51-1,66); Qué tipo de factor es, Fármaco. Fila 6: Factor, Opioides; OR (IC 95 %), 1,43 (1,34-1,52); Qué tipo de factor es, Fármaco. Fila 7: Factor, Diabetes; OR (IC 95 %), 1,40 (1,21-1,61); Qué tipo de factor es, Paciente. Fila 8: Factor, Lesión de alta energía; OR (IC 95 %), 1,38 (1,27-1,49); Qué tipo de factor es, Lesión. Fila 9: Factor, Osteoporosis; OR (IC 95 %), 1,24 (1,14-1,34); Qué tipo de factor es, Paciente. Fila 10: Factor, Tabaquismo; OR (IC 95 %), 1,20 (1,14-1,26); Qué tipo de factor es, Paciente. Fila 11: Factor, Obesidad; OR (IC 95 %), 1,19 (1,12-1,25); Qué tipo de factor es, Paciente. Fila 12: Factor, Uso de antibióticos; OR (IC 95 %), 1,17 (1,13-1,21); Qué tipo de factor es, Fármaco. Fila 13: Factor, Déficit de vitamina D; OR (IC 95 %), 1,14 (1,05-1,22); Qué tipo de factor es, Paciente. Fila 14: Factor, Insuficiencia renal; OR (IC 95 %), 1,11 (1,04-1,17); Qué tipo de factor es, Paciente. (fuente: Zura R y colaboradores, 2016). La tabla completa tiene más filas: están en el documento Word. Con esto cerramos epidemiología: cuánta no unión hay y quién la sufre. Sigamos con mecanismo: por qué cada factor frena el hueso (y cuánto se sabe de verdad).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por qué cada factor frena el hueso (y cuánto se sabe de verdad). Que un hueso vuelva a unir sin dejar cicatriz depende de una coordinación fina: se expresan cientos de genes, y varias poblaciones celulares y proteínas tienen que actuar en el lugar y el momento justos (fuente: Giannoudis PV y colaboradores, 2007). Avanza por etapas sucesivas (inflamación con hematoma, callo blando, callo duro y remodelado), y en cada una participan células inmunes distintas, como muestra la figura. Esa secuencia explica por qué un factor pega distinto según cuándo actúe: el que interfiere con la fase inflamatoria no es el mismo que perturba la remodelación. Lo que sí se probó en humanos y lo que no. Conviene separar el mecanismo plausible de la evidencia clínica: Nicotina: en animales frena la formación de hueso nuevo; con dosis pequeñas aparece una acción antiinflamatoria que atenúa parte de ese daño, y en humanos nadie ha podido aislar su efecto del de la combustión (fuente: Travis LM y colaboradores, 2026). Por eso lo que sabemos en humanos es del tabaco, no de la nicotina sola.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AINE: se sospecha de ellos porque bloquean las prostaglandinas, pero la evidencia clínica sobre retardo o no unión no es concordante (fuente: Chuang PY y colaboradores, 2024). Diabetes: cambia tanto el metabolismo del hueso como la cicatrización de las partes blandas, lo que explica un doble riesgo: consolidación alterada e infección (fuente: Gortler H y colaboradores, 2018). Quinolonas: en ratas el ciprofloxacino alteró la formación de cartílago y la osificación endocondral en el callo (fuente: Huddleston PM y colaboradores, 2000); con levofloxacino y trovafloxacino el callo también resistió menos, de modo que en animales parece un efecto de la clase (fuente: Perry AC y colaboradores, 2003). Corticoides: el mecanismo se conoce por su efecto sobre el hueso crónico, pero la evidencia directa sobre la unión es limitada (fuente: Sharma Y y colaboradores, 2026). Nutrición: en el déficit proteico, la vía que más interesa es la de arginina, citrulina y óxido nítrico; de ella dependen la síntesis de colágeno y, por medio de las óxido nítrico sintasas, la respuesta inflamatoria y la formación de capilares en el foco (fuente: Meesters DM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Regla de lectura. Un mecanismo en animales no es una indicación clínica. Los propios autores de los estudios con quinolonas escriben que podrían comprometer la consolidación en humanos (fuente: Perry AC y colaboradores, 2003), no que lo hagan. Con esto cerramos mecanismo: por qué cada factor frena el hueso (y cuánto se sabe de verdad). Sigamos con biomecánica: la estabilidad y la brecha son factores tan fuertes como cualquier fármaco.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la estabilidad y la brecha son factores tan fuertes como cualquier fármaco. La mecánica decide el tipo de callo. Según la teoría BHN, el foco se comporta como una unidad funcional propia, la «unidad de consolidación», cuyo tejido obedece a tres principios clásicos (la ley de Wolff, la deformación de Perren y el mecanostato de Frost) y reacciona tanto a la biología como a la mecánica que lo rodean (fuente: Elliott DS y colaboradores, 2016). Para sus autores, lo que suele fallar en clínica es la mecánica: un foco inestable soporta más deformación de la que su tejido tolera, mientras que ese tejido conserva casi siempre su biología intacta (fuente: Elliott DS y colaboradores, 2016). De ahí sacan una predicción, no un resultado de ensayo: corregir la mecánica en quirófano bastaría en la mayoría, sin necesidad de injerto autólogo ni de otros coadyuvantes biológicos (fuente: Elliott DS y colaboradores, 2016). El tamaño de la brecha. En un modelo de ovejas con brechas de 1, 2 o 6 mm, a mayor brecha, el hueso curado resistió menos la flexión, y por encima de 2 mm la curación empeoró (fuente: Claes L y colaboradores, 1997). Con una deformación similar entre grupos, la brecha mediana de 2,1 mm tuvo más revascularización (1,62 frente a 0,85 vasos/mm2) y más hueso (37,2 % frente a 13,9 %) que la de 5,7 mm, que mostró curación retrasada (fuente: Claes L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lección del modelo: reducir hasta dejar una brecha pequeña favorece que el foco se revascularice y cure (fuente: Claes L y colaboradores, 2003). ¿Cuánto movimiento conviene? Una revisión de alcance de 15 estudios, con 423 animales y 182 humanos, encontró que en la tibia un micromovimiento axial leve a moderado (promedio de 0,54 mm, entre 0,2 y 0,9) favoreció el callo (fuente: Rechter GR y colaboradores, 2024). Los movimientos mayores (media 1,28 mm) produjeron más callo, pero de peor calidad y resistencia (fuente: Rechter GR y colaboradores, 2024). Con lo publicado no se puede fijar cuánto movimiento es el adecuado (fuente: Rechter GR y colaboradores, 2024). Es el motivo por el que el 'movimiento óptimo' no debe presentarse como un número a perseguir en quirófano. El diamante, completo. Si el huésped está comprometido por tabaco, diabetes o fármacos, el diamante pierde vértices biológicos; si la fijación es inestable o la brecha es grande, pierde el vértice mecánico. El esquema resume ese razonamiento.</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«Hueso formado a las 9 semanas según la brecha (ovejas, deformación similar)» muestra lo siguiente. Brecha de 2,1 mm: 37.2 por ciento (fuente: Claes L y colaboradores, 2003). Brecha de 5,7 mm: 13.9 por ciento (fuente: Claes L y colaboradores, 2003). Con esto cerramos biomecánica: la estabilidad y la brecha son factores tan fuertes como cualquier fármaco. Sigamos con clasificación: ordenar los factores para decidir qué hacer.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ordenar los factores para decidir qué hacer. No existe una clasificación oficial de los factores; la que sigue ordena lo que dicen las revisiones (fuente: Hak DJ y colaboradores, 2014) (fuente: Nicholson JA y colaboradores, 2021) según una pregunta práctica: ¿se puede cambiar antes de que importe? La tabla combina esa pregunta con la fuerza de la evidencia que encontramos. Una nota importante: 'evidencia fuerte' aquí significa varios metaanálisis concordantes, no que el efecto sea grande. Qué pasa con los puntajes. Para no uniones ya establecidas existe el Non-Union Scoring System (NUSS), que asigna puntos a rasgos clínicos y radiográficos y, en su validación, repartió los casos en grupos de 0-25, 26-50 y 51-75 puntos (fuente: Calori GM y colaboradores, 2014); sus autores lo consideran útil para ordenar las no uniones por gravedad y guiar la elección del tratamiento (fuente: Calori GM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la fractura recién fijada, el puntaje de predicción es el NURD (véase Pronóstico) (fuente: O'Halloran 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evidencia disponible y margen de acción» tiene 4 columnas: Dominio, Factor, Evidencia encontrada, ¿Modificable a tiempo?. Fila 1: Dominio, Paciente; Factor, Tabaco; Evidencia encontrada, Varios metaanálisis concordantes (fuente: Pearson RG y colaboradores, 2016) (fuente: Xu B y colaboradores, 2021) (fuente: Scolaro JA y colaboradores, 2014); ¿Modificable a tiempo?, Sí (abstinencia de 4 semanas o más). Fila 2: Dominio, Paciente; Factor, Diabetes; Evidencia encontrada, Metaanálisis concordantes; uno con heterogeneidad alta (fuente: Ding ZC y colaboradores, 2020) (fuente: Li J y colaboradores, 2026); ¿Modificable a tiempo?, Parcial (control glucémico). Fila 3: Dominio, Paciente; Factor, Desnutrición, sarcopenia; Evidencia encontrada, Revisión de 12 estudios, definiciones heterogéneas (fuente: Velasquez-Hammerle MV y colaboradores, 2026); ¿Modificable a tiempo?, Parcial. Fila 4: Dominio, Paciente; Factor, Vitamina D baja; Evidencia encontrada, Frecuente en fracturas; ECA sin efecto claro (fuente: Sprague S y colaboradores, 2016) (fuente: Slobogean GP y colaboradores, 2023); ¿Modificable a tiempo?, Sí, pero beneficio no demostrado. Fila 5: Dominio, Paciente; Factor, Edad avanzada; Evidencia encontrada, Revisión narrativa (fuente: Foulke BA y colaboradores, 2016); ¿Modificable a tiempo?, No. Fila 6: Dominio, Fármaco; Factor, AINE; Evidencia encontrada, Contradictoria, de calidad baja (fuente: Borgeat A y colaboradores, 2018) (fuente: Marquez-Lara A y colaboradores, 2016); ¿Modificable a tiempo?, Sí (dosis y duración). Fila 7: Dominio, Fármaco; Factor, Opioides crónicos, IBP, enoxaparina, ISRS, agonistas GLP-1; Evidencia encontrada, Cohortes grandes, posible confusión (fuente: Rajha HE y colaboradores, 2026) (fuente: Romoff M y colaboradores, 2026) (fuente: Lindsay SE y colaboradores, 2024) (fuente: Ponna A y colaboradores, 2026) (fuente: Pereira DE y colaboradores, 2025); ¿Modificable a tiempo?, Según indicación. Fila 8: Dominio, Fármaco; Factor, Bisfosfonatos, teriparatida; Evidencia encontrada, Metaanálisis de ECA sin retraso (fuente: Agarwal N y colaboradores, 2026); ¿Modificable a tiempo?, No suspender por este motivo. Fila 9: Dominio, Fármaco; Factor, Corticoides, quinolonas, quimioterapia; Evidencia encontrada, Indirecta o en animales o en contextos no fracturarios (fuente: Sharma Y y colaboradores, 2026) (fuente: Huddleston PM y colaboradores, 2000) (fuente: Hornicek FJ y colaboradores, 2001); ¿Modificable a tiempo?, Según indicación. Fila 10: Dominio, Lesión; Factor, Fractura abierta, partes blandas, infección; Evidencia encontrada, Cohortes y metaanálisis (fuente: Scolaro JA y colaboradores, 2014) (fuente: Schnetz M y colaboradores, 2025); ¿Modificable a tiempo?, Parcial (desbridamiento, cobertura). Fila 11: Dominio, Lesión; Factor, Conminución, patrón inestable; Evidencia encontrada, Una cohorte geriátrica trocantérea (fuente: Berk T y colaboradores, 2022); ¿Modificable a tiempo?, No (se compensa con la fijación). Fila 12: Dominio, Tratamiento; Factor, Inestabilidad, brecha grande, desvascularización; Evidencia encontrada, Modelos animales y revisión de alcance (fuente: Claes L y colaboradores, 1997) (fuente: Rechter GR y colaboradores, 2024); ¿Modificable a tiempo?, Sí. (fuente: Pearson RG y colaboradores, 2016) (fuente: Xu B y colaboradores, 2021) (fuente: Scolaro JA y colaboradores, 2014) (fuente: Ding ZC y colaboradores, 2020) (fuente: Li J y colaboradores, 2026) (fuente: Velasquez-Hammerle MV y colaboradores, 2026) (fuente: Sprague S y colaboradores, 2016) (fuente: Slobogean GP y colaboradores, 2023) (fuente: Foulke BA y colaboradores, 2016) (fuente: Borgeat A y colaboradores, 2018) (fuente: Marquez-Lara A y colaboradores, 2016) (fuente: Rajha HE y colaboradores, 2026) (fuente: Romoff M y colaboradores, 2026) (fuente: Lindsay SE y colaboradores, 2024) (fuente: Ponna A y colaboradores, 2026) (fuente: Pereira DE y colaboradores, 2025) (fuente: Agarwal N y colaboradores, 2026) (fuente: Sharma Y y colaboradores, 2026) (fuente: Huddleston PM y colaboradores, 2000) (fuente: Hornicek FJ y colaboradores, 2001) (fuente: Schnetz M y colaboradores, 2025) (fuente: Berk T y colaboradores, 2022) (fuente: Claes L y colaboradores, 1997) (fuente: Rechter GR y colaboradores, 2024). La tabla completa tiene más filas: están en el documento Word. Con esto cerramos clasificación: ordenar los factores para decidir qué hacer. Sigamos con factores del paciente: tabaco, alcohol, diabetes, vitamina d, nutrición y otros.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factores del paciente: tabaco, alcohol, diabetes, vitamina d, nutrición y otros. Varios metaanálisis coinciden en la dirección del efecto. Con 40 estudios y 7516 procedimientos, los fumadores tuvieron 2,2 veces (IC 95 % 1,9-2,6) el riesgo de retardo o no unión, y en todos los subgrupos el riesgo fue de al menos 1,6 veces (fuente: Pearson RG y colaboradores, 2016). En los que sí consolidaron, el tiempo hasta la unión fue 27,7 días mayor (IC 95 % 14,2-41,3) (fuente: Pearson RG y colaboradores, 2016). Otro metaanálisis de 19 cohortes dio un OR ajustado de 2,32 (1,76-3,06), con 2,16 en tibia y 1,95 en fractura abierta (fuente: Scolaro JA y colaboradores, 2014), y una revisión amplia de fracturas no patológicas dio un OR de 2,50 (1,73-3,61) (fuente: Xu B y colaboradores, 2021). Dos matices honestos. Primero, la magnitud cambia con la fuente: en la gran base de reclamaciones el OR del tabaquismo fue de 1,20 (1,14-1,26) (fuente: Zura R y colaboradores, 2016), bastante menor que en los metaanálisis. Segundo, el tiempo medio de curación fue de 30,2 semanas en fumadores y 24,1 en no fumadores, pero esa diferencia no alcanzó significancia (p = 0,18) (fuente: Scolaro JA y colaboradores, 2014), y los datos de infección profunda también fueron no significativos en ese análisis (fuente: Scolaro JA y colaboradores, 2014). El efecto sobre la infección sí aparece en la comparación de quienes dejaron de fumar: dejarlo 4 semanas o más antes de operar se asoció a menos infección de herida (OR 0,37; 0,16-0,89) (fuente: Xu B y colaboradores, 2021). Ese análisis del cese abarcó cirugía de cualquier tipo, no solo fracturas (fuente: Xu B y colaboradores, 2021). Un metaanálisis posterior de 55 estudios no halló un efecto significativo del cese corto sobre la infección del sitio quirúrgico, aunque con 4 semanas o más sí encontró 33 % menos complicaciones de herida (RR 0,67) (fuente: Tang E y colaboradores, 2025): las dos fuentes discrepan en la infección y coinciden en que dejar de fumar antes de operar ayuda. ¿Y la nicotina sola? En animales retrasa la formación de hueso, pero a dosis bajas tiene efecto antiinflamatorio; no hay estudios en humanos que separen la nicotina del humo (fuente: Travis LM y colaboradores, 2026). Por eso no se puede afirmar con datos propios que el parche sea inocuo para el hueso, ni que sea dañino. Aquí las fuentes discrepan y se dan ambas. Un metaanálisis no halló diferencia en no unión entre bebedores y no bebedores (OR 0,97; 0,40-2,38) (fuente: Xu B y colaboradores, 2021). En cambio, la cohorte de reclamaciones asoció el alcoholismo a más riesgo (fuente: Zura R y colaboradores, 2016), los pacientes con no unión tenían más abuso de alcohol que la población general (fuente: Shapiro JA y colaboradores, 2022), y un casos y controles de metatarsianos y tobillo (48 no uniones y 96 controles) dio un OR de 2,7 (1,2-6,2) para el antecedente de problema con el alcohol (fuente: Thorud JC y colaboradores, 2017). Lectura prudente: el consumo problemático parece importar más que el consumo en general, pero eso es una interpretación, no un hallazgo de estas fuentes. Un metaanálisis de 14 estudios (695 pacientes con diabetes y 4937 controles) dio un OR de 2,11 (1,33-3,37) de consolidación alterada, que incluye no unión, retardo y malunión (fuente: Ding ZC y colaboradores, 2020). Por subgrupos, el OR fue 2,63 en miembro inferior, 2,13 en huesos largos y 2,64 en huesos cortos (fuente: Ding ZC y colaboradores, 2020); con diabetes insulinodependiente fue 4,04 (1,05-15,56) y con no insulinodependiente 5,83 (1,73-19,58), con intervalos muy anchos (fuente: Ding ZC y colaboradores, 2020). Un metaanálisis de 2026 dio un OR menor, de 1,61 (1,44-1,81), con heterogeneidad alta (I2 76,6 %), y señaló como particularmente elevados la diabetes tipo 1, la complicada y las fracturas diafisarias de huesos largos (fuente: Li J y colaboradores, 2026). En fracturas de miembro inferior operadas, la diabetes aumentó la malunión, la infección y la reoperación, y la no unión en las fracturas por debajo de la rodilla (fuente: Gortler H y colaboradores, 2018). La gran base de reclamaciones dio un OR de 1,40 (1,21-1,61) para diabetes y de 1,21 (1,10-1,31) para uso de insulina (fuente: Zura R y colaboradores, 2016). ¿Y el control glucémico? Los metaanálisis piden estudios que reporten la HbA1c de forma estandarizada (fuente: Li J y colaboradores, 2026). El dato más concreto viene del tobillo operado: en 238 diabéticos emparejados, con HbA1c mayor de 7,0 % hubo más complicaciones (31,1 % frente a 18,5 %) y más procedimientos secundarios (22,7 % frente a 8,4 %) (fuente: Chen D y colaboradores, 2024). El corte de 7,0 % lo eligieron los autores y los desenlaces fueron complicaciones y reintervenciones, no unión radiográfica (fuente: Chen D y colaboradores, 2024). La hipovitaminosis D es la norma en el paciente fracturado: la prevalencia combinada fue de 70,0 % (63,7-76,0) con una 25(OH)D media de 19,5 ng/mL (fuente: Sprague S y colaboradores, 2016). El déficit se asoció a no unión con un OR de 1,14 (1,05-1,22) en la base de reclamaciones (fuente: Zura R y colaboradores, 2016). Sin embargo, suplementar no demostró acelerar la consolidación. En un ECA fase II con 102 pacientes de 18 a 50 años, todos con clavo de tibia o fémur (56 % con déficit basal), ni el RUST ni el índice clínico FIX-IT difirieron de forma significativa entre brazos, ni a los 3 meses ni en el año; en un análisis post hoc, las dosis altas se asociaron a una mejoría clínica modesta (p = 0,16) que los autores consideran pendiente de confirmación (fuente: Slobogean GP y colaboradores, 2023). En un ECA de 32 posmenopáusicas con fractura de radio distal manejada sin cirugía, la dosis baja no mejoró la consolidación y la alta (equivalente a 1800 UI/día) dejó el hueso menos rígido a la compresión (fuente: Heyer FL y colaboradores, 2021). Para la no unión ya establecida hay una controversia que conviene conocer: una serie de un centro de referencia halló alteraciones metabólicas o endocrinas nuevas en 31 de 37 pacientes seleccionados (83,8 %), con déficit de vitamina D en 25 de 37 (68 %), y 8 pacientes consolidaron solo con tratamiento médico (fuente: Brinker MR y colaboradores, 2007); otra serie halló una alteración metabólica no diagnosticada en 42 % y sus autores proponen cribar a todas las no uniones, no solo a las que carecen de causa mecánica o infecciosa (fuente: Bergin PF y colaboradores, 2022); pero un estudio de 7 centros con 640 no uniones halló la hipovitaminosis D menos frecuente que en la población general y ninguna prueba, salvo las hematológicas e inflamatorias, alterada en más de 25 % de los casos (fuente: Shapiro JA y colaboradores, 2022). Ninguna de estas series prueba causalidad, como advierten los autores de la primera (fuente: Brinker MR y colaboradores, 2007). Una revisión de mapeo de 12 estudios vinculó la desnutrición con más no unión (OR aproximado de 2,0 en bases grandes), pero las definiciones variaron tanto que no hay umbrales estandarizados (fuente: Velasquez-Hammerle MV y colaboradores, 2026). Un piloto aleatorizado de suplemento proteico-energético más ejercicio acortó poco el tiempo a la unión; por eso la revisión no lo recomienda de rutina hasta tener ensayos más grandes (fuente: Velasquez-Hammerle MV y colaboradores, 2026). La obesidad dio un OR de 1,19 (1,12-1,25) en la base de reclamaciones (fuente: Zura R y colaboradores, 2016), pero en una serie de metatarsianos y tobillo ni el IMC continuo (p = 0,23) ni el IMC de 40 o más (p = 0,51) se asociaron a no unión (fuente: Thorud JC y colaboradores, 2017). Una revisión narrativa sobre el anciano pone al tabaco y al AINE para el dolor posfractura por delante de la edad como factores de mayor riesgo, aunque la edad también suma (fuente: Foulke BA y colaboradores, 2016). En 57 no uniones de fémur o tibia emparejadas con 57 controles, la infección por VIH no marcó diferencia en la aparición de no unión (OR multivariable 0,86; 0,18-3,73), con una muestra pequeña (fuente: Graham SM y colaboradores, 2023). Osteoporosis (OR 1,24; 1,14-1,34) e insuficiencia renal (OR 1,11; 1,04-1,17) tuvieron asociaciones menores en la base de reclamaciones (fuente: Zura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(RR u OR) de retardo o no unión en fumadores según la fuente» muestra lo siguiente. Base de reclamaciones (OR): 1.2 razón (fuente: Zura R y colaboradores, 2016). Tibia, fumadores (OR): 2.2 razón (fuente: Scolaro JA y colaboradores, 2014). Todas, metaanálisis (RR): 2.2 razón (fuente: Pearson RG y colaboradores, 2016). Todas, cohortes (OR): 2.3 razón (fuente: Scolaro JA y colaboradores, 2014). No patológicas (OR): 2.5 razón (fuente: Xu B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«OR de consolidación alterada o no unión con diabetes según la fuente» muestra lo siguiente. Base de reclamaciones: 1.4 OR (fuente: Zura R y colaboradores, 2016). Metaanálisis 2026: 1.6 OR (fuente: Li J y colaboradores, 2026). Metaanálisis 2020: 2.1 OR (fuente: Ding ZC y colaboradores, 2020). En el documento Word de este tema encontrarás además: Tobillo operado en diabéticos: HbA1c mayor o menor de 7,0 %; Prevalencia de alteración metabólica o hipovitaminosis D según la serie. Con esto cerramos factores del paciente: tabaco, alcohol, diabetes, vitamina d, nutrición y otros. Sigamos con fármacos: aine, corticoides, quinolonas, antiosteoporóticos, ibp, anticoagulantes y otros.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fármacos: aine, corticoides, quinolonas, antiosteoporóticos, ibp, anticoagulantes y otros. Cómo leer esta sección. Para casi cada fármaco hay solo estudios observacionales, y la persona que toma un fármaco difiere de la que no lo toma. Una revisión narrativa de 2026 advierte que no hay una respuesta única por clase: pesan el tipo de fractura, cuándo y cuánto tiempo se expuso el paciente, sus comorbilidades y el fármaco concreto (fuente: Sharma Y y colaboradores, 2026). Para antiácidos, psicotrópicos y algunos antidiabéticos casi no hay datos de unión: lo publicado habla de riesgo de fractura o de salud ósea (fuente: Sharma Y y colaboradores, 2026). Los metaanálisis dan cifras que van de un efecto nulo a uno grande. Con 11 estudios observacionales, el OR de no unión fue de 3,0 (1,6-5,6), pero cuanto peor el diseño del estudio, más alto salía el OR, y con solo los de mayor calidad (7 de fusión espinal) la asociación dejó de ser significativa (OR 2,2; 0,8-6,3) (fuente: Dodwell ER y colaboradores, 2010). Otro metaanálisis dio un OR de 2,07 (1,19-3,61) de retardo o no unión, sin efecto en niños (OR 0,58) ni con dosis baja y exposición corta (OR 1,68; 0,63-4,46) (fuente: Wheatley BM y colaboradores, 2019). El que reunió solo ECA (6 ensayos, 609 pacientes) dio un OR de 3,47; los ciclos de menos de 2 semanas no mostraron riesgo significativo frente a los de más de 4, y con indometacina la no unión fue más frecuente (OR entre 1,66 y 9,03), a diferencia de otros AINE (fuente: Al Farii H y colaboradores, 2021). En el extremo opuesto, la actualización de 20 estudios con 523 240 pacientes no halló diferencia (OR ajustado 1,11; 0,99-1,23) (fuente: Chuang PY y colaboradores, 2024). La revisión paraguas de 2026 combinó 38 estudios primarios y dio un OR de no unión de 1,56 (1,18-2,11); en adultos 1,67 y en niños 0,77, sin aumento con uso de 14 días o menos, y con más riesgo en fracturas traumáticas que en procedimientos electivos (fuente: Komargodski R y colaboradores, 2026). Por qué no hay una cifra única. Dos revisiones sistemáticas coinciden en lo esencial. Una revisión cualitativa de 3 ECA y 13 cohortes retrospectivas (12 895 pacientes) calificó la calidad global de baja; con resultados tan contradictorios, sus autores no emitieron recomendación, y tampoco hallaron pruebas sólidas de daño (fuente: Borgeat A y colaboradores, 2018). Otra mostró que los estudios que hallaron daño tenían peor puntaje metodológico (40,0) que los que concluyeron seguridad (58,8) (fuente: Marquez-Lara A y colaboradores, 2016). En niños, la no unión fue de 0,84 % y ningún estudio incluido documentó más riesgo con AINE (fuente: Stroud S y colaboradores, 2022). Qué hacer con esto (práctica habitual, apoyada por las fuentes citadas). En adultos con fractura de hueso largo, preferir ciclos cortos y dosis moderadas es coherente con los datos de uso breve (fuente: Komargodski R y colaboradores, 2026) (fuente: Wheatley BM y colaboradores, 2019). Retirarlos no tiene beneficio probado, y el precio puede ser una mayor necesidad de opioides (fuente: Marquez-Lara A y colaboradores, 2016). La decisión es de balance, no de prohibición. Al reunir 7 estudios retrospectivos con más de un millón de fracturas, el uso crónico de opioides se asoció a un OR de no unión de 5,10 (3,28-7,93), con ORs por sitio de 4,28 en húmero, 4,93 en radio, 4,57 en tibia y 4,81 en metatarsianos (fuente: Rajha HE y colaboradores, 2026). La asociación pareció más fuerte con AINE combinados (fuente: Rajha HE y colaboradores, 2026). En la base de reclamaciones los opioides dieron 1,43 (1,34-1,52) y AINE más opioides 1,84 (1,73-1,95) (fuente: Zura R y colaboradores, 2016). La diferencia de magnitud entre estas fuentes indica definiciones de exposición distintas, y el uso crónico puede marcar un paciente más enfermo. El metaanálisis más reciente de ECA (28 ensayos, 5085 pacientes; 12 aptos para agrupar) no halló diferencias entre bisfosfonato y control en tiempo a la unión, retardo (RR 1,24; 0,82-1,89) ni no unión (0,71; 0,14-3,72) (fuente: Agarwal N y colaboradores, 2026). En 10 ECA con 2888 pacientes, el inicio antes de 3 meses tras la cirugía no cambió el tiempo radiológico ni el retardo o la no unión (OR 0,98; 0,64-1,50) (fuente: Li YT y colaboradores, 2015). En una revisión sistemática previa, el momento de inicio no cambió el tiempo de unión; lo que sí se alargó fue la unión del radio distal con bisfosfonato, a diferencia de la del fémur (fuente: Molvik H y colaboradores, 2015). Con la teriparatida los resultados discrepan: el metaanálisis reciente halló menor tiempo a la unión sin más retardo (fuente: Agarwal N y colaboradores, 2026), y uno anterior de 5 ECA con 380 pacientes no halló efecto en el tiempo radiográfico ni en la tasa de curación, aunque sí en la función (fuente: Shi Z y colaboradores, 2016). Un estudio de 640 no uniones asoció los difosfonatos a la no unión vascular (fuente: Shapiro JA y colaboradores, 2022); es una asociación en pacientes ya con no unión, no un ensayo. Un casos y controles reunió a 254 pacientes operados por fractura diafisaria de fémur o tibia; el uso de IBP no se asoció de forma significativa con tener que dinamizar el clavo (OR 1,38; 0,70-2,65); con tratamientos prolongados el OR de cirugía adicional por no unión fue 12,3 (1,9-81,0), un intervalo enorme por pocos casos (fuente: Fernandez-Arroyabe N y colaboradores, 2022). En una cohorte emparejada de 410 433 pacientes, los IBP se asociaron a no unión en tibia y peroné (4,44 % frente a 2,21 %; HR 2,08) y en radio y cúbito (3,36 % frente a 1,88 %; HR 1,85), sin diferencia significativa en fémur ni húmero; los más afectados fueron los de 18 a 44 años con fractura de tibia y peroné (HR 10,87; 6,95-16,99) (fuente: Romoff M y colaboradores, 2026). Una revisión resume que los datos preclínicos apuntan a daño óseo con muchos anticoagulantes: el orden sugerido va de los inhibidores del factor Xa, los menos dañinos, a la heparina de bajo peso molecular y, con más perjuicio aparente, a la heparina no fraccionada y la warfarina (fuente: Butler AJ y colaboradores, 2021). En 16 986 pacientes con clavo endomedular de tibia, 504 (3,4 %) requirieron cirugía por no unión; con enoxaparina en las primeras 2 semanas, la no unión operada fue 2,6 % frente a 1,6 % en fracturas cerradas (RR 1,67) y 4,7 % frente a 3,9 % en abiertas I/II (RR 1,21), sin diferencia significativa en las tipo III (fuente: Lindsay SE y colaboradores, 2024). En ese modelo el tabaco sumó riesgo (OR 2,43 en cerradas) (fuente: Lindsay SE y colaboradores, 2024). La base de reclamaciones dio un OR de 1,58 (1,51-1,66) para anticoagulantes (fuente: Zura R y colaboradores, 2016). Decidir no tromboprofilaxar por este motivo no tiene respaldo en estas fuentes; es una decisión que pesa el riesgo trombótico (opinión experta). Para los corticoides la evidencia directa sobre la unión es limitada: lo bien establecido es la pérdida ósea y el mayor riesgo de fractura con uso sistémico prolongado, de modo que las implicaciones para la reparación son indirectas (fuente: Sharma Y y colaboradores, 2026). Para las quinolonas, los datos son de ratas: el ciprofloxacino redujo 16 % la resistencia torsional del callo y 49 % su rigidez, y la cefazolina no difirió de los controles (fuente: Huddleston PM y colaboradores, 2000); con levofloxacino y trovafloxacino el callo también fue más débil (fuente: Perry AC y colaboradores, 2003). No encontramos estudios clínicos de unión en humanos para estas dos clases: es un hueco declarado, no una ausencia de riesgo. Los ISRS en la fijación con placa de la diáfisis humeral (1576 pacientes) se asociaron a más no unión (RR 1,51; 1,14-2,01), pero no hubo asociación en ninguna cohorte de clavo endomedular, y los autores atribuyen la discrepancia a confusión más que a un efecto real (fuente: Ponna A y colaboradores, 2026). Con los agonistas GLP-1 en fijación de miembro inferior (6125 pacientes emparejados por grupo), la no unión a 1 año fue 5,4 % frente a 4,4 % (RR 1,2; 1,0-1,4); los usuarios tuvieron menor mortalidad (4,4 % frente a 8,0 %), y para los autores el aumento de no unión pesa poco en la práctica frente a ese beneficio (fuente: Pereira DE y colaboradores, 2025). No hallamos estudios en fractura aguda. En aloinjertos tumorales, la no unión en la interfaz injerto-huésped subió a 27 % con quimioterapia, frente a 11 % sin ella, en una serie de 945 pacientes: es un contexto distinto, no extrapolable a la fractura común (fuente: Hornicek FJ y colaboradores, 2001). En sarcomas de partes blandas tratados con perfusión aislada de miembro y cirugía, 12 de 101 pacientes (12 %) se fracturaron (10 de esos 12 habían recibido radioterapia), con una incidencia mayor de 50 % en muslo y rodilla cuando hubo decolamiento perióstico y radioterapia, y esas fracturas son difíciles de resolver porque a menudo no consolidan (fuente: Seinen JM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«OR de no unión con AINE según la síntesis» muestra lo siguiente. Chuang 2024 (20 estudios): 1.1 OR (fuente: Chuang PY y colaboradores, 2024). Komargodski 2026 (38 estudios): 1.6 OR (fuente: Komargodski R y colaboradores, 2026). Wheatley 2019: 2.1 OR (fuente: Wheatley BM y colaboradores, 2019). Dodwell 2010: 3 OR (fuente: Dodwell ER y colaboradores, 2010). Al Farii 2021 (6 ECA): 3.5 OR (fuente: Al Farii H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«Asociación con no unión por fármaco (OR, HR o RR; estudios observacionales)» muestra lo siguiente. Opioides crónicos (OR): 5.1 razón (fuente: Rajha HE y colaboradores, 2026). IBP, tibia y peroné (HR): 2.1 razón (fuente: Romoff M y colaboradores, 2026). Enoxaparina, cerradas (OR): 1.8 razón (fuente: Lindsay SE y colaboradores, 2024). ISRS, placa humeral (RR): 1.5 razón (fuente: Ponna A y colaboradores, 2026). Agonistas GLP-1 (RR): 1.2 razón (fuente: Pereira DE y colaboradores, 2025). En el documento Word de este tema encontrarás además: AINE y no unión: lo que dice cada síntesis; Otros fármacos: magnitud y límite de cada hallazgo. Con esto cerramos fármacos: aine, corticoides, quinolonas, antiosteoporóticos, ibp, anticoagulantes y otros. Sigamos con factores de la lesión y del tratamiento: abierta, partes blandas, patrón, infección.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factores de la lesión y del tratamiento: abierta, partes blandas, patrón, infección. La fractura abierta dio un OR de no unión de 1,66 (1,55-1,77) en la gran base (fuente: Zura R y colaboradores, 2016); en fracturas abiertas, además, fumar elevó la no unión (OR 1,95; 1,3-2,9) (fuente: Scolaro JA y colaboradores, 2014). En una cohorte de 187 fracturas abiertas de tibia o peroné (Gustilo I 28 %, II 53 %, III 19 %), la infección asociada a fractura ocurrió en 27 pacientes (14 %), con 31 % en las tipo III, y la no unión en 37 (20 %) (fuente: Schnetz M y colaboradores, 2025). Los factores de riesgo de no unión fueron la infección (OR 11,9) y la fijación definitiva antes del cierre de la herida (OR 8,2), y cerrar la herida de forma secundaria elevó la infección frente al cierre primario (OR 3,3) (fuente: Schnetz M y colaboradores, 2025). Para el grupo, resolver fijación y cobertura en el mismo acto quirúrgico fue protector aun en las Gustilo más graves, y la infección superó a cualquier otro factor como predictor de no unión (fuente: Schnetz M y colaboradores, 2025). Es una cohorte retrospectiva de un solo centro, con análisis univariado; sirve como señal fuerte, no como regla universal. El puntaje NURD da peso explícito a las partes blandas: 5 puntos por colgajo, 4 por síndrome compartimental, 3 por enfermedad crónica y 2 por fractura abierta (fuente: O'Halloran K y colaboradores, 2016). En Malaui, en 177 adultos con fractura abierta de tibia seguidos 1 año, la no unión fue 25,4 %: 34,2 % con infección frente a 15,4 % sin ella (fuente: Schade AT y colaboradores, 2026). En 225 pacientes mayores de 70 años con fractura trocantérea clavada, la no unión fue de 23,3 % en 31A3 frente a 6,9 % en 31A2 y 3,2 % en 31A1; 31A3 frente a 31A1 tuvo un OR de 10,3 (2,2-48,9) (fuente: Berk T y colaboradores, 2022). La reducción abierta no aumentó el riesgo (OR 0,9; 0,1-6,1) a pesar del mayor daño de partes blandas, y en esa cohorte ni la osteoporosis, ni el politrauma ni la diabetes marcaron diferencia en retardo o no unión (fuente: Berk T y colaboradores, 2022). Es un único estudio retrospectivo en un hueso: la morfología importa, pero no hay aquí una tabla general de conminución. El consenso internacional define 4 criterios confirmatorios de infección asociada a fractura: fístula o dehiscencia, pus, el mismo patógeno en 2 muestras profundas y microorganismos en histología (fuente: Metsemakers WJ y colaboradores, 2018). En 637 pacientes operados por sospecha, un solo criterio confirmatorio tuvo sensibilidad de 97,5 % y especificidad de 100 % (fuente: Onsea J y colaboradores, 2022). Entre 640 no uniones operadas, 17,7 % eran sépticas, y la no unión séptica se asoció a inflamación, menor edad y desnutrición (fuente: Shapiro JA y colaboradores, 2022). La infección también es fuente de no unión: la sospecha se resuelve antes de atribuir el cuadro a un fármaco o a un trastorno metabólico (práctica habitual). Se tratan en Biomecánica: la brecha mayor y la inestabilidad empeoran la vascularización y la curación (fuente: Claes L y colaboradores, 2003) (fuente: Elliott DS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en fracturas abiertas de tibia según infección (Malaui, 1 año)» muestra lo siguiente. Con infección asociada: 34.2 por ciento (fuente: Schade AT y colaboradores, 2026). Sin infección: 15.4 por ciento (fuente: Schade AT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en fractura trocantérea geriátrica según patrón AO/OTA» muestra lo siguiente. 31A1: 3.2 por ciento (fuente: Berk T y colaboradores, 2022). 31A2: 6.9 por ciento (fuente: Berk T y colaboradores, 2022). 31A3: 23.3 por ciento (fuente: Berk T y colaboradores, 2022). Con esto cerramos factores de la lesión y del tratamiento: abierta, partes blandas, patrón, infección. Sigamos con diagnóstico: estimar el riesgo al ingreso y reconocer la no unión a tiempo.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estimar el riesgo al ingreso y reconocer la no unión a tiempo. Al ingreso: la probabilidad de no unión puede estimarse con lo que ya se sabe del paciente y de la lesión. Es la tesis de la cohorte de Zura: con la gravedad y la localización de la fractura, las comorbilidades y la medicación del paciente ya se puede estimar la probabilidad (fuente: Zura R y colaboradores, 2016). Para tibia con clavo endomedular existe el puntaje NURD, construido con 382 pacientes (56 no uniones) y 35 factores candidatos (fuente: O'Halloran K y colaboradores, 2016). Suma 5 puntos por colgajo, 4 por síndrome compartimental, 3 por enfermedad crónica, 2 por fractura abierta y 1 por sexo masculino (fuente: O'Halloran K y colaboradores, 2016); además suma 1 punto por cada grado ASA y por el porcentaje de contacto cortical, y resta 1 si el trazo es espiral o la lesión fue de baja energía (fuente: O'Halloran K y colaboradores, 2016). Los autores piden validación prospectiva (fuente: O'Halloran K y colaboradores, 2016); la versión NURD 2.0 incorporó el RUST a las 6 y 12 semanas, la infección, el tabaco y los colgajos (fuente: O'Toole RV y colaboradores, 2021). Al seguimiento: ¿qué es una no unión? No hay umbral universal: en una encuesta sobre diáfisis de tibia, los cirujanos definieron el retardo entre 1 y 8 meses y la no unión entre 2 y 12 meses (fuente: Bhandari M y colaboradores, 2002), y la concordancia del RUST entre observadores fue moderada en tibias abiertas (ICC 0,51; 0,28-0,61) (fuente: Schade AT y colaboradores, 2026). La consolidación se juzga con imagen y con clínica (fuente: Hak DJ y colaboradores, 2014). En la práctica habitual, una evolución clínica que no mejora (dolor al apoyo, función que no progresa) obliga a pensar en no unión aunque la radiografía sea dudosa; en Malaui, cada punto más de RUST se asoció a mejor función, y la mala función debe motivar la búsqueda de no unión (fuente: Schade AT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encontramos estudios con sensibilidad y especificidad del examen físico de la no unión: es un hueco declarado. Cuando ya es no unión: cuatro preguntas. Ante una no unión establecida ayuda describirla en cuatro ejes: el huésped, la infección, la deformidad y la capacidad biológica del foco. La radiografía añade una pista: si el callo es hipertrófico, oligotrófico o atrófico, se puede inferir si al foco le faltó estabilidad y si los fragmentos conservan vitalidad (fuente: Hak DJ y colaboradores, 2014). El NUSS suma puntos por rasgos clínicos y radiográficos; su validación usó grupos de 0-25, 26-50 y 51-75 puntos (fuente: Calori GM y colaboradores, 2014). Para el cribado metabólico y endocrino, la serie de Brinker lo propuso ante tres situaciones: una no unión sin explicación aunque la reducción y la estabilidad fueron correctas, varias fracturas de baja energía, o la no unión de una rama pubiana o ala sacra no desplazada (fuente: Brinker MR y colaboradores, 2007); el estudio de 640 casos sugiere serología enfocada para infección y no un laboratorio de rutina (fuente: Shapiro JA y colaboradores, 2022). Lo que aún no sirve en la clínica. Una revisión de 2026 sobre marcadores epigenéticos incluyó 30 estudios y solo 6 forman la base central; un marcador sérico discriminó la no unión con AUC 0,922 en 45 casos y 45 controles, sin validación externa, y ningún estudio tomó muestras antes de conocer el desenlace (fuente: Salem-Hernández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«Puntaje NURD (tibia con clavo endomedular): puntos por factor» tiene 2 columnas: Factor, Puntos. Fila 1: Factor, Colgajo; Puntos, 5. Fila 2: Factor, Síndrome compartimental; Puntos, 4. Fila 3: Factor, Enfermedad crónica; Puntos, 3. Fila 4: Factor, Fractura abierta; Puntos, 2. Fila 5: Factor, Sexo masculino; Puntos, 1. Fila 6: Factor, Por grado ASA y por porcentaje de contacto cortical; Puntos, 1 cada uno. Fila 7: Factor, Trazo espiral y lesión de baja energía; Puntos, -1 cada uno. (fuente: O'Halloran K y colaboradores, 2016). Con esto cerramos diagnóstico: estimar el riesgo al ingreso y reconocer la no unión a tiempo. Sigamos con imágenes y herramientas de detección: qué tan confiables son.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herramientas de detección: qué tan confiables son. La TC en la tibia dudosa. Se midió la TC en 35 pacientes cuya radiografía no permitía decidir si había no unión de tibia: la sensibilidad fue de 100 % y la exactitud global de 89,9 %, pero la especificidad solo de 62 %, porque 3 de los catalogados como no unión por TC resultaron consolidados en cirugía (fuente: Bhattacharyya T y colaboradores, 2006). Interpretación práctica para una serie de 35 casos: una TC negativa hace muy improbable la no unión; una TC positiva no basta para decidir la cirugía (fuente: Bhattacharyya T y colaboradores, 2006). La brecha aparente y el puntaje, juntos (para predecir retardo de consolidación). En 116 diáfisis tibiales clavadas de 114 pacientes, 85 % consolidó, 15 % tuvo retardo y 4 % requirió cirugía por no unión (fuente: Hiyama S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brecha ósea radiográfica aparente con corte de 5,0 mm tuvo sensibilidad de 82,3 %, especificidad de 76,0 %, VPP de 36,8 % y VPN de 96,2 %; el NURDS con corte de 8,0 % (predice retardo) tuvo sensibilidad de 47,1 % y especificidad de 82,0 % (fuente: Hiyama S y colaboradores, 2023). Con ambos por debajo de sus cortes, la especificidad fue 90,1 % y el VPN 98,5 % (fuente: Hiyama S y colaboradores, 2023). Sirven mejor para tranquilizar (VPN alto) que para etiquetar (VPP bajo). Descartar la infección. Un solo criterio confirmatorio del consenso tuvo sensibilidad de 97,5 % y especificidad de 100 % entre 637 pacientes operados por sospecha, de los que 480 tenían infección (fuente: Onsea 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cuatro herramientas (cada una para su propio desenlace)» muestra lo siguiente. TC en tibia dudosa: sensibilidad 100 por ciento y especificidad 62 por ciento (fuente: Bhattacharyya T y colaboradores, 2006). Brecha aparente de 5,0 mm o más (predice retardo): sensibilidad 82.3 por ciento y especificidad 76 por ciento (fuente: Hiyama S y colaboradores, 2023). NURDS con corte de 8,0 % (predice retardo): sensibilidad 47.1 por ciento y especificidad 82 por ciento (fuente: Hiyama S y colaboradores, 2023). Un criterio confirmatorio de infección: sensibilidad 97.5 por ciento y especificidad 100 por ciento (fuente: Onsea J y colaboradores, 2022). Con esto cerramos imágenes y herramientas de detección: qué tan confiables son. Sigamos con algoritmo: del ingreso a la sospecha de no unión.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ingreso a la sospecha de no unión. El flujo separa dos momentos: prevenir (al fijar) y estudiar (cuando el hueso no progresa). Es un esquema didáctico construido con las fuentes del capítulo; no es una guía oficial.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«Factores de consolidación: prevención y estudio» se lee de arriba hacia abajo. Se parte de: Fractura que va a fijarse. Se hace: Inventario de riesgo: tabaco, diabetes, fármacos, nutrición, vitamina D, partes blandas. Se decide: ¿Hay un factor modificable? Si la respuesta es sí, corregir en paralelo sin retrasar lo urgente: abstinencia, glucemia, revisión de fármacos, nutrición. Si la respuesta es no, reducción con brecha mínima, fijación estable y cierre de partes blandas. Se hace: Corregir en paralelo sin retrasar lo urgente: abstinencia, glucemia, revisión de fármacos, nutrición. Se hace: Reducción con brecha mínima, fijación estable y cierre de partes blandas. Se decide: Radiografía a las 6 y 12 semanas con RUST y NURD 2.0 (fuente: O'Toole RV y colaboradores, 2021)? Si la respuesta es progresa, sigue el curso y la rehabilitación. Si la respuesta es no progresa, descartar infección con los criterios del consenso (fuente: Metsemakers WJ y colaboradores, 2018). Termina en: Sigue el curso y la rehabilitación. Se hace: Descartar infección con los criterios del consenso (fuente: Metsemakers WJ y colaboradores, 2018). Se decide: ¿Causa mecánica o infecciosa? Si la respuesta es sí, corregir la causa: estabilizar o desbridar y tratar según cultivos. Si la respuesta es no, cribado metabólico dirigido: vitamina d, calcio, pth, tiroides, gonadal (fuente: Brinker MR y colaboradores, 2007). Se hace: Corregir la causa: estabilizar o desbridar y tratar según cultivos. Se hace: Cribado metabólico dirigido: vitamina D, calcio, PTH, tiroides, gonadal (fuente: Brinker MR y colaboradores, 2007). Termina en: Cirugía de la no unión con el huésped optimizado. Con esto cerramos algoritmo: del ingreso a la sospecha de no unión. Sigamos con tratamiento: qué se hace con cada factor y qué se espera.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se hace con cada factor y qué se espera. La consejería hospitalaria no aumentó el abandono del tabaco: a los 6 meses dejó 15 % del grupo control y 10 % y 5 % de los grupos con consejería breve y extendida (fuente: Matuszewski PE y colaboradores, 2021). Sí aumentó la aceptación de la derivación a la línea de ayuda (OR 3,1; 1,4-6,9 para la extendida) (fuente: Matuszewski PE y colaboradores, 2021). En un análisis secundario de ese ECA, la línea de ayuda sola no mejoró la abstinencia, pero a los 3 meses, combinada con parche, el OR fue 5,6 frente a 2,3 con parche solo, y con cualquier terapia de reemplazo de nicotina fue 7,8 frente a 2,1 (fuente: Matuszewski PE y colaboradores, 2024). Sus autores concluyen que el reemplazo de nicotina mejora la abstinencia en trauma ortopédico (fuente: Matuszewski PE y colaboradores, 2024); como no hay estudios humanos que aíslen la nicotina del humo, el efecto del parche sobre el hueso no está resuelto (fuente: Travis LM y colaboradores, 2026). No encontramos un umbral de HbA1c validado para la consolidación; el dato concreto es de complicaciones y reintervenciones con corte de 7,0 % en tobillo (fuente: Chen D y colaboradores, 2024). Con vitamina D, corregir un déficit es razonable por salud general, pero el beneficio sobre la unión no está demostrado: los ECA no mostraron diferencias significativas en lo prespecificado (fuente: Slobogean GP y colaboradores, 2023) y la dosis alta pudo asociarse a menor rigidez en el radio distal (fuente: Heyer FL y colaboradores, 2021). En desnutrición hay un piloto aleatorizado con ganancia modesta y se piden ensayos mayores (fuente: Velasquez-Hammerle MV y colaboradores, 2026). No se suspenden antiosteoporóticos por temor a la unión: bisfosfonatos sin retraso y teriparatida sin retraso (fuente: Agarwal N y colaboradores, 2026). Para AINE, IBP, opioides y anticoagulantes la conducta es revisar indicación, dosis y duración, porque la evidencia es heterogénea y casi toda observacional (fuente: Sharma Y y colaboradores, 2026); la revisión de medicación individualizada con apoyo interdisciplinario es la recomendación de esa revisión (fuente: Sharma Y y colaboradores, 2026). Según la teoría BHN, la mayoría de las no uniones consolidaría si la cirugía crea el entorno mecánico correcto, sin coadyuvantes biológicos (fuente: Elliott DS y colaboradores, 2016). En el grupo de Brinker, 8 pacientes con una anomalía metabólica o endocrina nueva consolidaron solo con tratamiento médico en 7,6 meses en promedio, aunque no se prueba causalidad (fuente: Brinker MR y colaboradores, 2007). Con el NUSS, la consolidación radiográfica y clínica fue de 86 % en el grupo 1 (0-25 puntos), 87 % en el 2 (26-50) y 82 % en el 3 (51-75) (fuente: Calori GM y colaboradores, 2014). En las no uniones infectadas tratadas con un protocolo estandarizado de desbridamiento, fijación y antibiótico por cultivo, alcanzaron la unión 36 de 44 pacientes con grampositivos y 10 de 12 con gramnegativos; los gramnegativos tendieron a tardar más (662,3 frente a 446,8 días; p = 0,69) (fuente: Ganta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«Abandono del tabaco a los 6 meses tras fractura operada» muestra lo siguiente. Sin consejería: 15 por ciento (fuente: Matuszewski PE y colaboradores, 2021). Consejería breve: 10 por ciento (fuente: Matuszewski PE y colaboradores, 2021). Consejería extendida: 5 por ciento (fuente: Matuszewski PE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de no uniones de huesos largos por grupo NUSS» muestra lo siguiente. Grupo 1 (0-25 puntos): 86 por ciento (fuente: Calori GM y colaboradores, 2014). Grupo 2 (26-50): 87 por ciento (fuente: Calori GM y colaboradores, 2014). Grupo 3 (51-75): 82 por ciento (fuente: Calori GM y colaboradores, 2014). En el documento Word de este tema encontrarás además: Factor modificable: acción y respaldo. Con esto cerramos tratamiento: qué se hace con cada factor y qué se espera. Sigamos con técnica: qué hacer en el quirófano para proteger la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qué hacer en el quirófano para proteger la consolidación. Es apoyo de estudio, no reemplaza al tutor ni al manual del implante. Lo que sigue combina evidencia citada con práctica habitual, rotulada como tal. Errores frecuentes del residente (práctica habitual): fijar antes de tener un plan de cobertura de partes blandas; aceptar una brecha por comodidad; sobreestimar la rigidez de una construcción; y dar por buena una consolidación por una sola radiografía.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Cada uno tiene correlato en los datos: fijar antes de cerrar la herida se asoció a más no unión (OR 8,2) (fuente: Schnetz M y colaboradores, 2025), la brecha mayor empeora la vascularización (fuente: Claes L y colaboradores, 2003) y la lectura del RUST tiene concordancia moderada (fuente: Schade AT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«Puntos del NURD por factor (tibia con clavo)» muestra lo siguiente. Colgajo: 5 puntos (fuente: O'Halloran K y colaboradores, 2016). Síndrome compartimental: 4 puntos (fuente: O'Halloran K y colaboradores, 2016). Enfermedad crónica: 3 puntos (fuente: O'Halloran K y colaboradores, 2016). Fractura abierta: 2 puntos (fuente: O'Halloran K y colaboradores, 2016). Sexo masculino: 1 puntos (fuente: O'Halloran K y colaboradores, 2016). Con esto cerramos técnica: qué hacer en el quirófano para proteger la consolidación. Sigamos con complicaciones: qué pasa cuando el factor gana.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qué pasa cuando el factor gana. Reintervención por no unión. En 16 986 tibias clavadas, 504 (3,4 %) requirieron cirugía por no unión; sin enoxaparina fue 1,6 % en cerradas, 3,9 % en abiertas I/II y 6,9 % en abiertas III (fuente: Lindsay SE y colaboradores, 2024). En fracturas abiertas de tibia o peroné, la no unión llegó a 20 % y se asoció a infección (OR 11,9) (fuente: Schnetz M y colaboradores, 2025). Infección. Entre 551 no uniones operadas, 56 (10 %) eran infectadas, con estafilococos como gérmenes más frecuentes (54,3 %) (fuente: Ganta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640 no uniones, 17,7 % eran sépticas (fuente: Shapiro JA y colaboradores, 2022). Fracturas relacionadas con el tratamiento oncológico. Tras perfusión aislada de miembro y cirugía por sarcoma, la fractura ocurrió en 12 % de 101 pacientes (10 de los 12 fracturados con radioterapia) y la no unión fue frecuente (fuente: Seinen JM y colaboradores, 2018). Costo. Los costos indirectos son el principal motor del costo total (fuente: Hak DJ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por no unión tras clavo de tibia sin enoxaparina» muestra lo siguiente. Cerradas: 1.6 por ciento (fuente: Lindsay SE y colaboradores, 2024). Abiertas I/II: 3.9 por ciento (fuente: Lindsay SE y colaboradores, 2024). Abiertas III: 6.9 por ciento (fuente: Lindsay SE y colaboradores, 2024). Con esto cerramos complicaciones: qué pasa cuando el factor gana. Sigamos con pronóstico: cuánto riesgo, cuánto tarda.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riesgo, cuánto tarda. NURD. En la tibia clavada, un puntaje de 0 a 5 tuvo 2 % de no unión, de 6 a 8 tuvo 22 %, de 9 a 11 tuvo 42 % y más de 12 tuvo 61 % (fuente: O'Halloran K y colaboradores, 2016). La versión 2.0 alcanzó un AUC de 0,87 al momento de la fijación y mayor de 0,9 a las 6 y 12 semanas, y en sus estratos el más bajo tuvo 0 de 97 no uniones y el más alto 48 % (38 de 80) (fuente: O'Toole RV y colaboradores, 2021). Tiempo. Los fumadores que consolidan lo hacen 27,7 días más tarde (fuente: Pearson RG y colaboradores, 2016). En no uniones infectadas, la unión llevó en promedio 446,8 días con grampositivos y 662,3 con gramnegativos, sin significancia (p = 0,69) (fuente: Ganta A y colaboradores, 2024). En 8 pacientes con no unión que cumplían criterios de cribado y recibieron solo tratamiento médico, la unión llegó en 7,6 meses en promedio (rango de 3 a 12) (fuente: Brinker MR y colaboradores, 2007). Ojo con la extrapolación. El NURD se construyó en un centro y en tibia con clavo (fuente: O'Halloran K y colaboradores, 2016); no sirve para otros huesos ni sustituye el juicio clínico.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no unión por puntaje NURD» muestra lo siguiente. 0-5 puntos: 2 por ciento (fuente: O'Halloran K y colaboradores, 2016). 6-8 puntos: 22 por ciento (fuente: O'Halloran K y colaboradores, 2016). 9-11 puntos: 42 por ciento (fuente: O'Halloran K y colaboradores, 2016). Más de 12 puntos: 61 por ciento (fuente: O'Halloran 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«NURD 2.0: no unión en el estrato más bajo, el segundo y el más alto» muestra lo siguiente. Estrato más bajo: 0 por ciento (fuente: O'Toole RV y colaboradores, 2021). Segundo más bajo: 4 por ciento (fuente: O'Toole RV y colaboradores, 2021). Estrato más alto: 48 por ciento (fuente: O'Toole RV y colaboradores, 2021). Con esto cerramos pronóstico: cuánto riesgo, cuánto tarda. Sigamos con seguimiento: cuándo mirar y qué buscar.</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cuándo mirar y qué buscar. La detección temprana mejora con radiografías seriadas, no con una sola. El NURD 2.0 agregó el RUST a las 6 y 12 semanas y con eso su AUC pasó de 0,87 a más de 0,9 (fuente: O'Toole RV y colaboradores, 2021). Esa cifra viene de un centro y de la tibia clavada (fuente: O'Toole RV y colaboradores, 2021). En Malaui, por cada punto adicional de RUST el SMFA bajó 4,1 puntos, que equivale a mejor función (fuente: Schade AT y colaboradores, 2026). Con esto cerramos seguimiento: cuándo mirar y qué buscar.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Casi nunca hay un solo culpable: la no unión suma factores del paciente, de los fármacos, de la lesión y del tratamiento (fuente: Hak DJ y colaboradores, 2014) (fuente: Nicholson JA y colaboradores, 2021). Primero se descartan la inestabilidad y la infección: la teoría BHN atribuye a la mecánica la mayoría de las no uniones de la práctica (fuente: Elliott DS y colaboradores, 2016), y la infección fue el predictor más fuerte en fracturas abiertas de tibia o peroné (fuente: Schnetz M y colaboradores, 2025). Tabaco y glucemia son palancas modificables; en lo urgente se opera igual y se corrige en paralelo (práctica habitual) (fuente: Xu B y colaboradores, 2021) (fuente: Chen D y colaboradores, 2024). Los fármacos se juzgan por clase, dosis, duración y contexto: la evidencia es heterogénea y casi toda observacional (fuente: Sharma Y y colaboradores, 2026) (fuente: Komargodski R y colaboradores, 2026). El riesgo se estima con un modelo de predicción (NURD 2.0, desarrollado en una cohorte retrospectiva de un solo centro) que incorpora radiografías seriadas a las 6 y 12 semanas (fuente: O'Toole RV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Factor de riesgo no es causa: la mayor parte de lo que sigue proviene de cohortes y de casos y controles, con confusión posible (fuente: Borgeat A y colaboradores, 2018) (fuente: Sharma Y y colaboradores, 2026). No existe una definición única: para la diáfisis tibial, los cirujanos encuestados ubicaron el retardo entre 1 y 8 meses y la no unión entre 2 y 12 meses (fuente: Bhandari M y colaboradores, 2002). Dejar de fumar 4 semanas o más antes de operar se asoció a menos infección de herida (OR 0,37) (fuente: Xu B y colaboradores, 2021). En el metaanálisis de ECA más reciente, los bisfosfonatos no cambiaron el tiempo ni la tasa de unión (fuente: Agarwal N y colaboradores, 2026). El cribado metabólico se pide dirigido, no de rutina: una serie halló 83,8 % de alteraciones nuevas en pacientes seleccionados (fuente: Brinker MR y colaboradores, 2007) y un estudio multicéntrico de 640 pacientes no recomienda laboratorio de rutina (fuente: Shapiro JA y colaboradores, 2022); otra serie, en cambio, propone cribar a todas las no uniones (fuente: Bergin PF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Casi nunca hay un solo factor; hay que ordenarlos por dominio y por si son modificables (fuente: Hak DJ y colaboradores, 2014). El tabaco es un factor modificable con evidencia concordante (fuente: Pearson RG y colaboradores, 2016) (fuente: Xu B y colaboradores, 2021). Con los AINE la evidencia es contradictoria; se decide por dosis, duración y contexto (fuente: Borgeat A y colaboradores, 2018) (fuente: Komargodski R y colaboradores, 2026). Antes de culpar a un fármaco, se descartan inestabilidad e infección (fuente: Elliott DS y colaboradores, 2016) (fuente: Schnetz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no unión · retardo de consolidación · tabaquismo · AINE · diabetes mellitus · vitamina D · bisfosfonatos · inhibidores de bomba de protones · anticoagulantes · corticoides · quinolonas · opioides · desnutrición · factores modificables · optimización preoperatoria · puntaje NURD · NUSS · concepto del diamante · estabilidad mecánica · infección asociada a fractura · cribado metabólico y endocrino · riesgo de no unión.</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Tabaco: doble riesgo de no unión; con 4 semanas sin fumar, menos infección de herida (fuente: Pearson RG y colaboradores, 2016) (fuente: Xu B y colaboradores, 2021). AINE: ciclos de hasta 14 días no se asociaron a más no unión (fuente: Komargodski R y colaboradores, 2026). Primero inestabilidad e infección; después se piensa en el metabolismo (fuente: Elliott DS y colaboradores, 2016) (fuente: Schnetz M y colaboradores, 2025). Diabetes: consolidación alterada con OR 2,11; en tobillo operado, HbA1c mayor de 7,0 % sube complicaciones (fuente: Ding ZC y colaboradores, 2020) (fuente: Chen D y colaboradores, 2024). Bisfosfonatos y teriparatida no retrasaron la unión en ECA agrupados (fuente: Agarwal N y colaboradores, 2026). NURD: 2 % de no unión con 0 a 5 puntos; 61 % con más de 12 (fuente: O'Halloran 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como tal. Hombre de 52 años, fumador de 20 cigarrillos al día, con diabetes tipo 2 y HbA1c de 8,4 % hace dos meses. Sufre una fractura abierta de tibia (Gustilo IIIA) y se le coloca un clavo endomedular, con cierre diferido de la herida a los 5 días. Recibe ibuprofeno por 6 semanas y omeprazol crónico. A las 12 semanas persiste el dolor al apoyo y la radiografía no muestra puente cortical.</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factores de este paciente suman riesgo y cuáles se pueden corregir?. ¿Qué se descarta primero antes de buscar causas metabólicas?. ¿Qué opinas del cribado endocrino y de cambiar los fármacos?.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Suman riesgo la fractura abierta (fuente: Zura R y colaboradores, 2016), el tabaco (fuente: Pearson RG y colaboradores, 2016), la diabetes (fuente: Ding ZC y colaboradores, 2020) y, con menor certeza, el AINE prolongado (fuente: Komargodski R y colaboradores, 2026) y el IBP crónico (fuente: Romoff M y colaboradores, 2026). Se corrigen el tabaco (terapia de reemplazo más línea de ayuda (fuente: Matuszewski PE y colaboradores, 2024)), la glucemia (fuente: Chen D y colaboradores, 2024) y la duración del AINE. Primero se descartan infección, con los criterios del consenso (fuente: Metsemakers WJ y colaboradores, 2018), e inestabilidad, porque la teoría BHN atribuye a la mecánica la mayoría de las no uniones (fuente: Elliott DS y colaboradores, 2016); en esa cohorte, fijar antes de cerrar la herida se asoció a más no unión (OR 8,2) y el cierre secundario a más infección (OR 3,3) (fuente: Schnetz M y colaboradores, 2025). El cribado endocrino se pide dirigido, no de rutina (fuente: Shapiro JA y colaboradores, 2022); si hay vitamina D baja se corrige por salud general sin prometer unión más rápida (fuente: Slobogean GP y colaboradores, 2023). Antes de culpar a la biología del paciente, la mecánica y la infección (fuente: Elliott DS y colaboradores, 2016) (fuente: Schnetz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Factores que alteran la consolidación: qué se corrige y qué no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biologia-osea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cómo leer este capítulo</a:t>
            </a:r>
          </a:p>
          <a:p>
            <a:pPr marL="347472" indent="-347472">
              <a:spcAft>
                <a:spcPts val="1400"/>
              </a:spcAft>
              <a:buChar char="•"/>
            </a:pPr>
            <a:r>
              <a:rPr sz="2200">
                <a:solidFill>
                  <a:srgbClr val="263238"/>
                </a:solidFill>
                <a:latin typeface="Calibri"/>
              </a:rPr>
              <a:t>2. Epidemiología: cuánta no unión hay y quién la sufre</a:t>
            </a:r>
          </a:p>
          <a:p>
            <a:pPr marL="347472" indent="-347472">
              <a:spcAft>
                <a:spcPts val="1400"/>
              </a:spcAft>
              <a:buChar char="•"/>
            </a:pPr>
            <a:r>
              <a:rPr sz="2200">
                <a:solidFill>
                  <a:srgbClr val="263238"/>
                </a:solidFill>
                <a:latin typeface="Calibri"/>
              </a:rPr>
              <a:t>3. Mecanismo: por qué cada factor frena el hueso (y cuánto se sabe de verdad)</a:t>
            </a:r>
          </a:p>
          <a:p>
            <a:pPr marL="347472" indent="-347472">
              <a:spcAft>
                <a:spcPts val="1400"/>
              </a:spcAft>
              <a:buChar char="•"/>
            </a:pPr>
            <a:r>
              <a:rPr sz="2200">
                <a:solidFill>
                  <a:srgbClr val="263238"/>
                </a:solidFill>
                <a:latin typeface="Calibri"/>
              </a:rPr>
              <a:t>4. Biomecánica: la estabilidad y la brecha son factores tan fuertes como cualquier fármaco</a:t>
            </a:r>
          </a:p>
          <a:p>
            <a:pPr marL="347472" indent="-347472">
              <a:spcAft>
                <a:spcPts val="1400"/>
              </a:spcAft>
              <a:buChar char="•"/>
            </a:pPr>
            <a:r>
              <a:rPr sz="2200">
                <a:solidFill>
                  <a:srgbClr val="263238"/>
                </a:solidFill>
                <a:latin typeface="Calibri"/>
              </a:rPr>
              <a:t>5. Clasificación: ordenar los factores para decidir qué hacer</a:t>
            </a:r>
          </a:p>
          <a:p>
            <a:pPr marL="347472" indent="-347472">
              <a:spcAft>
                <a:spcPts val="1400"/>
              </a:spcAft>
              <a:buChar char="•"/>
            </a:pPr>
            <a:r>
              <a:rPr sz="2200">
                <a:solidFill>
                  <a:srgbClr val="263238"/>
                </a:solidFill>
                <a:latin typeface="Calibri"/>
              </a:rPr>
              <a:t>6. Factores del paciente: tabaco, alcohol, diabetes, vitamina D, nutrición y otros</a:t>
            </a:r>
          </a:p>
          <a:p>
            <a:pPr marL="347472" indent="-347472">
              <a:spcAft>
                <a:spcPts val="1400"/>
              </a:spcAft>
              <a:buChar char="•"/>
            </a:pPr>
            <a:r>
              <a:rPr sz="2200">
                <a:solidFill>
                  <a:srgbClr val="263238"/>
                </a:solidFill>
                <a:latin typeface="Calibri"/>
              </a:rPr>
              <a:t>7. Fármacos: AINE, corticoides, quinolonas, antiosteoporóticos, IBP, anticoagulantes y otros</a:t>
            </a:r>
          </a:p>
          <a:p>
            <a:pPr marL="347472" indent="-347472">
              <a:spcAft>
                <a:spcPts val="1400"/>
              </a:spcAft>
              <a:buChar char="•"/>
            </a:pPr>
            <a:r>
              <a:rPr sz="2200">
                <a:solidFill>
                  <a:srgbClr val="263238"/>
                </a:solidFill>
                <a:latin typeface="Calibri"/>
              </a:rPr>
              <a:t>8. Factores de la lesión y del tratamiento: abierta, partes blandas, patrón, infección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 estimar el riesgo al ingreso y reconocer la no unión a tiempo</a:t>
            </a:r>
          </a:p>
          <a:p>
            <a:pPr marL="347472" indent="-347472">
              <a:spcAft>
                <a:spcPts val="1400"/>
              </a:spcAft>
              <a:buChar char="•"/>
            </a:pPr>
            <a:r>
              <a:rPr sz="2200">
                <a:solidFill>
                  <a:srgbClr val="263238"/>
                </a:solidFill>
                <a:latin typeface="Calibri"/>
              </a:rPr>
              <a:t>10. Imágenes y herramientas de detección: qué tan confiables son</a:t>
            </a:r>
          </a:p>
          <a:p>
            <a:pPr marL="347472" indent="-347472">
              <a:spcAft>
                <a:spcPts val="1400"/>
              </a:spcAft>
              <a:buChar char="•"/>
            </a:pPr>
            <a:r>
              <a:rPr sz="2200">
                <a:solidFill>
                  <a:srgbClr val="263238"/>
                </a:solidFill>
                <a:latin typeface="Calibri"/>
              </a:rPr>
              <a:t>11. Algoritmo: del ingreso a la sospecha de no unión</a:t>
            </a:r>
          </a:p>
          <a:p>
            <a:pPr marL="347472" indent="-347472">
              <a:spcAft>
                <a:spcPts val="1400"/>
              </a:spcAft>
              <a:buChar char="•"/>
            </a:pPr>
            <a:r>
              <a:rPr sz="2200">
                <a:solidFill>
                  <a:srgbClr val="263238"/>
                </a:solidFill>
                <a:latin typeface="Calibri"/>
              </a:rPr>
              <a:t>12. Tratamiento: qué se hace con cada factor y qué se espera</a:t>
            </a:r>
          </a:p>
          <a:p>
            <a:pPr marL="347472" indent="-347472">
              <a:spcAft>
                <a:spcPts val="1400"/>
              </a:spcAft>
              <a:buChar char="•"/>
            </a:pPr>
            <a:r>
              <a:rPr sz="2200">
                <a:solidFill>
                  <a:srgbClr val="263238"/>
                </a:solidFill>
                <a:latin typeface="Calibri"/>
              </a:rPr>
              <a:t>13. Técnica: qué hacer en el quirófano para proteger la consolidación</a:t>
            </a:r>
          </a:p>
          <a:p>
            <a:pPr marL="347472" indent="-347472">
              <a:spcAft>
                <a:spcPts val="1400"/>
              </a:spcAft>
              <a:buChar char="•"/>
            </a:pPr>
            <a:r>
              <a:rPr sz="2200">
                <a:solidFill>
                  <a:srgbClr val="263238"/>
                </a:solidFill>
                <a:latin typeface="Calibri"/>
              </a:rPr>
              <a:t>14. Complicaciones: qué pasa cuando el factor gana</a:t>
            </a:r>
          </a:p>
          <a:p>
            <a:pPr marL="347472" indent="-347472">
              <a:spcAft>
                <a:spcPts val="1400"/>
              </a:spcAft>
              <a:buChar char="•"/>
            </a:pPr>
            <a:r>
              <a:rPr sz="2200">
                <a:solidFill>
                  <a:srgbClr val="263238"/>
                </a:solidFill>
                <a:latin typeface="Calibri"/>
              </a:rPr>
              <a:t>15. Pronóstico: cuánto riesgo, cuánto tarda</a:t>
            </a:r>
          </a:p>
          <a:p>
            <a:pPr marL="347472" indent="-347472">
              <a:spcAft>
                <a:spcPts val="1400"/>
              </a:spcAft>
              <a:buChar char="•"/>
            </a:pPr>
            <a:r>
              <a:rPr sz="2200">
                <a:solidFill>
                  <a:srgbClr val="263238"/>
                </a:solidFill>
                <a:latin typeface="Calibri"/>
              </a:rPr>
              <a:t>16. Seguimiento: cuándo mirar y qué buscar</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base de 309 330 fracturas de 18 huesos, 4,9 % terminó en no unión, y el riesgo dependió de la gravedad de la lesión, del hueso…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cómo leer este capítulo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Hak DJ et al. Injury. 2014. doi:10.1016/j.injury.2014.04.002</a:t>
            </a:r>
          </a:p>
          <a:p>
            <a:r>
              <a:rPr sz="800">
                <a:solidFill>
                  <a:srgbClr val="5A6469"/>
                </a:solidFill>
                <a:latin typeface="Calibri"/>
              </a:rPr>
              <a:t>[r17] Nicholson JA et al. Injury. 2021. doi:10.1016/j.injury.2020.11.029</a:t>
            </a:r>
          </a:p>
          <a:p>
            <a:r>
              <a:rPr sz="800">
                <a:solidFill>
                  <a:srgbClr val="5A6469"/>
                </a:solidFill>
                <a:latin typeface="Calibri"/>
              </a:rPr>
              <a:t>[r21] Bhandari M et al. J Orthop Trauma. 2002. doi:10.1097/00005131-200209000-00004</a:t>
            </a:r>
          </a:p>
          <a:p>
            <a:r>
              <a:rPr sz="800">
                <a:solidFill>
                  <a:srgbClr val="5A6469"/>
                </a:solidFill>
                <a:latin typeface="Calibri"/>
              </a:rPr>
              <a:t>[r31]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factor que altera la consolidación es cualquier característica del paciente, del medicamento…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cómo leer este capítulo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Hak DJ et al. Injury. 2014. doi:10.1016/j.injury.2014.04.002</a:t>
            </a:r>
          </a:p>
          <a:p>
            <a:r>
              <a:rPr sz="800">
                <a:solidFill>
                  <a:srgbClr val="5A6469"/>
                </a:solidFill>
                <a:latin typeface="Calibri"/>
              </a:rPr>
              <a:t>[r17] Nicholson JA et al. Injury. 2021. doi:10.1016/j.injury.2020.11.029</a:t>
            </a:r>
          </a:p>
          <a:p>
            <a:r>
              <a:rPr sz="800">
                <a:solidFill>
                  <a:srgbClr val="5A6469"/>
                </a:solidFill>
                <a:latin typeface="Calibri"/>
              </a:rPr>
              <a:t>[r21] Bhandari M et al. J Orthop Trauma. 2002. doi:10.1097/00005131-200209000-00004</a:t>
            </a:r>
          </a:p>
          <a:p>
            <a:r>
              <a:rPr sz="800">
                <a:solidFill>
                  <a:srgbClr val="5A6469"/>
                </a:solidFill>
                <a:latin typeface="Calibri"/>
              </a:rPr>
              <a:t>[r31]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revisiones agrupan los factores en dos familias.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cómo leer este capítulo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Hak DJ et al. Injury. 2014. doi:10.1016/j.injury.2014.04.002</a:t>
            </a:r>
          </a:p>
          <a:p>
            <a:r>
              <a:rPr sz="800">
                <a:solidFill>
                  <a:srgbClr val="5A6469"/>
                </a:solidFill>
                <a:latin typeface="Calibri"/>
              </a:rPr>
              <a:t>[r17] Nicholson JA et al. Injury. 2021. doi:10.1016/j.injury.2020.11.029</a:t>
            </a:r>
          </a:p>
          <a:p>
            <a:r>
              <a:rPr sz="800">
                <a:solidFill>
                  <a:srgbClr val="5A6469"/>
                </a:solidFill>
                <a:latin typeface="Calibri"/>
              </a:rPr>
              <a:t>[r21] Bhandari M et al. J Orthop Trauma. 2002. doi:10.1097/00005131-200209000-00004</a:t>
            </a:r>
          </a:p>
          <a:p>
            <a:r>
              <a:rPr sz="800">
                <a:solidFill>
                  <a:srgbClr val="5A6469"/>
                </a:solidFill>
                <a:latin typeface="Calibri"/>
              </a:rPr>
              <a:t>[r31]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factor de este capítulo daña alguna de esas patas.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cuánta no unión hay y quién la sufre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referencia más usada es una cohorte de inicio con 309 330 fracturas de 18 huesos tomada de una base estadounidense de reclamaciones…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OR de no unión por factor (cohorte de 309 330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Cocientes de probabilidad (OR) de no unión en la cohorte de 309 330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OR (IC 95 %)</a:t>
                      </a:r>
                    </a:p>
                  </a:txBody>
                  <a:tcPr>
                    <a:solidFill>
                      <a:srgbClr val="0F5F6B"/>
                    </a:solidFill>
                  </a:tcPr>
                </a:tc>
                <a:tc>
                  <a:txBody>
                    <a:bodyPr/>
                    <a:lstStyle/>
                    <a:p>
                      <a:r>
                        <a:rPr sz="1600" b="1">
                          <a:solidFill>
                            <a:srgbClr val="FFFFFF"/>
                          </a:solidFill>
                          <a:latin typeface="Calibri"/>
                        </a:rPr>
                        <a:t>Qué tipo de factor es</a:t>
                      </a:r>
                    </a:p>
                  </a:txBody>
                  <a:tcPr>
                    <a:solidFill>
                      <a:srgbClr val="0F5F6B"/>
                    </a:solidFill>
                  </a:tcPr>
                </a:tc>
              </a:tr>
              <a:tr h="457200">
                <a:tc>
                  <a:txBody>
                    <a:bodyPr/>
                    <a:lstStyle/>
                    <a:p>
                      <a:r>
                        <a:rPr sz="1600">
                          <a:solidFill>
                            <a:srgbClr val="263238"/>
                          </a:solidFill>
                          <a:latin typeface="Calibri"/>
                        </a:rPr>
                        <a:t>Número de fracturas</a:t>
                      </a:r>
                    </a:p>
                  </a:txBody>
                  <a:tcPr>
                    <a:solidFill>
                      <a:srgbClr val="EEF3F4"/>
                    </a:solidFill>
                  </a:tcPr>
                </a:tc>
                <a:tc>
                  <a:txBody>
                    <a:bodyPr/>
                    <a:lstStyle/>
                    <a:p>
                      <a:r>
                        <a:rPr sz="1600">
                          <a:solidFill>
                            <a:srgbClr val="263238"/>
                          </a:solidFill>
                          <a:latin typeface="Calibri"/>
                        </a:rPr>
                        <a:t>2,65 (2,34-2,99)</a:t>
                      </a:r>
                    </a:p>
                  </a:txBody>
                  <a:tcPr>
                    <a:solidFill>
                      <a:srgbClr val="EEF3F4"/>
                    </a:solidFill>
                  </a:tcPr>
                </a:tc>
                <a:tc>
                  <a:txBody>
                    <a:bodyPr/>
                    <a:lstStyle/>
                    <a:p>
                      <a:r>
                        <a:rPr sz="1600">
                          <a:solidFill>
                            <a:srgbClr val="263238"/>
                          </a:solidFill>
                          <a:latin typeface="Calibri"/>
                        </a:rPr>
                        <a:t>Lesión</a:t>
                      </a:r>
                    </a:p>
                  </a:txBody>
                  <a:tcPr>
                    <a:solidFill>
                      <a:srgbClr val="EEF3F4"/>
                    </a:solidFill>
                  </a:tcPr>
                </a:tc>
              </a:tr>
              <a:tr h="457200">
                <a:tc>
                  <a:txBody>
                    <a:bodyPr/>
                    <a:lstStyle/>
                    <a:p>
                      <a:r>
                        <a:rPr sz="1600">
                          <a:solidFill>
                            <a:srgbClr val="263238"/>
                          </a:solidFill>
                          <a:latin typeface="Calibri"/>
                        </a:rPr>
                        <a:t>AINE más opioides</a:t>
                      </a:r>
                    </a:p>
                  </a:txBody>
                  <a:tcPr>
                    <a:solidFill>
                      <a:srgbClr val="FFFFFF"/>
                    </a:solidFill>
                  </a:tcPr>
                </a:tc>
                <a:tc>
                  <a:txBody>
                    <a:bodyPr/>
                    <a:lstStyle/>
                    <a:p>
                      <a:r>
                        <a:rPr sz="1600">
                          <a:solidFill>
                            <a:srgbClr val="263238"/>
                          </a:solidFill>
                          <a:latin typeface="Calibri"/>
                        </a:rPr>
                        <a:t>1,84 (1,73-1,95)</a:t>
                      </a:r>
                    </a:p>
                  </a:txBody>
                  <a:tcPr>
                    <a:solidFill>
                      <a:srgbClr val="FFFFFF"/>
                    </a:solidFill>
                  </a:tcPr>
                </a:tc>
                <a:tc>
                  <a:txBody>
                    <a:bodyPr/>
                    <a:lstStyle/>
                    <a:p>
                      <a:r>
                        <a:rPr sz="1600">
                          <a:solidFill>
                            <a:srgbClr val="263238"/>
                          </a:solidFill>
                          <a:latin typeface="Calibri"/>
                        </a:rPr>
                        <a:t>Fármaco</a:t>
                      </a:r>
                    </a:p>
                  </a:txBody>
                  <a:tcPr>
                    <a:solidFill>
                      <a:srgbClr val="FFFFFF"/>
                    </a:solidFill>
                  </a:tcPr>
                </a:tc>
              </a:tr>
              <a:tr h="457200">
                <a:tc>
                  <a:txBody>
                    <a:bodyPr/>
                    <a:lstStyle/>
                    <a:p>
                      <a:r>
                        <a:rPr sz="1600">
                          <a:solidFill>
                            <a:srgbClr val="263238"/>
                          </a:solidFill>
                          <a:latin typeface="Calibri"/>
                        </a:rPr>
                        <a:t>Tratamiento operatorio</a:t>
                      </a:r>
                    </a:p>
                  </a:txBody>
                  <a:tcPr>
                    <a:solidFill>
                      <a:srgbClr val="EEF3F4"/>
                    </a:solidFill>
                  </a:tcPr>
                </a:tc>
                <a:tc>
                  <a:txBody>
                    <a:bodyPr/>
                    <a:lstStyle/>
                    <a:p>
                      <a:r>
                        <a:rPr sz="1600">
                          <a:solidFill>
                            <a:srgbClr val="263238"/>
                          </a:solidFill>
                          <a:latin typeface="Calibri"/>
                        </a:rPr>
                        <a:t>1,78 (1,69-1,86)</a:t>
                      </a:r>
                    </a:p>
                  </a:txBody>
                  <a:tcPr>
                    <a:solidFill>
                      <a:srgbClr val="EEF3F4"/>
                    </a:solidFill>
                  </a:tcPr>
                </a:tc>
                <a:tc>
                  <a:txBody>
                    <a:bodyPr/>
                    <a:lstStyle/>
                    <a:p>
                      <a:r>
                        <a:rPr sz="1600">
                          <a:solidFill>
                            <a:srgbClr val="263238"/>
                          </a:solidFill>
                          <a:latin typeface="Calibri"/>
                        </a:rPr>
                        <a:t>Tratamiento (marcador de gravedad)</a:t>
                      </a:r>
                    </a:p>
                  </a:txBody>
                  <a:tcPr>
                    <a:solidFill>
                      <a:srgbClr val="EEF3F4"/>
                    </a:solidFill>
                  </a:tcPr>
                </a:tc>
              </a:tr>
              <a:tr h="457200">
                <a:tc>
                  <a:txBody>
                    <a:bodyPr/>
                    <a:lstStyle/>
                    <a:p>
                      <a:r>
                        <a:rPr sz="1600">
                          <a:solidFill>
                            <a:srgbClr val="263238"/>
                          </a:solidFill>
                          <a:latin typeface="Calibri"/>
                        </a:rPr>
                        <a:t>Fractura abierta</a:t>
                      </a:r>
                    </a:p>
                  </a:txBody>
                  <a:tcPr>
                    <a:solidFill>
                      <a:srgbClr val="FFFFFF"/>
                    </a:solidFill>
                  </a:tcPr>
                </a:tc>
                <a:tc>
                  <a:txBody>
                    <a:bodyPr/>
                    <a:lstStyle/>
                    <a:p>
                      <a:r>
                        <a:rPr sz="1600">
                          <a:solidFill>
                            <a:srgbClr val="263238"/>
                          </a:solidFill>
                          <a:latin typeface="Calibri"/>
                        </a:rPr>
                        <a:t>1,66 (1,55-1,77)</a:t>
                      </a:r>
                    </a:p>
                  </a:txBody>
                  <a:tcPr>
                    <a:solidFill>
                      <a:srgbClr val="FFFFFF"/>
                    </a:solidFill>
                  </a:tcPr>
                </a:tc>
                <a:tc>
                  <a:txBody>
                    <a:bodyPr/>
                    <a:lstStyle/>
                    <a:p>
                      <a:r>
                        <a:rPr sz="1600">
                          <a:solidFill>
                            <a:srgbClr val="263238"/>
                          </a:solidFill>
                          <a:latin typeface="Calibri"/>
                        </a:rPr>
                        <a:t>Lesión</a:t>
                      </a:r>
                    </a:p>
                  </a:txBody>
                  <a:tcPr>
                    <a:solidFill>
                      <a:srgbClr val="FFFFFF"/>
                    </a:solidFill>
                  </a:tcPr>
                </a:tc>
              </a:tr>
              <a:tr h="457200">
                <a:tc>
                  <a:txBody>
                    <a:bodyPr/>
                    <a:lstStyle/>
                    <a:p>
                      <a:r>
                        <a:rPr sz="1600">
                          <a:solidFill>
                            <a:srgbClr val="263238"/>
                          </a:solidFill>
                          <a:latin typeface="Calibri"/>
                        </a:rPr>
                        <a:t>Uso de anticoagulantes</a:t>
                      </a:r>
                    </a:p>
                  </a:txBody>
                  <a:tcPr>
                    <a:solidFill>
                      <a:srgbClr val="EEF3F4"/>
                    </a:solidFill>
                  </a:tcPr>
                </a:tc>
                <a:tc>
                  <a:txBody>
                    <a:bodyPr/>
                    <a:lstStyle/>
                    <a:p>
                      <a:r>
                        <a:rPr sz="1600">
                          <a:solidFill>
                            <a:srgbClr val="263238"/>
                          </a:solidFill>
                          <a:latin typeface="Calibri"/>
                        </a:rPr>
                        <a:t>1,58 (1,51-1,66)</a:t>
                      </a:r>
                    </a:p>
                  </a:txBody>
                  <a:tcPr>
                    <a:solidFill>
                      <a:srgbClr val="EEF3F4"/>
                    </a:solidFill>
                  </a:tcPr>
                </a:tc>
                <a:tc>
                  <a:txBody>
                    <a:bodyPr/>
                    <a:lstStyle/>
                    <a:p>
                      <a:r>
                        <a:rPr sz="1600">
                          <a:solidFill>
                            <a:srgbClr val="263238"/>
                          </a:solidFill>
                          <a:latin typeface="Calibri"/>
                        </a:rPr>
                        <a:t>Fármaco</a:t>
                      </a:r>
                    </a:p>
                  </a:txBody>
                  <a:tcPr>
                    <a:solidFill>
                      <a:srgbClr val="EEF3F4"/>
                    </a:solidFill>
                  </a:tcPr>
                </a:tc>
              </a:tr>
              <a:tr h="457200">
                <a:tc>
                  <a:txBody>
                    <a:bodyPr/>
                    <a:lstStyle/>
                    <a:p>
                      <a:r>
                        <a:rPr sz="1600">
                          <a:solidFill>
                            <a:srgbClr val="263238"/>
                          </a:solidFill>
                          <a:latin typeface="Calibri"/>
                        </a:rPr>
                        <a:t>Opioides</a:t>
                      </a:r>
                    </a:p>
                  </a:txBody>
                  <a:tcPr>
                    <a:solidFill>
                      <a:srgbClr val="FFFFFF"/>
                    </a:solidFill>
                  </a:tcPr>
                </a:tc>
                <a:tc>
                  <a:txBody>
                    <a:bodyPr/>
                    <a:lstStyle/>
                    <a:p>
                      <a:r>
                        <a:rPr sz="1600">
                          <a:solidFill>
                            <a:srgbClr val="263238"/>
                          </a:solidFill>
                          <a:latin typeface="Calibri"/>
                        </a:rPr>
                        <a:t>1,43 (1,34-1,52)</a:t>
                      </a:r>
                    </a:p>
                  </a:txBody>
                  <a:tcPr>
                    <a:solidFill>
                      <a:srgbClr val="FFFFFF"/>
                    </a:solidFill>
                  </a:tcPr>
                </a:tc>
                <a:tc>
                  <a:txBody>
                    <a:bodyPr/>
                    <a:lstStyle/>
                    <a:p>
                      <a:r>
                        <a:rPr sz="1600">
                          <a:solidFill>
                            <a:srgbClr val="263238"/>
                          </a:solidFill>
                          <a:latin typeface="Calibri"/>
                        </a:rPr>
                        <a:t>Fármaco</a:t>
                      </a:r>
                    </a:p>
                  </a:txBody>
                  <a:tcPr>
                    <a:solidFill>
                      <a:srgbClr val="FFFFFF"/>
                    </a:solidFill>
                  </a:tcPr>
                </a:tc>
              </a:tr>
              <a:tr h="457200">
                <a:tc>
                  <a:txBody>
                    <a:bodyPr/>
                    <a:lstStyle/>
                    <a:p>
                      <a:r>
                        <a:rPr sz="1600">
                          <a:solidFill>
                            <a:srgbClr val="263238"/>
                          </a:solidFill>
                          <a:latin typeface="Calibri"/>
                        </a:rPr>
                        <a:t>Diabetes</a:t>
                      </a:r>
                    </a:p>
                  </a:txBody>
                  <a:tcPr>
                    <a:solidFill>
                      <a:srgbClr val="EEF3F4"/>
                    </a:solidFill>
                  </a:tcPr>
                </a:tc>
                <a:tc>
                  <a:txBody>
                    <a:bodyPr/>
                    <a:lstStyle/>
                    <a:p>
                      <a:r>
                        <a:rPr sz="1600">
                          <a:solidFill>
                            <a:srgbClr val="263238"/>
                          </a:solidFill>
                          <a:latin typeface="Calibri"/>
                        </a:rPr>
                        <a:t>1,40 (1,21-1,61)</a:t>
                      </a:r>
                    </a:p>
                  </a:txBody>
                  <a:tcPr>
                    <a:solidFill>
                      <a:srgbClr val="EEF3F4"/>
                    </a:solidFill>
                  </a:tcPr>
                </a:tc>
                <a:tc>
                  <a:txBody>
                    <a:bodyPr/>
                    <a:lstStyle/>
                    <a:p>
                      <a:r>
                        <a:rPr sz="1600">
                          <a:solidFill>
                            <a:srgbClr val="263238"/>
                          </a:solidFill>
                          <a:latin typeface="Calibri"/>
                        </a:rPr>
                        <a:t>Paciente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por qué cada factor frena el hueso (y cuánto se sabe de verdad)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Giannoudis PV et al. Injury. 2007. doi:10.1016/s0020-1383(08)70003-2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Que un hueso vuelva a unir sin dejar cicatriz depende de una coordinación fina: se expresan cientos de genes…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por qué cada factor frena el hueso (y cuánto se sabe de verdad)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Chuang PY et al. Front Endocrinol (Lausanne). 2024. doi:10.3389/fendo.2024.1428240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AINE: se sospecha de ellos porque bloquean las prostaglandinas, pero la evidencia clínica sobre retardo o no unión no es concordante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por qué cada factor frena el hueso (y cuánto se sabe de verdad)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Perry AC et al. Clin Orthop Relat Res. 2003. doi:10.1097/01.blo.0000087322.60612.14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Regla de lectura.</a:t>
            </a:r>
          </a:p>
          <a:p>
            <a:pPr marL="347472" indent="-347472">
              <a:spcAft>
                <a:spcPts val="1400"/>
              </a:spcAft>
              <a:buChar char="•"/>
            </a:pPr>
            <a:r>
              <a:rPr sz="2400">
                <a:solidFill>
                  <a:srgbClr val="263238"/>
                </a:solidFill>
                <a:latin typeface="Calibri"/>
              </a:rPr>
              <a:t>Un mecanismo en animales no es una indicación clínica.</a:t>
            </a:r>
          </a:p>
          <a:p>
            <a:pPr marL="347472" indent="-347472">
              <a:spcAft>
                <a:spcPts val="1400"/>
              </a:spcAft>
              <a:buChar char="•"/>
            </a:pPr>
            <a:r>
              <a:rPr sz="2400">
                <a:solidFill>
                  <a:srgbClr val="263238"/>
                </a:solidFill>
                <a:latin typeface="Calibri"/>
              </a:rPr>
              <a:t>Los propios autores de los estudios con quinolonas escriben que podrían comprometer la consolidación en humanos [r35], no que lo hagan.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la estabilidad y la brecha son factores tan fuertes como cualquier fármaco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Elliott DS et al. Bone Joint J. 2016. doi:10.1302/0301-620X.98B7.36061</a:t>
            </a:r>
          </a:p>
          <a:p>
            <a:r>
              <a:rPr sz="800">
                <a:solidFill>
                  <a:srgbClr val="5A6469"/>
                </a:solidFill>
                <a:latin typeface="Calibri"/>
              </a:rPr>
              <a:t>[r24] Claes L et al. Langenbecks Arch Surg. 2003. doi:10.1007/s00423-003-0396-0</a:t>
            </a:r>
          </a:p>
          <a:p>
            <a:r>
              <a:rPr sz="800">
                <a:solidFill>
                  <a:srgbClr val="5A6469"/>
                </a:solidFill>
                <a:latin typeface="Calibri"/>
              </a:rPr>
              <a:t>[r31] Giannoudis PV et al. Injury. 2007. doi:10.1016/s0020-1383(08)70003-2</a:t>
            </a:r>
          </a:p>
          <a:p>
            <a:r>
              <a:rPr sz="800">
                <a:solidFill>
                  <a:srgbClr val="5A6469"/>
                </a:solidFill>
                <a:latin typeface="Calibri"/>
              </a:rPr>
              <a:t>[r37] Claes L et al. J Orthop Res. 1997. doi:10.1002/jor.1100150414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mecánica decide el tipo de callo.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la estabilidad y la brecha son factores tan fuertes como cualquier fármaco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Claes L et al. Langenbecks Arch Surg. 2003. doi:10.1007/s00423-003-0396-0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lección del modelo: reducir hasta dejar una brecha pequeña favorece que el foco se revascularice y cure [r24].</a:t>
            </a:r>
          </a:p>
          <a:p>
            <a:pPr marL="347472" indent="-347472">
              <a:spcAft>
                <a:spcPts val="1400"/>
              </a:spcAft>
              <a:buChar char="•"/>
            </a:pPr>
            <a:r>
              <a:rPr sz="2800">
                <a:solidFill>
                  <a:srgbClr val="263238"/>
                </a:solidFill>
                <a:latin typeface="Calibri"/>
              </a:rPr>
              <a:t>¿Cuánto movimiento conviene?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Hueso formado a las 9 semanas según la brecha (ovejas, deformación similar)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Claes L et al. Langenbecks Arch Surg. 2003. doi:10.1007/s00423-003-0396-0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ordenar los factores para decidir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Hak DJ et al. Injury. 2014. doi:10.1016/j.injury.2014.04.002</a:t>
            </a:r>
          </a:p>
          <a:p>
            <a:r>
              <a:rPr sz="1000">
                <a:solidFill>
                  <a:srgbClr val="5A6469"/>
                </a:solidFill>
                <a:latin typeface="Calibri"/>
              </a:rPr>
              <a:t>[r17] Nicholson JA et al. Injury. 2021. doi:10.1016/j.injury.2020.11.029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oficial de los factores; la que sigue ordena lo que dicen las revisiones [r16][r17] según una pregunta práctica: ¿se puede cambiar antes de que importe?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ordenar los factores para decidir qué hacer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O'Halloran K et al. Clin Orthop Relat Res. 2016. doi:10.1007/s11999-016-4821-4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la fractura recién fijada, el puntaje de predicción es el NURD (véase Pronóstico)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evidencia disponible y margen de acción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Pearson RG et al. BMJ Open. 2016. doi:10.1136/bmjopen-2015-010303</a:t>
            </a:r>
          </a:p>
          <a:p>
            <a:r>
              <a:rPr sz="800">
                <a:solidFill>
                  <a:srgbClr val="5A6469"/>
                </a:solidFill>
                <a:latin typeface="Calibri"/>
              </a:rPr>
              <a:t>[r2] Xu B et al. EClinicalMedicine. 2021. doi:10.1016/j.eclinm.2021.101179</a:t>
            </a:r>
          </a:p>
          <a:p>
            <a:r>
              <a:rPr sz="800">
                <a:solidFill>
                  <a:srgbClr val="5A6469"/>
                </a:solidFill>
                <a:latin typeface="Calibri"/>
              </a:rPr>
              <a:t>[r40] Scolaro JA et al. J Bone Joint Surg Am. 2014. doi:10.2106/JBJS.M.00081</a:t>
            </a:r>
          </a:p>
          <a:p>
            <a:r>
              <a:rPr sz="800">
                <a:solidFill>
                  <a:srgbClr val="5A6469"/>
                </a:solidFill>
                <a:latin typeface="Calibri"/>
              </a:rPr>
              <a:t>[r6] Ding ZC et al. ANZ J Surg. 2020. doi:10.1111/ans.15878</a:t>
            </a:r>
          </a:p>
          <a:p>
            <a:r>
              <a:rPr sz="800">
                <a:solidFill>
                  <a:srgbClr val="5A6469"/>
                </a:solidFill>
                <a:latin typeface="Calibri"/>
              </a:rPr>
              <a:t>[r41] Li J et al. Sci Rep. 2026. doi:10.1038/s41598-026-53682-2</a:t>
            </a:r>
          </a:p>
          <a:p>
            <a:r>
              <a:rPr sz="800">
                <a:solidFill>
                  <a:srgbClr val="5A6469"/>
                </a:solidFill>
                <a:latin typeface="Calibri"/>
              </a:rPr>
              <a:t>(+19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Dominio</a:t>
                      </a:r>
                    </a:p>
                  </a:txBody>
                  <a:tcPr>
                    <a:solidFill>
                      <a:srgbClr val="0F5F6B"/>
                    </a:solidFill>
                  </a:tcPr>
                </a:tc>
                <a:tc>
                  <a:txBody>
                    <a:bodyPr/>
                    <a:lstStyle/>
                    <a:p>
                      <a:r>
                        <a:rPr sz="1400" b="1">
                          <a:solidFill>
                            <a:srgbClr val="FFFFFF"/>
                          </a:solidFill>
                          <a:latin typeface="Calibri"/>
                        </a:rPr>
                        <a:t>Factor</a:t>
                      </a:r>
                    </a:p>
                  </a:txBody>
                  <a:tcPr>
                    <a:solidFill>
                      <a:srgbClr val="0F5F6B"/>
                    </a:solidFill>
                  </a:tcPr>
                </a:tc>
                <a:tc>
                  <a:txBody>
                    <a:bodyPr/>
                    <a:lstStyle/>
                    <a:p>
                      <a:r>
                        <a:rPr sz="1400" b="1">
                          <a:solidFill>
                            <a:srgbClr val="FFFFFF"/>
                          </a:solidFill>
                          <a:latin typeface="Calibri"/>
                        </a:rPr>
                        <a:t>Evidencia encontrada</a:t>
                      </a:r>
                    </a:p>
                  </a:txBody>
                  <a:tcPr>
                    <a:solidFill>
                      <a:srgbClr val="0F5F6B"/>
                    </a:solidFill>
                  </a:tcPr>
                </a:tc>
                <a:tc>
                  <a:txBody>
                    <a:bodyPr/>
                    <a:lstStyle/>
                    <a:p>
                      <a:r>
                        <a:rPr sz="1400" b="1">
                          <a:solidFill>
                            <a:srgbClr val="FFFFFF"/>
                          </a:solidFill>
                          <a:latin typeface="Calibri"/>
                        </a:rPr>
                        <a:t>¿Modificable a tiempo?</a:t>
                      </a:r>
                    </a:p>
                  </a:txBody>
                  <a:tcPr>
                    <a:solidFill>
                      <a:srgbClr val="0F5F6B"/>
                    </a:solidFill>
                  </a:tcPr>
                </a:tc>
              </a:tr>
              <a:tr h="457200">
                <a:tc>
                  <a:txBody>
                    <a:bodyPr/>
                    <a:lstStyle/>
                    <a:p>
                      <a:r>
                        <a:rPr sz="1400">
                          <a:solidFill>
                            <a:srgbClr val="263238"/>
                          </a:solidFill>
                          <a:latin typeface="Calibri"/>
                        </a:rPr>
                        <a:t>Paciente</a:t>
                      </a:r>
                    </a:p>
                  </a:txBody>
                  <a:tcPr>
                    <a:solidFill>
                      <a:srgbClr val="EEF3F4"/>
                    </a:solidFill>
                  </a:tcPr>
                </a:tc>
                <a:tc>
                  <a:txBody>
                    <a:bodyPr/>
                    <a:lstStyle/>
                    <a:p>
                      <a:r>
                        <a:rPr sz="1400">
                          <a:solidFill>
                            <a:srgbClr val="263238"/>
                          </a:solidFill>
                          <a:latin typeface="Calibri"/>
                        </a:rPr>
                        <a:t>Tabaco</a:t>
                      </a:r>
                    </a:p>
                  </a:txBody>
                  <a:tcPr>
                    <a:solidFill>
                      <a:srgbClr val="EEF3F4"/>
                    </a:solidFill>
                  </a:tcPr>
                </a:tc>
                <a:tc>
                  <a:txBody>
                    <a:bodyPr/>
                    <a:lstStyle/>
                    <a:p>
                      <a:r>
                        <a:rPr sz="1400">
                          <a:solidFill>
                            <a:srgbClr val="263238"/>
                          </a:solidFill>
                          <a:latin typeface="Calibri"/>
                        </a:rPr>
                        <a:t>Varios metaanálisis concordantes [r1][r2][r40]</a:t>
                      </a:r>
                    </a:p>
                  </a:txBody>
                  <a:tcPr>
                    <a:solidFill>
                      <a:srgbClr val="EEF3F4"/>
                    </a:solidFill>
                  </a:tcPr>
                </a:tc>
                <a:tc>
                  <a:txBody>
                    <a:bodyPr/>
                    <a:lstStyle/>
                    <a:p>
                      <a:r>
                        <a:rPr sz="1400">
                          <a:solidFill>
                            <a:srgbClr val="263238"/>
                          </a:solidFill>
                          <a:latin typeface="Calibri"/>
                        </a:rPr>
                        <a:t>Sí (abstinencia de 4 semanas o más)</a:t>
                      </a:r>
                    </a:p>
                  </a:txBody>
                  <a:tcPr>
                    <a:solidFill>
                      <a:srgbClr val="EEF3F4"/>
                    </a:solidFill>
                  </a:tcPr>
                </a:tc>
              </a:tr>
              <a:tr h="457200">
                <a:tc>
                  <a:txBody>
                    <a:bodyPr/>
                    <a:lstStyle/>
                    <a:p>
                      <a:r>
                        <a:rPr sz="1400">
                          <a:solidFill>
                            <a:srgbClr val="263238"/>
                          </a:solidFill>
                          <a:latin typeface="Calibri"/>
                        </a:rPr>
                        <a:t>Paciente</a:t>
                      </a:r>
                    </a:p>
                  </a:txBody>
                  <a:tcPr>
                    <a:solidFill>
                      <a:srgbClr val="FFFFFF"/>
                    </a:solidFill>
                  </a:tcPr>
                </a:tc>
                <a:tc>
                  <a:txBody>
                    <a:bodyPr/>
                    <a:lstStyle/>
                    <a:p>
                      <a:r>
                        <a:rPr sz="1400">
                          <a:solidFill>
                            <a:srgbClr val="263238"/>
                          </a:solidFill>
                          <a:latin typeface="Calibri"/>
                        </a:rPr>
                        <a:t>Diabetes</a:t>
                      </a:r>
                    </a:p>
                  </a:txBody>
                  <a:tcPr>
                    <a:solidFill>
                      <a:srgbClr val="FFFFFF"/>
                    </a:solidFill>
                  </a:tcPr>
                </a:tc>
                <a:tc>
                  <a:txBody>
                    <a:bodyPr/>
                    <a:lstStyle/>
                    <a:p>
                      <a:r>
                        <a:rPr sz="1400">
                          <a:solidFill>
                            <a:srgbClr val="263238"/>
                          </a:solidFill>
                          <a:latin typeface="Calibri"/>
                        </a:rPr>
                        <a:t>Metaanálisis concordantes; uno con heterogeneidad alta [r6][r41]</a:t>
                      </a:r>
                    </a:p>
                  </a:txBody>
                  <a:tcPr>
                    <a:solidFill>
                      <a:srgbClr val="FFFFFF"/>
                    </a:solidFill>
                  </a:tcPr>
                </a:tc>
                <a:tc>
                  <a:txBody>
                    <a:bodyPr/>
                    <a:lstStyle/>
                    <a:p>
                      <a:r>
                        <a:rPr sz="1400">
                          <a:solidFill>
                            <a:srgbClr val="263238"/>
                          </a:solidFill>
                          <a:latin typeface="Calibri"/>
                        </a:rPr>
                        <a:t>Parcial (control glucémico)</a:t>
                      </a:r>
                    </a:p>
                  </a:txBody>
                  <a:tcPr>
                    <a:solidFill>
                      <a:srgbClr val="FFFFFF"/>
                    </a:solidFill>
                  </a:tcPr>
                </a:tc>
              </a:tr>
              <a:tr h="457200">
                <a:tc>
                  <a:txBody>
                    <a:bodyPr/>
                    <a:lstStyle/>
                    <a:p>
                      <a:r>
                        <a:rPr sz="1400">
                          <a:solidFill>
                            <a:srgbClr val="263238"/>
                          </a:solidFill>
                          <a:latin typeface="Calibri"/>
                        </a:rPr>
                        <a:t>Paciente</a:t>
                      </a:r>
                    </a:p>
                  </a:txBody>
                  <a:tcPr>
                    <a:solidFill>
                      <a:srgbClr val="EEF3F4"/>
                    </a:solidFill>
                  </a:tcPr>
                </a:tc>
                <a:tc>
                  <a:txBody>
                    <a:bodyPr/>
                    <a:lstStyle/>
                    <a:p>
                      <a:r>
                        <a:rPr sz="1400">
                          <a:solidFill>
                            <a:srgbClr val="263238"/>
                          </a:solidFill>
                          <a:latin typeface="Calibri"/>
                        </a:rPr>
                        <a:t>Desnutrición, sarcopenia</a:t>
                      </a:r>
                    </a:p>
                  </a:txBody>
                  <a:tcPr>
                    <a:solidFill>
                      <a:srgbClr val="EEF3F4"/>
                    </a:solidFill>
                  </a:tcPr>
                </a:tc>
                <a:tc>
                  <a:txBody>
                    <a:bodyPr/>
                    <a:lstStyle/>
                    <a:p>
                      <a:r>
                        <a:rPr sz="1400">
                          <a:solidFill>
                            <a:srgbClr val="263238"/>
                          </a:solidFill>
                          <a:latin typeface="Calibri"/>
                        </a:rPr>
                        <a:t>Revisión de 12 estudios, definiciones heterogéneas [r42]</a:t>
                      </a:r>
                    </a:p>
                  </a:txBody>
                  <a:tcPr>
                    <a:solidFill>
                      <a:srgbClr val="EEF3F4"/>
                    </a:solidFill>
                  </a:tcPr>
                </a:tc>
                <a:tc>
                  <a:txBody>
                    <a:bodyPr/>
                    <a:lstStyle/>
                    <a:p>
                      <a:r>
                        <a:rPr sz="1400">
                          <a:solidFill>
                            <a:srgbClr val="263238"/>
                          </a:solidFill>
                          <a:latin typeface="Calibri"/>
                        </a:rPr>
                        <a:t>Parcial</a:t>
                      </a:r>
                    </a:p>
                  </a:txBody>
                  <a:tcPr>
                    <a:solidFill>
                      <a:srgbClr val="EEF3F4"/>
                    </a:solidFill>
                  </a:tcPr>
                </a:tc>
              </a:tr>
              <a:tr h="457200">
                <a:tc>
                  <a:txBody>
                    <a:bodyPr/>
                    <a:lstStyle/>
                    <a:p>
                      <a:r>
                        <a:rPr sz="1400">
                          <a:solidFill>
                            <a:srgbClr val="263238"/>
                          </a:solidFill>
                          <a:latin typeface="Calibri"/>
                        </a:rPr>
                        <a:t>Paciente</a:t>
                      </a:r>
                    </a:p>
                  </a:txBody>
                  <a:tcPr>
                    <a:solidFill>
                      <a:srgbClr val="FFFFFF"/>
                    </a:solidFill>
                  </a:tcPr>
                </a:tc>
                <a:tc>
                  <a:txBody>
                    <a:bodyPr/>
                    <a:lstStyle/>
                    <a:p>
                      <a:r>
                        <a:rPr sz="1400">
                          <a:solidFill>
                            <a:srgbClr val="263238"/>
                          </a:solidFill>
                          <a:latin typeface="Calibri"/>
                        </a:rPr>
                        <a:t>Vitamina D baja</a:t>
                      </a:r>
                    </a:p>
                  </a:txBody>
                  <a:tcPr>
                    <a:solidFill>
                      <a:srgbClr val="FFFFFF"/>
                    </a:solidFill>
                  </a:tcPr>
                </a:tc>
                <a:tc>
                  <a:txBody>
                    <a:bodyPr/>
                    <a:lstStyle/>
                    <a:p>
                      <a:r>
                        <a:rPr sz="1400">
                          <a:solidFill>
                            <a:srgbClr val="263238"/>
                          </a:solidFill>
                          <a:latin typeface="Calibri"/>
                        </a:rPr>
                        <a:t>Frecuente en fracturas; ECA sin efecto claro [r43][r44]</a:t>
                      </a:r>
                    </a:p>
                  </a:txBody>
                  <a:tcPr>
                    <a:solidFill>
                      <a:srgbClr val="FFFFFF"/>
                    </a:solidFill>
                  </a:tcPr>
                </a:tc>
                <a:tc>
                  <a:txBody>
                    <a:bodyPr/>
                    <a:lstStyle/>
                    <a:p>
                      <a:r>
                        <a:rPr sz="1400">
                          <a:solidFill>
                            <a:srgbClr val="263238"/>
                          </a:solidFill>
                          <a:latin typeface="Calibri"/>
                        </a:rPr>
                        <a:t>Sí, pero beneficio no demostrado</a:t>
                      </a:r>
                    </a:p>
                  </a:txBody>
                  <a:tcPr>
                    <a:solidFill>
                      <a:srgbClr val="FFFFFF"/>
                    </a:solidFill>
                  </a:tcPr>
                </a:tc>
              </a:tr>
              <a:tr h="457200">
                <a:tc>
                  <a:txBody>
                    <a:bodyPr/>
                    <a:lstStyle/>
                    <a:p>
                      <a:r>
                        <a:rPr sz="1400">
                          <a:solidFill>
                            <a:srgbClr val="263238"/>
                          </a:solidFill>
                          <a:latin typeface="Calibri"/>
                        </a:rPr>
                        <a:t>Paciente</a:t>
                      </a:r>
                    </a:p>
                  </a:txBody>
                  <a:tcPr>
                    <a:solidFill>
                      <a:srgbClr val="EEF3F4"/>
                    </a:solidFill>
                  </a:tcPr>
                </a:tc>
                <a:tc>
                  <a:txBody>
                    <a:bodyPr/>
                    <a:lstStyle/>
                    <a:p>
                      <a:r>
                        <a:rPr sz="1400">
                          <a:solidFill>
                            <a:srgbClr val="263238"/>
                          </a:solidFill>
                          <a:latin typeface="Calibri"/>
                        </a:rPr>
                        <a:t>Edad avanzada</a:t>
                      </a:r>
                    </a:p>
                  </a:txBody>
                  <a:tcPr>
                    <a:solidFill>
                      <a:srgbClr val="EEF3F4"/>
                    </a:solidFill>
                  </a:tcPr>
                </a:tc>
                <a:tc>
                  <a:txBody>
                    <a:bodyPr/>
                    <a:lstStyle/>
                    <a:p>
                      <a:r>
                        <a:rPr sz="1400">
                          <a:solidFill>
                            <a:srgbClr val="263238"/>
                          </a:solidFill>
                          <a:latin typeface="Calibri"/>
                        </a:rPr>
                        <a:t>Revisión narrativa [r45]</a:t>
                      </a:r>
                    </a:p>
                  </a:txBody>
                  <a:tcPr>
                    <a:solidFill>
                      <a:srgbClr val="EEF3F4"/>
                    </a:solidFill>
                  </a:tcPr>
                </a:tc>
                <a:tc>
                  <a:txBody>
                    <a:bodyPr/>
                    <a:lstStyle/>
                    <a:p>
                      <a:r>
                        <a:rPr sz="1400">
                          <a:solidFill>
                            <a:srgbClr val="263238"/>
                          </a:solidFill>
                          <a:latin typeface="Calibri"/>
                        </a:rPr>
                        <a:t>No</a:t>
                      </a:r>
                    </a:p>
                  </a:txBody>
                  <a:tcPr>
                    <a:solidFill>
                      <a:srgbClr val="EEF3F4"/>
                    </a:solidFill>
                  </a:tcPr>
                </a:tc>
              </a:tr>
              <a:tr h="457200">
                <a:tc>
                  <a:txBody>
                    <a:bodyPr/>
                    <a:lstStyle/>
                    <a:p>
                      <a:r>
                        <a:rPr sz="1400">
                          <a:solidFill>
                            <a:srgbClr val="263238"/>
                          </a:solidFill>
                          <a:latin typeface="Calibri"/>
                        </a:rPr>
                        <a:t>Fármaco</a:t>
                      </a:r>
                    </a:p>
                  </a:txBody>
                  <a:tcPr>
                    <a:solidFill>
                      <a:srgbClr val="FFFFFF"/>
                    </a:solidFill>
                  </a:tcPr>
                </a:tc>
                <a:tc>
                  <a:txBody>
                    <a:bodyPr/>
                    <a:lstStyle/>
                    <a:p>
                      <a:r>
                        <a:rPr sz="1400">
                          <a:solidFill>
                            <a:srgbClr val="263238"/>
                          </a:solidFill>
                          <a:latin typeface="Calibri"/>
                        </a:rPr>
                        <a:t>AINE</a:t>
                      </a:r>
                    </a:p>
                  </a:txBody>
                  <a:tcPr>
                    <a:solidFill>
                      <a:srgbClr val="FFFFFF"/>
                    </a:solidFill>
                  </a:tcPr>
                </a:tc>
                <a:tc>
                  <a:txBody>
                    <a:bodyPr/>
                    <a:lstStyle/>
                    <a:p>
                      <a:r>
                        <a:rPr sz="1400">
                          <a:solidFill>
                            <a:srgbClr val="263238"/>
                          </a:solidFill>
                          <a:latin typeface="Calibri"/>
                        </a:rPr>
                        <a:t>Contradictoria, de calidad baja [r20][r28]</a:t>
                      </a:r>
                    </a:p>
                  </a:txBody>
                  <a:tcPr>
                    <a:solidFill>
                      <a:srgbClr val="FFFFFF"/>
                    </a:solidFill>
                  </a:tcPr>
                </a:tc>
                <a:tc>
                  <a:txBody>
                    <a:bodyPr/>
                    <a:lstStyle/>
                    <a:p>
                      <a:r>
                        <a:rPr sz="1400">
                          <a:solidFill>
                            <a:srgbClr val="263238"/>
                          </a:solidFill>
                          <a:latin typeface="Calibri"/>
                        </a:rPr>
                        <a:t>Sí (dosis y duración)</a:t>
                      </a:r>
                    </a:p>
                  </a:txBody>
                  <a:tcPr>
                    <a:solidFill>
                      <a:srgbClr val="FFFFFF"/>
                    </a:solidFill>
                  </a:tcPr>
                </a:tc>
              </a:tr>
              <a:tr h="457200">
                <a:tc>
                  <a:txBody>
                    <a:bodyPr/>
                    <a:lstStyle/>
                    <a:p>
                      <a:r>
                        <a:rPr sz="1400">
                          <a:solidFill>
                            <a:srgbClr val="263238"/>
                          </a:solidFill>
                          <a:latin typeface="Calibri"/>
                        </a:rPr>
                        <a:t>Fármaco</a:t>
                      </a:r>
                    </a:p>
                  </a:txBody>
                  <a:tcPr>
                    <a:solidFill>
                      <a:srgbClr val="EEF3F4"/>
                    </a:solidFill>
                  </a:tcPr>
                </a:tc>
                <a:tc>
                  <a:txBody>
                    <a:bodyPr/>
                    <a:lstStyle/>
                    <a:p>
                      <a:r>
                        <a:rPr sz="1400">
                          <a:solidFill>
                            <a:srgbClr val="263238"/>
                          </a:solidFill>
                          <a:latin typeface="Calibri"/>
                        </a:rPr>
                        <a:t>Opioides crónicos, IBP, enoxaparina, ISRS, agonistas GLP-1</a:t>
                      </a:r>
                    </a:p>
                  </a:txBody>
                  <a:tcPr>
                    <a:solidFill>
                      <a:srgbClr val="EEF3F4"/>
                    </a:solidFill>
                  </a:tcPr>
                </a:tc>
                <a:tc>
                  <a:txBody>
                    <a:bodyPr/>
                    <a:lstStyle/>
                    <a:p>
                      <a:r>
                        <a:rPr sz="1400">
                          <a:solidFill>
                            <a:srgbClr val="263238"/>
                          </a:solidFill>
                          <a:latin typeface="Calibri"/>
                        </a:rPr>
                        <a:t>Cohortes grandes, posible confusión [r14][r13][r15][r46][r47]</a:t>
                      </a:r>
                    </a:p>
                  </a:txBody>
                  <a:tcPr>
                    <a:solidFill>
                      <a:srgbClr val="EEF3F4"/>
                    </a:solidFill>
                  </a:tcPr>
                </a:tc>
                <a:tc>
                  <a:txBody>
                    <a:bodyPr/>
                    <a:lstStyle/>
                    <a:p>
                      <a:r>
                        <a:rPr sz="1400">
                          <a:solidFill>
                            <a:srgbClr val="263238"/>
                          </a:solidFill>
                          <a:latin typeface="Calibri"/>
                        </a:rPr>
                        <a:t>Según indicación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del paciente: tabaco, alcohol, diabetes, vitamina D, nutrición y otros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Pearson RG et al. BMJ Open. 2016. doi:10.1136/bmjopen-2015-010303</a:t>
            </a:r>
          </a:p>
          <a:p>
            <a:r>
              <a:rPr sz="800">
                <a:solidFill>
                  <a:srgbClr val="5A6469"/>
                </a:solidFill>
                <a:latin typeface="Calibri"/>
              </a:rPr>
              <a:t>[r2] Xu B et al. EClinicalMedicine. 2021. doi:10.1016/j.eclinm.2021.101179</a:t>
            </a:r>
          </a:p>
          <a:p>
            <a:r>
              <a:rPr sz="800">
                <a:solidFill>
                  <a:srgbClr val="5A6469"/>
                </a:solidFill>
                <a:latin typeface="Calibri"/>
              </a:rPr>
              <a:t>[r6] Ding ZC et al. ANZ J Surg. 2020. doi:10.1111/ans.15878</a:t>
            </a:r>
          </a:p>
          <a:p>
            <a:r>
              <a:rPr sz="800">
                <a:solidFill>
                  <a:srgbClr val="5A6469"/>
                </a:solidFill>
                <a:latin typeface="Calibri"/>
              </a:rPr>
              <a:t>[r7] Chen D et al. Foot Ankle Int. 2024. doi:10.1177/10711007241250005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Varios metaanálisis coinciden en la dirección del efecto.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(RR u OR) de retardo o no unión en fumadores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Zura R et al. JAMA Surg. 2016. doi:10.1001/jamasurg.2016.2775</a:t>
            </a:r>
          </a:p>
          <a:p>
            <a:r>
              <a:rPr sz="800">
                <a:solidFill>
                  <a:srgbClr val="5A6469"/>
                </a:solidFill>
                <a:latin typeface="Calibri"/>
              </a:rPr>
              <a:t>[r40] Scolaro JA et al. J Bone Joint Surg Am. 2014. doi:10.2106/JBJS.M.00081</a:t>
            </a:r>
          </a:p>
          <a:p>
            <a:r>
              <a:rPr sz="800">
                <a:solidFill>
                  <a:srgbClr val="5A6469"/>
                </a:solidFill>
                <a:latin typeface="Calibri"/>
              </a:rPr>
              <a:t>[r1] Pearson RG et al. BMJ Open. 2016. doi:10.1136/bmjopen-2015-010303</a:t>
            </a:r>
          </a:p>
          <a:p>
            <a:r>
              <a:rPr sz="800">
                <a:solidFill>
                  <a:srgbClr val="5A6469"/>
                </a:solidFill>
                <a:latin typeface="Calibri"/>
              </a:rPr>
              <a:t>[r2] Xu B et al. EClinicalMedicine. 2021. doi:10.1016/j.eclinm.2021.101179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OR de consolidación alterada o no unión con diabetes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a:p>
            <a:r>
              <a:rPr sz="1000">
                <a:solidFill>
                  <a:srgbClr val="5A6469"/>
                </a:solidFill>
                <a:latin typeface="Calibri"/>
              </a:rPr>
              <a:t>[r41] Li J et al. Sci Rep. 2026. doi:10.1038/s41598-026-53682-2</a:t>
            </a:r>
          </a:p>
          <a:p>
            <a:r>
              <a:rPr sz="1000">
                <a:solidFill>
                  <a:srgbClr val="5A6469"/>
                </a:solidFill>
                <a:latin typeface="Calibri"/>
              </a:rPr>
              <a:t>[r6] Ding ZC et al. ANZ J Surg. 2020. doi:10.1111/ans.15878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Fármacos: AINE, corticoides, quinolonas, antiosteoporóticos, IBP, anticoagulantes y otros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Komargodski R et al. J Am Acad Orthop Surg. 2026. doi:10.5435/JAAOS-D-25-01579</a:t>
            </a:r>
          </a:p>
          <a:p>
            <a:r>
              <a:rPr sz="800">
                <a:solidFill>
                  <a:srgbClr val="5A6469"/>
                </a:solidFill>
                <a:latin typeface="Calibri"/>
              </a:rPr>
              <a:t>[r8] Agarwal N et al. Lancet Healthy Longev. 2026. doi:10.1016/j.lanhl.2026.100827</a:t>
            </a:r>
          </a:p>
          <a:p>
            <a:r>
              <a:rPr sz="800">
                <a:solidFill>
                  <a:srgbClr val="5A6469"/>
                </a:solidFill>
                <a:latin typeface="Calibri"/>
              </a:rPr>
              <a:t>[r10] Zura R et al. JAMA Surg. 2016. doi:10.1001/jamasurg.2016.2775</a:t>
            </a:r>
          </a:p>
          <a:p>
            <a:r>
              <a:rPr sz="800">
                <a:solidFill>
                  <a:srgbClr val="5A6469"/>
                </a:solidFill>
                <a:latin typeface="Calibri"/>
              </a:rPr>
              <a:t>[r11] Al Farii H et al. OTA Int. 2021. doi:10.1097/OI9.0000000000000092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leer esta sección.</a:t>
            </a:r>
          </a:p>
          <a:p>
            <a:pPr marL="347472" indent="-347472">
              <a:spcAft>
                <a:spcPts val="1400"/>
              </a:spcAft>
              <a:buChar char="•"/>
            </a:pPr>
            <a:r>
              <a:rPr sz="2400">
                <a:solidFill>
                  <a:srgbClr val="263238"/>
                </a:solidFill>
                <a:latin typeface="Calibri"/>
              </a:rPr>
              <a:t>Para casi cada fármaco hay solo estudios observacionales, y la persona que toma un fármaco difiere de la que no lo toma.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OR de no unión con AINE según la síntesis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Chuang PY et al. Front Endocrinol (Lausanne). 2024. doi:10.3389/fendo.2024.1428240</a:t>
            </a:r>
          </a:p>
          <a:p>
            <a:r>
              <a:rPr sz="800">
                <a:solidFill>
                  <a:srgbClr val="5A6469"/>
                </a:solidFill>
                <a:latin typeface="Calibri"/>
              </a:rPr>
              <a:t>[r3] Komargodski R et al. J Am Acad Orthop Surg. 2026. doi:10.5435/JAAOS-D-25-01579</a:t>
            </a:r>
          </a:p>
          <a:p>
            <a:r>
              <a:rPr sz="800">
                <a:solidFill>
                  <a:srgbClr val="5A6469"/>
                </a:solidFill>
                <a:latin typeface="Calibri"/>
              </a:rPr>
              <a:t>[r57] Wheatley BM et al. J Am Acad Orthop Surg. 2019. doi:10.5435/JAAOS-D-17-00727</a:t>
            </a:r>
          </a:p>
          <a:p>
            <a:r>
              <a:rPr sz="800">
                <a:solidFill>
                  <a:srgbClr val="5A6469"/>
                </a:solidFill>
                <a:latin typeface="Calibri"/>
              </a:rPr>
              <a:t>[r56] Dodwell ER et al. Calcif Tissue Int. 2010. doi:10.1007/s00223-010-9379-7</a:t>
            </a:r>
          </a:p>
          <a:p>
            <a:r>
              <a:rPr sz="800">
                <a:solidFill>
                  <a:srgbClr val="5A6469"/>
                </a:solidFill>
                <a:latin typeface="Calibri"/>
              </a:rPr>
              <a:t>[r11] Al Farii H et al. OTA Int. 2021. doi:10.1097/OI9.0000000000000092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Asociación con no unión por fármaco (OR, HR o RR; estudios observacionales)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Rajha HE et al. Orthop Traumatol Surg Res. 2026. doi:10.1016/j.otsr.2026.104918</a:t>
            </a:r>
          </a:p>
          <a:p>
            <a:r>
              <a:rPr sz="800">
                <a:solidFill>
                  <a:srgbClr val="5A6469"/>
                </a:solidFill>
                <a:latin typeface="Calibri"/>
              </a:rPr>
              <a:t>[r13] Romoff M et al. J Orthop Trauma. 2026. doi:10.1097/BOT.0000000000003137</a:t>
            </a:r>
          </a:p>
          <a:p>
            <a:r>
              <a:rPr sz="800">
                <a:solidFill>
                  <a:srgbClr val="5A6469"/>
                </a:solidFill>
                <a:latin typeface="Calibri"/>
              </a:rPr>
              <a:t>[r15] Lindsay SE et al. J Orthop Trauma. 2024. doi:10.1097/BOT.0000000000002873</a:t>
            </a:r>
          </a:p>
          <a:p>
            <a:r>
              <a:rPr sz="800">
                <a:solidFill>
                  <a:srgbClr val="5A6469"/>
                </a:solidFill>
                <a:latin typeface="Calibri"/>
              </a:rPr>
              <a:t>[r46] Ponna A et al. Cureus. 2026. doi:10.7759/cureus.114976</a:t>
            </a:r>
          </a:p>
          <a:p>
            <a:r>
              <a:rPr sz="800">
                <a:solidFill>
                  <a:srgbClr val="5A6469"/>
                </a:solidFill>
                <a:latin typeface="Calibri"/>
              </a:rPr>
              <a:t>[r47] Pereira DE et al. Injury. 2025. doi:10.1016/j.injury.2025.112746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de la lesión y del tratamiento: abierta, partes blandas, patrón, infección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Zura R et al. JAMA Surg. 2016. doi:10.1001/jamasurg.2016.2775</a:t>
            </a:r>
          </a:p>
          <a:p>
            <a:r>
              <a:rPr sz="1000">
                <a:solidFill>
                  <a:srgbClr val="5A6469"/>
                </a:solidFill>
                <a:latin typeface="Calibri"/>
              </a:rPr>
              <a:t>[r40] Scolaro JA et al. J Bone Joint Surg Am. 2014. doi:10.2106/JBJS.M.00081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abierta dio un OR de no unión de 1,66 (1,55-1,77) en la gran base [r10]; en fracturas abiertas, además, fumar elevó la no unión (OR 1,95; 1,3-2,9)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No unión en fracturas abiertas de tibia según infección (Malaui, 1 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Schade AT et al. Bone Jt Open. 2026. doi:10.1302/2633-1462.77.BJO-2026-0083.R1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No unión en fractura trocantérea geriátrica según patrón AO/OTA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Berk T et al. BMC Geriatr. 2022. doi:10.1186/s12877-022-03694-0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estimar el riesgo al ingreso y reconocer la no unión a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O'Halloran K et al. Clin Orthop Relat Res. 2016. doi:10.1007/s11999-016-4821-4</a:t>
            </a:r>
          </a:p>
          <a:p>
            <a:r>
              <a:rPr sz="800">
                <a:solidFill>
                  <a:srgbClr val="5A6469"/>
                </a:solidFill>
                <a:latin typeface="Calibri"/>
              </a:rPr>
              <a:t>[r10] Zura R et al. JAMA Surg. 2016. doi:10.1001/jamasurg.2016.2775</a:t>
            </a:r>
          </a:p>
          <a:p>
            <a:r>
              <a:rPr sz="800">
                <a:solidFill>
                  <a:srgbClr val="5A6469"/>
                </a:solidFill>
                <a:latin typeface="Calibri"/>
              </a:rPr>
              <a:t>[r16] Hak DJ et al. Injury. 2014. doi:10.1016/j.injury.2014.04.002</a:t>
            </a:r>
          </a:p>
          <a:p>
            <a:r>
              <a:rPr sz="800">
                <a:solidFill>
                  <a:srgbClr val="5A6469"/>
                </a:solidFill>
                <a:latin typeface="Calibri"/>
              </a:rPr>
              <a:t>[r19] O'Toole RV et al. Injury. 2021. doi:10.1016/j.injury.2020.12.024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Al ingreso: la probabilidad de no unión puede estimarse con lo que ya se sabe del paciente y de la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estimar el riesgo al ingreso y reconocer la no unión a tiempo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O'Halloran K et al. Clin Orthop Relat Res. 2016. doi:10.1007/s11999-016-4821-4</a:t>
            </a:r>
          </a:p>
          <a:p>
            <a:r>
              <a:rPr sz="800">
                <a:solidFill>
                  <a:srgbClr val="5A6469"/>
                </a:solidFill>
                <a:latin typeface="Calibri"/>
              </a:rPr>
              <a:t>[r10] Zura R et al. JAMA Surg. 2016. doi:10.1001/jamasurg.2016.2775</a:t>
            </a:r>
          </a:p>
          <a:p>
            <a:r>
              <a:rPr sz="800">
                <a:solidFill>
                  <a:srgbClr val="5A6469"/>
                </a:solidFill>
                <a:latin typeface="Calibri"/>
              </a:rPr>
              <a:t>[r16] Hak DJ et al. Injury. 2014. doi:10.1016/j.injury.2014.04.002</a:t>
            </a:r>
          </a:p>
          <a:p>
            <a:r>
              <a:rPr sz="800">
                <a:solidFill>
                  <a:srgbClr val="5A6469"/>
                </a:solidFill>
                <a:latin typeface="Calibri"/>
              </a:rPr>
              <a:t>[r19] O'Toole RV et al. Injury. 2021. doi:10.1016/j.injury.2020.12.024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encontramos estudios con sensibilidad y especificidad del examen físico de la no unión: es un hueco declarado.</a:t>
            </a:r>
          </a:p>
          <a:p>
            <a:pPr marL="347472" indent="-347472">
              <a:spcAft>
                <a:spcPts val="1400"/>
              </a:spcAft>
              <a:buChar char="•"/>
            </a:pPr>
            <a:r>
              <a:rPr sz="2400">
                <a:solidFill>
                  <a:srgbClr val="263238"/>
                </a:solidFill>
                <a:latin typeface="Calibri"/>
              </a:rPr>
              <a:t>Cuando ya es no unión: cuatro preguntas.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Puntaje NURD (tibia con clavo endomedular): puntos por factor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O'Halloran K et al. Clin Orthop Relat Res. 2016. doi:10.1007/s11999-016-4821-4</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Puntos</a:t>
                      </a:r>
                    </a:p>
                  </a:txBody>
                  <a:tcPr>
                    <a:solidFill>
                      <a:srgbClr val="0F5F6B"/>
                    </a:solidFill>
                  </a:tcPr>
                </a:tc>
              </a:tr>
              <a:tr h="457200">
                <a:tc>
                  <a:txBody>
                    <a:bodyPr/>
                    <a:lstStyle/>
                    <a:p>
                      <a:r>
                        <a:rPr sz="1600">
                          <a:solidFill>
                            <a:srgbClr val="263238"/>
                          </a:solidFill>
                          <a:latin typeface="Calibri"/>
                        </a:rPr>
                        <a:t>Colgajo</a:t>
                      </a:r>
                    </a:p>
                  </a:txBody>
                  <a:tcPr>
                    <a:solidFill>
                      <a:srgbClr val="EEF3F4"/>
                    </a:solidFill>
                  </a:tcPr>
                </a:tc>
                <a:tc>
                  <a:txBody>
                    <a:bodyPr/>
                    <a:lstStyle/>
                    <a:p>
                      <a:r>
                        <a:rPr sz="1600">
                          <a:solidFill>
                            <a:srgbClr val="263238"/>
                          </a:solidFill>
                          <a:latin typeface="Calibri"/>
                        </a:rPr>
                        <a:t>5</a:t>
                      </a:r>
                    </a:p>
                  </a:txBody>
                  <a:tcPr>
                    <a:solidFill>
                      <a:srgbClr val="EEF3F4"/>
                    </a:solidFill>
                  </a:tcPr>
                </a:tc>
              </a:tr>
              <a:tr h="457200">
                <a:tc>
                  <a:txBody>
                    <a:bodyPr/>
                    <a:lstStyle/>
                    <a:p>
                      <a:r>
                        <a:rPr sz="1600">
                          <a:solidFill>
                            <a:srgbClr val="263238"/>
                          </a:solidFill>
                          <a:latin typeface="Calibri"/>
                        </a:rPr>
                        <a:t>Síndrome compartimental</a:t>
                      </a:r>
                    </a:p>
                  </a:txBody>
                  <a:tcPr>
                    <a:solidFill>
                      <a:srgbClr val="FFFFFF"/>
                    </a:solidFill>
                  </a:tcPr>
                </a:tc>
                <a:tc>
                  <a:txBody>
                    <a:bodyPr/>
                    <a:lstStyle/>
                    <a:p>
                      <a:r>
                        <a:rPr sz="1600">
                          <a:solidFill>
                            <a:srgbClr val="263238"/>
                          </a:solidFill>
                          <a:latin typeface="Calibri"/>
                        </a:rPr>
                        <a:t>4</a:t>
                      </a:r>
                    </a:p>
                  </a:txBody>
                  <a:tcPr>
                    <a:solidFill>
                      <a:srgbClr val="FFFFFF"/>
                    </a:solidFill>
                  </a:tcPr>
                </a:tc>
              </a:tr>
              <a:tr h="457200">
                <a:tc>
                  <a:txBody>
                    <a:bodyPr/>
                    <a:lstStyle/>
                    <a:p>
                      <a:r>
                        <a:rPr sz="1600">
                          <a:solidFill>
                            <a:srgbClr val="263238"/>
                          </a:solidFill>
                          <a:latin typeface="Calibri"/>
                        </a:rPr>
                        <a:t>Enfermedad crónica</a:t>
                      </a:r>
                    </a:p>
                  </a:txBody>
                  <a:tcPr>
                    <a:solidFill>
                      <a:srgbClr val="EEF3F4"/>
                    </a:solidFill>
                  </a:tcPr>
                </a:tc>
                <a:tc>
                  <a:txBody>
                    <a:bodyPr/>
                    <a:lstStyle/>
                    <a:p>
                      <a:r>
                        <a:rPr sz="1600">
                          <a:solidFill>
                            <a:srgbClr val="263238"/>
                          </a:solidFill>
                          <a:latin typeface="Calibri"/>
                        </a:rPr>
                        <a:t>3</a:t>
                      </a:r>
                    </a:p>
                  </a:txBody>
                  <a:tcPr>
                    <a:solidFill>
                      <a:srgbClr val="EEF3F4"/>
                    </a:solidFill>
                  </a:tcPr>
                </a:tc>
              </a:tr>
              <a:tr h="457200">
                <a:tc>
                  <a:txBody>
                    <a:bodyPr/>
                    <a:lstStyle/>
                    <a:p>
                      <a:r>
                        <a:rPr sz="1600">
                          <a:solidFill>
                            <a:srgbClr val="263238"/>
                          </a:solidFill>
                          <a:latin typeface="Calibri"/>
                        </a:rPr>
                        <a:t>Fractura abierta</a:t>
                      </a:r>
                    </a:p>
                  </a:txBody>
                  <a:tcPr>
                    <a:solidFill>
                      <a:srgbClr val="FFFFFF"/>
                    </a:solidFill>
                  </a:tcPr>
                </a:tc>
                <a:tc>
                  <a:txBody>
                    <a:bodyPr/>
                    <a:lstStyle/>
                    <a:p>
                      <a:r>
                        <a:rPr sz="1600">
                          <a:solidFill>
                            <a:srgbClr val="263238"/>
                          </a:solidFill>
                          <a:latin typeface="Calibri"/>
                        </a:rPr>
                        <a:t>2</a:t>
                      </a:r>
                    </a:p>
                  </a:txBody>
                  <a:tcPr>
                    <a:solidFill>
                      <a:srgbClr val="FFFFFF"/>
                    </a:solidFill>
                  </a:tcPr>
                </a:tc>
              </a:tr>
              <a:tr h="457200">
                <a:tc>
                  <a:txBody>
                    <a:bodyPr/>
                    <a:lstStyle/>
                    <a:p>
                      <a:r>
                        <a:rPr sz="1600">
                          <a:solidFill>
                            <a:srgbClr val="263238"/>
                          </a:solidFill>
                          <a:latin typeface="Calibri"/>
                        </a:rPr>
                        <a:t>Sexo masculino</a:t>
                      </a:r>
                    </a:p>
                  </a:txBody>
                  <a:tcPr>
                    <a:solidFill>
                      <a:srgbClr val="EEF3F4"/>
                    </a:solidFill>
                  </a:tcPr>
                </a:tc>
                <a:tc>
                  <a:txBody>
                    <a:bodyPr/>
                    <a:lstStyle/>
                    <a:p>
                      <a:r>
                        <a:rPr sz="1600">
                          <a:solidFill>
                            <a:srgbClr val="263238"/>
                          </a:solidFill>
                          <a:latin typeface="Calibri"/>
                        </a:rPr>
                        <a:t>1</a:t>
                      </a:r>
                    </a:p>
                  </a:txBody>
                  <a:tcPr>
                    <a:solidFill>
                      <a:srgbClr val="EEF3F4"/>
                    </a:solidFill>
                  </a:tcPr>
                </a:tc>
              </a:tr>
              <a:tr h="457200">
                <a:tc>
                  <a:txBody>
                    <a:bodyPr/>
                    <a:lstStyle/>
                    <a:p>
                      <a:r>
                        <a:rPr sz="1600">
                          <a:solidFill>
                            <a:srgbClr val="263238"/>
                          </a:solidFill>
                          <a:latin typeface="Calibri"/>
                        </a:rPr>
                        <a:t>Por grado ASA y por porcentaje de contacto cortical</a:t>
                      </a:r>
                    </a:p>
                  </a:txBody>
                  <a:tcPr>
                    <a:solidFill>
                      <a:srgbClr val="FFFFFF"/>
                    </a:solidFill>
                  </a:tcPr>
                </a:tc>
                <a:tc>
                  <a:txBody>
                    <a:bodyPr/>
                    <a:lstStyle/>
                    <a:p>
                      <a:r>
                        <a:rPr sz="1600">
                          <a:solidFill>
                            <a:srgbClr val="263238"/>
                          </a:solidFill>
                          <a:latin typeface="Calibri"/>
                        </a:rPr>
                        <a:t>1 cada uno</a:t>
                      </a:r>
                    </a:p>
                  </a:txBody>
                  <a:tcPr>
                    <a:solidFill>
                      <a:srgbClr val="FFFFFF"/>
                    </a:solidFill>
                  </a:tcPr>
                </a:tc>
              </a:tr>
              <a:tr h="457200">
                <a:tc>
                  <a:txBody>
                    <a:bodyPr/>
                    <a:lstStyle/>
                    <a:p>
                      <a:r>
                        <a:rPr sz="1600">
                          <a:solidFill>
                            <a:srgbClr val="263238"/>
                          </a:solidFill>
                          <a:latin typeface="Calibri"/>
                        </a:rPr>
                        <a:t>Trazo espiral y lesión de baja energía</a:t>
                      </a:r>
                    </a:p>
                  </a:txBody>
                  <a:tcPr>
                    <a:solidFill>
                      <a:srgbClr val="EEF3F4"/>
                    </a:solidFill>
                  </a:tcPr>
                </a:tc>
                <a:tc>
                  <a:txBody>
                    <a:bodyPr/>
                    <a:lstStyle/>
                    <a:p>
                      <a:r>
                        <a:rPr sz="1600">
                          <a:solidFill>
                            <a:srgbClr val="263238"/>
                          </a:solidFill>
                          <a:latin typeface="Calibri"/>
                        </a:rPr>
                        <a:t>-1 cada uno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y herramientas de detección: qué tan confiables 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Onsea J et al. Injury. 2022. doi:10.1016/j.injury.2022.03.024</a:t>
            </a:r>
          </a:p>
          <a:p>
            <a:r>
              <a:rPr sz="1000">
                <a:solidFill>
                  <a:srgbClr val="5A6469"/>
                </a:solidFill>
                <a:latin typeface="Calibri"/>
              </a:rPr>
              <a:t>[r26] Bhattacharyya T et al. J Bone Joint Surg Am. 2006. doi:10.2106/JBJS.E.00232</a:t>
            </a:r>
          </a:p>
          <a:p>
            <a:r>
              <a:rPr sz="1000">
                <a:solidFill>
                  <a:srgbClr val="5A6469"/>
                </a:solidFill>
                <a:latin typeface="Calibri"/>
              </a:rPr>
              <a:t>[r66] Hiyama S et al. J Orthop Sci. 2023. doi:10.1016/j.jos.2021.09.001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TC en la tibia dudosa.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y herramientas de detección: qué tan confiables son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[r66] Hiyama S et al. J Orthop Sci. 2023. doi:10.1016/j.jos.2021.09.001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brecha ósea radiográfica aparente con corte de 5,0 mm tuvo sensibilidad de 82,3 %, especificidad de 76,0 %, VPP de 36,8 % y VPN de 96,2 %… [r66]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cuatro herramientas (cada una para su propio desenlace)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Bhattacharyya T et al. J Bone Joint Surg Am. 2006. doi:10.2106/JBJS.E.00232</a:t>
            </a:r>
          </a:p>
          <a:p>
            <a:r>
              <a:rPr sz="1000">
                <a:solidFill>
                  <a:srgbClr val="5A6469"/>
                </a:solidFill>
                <a:latin typeface="Calibri"/>
              </a:rPr>
              <a:t>[r66] Hiyama S et al. J Orthop Sci. 2023. doi:10.1016/j.jos.2021.09.001</a:t>
            </a:r>
          </a:p>
          <a:p>
            <a:r>
              <a:rPr sz="1000">
                <a:solidFill>
                  <a:srgbClr val="5A6469"/>
                </a:solidFill>
                <a:latin typeface="Calibri"/>
              </a:rPr>
              <a:t>[r25] Onsea J et al. Injury. 2022. doi:10.1016/j.injury.2022.03.024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ingreso a la sospecha de no unión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O'Toole RV et al. Injury. 2021. doi:10.1016/j.injury.2020.12.024</a:t>
            </a:r>
          </a:p>
          <a:p>
            <a:r>
              <a:rPr sz="1000">
                <a:solidFill>
                  <a:srgbClr val="5A6469"/>
                </a:solidFill>
                <a:latin typeface="Calibri"/>
              </a:rPr>
              <a:t>[r22] Brinker MR et al. J Orthop Trauma. 2007. doi:10.1097/BOT.0b013e31814d4dc6</a:t>
            </a:r>
          </a:p>
          <a:p>
            <a:r>
              <a:rPr sz="1000">
                <a:solidFill>
                  <a:srgbClr val="5A6469"/>
                </a:solidFill>
                <a:latin typeface="Calibri"/>
              </a:rPr>
              <a:t>[r64] Metsemakers WJ et al. Injury. 2018. doi:10.1016/j.injury.2017.08.040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flujo separa dos momentos: prevenir (al fijar) y estudiar (cuando el hueso no progresa).</a:t>
            </a:r>
          </a:p>
          <a:p>
            <a:pPr marL="347472" indent="-347472">
              <a:spcAft>
                <a:spcPts val="1400"/>
              </a:spcAft>
              <a:buChar char="•"/>
            </a:pPr>
            <a:r>
              <a:rPr sz="2400">
                <a:solidFill>
                  <a:srgbClr val="263238"/>
                </a:solidFill>
                <a:latin typeface="Calibri"/>
              </a:rPr>
              <a:t>Es un esquema didáctico construido con las fuentes del capítulo; no es una guía oficial.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de consolidación: prevención y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O'Toole RV et al. Injury. 2021. doi:10.1016/j.injury.2020.12.024</a:t>
            </a:r>
          </a:p>
          <a:p>
            <a:r>
              <a:rPr sz="1000">
                <a:solidFill>
                  <a:srgbClr val="5A6469"/>
                </a:solidFill>
                <a:latin typeface="Calibri"/>
              </a:rPr>
              <a:t>[r64] Metsemakers WJ et al. Injury. 2018. doi:10.1016/j.injury.2017.08.040</a:t>
            </a:r>
          </a:p>
          <a:p>
            <a:r>
              <a:rPr sz="1000">
                <a:solidFill>
                  <a:srgbClr val="5A6469"/>
                </a:solidFill>
                <a:latin typeface="Calibri"/>
              </a:rPr>
              <a:t>[r22] Brinker MR et al. J Orthop Trauma. 2007. doi:10.1097/BOT.0b013e31814d4dc6</a:t>
            </a:r>
          </a:p>
        </p:txBody>
      </p:sp>
      <p:sp>
        <p:nvSpPr>
          <p:cNvPr id="6" name="Rounded Rectangle 5"/>
          <p:cNvSpPr/>
          <p:nvPr/>
        </p:nvSpPr>
        <p:spPr>
          <a:xfrm>
            <a:off x="4754880" y="1508760"/>
            <a:ext cx="2743200" cy="2649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que va a fijarse</a:t>
            </a:r>
          </a:p>
        </p:txBody>
      </p:sp>
      <p:sp>
        <p:nvSpPr>
          <p:cNvPr id="7" name="Rectangle 6"/>
          <p:cNvSpPr/>
          <p:nvPr/>
        </p:nvSpPr>
        <p:spPr>
          <a:xfrm>
            <a:off x="4754880" y="1883441"/>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Inventario de riesgo: tabaco, diabetes, fármacos, nutrición, vitamina D, partes blandas</a:t>
            </a:r>
          </a:p>
        </p:txBody>
      </p:sp>
      <p:sp>
        <p:nvSpPr>
          <p:cNvPr id="8" name="Decision 7"/>
          <p:cNvSpPr/>
          <p:nvPr/>
        </p:nvSpPr>
        <p:spPr>
          <a:xfrm>
            <a:off x="4572000" y="2258123"/>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un factor modificable?</a:t>
            </a:r>
          </a:p>
        </p:txBody>
      </p:sp>
      <p:sp>
        <p:nvSpPr>
          <p:cNvPr id="9" name="Rectangle 8"/>
          <p:cNvSpPr/>
          <p:nvPr/>
        </p:nvSpPr>
        <p:spPr>
          <a:xfrm>
            <a:off x="4754880" y="2773828"/>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Corregir en paralelo sin retrasar lo urgente: abstinencia, glucemia, revisión de fármacos, nutrición</a:t>
            </a:r>
          </a:p>
        </p:txBody>
      </p:sp>
      <p:sp>
        <p:nvSpPr>
          <p:cNvPr id="10" name="Rectangle 9"/>
          <p:cNvSpPr/>
          <p:nvPr/>
        </p:nvSpPr>
        <p:spPr>
          <a:xfrm>
            <a:off x="4754880" y="3148509"/>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con brecha mínima, fijación estable y cierre de partes blandas</a:t>
            </a:r>
          </a:p>
        </p:txBody>
      </p:sp>
      <p:sp>
        <p:nvSpPr>
          <p:cNvPr id="11" name="Decision 10"/>
          <p:cNvSpPr/>
          <p:nvPr/>
        </p:nvSpPr>
        <p:spPr>
          <a:xfrm>
            <a:off x="4572000" y="3523191"/>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Radiografía a las 6 y 12 semanas con RUST y NURD 2.0 [r19]</a:t>
            </a:r>
          </a:p>
        </p:txBody>
      </p:sp>
      <p:sp>
        <p:nvSpPr>
          <p:cNvPr id="12" name="Rounded Rectangle 11"/>
          <p:cNvSpPr/>
          <p:nvPr/>
        </p:nvSpPr>
        <p:spPr>
          <a:xfrm>
            <a:off x="2987040" y="4038896"/>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Sigue el curso y la rehabilitación</a:t>
            </a:r>
          </a:p>
        </p:txBody>
      </p:sp>
      <p:sp>
        <p:nvSpPr>
          <p:cNvPr id="13" name="Rectangle 12"/>
          <p:cNvSpPr/>
          <p:nvPr/>
        </p:nvSpPr>
        <p:spPr>
          <a:xfrm>
            <a:off x="6522720" y="4038896"/>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Descartar infección con los criterios del consenso [r64]</a:t>
            </a:r>
          </a:p>
        </p:txBody>
      </p:sp>
      <p:sp>
        <p:nvSpPr>
          <p:cNvPr id="14" name="Decision 13"/>
          <p:cNvSpPr/>
          <p:nvPr/>
        </p:nvSpPr>
        <p:spPr>
          <a:xfrm>
            <a:off x="4572000" y="4413578"/>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¿Causa mecánica o infecciosa?</a:t>
            </a:r>
          </a:p>
        </p:txBody>
      </p:sp>
      <p:sp>
        <p:nvSpPr>
          <p:cNvPr id="15" name="Rectangle 14"/>
          <p:cNvSpPr/>
          <p:nvPr/>
        </p:nvSpPr>
        <p:spPr>
          <a:xfrm>
            <a:off x="4754880" y="4929283"/>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Corregir la causa: estabilizar o desbridar y tratar según cultivos</a:t>
            </a:r>
          </a:p>
        </p:txBody>
      </p:sp>
      <p:sp>
        <p:nvSpPr>
          <p:cNvPr id="16" name="Rectangle 15"/>
          <p:cNvSpPr/>
          <p:nvPr/>
        </p:nvSpPr>
        <p:spPr>
          <a:xfrm>
            <a:off x="4754880" y="5303964"/>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Cribado metabólico dirigido: vitamina D, calcio, PTH, tiroides, gonadal [r22]</a:t>
            </a:r>
          </a:p>
        </p:txBody>
      </p:sp>
      <p:sp>
        <p:nvSpPr>
          <p:cNvPr id="17" name="Rounded Rectangle 16"/>
          <p:cNvSpPr/>
          <p:nvPr/>
        </p:nvSpPr>
        <p:spPr>
          <a:xfrm>
            <a:off x="4754880" y="5678646"/>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Cirugía de la no unión con el huésped optimizado</a:t>
            </a:r>
          </a:p>
        </p:txBody>
      </p:sp>
      <p:cxnSp>
        <p:nvCxnSpPr>
          <p:cNvPr id="18" name="Connector 17"/>
          <p:cNvCxnSpPr>
            <a:stCxn id="6" idx="2"/>
            <a:endCxn id="7" idx="0"/>
          </p:cNvCxnSpPr>
          <p:nvPr/>
        </p:nvCxnSpPr>
        <p:spPr>
          <a:xfrm flipH="1">
            <a:off x="6126480" y="17737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148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66410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65678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8" idx="2"/>
            <a:endCxn id="10" idx="0"/>
          </p:cNvCxnSpPr>
          <p:nvPr/>
        </p:nvCxnSpPr>
        <p:spPr>
          <a:xfrm flipH="1">
            <a:off x="6126480" y="2664100"/>
            <a:ext cx="0" cy="4844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7879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0" idx="0"/>
          </p:cNvCxnSpPr>
          <p:nvPr/>
        </p:nvCxnSpPr>
        <p:spPr>
          <a:xfrm flipH="1">
            <a:off x="6126480" y="30387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0" idx="2"/>
            <a:endCxn id="11" idx="0"/>
          </p:cNvCxnSpPr>
          <p:nvPr/>
        </p:nvCxnSpPr>
        <p:spPr>
          <a:xfrm flipH="1">
            <a:off x="6126480" y="341346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1" idx="2"/>
            <a:endCxn id="12" idx="0"/>
          </p:cNvCxnSpPr>
          <p:nvPr/>
        </p:nvCxnSpPr>
        <p:spPr>
          <a:xfrm flipH="1">
            <a:off x="4358640" y="392916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3921852"/>
            <a:ext cx="457200" cy="274320"/>
          </a:xfrm>
          <a:prstGeom prst="rect">
            <a:avLst/>
          </a:prstGeom>
          <a:noFill/>
        </p:spPr>
        <p:txBody>
          <a:bodyPr wrap="square">
            <a:spAutoFit/>
          </a:bodyPr>
          <a:lstStyle/>
          <a:p>
            <a:r>
              <a:rPr sz="1200" b="1">
                <a:solidFill>
                  <a:srgbClr val="D97706"/>
                </a:solidFill>
                <a:latin typeface="Calibri"/>
              </a:rPr>
              <a:t>progresa</a:t>
            </a:r>
          </a:p>
        </p:txBody>
      </p:sp>
      <p:cxnSp>
        <p:nvCxnSpPr>
          <p:cNvPr id="28" name="Connector 27"/>
          <p:cNvCxnSpPr>
            <a:stCxn id="11" idx="2"/>
            <a:endCxn id="13" idx="0"/>
          </p:cNvCxnSpPr>
          <p:nvPr/>
        </p:nvCxnSpPr>
        <p:spPr>
          <a:xfrm>
            <a:off x="6126480" y="392916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8" y="3921852"/>
            <a:ext cx="457200" cy="274320"/>
          </a:xfrm>
          <a:prstGeom prst="rect">
            <a:avLst/>
          </a:prstGeom>
          <a:noFill/>
        </p:spPr>
        <p:txBody>
          <a:bodyPr wrap="square">
            <a:spAutoFit/>
          </a:bodyPr>
          <a:lstStyle/>
          <a:p>
            <a:r>
              <a:rPr sz="1200" b="1">
                <a:solidFill>
                  <a:srgbClr val="D97706"/>
                </a:solidFill>
                <a:latin typeface="Calibri"/>
              </a:rPr>
              <a:t>no progresa</a:t>
            </a:r>
          </a:p>
        </p:txBody>
      </p:sp>
      <p:cxnSp>
        <p:nvCxnSpPr>
          <p:cNvPr id="30" name="Connector 29"/>
          <p:cNvCxnSpPr>
            <a:stCxn id="13" idx="2"/>
            <a:endCxn id="14" idx="0"/>
          </p:cNvCxnSpPr>
          <p:nvPr/>
        </p:nvCxnSpPr>
        <p:spPr>
          <a:xfrm flipH="1">
            <a:off x="6126480" y="430384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4" idx="2"/>
            <a:endCxn id="15" idx="0"/>
          </p:cNvCxnSpPr>
          <p:nvPr/>
        </p:nvCxnSpPr>
        <p:spPr>
          <a:xfrm flipH="1">
            <a:off x="6126480" y="481955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48122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4" idx="2"/>
            <a:endCxn id="16" idx="0"/>
          </p:cNvCxnSpPr>
          <p:nvPr/>
        </p:nvCxnSpPr>
        <p:spPr>
          <a:xfrm flipH="1">
            <a:off x="6126480" y="4819555"/>
            <a:ext cx="0" cy="48440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494337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5" idx="2"/>
            <a:endCxn id="16" idx="0"/>
          </p:cNvCxnSpPr>
          <p:nvPr/>
        </p:nvCxnSpPr>
        <p:spPr>
          <a:xfrm flipH="1">
            <a:off x="6126480" y="51942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6" idx="2"/>
            <a:endCxn id="17" idx="0"/>
          </p:cNvCxnSpPr>
          <p:nvPr/>
        </p:nvCxnSpPr>
        <p:spPr>
          <a:xfrm flipH="1">
            <a:off x="6126480" y="55689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se hace con cada factor y qué se espera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Matuszewski PE et al. J Orthop Trauma. 2021. doi:10.1097/BOT.0000000000002028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consejería hospitalaria no aumentó el abandono del tabaco: a los 6 meses dejó 15 % del grupo control y 10 % y 5 % de los grupos con consejería…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Abandono del tabaco a los 6 meses tras fractura operada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Matuszewski PE et al. J Orthop Trauma. 2021. doi:10.1097/BOT.0000000000002028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Consolidación de no uniones de huesos largos por grupo NUSS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Calori GM et al. Injury. 2014. doi:10.1016/j.injury.2014.10.030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qué hacer en el quirófano para proteger la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Komargodski R et al. J Am Acad Orthop Surg. 2026. doi:10.5435/JAAOS-D-25-01579</a:t>
            </a:r>
          </a:p>
          <a:p>
            <a:r>
              <a:rPr sz="800">
                <a:solidFill>
                  <a:srgbClr val="5A6469"/>
                </a:solidFill>
                <a:latin typeface="Calibri"/>
              </a:rPr>
              <a:t>[r4] Elliott DS et al. Bone Joint J. 2016. doi:10.1302/0301-620X.98B7.36061</a:t>
            </a:r>
          </a:p>
          <a:p>
            <a:r>
              <a:rPr sz="800">
                <a:solidFill>
                  <a:srgbClr val="5A6469"/>
                </a:solidFill>
                <a:latin typeface="Calibri"/>
              </a:rPr>
              <a:t>[r5] Schnetz M et al. Injury. 2025. doi:10.1016/j.injury.2025.112303</a:t>
            </a:r>
          </a:p>
          <a:p>
            <a:r>
              <a:rPr sz="800">
                <a:solidFill>
                  <a:srgbClr val="5A6469"/>
                </a:solidFill>
                <a:latin typeface="Calibri"/>
              </a:rPr>
              <a:t>[r8] Agarwal N et al. Lancet Healthy Longev. 2026. doi:10.1016/j.lanhl.2026.100827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reemplaza al tutor ni al manual del implante.</a:t>
            </a:r>
          </a:p>
          <a:p>
            <a:pPr marL="347472" indent="-347472">
              <a:spcAft>
                <a:spcPts val="1400"/>
              </a:spcAft>
              <a:buChar char="•"/>
            </a:pPr>
            <a:r>
              <a:rPr sz="2400">
                <a:solidFill>
                  <a:srgbClr val="263238"/>
                </a:solidFill>
                <a:latin typeface="Calibri"/>
              </a:rPr>
              <a:t>Lo que sigue combina evidencia citada con práctica habitual, rotulada como 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qué hacer en el quirófano para proteger la consolidación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Schnetz M et al. Injury. 2025. doi:10.1016/j.injury.2025.112303</a:t>
            </a:r>
          </a:p>
          <a:p>
            <a:r>
              <a:rPr sz="1000">
                <a:solidFill>
                  <a:srgbClr val="5A6469"/>
                </a:solidFill>
                <a:latin typeface="Calibri"/>
              </a:rPr>
              <a:t>[r24] Claes L et al. Langenbecks Arch Surg. 2003. doi:10.1007/s00423-003-0396-0</a:t>
            </a:r>
          </a:p>
          <a:p>
            <a:r>
              <a:rPr sz="1000">
                <a:solidFill>
                  <a:srgbClr val="5A6469"/>
                </a:solidFill>
                <a:latin typeface="Calibri"/>
              </a:rPr>
              <a:t>[r30] Schade AT et al. Bone Jt Open. 2026. doi:10.1302/2633-1462.77.BJO-2026-0083.R1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uno tiene correlato en los datos: fijar antes de cerrar la herida se asoció a más no unión (OR 8,2)… [r5] [r24]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Puntos del NURD por factor (tibia con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O'Halloran K et al. Clin Orthop Relat Res. 2016. doi:10.1007/s11999-016-4821-4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pasa cuando el factor gana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Lindsay SE et al. J Orthop Trauma. 2024. doi:10.1097/BOT.0000000000002873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Reintervención por no unión.</a:t>
            </a:r>
          </a:p>
          <a:p>
            <a:pPr marL="347472" indent="-347472">
              <a:spcAft>
                <a:spcPts val="1400"/>
              </a:spcAft>
              <a:buChar char="•"/>
            </a:pPr>
            <a:r>
              <a:rPr sz="2400">
                <a:solidFill>
                  <a:srgbClr val="263238"/>
                </a:solidFill>
                <a:latin typeface="Calibri"/>
              </a:rPr>
              <a:t>En 16 986 tibias clavadas, 504 (3,4 %) requirieron cirugía por no unión; sin enoxaparina fue 1,6 % en cerradas, 3,9 % en abiertas I/II y 6,9 % en abiertas III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pasa cuando el factor gana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Shapiro JA et al. J Am Acad Orthop Surg. 2022. doi:10.5435/JAAOS-D-21-00366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640 no uniones, 17,7 % eran sépticas [r23].</a:t>
            </a:r>
          </a:p>
          <a:p>
            <a:pPr marL="347472" indent="-347472">
              <a:spcAft>
                <a:spcPts val="1400"/>
              </a:spcAft>
              <a:buChar char="•"/>
            </a:pPr>
            <a:r>
              <a:rPr sz="2800">
                <a:solidFill>
                  <a:srgbClr val="263238"/>
                </a:solidFill>
                <a:latin typeface="Calibri"/>
              </a:rPr>
              <a:t>Fracturas relacionadas con el tratamiento oncológico.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por no unión tras clavo de tibia sin enoxaparina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Lindsay SE et al. J Orthop Trauma. 2024. doi:10.1097/BOT.0000000000002873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riesgo, cuánto tarda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Pearson RG et al. BMJ Open. 2016. doi:10.1136/bmjopen-2015-010303</a:t>
            </a:r>
          </a:p>
          <a:p>
            <a:r>
              <a:rPr sz="800">
                <a:solidFill>
                  <a:srgbClr val="5A6469"/>
                </a:solidFill>
                <a:latin typeface="Calibri"/>
              </a:rPr>
              <a:t>[r9] O'Halloran K et al. Clin Orthop Relat Res. 2016. doi:10.1007/s11999-016-4821-4</a:t>
            </a:r>
          </a:p>
          <a:p>
            <a:r>
              <a:rPr sz="800">
                <a:solidFill>
                  <a:srgbClr val="5A6469"/>
                </a:solidFill>
                <a:latin typeface="Calibri"/>
              </a:rPr>
              <a:t>[r19] O'Toole RV et al. Injury. 2021. doi:10.1016/j.injury.2020.12.024</a:t>
            </a:r>
          </a:p>
          <a:p>
            <a:r>
              <a:rPr sz="800">
                <a:solidFill>
                  <a:srgbClr val="5A6469"/>
                </a:solidFill>
                <a:latin typeface="Calibri"/>
              </a:rPr>
              <a:t>[r22] Brinker MR et al. J Orthop Trauma. 2007. doi:10.1097/BOT.0b013e31814d4dc6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NURD.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Probabilidad de no unión por puntaje NURD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O'Halloran K et al. Clin Orthop Relat Res. 2016. doi:10.1007/s11999-016-4821-4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NURD 2.0: no unión en el estrato más bajo, el segundo y el más alto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O'Toole RV et al. Injury. 2021. doi:10.1016/j.injury.2020.12.024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cuándo mirar y qué buscar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O'Toole RV et al. Injury. 2021. doi:10.1016/j.injury.2020.12.024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detección temprana mejora con radiografías seriadas, no con una sola.</a:t>
            </a:r>
          </a:p>
          <a:p>
            <a:pPr marL="347472" indent="-347472">
              <a:spcAft>
                <a:spcPts val="1400"/>
              </a:spcAft>
              <a:buChar char="•"/>
            </a:pPr>
            <a:r>
              <a:rPr sz="2400">
                <a:solidFill>
                  <a:srgbClr val="263238"/>
                </a:solidFill>
                <a:latin typeface="Calibri"/>
              </a:rPr>
              <a:t>El NURD 2.0 agregó el RUST a las 6 y 12 semanas y con eso su AUC pasó de 0,87 a más de 0,9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Hak DJ et al. Injury. 2014. doi:10.1016/j.injury.2014.04.002</a:t>
            </a:r>
          </a:p>
          <a:p>
            <a:r>
              <a:rPr sz="1000">
                <a:solidFill>
                  <a:srgbClr val="5A6469"/>
                </a:solidFill>
                <a:latin typeface="Calibri"/>
              </a:rPr>
              <a:t>[r17] Nicholson JA et al. Injury. 2021. doi:10.1016/j.injury.2020.11.029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Casi nunca hay un solo culpable: la no unión suma factores del paciente, de los fármacos, de la lesión y del tratamiento [r16][r17].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Borgeat A et al. J Clin Anesth. 2018. doi:10.1016/j.jclinane.2018.06.020</a:t>
            </a:r>
          </a:p>
          <a:p>
            <a:r>
              <a:rPr sz="1000">
                <a:solidFill>
                  <a:srgbClr val="5A6469"/>
                </a:solidFill>
                <a:latin typeface="Calibri"/>
              </a:rPr>
              <a:t>[r18] Sharma Y et al. Cureus. 2026. doi:10.7759/cureus.106315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Factor de riesgo no es causa: la mayor parte de lo que sigue proviene de cohortes y de casos y controles, con confusión posible [r20][r18].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Hak DJ et al. Injury. 2014. doi:10.1016/j.injury.2014.04.002</a:t>
            </a:r>
          </a:p>
          <a:p>
            <a:r>
              <a:rPr sz="800">
                <a:solidFill>
                  <a:srgbClr val="5A6469"/>
                </a:solidFill>
                <a:latin typeface="Calibri"/>
              </a:rPr>
              <a:t>[r1] Pearson RG et al. BMJ Open. 2016. doi:10.1136/bmjopen-2015-010303</a:t>
            </a:r>
          </a:p>
          <a:p>
            <a:r>
              <a:rPr sz="800">
                <a:solidFill>
                  <a:srgbClr val="5A6469"/>
                </a:solidFill>
                <a:latin typeface="Calibri"/>
              </a:rPr>
              <a:t>[r2] Xu B et al. EClinicalMedicine. 2021. doi:10.1016/j.eclinm.2021.101179</a:t>
            </a:r>
          </a:p>
          <a:p>
            <a:r>
              <a:rPr sz="800">
                <a:solidFill>
                  <a:srgbClr val="5A6469"/>
                </a:solidFill>
                <a:latin typeface="Calibri"/>
              </a:rPr>
              <a:t>[r20] Borgeat A et al. J Clin Anesth. 2018. doi:10.1016/j.jclinane.2018.06.020</a:t>
            </a:r>
          </a:p>
          <a:p>
            <a:r>
              <a:rPr sz="800">
                <a:solidFill>
                  <a:srgbClr val="5A6469"/>
                </a:solidFill>
                <a:latin typeface="Calibri"/>
              </a:rPr>
              <a:t>[r3] Komargodski R et al. J Am Acad Orthop Surg. 2026. doi:10.5435/JAAOS-D-25-01579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nunca hay un solo factor; hay que ordenarlos por dominio y por si son modificables [r16].</a:t>
            </a:r>
          </a:p>
          <a:p>
            <a:pPr marL="347472" indent="-347472">
              <a:spcAft>
                <a:spcPts val="1400"/>
              </a:spcAft>
              <a:buChar char="•"/>
            </a:pPr>
            <a:r>
              <a:rPr sz="2400">
                <a:solidFill>
                  <a:srgbClr val="263238"/>
                </a:solidFill>
                <a:latin typeface="Calibri"/>
              </a:rPr>
              <a:t>El tabaco es un factor modificable con evidencia concordante [r1][r2].</a:t>
            </a:r>
          </a:p>
          <a:p>
            <a:pPr marL="347472" indent="-347472">
              <a:spcAft>
                <a:spcPts val="1400"/>
              </a:spcAft>
              <a:buChar char="•"/>
            </a:pPr>
            <a:r>
              <a:rPr sz="2400">
                <a:solidFill>
                  <a:srgbClr val="263238"/>
                </a:solidFill>
                <a:latin typeface="Calibri"/>
              </a:rPr>
              <a:t>Con los AINE la evidencia es contradictoria; se decide por dosis, duración y contexto [r20][r3].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unión · retardo de consolidación · tabaquismo · AINE · diabetes mellitus · vitamina D · bisfosfonatos · inhibidores de bomba de protones · anticoagulantes · corticoides · quinolonas · opioides · desnutrición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Pearson RG et al. BMJ Open. 2016. doi:10.1136/bmjopen-2015-010303</a:t>
            </a:r>
          </a:p>
          <a:p>
            <a:r>
              <a:rPr sz="800">
                <a:solidFill>
                  <a:srgbClr val="5A6469"/>
                </a:solidFill>
                <a:latin typeface="Calibri"/>
              </a:rPr>
              <a:t>[r2] Xu B et al. EClinicalMedicine. 2021. doi:10.1016/j.eclinm.2021.101179</a:t>
            </a:r>
          </a:p>
          <a:p>
            <a:r>
              <a:rPr sz="800">
                <a:solidFill>
                  <a:srgbClr val="5A6469"/>
                </a:solidFill>
                <a:latin typeface="Calibri"/>
              </a:rPr>
              <a:t>[r3] Komargodski R et al. J Am Acad Orthop Surg. 2026. doi:10.5435/JAAOS-D-25-01579</a:t>
            </a:r>
          </a:p>
          <a:p>
            <a:r>
              <a:rPr sz="800">
                <a:solidFill>
                  <a:srgbClr val="5A6469"/>
                </a:solidFill>
                <a:latin typeface="Calibri"/>
              </a:rPr>
              <a:t>[r4] Elliott DS et al. Bone Joint J. 2016. doi:10.1302/0301-620X.98B7.36061</a:t>
            </a:r>
          </a:p>
          <a:p>
            <a:r>
              <a:rPr sz="800">
                <a:solidFill>
                  <a:srgbClr val="5A6469"/>
                </a:solidFill>
                <a:latin typeface="Calibri"/>
              </a:rPr>
              <a:t>[r5] Schnetz M et al. Injury. 2025. doi:10.1016/j.injury.2025.112303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Tabaco: doble riesgo de no unión; con 4 semanas sin fumar, menos infección de herida [r1][r2].</a:t>
            </a:r>
          </a:p>
          <a:p>
            <a:pPr marL="347472" indent="-347472">
              <a:spcAft>
                <a:spcPts val="1400"/>
              </a:spcAft>
              <a:buChar char="•"/>
            </a:pPr>
            <a:r>
              <a:rPr sz="2400">
                <a:solidFill>
                  <a:srgbClr val="263238"/>
                </a:solidFill>
                <a:latin typeface="Calibri"/>
              </a:rPr>
              <a:t>AINE: ciclos de hasta 14 días no se asociaron a más no unión [r3].</a:t>
            </a:r>
          </a:p>
          <a:p>
            <a:pPr marL="347472" indent="-347472">
              <a:spcAft>
                <a:spcPts val="1400"/>
              </a:spcAft>
              <a:buChar char="•"/>
            </a:pPr>
            <a:r>
              <a:rPr sz="2400">
                <a:solidFill>
                  <a:srgbClr val="263238"/>
                </a:solidFill>
                <a:latin typeface="Calibri"/>
              </a:rPr>
              <a:t>Primero inestabilidad e infección; después se piensa en el metabolismo [r4][r5].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la tibia que no avanza a las 12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como tal.</a:t>
            </a:r>
          </a:p>
          <a:p>
            <a:pPr marL="347472" indent="-347472">
              <a:spcAft>
                <a:spcPts val="1400"/>
              </a:spcAft>
              <a:buChar char="•"/>
            </a:pPr>
            <a:r>
              <a:rPr sz="2800">
                <a:solidFill>
                  <a:srgbClr val="263238"/>
                </a:solidFill>
                <a:latin typeface="Calibri"/>
              </a:rPr>
              <a:t>Hombre de 52 años, fumador de 20 cigarrillos al día, con diabetes tipo 2 y HbA1c de 8,4 % hace dos meses.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factores de este paciente suman riesgo y cuáles se pueden corregir?</a:t>
            </a:r>
          </a:p>
          <a:p>
            <a:pPr marL="347472" indent="-347472">
              <a:spcAft>
                <a:spcPts val="1400"/>
              </a:spcAft>
              <a:buChar char="•"/>
            </a:pPr>
            <a:r>
              <a:rPr sz="2400">
                <a:solidFill>
                  <a:srgbClr val="263238"/>
                </a:solidFill>
                <a:latin typeface="Calibri"/>
              </a:rPr>
              <a:t>2. ¿Qué se descarta primero antes de buscar causas metabólicas?</a:t>
            </a:r>
          </a:p>
          <a:p>
            <a:pPr marL="347472" indent="-347472">
              <a:spcAft>
                <a:spcPts val="1400"/>
              </a:spcAft>
              <a:buChar char="•"/>
            </a:pPr>
            <a:r>
              <a:rPr sz="2400">
                <a:solidFill>
                  <a:srgbClr val="263238"/>
                </a:solidFill>
                <a:latin typeface="Calibri"/>
              </a:rPr>
              <a:t>3. ¿Qué opinas del cribado endocrino y de cambiar los fármacos?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Zura R et al. JAMA Surg. 2016. doi:10.1001/jamasurg.2016.2775</a:t>
            </a:r>
          </a:p>
          <a:p>
            <a:r>
              <a:rPr sz="800">
                <a:solidFill>
                  <a:srgbClr val="5A6469"/>
                </a:solidFill>
                <a:latin typeface="Calibri"/>
              </a:rPr>
              <a:t>[r1] Pearson RG et al. BMJ Open. 2016. doi:10.1136/bmjopen-2015-010303</a:t>
            </a:r>
          </a:p>
          <a:p>
            <a:r>
              <a:rPr sz="800">
                <a:solidFill>
                  <a:srgbClr val="5A6469"/>
                </a:solidFill>
                <a:latin typeface="Calibri"/>
              </a:rPr>
              <a:t>[r6] Ding ZC et al. ANZ J Surg. 2020. doi:10.1111/ans.15878</a:t>
            </a:r>
          </a:p>
          <a:p>
            <a:r>
              <a:rPr sz="800">
                <a:solidFill>
                  <a:srgbClr val="5A6469"/>
                </a:solidFill>
                <a:latin typeface="Calibri"/>
              </a:rPr>
              <a:t>[r3] Komargodski R et al. J Am Acad Orthop Surg. 2026. doi:10.5435/JAAOS-D-25-01579</a:t>
            </a:r>
          </a:p>
          <a:p>
            <a:r>
              <a:rPr sz="800">
                <a:solidFill>
                  <a:srgbClr val="5A6469"/>
                </a:solidFill>
                <a:latin typeface="Calibri"/>
              </a:rPr>
              <a:t>[r13] Romoff M et al. J Orthop Trauma. 2026. doi:10.1097/BOT.0000000000003137</a:t>
            </a:r>
          </a:p>
          <a:p>
            <a:r>
              <a:rPr sz="800">
                <a:solidFill>
                  <a:srgbClr val="5A6469"/>
                </a:solidFill>
                <a:latin typeface="Calibri"/>
              </a:rPr>
              <a:t>(+2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Suman riesgo la fractura abierta [r10], el tabaco [r1], la diabetes [r6] y, con menor certeza, el AINE prolongado [r3] y el IBP crónico [r13].</a:t>
            </a:r>
          </a:p>
          <a:p>
            <a:pPr marL="347472" indent="-347472">
              <a:spcAft>
                <a:spcPts val="1400"/>
              </a:spcAft>
              <a:buChar char="•"/>
            </a:pPr>
            <a:r>
              <a:rPr sz="2400">
                <a:solidFill>
                  <a:srgbClr val="263238"/>
                </a:solidFill>
                <a:latin typeface="Calibri"/>
              </a:rPr>
              <a:t>Se corrigen el tabaco (terapia de reemplazo más línea de ayuda [r67]), la glucemia [r7] y la duración del AINE.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Pearson RG, Clement RG, Edwards KL, Scammell BE. Do smokers have greater risk of delayed and non-union after fracture, osteotomy and arthrodesis? A systematic review with meta-analysis. BMJ Open. 2016;6(11):e010303. doi:10.1136/bmjopen-2015-010303 https://doi.org/10.1136/bmjopen-2015-010303</a:t>
            </a:r>
          </a:p>
          <a:p>
            <a:pPr>
              <a:spcAft>
                <a:spcPts val="800"/>
              </a:spcAft>
            </a:pPr>
            <a:r>
              <a:rPr sz="1200">
                <a:solidFill>
                  <a:srgbClr val="263238"/>
                </a:solidFill>
                <a:latin typeface="Calibri"/>
              </a:rPr>
              <a:t>[r2] Xu B, Anderson DB, Park ES, Chen L, Lee JH. The influence of smoking and alcohol on bone healing: Systematic review and meta-analysis of non-pathological fractures. EClinicalMedicine. 2021;42:101179. doi:10.1016/j.eclinm.2021.101179 https://doi.org/10.1016/j.eclinm.2021.101179</a:t>
            </a:r>
          </a:p>
          <a:p>
            <a:pPr>
              <a:spcAft>
                <a:spcPts val="800"/>
              </a:spcAft>
            </a:pPr>
            <a:r>
              <a:rPr sz="1200">
                <a:solidFill>
                  <a:srgbClr val="263238"/>
                </a:solidFill>
                <a:latin typeface="Calibri"/>
              </a:rPr>
              <a:t>[r3] Komargodski R, Kittany S, Abu-Kishk I, Beeri Berkovitch R, Epstein D, Matok I. NSAID Use and Bone Healing: An Umbrella Review with a Reconstructed Meta-Analysis. J Am Acad Orthop Surg. 2026;34(21):e3178-e3188. doi:10.5435/JAAOS-D-25-01579 https://doi.org/10.5435/JAAOS-D-25-01579</a:t>
            </a:r>
          </a:p>
          <a:p>
            <a:pPr>
              <a:spcAft>
                <a:spcPts val="800"/>
              </a:spcAft>
            </a:pPr>
            <a:r>
              <a:rPr sz="1200">
                <a:solidFill>
                  <a:srgbClr val="263238"/>
                </a:solidFill>
                <a:latin typeface="Calibri"/>
              </a:rPr>
              <a:t>[r4] Elliott DS, Newman KJ, Forward DP, Hahn DM, Ollivere B, Kojima K, et al. A unified theory of bone healing and nonunion: BHN theory. Bone Joint J. 2016;98-B(7):884-91. doi:10.1302/0301-620X.98B7.36061 https://doi.org/10.1302/0301-620X.98B7.36061</a:t>
            </a:r>
          </a:p>
          <a:p>
            <a:pPr>
              <a:spcAft>
                <a:spcPts val="800"/>
              </a:spcAft>
            </a:pPr>
            <a:r>
              <a:rPr sz="1200">
                <a:solidFill>
                  <a:srgbClr val="263238"/>
                </a:solidFill>
                <a:latin typeface="Calibri"/>
              </a:rPr>
              <a:t>[r5] Schnetz M, Wengert A, Ruckes C, Jakobi T, Klug A, Gramlich Y. Open fractures of the lower leg: Outcome and risk-factor analysis for fracture-related infection and nonunion in a single center analysis of 187 fractures. Injury. 2025;56(6):112303. doi:10.1016/j.injury.2025.112303 https://doi.org/10.1016/j.injury.2025.112303</a:t>
            </a:r>
          </a:p>
          <a:p>
            <a:pPr>
              <a:spcAft>
                <a:spcPts val="800"/>
              </a:spcAft>
            </a:pPr>
            <a:r>
              <a:rPr sz="1200">
                <a:solidFill>
                  <a:srgbClr val="263238"/>
                </a:solidFill>
                <a:latin typeface="Calibri"/>
              </a:rPr>
              <a:t>[r6] Ding ZC, Zeng WN, Rong X, Liang ZM, Zhou ZK. Do patients with diabetes have an increased risk of impaired fracture healing? A systematic review and meta-analysis. ANZ J Surg. 2020;90(7-8):1259-1264. doi:10.1111/ans.15878 https://doi.org/10.1111/ans.15878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Chen D, Liu S, Liu P, Song W. Effect of Elevated Blood Glucose on Postoperative Complications Among Diabetic Patients After Surgical Treatment of Torsional Ankle Fracture. Foot Ankle Int. 2024;45(8):839-844. doi:10.1177/10711007241250005 https://doi.org/10.1177/10711007241250005</a:t>
            </a:r>
          </a:p>
          <a:p>
            <a:pPr>
              <a:spcAft>
                <a:spcPts val="800"/>
              </a:spcAft>
            </a:pPr>
            <a:r>
              <a:rPr sz="1200">
                <a:solidFill>
                  <a:srgbClr val="263238"/>
                </a:solidFill>
                <a:latin typeface="Calibri"/>
              </a:rPr>
              <a:t>[r8] Agarwal N, Bell KR, Ross LE, Clement ND, Ralston SH, Duckworth AD. The effects of anti-osteoporotic medication on fracture healing and outcomes: a systematic review and meta-analysis. Lancet Healthy Longev. 2026;7(5):100827. doi:10.1016/j.lanhl.2026.100827 https://doi.org/10.1016/j.lanhl.2026.100827</a:t>
            </a:r>
          </a:p>
          <a:p>
            <a:pPr>
              <a:spcAft>
                <a:spcPts val="800"/>
              </a:spcAft>
            </a:pPr>
            <a:r>
              <a:rPr sz="1200">
                <a:solidFill>
                  <a:srgbClr val="263238"/>
                </a:solidFill>
                <a:latin typeface="Calibri"/>
              </a:rPr>
              <a:t>[r9] O'Halloran K, Coale M, Costales T, Zerhusen T Jr, Castillo RC, Nascone JW, et al. Will My Tibial Fracture Heal? Predicting Nonunion at the Time of Definitive Fixation Based on Commonly Available Variables. Clin Orthop Relat Res. 2016;474(6):1385-95. doi:10.1007/s11999-016-4821-4 https://doi.org/10.1007/s11999-016-4821-4</a:t>
            </a:r>
          </a:p>
          <a:p>
            <a:pPr>
              <a:spcAft>
                <a:spcPts val="800"/>
              </a:spcAft>
            </a:pPr>
            <a:r>
              <a:rPr sz="1200">
                <a:solidFill>
                  <a:srgbClr val="263238"/>
                </a:solidFill>
                <a:latin typeface="Calibri"/>
              </a:rPr>
              <a:t>[r10] Zura R, Xiong Z, Einhorn T, Watson JT, Ostrum RF, Prayson MJ, et al. Epidemiology of Fracture Nonunion in 18 Human Bones. JAMA Surg. 2016;151(11):e162775. doi:10.1001/jamasurg.2016.2775 https://doi.org/10.1001/jamasurg.2016.2775</a:t>
            </a:r>
          </a:p>
          <a:p>
            <a:pPr>
              <a:spcAft>
                <a:spcPts val="800"/>
              </a:spcAft>
            </a:pPr>
            <a:r>
              <a:rPr sz="1200">
                <a:solidFill>
                  <a:srgbClr val="263238"/>
                </a:solidFill>
                <a:latin typeface="Calibri"/>
              </a:rPr>
              <a:t>[r11] Al Farii H, Farahdel L, Frazer A, Salimi A, Bernstein M. The effect of NSAIDs on postfracture bone healing: a meta-analysis of randomized controlled trials. OTA Int. 2021;4(2):e092. doi:10.1097/OI9.0000000000000092 https://doi.org/10.1097/OI9.0000000000000092</a:t>
            </a:r>
          </a:p>
          <a:p>
            <a:pPr>
              <a:spcAft>
                <a:spcPts val="800"/>
              </a:spcAft>
            </a:pPr>
            <a:r>
              <a:rPr sz="1200">
                <a:solidFill>
                  <a:srgbClr val="263238"/>
                </a:solidFill>
                <a:latin typeface="Calibri"/>
              </a:rPr>
              <a:t>[r12] Chuang PY, Yang TY, Tsai YH, Huang KC. Do NSAIDs affect bone healing rate, delay union, or cause non-union: an updated systematic review and meta-analysis. Front Endocrinol (Lausanne). 2024;15:1428240. doi:10.3389/fendo.2024.1428240 https://doi.org/10.3389/fendo.2024.1428240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Romoff M, Kim MS, Spitzer C, Brunette M, Thomas H, Cuneo C, et al. Proton Pump Inhibitors Are Associated With Increased Risk of Site-Specific Nonunion After Open Reduction Internal Fixation. J Orthop Trauma. 2026;40(4):203-211. doi:10.1097/BOT.0000000000003137 https://doi.org/10.1097/BOT.0000000000003137</a:t>
            </a:r>
          </a:p>
          <a:p>
            <a:pPr>
              <a:spcAft>
                <a:spcPts val="800"/>
              </a:spcAft>
            </a:pPr>
            <a:r>
              <a:rPr sz="1200">
                <a:solidFill>
                  <a:srgbClr val="263238"/>
                </a:solidFill>
                <a:latin typeface="Calibri"/>
              </a:rPr>
              <a:t>[r14] Rajha HE, Abugharbieh L, Talhami M, Alkeilani O, Ghori SI, El Tayeh A. The impact of analgesic opioid use on fracture healing and nonunion: a systematic review and meta-analysis. Orthop Traumatol Surg Res. 2026:104918. doi:10.1016/j.otsr.2026.104918 https://doi.org/10.1016/j.otsr.2026.104918</a:t>
            </a:r>
          </a:p>
          <a:p>
            <a:pPr>
              <a:spcAft>
                <a:spcPts val="800"/>
              </a:spcAft>
            </a:pPr>
            <a:r>
              <a:rPr sz="1200">
                <a:solidFill>
                  <a:srgbClr val="263238"/>
                </a:solidFill>
                <a:latin typeface="Calibri"/>
              </a:rPr>
              <a:t>[r15] Lindsay SE, Working ZM, Friess D, Smith S, Yoo J. Enoxaparin and Early Postoperative Tibial Nailing: Increased Nonunion Revision Rates. J Orthop Trauma. 2024;38(10):527-533. doi:10.1097/BOT.0000000000002873 https://doi.org/10.1097/BOT.0000000000002873</a:t>
            </a:r>
          </a:p>
          <a:p>
            <a:pPr>
              <a:spcAft>
                <a:spcPts val="800"/>
              </a:spcAft>
            </a:pPr>
            <a:r>
              <a:rPr sz="1200">
                <a:solidFill>
                  <a:srgbClr val="263238"/>
                </a:solidFill>
                <a:latin typeface="Calibri"/>
              </a:rPr>
              <a:t>[r16] Hak DJ, Fitzpatrick D, Bishop JA, Marsh JL, Tilp S, Schnettler R, et al. Delayed union and nonunions: epidemiology, clinical issues, and financial aspects. Injury. 2014;45 Suppl 2:S3-7. doi:10.1016/j.injury.2014.04.002 https://doi.org/10.1016/j.injury.2014.04.002</a:t>
            </a:r>
          </a:p>
          <a:p>
            <a:pPr>
              <a:spcAft>
                <a:spcPts val="800"/>
              </a:spcAft>
            </a:pPr>
            <a:r>
              <a:rPr sz="1200">
                <a:solidFill>
                  <a:srgbClr val="263238"/>
                </a:solidFill>
                <a:latin typeface="Calibri"/>
              </a:rPr>
              <a:t>[r17] Nicholson JA, Makaram N, Simpson A, Keating JF. Fracture nonunion in long bones: A literature review of risk factors and surgical management. Injury. 2021;52 Suppl 2:S3-S11. doi:10.1016/j.injury.2020.11.029 https://doi.org/10.1016/j.injury.2020.11.029</a:t>
            </a:r>
          </a:p>
          <a:p>
            <a:pPr>
              <a:spcAft>
                <a:spcPts val="800"/>
              </a:spcAft>
            </a:pPr>
            <a:r>
              <a:rPr sz="1200">
                <a:solidFill>
                  <a:srgbClr val="263238"/>
                </a:solidFill>
                <a:latin typeface="Calibri"/>
              </a:rPr>
              <a:t>[r18] Sharma Y, Obidigbo B, Nwankwo I. Fracture Healing and Commonly Co-Prescribed Medications: Orthopedic Implications in Multimorbid Patients: A Narrative Review. Cureus. 2026;18(4):e106315. doi:10.7759/cureus.106315 https://doi.org/10.7759/cureus.106315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O'Toole RV, Jolissaint J, O'Halloran K, Carlini AR, Ross K, Fowler J, et al. NURD 2.0: Prediction of tibial nonunion after intramedullary nail fixation at any time within 3 months after injury. Injury. 2021;52(6):1577-1582. doi:10.1016/j.injury.2020.12.024 https://doi.org/10.1016/j.injury.2020.12.024</a:t>
            </a:r>
          </a:p>
          <a:p>
            <a:pPr>
              <a:spcAft>
                <a:spcPts val="800"/>
              </a:spcAft>
            </a:pPr>
            <a:r>
              <a:rPr sz="1200">
                <a:solidFill>
                  <a:srgbClr val="263238"/>
                </a:solidFill>
                <a:latin typeface="Calibri"/>
              </a:rPr>
              <a:t>[r20] Borgeat A, Ofner C, Saporito A, Farshad M, Aguirre J. The effect of nonsteroidal anti-inflammatory drugs on bone healing in humans: A qualitative, systematic review. J Clin Anesth. 2018;49:92-100. doi:10.1016/j.jclinane.2018.06.020 https://doi.org/10.1016/j.jclinane.2018.06.020</a:t>
            </a:r>
          </a:p>
          <a:p>
            <a:pPr>
              <a:spcAft>
                <a:spcPts val="800"/>
              </a:spcAft>
            </a:pPr>
            <a:r>
              <a:rPr sz="1200">
                <a:solidFill>
                  <a:srgbClr val="263238"/>
                </a:solidFill>
                <a:latin typeface="Calibri"/>
              </a:rPr>
              <a:t>[r21] Bhandari M, Guyatt GH, Swiontkowski MF, Tornetta P 3rd, Sprague S, Schemitsch EH. A lack of consensus in the assessment of fracture healing among orthopaedic surgeons. J Orthop Trauma. 2002;16(8):562-6. doi:10.1097/00005131-200209000-00004 https://doi.org/10.1097/00005131-200209000-00004</a:t>
            </a:r>
          </a:p>
          <a:p>
            <a:pPr>
              <a:spcAft>
                <a:spcPts val="800"/>
              </a:spcAft>
            </a:pPr>
            <a:r>
              <a:rPr sz="1200">
                <a:solidFill>
                  <a:srgbClr val="263238"/>
                </a:solidFill>
                <a:latin typeface="Calibri"/>
              </a:rPr>
              <a:t>[r22] Brinker MR, O'Connor DP, Monla YT, Earthman TP. Metabolic and endocrine abnormalities in patients with nonunions. J Orthop Trauma. 2007;21(8):557-70. doi:10.1097/BOT.0b013e31814d4dc6 https://doi.org/10.1097/BOT.0b013e31814d4dc6</a:t>
            </a:r>
          </a:p>
          <a:p>
            <a:pPr>
              <a:spcAft>
                <a:spcPts val="800"/>
              </a:spcAft>
            </a:pPr>
            <a:r>
              <a:rPr sz="1200">
                <a:solidFill>
                  <a:srgbClr val="263238"/>
                </a:solidFill>
                <a:latin typeface="Calibri"/>
              </a:rPr>
              <a:t>[r23] Shapiro JA, Stillwagon MR, Tornetta P 3rd, Seaver TM, Gage M, O'Donnell J, et al. Serology and Comorbidities in Patients With Fracture Nonunion: A Multicenter Evaluation of 640 Patients. J Am Acad Orthop Surg. 2022;30(18):e1179-e1187. doi:10.5435/JAAOS-D-21-00366 https://doi.org/10.5435/JAAOS-D-21-00366</a:t>
            </a:r>
          </a:p>
          <a:p>
            <a:pPr>
              <a:spcAft>
                <a:spcPts val="800"/>
              </a:spcAft>
            </a:pPr>
            <a:r>
              <a:rPr sz="1200">
                <a:solidFill>
                  <a:srgbClr val="263238"/>
                </a:solidFill>
                <a:latin typeface="Calibri"/>
              </a:rPr>
              <a:t>[r24] Claes L, Eckert-Hübner K, Augat P. The fracture gap size influences the local vascularization and tissue differentiation in callus healing. Langenbecks Arch Surg. 2003;388(5):316-22. doi:10.1007/s00423-003-0396-0 https://doi.org/10.1007/s00423-003-0396-0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Onsea J, Van Lieshout EMM, Zalavras C, Sliepen J, Depypere M, Noppe N, et al. Validation of the diagnostic criteria of the consensus definition of fracture-related infection. Injury. 2022;53(6):1867-1879. doi:10.1016/j.injury.2022.03.024 https://doi.org/10.1016/j.injury.2022.03.024</a:t>
            </a:r>
          </a:p>
          <a:p>
            <a:pPr>
              <a:spcAft>
                <a:spcPts val="800"/>
              </a:spcAft>
            </a:pPr>
            <a:r>
              <a:rPr sz="1200">
                <a:solidFill>
                  <a:srgbClr val="263238"/>
                </a:solidFill>
                <a:latin typeface="Calibri"/>
              </a:rPr>
              <a:t>[r26] Bhattacharyya T, Bouchard KA, Phadke A, Meigs JB, Kassarjian A, Salamipour H. The accuracy of computed tomography for the diagnosis of tibial nonunion. J Bone Joint Surg Am. 2006;88(4):692-7. doi:10.2106/JBJS.E.00232 https://doi.org/10.2106/JBJS.E.00232</a:t>
            </a:r>
          </a:p>
          <a:p>
            <a:pPr>
              <a:spcAft>
                <a:spcPts val="800"/>
              </a:spcAft>
            </a:pPr>
            <a:r>
              <a:rPr sz="1200">
                <a:solidFill>
                  <a:srgbClr val="263238"/>
                </a:solidFill>
                <a:latin typeface="Calibri"/>
              </a:rPr>
              <a:t>[r27] Stroud S, Katyal T, Gornitzky AL, Swarup I. Effect of non-steroidal anti-inflammatory drugs on fracture healing in children: A systematic review. World J Orthop. 2022;13(5):494-502. doi:10.5312/wjo.v13.i5.494 https://doi.org/10.5312/wjo.v13.i5.494</a:t>
            </a:r>
          </a:p>
          <a:p>
            <a:pPr>
              <a:spcAft>
                <a:spcPts val="800"/>
              </a:spcAft>
            </a:pPr>
            <a:r>
              <a:rPr sz="1200">
                <a:solidFill>
                  <a:srgbClr val="263238"/>
                </a:solidFill>
                <a:latin typeface="Calibri"/>
              </a:rPr>
              <a:t>[r28] Marquez-Lara A, Hutchinson ID, Nuñez F Jr, Smith TL, Miller AN. Nonsteroidal Anti-Inflammatory Drugs and Bone-Healing: A Systematic Review of Research Quality. JBJS Rev. 2016;4(3). doi:10.2106/JBJS.RVW.O.00055 https://doi.org/10.2106/JBJS.RVW.O.00055</a:t>
            </a:r>
          </a:p>
          <a:p>
            <a:pPr>
              <a:spcAft>
                <a:spcPts val="800"/>
              </a:spcAft>
            </a:pPr>
            <a:r>
              <a:rPr sz="1200">
                <a:solidFill>
                  <a:srgbClr val="263238"/>
                </a:solidFill>
                <a:latin typeface="Calibri"/>
              </a:rPr>
              <a:t>[r29] Matuszewski PE, Joseph K, O'Hara NN, DiClemente C, O'Toole RV. Prospective Randomized Trial on Smoking Cessation in Orthopaedic Trauma Patients: Results From the Let's STOP (Smoking in Trauma Orthopaedic Patients) Now Trial. J Orthop Trauma. 2021;35(7):345-351. doi:10.1097/BOT.0000000000002028 https://doi.org/10.1097/BOT.0000000000002028</a:t>
            </a:r>
          </a:p>
          <a:p>
            <a:pPr>
              <a:spcAft>
                <a:spcPts val="800"/>
              </a:spcAft>
            </a:pPr>
            <a:r>
              <a:rPr sz="1200">
                <a:solidFill>
                  <a:srgbClr val="263238"/>
                </a:solidFill>
                <a:latin typeface="Calibri"/>
              </a:rPr>
              <a:t>[r30] Schade AT, Dimock R, Mendes da Costa T, Nohakhelha N, Mwafulirwa K, Mkochi V, et al. Incidence of nonunion after open tibia fractures in Malawi : associated factors and Radiographic Union Score for Tibial fractures reliability. Bone Jt Open. 2026;7(7):971-978. doi:10.1302/2633-1462.77.BJO-2026-0083.R1 https://doi.org/10.1302/2633-1462.77.BJO-2026-0083.R1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Giannoudis PV, Einhorn TA, Marsh D. Fracture healing: the diamond concept. Injury. 2007;38 Suppl 4:S3-6. doi:10.1016/s0020-1383(08)70003-2 https://doi.org/10.1016/s0020-1383(08)70003-2</a:t>
            </a:r>
          </a:p>
          <a:p>
            <a:pPr>
              <a:spcAft>
                <a:spcPts val="800"/>
              </a:spcAft>
            </a:pPr>
            <a:r>
              <a:rPr sz="1200">
                <a:solidFill>
                  <a:srgbClr val="263238"/>
                </a:solidFill>
                <a:latin typeface="Calibri"/>
              </a:rPr>
              <a:t>[r32] Travis LM, Cacciatore JC, Schuster JA, Khan F, Stern JM, Moore MR, et al. The effect of non-tobacco nicotine on bone healing: a systematic review and application to total joint arthroplasty. J Orthop Surg Res. 2026;21(1):253. doi:10.1186/s13018-026-06733-3 https://doi.org/10.1186/s13018-026-06733-3</a:t>
            </a:r>
          </a:p>
          <a:p>
            <a:pPr>
              <a:spcAft>
                <a:spcPts val="800"/>
              </a:spcAft>
            </a:pPr>
            <a:r>
              <a:rPr sz="1200">
                <a:solidFill>
                  <a:srgbClr val="263238"/>
                </a:solidFill>
                <a:latin typeface="Calibri"/>
              </a:rPr>
              <a:t>[r33] Gortler H, Rusyn J, Godbout C, Chahal J, Schemitsch EH, Nauth A. Diabetes and Healing Outcomes in Lower Extremity Fractures: A Systematic Review. Injury. 2018;49(2):177-183. doi:10.1016/j.injury.2017.11.006 https://doi.org/10.1016/j.injury.2017.11.006</a:t>
            </a:r>
          </a:p>
          <a:p>
            <a:pPr>
              <a:spcAft>
                <a:spcPts val="800"/>
              </a:spcAft>
            </a:pPr>
            <a:r>
              <a:rPr sz="1200">
                <a:solidFill>
                  <a:srgbClr val="263238"/>
                </a:solidFill>
                <a:latin typeface="Calibri"/>
              </a:rPr>
              <a:t>[r34] Huddleston PM, Steckelberg JM, Hanssen AD, Rouse MS, Bolander ME, Patel R. Ciprofloxacin inhibition of experimental fracture healing. J Bone Joint Surg Am. 2000;82(2):161-73. doi:10.2106/00004623-200002000-00002 https://doi.org/10.2106/00004623-200002000-00002</a:t>
            </a:r>
          </a:p>
          <a:p>
            <a:pPr>
              <a:spcAft>
                <a:spcPts val="800"/>
              </a:spcAft>
            </a:pPr>
            <a:r>
              <a:rPr sz="1200">
                <a:solidFill>
                  <a:srgbClr val="263238"/>
                </a:solidFill>
                <a:latin typeface="Calibri"/>
              </a:rPr>
              <a:t>[r35] Perry AC, Prpa B, Rouse MS, Piper KE, Hanssen AD, Steckelberg JM, et al. Levofloxacin and trovafloxacin inhibition of experimental fracture-healing. Clin Orthop Relat Res. 2003(414):95-100. doi:10.1097/01.blo.0000087322.60612.14 https://doi.org/10.1097/01.blo.0000087322.60612.14</a:t>
            </a:r>
          </a:p>
          <a:p>
            <a:pPr>
              <a:spcAft>
                <a:spcPts val="800"/>
              </a:spcAft>
            </a:pPr>
            <a:r>
              <a:rPr sz="1200">
                <a:solidFill>
                  <a:srgbClr val="263238"/>
                </a:solidFill>
                <a:latin typeface="Calibri"/>
              </a:rPr>
              <a:t>[r36] Meesters DM, Wijnands KAP, Brink PRG, Poeze M. Malnutrition and Fracture Healing: Are Specific Deficiencies in Amino Acids Important in Nonunion Development? Nutrients. 2018;10(11). doi:10.3390/nu10111597 https://doi.org/10.3390/nu10111597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Claes L, Augat P, Suger G, Wilke HJ. Influence of size and stability of the osteotomy gap on the success of fracture healing. J Orthop Res. 1997;15(4):577-84. doi:10.1002/jor.1100150414 https://doi.org/10.1002/jor.1100150414</a:t>
            </a:r>
          </a:p>
          <a:p>
            <a:pPr>
              <a:spcAft>
                <a:spcPts val="800"/>
              </a:spcAft>
            </a:pPr>
            <a:r>
              <a:rPr sz="1200">
                <a:solidFill>
                  <a:srgbClr val="263238"/>
                </a:solidFill>
                <a:latin typeface="Calibri"/>
              </a:rPr>
              <a:t>[r38] Rechter GR, Anthony RT, Rennard J, Kellam JF, Warner SJ. The Impact of Early Axial Interfragmentary Motion on the Fracture Healing Environment: A Scoping Review. Injury. 2024;55(12):111917. doi:10.1016/j.injury.2024.111917 https://doi.org/10.1016/j.injury.2024.111917</a:t>
            </a:r>
          </a:p>
          <a:p>
            <a:pPr>
              <a:spcAft>
                <a:spcPts val="800"/>
              </a:spcAft>
            </a:pPr>
            <a:r>
              <a:rPr sz="1200">
                <a:solidFill>
                  <a:srgbClr val="263238"/>
                </a:solidFill>
                <a:latin typeface="Calibri"/>
              </a:rPr>
              <a:t>[r39] Calori GM, Colombo M, Mazza EL, Mazzola S, Malagoli E, Marelli N, et al. Validation of the Non-Union Scoring System in 300 long bone non-unions. Injury. 2014;45 Suppl 6:S93-7. doi:10.1016/j.injury.2014.10.030 https://doi.org/10.1016/j.injury.2014.10.030</a:t>
            </a:r>
          </a:p>
          <a:p>
            <a:pPr>
              <a:spcAft>
                <a:spcPts val="800"/>
              </a:spcAft>
            </a:pPr>
            <a:r>
              <a:rPr sz="1200">
                <a:solidFill>
                  <a:srgbClr val="263238"/>
                </a:solidFill>
                <a:latin typeface="Calibri"/>
              </a:rPr>
              <a:t>[r40] Scolaro JA, Schenker ML, Yannascoli S, Baldwin K, Mehta S, Ahn J. Cigarette smoking increases complications following fracture: a systematic review. J Bone Joint Surg Am. 2014;96(8):674-81. doi:10.2106/JBJS.M.00081 https://doi.org/10.2106/JBJS.M.00081</a:t>
            </a:r>
          </a:p>
          <a:p>
            <a:pPr>
              <a:spcAft>
                <a:spcPts val="800"/>
              </a:spcAft>
            </a:pPr>
            <a:r>
              <a:rPr sz="1200">
                <a:solidFill>
                  <a:srgbClr val="263238"/>
                </a:solidFill>
                <a:latin typeface="Calibri"/>
              </a:rPr>
              <a:t>[r41] Li J, Cai Z, Shen Y, Zhang J, Wang L, Liu T. Diabetes and the risk of delayed union or non-union of fractures: evidence from a systematic review and meta-analysis. Sci Rep. 2026;16(1). doi:10.1038/s41598-026-53682-2 https://doi.org/10.1038/s41598-026-53682-2</a:t>
            </a:r>
          </a:p>
          <a:p>
            <a:pPr>
              <a:spcAft>
                <a:spcPts val="800"/>
              </a:spcAft>
            </a:pPr>
            <a:r>
              <a:rPr sz="1200">
                <a:solidFill>
                  <a:srgbClr val="263238"/>
                </a:solidFill>
                <a:latin typeface="Calibri"/>
              </a:rPr>
              <a:t>[r42] Velasquez-Hammerle MV, Garcia M, Misra P, Simonian M, Nafisi N, Hedayatzadeh Razavi A, et al. Mapping the evidence: Effects of malnutrition and sarcopenia on fracture healing. Bone. 2026;206:117837. doi:10.1016/j.bone.2026.117837 https://doi.org/10.1016/j.bone.2026.117837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Sprague S, Petrisor B, Scott T, Devji T, Phillips M, Spurr H, et al. What Is the Role of Vitamin D Supplementation in Acute Fracture Patients? A Systematic Review and Meta-Analysis of the Prevalence of Hypovitaminosis D and Supplementation Efficacy. J Orthop Trauma. 2016;30(2):53-63. doi:10.1097/BOT.0000000000000455 https://doi.org/10.1097/BOT.0000000000000455</a:t>
            </a:r>
          </a:p>
          <a:p>
            <a:pPr>
              <a:spcAft>
                <a:spcPts val="800"/>
              </a:spcAft>
            </a:pPr>
            <a:r>
              <a:rPr sz="1200">
                <a:solidFill>
                  <a:srgbClr val="263238"/>
                </a:solidFill>
                <a:latin typeface="Calibri"/>
              </a:rPr>
              <a:t>[r44] Slobogean GP, Bzovsky S, O'Hara NN, Marchand LS, Hannan ZD, Demyanovich HK, et al. Effect of Vitamin D(3) Supplementation on Acute Fracture Healing: A Phase II Screening Randomized Double-Blind Controlled Trial. JBMR Plus. 2023;7(1):e10705. doi:10.1002/jbm4.10705 https://doi.org/10.1002/jbm4.10705</a:t>
            </a:r>
          </a:p>
          <a:p>
            <a:pPr>
              <a:spcAft>
                <a:spcPts val="800"/>
              </a:spcAft>
            </a:pPr>
            <a:r>
              <a:rPr sz="1200">
                <a:solidFill>
                  <a:srgbClr val="263238"/>
                </a:solidFill>
                <a:latin typeface="Calibri"/>
              </a:rPr>
              <a:t>[r45] Foulke BA, Kendal AR, Murray DW, Pandit H. Fracture healing in the elderly: A review. Maturitas. 2016;92:49-55. doi:10.1016/j.maturitas.2016.07.014 https://doi.org/10.1016/j.maturitas.2016.07.014</a:t>
            </a:r>
          </a:p>
          <a:p>
            <a:pPr>
              <a:spcAft>
                <a:spcPts val="800"/>
              </a:spcAft>
            </a:pPr>
            <a:r>
              <a:rPr sz="1200">
                <a:solidFill>
                  <a:srgbClr val="263238"/>
                </a:solidFill>
                <a:latin typeface="Calibri"/>
              </a:rPr>
              <a:t>[r46] Ponna A, Soma S, Demetriou ZJ, Giakas A, Ilyas AM. Perioperative Selective Serotonin Reuptake Inhibitor (SSRI) Use and Postoperative Fracture Fixation Outcomes: A Multi-institutional Retrospective Cohort Study. Cureus. 2026;18(8):e114976. doi:10.7759/cureus.114976 https://doi.org/10.7759/cureus.114976</a:t>
            </a:r>
          </a:p>
          <a:p>
            <a:pPr>
              <a:spcAft>
                <a:spcPts val="800"/>
              </a:spcAft>
            </a:pPr>
            <a:r>
              <a:rPr sz="1200">
                <a:solidFill>
                  <a:srgbClr val="263238"/>
                </a:solidFill>
                <a:latin typeface="Calibri"/>
              </a:rPr>
              <a:t>[r47] Pereira DE, Tummala S, Mittal MM, Obey M, Berkes MB, McAndrew CM, et al. Perioperative glucagon-like Peptide-1 receptor agonist use and clinical outcomes following lower extremity fracture fixation: A large retrospective cohort study with two year follow up. Injury. 2025;56(11):112746. doi:10.1016/j.injury.2025.112746 https://doi.org/10.1016/j.injury.2025.112746</a:t>
            </a:r>
          </a:p>
          <a:p>
            <a:pPr>
              <a:spcAft>
                <a:spcPts val="800"/>
              </a:spcAft>
            </a:pPr>
            <a:r>
              <a:rPr sz="1200">
                <a:solidFill>
                  <a:srgbClr val="263238"/>
                </a:solidFill>
                <a:latin typeface="Calibri"/>
              </a:rPr>
              <a:t>[r48] Hornicek FJ, Gebhardt MC, Tomford WW, Sorger JI, Zavatta M, Menzner JP, et al. Factors affecting nonunion of the allograft-host junction. Clin Orthop Relat Res. 2001(382):87-98. doi:10.1097/00003086-200101000-00014 https://doi.org/10.1097/00003086-200101000-00014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Berk T, Halvachizadeh S, Martin DP, Hierholzer C, Müller D, Pfeifer R, et al. Trochanteric fracture pattern is associated with increased risk for nonunion independent of open or closed reduction technique. BMC Geriatr. 2022;22(1):990. doi:10.1186/s12877-022-03694-0 https://doi.org/10.1186/s12877-022-03694-0</a:t>
            </a:r>
          </a:p>
          <a:p>
            <a:pPr>
              <a:spcAft>
                <a:spcPts val="800"/>
              </a:spcAft>
            </a:pPr>
            <a:r>
              <a:rPr sz="1200">
                <a:solidFill>
                  <a:srgbClr val="263238"/>
                </a:solidFill>
                <a:latin typeface="Calibri"/>
              </a:rPr>
              <a:t>[r50] Thorud JC, Mortensen S, Thorud JL, Shibuya N, Maldonado YM, Jupiter DC. Effect of Obesity on Bone Healing After Foot and Ankle Long Bone Fractures. J Foot Ankle Surg. 2017;56(2):258-262. doi:10.1053/j.jfas.2016.11.010 https://doi.org/10.1053/j.jfas.2016.11.010</a:t>
            </a:r>
          </a:p>
          <a:p>
            <a:pPr>
              <a:spcAft>
                <a:spcPts val="800"/>
              </a:spcAft>
            </a:pPr>
            <a:r>
              <a:rPr sz="1200">
                <a:solidFill>
                  <a:srgbClr val="263238"/>
                </a:solidFill>
                <a:latin typeface="Calibri"/>
              </a:rPr>
              <a:t>[r51] Heyer FL, de Jong JJ, Willems PC, Arts JJ, Bours SGP, van Kuijk SMJ, et al. The Effect of Bolus Vitamin D(3) Supplementation on Distal Radius Fracture Healing: A Randomized Controlled Trial Using HR-pQCT. J Bone Miner Res. 2021;36(8):1492-1501. doi:10.1002/jbmr.4311 https://doi.org/10.1002/jbmr.4311</a:t>
            </a:r>
          </a:p>
          <a:p>
            <a:pPr>
              <a:spcAft>
                <a:spcPts val="800"/>
              </a:spcAft>
            </a:pPr>
            <a:r>
              <a:rPr sz="1200">
                <a:solidFill>
                  <a:srgbClr val="263238"/>
                </a:solidFill>
                <a:latin typeface="Calibri"/>
              </a:rPr>
              <a:t>[r52] Bergin PF, Rothberg DL, Spitler CA, Chrea B, Miles DT, Yener U, et al. The Prevalence of Metabolic and Endocrine Disturbances on Fracture Nonunion. Endocr Pract. 2022;28(6):599-602. doi:10.1016/j.eprac.2022.03.003 https://doi.org/10.1016/j.eprac.2022.03.003</a:t>
            </a:r>
          </a:p>
          <a:p>
            <a:pPr>
              <a:spcAft>
                <a:spcPts val="800"/>
              </a:spcAft>
            </a:pPr>
            <a:r>
              <a:rPr sz="1200">
                <a:solidFill>
                  <a:srgbClr val="263238"/>
                </a:solidFill>
                <a:latin typeface="Calibri"/>
              </a:rPr>
              <a:t>[r53] Graham SM, Maqungo S, Laubscher M, Ferreira N, Held M, Harrison WJ, et al. Is human immunodeficiency virus a risk factor for the development of nonunion?-a case-control study. OTA Int. 2023;6(2):e251. doi:10.1097/OI9.0000000000000251 https://doi.org/10.1097/OI9.0000000000000251</a:t>
            </a:r>
          </a:p>
          <a:p>
            <a:pPr>
              <a:spcAft>
                <a:spcPts val="800"/>
              </a:spcAft>
            </a:pPr>
            <a:r>
              <a:rPr sz="1200">
                <a:solidFill>
                  <a:srgbClr val="263238"/>
                </a:solidFill>
                <a:latin typeface="Calibri"/>
              </a:rPr>
              <a:t>[r54] Tang E, Rodriguez RM, Srivastava A, Malhan R, Laksono I, Yan E, et al. Impact of short duration smoking cessation on post-operative complications: A systematic review and meta-analysis. J Clin Anesth. 2025;106:111967. doi:10.1016/j.jclinane.2025.111967 https://doi.org/10.1016/j.jclinane.2025.111967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Mills E, Eyawo O, Lockhart I, Kelly S, Wu P, Ebbert JO. Smoking cessation reduces postoperative complications: a systematic review and meta-analysis. Am J Med. 2011;124(2):144-154.e8. doi:10.1016/j.amjmed.2010.09.013 https://doi.org/10.1016/j.amjmed.2010.09.013</a:t>
            </a:r>
          </a:p>
          <a:p>
            <a:pPr>
              <a:spcAft>
                <a:spcPts val="800"/>
              </a:spcAft>
            </a:pPr>
            <a:r>
              <a:rPr sz="1200">
                <a:solidFill>
                  <a:srgbClr val="263238"/>
                </a:solidFill>
                <a:latin typeface="Calibri"/>
              </a:rPr>
              <a:t>[r56] Dodwell ER, Latorre JG, Parisini E, Zwettler E, Chandra D, Mulpuri K, et al. NSAID exposure and risk of nonunion: a meta-analysis of case-control and cohort studies. Calcif Tissue Int. 2010;87(3):193-202. doi:10.1007/s00223-010-9379-7 https://doi.org/10.1007/s00223-010-9379-7</a:t>
            </a:r>
          </a:p>
          <a:p>
            <a:pPr>
              <a:spcAft>
                <a:spcPts val="800"/>
              </a:spcAft>
            </a:pPr>
            <a:r>
              <a:rPr sz="1200">
                <a:solidFill>
                  <a:srgbClr val="263238"/>
                </a:solidFill>
                <a:latin typeface="Calibri"/>
              </a:rPr>
              <a:t>[r57] Wheatley BM, Nappo KE, Christensen DL, Holman AM, Brooks DI, Potter BK. Effect of NSAIDs on Bone Healing Rates: A Meta-analysis. J Am Acad Orthop Surg. 2019;27(7):e330-e336. doi:10.5435/JAAOS-D-17-00727 https://doi.org/10.5435/JAAOS-D-17-00727</a:t>
            </a:r>
          </a:p>
          <a:p>
            <a:pPr>
              <a:spcAft>
                <a:spcPts val="800"/>
              </a:spcAft>
            </a:pPr>
            <a:r>
              <a:rPr sz="1200">
                <a:solidFill>
                  <a:srgbClr val="263238"/>
                </a:solidFill>
                <a:latin typeface="Calibri"/>
              </a:rPr>
              <a:t>[r58] Li YT, Cai HF, Zhang ZL. Timing of the initiation of bisphosphonates after surgery for fracture healing: a systematic review and meta-analysis of randomized controlled trials. Osteoporos Int. 2015;26(2):431-41. doi:10.1007/s00198-014-2903-2 https://doi.org/10.1007/s00198-014-2903-2</a:t>
            </a:r>
          </a:p>
          <a:p>
            <a:pPr>
              <a:spcAft>
                <a:spcPts val="800"/>
              </a:spcAft>
            </a:pPr>
            <a:r>
              <a:rPr sz="1200">
                <a:solidFill>
                  <a:srgbClr val="263238"/>
                </a:solidFill>
                <a:latin typeface="Calibri"/>
              </a:rPr>
              <a:t>[r59] Molvik H, Khan W. Bisphosphonates and their influence on fracture healing: a systematic review. Osteoporos Int. 2015;26(4):1251-60. doi:10.1007/s00198-014-3007-8 https://doi.org/10.1007/s00198-014-3007-8</a:t>
            </a:r>
          </a:p>
          <a:p>
            <a:pPr>
              <a:spcAft>
                <a:spcPts val="800"/>
              </a:spcAft>
            </a:pPr>
            <a:r>
              <a:rPr sz="1200">
                <a:solidFill>
                  <a:srgbClr val="263238"/>
                </a:solidFill>
                <a:latin typeface="Calibri"/>
              </a:rPr>
              <a:t>[r60] Shi Z, Zhou H, Pan B, Lu L, Liu J, Kang Y, et al. Effectiveness of Teriparatide on Fracture Healing: A Systematic Review and Meta-Analysis. PLoS One. 2016;11(12):e0168691. doi:10.1371/journal.pone.0168691 https://doi.org/10.1371/journal.pone.0168691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Fernandez-Arroyabe N, García-Meléndez G, De Castro-Almeida AR, Escalona-Perez F, Pérez-Lara A, González-Quevedo D, et al. Non-union and use of proton pump inhibitors in the treatment of femoral and tibial shaft fractures: a nested case-control study. Eur J Orthop Surg Traumatol. 2022;32(7):1371-1377. doi:10.1007/s00590-021-03122-w https://doi.org/10.1007/s00590-021-03122-w</a:t>
            </a:r>
          </a:p>
          <a:p>
            <a:pPr>
              <a:spcAft>
                <a:spcPts val="800"/>
              </a:spcAft>
            </a:pPr>
            <a:r>
              <a:rPr sz="1200">
                <a:solidFill>
                  <a:srgbClr val="263238"/>
                </a:solidFill>
                <a:latin typeface="Calibri"/>
              </a:rPr>
              <a:t>[r62] Butler AJ, Eismont FJ. Effects of Anticoagulant Medication on Bone-Healing. JBJS Rev. 2021;9(5):e20.00194. doi:10.2106/JBJS.RVW.20.00194 https://doi.org/10.2106/JBJS.RVW.20.00194</a:t>
            </a:r>
          </a:p>
          <a:p>
            <a:pPr>
              <a:spcAft>
                <a:spcPts val="800"/>
              </a:spcAft>
            </a:pPr>
            <a:r>
              <a:rPr sz="1200">
                <a:solidFill>
                  <a:srgbClr val="263238"/>
                </a:solidFill>
                <a:latin typeface="Calibri"/>
              </a:rPr>
              <a:t>[r63] Seinen JM, Jutte PC, Been LB, Pras E, Hoekstra HJ. Fractures after multimodality treatment of soft tissue sarcomas with isolated limb perfusion and radiation; likely to occur and hard to heal. Eur J Surg Oncol. 2018;44(9):1398-1405. doi:10.1016/j.ejso.2018.04.012 https://doi.org/10.1016/j.ejso.2018.04.012</a:t>
            </a:r>
          </a:p>
          <a:p>
            <a:pPr>
              <a:spcAft>
                <a:spcPts val="800"/>
              </a:spcAft>
            </a:pPr>
            <a:r>
              <a:rPr sz="1200">
                <a:solidFill>
                  <a:srgbClr val="263238"/>
                </a:solidFill>
                <a:latin typeface="Calibri"/>
              </a:rPr>
              <a:t>[r64] Metsemakers WJ, Morgenstern M, McNally MA, Moriarty TF, McFadyen I, Scarborough M, et al. Fracture-related infection: A consensus on definition from an international expert group. Injury. 2018;49(3):505-510. doi:10.1016/j.injury.2017.08.040 https://doi.org/10.1016/j.injury.2017.08.040</a:t>
            </a:r>
          </a:p>
          <a:p>
            <a:pPr>
              <a:spcAft>
                <a:spcPts val="800"/>
              </a:spcAft>
            </a:pPr>
            <a:r>
              <a:rPr sz="1200">
                <a:solidFill>
                  <a:srgbClr val="263238"/>
                </a:solidFill>
                <a:latin typeface="Calibri"/>
              </a:rPr>
              <a:t>[r65] Salem-Hernández J, Belardo E, Santiago-Gadea PA, Pérez-Vicente CA, Ramírez N. Epigenetic Signatures as Predictors of Fracture Non-union: A Systematic Review. Cureus. 2026;18(8):e115065. doi:10.7759/cureus.115065 https://doi.org/10.7759/cureus.115065</a:t>
            </a:r>
          </a:p>
          <a:p>
            <a:pPr>
              <a:spcAft>
                <a:spcPts val="800"/>
              </a:spcAft>
            </a:pPr>
            <a:r>
              <a:rPr sz="1200">
                <a:solidFill>
                  <a:srgbClr val="263238"/>
                </a:solidFill>
                <a:latin typeface="Calibri"/>
              </a:rPr>
              <a:t>[r66] Hiyama S, Matsumura T, Takahashi T, Ae R, Takeshita K. Combination of radiographic apparent bone gap and nonunion risk determination score improves accuracy of prediction of tibial shaft delayed union. J Orthop Sci. 2023;28(1):233-238. doi:10.1016/j.jos.2021.09.001 https://doi.org/10.1016/j.jos.2021.09.001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Matuszewski PE, Pease T, Martin JA, Joseph K, O'Toole RV. Quitline usage does not improve rates of smoking cessation in orthopaedic trauma patients unless combined with nicotine replacement therapy. Eur J Orthop Surg Traumatol. 2024;34(2):833-838. doi:10.1007/s00590-023-03723-7 https://doi.org/10.1007/s00590-023-03723-7</a:t>
            </a:r>
          </a:p>
          <a:p>
            <a:pPr>
              <a:spcAft>
                <a:spcPts val="800"/>
              </a:spcAft>
            </a:pPr>
            <a:r>
              <a:rPr sz="1200">
                <a:solidFill>
                  <a:srgbClr val="263238"/>
                </a:solidFill>
                <a:latin typeface="Calibri"/>
              </a:rPr>
              <a:t>[r68] Ganta A, Tong Y, Boadi BI, Konda SR, Egol KA. Microbiome of infected fracture nonunion: Does it affect outcomes? J Orthop Sci. 2024;29(5):1270-1273. doi:10.1016/j.jos.2023.08.018 https://doi.org/10.1016/j.jos.2023.08.018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Factores que alteran la consolidación: qué se corrige y qué no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