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Todas</c:v>
                </c:pt>
                <c:pt idx="1">
                  <c:v>Cerradas</c:v>
                </c:pt>
                <c:pt idx="2">
                  <c:v>Abiertas</c:v>
                </c:pt>
              </c:strCache>
            </c:strRef>
          </c:cat>
          <c:val>
            <c:numRef>
              <c:f>Sheet1!$B$2:$B$4</c:f>
              <c:numCache>
                <c:formatCode>General</c:formatCode>
                <c:ptCount val="3"/>
                <c:pt idx="0">
                  <c:v>8.3</c:v>
                </c:pt>
                <c:pt idx="1">
                  <c:v>7.2</c:v>
                </c:pt>
                <c:pt idx="2">
                  <c:v>21.3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Sheet1!$A$2:$A$5</c:f>
              <c:strCache>
                <c:ptCount val="4"/>
                <c:pt idx="0">
                  <c:v>Koo: Young-Burgess (radiografías)</c:v>
                </c:pt>
                <c:pt idx="1">
                  <c:v>Koo: Tile (radiografías)</c:v>
                </c:pt>
                <c:pt idx="2">
                  <c:v>Zhang: Young-Burgess</c:v>
                </c:pt>
                <c:pt idx="3">
                  <c:v>Zhang: Tile</c:v>
                </c:pt>
              </c:strCache>
            </c:strRef>
          </c:cat>
          <c:val>
            <c:numRef>
              <c:f>Sheet1!$B$2:$B$5</c:f>
              <c:numCache>
                <c:formatCode>General</c:formatCode>
                <c:ptCount val="4"/>
                <c:pt idx="0">
                  <c:v>0.72</c:v>
                </c:pt>
                <c:pt idx="1">
                  <c:v>0.3</c:v>
                </c:pt>
                <c:pt idx="2">
                  <c:v>0.637</c:v>
                </c:pt>
                <c:pt idx="3">
                  <c:v>0.558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Sheet1!$A$2:$A$3</c:f>
              <c:strCache>
                <c:ptCount val="2"/>
                <c:pt idx="0">
                  <c:v>Solo radiografías</c:v>
                </c:pt>
                <c:pt idx="1">
                  <c:v>Radiografías más TC</c:v>
                </c:pt>
              </c:strCache>
            </c:strRef>
          </c:cat>
          <c:val>
            <c:numRef>
              <c:f>Sheet1!$B$2:$B$3</c:f>
              <c:numCache>
                <c:formatCode>General</c:formatCode>
                <c:ptCount val="2"/>
                <c:pt idx="0">
                  <c:v>0.59</c:v>
                </c:pt>
                <c:pt idx="1">
                  <c:v>0.93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Metaanálisis (agrupado)</c:v>
                </c:pt>
                <c:pt idx="1">
                  <c:v>Politrauma grave (n = 979)</c:v>
                </c:pt>
              </c:strCache>
            </c:strRef>
          </c:cat>
          <c:val>
            <c:numRef>
              <c:f>Sheet1!$B$2:$B$3</c:f>
              <c:numCache>
                <c:formatCode>General</c:formatCode>
                <c:ptCount val="2"/>
                <c:pt idx="0">
                  <c:v>90</c:v>
                </c:pt>
                <c:pt idx="1">
                  <c:v>44</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Metaanálisis (agrupado)</c:v>
                </c:pt>
                <c:pt idx="1">
                  <c:v>Politrauma grave (n = 979)</c:v>
                </c:pt>
              </c:strCache>
            </c:strRef>
          </c:cat>
          <c:val>
            <c:numRef>
              <c:f>Sheet1!$C$2:$C$3</c:f>
              <c:numCache>
                <c:formatCode>General</c:formatCode>
                <c:ptCount val="2"/>
                <c:pt idx="0">
                  <c:v>90</c:v>
                </c:pt>
                <c:pt idx="1">
                  <c:v>99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Examen clínico</c:v>
                </c:pt>
                <c:pt idx="1">
                  <c:v>Radiografía AP de pelvis</c:v>
                </c:pt>
              </c:strCache>
            </c:strRef>
          </c:cat>
          <c:val>
            <c:numRef>
              <c:f>Sheet1!$B$2:$B$3</c:f>
              <c:numCache>
                <c:formatCode>General</c:formatCode>
                <c:ptCount val="2"/>
                <c:pt idx="0">
                  <c:v>93</c:v>
                </c:pt>
                <c:pt idx="1">
                  <c:v>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Juern (necesidad de embolización)</c:v>
                </c:pt>
                <c:pt idx="1">
                  <c:v>Do (sangrado activo en angiografía)</c:v>
                </c:pt>
              </c:strCache>
            </c:strRef>
          </c:cat>
          <c:val>
            <c:numRef>
              <c:f>Sheet1!$B$2:$B$3</c:f>
              <c:numCache>
                <c:formatCode>General</c:formatCode>
                <c:ptCount val="2"/>
                <c:pt idx="0">
                  <c:v>100</c:v>
                </c:pt>
                <c:pt idx="1">
                  <c:v>67</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Juern (necesidad de embolización)</c:v>
                </c:pt>
                <c:pt idx="1">
                  <c:v>Do (sangrado activo en angiografía)</c:v>
                </c:pt>
              </c:strCache>
            </c:strRef>
          </c:cat>
          <c:val>
            <c:numRef>
              <c:f>Sheet1!$C$2:$C$3</c:f>
              <c:numCache>
                <c:formatCode>General</c:formatCode>
                <c:ptCount val="2"/>
                <c:pt idx="0">
                  <c:v>87.9</c:v>
                </c:pt>
                <c:pt idx="1">
                  <c:v>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Todas las causas: TXA</c:v>
                </c:pt>
                <c:pt idx="1">
                  <c:v>Todas las causas: placebo</c:v>
                </c:pt>
                <c:pt idx="2">
                  <c:v>Muerte por sangrado: TXA</c:v>
                </c:pt>
                <c:pt idx="3">
                  <c:v>Muerte por sangrado: placebo</c:v>
                </c:pt>
              </c:strCache>
            </c:strRef>
          </c:cat>
          <c:val>
            <c:numRef>
              <c:f>Sheet1!$B$2:$B$5</c:f>
              <c:numCache>
                <c:formatCode>General</c:formatCode>
                <c:ptCount val="4"/>
                <c:pt idx="0">
                  <c:v>14.5</c:v>
                </c:pt>
                <c:pt idx="1">
                  <c:v>16.0</c:v>
                </c:pt>
                <c:pt idx="2">
                  <c:v>4.9</c:v>
                </c:pt>
                <c:pt idx="3">
                  <c:v>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Proporción 1:1:1</c:v>
                </c:pt>
                <c:pt idx="1">
                  <c:v>Proporción 1:1:2</c:v>
                </c:pt>
              </c:strCache>
            </c:strRef>
          </c:cat>
          <c:val>
            <c:numRef>
              <c:f>Sheet1!$B$2:$B$3</c:f>
              <c:numCache>
                <c:formatCode>General</c:formatCode>
                <c:ptCount val="2"/>
                <c:pt idx="0">
                  <c:v>9.2</c:v>
                </c:pt>
                <c:pt idx="1">
                  <c:v>14.6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Packing preperitoneal</c:v>
                </c:pt>
                <c:pt idx="1">
                  <c:v>Angioembolización</c:v>
                </c:pt>
              </c:strCache>
            </c:strRef>
          </c:cat>
          <c:val>
            <c:numRef>
              <c:f>Sheet1!$B$2:$B$3</c:f>
              <c:numCache>
                <c:formatCode>General</c:formatCode>
                <c:ptCount val="2"/>
                <c:pt idx="0">
                  <c:v>23</c:v>
                </c:pt>
                <c:pt idx="1">
                  <c:v>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min</c:v>
                </c:pt>
              </c:strCache>
            </c:strRef>
          </c:tx>
          <c:spPr>
            <a:solidFill>
              <a:srgbClr val="0F5F6B"/>
            </a:solidFill>
          </c:spPr>
          <c:cat>
            <c:strRef>
              <c:f>Sheet1!$A$2:$A$3</c:f>
              <c:strCache>
                <c:ptCount val="2"/>
                <c:pt idx="0">
                  <c:v>Packing</c:v>
                </c:pt>
                <c:pt idx="1">
                  <c:v>Angiografía</c:v>
                </c:pt>
              </c:strCache>
            </c:strRef>
          </c:cat>
          <c:val>
            <c:numRef>
              <c:f>Sheet1!$B$2:$B$3</c:f>
              <c:numCache>
                <c:formatCode>General</c:formatCode>
                <c:ptCount val="2"/>
                <c:pt idx="0">
                  <c:v>77</c:v>
                </c:pt>
                <c:pt idx="1">
                  <c:v>102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Malunión: externa</c:v>
                </c:pt>
                <c:pt idx="1">
                  <c:v>Malunión: interna</c:v>
                </c:pt>
                <c:pt idx="2">
                  <c:v>Pérdida de reducción: externa</c:v>
                </c:pt>
                <c:pt idx="3">
                  <c:v>Pérdida de reducción: interna</c:v>
                </c:pt>
                <c:pt idx="4">
                  <c:v>Resultado insatisfactorio: externa</c:v>
                </c:pt>
                <c:pt idx="5">
                  <c:v>Resultado insatisfactorio: interna</c:v>
                </c:pt>
                <c:pt idx="6">
                  <c:v>Desplazamiento mayor de 10 mm: externa</c:v>
                </c:pt>
                <c:pt idx="7">
                  <c:v>Desplazamiento mayor de 10 mm: interna</c:v>
                </c:pt>
              </c:strCache>
            </c:strRef>
          </c:cat>
          <c:val>
            <c:numRef>
              <c:f>Sheet1!$B$2:$B$9</c:f>
              <c:numCache>
                <c:formatCode>General</c:formatCode>
                <c:ptCount val="8"/>
                <c:pt idx="0">
                  <c:v>7</c:v>
                </c:pt>
                <c:pt idx="1">
                  <c:v>3</c:v>
                </c:pt>
                <c:pt idx="2">
                  <c:v>7</c:v>
                </c:pt>
                <c:pt idx="3">
                  <c:v>2</c:v>
                </c:pt>
                <c:pt idx="4">
                  <c:v>32</c:v>
                </c:pt>
                <c:pt idx="5">
                  <c:v>9</c:v>
                </c:pt>
                <c:pt idx="6">
                  <c:v>31</c:v>
                </c:pt>
                <c:pt idx="7">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Placa sinfisaria sola</c:v>
                </c:pt>
                <c:pt idx="1">
                  <c:v>Placa más tornillo sacroilíaco</c:v>
                </c:pt>
              </c:strCache>
            </c:strRef>
          </c:cat>
          <c:val>
            <c:numRef>
              <c:f>Sheet1!$B$2:$B$3</c:f>
              <c:numCache>
                <c:formatCode>General</c:formatCode>
                <c:ptCount val="2"/>
                <c:pt idx="0">
                  <c:v>30</c:v>
                </c:pt>
                <c:pt idx="1">
                  <c:v>3.5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Navegación por TC</c:v>
                </c:pt>
                <c:pt idx="1">
                  <c:v>Navegación 2D/3D</c:v>
                </c:pt>
                <c:pt idx="2">
                  <c:v>Convencional</c:v>
                </c:pt>
              </c:strCache>
            </c:strRef>
          </c:cat>
          <c:val>
            <c:numRef>
              <c:f>Sheet1!$B$2:$B$4</c:f>
              <c:numCache>
                <c:formatCode>General</c:formatCode>
                <c:ptCount val="3"/>
                <c:pt idx="0">
                  <c:v>0.1</c:v>
                </c:pt>
                <c:pt idx="1">
                  <c:v>1.3</c:v>
                </c:pt>
                <c:pt idx="2">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Stoppa modificado</c:v>
                </c:pt>
                <c:pt idx="1">
                  <c:v>Percutánea</c:v>
                </c:pt>
                <c:pt idx="2">
                  <c:v>Kocher-Langenbeck</c:v>
                </c:pt>
                <c:pt idx="3">
                  <c:v>Ilioinguinal</c:v>
                </c:pt>
                <c:pt idx="4">
                  <c:v>Fijación externa</c:v>
                </c:pt>
              </c:strCache>
            </c:strRef>
          </c:cat>
          <c:val>
            <c:numRef>
              <c:f>Sheet1!$B$2:$B$6</c:f>
              <c:numCache>
                <c:formatCode>General</c:formatCode>
                <c:ptCount val="5"/>
                <c:pt idx="0">
                  <c:v>17</c:v>
                </c:pt>
                <c:pt idx="1">
                  <c:v>11</c:v>
                </c:pt>
                <c:pt idx="2">
                  <c:v>5</c:v>
                </c:pt>
                <c:pt idx="3">
                  <c:v>7</c:v>
                </c:pt>
                <c:pt idx="4">
                  <c:v>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Nervio cutáneo femoral lateral</c:v>
                </c:pt>
                <c:pt idx="1">
                  <c:v>Escaras</c:v>
                </c:pt>
                <c:pt idx="2">
                  <c:v>No unión</c:v>
                </c:pt>
                <c:pt idx="3">
                  <c:v>Infección del clavo</c:v>
                </c:pt>
                <c:pt idx="4">
                  <c:v>Pérdida de reducción</c:v>
                </c:pt>
                <c:pt idx="5">
                  <c:v>Malunión</c:v>
                </c:pt>
              </c:strCache>
            </c:strRef>
          </c:cat>
          <c:val>
            <c:numRef>
              <c:f>Sheet1!$B$2:$B$7</c:f>
              <c:numCache>
                <c:formatCode>General</c:formatCode>
                <c:ptCount val="6"/>
                <c:pt idx="0">
                  <c:v>2</c:v>
                </c:pt>
                <c:pt idx="1">
                  <c:v>3</c:v>
                </c:pt>
                <c:pt idx="2">
                  <c:v>5</c:v>
                </c:pt>
                <c:pt idx="3">
                  <c:v>24</c:v>
                </c:pt>
                <c:pt idx="4">
                  <c:v>57</c:v>
                </c:pt>
                <c:pt idx="5">
                  <c:v>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TVP con aspirina</c:v>
                </c:pt>
                <c:pt idx="1">
                  <c:v>TVP con enoxaparina</c:v>
                </c:pt>
                <c:pt idx="2">
                  <c:v>Embolia pulmonar (ambos)</c:v>
                </c:pt>
                <c:pt idx="3">
                  <c:v>Muerte a 90 días con aspirina</c:v>
                </c:pt>
                <c:pt idx="4">
                  <c:v>Muerte a 90 días con enoxaparina</c:v>
                </c:pt>
              </c:strCache>
            </c:strRef>
          </c:cat>
          <c:val>
            <c:numRef>
              <c:f>Sheet1!$B$2:$B$6</c:f>
              <c:numCache>
                <c:formatCode>General</c:formatCode>
                <c:ptCount val="5"/>
                <c:pt idx="0">
                  <c:v>2.51</c:v>
                </c:pt>
                <c:pt idx="1">
                  <c:v>1.71</c:v>
                </c:pt>
                <c:pt idx="2">
                  <c:v>1.49</c:v>
                </c:pt>
                <c:pt idx="3">
                  <c:v>0.78</c:v>
                </c:pt>
                <c:pt idx="4">
                  <c:v>0.73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CM</c:v>
                </c:pt>
                <c:pt idx="1">
                  <c:v>VS</c:v>
                </c:pt>
                <c:pt idx="2">
                  <c:v>APC3</c:v>
                </c:pt>
                <c:pt idx="3">
                  <c:v>APC2</c:v>
                </c:pt>
                <c:pt idx="4">
                  <c:v>APC1</c:v>
                </c:pt>
                <c:pt idx="5">
                  <c:v>LC3</c:v>
                </c:pt>
                <c:pt idx="6">
                  <c:v>LC2</c:v>
                </c:pt>
                <c:pt idx="7">
                  <c:v>LC1</c:v>
                </c:pt>
              </c:strCache>
            </c:strRef>
          </c:cat>
          <c:val>
            <c:numRef>
              <c:f>Sheet1!$B$2:$B$9</c:f>
              <c:numCache>
                <c:formatCode>General</c:formatCode>
                <c:ptCount val="8"/>
                <c:pt idx="0">
                  <c:v>27</c:v>
                </c:pt>
                <c:pt idx="1">
                  <c:v>31</c:v>
                </c:pt>
                <c:pt idx="2">
                  <c:v>40</c:v>
                </c:pt>
                <c:pt idx="3">
                  <c:v>33</c:v>
                </c:pt>
                <c:pt idx="4">
                  <c:v>36</c:v>
                </c:pt>
                <c:pt idx="5">
                  <c:v>11</c:v>
                </c:pt>
                <c:pt idx="6">
                  <c:v>46</c:v>
                </c:pt>
                <c:pt idx="7">
                  <c:v>41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LC3</c:v>
                </c:pt>
                <c:pt idx="1">
                  <c:v>APC3</c:v>
                </c:pt>
                <c:pt idx="2">
                  <c:v>VS</c:v>
                </c:pt>
              </c:strCache>
            </c:strRef>
          </c:cat>
          <c:val>
            <c:numRef>
              <c:f>Sheet1!$B$2:$B$4</c:f>
              <c:numCache>
                <c:formatCode>General</c:formatCode>
                <c:ptCount val="3"/>
                <c:pt idx="0">
                  <c:v>19</c:v>
                </c:pt>
                <c:pt idx="1">
                  <c:v>16</c:v>
                </c:pt>
                <c:pt idx="2">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del anillo pélvico: Young-Burgess y Tile, faja pélvica, packing preperitoneal, fijación.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y mortalidad; Mecanismo de lesión; Anatomía aplicada; Biomecánica y concepto de estabilidad; Clasificaciones: Young-Burgess, Tile/AO-OTA, WSES y FFP; Diagnóstico en la sala de reanimación; Examen físico: cuánto vale; Imágenes y pruebas de estabilidad; Algoritmo: del ingreso a la decisión; Faja pélvica y estabilización de rescate; Reanimación de control de daños y ácido tranexámico; Control de la hemorragia: packing, angioembolización y REBOA; Tratamiento definitivo: cuándo operar, cuándo no y con qué; Técnica quirúrgica: lo que hay que entender antes de operar; Complicaciones; Pronóstico; Rehabilitación. Estructura sugerida por el autor para diez minutos: Lámina 1 · un minuto. Gancho: llega un paciente con PAS baja y una pelvis que se abre. Pregunta a la sala: ¿qué hace primero?. Lámina 2 · un minuto. La pelvis es un anillo con un cinturón de ligamentos: para desplazarse debe romperse en al menos 2 sitios, y el complejo sacroilíaco posterior es lo que más sostiene [r1]. Lámina 3 · minuto y medio. Dos lenguajes y una decisión: Young-Burgess (mecanismo) y Tile/AO-OTA (estabilidad del arco posterior) [r2]. Con radiografías, kappa 0,72 frente a 0,30 [r25]; 21,56 % no clasificable con Young-Burgess [r2]. La WSES suma la fisiología [r3]. Lámina 4 · un minuto. Faja a nivel de los trocánteres, menos de 24 h y no más de 48 h [r4]; sola, no reduce la mortalidad [r3]. Lámina 5 · un minuto. Reanimación hemostática: plasma balanceado, ácido tranexámico temprano [r4]; CRASH-2: 14,5 % frente a 16,0 % [r5]. Lámina 6 · minuto y medio. Packing, angioembolización y REBOA: complementarios, sin superioridad demostrada [r6]; UK-REBOA 54 % frente a 42 % [r7]. Lámina 7 · un minuto. Quién se opera y cuándo: inestabilidad posterior; dentro de 24 h si está estable o limítrofe [r3]; el fijador externo es puente [r8]. Lámina 8 · un minuto. Detalles que salvan: dismorfia sacra, corona mortis, placa sola en APC II [r18][r10][r47]. Lámina 9 · medio minuto. Qué esperar: a 1 y 2 años, 61 % y 75 % recuperan la función física [r13]. Lámina 10 · medio minuto. Tres mensajes y preguntas del auditorio.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anillo pélvico se sostiene por ligamentos más que por hueso: para que se desplace tiene que romperse en al menos 2 sitios, y el complejo sacroilíaco posterior es el que más pesa (fuente: Perry K y colaboradores, 2024). Hay dos lenguajes de clasificación. Young-Burgess nombra el mecanismo (APC, LC, VS, CM) y Tile/AO-OTA nombra la estabilidad (A, B, C) (fuente: Zhang R y colaboradores, 2024). La guía WSES les suma el estado hemodinámico, que es lo que define las primeras decisiones (fuente: Coccolini F y colaboradores, 2017). Lo que mata es la hemorragia: casi 10 % de las fracturas pélvicas llega inestable, con una mortalidad de hasta 30 % (fuente: Balogh ZJ y colaboradores, 2025). Primero la faja a nivel de los trocánteres, retirada antes de 24 h y a lo sumo a las 48 h (fuente: Balogh ZJ y colaboradores, 2025), más reanimación hemostática con plasma balanceado y ácido tranexámico temprano (fuente: Balogh ZJ y colaboradores, 2025) (fuente: CRASH-2 trial collaborators y colaboradores, 2010). Si sigue inestable: angioembolización o packing preperitoneal. Ninguno ganó con claridad en mortalidad y las revisiones los llaman complementarios (fuente: Balogh ZJ y colaboradores, 2025) (fuente: McDonogh JM y colaboradores, 2022). El ensayo aleatorizado UK-REBOA, en urgencias, no bajó la mortalidad y pudo subirla (54 % frente a 42 % a 90 días) (fuente: Jansen JO y colaboradores, 2023). La inestabilidad del complejo posterior se opera; con paciente estable o limítrofe, la fijación definitiva se hace dentro de 24 h (fuente: Coccolini F y colaboradores, 2017). El fijador externo es un puente, no el destino de las lesiones tipo C (fuente: Lindahl J y colaboradores, 1999) (fuente: Ran 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fractura del anillo pélvico es la rotura del anillo que forman el sacro y los dos huesos innominados, con o sin lesión de los ligamentos que lo mantienen unido (fuente: Perry K y colaboradores, 2024). El hueso solo no es estable: lo sostienen los ligamentos, y para que el anillo se desplace tiene que haber ruptura en al menos 2 sitios (fuente: Perry K y colaboradores, 2024). El espectro es enorme. En un extremo, una fractura del sacro o del pubis con poco desplazamiento, que muchas veces se trata sin operar; en el otro, la rotura de alta energía del anillo óseo o ligamentario, que amenaza la vida y exige actuar de urgencia (fuente: Perry K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conjunto representa cerca de 3 % de las lesiones esqueléticas (fuente: Coccolini F y colaboradores, 2017). Para pensar con orden conviene separar tres problemas que se mezclan en el mismo paciente: la hemorragia (fisiología), la inestabilidad mecánica (anatomía) y las lesiones asociadas (vejiga, uretra, recto, nervios y otros órganos). Y un aviso importante: la forma de la fractura no anticipa qué tan mal está el paciente, porque la guía WSES no encontró correlación demostrada entre ambas cosas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las primeras decisiones se apoyan en la clínica y en las lesiones asociadas, y menos en el dibujo de la fractura (fuente: Coccolini F y colaboradores, 2017). Con esto cerramos definición. Sigamos con epidemiología y mortalidad.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y mortalidad. Qué tan letal es depende de a quién se cuente. En una base nacional de EE. UU. (2000-2009) hubo 24 059 ingresos por fractura pélvica inestable, y 7,6 % fue abierta (fuente: Yoshihara H y colaboradores, 2014). La mortalidad hospitalaria fue 8,3 %: 21,3 % en las abiertas y 7,2 % en las cerradas (fuente: Yoshihara H y colaboradores, 2014). Si el paciente llega en shock, el panorama cambia. De cada 100 fracturas pélvicas, entre 10 y 15 llegan en shock, y de esos pacientes uno de cada tres muere; los informes más recientes que revisa la guía WSES hablan de 32 % (fuente: Coccolini F y colaboradores, 2017). Una revisión de 2025 calcula que cerca de 1 de cada 10 fracturas pélvicas se acompaña de inestabilidad hemodinámica, con una mortalidad que llega hasta 30 % (fuente: Balogh ZJ y colaboradores, 2025). La organización importa. Los centros sin una conducta común superan 30 % de mortalidad en el inestable; los que trabajan con protocolo pueden quedar por debajo de 10 % (fuente: de Ridder VA y colaboradores, 2023). Ese dato viene de una revisión de simposio (opinión experta apoyada en series), no de un ensayo. En un registro poblacional de Victoria (Australia) con 348 casos graves la mortalidad fue 19 % (fuente: Gabbe BJ y colaboradores, 2011). Pesaron en contra del paciente tener 65 años o más (razón de momios ajustada 7,6), estar hipotenso en la escena (5,5) y tener una lesión torácica grave (2,8) (fuente: Gabbe BJ y colaboradores, 2011). La enseñanza de los autores: lo que más baja el riesgo es controlar la inestabilidad hemodinámica (fuente: Gabbe BJ y colaboradores, 2011). Casi nunca es una lesión aislada: hasta 80 % tiene lesiones asociadas en sistema nervioso central, tórax o abdomen (fuente: Madsen JE y colaboradores, 2024). La hemorragia durante las primeras 24 h es la causa principal de muerte (fuente: Madsen JE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hospitalaria en fractura pélvica inestable (EE. UU., 2000-2009)» muestra lo siguiente. Todas: 8.3 por ciento (fuente: Yoshihara H y colaboradores, 2014). Cerradas: 7.2 por ciento (fuente: Yoshihara H y colaboradores, 2014). Abiertas: 21.3 por ciento (fuente: Yoshihara H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«Mortalidad según la población estudiada» tiene 3 columnas: Cohorte o revisión, Población, Mortalidad. Fila 1: Cohorte o revisión, Base nacional de EE. UU., 2000-2009 (fuente: Yoshihara H y colaboradores, 2014); Población, 24 059 ingresos por fractura pélvica inestable; Mortalidad, 8,3 % hospitalaria. Fila 2: Cohorte o revisión, Registro de Victoria (fuente: Gabbe BJ y colaboradores, 2011); Población, 348 casos graves, de 15 años o más; Mortalidad, 19 %. Fila 3: Cohorte o revisión, Guía WSES (fuente: Coccolini F y colaboradores, 2017); Población, Pacientes que llegan en shock; Mortalidad, 32 % en los informes más recientes. Fila 4: Cohorte o revisión, Revisión del simposio IOTA (fuente: Balogh ZJ y colaboradores, 2025); Población, Fracturas con inestabilidad hemodinámica; Mortalidad, Hasta 30 %. (fuente: Yoshihara H y colaboradores, 2014) (fuente: Gabbe BJ y colaboradores, 2011) (fuente: Coccolini F y colaboradores, 2017) (fuente: Balogh ZJ y colaboradores, 2025). Con esto cerramos epidemiología y mortalidad.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El mecanismo explica el patrón, y el patrón explica la inestabilidad. Las lesiones de alta energía vienen de caídas desde altura, accidentes de tránsito (peatón, motociclista, auto, bicicleta), atropellos y deportes (fuente: Coccolini F y colaboradores, 2017). En el adulto mayor basta un traumatismo de baja energía, por la fragilidad del hueso; la clasificación FFP de Rommens se creó justamente para esas fracturas (fuente: Rommens PM y colaboradores, 2013). Mire el vector, no solo la radiografía: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Compresión anteroposterior (APC). El golpe llega por delante y abre la pelvis como un libro: cede primero la sínfisis, la sacroilíaca hace de bisagra y, cuanto mayor es la energía, más se rompe por detrás (fuente: Jordan MC y colaboradores, 2024). Es el clásico «libro abierto» (fuente: Coccolini F y colaboradores, 2017). Compresión lateral (LC). Rotación interna del hemipelvis, el anillo se cierra sobre sí mismo (en Tile, B2: inestabilidad por rotación interna) (fuente: Zhang R y colaboradores, 2024). Cizallamiento vertical (VS). Produce inestabilidad vertical, además de la rotacional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Mecanismo combinado (CM). Mezcla de los anteriores (fuente: Zhang R y colaboradores, 2024). El mecanismo también orienta a lo que no se ve. En una serie de 22 pacientes con fracturas tipo B o C, la parálisis del plexo lumbosacro se asoció a la caída suicida, al desplazamiento longitudinal del hemipelvis y a la fractura sacra transversa (fuente: Sugimoto Y y colaboradores, 2010). Con esto cerramos mecanismo de lesión. Sigamos con anatomía aplicada.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aplicada. Piense la pelvis como un anillo con un cinturón de ligamentos. Lo óseo es el sacro más los dos innominados (cada uno hecho de ilion, isquion y pubis) (fuente: Perry K y colaboradores, 2024), pero lo que mantiene el anillo cerrado son los ligamentos, y el complejo sacroilíaco posterior contiene los más fuertes del cuerpo (fuente: Perry K y colaboradores, 2024). Cuando falla la parte posterior, falla el anillo. Qué hace cada ligamento. Esto es lo que usted «lee» cuando clasifica; la tabla de abajo lo resume según la descripción del complejo ligamentario (fuente: Perry K y colaboradores, 2024). Estructuras en riesgo. Antes de poner un tornillo o una pinza en el sacro, tenga presentes los nervios que corren delante del ala sacra y de la sacroilíaca: el tronco lumbosacro cruza esa zona, L5 apoya sobre la parte alta del ala y S1 emerge por el agujero sacro anterior entre los segmentos S1 y S2 (fuente: Perry K y colaboradores, 2024). En lo vascular, la ilíaca interna se divide en sus ramas anterior y posterior muy cerca de la sacroilíaca, mientras la ilíaca externa sigue el reborde pelviano hacia la ingle (fuente: Perry K y colaboradores, 2024). La corona mortis une la obturatriz con la ilíaca externa o con la epigástrica inferior profunda; en promedio queda a 6,2 cm de la sínfisis (fuente: Perry K y colaboradores, 2024), y en la TC suele ubicarse unos 6 cm lateral a ella (fuente: de Ridder VA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 dónde sangra. El plexo venoso de la pelvis posterior es la principal fuente de hemorragia (fuente: Perry K y colaboradores, 2024). La guía WSES habla de 80 % venoso y 20 % arterial, con plexo presacro y venas prevesicales como principales venas (fuente: Coccolini F y colaboradores, 2017); las arterias más implicadas son ramas anteriores de la ilíaca interna, la pudenda y la obturatriz por delante, y la glútea superior y la sacra lateral por detrás (fuente: Coccolini F y colaboradores, 2017). Una revisión más reciente da otra proporción: 85 % del sangrado en lesiones inestables viene de superficies óseas o plexos venosos y 10-15 % es arterial (fuente: Balogh ZJ y colaboradores, 2025); otra afirma que todos los inestables sangran también de ramas arteriales de las ilíacas (fuente: de Ridder VA y colaboradores, 2023). Las fuentes discrepan, y la regla práctica es esta: pensar en lo arterial cuando el paciente sigue inestable después de estabilizar mecánicamente el anillo (fuente: Coccolini F y colaboradores, 2017). Una pelvis muy lesionada tiene lugar para unos 3000 mL de sangre, y el sangrado puede llegar a 1000 mL cada hora (fuente: Madsen JE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resiste cada ligamento del anillo» tiene 3 columnas: Ligamento, Qué resiste, Lectura clínica (inferencia didáctica). Fila 1: Ligamento, Sinfisarios anteriores; Qué resiste, Rotación externa; Lectura clínica (inferencia didáctica), Apertura anterior del anillo (libro abierto). Fila 2: Ligamento, Sacroespinosos; Qué resiste, Rotación externa; Lectura clínica (inferencia didáctica), Inestabilidad rotacional. Fila 3: Ligamento, Sacrotuberosos; Qué resiste, Cizallamiento y flexión; Lectura clínica (inferencia didáctica), Inestabilidad vertical si se suma la rotura posterior. Fila 4: Ligamento, Sacroilíacos anteriores; Qué resiste, Rotación externa, después de que fallaron el piso pélvico y las estructuras anteriores; Lectura clínica (inferencia didáctica), Paso de APC I a APC II. Fila 5: Ligamento, Sacroilíaco interóseo; Qué resiste, Traslación anteroposterior; Lectura clínica (inferencia didáctica), Desplazamiento anteroposterior de la sacroilíaca. Fila 6: Ligamento, Sacroilíacos posteriores; Qué resiste, Desplazamiento craneocaudal; Lectura clínica (inferencia didáctica), Inestabilidad vertical. Fila 7: Ligamento, Iliolumbar; Qué resiste, Rotación; refuerza a los sacroilíacos posteriores; Lectura clínica (inferencia didáctica), Pérdida del refuerzo posterior. (fuente: Perry K y colaboradores, 2024). Con esto cerramos anatomía aplicada. Sigamos con biomecánica y concepto de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y concepto de estabilidad. Qué significa «estable». Para Olson, un anillo es estable si aguanta sin deformarse lo que el paciente le exige mientras cura (pasar de la cama al sillón, cargar de forma protegida) hasta que el hueso consolide o los ligamentos cicatricen (fuente: de Ridder VA y colaboradores, 2023). En las lesiones tipo C la inestabilidad salta a la vista; en las tipo B hay poco consenso sobre cómo definirla (fuente: de Ridder VA y colaboradores, 2023). De ahí salen casi todas las discusiones de este tema. El volumen pélvico. Cuando el anillo se abre 5 cm, el volumen pélvico aumenta entre 10 y 20 % (fuente: Madsen JE y colaboradores, 2024). Cerrarlo con una faja reduce el espacio donde se acumula sangre y facilita el taponamiento. El retroceso (recoil). Las clasificaciones se basan en imágenes estáticas, y la faja o la posición pueden enmascarar el desplazamiento real. En un modelo cadavérico las lesiones APC retrocedieron hasta 48 % y las LC hasta 80 % de su desplazamiento (fuente: de Ridder VA y colaboradores, 2023). El mito de los 2,5 cm.</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Durante años se usó una diástasis sinfisaria de 2,5 cm para separar APC I (estable) de APC II (inestable): Tile asoció más de 2,5 cm con rotura del piso pélvico y de los ligamentos sacroilíacos anteriores (fuente: de Ridder VA y colaboradores, 2023). Estudios posteriores matizaron el corte: en especímenes masculinos se confirmó 2,5 cm y en femeninos aparecieron 1,8 cm (fuente: de Ridder VA y colaboradores, 2023). Además, con resonancia magnética, el ligamento sacroespinoso estaba lesionado en solo 50 % de los APC II (fuente: de Ridder VA y colaboradores, 2023). La revisión de Gänsslen y colaboradores concluye que ningún valor exacto permite esa diferenciación: la sínfisis con más de 10 mm de desplazamiento se opera, y entre 5 y 10 mm la prueba de estrés orienta la decisión (fuente: Gänsslen A y colaboradores, 2025). Y atrás. En el APC II persiste el debate sobre si basta con fijar la sínfisis o si hay que sumar un tornillo sacroilíaco posterior; la revisión sistemática de 14 estudios no logró resolverlo (ver Tratamiento) (fuente: Jordan MC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«Umbrales de diástasis sinfisaria que se citan y a qué se asocian» tiene 3 columnas: Fuente, Umbral, Qué sugiere. Fila 1: Fuente, Tile, estudios cadavéricos (fuente: de Ridder VA y colaboradores, 2023); Umbral, Más de 2,5 cm; Qué sugiere, Rotura del piso pélvico y de los ligamentos sacroilíacos anteriores. Fila 2: Fuente, Doro y colaboradores (fuente: de Ridder VA y colaboradores, 2023); Umbral, 2,5 cm en varones y 1,8 cm en mujeres; Qué sugiere, Rotura sacroilíaca anterior improbable con menos de 1,8 cm y probable con más de 4,5 cm. Fila 3: Fuente, Gänsslen y colaboradores (fuente: Gänsslen A y colaboradores, 2025); Umbral, Más de 10 mm de desplazamiento; Qué sugiere, Tratamiento quirúrgico; entre 5 y 10 mm decide la prueba de estrés. (fuente: de Ridder VA y colaboradores, 2023) (fuente: Gänsslen A y colaboradores, 2025). Con esto cerramos biomecánica y concepto de estabilidad. Sigamos con clasificaciones: young-burgess, tile/ao-ota, wses y ffp.</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young-burgess, tile/ao-ota, wses y ffp. Hay varias clasificaciones y ninguna reemplaza a las otras. Lo útil es saber qué decisión permite tomar cada una. Young-Burgess (1986): el mecanismo. Agrupa las lesiones por la dirección de la fuerza: compresión lateral (LC), compresión anteroposterior (APC), cizallamiento vertical (VS) y mecanismo combinado (CM) (fuente: Zhang R y colaboradores, 2024). APC y LC se subdividen de I a III, con inestabilidad creciente (fuente: de Ridder VA y colaboradores, 2023). El APC II muestra ensanchamiento de la sínfisis con ruptura del complejo sacroilíaco anterior (fuente: Jordan MC y colaboradores, 2024), y el APC III suma la disrupción completa de la sacroilíaca (fuente: Zhang R y colaboradores, 2024). La LC II es la fractura «en medialuna» del ala ilíaca, y la LC III, la «pelvis en molino de viento»: compresión lateral de un lado con lesión APC del otro (fuente: Zhang R y colaboradores, 2024), que la guía WSES considera inestable en rotación y en vertical (fuente: Coccolini F y colaboradores, 2017). Tile y AO/OTA: la estabilidad del arco posterior. Tile propuso su clasificación en 1980 y la AO/OTA la adoptó con modificaciones (fuente: Zhang R y colaboradores, 2024). Separa el tipo A (estable), el B (inestable en rotación) y el C (inestable en rotación y en vertical) según el arco posterior (fuente: Zhang R y colaboradores, 2024). Dentro del B, B1 es el libro abierto unilateral, B2 la compresión lateral unilateral con inestabilidad en rotación interna y B3 la disrupción posterior incompleta bilateral; dentro del C, C1 es unilateral inestable, C2 es inestable con el lado contrario parcialmente inestable y C3 es bilateral inestable (fuente: Zhang R y colaboradores, 2024). WSES (2017): sumar la fisiología. La guía de la World Society of Emergency Surgery toma el patrón de Young-Burgess y le agrega el estado hemodinámico y las lesiones asociadas, porque no hay correlación demostrada entre el tipo anatómico y la fisiología (fuente: Coccolini F y colaboradores, 2017). Define clase menor (estable en lo hemodinámico y en lo mecánico), moderada (estable en lo hemodinámico, inestable en lo mecánico) y grave (inestable en lo hemodinámico, sin importar la mecánica) (fuente: Coccolini F y colaboradores, 2017). FFP de Rommens: el hueso frágil. Se creó a partir de 245 pacientes consecutivos con fracturas por fragilidad; es morfológica y se corresponde con el grado de inestabilidad (fuente: Rommens PM y colaboradores, 2013). La mayoría de estas fracturas se desplaza poco y no necesita cirugía (fuente: Rommens PM y colaboradores, 2013). La inestabilidad dinámica. Todas las clasificaciones anteriores usan imágenes estáticas. Sagi y colaboradores propusieron una exploración bajo anestesia con fluoroscopia en 15 vistas y hallaron inestabilidad oculta en 7 de 14 APC I (50 %), 9 de 23 APC II (39 %) y 7 de 20 LC I (35 %) presuntos (fuente: Sagi HC y colaboradores, 2011). Por eso proponen subtipos: APC II a (basta fijar por delante) y APC II b (puede necesitar fijación anterior y posterior); LC I a (estable, sin fijación interna) y LC I b (puede necesitar fijación interna) (fuente: Sagi HC y colaboradores, 2011). ¿Cuál es más reproducible? Depende de quién la use y de con qué imagen. Con radiografías, el kappa fue 0,72 para Young-Burgess y 0,30 para Tile; con TC y radiografías, 0,63 y 0,33 (fuente: Koo H y colaboradores, 2008). La TC mejoró sobre todo el juicio de estabilidad, cuyo kappa pasó de 0,59 a 0,93 (fuente: Koo H y colaboradores, 2008). En 807 pacientes, el kappa interobservador fue 0,637 para Young-Burgess y 0,558 para Tile, y el intraobservador, 0,776 y 0,597 (fuente: Zhang R y colaboradores, 2024); pero 174 pacientes (21,56 %) no pudieron clasificarse con Young-Burgess, mientras que todos se pudieron clasificar con Tile (fuente: Zhang R y colaboradores, 2024). Dos fuentes que se contradicen. Koo sugiere que Young-Burgess es mejor para el cirujano en formación y Tile para el especialista en pelvis (fuente: Koo H y colaboradores, 2008); la guía WSES dice lo contrario: Young-Burgess serviría más al especialista y Tile se recordaría y aplicaría con más facilidad (fuente: Coccolini F y colaboradores, 2017). Las dos son conclusiones de los autores de cada estudio; use ambas con criterio.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entre observadores según la clasificación (kappa)» muestra lo siguiente. Koo: Young-Burgess (radiografías): 0.7 kappa (fuente: Koo H y colaboradores, 2008). Koo: Tile (radiografías): 0.3 kappa (fuente: Koo H y colaboradores, 2008). Zhang: Young-Burgess: 0.6 kappa (fuente: Zhang R y colaboradores, 2024). Zhang: Tile: 0.6 kappa (fuente: Zhang R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«Kappa del juicio de estabilidad antes y después de añadir TC» muestra lo siguiente. Solo radiografías: 0.6 kappa (fuente: Koo H y colaboradores, 2008). Radiografías más TC: 0.9 kappa (fuente: Koo H y colaboradores, 2008). En el documento Word de este tema encontrarás además: Young-Burgess: patrón, qué dicen las fuentes y qué decisión orienta; Tile / AO-OTA: tipos y subtipos principales; Clases WSES: fisiología más patrón; Reproducibilidad: Young-Burgess frente a Tile. Con esto cerramos clasificaciones: young-burgess, tile/ao-ota, wses y ffp. Sigamos con diagnóstico en la sala de reanimación.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en la sala de reanimación. En la sala de reanimación el diagnóstico es fisiológico antes que anatómico. ¿Inestable o no? La definición ATLS que adopta la guía WSES es presión arterial sistólica menor de 90 mmHg con frecuencia cardiaca mayor de 120, piel fría y húmeda, alteración de la conciencia o disnea (fuente: Coccolini F y colaboradores, 2017). La misma guía describe la inestabilidad de forma más amplia: PAS menor de 90 mmHg, o necesidad de bolos, transfusión o vasopresores, déficit de base mayor de 6 mmol/L, índice de shock mayor de 1 o 4 a 6 unidades de glóbulos rojos en 24 h (fuente: Coccolini F y colaboradores, 2017). Un paciente puede perder hasta 30 % de la volemia antes de que aparezca la hipotensión (fuente: Madsen JE y colaboradores, 2024). En el politrauma con fractura pélvica la acidosis metabólica significativa casi siempre está presente aunque la PAS no baje de 90 mmHg (fuente: de Ridder VA y colaboradores, 2023). Marcadores. Para seguir el shock sirven el lactato y el déficit de base; la hemoglobina y el hematocrito reaccionan tarde y no son confiables al inicio (fuente: Coccolini F y colaboradores, 2017). Mida la coagulación junto a la cama con TEG o ROTEM desde el principio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la pelvis la fuente? En el politrauma con inestabilidad y lesión pélvica, la pelvis es la fuente principal de pérdida de sangre en 60 % de los casos (fuente: de Ridder VA y colaboradores, 2023). Hasta 35 % tiene lesión abdominal asociada, pero menos de 10 % tiene un sangrado peritoneal que ponga en riesgo la vida (fuente: de Ridder VA y colaboradores, 2023). El sangrado arterial pélvico se predice bien cuando hay fractura pélvica, FAST negativo, ninguna otra fuente evidente y acidosis metabólica significativa (fuente: de Ridder VA y colaboradores, 2023). Uretra. Hay desacuerdo entre fuentes: la guía WSES pide uretrografía retrógrada antes de sondar cuando hay signos locales o disrupción en la radiografía (fuente: Coccolini F y colaboradores, 2017), mientras que la revisión de Madsen acepta un intento cuidadoso de sondaje y pasar a catéter suprapúbico si no se logra (fuente: Madsen JE y colaboradores, 2024). Reglas de orden. No haga logroll antes de estabilizar la pelvis, para no arrancar coágulos (fuente: Madsen JE y colaboradores, 2024). La maniobra de Lelly informa sobre la estabilidad, pero úsela poco y con suavidad: al mover los bordes óseos puede aumentar el sangrado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buscar en la primera revisión y qué hacer» tiene 3 columnas: Hallazgo, Qué sospechar, Qué hacer. Fila 1: Hallazgo, Sangre en el meato, hematoma perineal o escrotal, próstata alta, pelvis inestable; Qué sospechar, Lesión de vía urinaria baja o de uretra: 7-25 % de las fracturas del anillo; cerca de 23 % de las lesiones uretrales se pasan por alto al inicio (fuente: Coccolini F y colaboradores, 2017); Qué hacer, Según la WSES, uretrografía retrógrada antes de sondar; si es positiva o hay duda, catéter suprapúbico (fuente: Coccolini F y colaboradores, 2017). Fila 2: Hallazgo, Sangre, pared rectal débil o herida vaginal; Qué sospechar, Lesión anorrectal (18-64 %) o fractura abierta (fuente: Coccolini F y colaboradores, 2017) (fuente: Madsen JE y colaboradores, 2024); Qué hacer, Tacto rectal y vaginal; proctoscopia si es positivo (fuente: Coccolini F y colaboradores, 2017). Fila 3: Hallazgo, Acortamiento o deformidad rotacional del miembro; Qué sospechar, Fractura pélvica o acetabular muy desplazada (fuente: Madsen JE y colaboradores, 2024); Qué hacer, Estabilizar la pelvis antes de movilizar al paciente (fuente: Madsen JE y colaboradores, 2024). Fila 4: Hallazgo, Déficit de L5 o S1; Qué sospechar, Lesión del plexo lumbosacro: 5 de 22 en una serie de fracturas B y C (fuente: Sugimoto Y y colaboradores, 2010); Qué hacer, Documentarlo antes de cualquier intervención. Fila 5: Hallazgo, Piel desprendida sobre el trocánter o el flanco; Qué sospechar, Lesión de Morel-Lavallée, que se asocia a infección del sitio quirúrgico (fuente: Lai CY y colaboradores, 2023); Qué hacer, Planear la vía de abordaje y el drenaje. (fuente: Coccolini F y colaboradores, 2017) (fuente: Madsen JE y colaboradores, 2024) (fuente: Sugimoto Y y colaboradores, 2010) (fuente: Lai CY y colaboradores, 2023). Con esto cerramos diagnóstico en la sala de reanimación. Sigamos con examen físico: cuánto vale.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cuánto vale. No hay en las fuentes abiertas para este tema sensibilidad ni especificidad por maniobra: sin dato verificable por maniobra individual. Lo que sí existe es el rendimiento del examen clínico global, y depende de a quién se examina. En el paciente despierto y estable, muy bueno. En un metaanálisis de 12 estudios con 5454 pacientes de todo tipo, la sensibilidad y la especificidad agrupadas fueron 0,90 y 0,90, y los resultados mejoraron en los estudios que excluyeron a los pacientes con alteración neurológica (por ejemplo, Glasgow menor de 13) (fuente: Sauerland S y colaboradores, 2004). De los 49 falsos negativos, la mayoría tenía alteración de la conciencia o una fractura menor; de 441 pacientes con fractura, solo 3 fracturas clínicamente relevantes pasaron inadvertidas (fuente: Sauerland S y colaboradores, 2004). En el paciente estable y alerta, los autores estiman una sensibilidad cercana a 100 % (fuente: Sauerland S y colaboradores, 2004). En un estudio prospectivo de 2176 contusos con Glasgow de 14 o 15, el examen tuvo sensibilidad de 93 % (7 fracturas perdidas, ninguna requirió cirugía) y la radiografía AP, de 87 % (fuente: Gonzalez RP y colaboradores, 2002). En el paciente grave o intubado, mediocre. En 979 politraumatizados graves el examen tuvo sensibilidad de 44 % y especificidad de 99 % (fuente: Pehle B y colaboradores, 2003). Con examen negativo se pasaron por alto 40 fracturas tipo A, 19 tipo B y 3 tipo C (fuente: Pehle B y colaboradores, 2003); con examen positivo (51 pacientes) había 6 tipo A, 16 tipo B y 27 tipo C (fuente: Pehle B y colaboradores, 2003). Es decir: con examen positivo, 43 de 51 eran tipo B o C (fuente: Pehle B y colaboradores, 2003); con examen negativo, la lesión grave no queda excluida. Los autores advierten que el examen no descarta de forma fiable una fractura quirúrgica (20 %) en el grave o intubado (fuente: Pehle B y colaboradores, 2003). Qué maniobras evitar. La maniobra de Lelly puede aumentar el sangrado al desplazar los bordes óseos (fuente: Coccolini F y colaboradores, 2017), y el logroll se pospone hasta estabilizar la pelvis (fuente: Madsen JE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«Examen clínico para fractura pélvica: sensibilidad y especificidad» muestra lo siguiente. Metaanálisis (agrupado): sensibilidad 90 por ciento y especificidad 90 por ciento (fuente: Sauerland S y colaboradores, 2004). Politrauma grave (n = 979): sensibilidad 44 por ciento y especificidad 99 por ciento (fuente: Pehle B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en contusos despiertos: examen clínico frente a radiografía AP» muestra lo siguiente. Examen clínico: 93 por ciento (fuente: Gonzalez RP y colaboradores, 2002). Radiografía AP de pelvis: 87 por ciento (fuente: Gonzalez RP y colaboradores, 2002). Con esto cerramos examen físico: cuánto vale. Sigamos con imágenes y pruebas de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y pruebas de estabilidad. Radiografía AP de pelvis. Es la primera imagen en el inestable. Una fractura desplazada se diagnostica fácil, pero una fractura posterior sin desplazamiento puede pasar desapercibida (fuente: Madsen JE y colaboradores, 2024). En la guía WSES la radiografía AP rinde poco para detectar: sensibilidad de 50 a 68 % y 32 % de falsos negativos (fuente: Coccolini F y colaboradores, 2017). No debe retrasar las maniobras que salvan la vida (fuente: Coccolini F y colaboradores, 2017). e-FAST. Confirma bien una colección de sangre en tórax o abdomen (especificidad de 90 a 100 %), pero descarta mal (sensibilidad de 70 a 80 %) (fuente: Madsen JE y colaboradores, 2024); y no alcanza para excluir sangrado pélvico (fuente: Coccolini F y colaboradores, 2017). Tomografía. Es obligatoria para el diagnóstico completo y la clasificación (fuente: Madsen JE y colaboradores, 2024), y es el patrón de oro en el paciente estable (fuente: Coccolini F y colaboradores, 2017). El inestable que no responde se opera antes de pasar por el tomógrafo (fuente: Madsen JE y colaboradores, 2024). La TC mejora el juicio de estabilidad (kappa de 0,59 a 0,93) (fuente: Koo H y colaboradores, 2008). Blush y hematoma. La guía cita una exactitud de la TC de 98 % para identificar extravasación de contraste, aunque su ausencia no excluye sangrado activo; un hematoma de 500 cm3 o más obliga a sospechar lesión arterial aunque no haya blush (fuente: Coccolini F y colaboradores, 2017). Pero el blush no es una indicación automática de angiografía: en 497 pacientes con TC con contraste, 75 (15 %) tuvieron extravasación, 30 pasaron a angiografía y 17 necesitaron embolización; la sensibilidad fue 100 %, la especificidad 87,9 %, el valor predictivo positivo 22,7 % y el negativo 100 % (fuente: Juern JS y colaboradores, 2017). En otra serie de 189 pacientes con angiografía, el blush tuvo sensibilidad de 67 %, especificidad de 34 % y valor predictivo positivo de 58 % para sangrado activo, mientras que la hipotensión tuvo sensibilidad de 83 % (fuente: Do AS y colaboradores, 2018). Los autores de ese estudio concluyen que el blush por sí solo no basta para indicar angiografía (fuente: Do AS y colaboradores, 2018). En la práctica se lee el blush junto con la hemodinamia. Examen bajo anestesia y radiografías de estrés. Son la forma de ver lo dinámico. La técnica de Sagi tiene 15 vistas: reposo, rotación interna, rotación externa y empuje-tracción de ambos miembros, cada una en AP, inlet y outlet (fuente: de Ridder VA y colaboradores, 2023). En el protocolo de los autores de esa revisión, «estable» significa menos de 2,5 cm de desplazamiento horizontal y menos de 1 cm vertical bajo estrés (fuente: de Ridder VA y colaboradores, 2023). Un examen negativo predijo consolidación sin desplazamiento con un valor predictivo negativo de 100 % (fuente: de Ridder VA y colaboradores, 2023). Como contrapeso, los umbrales los fijó un solo cirujano y no hay evidencia de que fijar lo que resulta inestable mejore los resultados (fuente: de Ridder VA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«Extravasación de contraste en TC: sensibilidad y especificidad según el estudio» muestra lo siguiente. Juern (necesidad de embolización): sensibilidad 100 por ciento y especificidad 87.9 por ciento (fuente: Juern JS y colaboradores, 2017). Do (sangrado activo en angiografía): sensibilidad 67 por ciento y especificidad 34 por ciento (fuente: Do AS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aporta cada estudio» tiene 3 columnas: Estudio, Qué responde, Rendimiento y límites. Fila 1: Estudio, Radiografía AP de pelvis; Qué responde, ¿Hay una lesión desplazada que obligue a estabilizar ya?; Rendimiento y límites, Sensibilidad de 50-68 %; falsos negativos de 32 % (fuente: Coccolini F y colaboradores, 2017). Fila 2: Estudio, e-FAST; Qué responde, ¿Hay otra fuente torácica o abdominal?; Rendimiento y límites, Especificidad de 90-100 % y sensibilidad de 70-80 % para tórax y abdomen (fuente: Madsen JE y colaboradores, 2024). Fila 3: Estudio, TC con contraste; Qué responde, Patrón, blush, hematoma, lesiones asociadas; Rendimiento y límites, Exactitud de 98 % para el blush; no excluye sangrado si no lo hay (fuente: Coccolini F y colaboradores, 2017). Fila 4: Estudio, Examen bajo anestesia; Qué responde, ¿Es inestable lo que parece estable?; Rendimiento y límites, Inestabilidad oculta en 50 % de APC I, 39 % de APC II y 35 % (7 de 20) de LC I (fuente: Sagi HC y colaboradores, 2011). (fuente: Coccolini F y colaboradores, 2017) (fuente: Madsen JE y colaboradores, 2024) (fuente: Sagi HC y colaboradores, 2011). Con esto cerramos imágenes y pruebas de estabilidad. Sigamos con algoritmo: del ingreso a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ingreso a la decisión. El algoritmo reúne las recomendaciones de la guía WSES y de las revisiones de 2023 a 2025. Las decisiones que dependen de la dotación del hospital (angioembolización inmediata o no) se marcan como tales.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pélvica en el politraumatizado: ingreso, hemorragia, estabilidad y fijación» se lee de arriba hacia abajo. Se parte de: Politrauma con sospecha de lesión pélvica: alta energía, deformidad, hematoma perineal o inestabilidad al examen. Se hace: Faja a nivel de los trocánteres, acceso venoso, protocolo de transfusión masiva y ácido tranexámico; sin logroll hasta estabilizar (fuente: Balogh ZJ y colaboradores, 2025) (fuente: Madsen JE y colaboradores, 2024) (fuente: CRASH-2 trial collaborators y colaboradores, 2010). Se hace: Rx de tórax, Rx AP de pelvis, e-FAST, lactato y déficit de base en la sala de reanimación (fuente: Coccolini F y colaboradores, 2017). Se decide: ¿Inestable: PAS &lt; 90 mmHg, déficit de base &gt; 6 mmol/L o no responde a la transfusión? (fuente: Coccolini F y colaboradores, 2017)? Si la respuesta es sí, ¿otra fuente (abdomen, tórax) que explique el shock?. Si la respuesta es no / responde, tc con contraste: patrón, blush, hematoma y lesiones asociadas (fuente: Coccolini F y colaboradores, 2017). Se hace: TC con contraste: patrón, blush, hematoma y lesiones asociadas (fuente: Coccolini F y colaboradores, 2017). Se decide: ¿Otra fuente (abdomen, tórax) que explique el shock? Si la respuesta es sí, controlar primero esa fuente; el packing preperitoneal puede hacerse en el mismo tiempo (fuente: Coccolini F y colaboradores, 2017) (fuente: Madsen JE y colaboradores, 2024). Si la respuesta es no, ¿hay angioembolización inmediata en el centro (sala híbrida, radiólogo disponible)? (fuente: Balogh ZJ y colaboradores, 2025). Se hace: Controlar primero esa fuente; el packing preperitoneal puede hacerse en el mismo tiempo (fuente: Coccolini F y colaboradores, 2017) (fuente: Madsen JE y colaboradores, 2024). Se decide: ¿Hay angioembolización inmediata en el centro (sala híbrida, radiólogo disponible)? (fuente: Balogh ZJ y colaboradores, 2025)? Si la respuesta es sí, angioembolización selectiva de las ramas sangrantes (fuente: de Ridder VA y colaboradores, 2023) (fuente: Madsen JE y colaboradores, 2024). Si la respuesta es no, packing preperitoneal con fijación externa supraacetabular o t-clamp (fuente: Coccolini F y colaboradores, 2017) (fuente: Madsen JE y colaboradores, 2024). Se hace: Angioembolización selectiva de las ramas sangrantes (fuente: de Ridder VA y colaboradores, 2023) (fuente: Madsen JE y colaboradores, 2024). Se hace: Packing preperitoneal con fijación externa supraacetabular o T-clamp (fuente: Coccolini F y colaboradores, 2017) (fuente: Madsen JE y colaboradores, 2024). Se decide: ¿Sigue inestable tras controlar la hemorragia? Si la respuesta es sí, complementar: angioembolización después del packing, o packing después de la angioembolización (fuente: Madsen JE y colaboradores, 2024) (fuente: Balogh ZJ y colaboradores, 2025). Si la respuesta es no, fijación definitiva dentro de 24 h si está estable o limítrofe; después del día 4 si la fisiología sigue alterada (fuente: Coccolini F y colaboradores, 2017). Se hace: Complementar: angioembolización después del packing, o packing después de la angioembolización (fuente: Madsen JE y colaboradores, 2024) (fuente: Balogh ZJ y colaboradores, 2025). Se hace: REBOA zona III solo como puente en el paciente in extremis (fuente: Coccolini F y colaboradores, 2017); en el ECA UK-REBOA no bajó la mortalidad y pudo subirla (fuente: Jansen JO y colaboradores, 2023). Se decide: ¿Inestabilidad mecánica (tipos B o C)? Si la respuesta es sí, fijación definitiva dentro de 24 h si está estable o limítrofe; después del día 4 si la fisiología sigue alterada (fuente: Coccolini F y colaboradores, 2017). Si la respuesta es no, manejo no operatorio con carga según tolerancia; si hay dudas, examen bajo anestesia o radiografías de estrés (fuente: de Ridder VA y colaboradores, 2023). Se hace: Fijación definitiva dentro de 24 h si está estable o limítrofe; después del día 4 si la fisiología sigue alterada (fuente: Coccolini F y colaboradores, 2017). Se hace: Manejo no operatorio con carga según tolerancia; si hay dudas, examen bajo anestesia o radiografías de estrés (fuente: de Ridder VA y colaboradores, 2023). Termina en: Rehabilitación guiada por la fijación; vigilar uretra, vejiga, nervios y trombosis (fuente: Coccolini F y colaboradores, 2017) (fuente: Shu HT y colaboradores, 2022). Con esto cerramos algoritmo: del ingreso a la decisión. Sigamos con faja pélvica y estabilización de rescate.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faja pélvica y estabilización de rescate. Para qué sirve. La faja (una sábana bien puesta o un dispositivo comercial) cierra el anillo y da al coágulo la estabilidad que necesita, igual que una férula en un hueso largo (fuente: de Ridder VA y colaboradores, 2023). Si el anillo se abre 5 cm, el volumen pélvico aumenta entre 10 y 20 % (fuente: Madsen JE y colaboradores, 2024); cerrarlo es la primera medida contra el sangrado de baja presión. Cuándo. Póngala de inmediato si se da cualquiera de estas situaciones: la clínica hace sospechar una lesión pélvica, el anillo se mueve a la palpación, el paciente llega inconsciente tras un mecanismo de alta energía o la radiografía ya muestra la lesión (fuente: Balogh ZJ y colaboradores, 2025). La guía WSES la propone como estrategia temprana con grado de recomendación 1A (fuente: Coccolini F y colaboradores, 2017). La mejor indicación son los APC II y III; ante sospecha de fractura de cadera, de acetábulo o de lesión por compresión lateral se coloca sin comprimir de más, solo para limitar la movilidad durante el traslado (fuente: Balogh ZJ y colaboradores, 2025). En LC la faja puede empeorar el desplazamiento, pero no se documentó daño específico por ello (fuente: de Ridder VA y colaboradores, 2023), y el temor a que aumente el sangrado no está respaldado por la literatura (fuente: Madsen JE y colaboradores, 2024). Dónde. A nivel de los trocánteres mayores y alineada con los tubérculos púbicos (fuente: Balogh ZJ y colaboradores, 2025). Los estudios en cadáver la encuentran más eficaz cuando se aplica alrededor de los trocánteres mayores (fuente: Spanjersberg WR y colaboradores, 2009). Una presión de 180 N sobre los trocánteres y la sínfisis se describe como óptima (fuente: Balogh ZJ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evidencia hay. Una revisión sistemática de 17 artículos, ninguno de nivel I o II, halló que reduce el volumen pélvico sin efecto demostrado sobre el desenlace (fuente: Spanjersberg WR y colaboradores, 2009). En un registro alemán de 63 371 pacientes graves, la faja prehospitalaria no redujo la mortalidad (fuente: Balogh ZJ y colaboradores, 2025). La guía WSES coincide en que la faja sola no parece reducir la mortalidad (fuente: Coccolini F y colaboradores, 2017). Una explicación probable es la mala indicación o la mala colocación (fuente: Balogh ZJ y colaboradores, 2025). Lección: es un puente para ganar tiempo, no un tratamiento. Cuánto tiempo. Idealmente menos de 24 h y no más de 48 h (fuente: Balogh ZJ y colaboradores, 2025). Una presión continua mayor de 9,3 kPa por más de 2 a 3 h favorece la necrosis cutánea (fuente: Coccolini F y colaboradores, 2017). Madsen propone liberarla a la mañana siguiente en cuidados intensivos si el paciente está estable (fuente: Madsen JE y colaboradores, 2024). La WSES prefiere el dispositivo comercial a la sábana (grado 1C) (fuente: Coccolini F y colaboradores, 2017), mientras que otra revisión encuentra a ambos biomecánicamente similares (fuente: Balogh ZJ y colaboradores, 2025); si no hay dispositivo, la sábana funciona si queda sobre los trocánteres (fuente: Madsen JE y colaboradores, 2024). Si la faja no basta. El fijador externo es el adyuvante necesario del packing: da la contrapresión que la compresa necesita (fuente: Coccolini F y colaboradores, 2017). Los marcos con clavos en la cresta ilíaca se aflojan y estorban la cirugía abdominal; se prefiere la vía supraacetabular (fuente: Madsen JE y colaboradores, 2024). El C-clamp (o T-clamp, montado sobre los trocánteres sin fluoroscopia) estabiliza el complejo posterior, pero se usa cada vez menos por los problemas de colocación (fuente: Madsen JE y colaboradores, 2024) (fuente: de Ridder VA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«Dispositivos de estabilización de emergencia» tiene 4 columnas: Dispositivo, Para qué lesión, Ventaja, Límite. Fila 1: Dispositivo, Faja o sábana circunferencial; Para qué lesión, APC II y III; con cautela en LC y acetábulo (fuente: Balogh ZJ y colaboradores, 2025); Ventaja, Rápida, barata, deja libres el abdomen y las ingles (fuente: Madsen JE y colaboradores, 2024); Límite, Sola no reduce mortalidad (fuente: Balogh ZJ y colaboradores, 2025) (fuente: Coccolini F y colaboradores, 2017). Fila 2: Dispositivo, Fijador externo con clavos en la cresta; Para qué lesión, Rotación inestable (APC II-III, LC II-III) (fuente: Coccolini F y colaboradores, 2017); Ventaja, Más fácil y rápido de armar (fuente: Coccolini F y colaboradores, 2017); Límite, Baja resistencia al arrancamiento y estorba el abdomen (fuente: Coccolini F y colaboradores, 2017) (fuente: Madsen JE y colaboradores, 2024). Fila 3: Dispositivo, Fijador externo supraacetabular; Para qué lesión, Mismas lesiones; es la vía preferida (fuente: Madsen JE y colaboradores, 2024); Ventaja, Muy alta resistencia al arrancamiento (fuente: Coccolini F y colaboradores, 2017); Límite, Requiere C-arm y destreza (fuente: Coccolini F y colaboradores, 2017). Fila 4: Dispositivo, C-clamp o T-clamp; Para qué lesión, Cizallamiento vertical con rotura sacroilíaca (fuente: Coccolini F y colaboradores, 2017); Ventaja, Comprime el complejo posterior; la versión T no necesita fluoroscopia (fuente: Madsen JE y colaboradores, 2024); Límite, Contraindicado en sacro conminuto o transforaminal, ala ilíaca fracturada y LC (fuente: Coccolini F y colaboradores, 2017); riesgo de pines mal colocados (fuente: de Ridder VA y colaboradores, 2023). (fuente: Coccolini F y colaboradores, 2017) (fuente: Madsen JE y colaboradores, 2024) (fuente: Balogh ZJ y colaboradores, 2025) (fuente: de Ridder VA y colaboradores, 2023). Con esto cerramos faja pélvica y estabilización de rescate. Sigamos con reanimación de control de daños y ácido tranexámico.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reanimación de control de daños y ácido tranexámico. La reanimación de control de daños junta cuatro ideas: hemoderivados que corrijan la hemostasia, menos cristaloides, hipotensión permisiva y control inmediato de la hemorragia, sea quirúrgico o angiográfico (fuente: Madsen JE y colaboradores, 2024). En el paciente con fractura pélvica se hace todo a la vez: faja, sangre y la búsqueda de otras fuentes. Hipotensión permisiva. Se aceptan presiones más bajas mientras no se controla el sangrado, y el líquido se da en bolos de unos 250 mL con reevaluación (fuente: Balogh ZJ y colaboradores, 2025). Está contraindicada en el traumatismo craneoencefálico y en la lesión medular, y es una contraindicación relativa en ancianos o con comorbilidades importantes (fuente: Balogh ZJ y colaboradores, 2025). Transfusión. Los protocolos de transfusión masiva buscan glóbulos rojos, plasma y plaquetas en proporción 1:1:1 (fuente: Madsen JE y colaboradores, 2024), con plasma desde el inicio en proporción 1:1 con los glóbulos (fuente: Balogh ZJ y colaboradores, 2025). En el ensayo PROPPR (680 pacientes con trauma grave) comparar 1:1:1 con 1:1:2 no cambió la mortalidad a 24 h (12,7 % frente a 17,0 %) ni a 30 días (22,4 % frente a 26,1 %) (fuente: Holcomb JB y colaboradores, 2015), pero hubo menos muertes por exanguinación (9,2 % frente a 14,6 %) (fuente: Holcomb JB y colaboradores, 2015) y más pacientes con hemostasia (86 % frente a 78 %) (fuente: Holcomb JB y colaboradores, 2015). La TEG o la ROTEM permiten ajustar los componentes a la coagulopatía de cada paciente (fuente: Coccolini F y colaboradores, 2017). En las fracturas pélvicas, el protocolo de transfusión masiva redujo la necesidad de procedimientos hemostáticos de rescate (fuente: Madsen JE y colaboradores, 2024). Ácido tranexámico. La pauta habitual es 1 g en 10 min y luego 1 g en 8 h (fuente: Balogh ZJ y colaboradores, 2025). En CRASH-2, 20 211 adultos con sangrado o riesgo de sangrado significativo fueron aleatorizados dentro de las 8 h a TXA o a placebo: la mortalidad por todas las causas fue 14,5 % frente a 16,0 % (riesgo relativo 0,91; IC 95 % 0,85 a 0,97) y la muerte por sangrado, 4,9 % frente a 5,7 % (fuente: CRASH-2 trial collaborators y colaboradores, 2010). La revisión de Madsen subraya el tiempo: dentro de las primeras 3 h la mortalidad baja casi un tercio, y pasadas las 3 h la mortalidad por hemorragia sube de 3,1 a 4,4 % (fuente: Madsen JE y colaboradores, 2024). Ni PROPPR ni CRASH-2 fueron ensayos específicos de pelvis: se extrapolan. El reloj. El tiempo entre el trauma y el quirófano se correlaciona de forma inversa con la supervivencia en la hemorragia pélvica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«CRASH-2: mortalidad con ácido tranexámico y con placebo» muestra lo siguiente. Todas las causas: TXA: 14.5 por ciento (fuente: CRASH-2 trial collaborators y colaboradores, 2010). Todas las causas: placebo: 16 por ciento (fuente: CRASH-2 trial collaborators y colaboradores, 2010). Muerte por sangrado: TXA: 4.9 por ciento (fuente: CRASH-2 trial collaborators y colaboradores, 2010). Muerte por sangrado: placebo: 5.7 por ciento (fuente: CRASH-2 trial collaborators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«PROPPR: muerte por exanguinación en las primeras 24 h» muestra lo siguiente. Proporción 1:1:1: 9.2 por ciento (fuente: Holcomb JB y colaboradores, 2015). Proporción 1:1:2: 14.6 por ciento (fuente: Holcomb JB y colaboradores, 2015). En el documento Word de este tema encontrarás además: Componentes de la reanimación hemostática. Con esto cerramos reanimación de control de daños y ácido tranexámico. Sigamos con control de la hemorragia: packing, angioembolización y reboa.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control de la hemorragia: packing, angioembolización y reboa. Cuando el paciente sigue inestable después de reducir, estabilizar y transfundir, hay tres herramientas. No compiten: se combinan según el tiempo, los recursos y la fisiología. La guía EAST (2011) revisó 50 artículos y emitió recomendaciones fuertes sobre quién necesita estabilización externa temprana, quién angiografía emergente, cómo descartar sangrado extrapélvico y qué hallazgos radiológicos predicen hemorragia; dejó sin respuesta firme el papel de la fijación externa no invasiva y el del packing preperitoneal (fuente: Cullinane DC y colaboradores, 2011). Packing preperitoneal (PPP). Es rápido: menos de 20 min en manos expertas (fuente: Coccolini F y colaboradores, 2017) y menos de 30 min en urgencias (fuente: Madsen JE y colaboradores, 2024). Funciona sobre la hemorragia venosa y de las superficies óseas, y exige una base esquelética estable, por eso va acompañado de fijación externa o faja (fuente: Coccolini F y colaboradores, 2017) (fuente: de Ridder VA y colaboradores, 2023). En la serie de Cothren (28 pacientes con ISS media de 55), la transfusión pasó de 12 unidades antes de la UCI a 6 en las 24 h siguientes; 4 de 24 pasaron luego a embolización y 7 (25 %) murieron, ninguno por pérdida aguda de sangre (fuente: Cothren CC y colaboradores, 2007). En la serie posterior de Denver con 75 pacientes, el tiempo a quirófano fue 66 min, 10 (13 %) necesitaron embolización después y la mortalidad del grupo de alto riesgo fue 21 %, sin muertes por hemorragia aguda (fuente: Burlew CC y colaboradores, 2011). En 11 años con 2293 ingresos, 128 (6 %) recibieron packing, con tiempo mediano a quirófano de 44 min; solo 3 muertes (2 %) se atribuyeron a las secuelas inmediatas del sangrado (fuente: Burlew CC y colaboradores, 2017). Son series de un solo centro, sin grupo control. Sus límites son claros: hasta 30 % de los pacientes con packing necesita angioembolización después (fuente: de Ridder VA y colaboradores, 2023); la presión de compresión debe superar 100 mmHg para contener lo arterial y eso puede dañar la perfusión de músculos y órganos pélvicos (fuente: de Ridder VA y colaboradores, 2023); la infección es frecuente (35 % en una revisión, 15 % en la serie de Denver con 75 pacientes y 47 % tras reempaquetar) (fuente: Madsen JE y colaboradores, 2024). Por eso no se recomienda reempaquetar (fuente: Balogh ZJ y colaboradores, 2025) y las compresas se sacan pronto: Madsen las retira antes de 24 h (fuente: Madsen JE y colaboradores, 2024) y la WSES pide revisar el packing dentro de 48 a 72 h (fuente: Coccolini F y colaboradores, 2017). Angioembolización (AE). Es el patrón de oro para el sangrado arterial (fuente: de Ridder VA y colaboradores, 2023), con éxito de 74 a 100 % (fuente: Balogh ZJ y colaboradores, 2025). Necesita radiólogo intervencionista 24/7 (fuente: Balogh ZJ y colaboradores, 2025), y entre el ingreso y la embolización completada pasan hasta 2 a 3 h en varias series; las salas híbridas lo acortan (fuente: Madsen JE y colaboradores, 2024). Debe ser lo más selectiva posible: la embolización bilateral empírica de las ilíacas internas se abandonó por la necrosis glútea y pélvica (fuente: Madsen JE y colaboradores, 2024). El sangrado arterial se documentó en 10 a 20 % de los casos y hasta en 60 % si hay inestabilidad hemodinámica (fuente: Madsen JE y colaboradores, 2024). ¿Cuál primero? Los estudios comparativos no lo resuelven. Una revisión de 18 estudios con 579 pacientes halló mortalidad cruda de 23 % con packing y 32 % con angioembolización, pero sin diferencia en los estudios con ambos brazos; además, 27 % de los tratados con packing necesitó AE, y los autores consideran imposible una comparación concluyente por sesgo (fuente: McDonogh JM y colaboradores, 2022). En el cuasi-ensayo de Li, con 56 pacientes asignados según la hora de ingreso, el tiempo hasta la intervención fue 102 min con angiografía y 77 min con packing; murieron 5 y 4 pacientes (p = 0,449) (fuente: Li Q y colaboradores, 2016). Nueve del grupo de angiografía requirieron packing y 6 del grupo de packing requirieron angiografía (fuente: Li Q y colaboradores, 2016). En el registro TQIP de 1396 pacientes con transfusión temprana, solo la angioembolización se asoció a menor mortalidad (OR 0,62; IC 95 % 0,47 a 0,82); el packing, a más complicaciones (OR 1,39) (fuente: Anand T y colaboradores, 2023). Es un estudio retrospectivo con sesgo de indicación. En el estudio prospectivo multicéntrico de la AAST (2026) con 524 pacientes, la mortalidad hospitalaria fue 47,1 % con packing y 18,5 % con angiografía, pero el packing se usó en los más graves (ISS de 41 frente a 34); los autores concluyen que la angioembolización es primera línea razonable donde hay acceso rápido a terapia endovascular (fuente: Harfouche MN y colaboradores, 2026). La lectura honesta: no hay superioridad demostrada de una técnica; son complementarias y la elección depende del tiempo disponible y de la logística del centro (fuente: Madsen JE y colaboradores, 2024) (fuente: Balogh ZJ y colaboradores, 2025). REBOA. Es un balón aórtico que sirve de puente hasta que se controla el sangrado. La WSES propone considerarlo en zona III si la PAS es menor de 90 mmHg o no hay respuesta a la transfusión, con grado 2B (fuente: Coccolini F y colaboradores, 2017). En la práctica se reserva para el paciente in extremis, y siempre como puente (fuente: Madsen JE y colaboradores, 2024). El ensayo aleatorizado UK-REBOA (90 pacientes con hemorragia exanguinante, no solo pélvica) halló mortalidad a 90 días de 54 % (25 de 46) con REBOA y 42 % (18 de 43) sin él, con OR de 1,58 (intervalo creíble 0,72 a 3,52) (fuente: Jansen JO y colaboradores, 2023); hubo más muertes por sangrado con REBOA (8 de 25 frente a 3 de 18) (fuente: Jansen JO y colaboradores, 2023). En el registro AAST AORTA, de 160 pacientes contusos con zona 3, la mortalidad fue 37,7 % (fuente: Harfouche M y colaboradores, 2021). Los datos de REBOA en pelvis son retrospectivos y no muestran superioridad sobre la angioembolización rápida (fuente: de Ridder VA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cruda: packing frente a angioembolización (18 estudios, 579 pacientes; comparación con sesgo)» muestra lo siguiente. Packing preperitoneal: 23 por ciento (fuente: McDonogh JM y colaboradores, 2022). Angioembolización: 32 por ciento (fuente: McDonogh JM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«Cuasi-ensayo de Li: tiempo desde el ingreso hasta la intervención» muestra lo siguiente. Packing: 77 min (fuente: Li Q y colaboradores, 2016). Angiografía: 102 min (fuente: Li Q y colaboradores, 2016). En el documento Word de este tema encontrarás además: Estudio prospectivo AAST 2026: mortalidad hospitalaria; UK-REBOA: mortalidad a 90 días; Packing, angioembolización y REBOA lado a lado. Con esto cerramos control de la hemorragia: packing, angioembolización y reboa. Sigamos con tratamiento definitivo: cuándo operar, cuándo no y con qué.</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definitivo: cuándo operar, cuándo no y con qué. Quién se opera. La inestabilidad posterior es indicación de reducción anatómica y fijación interna estable; los patrones típicos son rotacionalmente inestables (APC II, LC II) o verticalmente inestables (APC III, LC III, VS, CM) (fuente: Coccolini F y colaboradores, 2017). Los patrones estables, APC I y LC I, se manejan sin cirugía con carga temprana (fuente: Coccolini F y colaboradores, 2017). La placa en la sínfisis es la elección en el libro abierto con diástasis mayor de 2,5 cm (fuente: Coccolini F y colaboradores, 2017), aunque la revisión de Gänsslen advierte que ningún valor exacto distingue lo estable de lo inestable (fuente: Gänsslen A y colaboradores, 2025). La técnica de la fijación posterior sigue en debate y depende del cirujano; la fijación espinopélvica permite carga inmediata en el sacro verticalmente inestable (fuente: Coccolini F y colaboradores, 2017). ¿Cuándo? En el paciente estable o limítrofe, la fijación definitiva se hace dentro de 24 h; con fisiología alterada, se espera hasta después del día 4; si hay shock y coagulopatía, se reanima antes (fuente: Coccolini F y colaboradores, 2017). Una revisión de 2025 coincide: idealmente entre 12 y 24 h del ingreso, una vez corregidas las alteraciones fisiológicas mayores, y la evidencia reciente favorece fijar dentro de 24 h (fuente: Balogh ZJ y colaboradores, 2025). La fijación mínimamente invasiva aguda (menos de 6 h) es posible en casos seleccionados; los abordajes abiertos o en decúbito prono se difieren a las 24-36 h (fuente: de Ridder VA y colaboradores, 2023). Fijación externa o interna del anillo anterior. En una revisión de 18 estudios con 884 pacientes, el desplazamiento residual mayor de 10 mm fue menos frecuente con fijación interna (tasa 0,12) que con externa (0,31); los resultados insatisfactorios, 0,09 frente a 0,32; la pérdida de reducción, 0,02 frente a 0,07; la malunión, 0,03 frente a 0,07; y la no unión, 0,02 frente a 0,04 (fuente: Wardle B y colaboradores, 2016). Los autores advierten que los datos por tipo de fijación anterior son limitados (fuente: Wardle B y colaboradores, 2016). A largo plazo, en una cohorte de APC con seguimiento mínimo de 3 años, el puntaje de Majeed fue 70 con fijador externo y 79 con fijación interna (p = 0,28), con la salvedad de que el externo se usó en lesiones más graves (fuente: Baron MD y colaboradores, 2021). Un metaanálisis en red con 17 estudios y 1010 pacientes concluyó que placa, tornillo e INFIX logran mejor reducción que el fijador externo, que debería ser solo temporal (fuente: Ran D y colaboradores, 2025). En las lesiones tipo C, el fijador no mantuvo la reducción en 38 de 40 casos (fuente: Lindahl J y colaboradores, 1999). INFIX. En 25 artículos con 496 pacientes, la lesión sanó en 99,5 % de los casos con fijación posterior adecuada; la irritación del nervio cutáneo femoral lateral fue 26,3 %, la osificación heterotópica 36 %, la infección 3 % y la parálisis femoral 1 % (fuente: Vaidya R y colaboradores, 2018). Posterior: placa o tornillo. En un metaanálisis de 9 estudios (202 con placa y 258 con tornillo sacroilíaco), la placa necesitó más incisión, más sangrado y más estancia; el tornillo, más radiación; no hubo diferencias en infección, no unión ni complicaciones neurológicas, pero el aflojamiento fue más frecuente con tornillo; los puntajes funcionales y radiológicos favorecieron al tornillo (fuente: Kim CH y colaboradores, 2020). Hecha con buena técnica, la fijación posterior da buenos resultados funcionales en la mayoría: en la serie clásica de Tornetta y Matta, 63 % de 46 pacientes no tenía dolor o solo con esfuerzo intenso a los 44 meses de promedio, aunque 35 % tuvo lesión neurológica significativa (fuente: Tornetta P y colaboradores, 1996). ¿Hay que fijar delante y detrás? En un ECA de 40 pacientes con Tile B2 y C1, la fijación solo posterior se comparó con la combinada: tuvo menos tiempo operatorio (diferencia media de 0,575 h) y menos sangrado (diferencia media de 97,5 mL) sin diferencias a 18 meses en resultados radiológicos, clínicos ni complicaciones; vale para ramas en zona II de Nakatani con ligamento inguinal intacto (fuente: Moussa IS y colaboradores, 2023). En APC II, una revisión de 14 estudios halló complicaciones en 30 % con placa sola y 3,5 % con placa más tornillo sacroilíaco, pero con alto riesgo de sesgo (fuente: Jordan MC y colaboradores, 2024). Avilucea informó 40 % de fallo con fijación solo anterior frente a 5 % con posterior asociada (fuente: de Ridder VA y colaboradores, 2023). En 126 pacientes con placa sinfisaria y tornillo iliosacro, 14 (11,1 %) sufrieron una falla precoz de la placa antes de 7 semanas, casi todos APC II, y solo 2 requirieron revisión (fuente: Eastman JG y colaboradores, 2016). Sínfisis: ¿placa o tornillos percutáneos? En una revisión de 6 estudios clínicos con 184 pacientes y 9 estudios biomecánicos, no hubo diferencia en falla de implante, revisión ni pérdida de reducción entre ambas técnicas; el tiempo operatorio fue 37 min con tornillos percutáneos y 68,9 min con placa, y la infección, 3 % frente a 14,3 % (p = 0,01) (fuente: Kitridis D y colaboradores, 2023). Los autores la consideran una alternativa viable cuando se logra una reducción cerrada adecuada (fuente: Kitridis D y colaboradores, 2023). LC I: ¿operar? Es la pregunta de moda. Un puntaje radiográfico validado predice la recomendación de cirugía: menos de 7 puntos se asoció con tratamiento no operatorio con 81 % de acierto y más de 9 con la recomendación de operar con 89 % (fuente: Beckmann J y colaboradores, 2020). En un estudio multicéntrico retrospectivo de 224 pacientes con LC I estrés-positiva, tras emparejar 77 contra 77 la mortalidad fue 5,2 % con cirugía y 15,6 % sin ella (p = 0,04), y la marcha sin ayuda al final del seguimiento, 76,6 % frente a 62,3 % (p = 0,05, en el límite) (fuente: Orthopaedic Trauma Research Group, 2026); los fallecidos eran de mayor edad y con caídas de baja energía, así que el resultado pudo reflejar la selección y no el tratamiento (fuente: Orthopaedic Trauma Research Group, 2026). Fijar tiene riesgos: en 60 pacientes con LC I mínimamente desplazada fijada hubo complicaciones en 23 % y reintervenciones en 17 % (fuente: Yoon YC y colaboradores, 2024). Y el acuerdo entre cirujanos sobre operar con imagen estática fue solo regular (kappa 0,39) (fuente: de Ridder VA y colaboradores, 2023). Anciano (FFP). En una revisión de 11 cohortes de calidad pobre a moderada, la fijación se hizo después de un período conservador con carga completa y fisioterapia, y el dolor persistente fue la indicación más frecuente (fuente: Timmer RA y colaboradores, 2023). No hay consenso sobre el momento.</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«Fijación interna frente a externa del anillo anterior (tasa de eventos en % )» muestra lo siguiente. Desplazamiento mayor de 10 mm: interna: 12 por ciento (fuente: Wardle B y colaboradores, 2016). Desplazamiento mayor de 10 mm: externa: 31 por ciento (fuente: Wardle B y colaboradores, 2016). Resultado insatisfactorio: interna: 9 por ciento (fuente: Wardle B y colaboradores, 2016). Resultado insatisfactorio: externa: 32 por ciento (fuente: Wardle B y colaboradores, 2016). Pérdida de reducción: interna: 2 por ciento (fuente: Wardle B y colaboradores, 2016). Pérdida de reducción: externa: 7 por ciento (fuente: Wardle B y colaboradores, 2016). Malunión: interna: 3 por ciento (fuente: Wardle B y colaboradores, 2016). Malunión: externa: 7 por ciento (fuente: Wardle B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«APC II: complicaciones según el tipo de fijación (revisión sistemática con alto riesgo de sesgo)» muestra lo siguiente. Placa sinfisaria sola: 30 por ciento (fuente: Jordan MC y colaboradores, 2024). Placa más tornillo sacroilíaco: 3.5 por ciento (fuente: Jordan MC y colaboradores, 2024). En el documento Word de este tema encontrarás además: LC I estrés-positiva: mortalidad tras emparejar (retrospectivo); Puntaje radiográfico de LC I: acierto para predecir la recomendación; Qué hacer según el patrón. Con esto cerramos tratamiento definitivo: cuándo operar, cuándo no y con qué. Sigamos con técnica quirúrgica: lo que hay que entender antes de operar.</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lo que hay que entender antes de operar. Esto es apoyo de estudio, no un manual. Manda el cirujano responsable, el tutor y la guía del implante. Donde un paso es práctica habitual sin estudio que lo respalde, se rotula práctica habitual / opinión experta y no lleva cifra. La descripción detallada de las vías (ilioinguinal, Stoppa, Kocher-Langenbeck) está en el tema de abordajes del acetábulo y la pelvis; aquí solo lo que cambia la decisión. Posición y preparación. Para las vías anteriores y los tornillos percutáneos con reducción por tracción, lo habitual es el decúbito supino sobre mesa radiolúcida, con acceso del C-arm y campo que incluya el abdomen inferior y las ingles (práctica habitual / opinión experta). El decúbito prono queda para los abordajes posteriores abiertos, que se difieren hasta controlar la coagulopatía (fuente: de Ridder VA y colaboradores, 2023). Antes de cualquier vía anterior revise la historia de cirugías y hernias (fuente: de Ridder VA y colaboradores, 2023) y deje documentada la exploración neurológica: en el shock el examen es muy difícil y después no se sabrá si el déficit era previo (fuente: Sugimoto Y y colaboradores, 2010). 1. Packing preperitoneal. La idea es entrar al espacio de Retzius por una incisión suprapúbica media propia, sin abrir el peritoneo, y rellenar cada lado de la vejiga con tres compresas empujadas por debajo del reborde pelviano, en dirección a los vasos ilíacos (fuente: Coccolini F y colaboradores, 2017). Si además hay que explorar el abdomen, la laparotomía va por una incisión distinta y más alta; así no se lleva contaminación abdominal al espacio empaquetado y baja la infección posterior (fuente: Coccolini F y colaboradores, 2017). Un equipo entrenado lo termina en menos de 20 min (fuente: Coccolini F y colaboradores, 2017). Nunca va solo: la compresa necesita un anillo firme detrás, que lo da la fijación externa o la faja (fuente: Coccolini F y colaboradores, 2017) (fuente: de Ridder VA y colaboradores, 2023). 2. Placa de la sínfisis. En la piel, Pfannenstiel o vertical baja en la línea media: por cualquiera de las dos se llega al mismo plano profundo (fuente: de Ridder VA y colaboradores, 2023). Un separador maleable cuida la vejiga y las fibras caudales del recto del abdomen se levantan de forma subperióstica, para reinsertarlas al cerrar (fuente: de Ridder VA y colaboradores, 2023). En la planificación, busque la corona mortis en la TC (habitualmente a unos 6 cm de la sínfisis hacia lateral) y pregunte por cirugías abdominales o hernias (fuente: de Ridder VA y colaboradores, 2023). Para reducir, el tenáculo muerde el hueso parasinfisario en un punto que no estorbe a la placa (fuente: de Ridder VA y colaboradores, 2023). Como implante, en la mayoría de los casos alcanza una placa de reconstrucción de 3,5 mm, flexible y premoldeada, de 6 a 10 orificios, siempre que también se fije lo posterior (fuente: de Ridder VA y colaboradores, 2023). Truco para la diástasis que queda: coloque primero los 2 tornillos centrales, angulados hacia fuera de la línea media, y apriételos de forma progresiva (fuente: de Ridder VA y colaboradores, 2023). Dos placas son más rígidas en el laboratorio, pero no han demostrado ventaja clínica (fuente: de Ridder VA y colaboradores, 2023). Cuidado con confiar en la placa sola. En una serie de 126 pacientes, 14 (11,1 %) tuvieron falla precoz de la placa antes de 7 semanas, a los 29 días en promedio; 4 no cumplían las restricciones, y los autores sugieren que la fijación posterior puede limitar el desplazamiento adicional tras la falla (fuente: Eastman JG y colaboradores, 2016). 3. Tornillo iliosacro percutáneo. En la mayoría de las lesiones sacroilíacas y sacras no hace falta abrir para reducir: la sábana circunferencial cierra el anillo, la tracción esquelética baja el hemipelvis que subió y el fijador externo corrige la rotación (fuente: de Ridder VA y colaboradores, 2023). Primero se reduce, después se fija. Planee con la TC: la dismorfia sacra estuvo presente en 41 % de 104 pelvis sanas, el puntaje se calcula como el ángulo coronal de S1 más dos veces su ángulo axial, y ninguna pelvis con puntaje mayor de 70 tuvo un corredor transacro seguro en S1 (fuente: Kaiser SP y colaboradores, 2014). La rosca parcial sirve para comprimir la sacroilíaca, salvo que el sacro esté conminuto o ya exista un déficit neurológico: ahí la compresión puede aplastar las raíces (fuente: de Ridder VA y colaboradores, 2023). Si el hueso ofrece corredores en más de un nivel, úselos, porque el montaje gana resistencia (fuente: de Ridder VA y colaboradores, 2023). Cuando hay que abrir, la punta medial de la pinza se apoya en el ala sacra viendo directamente que quede por fuera de L5 (fuente: de Ridder VA y colaboradores, 2023). La elección de vistas inlet, outlet y lateral con fluoroscopia es práctica habitual / opinión experta. Para la exactitud: en una revisión de 51 estudios con 2353 tornillos, la mala posición fue 0,1 % con navegación por TC, 1,3 % con navegación 2D/3D y 2,6 % con la técnica convencional (fuente: Zwingmann J y colaboradores, 2013). Otra revisión con 19 estudios halló exactitud de 82 % con fluoroscopia 2D y 92 % con navegación (OR 2,44) (fuente: Haveman RA y colaboradores, 2025). Vías anteriores: Stoppa modificado frente a ilioinguinal. En un metaanálisis de 5 artículos (186 pacientes con Stoppa modificado y 219 con ilioinguinal, para anillo anterior y acetábulo juntos), la vía intrapélvica acortó el tiempo operatorio, redujo el sangrado y dio mejor calidad de reducción, sin diferencias en los resultados clínicos ni en las complicaciones (infección, lesiones vasculares y nerviosas) (fuente: Wu H y colaboradores, 2020). Cuando la reducción indirecta no basta, la sacroilíaca se expone por la ventana lateral del ilioinguinal (fuente: de Ridder VA y colaboradores, 2023), el mismo intervalo lateral que se usa para la mayoría de las fijaciones del ilion (fuente: de Ridder VA y colaboradores, 2023). 4. Fijador externo supraacetabular. Es la vía preferida para el marco anterior porque estorba menos al abdomen y los clavos resisten mejor el arrancamiento; exige C-arm y destreza (fuente: Coccolini F y colaboradores, 2017) (fuente: Madsen JE y colaboradores, 2024). Los clavos en la cresta ilíaca se aflojan más y fallan más (fuente: Coccolini F y colaboradores, 2017). Ilion y fractura en medialuna. El ilion inestable es poco frecuente: alrededor de 10 % de las lesiones inestables del anillo (fuente: de Ridder VA y colaboradores, 2023). Lo habitual es combinar tornillos entre las dos tablas a la altura de la cresta con una placa maleable sobre el reborde pelviano; en la mayoría de las medialunas alcanza con reducir cerrado y pasar un tornillo iliosacro percutáneo (fuente: de Ridder VA y colaboradores, 2023). 5. Ramas púbicas. Si la rama está desplazada pero no conminuta, se reduce con un tenáculo mediano; un orificio pequeño a cada lado del trazo evita que las puntas resbalen (fuente: de Ridder VA y colaboradores, 2023). Para fijar hay dos caminos: una placa propia de la rama o un tornillo endomedular por la rama superior (fuente: de Ridder VA y colaboradores, 2023). Cómo comprobar la reducción. Se controla con proyecciones AP, inlet y outlet, las mismas que usa el examen de estrés (fuente: Sagi HC y colaboradores, 2011); pedir TC ante dudas es práctica habitual / opinión experta. Los umbrales que se citan: más de 10 mm de desplazamiento residual se asoció a mal resultado en tipo C (fuente: Lindahl J y colaboradores, 1999), y una malunión pélvica se define en la literatura por 1-2 cm de desplazamiento vertical o 15 grados de rotación (fuente: Stine S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«Mala posición del tornillo iliosacro según la técnica (51 estudios)» muestra lo siguiente. Navegación por TC: 0.1 por ciento (fuente: Zwingmann J y colaboradores, 2013). Navegación 2D/3D: 1.3 por ciento (fuente: Zwingmann J y colaboradores, 2013). Convencional: 2.6 por ciento (fuente: Zwingmann 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globales según la técnica (22 estudios)» muestra lo siguiente. Stoppa modificado: 17 por ciento (fuente: Timmer RA y colaboradores, 2023). Percutánea: 11 por ciento (fuente: Timmer RA y colaboradores, 2023). Kocher-Langenbeck: 5 por ciento (fuente: Timmer RA y colaboradores, 2023). Ilioinguinal: 7 por ciento (fuente: Timmer RA y colaboradores, 2023). Fijación externa: 31 por ciento (fuente: Timmer RA y colaboradores, 2023). En el documento Word de este tema encontrarás además: Errores frecuentes del residente y cómo evitarlos; Complicaciones globales de la cirugía de anillo pélvico y acetábulo según el abordaje o la técnica. Con esto cerramos técnica quirúrgica: lo que hay que entender antes de operar.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Infección. En una serie de 97 pacientes con osteosíntesis, 8 (8,2 %) tuvieron infección del sitio quirúrgico; el germen más frecuente fue Staphylococcus aureus (fuente: Lai CY y colaboradores, 2023). Los infectados tuvieron más lesiones de Morel-Lavallée (50 % frente a 5,6 %), más cirugías por lesiones asociadas, más estancia en UCI (11,1 frente a 3,9 días) y peor función hasta los 36 meses (fuente: Lai CY y colaboradores, 2023). El packing también se infecta: 15 % en la serie de Denver con 75 pacientes y 35 % en otra revisión (fuente: Madsen JE y colaboradores, 2024). Fijador externo. En 110 pacientes seguidos 4,1 años, la pérdida de reducción fue 57 %, la malunión 58 %, la no unión 5 %, la infección del clavo 24 %, la lesión del nervio cutáneo femoral lateral 2 % y las escaras 3 % (fuente: Lindahl J y colaboradores, 1999). Una revisión sistemática de 22 estudios halló que la fijación externa tuvo la tasa más alta de complicaciones globales (31 %) (fuente: Timmer RA y colaboradores, 2023). INFIX. Irritación del nervio cutáneo femoral lateral en 26,3 %, osificación heterotópica en 36 %, infección en 3 % y parálisis femoral en 1 % (fuente: Vaidya R y colaboradores, 2018). Falla de implante y pérdida de reducción. En 286 pacientes operados, 47 (16 %) tuvieron una complicación (18 fallas de implante, 16 malunión y 13 reoperaciones por pérdida de reducción) (fuente: Marchand LS y colaboradores, 2019). En LC I fijadas, 23 % de los 60 pacientes tuvo complicaciones y 17 % necesitó un procedimiento adicional; incluyeron pérdida de reducción de 1 cm o más (8 %), hematoma sintomático (8 %), salida de tornillo (5 %), infección profunda (1,6 %) y lesión iatrogénica de L5 (1,6 %) (fuente: Yoon YC y colaboradores, 2024). Con placa o tornillo sacroilíaco, el aflojamiento fue más frecuente con tornillo (fuente: Kim CH y colaboradores, 2020). Nervios. La parálisis del plexo lumbosacro apareció en 5 de 22 pacientes (22,7 %) con fracturas tipo B o C, y se relacionó con desplazamiento longitudinal del hemipelvis y fractura sacra transversa (fuente: Sugimoto Y y colaboradores, 2010). En la serie clásica de Tornetta y Matta, 35 % tuvo lesiones neurológicas significativas que condicionaron el resultado (fuente: Tornetta P y colaboradores, 1996). Tromboembolia venosa. La mortalidad asociada a la lesión del anillo pélvico está dominada por la exanguinación aguda, la falla multiorgánica y la tromboembolia venosa (fuente: de Ridder VA y colaboradores, 2023). En una revisión sistemática, la profilaxis tardía se asoció a más tromboembolia (OR 1,9) y a más muerte (OR 4,0), y la heparina de bajo peso molecular, a menos tromboembolia que la no fraccionada (OR 0,37) (fuente: Shu HT y colaboradores, 2022). En el ensayo PREVENT CLOT (12 211 pacientes con fractura de extremidad operada o cualquier fractura pélvica o acetabular), la aspirina no fue inferior a la enoxaparina en muerte a 90 días (0,78 % frente a 0,73 %), con trombosis venosa profunda de 2,51 % frente a 1,71 % y embolia pulmonar de 1,49 % en ambos grupos (fuente: Major Extremity Trauma Research Consortium (METRC) y colaboradores, 2023). Urogenitales y sexuales. En una base de datos de 31 380 fracturas pélvicas, 1444 tuvieron lesión genitourinaria; la incidencia urogenital fue 5,34 % en varones y 3,62 % en mujeres, con lesión uretral de 1,54 % en varones y 0,15 % en mujeres (fuente: Bjurlin MA y colaboradores, 2009). La mortalidad fue 13,99 % con lesión genitourinaria y 8,08 % sin ella (fuente: Bjurlin MA y colaboradores, 2009). En un metaanálisis de 7 estudios, 37 % de los pacientes tuvo disfunción eréctil tras una fractura del anillo (IC 95 % 26 a 50 %) (fuente: Schmid FA y colaboradores, 2021), y la rehabilitación peniana con inhibidores de PDE-5 por 3 meses subió el puntaje IIEF-5 en 6,5 puntos (fuente: Schmid FA y colaboradores, 2021). Malunión. Es rara y poco descrita; se define por un desplazamiento vertical de 1-2 cm o una rotación del hemipelvis de 15 grados o más, y el dolor es la indicación principal de corregirla (fuente: Stine S y colaboradores, 2022). Secuelas del REBOA. Isquemia y amputación del miembro, y complicaciones del acceso vascular (fuente: de Ridder VA y colaboradores, 2023) (fuente: Madsen JE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«Fijador externo trapezoidal: complicaciones en 110 pacientes» muestra lo siguiente. Malunión: 58 por ciento (fuente: Lindahl J y colaboradores, 1999). Pérdida de reducción: 57 por ciento (fuente: Lindahl J y colaboradores, 1999). Infección del clavo: 24 por ciento (fuente: Lindahl J y colaboradores, 1999). No unión: 5 por ciento (fuente: Lindahl J y colaboradores, 1999). Escaras: 3 por ciento (fuente: Lindahl J y colaboradores, 1999). Nervio cutáneo femoral lateral: 2 por ciento (fuente: Lindahl J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«PREVENT CLOT: aspirina frente a enoxaparina» muestra lo siguiente. TVP con aspirina: 2.5 por ciento (fuente: Major Extremity Trauma Research Consortium (METRC) y colaboradores, 2023). TVP con enoxaparina: 1.7 por ciento (fuente: Major Extremity Trauma Research Consortium (METRC) y colaboradores, 2023). Embolia pulmonar (ambos): 1.5 por ciento (fuente: Major Extremity Trauma Research Consortium (METRC) y colaboradores, 2023). Muerte a 90 días con aspirina: 0.8 por ciento (fuente: Major Extremity Trauma Research Consortium (METRC) y colaboradores, 2023). Muerte a 90 días con enoxaparina: 0.7 por ciento (fuente: Major Extremity Trauma Research Consortium (METRC) y colaboradores, 2023). En el documento Word de este tema encontrarás además: Resumen de complicaciones por causa.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Por patrón de Young-Burgess. En una cohorte de 346 pacientes con seguimiento mediano de 2,2 años, la recuperación plena fue 41 % en LC1, 46 % en LC2, 11 % en LC3, 36 % en APC1, 33 % en APC2, 40 % en APC3, 31 % en VS y 27 % en CM (fuente: Therrien CC y colaboradores, 2026). Los autores concluyen que LC1, LC2, APC1, APC2 y APC3 tuvieron resultados comparables a la población general, y LC3, VS y CM, peores (fuente: Therrien CC y colaboradores, 2026). La mortalidad a 30 días fue más alta en LC3 (19 %), APC3 (16 %) y VS (12 %) (fuente: Therrien CC y colaboradores, 2026). Cómo se recupera en el tiempo. En una cohorte prospectiva de 154 pacientes, la función física (SMFA) fue en mediana 70, 78 y 88 a los 3 meses, al año y a los 2 años, frente a 96 antes de la lesión (fuente: Banierink H y colaboradores, 2022). El EQ-5D fue 0,61, 0,81 y 0,85 (fuente: Banierink H y colaboradores, 2022). A 1 y 2 años, 61 % y 75 % recuperaron por completo la función física, y 52 % y 71 % la calidad de vida; ser mujer y la alta energía predijeron no recuperarse del todo (fuente: Banierink H y colaboradores, 2022). Trabajo e independencia. En 111 de 114 sobrevivientes con fracturas tipo B o C, a los 24 meses 77 % vivía de forma independiente y 59 % había vuelto a trabajar; el tipo de fractura y su manejo no fueron predictores clave (fuente: Gabbe BJ y colaboradores, 2015). Después de fijar el anillo posterior. En la serie clásica de Tornetta y Matta, 63 % de 46 pacientes no tenía dolor o solo con esfuerzo intenso, y dos tercios volvieron a su trabajo original; 16 % cambió de trabajo por una lesión asociada (fuente: Tornetta P y colaboradores, 1996). Mortalidad. En el registro de Victoria, la edad, la hipotensión y la lesión torácica grave predijeron la muerte (fuente: Gabbe BJ y colaboradores, 2011), y la guía WSES insiste en que el patrón anatómico no se correlaciona con la fisiología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«Recuperación plena según el patrón de Young-Burgess» muestra lo siguiente. LC1: 41 por ciento (fuente: Therrien CC y colaboradores, 2026). LC2: 46 por ciento (fuente: Therrien CC y colaboradores, 2026). LC3: 11 por ciento (fuente: Therrien CC y colaboradores, 2026). APC1: 36 por ciento (fuente: Therrien CC y colaboradores, 2026). APC2: 33 por ciento (fuente: Therrien CC y colaboradores, 2026). APC3: 40 por ciento (fuente: Therrien CC y colaboradores, 2026). VS: 31 por ciento (fuente: Therrien CC y colaboradores, 2026). CM: 27 por ciento (fuente: Therrien CC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a 30 días en los patrones con mayor riesgo» muestra lo siguiente. LC3: 19 por ciento (fuente: Therrien CC y colaboradores, 2026). APC3: 16 por ciento (fuente: Therrien CC y colaboradores, 2026). VS: 12 por ciento (fuente: Therrien CC y colaboradores, 2026). En el documento Word de este tema encontrarás además: Función física (SMFA, mediana) en el tiempo. Con esto cerramos pronóstico.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La meta. Se fija para poder movilizar: la guía WSES plantea que la fijación interna existe para adelantar la rehabilitación y evitar el dolor crónico y las complicaciones que antes acompañaban a la inmovilización larga (fuente: Coccolini F y colaboradores, 2017). Carga: lo que muestran los estudios. No hay ensayos; hay cohortes retrospectivas. En 286 pacientes operados, la carga completa antes de las 8 semanas no se asoció a más fallas de implante, malunión ni pérdida de reducción (p = 0,24), aunque APC-2, LC-3 y las ramas bilaterales tuvieron más complicaciones sin importar el momento de la carga (fuente: Marchand LS y colaboradores, 2019). En 53 pacientes con Tile B, 28 con carga inmediata y 25 con carga restringida por 6 semanas, hubo una reoperación por falla en cada grupo; la rotura de material fue más frecuente con carga inmediata (solo en APC), sin pérdida de reducción ni reoperación (fuente: Poole WEC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protocolo de los autores de esa revisión, el paciente estable en el examen bajo anestesia carga según tolerancia; si es inestable, se fija por delante y por detrás y se limita la carga del lado posterior lesionado por 12 semanas (fuente: de Ridder VA y colaboradores, 2023). El paciente es parte del tratamiento. En la serie de falla precoz de la placa sinfisaria, 4 de los 14 pacientes no cumplían las restricciones; los autores sugieren que la educación del paciente puede bajar la incidencia (fuente: Eastman JG y colaboradores, 2016). Anciano y FFP. La fijación suele seguir a un período conservador con carga completa guiada por fisioterapia (fuente: Timmer RA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debe vigilar el seguimiento. Dolor, función física y calidad de vida (se recuperan despacio durante 2 años) (fuente: Banierink H y colaboradores, 2022); función sexual y miccional (37 % de disfunción eréctil en el metaanálisis) (fuente: Schmid FA y colaboradores, 2021); vuelta al trabajo (59 % a los 24 meses) (fuente: Gabbe BJ y colaboradores, 2015); y profilaxis antitrombótica temprana (fuente: Shu HT y colaboradores, 2022). Con esto cerramos rehabilitación.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la fisiología y después la anatomía: la clase WSES combina el patrón de lesión con la inestabilidad hemodinámica, porque el dibujo de la fractura no predice por sí solo el estado fisiológico (fuente: Coccolini F y colaboradores, 2017). Faja bien puesta, reanimación hemostática y búsqueda de otras fuentes de sangrado van antes de cualquier decisión quirúrgica sobre la pelvis (fuente: Balogh ZJ y colaboradores, 2025) (fuente: de Ridder VA y colaboradores, 2023). Packing preperitoneal y angioembolización se complementan: se elige según tiempo, recursos del centro y fisiología del paciente, no por dogma (fuente: Madsen JE y colaboradores, 2024) (fuente: Balogh ZJ y colaboradores, 2025). La inestabilidad se juzga por el complejo posterior y por la prueba dinámica, no solo por la imagen estática, que subestima el desplazamiento original (fuente: de Ridder VA y colaboradores, 2023) (fuente: Sagi HC y colaboradores, 2011). Se opera para rehabilitar: la meta de la fijación es la movilización temprana, y el seguimiento incluye dolor, urología, función sexual y trabajo (fuente: Coccolini F y colaboradores, 2017) (fuente: Banierink 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Hasta 80 % de los pacientes con fractura pélvica grave tiene lesiones asociadas en sistema nervioso, tórax o abdomen (fuente: Madsen JE y colaboradores, 2024): la pelvis casi nunca viene sola. Con sangre en el meato, hematoma perineal o escrotal, o una próstata alta, no se sonda a ciegas: la guía WSES pide uretrografía retrógrada primero (fuente: Coccolini F y colaboradores, 2017), y otra revisión acepta un único intento cuidadoso (fuente: Madsen JE y colaboradores, 2024). Tacto rectal y vaginal en toda fractura pélvica de alta energía: las lesiones anorrectales van de 18 a 64 % en la guía WSES (fuente: Coccolini F y colaboradores, 2017), y una fractura abierta cambia la mortalidad de 7,2 % a 21,3 % (fuente: Yoshihara H y colaboradores, 2014). Ácido tranexámico lo antes posible; pasadas las 3 h rinde menos y puede perjudicar (fuente: Madsen JE y colaboradores, 2024). Profilaxis antitrombótica temprana: la tardía se asoció a más tromboembolia y más muerte en la revisión sistemática (fuente: Shu HT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Primero la fisiología y después la anatomía: la clase WSES combina ambas (fuente: Coccolini F y colaboradores, 2017). La faja bien puesta es un puente, no un tratamiento (fuente: Balogh ZJ y colaboradores, 2025). Packing y angioembolización son complementarios; elija por tiempo y recursos (fuente: Madsen JE y colaboradores, 2024). La inestabilidad posterior se opera, idealmente en 24 h si el paciente lo permite (fuente: Coccolini F y colaboradores, 2017). Se opera para rehabilitar: vigile dolor, función sexual y trabajo durante 2 años (fuente: Banierink 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fractura del anillo pélvico · Young-Burgess · Tile · AO/OTA 61 · APC (compresión anteroposterior) · LC (compresión lateral) · cizallamiento vertical · libro abierto · faja pélvica · packing preperitoneal · angioembolización · REBOA zona III · fijador externo supraacetabular · C-clamp · placa sinfisaria · tornillo iliosacro · dismorfia sacra · examen bajo anestesia · clasificación WSES · FFP (Rommens) · reanimación de control de daños · ácido tranexámico · corona mortis · Morel-Lavallée · lesión uretral.</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Trocánteres, no crestas: la faja se coloca donde el anillo se cierra (fuente: Balogh ZJ y colaboradores, 2025). Faja menos de 24 h, a lo sumo 48 h (fuente: Balogh ZJ y colaboradores, 2025). TXA temprano; después de 3 h rinde menos (fuente: Madsen JE y colaboradores, 2024). Packing y angioembolización: complementarios, no rivales (fuente: Madsen JE y colaboradores, 2024). Fijador externo: puente, no destino (fuente: Ran D y colaboradores, 2025). Libro abierto: placa en la sínfisis (fuente: Coccolini F y colaboradores, 2017); atrás, el tornillo sacroilíaco rindió mejor que la placa (fuente: Kim CH y colaboradores, 2020). Dismorfia sacra antes de cualquier tornillo iliosacro (fuente: Kaiser SP y colaboradores, 2014). Meato sangrante o hematoma perineal: la WSES pide uretrografía antes de sondar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Varón de 32 años, motociclista, colisión frontal contra un vehículo. Llega a los 40 minutos en tablero, consciente, con PAS de 78 mmHg, frecuencia cardiaca de 128 y piel fría. Tiene hematoma escrotal y sangre en el meato. Los miembros inferiores están en rotación externa y la pelvis se abre a la palpación. La e-FAST es negativa. La radiografía AP muestra una diástasis sinfisaria de 4 cm con ensanchamiento de la sacroilíaca derecha. El hospital no tiene angioembolización inmediata.</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hace en los primeros 10 minutos y en qué orden?. ¿Sondea al paciente? ¿Qué le dice la guía y qué dice la otra revisión?. ¿Packing preperitoneal o angioembolización, y con qué estabilización?. ¿Cuándo y cómo se fija definitivamente, y qué hace con la faja?.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ABCDE con faja a nivel de los trocánteres, con las piernas en rotación interna y las rodillas juntas (fuente: de Ridder VA y colaboradores, 2023) (fuente: Balogh ZJ y colaboradores, 2025), reanimación hemostática con hemoderivados balanceados y ácido tranexámico (fuente: Balogh ZJ y colaboradores, 2025) (fuente: CRASH-2 trial collaborators y colaboradores, 2010), y búsqueda de otras fuentes con radiografía de tórax y e-FAST (fuente: Coccolini F y colaboradores, 2017). Con sangre en el meato y hematoma escrotal no se sonda a ciegas: la guía WSES pide uretrografía retrógrada antes de sondar (fuente: Coccolini F y colaboradores, 2017), y otra revisión admite un solo intento cuidadoso con paso a catéter suprapúbico si falla (fuente: Madsen JE y colaboradores, 2024). Como persiste inestable y no hay angioembolización inmediata, corresponde considerar packing preperitoneal junto con fijación externa supraacetabular o T-clamp (fuente: Coccolini F y colaboradores, 2017) (fuente: Madsen JE y colaboradores, 2024), y angioembolización si persiste (fuente: Coccolini F y colaboradores, 2017). La diástasis mayor de 2,5 cm sugiere un libro abierto (APC II-III) y la clase WSES es IV mientras esté inestable (fuente: Coccolini F y colaboradores, 2017). Cuando se estabilice, la fijación definitiva se hace dentro de 24 h o, si la fisiología sigue alterada, después del día 4 (fuente: Coccolini F y colaboradores, 2017); en APC con rotura posterior se discute sumar un tornillo sacroilíaco (fuente: Jordan MC y colaboradores, 2024) (fuente: de Ridder VA y colaboradores, 2023). La faja se retira idealmente antes de 24 h (fuente: Balogh ZJ y colaboradores, 2025). La fisiología decide el orden del rescate; el patrón de lesión decide la fijación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del anillo pélvico: de la faja a la fijación en 10 minutos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anillo-pelvico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 y mortalidad</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aplicada</a:t>
            </a:r>
          </a:p>
          <a:p>
            <a:pPr marL="347472" indent="-347472">
              <a:spcAft>
                <a:spcPts val="1400"/>
              </a:spcAft>
              <a:buChar char="•"/>
            </a:pPr>
            <a:r>
              <a:rPr sz="2200">
                <a:solidFill>
                  <a:srgbClr val="263238"/>
                </a:solidFill>
                <a:latin typeface="Calibri"/>
              </a:rPr>
              <a:t>5. Biomecánica y concepto de estabilidad</a:t>
            </a:r>
          </a:p>
          <a:p>
            <a:pPr marL="347472" indent="-347472">
              <a:spcAft>
                <a:spcPts val="1400"/>
              </a:spcAft>
              <a:buChar char="•"/>
            </a:pPr>
            <a:r>
              <a:rPr sz="2200">
                <a:solidFill>
                  <a:srgbClr val="263238"/>
                </a:solidFill>
                <a:latin typeface="Calibri"/>
              </a:rPr>
              <a:t>6. Clasificaciones: Young-Burgess, Tile/AO-OTA, WSES y FFP</a:t>
            </a:r>
          </a:p>
          <a:p>
            <a:pPr marL="347472" indent="-347472">
              <a:spcAft>
                <a:spcPts val="1400"/>
              </a:spcAft>
              <a:buChar char="•"/>
            </a:pPr>
            <a:r>
              <a:rPr sz="2200">
                <a:solidFill>
                  <a:srgbClr val="263238"/>
                </a:solidFill>
                <a:latin typeface="Calibri"/>
              </a:rPr>
              <a:t>7. Diagnóstico en la sala de reanimación</a:t>
            </a:r>
          </a:p>
          <a:p>
            <a:pPr marL="347472" indent="-347472">
              <a:spcAft>
                <a:spcPts val="1400"/>
              </a:spcAft>
              <a:buChar char="•"/>
            </a:pPr>
            <a:r>
              <a:rPr sz="2200">
                <a:solidFill>
                  <a:srgbClr val="263238"/>
                </a:solidFill>
                <a:latin typeface="Calibri"/>
              </a:rPr>
              <a:t>8. Examen físico: cuánto vale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y pruebas de estabilidad</a:t>
            </a:r>
          </a:p>
          <a:p>
            <a:pPr marL="347472" indent="-347472">
              <a:spcAft>
                <a:spcPts val="1400"/>
              </a:spcAft>
              <a:buChar char="•"/>
            </a:pPr>
            <a:r>
              <a:rPr sz="2200">
                <a:solidFill>
                  <a:srgbClr val="263238"/>
                </a:solidFill>
                <a:latin typeface="Calibri"/>
              </a:rPr>
              <a:t>10. Algoritmo: del ingreso a la decisión</a:t>
            </a:r>
          </a:p>
          <a:p>
            <a:pPr marL="347472" indent="-347472">
              <a:spcAft>
                <a:spcPts val="1400"/>
              </a:spcAft>
              <a:buChar char="•"/>
            </a:pPr>
            <a:r>
              <a:rPr sz="2200">
                <a:solidFill>
                  <a:srgbClr val="263238"/>
                </a:solidFill>
                <a:latin typeface="Calibri"/>
              </a:rPr>
              <a:t>11. Faja pélvica y estabilización de rescate</a:t>
            </a:r>
          </a:p>
          <a:p>
            <a:pPr marL="347472" indent="-347472">
              <a:spcAft>
                <a:spcPts val="1400"/>
              </a:spcAft>
              <a:buChar char="•"/>
            </a:pPr>
            <a:r>
              <a:rPr sz="2200">
                <a:solidFill>
                  <a:srgbClr val="263238"/>
                </a:solidFill>
                <a:latin typeface="Calibri"/>
              </a:rPr>
              <a:t>12. Reanimación de control de daños y ácido tranexámico</a:t>
            </a:r>
          </a:p>
          <a:p>
            <a:pPr marL="347472" indent="-347472">
              <a:spcAft>
                <a:spcPts val="1400"/>
              </a:spcAft>
              <a:buChar char="•"/>
            </a:pPr>
            <a:r>
              <a:rPr sz="2200">
                <a:solidFill>
                  <a:srgbClr val="263238"/>
                </a:solidFill>
                <a:latin typeface="Calibri"/>
              </a:rPr>
              <a:t>13. Control de la hemorragia: packing, angioembolización y REBOA</a:t>
            </a:r>
          </a:p>
          <a:p>
            <a:pPr marL="347472" indent="-347472">
              <a:spcAft>
                <a:spcPts val="1400"/>
              </a:spcAft>
              <a:buChar char="•"/>
            </a:pPr>
            <a:r>
              <a:rPr sz="2200">
                <a:solidFill>
                  <a:srgbClr val="263238"/>
                </a:solidFill>
                <a:latin typeface="Calibri"/>
              </a:rPr>
              <a:t>14. Tratamiento definitivo: cuándo operar, cuándo no y con qué</a:t>
            </a:r>
          </a:p>
          <a:p>
            <a:pPr marL="347472" indent="-347472">
              <a:spcAft>
                <a:spcPts val="1400"/>
              </a:spcAft>
              <a:buChar char="•"/>
            </a:pPr>
            <a:r>
              <a:rPr sz="2200">
                <a:solidFill>
                  <a:srgbClr val="263238"/>
                </a:solidFill>
                <a:latin typeface="Calibri"/>
              </a:rPr>
              <a:t>15. Técnica quirúrgica: lo que hay que entender antes de operar</a:t>
            </a:r>
          </a:p>
          <a:p>
            <a:pPr marL="347472" indent="-347472">
              <a:spcAft>
                <a:spcPts val="1400"/>
              </a:spcAft>
              <a:buChar char="•"/>
            </a:pPr>
            <a:r>
              <a:rPr sz="2200">
                <a:solidFill>
                  <a:srgbClr val="263238"/>
                </a:solidFill>
                <a:latin typeface="Calibri"/>
              </a:rPr>
              <a:t>16. Complicaciones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Perry K et al. En: StatPearls [Internet]. 2024. PMID 31335050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anillo pélvico se sostiene por ligamentos más que por hueso: para que se desplace tiene que romperse en al menos 2 sitios, y el complejo sacroilíaco posterior es el que más pesa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Perry K et al. En: StatPearls [Internet]. 2024. PMID 31335050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del anillo pélvico es la rotura del anillo que forman el sacro y los dos huesos innominados, con o sin lesión de los ligamentos que lo mantienen unido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conjunto representa cerca de 3 % de las lesiones esqueléticas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eso las primeras decisiones se apoyan en la clínica y en las lesiones asociadas, y menos en el dibujo de la fractura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y mortalidad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Yoshihara H et al. J Trauma Acute Care Surg. 2014. doi:10.1097/TA.0b013e3182ab0cde</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tan letal es depende de a quién se cuente.</a:t>
            </a:r>
          </a:p>
          <a:p>
            <a:pPr marL="347472" indent="-347472">
              <a:spcAft>
                <a:spcPts val="1400"/>
              </a:spcAft>
              <a:buChar char="•"/>
            </a:pPr>
            <a:r>
              <a:rPr sz="2400">
                <a:solidFill>
                  <a:srgbClr val="263238"/>
                </a:solidFill>
                <a:latin typeface="Calibri"/>
              </a:rPr>
              <a:t>En una base nacional de EE.</a:t>
            </a:r>
          </a:p>
          <a:p>
            <a:pPr marL="347472" indent="-347472">
              <a:spcAft>
                <a:spcPts val="1400"/>
              </a:spcAft>
              <a:buChar char="•"/>
            </a:pPr>
            <a:r>
              <a:rPr sz="2400">
                <a:solidFill>
                  <a:srgbClr val="263238"/>
                </a:solidFill>
                <a:latin typeface="Calibri"/>
              </a:rPr>
              <a:t>UU.</a:t>
            </a:r>
          </a:p>
          <a:p>
            <a:pPr marL="347472" indent="-347472">
              <a:spcAft>
                <a:spcPts val="1400"/>
              </a:spcAft>
              <a:buChar char="•"/>
            </a:pPr>
            <a:r>
              <a:rPr sz="2400">
                <a:solidFill>
                  <a:srgbClr val="263238"/>
                </a:solidFill>
                <a:latin typeface="Calibri"/>
              </a:rPr>
              <a:t>(2000-2009) hubo 24 059 ingresos por fractura pélvica inestable, y 7,6 % fue abierta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hospitalaria en fractura pélvica inestable (EE. UU., 2000-2009)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Yoshihara H et al. J Trauma Acute Care Surg. 2014. doi:10.1097/TA.0b013e3182ab0cde</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Mortalidad según la población estudiada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Yoshihara H et al. J Trauma Acute Care Surg. 2014. doi:10.1097/TA.0b013e3182ab0cde</a:t>
            </a:r>
          </a:p>
          <a:p>
            <a:r>
              <a:rPr sz="800">
                <a:solidFill>
                  <a:srgbClr val="5A6469"/>
                </a:solidFill>
                <a:latin typeface="Calibri"/>
              </a:rPr>
              <a:t>[r20] Gabbe BJ et al. Injury. 2011. doi:10.1016/j.injury.2011.06.003</a:t>
            </a:r>
          </a:p>
          <a:p>
            <a:r>
              <a:rPr sz="800">
                <a:solidFill>
                  <a:srgbClr val="5A6469"/>
                </a:solidFill>
                <a:latin typeface="Calibri"/>
              </a:rPr>
              <a:t>[r3] Coccolini F et al. World J Emerg Surg. 2017. doi:10.1186/s13017-017-0117-6</a:t>
            </a:r>
          </a:p>
          <a:p>
            <a:r>
              <a:rPr sz="800">
                <a:solidFill>
                  <a:srgbClr val="5A6469"/>
                </a:solidFill>
                <a:latin typeface="Calibri"/>
              </a:rPr>
              <a:t>[r4] Balogh ZJ et al. OTA Int. 2025. doi:10.1097/OI9.0000000000000436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Cohorte o revisión</a:t>
                      </a:r>
                    </a:p>
                  </a:txBody>
                  <a:tcPr>
                    <a:solidFill>
                      <a:srgbClr val="0F5F6B"/>
                    </a:solidFill>
                  </a:tcPr>
                </a:tc>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Mortalidad</a:t>
                      </a:r>
                    </a:p>
                  </a:txBody>
                  <a:tcPr>
                    <a:solidFill>
                      <a:srgbClr val="0F5F6B"/>
                    </a:solidFill>
                  </a:tcPr>
                </a:tc>
              </a:tr>
              <a:tr h="457200">
                <a:tc>
                  <a:txBody>
                    <a:bodyPr/>
                    <a:lstStyle/>
                    <a:p>
                      <a:r>
                        <a:rPr sz="1600">
                          <a:solidFill>
                            <a:srgbClr val="263238"/>
                          </a:solidFill>
                          <a:latin typeface="Calibri"/>
                        </a:rPr>
                        <a:t>Base nacional de EE. UU., 2000-2009 [r14]</a:t>
                      </a:r>
                    </a:p>
                  </a:txBody>
                  <a:tcPr>
                    <a:solidFill>
                      <a:srgbClr val="EEF3F4"/>
                    </a:solidFill>
                  </a:tcPr>
                </a:tc>
                <a:tc>
                  <a:txBody>
                    <a:bodyPr/>
                    <a:lstStyle/>
                    <a:p>
                      <a:r>
                        <a:rPr sz="1600">
                          <a:solidFill>
                            <a:srgbClr val="263238"/>
                          </a:solidFill>
                          <a:latin typeface="Calibri"/>
                        </a:rPr>
                        <a:t>24 059 ingresos por fractura pélvica inestable</a:t>
                      </a:r>
                    </a:p>
                  </a:txBody>
                  <a:tcPr>
                    <a:solidFill>
                      <a:srgbClr val="EEF3F4"/>
                    </a:solidFill>
                  </a:tcPr>
                </a:tc>
                <a:tc>
                  <a:txBody>
                    <a:bodyPr/>
                    <a:lstStyle/>
                    <a:p>
                      <a:r>
                        <a:rPr sz="1600">
                          <a:solidFill>
                            <a:srgbClr val="263238"/>
                          </a:solidFill>
                          <a:latin typeface="Calibri"/>
                        </a:rPr>
                        <a:t>8,3 % hospitalaria</a:t>
                      </a:r>
                    </a:p>
                  </a:txBody>
                  <a:tcPr>
                    <a:solidFill>
                      <a:srgbClr val="EEF3F4"/>
                    </a:solidFill>
                  </a:tcPr>
                </a:tc>
              </a:tr>
              <a:tr h="457200">
                <a:tc>
                  <a:txBody>
                    <a:bodyPr/>
                    <a:lstStyle/>
                    <a:p>
                      <a:r>
                        <a:rPr sz="1600">
                          <a:solidFill>
                            <a:srgbClr val="263238"/>
                          </a:solidFill>
                          <a:latin typeface="Calibri"/>
                        </a:rPr>
                        <a:t>Registro de Victoria [r20]</a:t>
                      </a:r>
                    </a:p>
                  </a:txBody>
                  <a:tcPr>
                    <a:solidFill>
                      <a:srgbClr val="FFFFFF"/>
                    </a:solidFill>
                  </a:tcPr>
                </a:tc>
                <a:tc>
                  <a:txBody>
                    <a:bodyPr/>
                    <a:lstStyle/>
                    <a:p>
                      <a:r>
                        <a:rPr sz="1600">
                          <a:solidFill>
                            <a:srgbClr val="263238"/>
                          </a:solidFill>
                          <a:latin typeface="Calibri"/>
                        </a:rPr>
                        <a:t>348 casos graves, de 15 años o más</a:t>
                      </a:r>
                    </a:p>
                  </a:txBody>
                  <a:tcPr>
                    <a:solidFill>
                      <a:srgbClr val="FFFFFF"/>
                    </a:solidFill>
                  </a:tcPr>
                </a:tc>
                <a:tc>
                  <a:txBody>
                    <a:bodyPr/>
                    <a:lstStyle/>
                    <a:p>
                      <a:r>
                        <a:rPr sz="1600">
                          <a:solidFill>
                            <a:srgbClr val="263238"/>
                          </a:solidFill>
                          <a:latin typeface="Calibri"/>
                        </a:rPr>
                        <a:t>19 %</a:t>
                      </a:r>
                    </a:p>
                  </a:txBody>
                  <a:tcPr>
                    <a:solidFill>
                      <a:srgbClr val="FFFFFF"/>
                    </a:solidFill>
                  </a:tcPr>
                </a:tc>
              </a:tr>
              <a:tr h="457200">
                <a:tc>
                  <a:txBody>
                    <a:bodyPr/>
                    <a:lstStyle/>
                    <a:p>
                      <a:r>
                        <a:rPr sz="1600">
                          <a:solidFill>
                            <a:srgbClr val="263238"/>
                          </a:solidFill>
                          <a:latin typeface="Calibri"/>
                        </a:rPr>
                        <a:t>Guía WSES [r3]</a:t>
                      </a:r>
                    </a:p>
                  </a:txBody>
                  <a:tcPr>
                    <a:solidFill>
                      <a:srgbClr val="EEF3F4"/>
                    </a:solidFill>
                  </a:tcPr>
                </a:tc>
                <a:tc>
                  <a:txBody>
                    <a:bodyPr/>
                    <a:lstStyle/>
                    <a:p>
                      <a:r>
                        <a:rPr sz="1600">
                          <a:solidFill>
                            <a:srgbClr val="263238"/>
                          </a:solidFill>
                          <a:latin typeface="Calibri"/>
                        </a:rPr>
                        <a:t>Pacientes que llegan en shock</a:t>
                      </a:r>
                    </a:p>
                  </a:txBody>
                  <a:tcPr>
                    <a:solidFill>
                      <a:srgbClr val="EEF3F4"/>
                    </a:solidFill>
                  </a:tcPr>
                </a:tc>
                <a:tc>
                  <a:txBody>
                    <a:bodyPr/>
                    <a:lstStyle/>
                    <a:p>
                      <a:r>
                        <a:rPr sz="1600">
                          <a:solidFill>
                            <a:srgbClr val="263238"/>
                          </a:solidFill>
                          <a:latin typeface="Calibri"/>
                        </a:rPr>
                        <a:t>32 % en los informes más recientes</a:t>
                      </a:r>
                    </a:p>
                  </a:txBody>
                  <a:tcPr>
                    <a:solidFill>
                      <a:srgbClr val="EEF3F4"/>
                    </a:solidFill>
                  </a:tcPr>
                </a:tc>
              </a:tr>
              <a:tr h="457200">
                <a:tc>
                  <a:txBody>
                    <a:bodyPr/>
                    <a:lstStyle/>
                    <a:p>
                      <a:r>
                        <a:rPr sz="1600">
                          <a:solidFill>
                            <a:srgbClr val="263238"/>
                          </a:solidFill>
                          <a:latin typeface="Calibri"/>
                        </a:rPr>
                        <a:t>Revisión del simposio IOTA [r4]</a:t>
                      </a:r>
                    </a:p>
                  </a:txBody>
                  <a:tcPr>
                    <a:solidFill>
                      <a:srgbClr val="FFFFFF"/>
                    </a:solidFill>
                  </a:tcPr>
                </a:tc>
                <a:tc>
                  <a:txBody>
                    <a:bodyPr/>
                    <a:lstStyle/>
                    <a:p>
                      <a:r>
                        <a:rPr sz="1600">
                          <a:solidFill>
                            <a:srgbClr val="263238"/>
                          </a:solidFill>
                          <a:latin typeface="Calibri"/>
                        </a:rPr>
                        <a:t>Fracturas con inestabilidad hemodinámica</a:t>
                      </a:r>
                    </a:p>
                  </a:txBody>
                  <a:tcPr>
                    <a:solidFill>
                      <a:srgbClr val="FFFFFF"/>
                    </a:solidFill>
                  </a:tcPr>
                </a:tc>
                <a:tc>
                  <a:txBody>
                    <a:bodyPr/>
                    <a:lstStyle/>
                    <a:p>
                      <a:r>
                        <a:rPr sz="1600">
                          <a:solidFill>
                            <a:srgbClr val="263238"/>
                          </a:solidFill>
                          <a:latin typeface="Calibri"/>
                        </a:rPr>
                        <a:t>Hasta 30 %</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mecanismo explica el patrón, y el patrón explica la inestabilidad.</a:t>
            </a:r>
          </a:p>
          <a:p>
            <a:pPr marL="347472" indent="-347472">
              <a:spcAft>
                <a:spcPts val="1400"/>
              </a:spcAft>
              <a:buChar char="•"/>
            </a:pPr>
            <a:r>
              <a:rPr sz="2400">
                <a:solidFill>
                  <a:srgbClr val="263238"/>
                </a:solidFill>
                <a:latin typeface="Calibri"/>
              </a:rPr>
              <a:t>Las lesiones de alta energía vienen de caídas desde altura, accidentes de tránsito (peatón, motociclista, auto, bicicleta), atropellos y deportes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Jordan MC et al. EFORT Open Rev. 2024. doi:10.1530/EOR-23-0173</a:t>
            </a:r>
          </a:p>
          <a:p>
            <a:r>
              <a:rPr sz="1000">
                <a:solidFill>
                  <a:srgbClr val="5A6469"/>
                </a:solidFill>
                <a:latin typeface="Calibri"/>
              </a:rPr>
              <a:t>[r3]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Compresión anteroposterior (APC). El golpe llega por delante y abre la pelvis como un libro: cede primero la sínfisis, la sacroilíaca hace de bisagra y… [r22]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Zhang R et al. Sci Rep. 2024. doi:10.1038/s41598-024-78604-y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Mecanismo combinado (CM). Mezcla de los anteriores [r2].</a:t>
            </a:r>
          </a:p>
          <a:p>
            <a:pPr marL="347472" indent="-347472">
              <a:spcAft>
                <a:spcPts val="1400"/>
              </a:spcAft>
              <a:buChar char="•"/>
            </a:pPr>
            <a:r>
              <a:rPr sz="2800">
                <a:solidFill>
                  <a:srgbClr val="263238"/>
                </a:solidFill>
                <a:latin typeface="Calibri"/>
              </a:rPr>
              <a:t>El mecanismo también orienta a lo que no se ve.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aplicada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Perry K et al. En: StatPearls [Internet]. 2024. PMID 31335050</a:t>
            </a:r>
          </a:p>
          <a:p>
            <a:r>
              <a:rPr sz="800">
                <a:solidFill>
                  <a:srgbClr val="5A6469"/>
                </a:solidFill>
                <a:latin typeface="Calibri"/>
              </a:rPr>
              <a:t>[r3] Coccolini F et al. World J Emerg Surg. 2017. doi:10.1186/s13017-017-0117-6</a:t>
            </a:r>
          </a:p>
          <a:p>
            <a:r>
              <a:rPr sz="800">
                <a:solidFill>
                  <a:srgbClr val="5A6469"/>
                </a:solidFill>
                <a:latin typeface="Calibri"/>
              </a:rPr>
              <a:t>[r4] Balogh ZJ et al. OTA Int. 2025. doi:10.1097/OI9.0000000000000436</a:t>
            </a:r>
          </a:p>
          <a:p>
            <a:r>
              <a:rPr sz="800">
                <a:solidFill>
                  <a:srgbClr val="5A6469"/>
                </a:solidFill>
                <a:latin typeface="Calibri"/>
              </a:rPr>
              <a:t>[r10] de Ridder VA et al. OTA Int. 2023. doi:10.1097/OI9.0000000000000261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Piense la pelvis como un anillo con un cinturón de ligamentos.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aplicada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Perry K et al. En: StatPearls [Internet]. 2024. PMID 31335050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 dónde sangra.</a:t>
            </a:r>
          </a:p>
          <a:p>
            <a:pPr marL="347472" indent="-347472">
              <a:spcAft>
                <a:spcPts val="1400"/>
              </a:spcAft>
              <a:buChar char="•"/>
            </a:pPr>
            <a:r>
              <a:rPr sz="2800">
                <a:solidFill>
                  <a:srgbClr val="263238"/>
                </a:solidFill>
                <a:latin typeface="Calibri"/>
              </a:rPr>
              <a:t>El plexo venoso de la pelvis posterior es la principal fuente de hemorragia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resiste cada ligamento del anillo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Perry K et al. En: StatPearls [Internet]. 2024. PMID 31335050</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Ligamento</a:t>
                      </a:r>
                    </a:p>
                  </a:txBody>
                  <a:tcPr>
                    <a:solidFill>
                      <a:srgbClr val="0F5F6B"/>
                    </a:solidFill>
                  </a:tcPr>
                </a:tc>
                <a:tc>
                  <a:txBody>
                    <a:bodyPr/>
                    <a:lstStyle/>
                    <a:p>
                      <a:r>
                        <a:rPr sz="1600" b="1">
                          <a:solidFill>
                            <a:srgbClr val="FFFFFF"/>
                          </a:solidFill>
                          <a:latin typeface="Calibri"/>
                        </a:rPr>
                        <a:t>Qué resiste</a:t>
                      </a:r>
                    </a:p>
                  </a:txBody>
                  <a:tcPr>
                    <a:solidFill>
                      <a:srgbClr val="0F5F6B"/>
                    </a:solidFill>
                  </a:tcPr>
                </a:tc>
                <a:tc>
                  <a:txBody>
                    <a:bodyPr/>
                    <a:lstStyle/>
                    <a:p>
                      <a:r>
                        <a:rPr sz="1600" b="1">
                          <a:solidFill>
                            <a:srgbClr val="FFFFFF"/>
                          </a:solidFill>
                          <a:latin typeface="Calibri"/>
                        </a:rPr>
                        <a:t>Lectura clínica (inferencia didáctica)</a:t>
                      </a:r>
                    </a:p>
                  </a:txBody>
                  <a:tcPr>
                    <a:solidFill>
                      <a:srgbClr val="0F5F6B"/>
                    </a:solidFill>
                  </a:tcPr>
                </a:tc>
              </a:tr>
              <a:tr h="457200">
                <a:tc>
                  <a:txBody>
                    <a:bodyPr/>
                    <a:lstStyle/>
                    <a:p>
                      <a:r>
                        <a:rPr sz="1600">
                          <a:solidFill>
                            <a:srgbClr val="263238"/>
                          </a:solidFill>
                          <a:latin typeface="Calibri"/>
                        </a:rPr>
                        <a:t>Sinfisarios anteriores</a:t>
                      </a:r>
                    </a:p>
                  </a:txBody>
                  <a:tcPr>
                    <a:solidFill>
                      <a:srgbClr val="EEF3F4"/>
                    </a:solidFill>
                  </a:tcPr>
                </a:tc>
                <a:tc>
                  <a:txBody>
                    <a:bodyPr/>
                    <a:lstStyle/>
                    <a:p>
                      <a:r>
                        <a:rPr sz="1600">
                          <a:solidFill>
                            <a:srgbClr val="263238"/>
                          </a:solidFill>
                          <a:latin typeface="Calibri"/>
                        </a:rPr>
                        <a:t>Rotación externa</a:t>
                      </a:r>
                    </a:p>
                  </a:txBody>
                  <a:tcPr>
                    <a:solidFill>
                      <a:srgbClr val="EEF3F4"/>
                    </a:solidFill>
                  </a:tcPr>
                </a:tc>
                <a:tc>
                  <a:txBody>
                    <a:bodyPr/>
                    <a:lstStyle/>
                    <a:p>
                      <a:r>
                        <a:rPr sz="1600">
                          <a:solidFill>
                            <a:srgbClr val="263238"/>
                          </a:solidFill>
                          <a:latin typeface="Calibri"/>
                        </a:rPr>
                        <a:t>Apertura anterior del anillo (libro abierto)</a:t>
                      </a:r>
                    </a:p>
                  </a:txBody>
                  <a:tcPr>
                    <a:solidFill>
                      <a:srgbClr val="EEF3F4"/>
                    </a:solidFill>
                  </a:tcPr>
                </a:tc>
              </a:tr>
              <a:tr h="457200">
                <a:tc>
                  <a:txBody>
                    <a:bodyPr/>
                    <a:lstStyle/>
                    <a:p>
                      <a:r>
                        <a:rPr sz="1600">
                          <a:solidFill>
                            <a:srgbClr val="263238"/>
                          </a:solidFill>
                          <a:latin typeface="Calibri"/>
                        </a:rPr>
                        <a:t>Sacroespinosos</a:t>
                      </a:r>
                    </a:p>
                  </a:txBody>
                  <a:tcPr>
                    <a:solidFill>
                      <a:srgbClr val="FFFFFF"/>
                    </a:solidFill>
                  </a:tcPr>
                </a:tc>
                <a:tc>
                  <a:txBody>
                    <a:bodyPr/>
                    <a:lstStyle/>
                    <a:p>
                      <a:r>
                        <a:rPr sz="1600">
                          <a:solidFill>
                            <a:srgbClr val="263238"/>
                          </a:solidFill>
                          <a:latin typeface="Calibri"/>
                        </a:rPr>
                        <a:t>Rotación externa</a:t>
                      </a:r>
                    </a:p>
                  </a:txBody>
                  <a:tcPr>
                    <a:solidFill>
                      <a:srgbClr val="FFFFFF"/>
                    </a:solidFill>
                  </a:tcPr>
                </a:tc>
                <a:tc>
                  <a:txBody>
                    <a:bodyPr/>
                    <a:lstStyle/>
                    <a:p>
                      <a:r>
                        <a:rPr sz="1600">
                          <a:solidFill>
                            <a:srgbClr val="263238"/>
                          </a:solidFill>
                          <a:latin typeface="Calibri"/>
                        </a:rPr>
                        <a:t>Inestabilidad rotacional</a:t>
                      </a:r>
                    </a:p>
                  </a:txBody>
                  <a:tcPr>
                    <a:solidFill>
                      <a:srgbClr val="FFFFFF"/>
                    </a:solidFill>
                  </a:tcPr>
                </a:tc>
              </a:tr>
              <a:tr h="457200">
                <a:tc>
                  <a:txBody>
                    <a:bodyPr/>
                    <a:lstStyle/>
                    <a:p>
                      <a:r>
                        <a:rPr sz="1600">
                          <a:solidFill>
                            <a:srgbClr val="263238"/>
                          </a:solidFill>
                          <a:latin typeface="Calibri"/>
                        </a:rPr>
                        <a:t>Sacrotuberosos</a:t>
                      </a:r>
                    </a:p>
                  </a:txBody>
                  <a:tcPr>
                    <a:solidFill>
                      <a:srgbClr val="EEF3F4"/>
                    </a:solidFill>
                  </a:tcPr>
                </a:tc>
                <a:tc>
                  <a:txBody>
                    <a:bodyPr/>
                    <a:lstStyle/>
                    <a:p>
                      <a:r>
                        <a:rPr sz="1600">
                          <a:solidFill>
                            <a:srgbClr val="263238"/>
                          </a:solidFill>
                          <a:latin typeface="Calibri"/>
                        </a:rPr>
                        <a:t>Cizallamiento y flexión</a:t>
                      </a:r>
                    </a:p>
                  </a:txBody>
                  <a:tcPr>
                    <a:solidFill>
                      <a:srgbClr val="EEF3F4"/>
                    </a:solidFill>
                  </a:tcPr>
                </a:tc>
                <a:tc>
                  <a:txBody>
                    <a:bodyPr/>
                    <a:lstStyle/>
                    <a:p>
                      <a:r>
                        <a:rPr sz="1600">
                          <a:solidFill>
                            <a:srgbClr val="263238"/>
                          </a:solidFill>
                          <a:latin typeface="Calibri"/>
                        </a:rPr>
                        <a:t>Inestabilidad vertical si se suma la rotura posterior</a:t>
                      </a:r>
                    </a:p>
                  </a:txBody>
                  <a:tcPr>
                    <a:solidFill>
                      <a:srgbClr val="EEF3F4"/>
                    </a:solidFill>
                  </a:tcPr>
                </a:tc>
              </a:tr>
              <a:tr h="457200">
                <a:tc>
                  <a:txBody>
                    <a:bodyPr/>
                    <a:lstStyle/>
                    <a:p>
                      <a:r>
                        <a:rPr sz="1600">
                          <a:solidFill>
                            <a:srgbClr val="263238"/>
                          </a:solidFill>
                          <a:latin typeface="Calibri"/>
                        </a:rPr>
                        <a:t>Sacroilíacos anteriores</a:t>
                      </a:r>
                    </a:p>
                  </a:txBody>
                  <a:tcPr>
                    <a:solidFill>
                      <a:srgbClr val="FFFFFF"/>
                    </a:solidFill>
                  </a:tcPr>
                </a:tc>
                <a:tc>
                  <a:txBody>
                    <a:bodyPr/>
                    <a:lstStyle/>
                    <a:p>
                      <a:r>
                        <a:rPr sz="1600">
                          <a:solidFill>
                            <a:srgbClr val="263238"/>
                          </a:solidFill>
                          <a:latin typeface="Calibri"/>
                        </a:rPr>
                        <a:t>Rotación externa, después de que fallaron el piso pélvico y las estructuras anteriores</a:t>
                      </a:r>
                    </a:p>
                  </a:txBody>
                  <a:tcPr>
                    <a:solidFill>
                      <a:srgbClr val="FFFFFF"/>
                    </a:solidFill>
                  </a:tcPr>
                </a:tc>
                <a:tc>
                  <a:txBody>
                    <a:bodyPr/>
                    <a:lstStyle/>
                    <a:p>
                      <a:r>
                        <a:rPr sz="1600">
                          <a:solidFill>
                            <a:srgbClr val="263238"/>
                          </a:solidFill>
                          <a:latin typeface="Calibri"/>
                        </a:rPr>
                        <a:t>Paso de APC I a APC II</a:t>
                      </a:r>
                    </a:p>
                  </a:txBody>
                  <a:tcPr>
                    <a:solidFill>
                      <a:srgbClr val="FFFFFF"/>
                    </a:solidFill>
                  </a:tcPr>
                </a:tc>
              </a:tr>
              <a:tr h="457200">
                <a:tc>
                  <a:txBody>
                    <a:bodyPr/>
                    <a:lstStyle/>
                    <a:p>
                      <a:r>
                        <a:rPr sz="1600">
                          <a:solidFill>
                            <a:srgbClr val="263238"/>
                          </a:solidFill>
                          <a:latin typeface="Calibri"/>
                        </a:rPr>
                        <a:t>Sacroilíaco interóseo</a:t>
                      </a:r>
                    </a:p>
                  </a:txBody>
                  <a:tcPr>
                    <a:solidFill>
                      <a:srgbClr val="EEF3F4"/>
                    </a:solidFill>
                  </a:tcPr>
                </a:tc>
                <a:tc>
                  <a:txBody>
                    <a:bodyPr/>
                    <a:lstStyle/>
                    <a:p>
                      <a:r>
                        <a:rPr sz="1600">
                          <a:solidFill>
                            <a:srgbClr val="263238"/>
                          </a:solidFill>
                          <a:latin typeface="Calibri"/>
                        </a:rPr>
                        <a:t>Traslación anteroposterior</a:t>
                      </a:r>
                    </a:p>
                  </a:txBody>
                  <a:tcPr>
                    <a:solidFill>
                      <a:srgbClr val="EEF3F4"/>
                    </a:solidFill>
                  </a:tcPr>
                </a:tc>
                <a:tc>
                  <a:txBody>
                    <a:bodyPr/>
                    <a:lstStyle/>
                    <a:p>
                      <a:r>
                        <a:rPr sz="1600">
                          <a:solidFill>
                            <a:srgbClr val="263238"/>
                          </a:solidFill>
                          <a:latin typeface="Calibri"/>
                        </a:rPr>
                        <a:t>Desplazamiento anteroposterior de la sacroilíaca</a:t>
                      </a:r>
                    </a:p>
                  </a:txBody>
                  <a:tcPr>
                    <a:solidFill>
                      <a:srgbClr val="EEF3F4"/>
                    </a:solidFill>
                  </a:tcPr>
                </a:tc>
              </a:tr>
              <a:tr h="457200">
                <a:tc>
                  <a:txBody>
                    <a:bodyPr/>
                    <a:lstStyle/>
                    <a:p>
                      <a:r>
                        <a:rPr sz="1600">
                          <a:solidFill>
                            <a:srgbClr val="263238"/>
                          </a:solidFill>
                          <a:latin typeface="Calibri"/>
                        </a:rPr>
                        <a:t>Sacroilíacos posteriores</a:t>
                      </a:r>
                    </a:p>
                  </a:txBody>
                  <a:tcPr>
                    <a:solidFill>
                      <a:srgbClr val="FFFFFF"/>
                    </a:solidFill>
                  </a:tcPr>
                </a:tc>
                <a:tc>
                  <a:txBody>
                    <a:bodyPr/>
                    <a:lstStyle/>
                    <a:p>
                      <a:r>
                        <a:rPr sz="1600">
                          <a:solidFill>
                            <a:srgbClr val="263238"/>
                          </a:solidFill>
                          <a:latin typeface="Calibri"/>
                        </a:rPr>
                        <a:t>Desplazamiento craneocaudal</a:t>
                      </a:r>
                    </a:p>
                  </a:txBody>
                  <a:tcPr>
                    <a:solidFill>
                      <a:srgbClr val="FFFFFF"/>
                    </a:solidFill>
                  </a:tcPr>
                </a:tc>
                <a:tc>
                  <a:txBody>
                    <a:bodyPr/>
                    <a:lstStyle/>
                    <a:p>
                      <a:r>
                        <a:rPr sz="1600">
                          <a:solidFill>
                            <a:srgbClr val="263238"/>
                          </a:solidFill>
                          <a:latin typeface="Calibri"/>
                        </a:rPr>
                        <a:t>Inestabilidad vertical</a:t>
                      </a:r>
                    </a:p>
                  </a:txBody>
                  <a:tcPr>
                    <a:solidFill>
                      <a:srgbClr val="FFFFFF"/>
                    </a:solidFill>
                  </a:tcPr>
                </a:tc>
              </a:tr>
              <a:tr h="457200">
                <a:tc>
                  <a:txBody>
                    <a:bodyPr/>
                    <a:lstStyle/>
                    <a:p>
                      <a:r>
                        <a:rPr sz="1600">
                          <a:solidFill>
                            <a:srgbClr val="263238"/>
                          </a:solidFill>
                          <a:latin typeface="Calibri"/>
                        </a:rPr>
                        <a:t>Iliolumbar</a:t>
                      </a:r>
                    </a:p>
                  </a:txBody>
                  <a:tcPr>
                    <a:solidFill>
                      <a:srgbClr val="EEF3F4"/>
                    </a:solidFill>
                  </a:tcPr>
                </a:tc>
                <a:tc>
                  <a:txBody>
                    <a:bodyPr/>
                    <a:lstStyle/>
                    <a:p>
                      <a:r>
                        <a:rPr sz="1600">
                          <a:solidFill>
                            <a:srgbClr val="263238"/>
                          </a:solidFill>
                          <a:latin typeface="Calibri"/>
                        </a:rPr>
                        <a:t>Rotación; refuerza a los sacroilíacos posteriores</a:t>
                      </a:r>
                    </a:p>
                  </a:txBody>
                  <a:tcPr>
                    <a:solidFill>
                      <a:srgbClr val="EEF3F4"/>
                    </a:solidFill>
                  </a:tcPr>
                </a:tc>
                <a:tc>
                  <a:txBody>
                    <a:bodyPr/>
                    <a:lstStyle/>
                    <a:p>
                      <a:r>
                        <a:rPr sz="1600">
                          <a:solidFill>
                            <a:srgbClr val="263238"/>
                          </a:solidFill>
                          <a:latin typeface="Calibri"/>
                        </a:rPr>
                        <a:t>Pérdida del refuerzo posterior</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y concepto de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de Ridder VA et al. OTA Int. 2023. doi:10.1097/OI9.0000000000000261</a:t>
            </a:r>
          </a:p>
          <a:p>
            <a:r>
              <a:rPr sz="800">
                <a:solidFill>
                  <a:srgbClr val="5A6469"/>
                </a:solidFill>
                <a:latin typeface="Calibri"/>
              </a:rPr>
              <a:t>[r11] Madsen JE et al. Arch Orthop Trauma Surg. 2024. doi:10.1007/s00402-024-05447-7</a:t>
            </a:r>
          </a:p>
          <a:p>
            <a:r>
              <a:rPr sz="800">
                <a:solidFill>
                  <a:srgbClr val="5A6469"/>
                </a:solidFill>
                <a:latin typeface="Calibri"/>
              </a:rPr>
              <a:t>[r22] Jordan MC et al. EFORT Open Rev. 2024. doi:10.1530/EOR-23-0173</a:t>
            </a:r>
          </a:p>
          <a:p>
            <a:r>
              <a:rPr sz="800">
                <a:solidFill>
                  <a:srgbClr val="5A6469"/>
                </a:solidFill>
                <a:latin typeface="Calibri"/>
              </a:rPr>
              <a:t>[r24] Gänsslen A et al. Arch Orthop Trauma Surg. 2025. doi:10.1007/s00402-025-05904-x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significa «estable».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y concepto de estabilidad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de Ridder VA et al. OTA Int. 2023. doi:10.1097/OI9.0000000000000261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Durante años se usó una diástasis sinfisaria de 2,5 cm para separar APC I (estable) de APC II (inestable)…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Umbrales de diástasis sinfisaria que se citan y a qué se asocian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de Ridder VA et al. OTA Int. 2023. doi:10.1097/OI9.0000000000000261</a:t>
            </a:r>
          </a:p>
          <a:p>
            <a:r>
              <a:rPr sz="1000">
                <a:solidFill>
                  <a:srgbClr val="5A6469"/>
                </a:solidFill>
                <a:latin typeface="Calibri"/>
              </a:rPr>
              <a:t>[r24] Gänsslen A et al. Arch Orthop Trauma Surg. 2025. doi:10.1007/s00402-025-05904-x</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Umbral</a:t>
                      </a:r>
                    </a:p>
                  </a:txBody>
                  <a:tcPr>
                    <a:solidFill>
                      <a:srgbClr val="0F5F6B"/>
                    </a:solidFill>
                  </a:tcPr>
                </a:tc>
                <a:tc>
                  <a:txBody>
                    <a:bodyPr/>
                    <a:lstStyle/>
                    <a:p>
                      <a:r>
                        <a:rPr sz="1600" b="1">
                          <a:solidFill>
                            <a:srgbClr val="FFFFFF"/>
                          </a:solidFill>
                          <a:latin typeface="Calibri"/>
                        </a:rPr>
                        <a:t>Qué sugiere</a:t>
                      </a:r>
                    </a:p>
                  </a:txBody>
                  <a:tcPr>
                    <a:solidFill>
                      <a:srgbClr val="0F5F6B"/>
                    </a:solidFill>
                  </a:tcPr>
                </a:tc>
              </a:tr>
              <a:tr h="457200">
                <a:tc>
                  <a:txBody>
                    <a:bodyPr/>
                    <a:lstStyle/>
                    <a:p>
                      <a:r>
                        <a:rPr sz="1600">
                          <a:solidFill>
                            <a:srgbClr val="263238"/>
                          </a:solidFill>
                          <a:latin typeface="Calibri"/>
                        </a:rPr>
                        <a:t>Tile, estudios cadavéricos [r10]</a:t>
                      </a:r>
                    </a:p>
                  </a:txBody>
                  <a:tcPr>
                    <a:solidFill>
                      <a:srgbClr val="EEF3F4"/>
                    </a:solidFill>
                  </a:tcPr>
                </a:tc>
                <a:tc>
                  <a:txBody>
                    <a:bodyPr/>
                    <a:lstStyle/>
                    <a:p>
                      <a:r>
                        <a:rPr sz="1600">
                          <a:solidFill>
                            <a:srgbClr val="263238"/>
                          </a:solidFill>
                          <a:latin typeface="Calibri"/>
                        </a:rPr>
                        <a:t>Más de 2,5 cm</a:t>
                      </a:r>
                    </a:p>
                  </a:txBody>
                  <a:tcPr>
                    <a:solidFill>
                      <a:srgbClr val="EEF3F4"/>
                    </a:solidFill>
                  </a:tcPr>
                </a:tc>
                <a:tc>
                  <a:txBody>
                    <a:bodyPr/>
                    <a:lstStyle/>
                    <a:p>
                      <a:r>
                        <a:rPr sz="1600">
                          <a:solidFill>
                            <a:srgbClr val="263238"/>
                          </a:solidFill>
                          <a:latin typeface="Calibri"/>
                        </a:rPr>
                        <a:t>Rotura del piso pélvico y de los ligamentos sacroilíacos anteriores</a:t>
                      </a:r>
                    </a:p>
                  </a:txBody>
                  <a:tcPr>
                    <a:solidFill>
                      <a:srgbClr val="EEF3F4"/>
                    </a:solidFill>
                  </a:tcPr>
                </a:tc>
              </a:tr>
              <a:tr h="457200">
                <a:tc>
                  <a:txBody>
                    <a:bodyPr/>
                    <a:lstStyle/>
                    <a:p>
                      <a:r>
                        <a:rPr sz="1600">
                          <a:solidFill>
                            <a:srgbClr val="263238"/>
                          </a:solidFill>
                          <a:latin typeface="Calibri"/>
                        </a:rPr>
                        <a:t>Doro y colaboradores [r10]</a:t>
                      </a:r>
                    </a:p>
                  </a:txBody>
                  <a:tcPr>
                    <a:solidFill>
                      <a:srgbClr val="FFFFFF"/>
                    </a:solidFill>
                  </a:tcPr>
                </a:tc>
                <a:tc>
                  <a:txBody>
                    <a:bodyPr/>
                    <a:lstStyle/>
                    <a:p>
                      <a:r>
                        <a:rPr sz="1600">
                          <a:solidFill>
                            <a:srgbClr val="263238"/>
                          </a:solidFill>
                          <a:latin typeface="Calibri"/>
                        </a:rPr>
                        <a:t>2,5 cm en varones y 1,8 cm en mujeres</a:t>
                      </a:r>
                    </a:p>
                  </a:txBody>
                  <a:tcPr>
                    <a:solidFill>
                      <a:srgbClr val="FFFFFF"/>
                    </a:solidFill>
                  </a:tcPr>
                </a:tc>
                <a:tc>
                  <a:txBody>
                    <a:bodyPr/>
                    <a:lstStyle/>
                    <a:p>
                      <a:r>
                        <a:rPr sz="1600">
                          <a:solidFill>
                            <a:srgbClr val="263238"/>
                          </a:solidFill>
                          <a:latin typeface="Calibri"/>
                        </a:rPr>
                        <a:t>Rotura sacroilíaca anterior improbable con menos de 1,8 cm y probable con más de 4,5 cm</a:t>
                      </a:r>
                    </a:p>
                  </a:txBody>
                  <a:tcPr>
                    <a:solidFill>
                      <a:srgbClr val="FFFFFF"/>
                    </a:solidFill>
                  </a:tcPr>
                </a:tc>
              </a:tr>
              <a:tr h="457200">
                <a:tc>
                  <a:txBody>
                    <a:bodyPr/>
                    <a:lstStyle/>
                    <a:p>
                      <a:r>
                        <a:rPr sz="1600">
                          <a:solidFill>
                            <a:srgbClr val="263238"/>
                          </a:solidFill>
                          <a:latin typeface="Calibri"/>
                        </a:rPr>
                        <a:t>Gänsslen y colaboradores [r24]</a:t>
                      </a:r>
                    </a:p>
                  </a:txBody>
                  <a:tcPr>
                    <a:solidFill>
                      <a:srgbClr val="EEF3F4"/>
                    </a:solidFill>
                  </a:tcPr>
                </a:tc>
                <a:tc>
                  <a:txBody>
                    <a:bodyPr/>
                    <a:lstStyle/>
                    <a:p>
                      <a:r>
                        <a:rPr sz="1600">
                          <a:solidFill>
                            <a:srgbClr val="263238"/>
                          </a:solidFill>
                          <a:latin typeface="Calibri"/>
                        </a:rPr>
                        <a:t>Más de 10 mm de desplazamiento</a:t>
                      </a:r>
                    </a:p>
                  </a:txBody>
                  <a:tcPr>
                    <a:solidFill>
                      <a:srgbClr val="EEF3F4"/>
                    </a:solidFill>
                  </a:tcPr>
                </a:tc>
                <a:tc>
                  <a:txBody>
                    <a:bodyPr/>
                    <a:lstStyle/>
                    <a:p>
                      <a:r>
                        <a:rPr sz="1600">
                          <a:solidFill>
                            <a:srgbClr val="263238"/>
                          </a:solidFill>
                          <a:latin typeface="Calibri"/>
                        </a:rPr>
                        <a:t>Tratamiento quirúrgico; entre 5 y 10 mm decide la prueba de estrés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Young-Burgess, Tile/AO-OTA, WSES y FFP</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Zhang R et al. Sci Rep. 2024. doi:10.1038/s41598-024-78604-y</a:t>
            </a:r>
          </a:p>
          <a:p>
            <a:r>
              <a:rPr sz="800">
                <a:solidFill>
                  <a:srgbClr val="5A6469"/>
                </a:solidFill>
                <a:latin typeface="Calibri"/>
              </a:rPr>
              <a:t>[r3] Coccolini F et al. World J Emerg Surg. 2017. doi:10.1186/s13017-017-0117-6</a:t>
            </a:r>
          </a:p>
          <a:p>
            <a:r>
              <a:rPr sz="800">
                <a:solidFill>
                  <a:srgbClr val="5A6469"/>
                </a:solidFill>
                <a:latin typeface="Calibri"/>
              </a:rPr>
              <a:t>[r10] de Ridder VA et al. OTA Int. 2023. doi:10.1097/OI9.0000000000000261</a:t>
            </a:r>
          </a:p>
          <a:p>
            <a:r>
              <a:rPr sz="800">
                <a:solidFill>
                  <a:srgbClr val="5A6469"/>
                </a:solidFill>
                <a:latin typeface="Calibri"/>
              </a:rPr>
              <a:t>[r12] Sagi HC et al. J Orthop Trauma. 2011. doi:10.1097/BOT.0b013e31822b02ae</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varias clasificaciones y ninguna reemplaza a las otras.</a:t>
            </a:r>
          </a:p>
          <a:p>
            <a:pPr marL="347472" indent="-347472">
              <a:spcAft>
                <a:spcPts val="1400"/>
              </a:spcAft>
              <a:buChar char="•"/>
            </a:pPr>
            <a:r>
              <a:rPr sz="2400">
                <a:solidFill>
                  <a:srgbClr val="263238"/>
                </a:solidFill>
                <a:latin typeface="Calibri"/>
              </a:rPr>
              <a:t>Lo útil es saber qué decisión permite tomar cada una.</a:t>
            </a:r>
          </a:p>
          <a:p>
            <a:pPr marL="347472" indent="-347472">
              <a:spcAft>
                <a:spcPts val="1400"/>
              </a:spcAft>
              <a:buChar char="•"/>
            </a:pPr>
            <a:r>
              <a:rPr sz="2400">
                <a:solidFill>
                  <a:srgbClr val="263238"/>
                </a:solidFill>
                <a:latin typeface="Calibri"/>
              </a:rPr>
              <a:t>Young-Burgess (1986): el mecanismo.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Acuerdo entre observadores según la clasificación (kappa)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Koo H et al. J Orthop Trauma. 2008. doi:10.1097/BOT.0b013e31817440cf</a:t>
            </a:r>
          </a:p>
          <a:p>
            <a:r>
              <a:rPr sz="1000">
                <a:solidFill>
                  <a:srgbClr val="5A6469"/>
                </a:solidFill>
                <a:latin typeface="Calibri"/>
              </a:rPr>
              <a:t>[r2] Zhang R et al. Sci Rep. 2024. doi:10.1038/s41598-024-78604-y</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Kappa del juicio de estabilidad antes y después de añadir 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Koo H et al. J Orthop Trauma. 2008. doi:10.1097/BOT.0b013e31817440cf</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en la sala de reanimación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Coccolini F et al. World J Emerg Surg. 2017. doi:10.1186/s13017-017-0117-6</a:t>
            </a:r>
          </a:p>
          <a:p>
            <a:r>
              <a:rPr sz="800">
                <a:solidFill>
                  <a:srgbClr val="5A6469"/>
                </a:solidFill>
                <a:latin typeface="Calibri"/>
              </a:rPr>
              <a:t>[r10] de Ridder VA et al. OTA Int. 2023. doi:10.1097/OI9.0000000000000261</a:t>
            </a:r>
          </a:p>
          <a:p>
            <a:r>
              <a:rPr sz="800">
                <a:solidFill>
                  <a:srgbClr val="5A6469"/>
                </a:solidFill>
                <a:latin typeface="Calibri"/>
              </a:rPr>
              <a:t>[r11] Madsen JE et al. Arch Orthop Trauma Surg. 2024. doi:10.1007/s00402-024-05447-7</a:t>
            </a:r>
          </a:p>
          <a:p>
            <a:r>
              <a:rPr sz="800">
                <a:solidFill>
                  <a:srgbClr val="5A6469"/>
                </a:solidFill>
                <a:latin typeface="Calibri"/>
              </a:rPr>
              <a:t>[r23] Sugimoto Y et al. Spine (Phila Pa. 2010. doi:10.1097/BRS.0b013e3181bb85d0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sala de reanimación el diagnóstico es fisiológico antes que anatómico.</a:t>
            </a:r>
          </a:p>
          <a:p>
            <a:pPr marL="347472" indent="-347472">
              <a:spcAft>
                <a:spcPts val="1400"/>
              </a:spcAft>
              <a:buChar char="•"/>
            </a:pPr>
            <a:r>
              <a:rPr sz="2800">
                <a:solidFill>
                  <a:srgbClr val="263238"/>
                </a:solidFill>
                <a:latin typeface="Calibri"/>
              </a:rPr>
              <a:t>¿Inestable o 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en la sala de reanimación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de Ridder VA et al. OTA Int. 2023. doi:10.1097/OI9.0000000000000261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la pelvis la fuente?</a:t>
            </a:r>
          </a:p>
          <a:p>
            <a:pPr marL="347472" indent="-347472">
              <a:spcAft>
                <a:spcPts val="1400"/>
              </a:spcAft>
              <a:buChar char="•"/>
            </a:pPr>
            <a:r>
              <a:rPr sz="2400">
                <a:solidFill>
                  <a:srgbClr val="263238"/>
                </a:solidFill>
                <a:latin typeface="Calibri"/>
              </a:rPr>
              <a:t>En el politrauma con inestabilidad y lesión pélvica, la pelvis es la fuente principal de pérdida de sangre en 60 % de los casos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buscar en la primera revisión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Coccolini F et al. World J Emerg Surg. 2017. doi:10.1186/s13017-017-0117-6</a:t>
            </a:r>
          </a:p>
          <a:p>
            <a:r>
              <a:rPr sz="800">
                <a:solidFill>
                  <a:srgbClr val="5A6469"/>
                </a:solidFill>
                <a:latin typeface="Calibri"/>
              </a:rPr>
              <a:t>[r11] Madsen JE et al. Arch Orthop Trauma Surg. 2024. doi:10.1007/s00402-024-05447-7</a:t>
            </a:r>
          </a:p>
          <a:p>
            <a:r>
              <a:rPr sz="800">
                <a:solidFill>
                  <a:srgbClr val="5A6469"/>
                </a:solidFill>
                <a:latin typeface="Calibri"/>
              </a:rPr>
              <a:t>[r23] Sugimoto Y et al. Spine (Phila Pa. 2010. doi:10.1097/BRS.0b013e3181bb85d0</a:t>
            </a:r>
          </a:p>
          <a:p>
            <a:r>
              <a:rPr sz="800">
                <a:solidFill>
                  <a:srgbClr val="5A6469"/>
                </a:solidFill>
                <a:latin typeface="Calibri"/>
              </a:rPr>
              <a:t>[r28] Lai CY et al. Sci Rep. 2023. doi:10.1038/s41598-023-35488-8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Qué sospechar</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Sangre en el meato, hematoma perineal o escrotal, próstata alta, pelvis inestable</a:t>
                      </a:r>
                    </a:p>
                  </a:txBody>
                  <a:tcPr>
                    <a:solidFill>
                      <a:srgbClr val="EEF3F4"/>
                    </a:solidFill>
                  </a:tcPr>
                </a:tc>
                <a:tc>
                  <a:txBody>
                    <a:bodyPr/>
                    <a:lstStyle/>
                    <a:p>
                      <a:r>
                        <a:rPr sz="1600">
                          <a:solidFill>
                            <a:srgbClr val="263238"/>
                          </a:solidFill>
                          <a:latin typeface="Calibri"/>
                        </a:rPr>
                        <a:t>Lesión de vía urinaria baja o de uretra: 7-25 % de las fracturas del anillo; cerca de 23 % de las lesiones uretrales se pasan por alto al inicio [r3]</a:t>
                      </a:r>
                    </a:p>
                  </a:txBody>
                  <a:tcPr>
                    <a:solidFill>
                      <a:srgbClr val="EEF3F4"/>
                    </a:solidFill>
                  </a:tcPr>
                </a:tc>
                <a:tc>
                  <a:txBody>
                    <a:bodyPr/>
                    <a:lstStyle/>
                    <a:p>
                      <a:r>
                        <a:rPr sz="1600">
                          <a:solidFill>
                            <a:srgbClr val="263238"/>
                          </a:solidFill>
                          <a:latin typeface="Calibri"/>
                        </a:rPr>
                        <a:t>Según la WSES, uretrografía retrógrada antes de sondar; si es positiva o hay duda, catéter suprapúbico [r3]</a:t>
                      </a:r>
                    </a:p>
                  </a:txBody>
                  <a:tcPr>
                    <a:solidFill>
                      <a:srgbClr val="EEF3F4"/>
                    </a:solidFill>
                  </a:tcPr>
                </a:tc>
              </a:tr>
              <a:tr h="457200">
                <a:tc>
                  <a:txBody>
                    <a:bodyPr/>
                    <a:lstStyle/>
                    <a:p>
                      <a:r>
                        <a:rPr sz="1600">
                          <a:solidFill>
                            <a:srgbClr val="263238"/>
                          </a:solidFill>
                          <a:latin typeface="Calibri"/>
                        </a:rPr>
                        <a:t>Sangre, pared rectal débil o herida vaginal</a:t>
                      </a:r>
                    </a:p>
                  </a:txBody>
                  <a:tcPr>
                    <a:solidFill>
                      <a:srgbClr val="FFFFFF"/>
                    </a:solidFill>
                  </a:tcPr>
                </a:tc>
                <a:tc>
                  <a:txBody>
                    <a:bodyPr/>
                    <a:lstStyle/>
                    <a:p>
                      <a:r>
                        <a:rPr sz="1600">
                          <a:solidFill>
                            <a:srgbClr val="263238"/>
                          </a:solidFill>
                          <a:latin typeface="Calibri"/>
                        </a:rPr>
                        <a:t>Lesión anorrectal (18-64 %) o fractura abierta [r3][r11]</a:t>
                      </a:r>
                    </a:p>
                  </a:txBody>
                  <a:tcPr>
                    <a:solidFill>
                      <a:srgbClr val="FFFFFF"/>
                    </a:solidFill>
                  </a:tcPr>
                </a:tc>
                <a:tc>
                  <a:txBody>
                    <a:bodyPr/>
                    <a:lstStyle/>
                    <a:p>
                      <a:r>
                        <a:rPr sz="1600">
                          <a:solidFill>
                            <a:srgbClr val="263238"/>
                          </a:solidFill>
                          <a:latin typeface="Calibri"/>
                        </a:rPr>
                        <a:t>Tacto rectal y vaginal; proctoscopia si es positivo [r3]</a:t>
                      </a:r>
                    </a:p>
                  </a:txBody>
                  <a:tcPr>
                    <a:solidFill>
                      <a:srgbClr val="FFFFFF"/>
                    </a:solidFill>
                  </a:tcPr>
                </a:tc>
              </a:tr>
              <a:tr h="457200">
                <a:tc>
                  <a:txBody>
                    <a:bodyPr/>
                    <a:lstStyle/>
                    <a:p>
                      <a:r>
                        <a:rPr sz="1600">
                          <a:solidFill>
                            <a:srgbClr val="263238"/>
                          </a:solidFill>
                          <a:latin typeface="Calibri"/>
                        </a:rPr>
                        <a:t>Acortamiento o deformidad rotacional del miembro</a:t>
                      </a:r>
                    </a:p>
                  </a:txBody>
                  <a:tcPr>
                    <a:solidFill>
                      <a:srgbClr val="EEF3F4"/>
                    </a:solidFill>
                  </a:tcPr>
                </a:tc>
                <a:tc>
                  <a:txBody>
                    <a:bodyPr/>
                    <a:lstStyle/>
                    <a:p>
                      <a:r>
                        <a:rPr sz="1600">
                          <a:solidFill>
                            <a:srgbClr val="263238"/>
                          </a:solidFill>
                          <a:latin typeface="Calibri"/>
                        </a:rPr>
                        <a:t>Fractura pélvica o acetabular muy desplazada [r11]</a:t>
                      </a:r>
                    </a:p>
                  </a:txBody>
                  <a:tcPr>
                    <a:solidFill>
                      <a:srgbClr val="EEF3F4"/>
                    </a:solidFill>
                  </a:tcPr>
                </a:tc>
                <a:tc>
                  <a:txBody>
                    <a:bodyPr/>
                    <a:lstStyle/>
                    <a:p>
                      <a:r>
                        <a:rPr sz="1600">
                          <a:solidFill>
                            <a:srgbClr val="263238"/>
                          </a:solidFill>
                          <a:latin typeface="Calibri"/>
                        </a:rPr>
                        <a:t>Estabilizar la pelvis antes de movilizar al paciente [r11]</a:t>
                      </a:r>
                    </a:p>
                  </a:txBody>
                  <a:tcPr>
                    <a:solidFill>
                      <a:srgbClr val="EEF3F4"/>
                    </a:solidFill>
                  </a:tcPr>
                </a:tc>
              </a:tr>
              <a:tr h="457200">
                <a:tc>
                  <a:txBody>
                    <a:bodyPr/>
                    <a:lstStyle/>
                    <a:p>
                      <a:r>
                        <a:rPr sz="1600">
                          <a:solidFill>
                            <a:srgbClr val="263238"/>
                          </a:solidFill>
                          <a:latin typeface="Calibri"/>
                        </a:rPr>
                        <a:t>Déficit de L5 o S1</a:t>
                      </a:r>
                    </a:p>
                  </a:txBody>
                  <a:tcPr>
                    <a:solidFill>
                      <a:srgbClr val="FFFFFF"/>
                    </a:solidFill>
                  </a:tcPr>
                </a:tc>
                <a:tc>
                  <a:txBody>
                    <a:bodyPr/>
                    <a:lstStyle/>
                    <a:p>
                      <a:r>
                        <a:rPr sz="1600">
                          <a:solidFill>
                            <a:srgbClr val="263238"/>
                          </a:solidFill>
                          <a:latin typeface="Calibri"/>
                        </a:rPr>
                        <a:t>Lesión del plexo lumbosacro: 5 de 22 en una serie de fracturas B y C [r23]</a:t>
                      </a:r>
                    </a:p>
                  </a:txBody>
                  <a:tcPr>
                    <a:solidFill>
                      <a:srgbClr val="FFFFFF"/>
                    </a:solidFill>
                  </a:tcPr>
                </a:tc>
                <a:tc>
                  <a:txBody>
                    <a:bodyPr/>
                    <a:lstStyle/>
                    <a:p>
                      <a:r>
                        <a:rPr sz="1600">
                          <a:solidFill>
                            <a:srgbClr val="263238"/>
                          </a:solidFill>
                          <a:latin typeface="Calibri"/>
                        </a:rPr>
                        <a:t>Documentarlo antes de cualquier intervención</a:t>
                      </a:r>
                    </a:p>
                  </a:txBody>
                  <a:tcPr>
                    <a:solidFill>
                      <a:srgbClr val="FFFFFF"/>
                    </a:solidFill>
                  </a:tcPr>
                </a:tc>
              </a:tr>
              <a:tr h="457200">
                <a:tc>
                  <a:txBody>
                    <a:bodyPr/>
                    <a:lstStyle/>
                    <a:p>
                      <a:r>
                        <a:rPr sz="1600">
                          <a:solidFill>
                            <a:srgbClr val="263238"/>
                          </a:solidFill>
                          <a:latin typeface="Calibri"/>
                        </a:rPr>
                        <a:t>Piel desprendida sobre el trocánter o el flanco</a:t>
                      </a:r>
                    </a:p>
                  </a:txBody>
                  <a:tcPr>
                    <a:solidFill>
                      <a:srgbClr val="EEF3F4"/>
                    </a:solidFill>
                  </a:tcPr>
                </a:tc>
                <a:tc>
                  <a:txBody>
                    <a:bodyPr/>
                    <a:lstStyle/>
                    <a:p>
                      <a:r>
                        <a:rPr sz="1600">
                          <a:solidFill>
                            <a:srgbClr val="263238"/>
                          </a:solidFill>
                          <a:latin typeface="Calibri"/>
                        </a:rPr>
                        <a:t>Lesión de Morel-Lavallée, que se asocia a infección del sitio quirúrgico [r28]</a:t>
                      </a:r>
                    </a:p>
                  </a:txBody>
                  <a:tcPr>
                    <a:solidFill>
                      <a:srgbClr val="EEF3F4"/>
                    </a:solidFill>
                  </a:tcPr>
                </a:tc>
                <a:tc>
                  <a:txBody>
                    <a:bodyPr/>
                    <a:lstStyle/>
                    <a:p>
                      <a:r>
                        <a:rPr sz="1600">
                          <a:solidFill>
                            <a:srgbClr val="263238"/>
                          </a:solidFill>
                          <a:latin typeface="Calibri"/>
                        </a:rPr>
                        <a:t>Planear la vía de abordaje y el drenaje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cuánto vale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Coccolini F et al. World J Emerg Surg. 2017. doi:10.1186/s13017-017-0117-6</a:t>
            </a:r>
          </a:p>
          <a:p>
            <a:r>
              <a:rPr sz="800">
                <a:solidFill>
                  <a:srgbClr val="5A6469"/>
                </a:solidFill>
                <a:latin typeface="Calibri"/>
              </a:rPr>
              <a:t>[r11] Madsen JE et al. Arch Orthop Trauma Surg. 2024. doi:10.1007/s00402-024-05447-7</a:t>
            </a:r>
          </a:p>
          <a:p>
            <a:r>
              <a:rPr sz="800">
                <a:solidFill>
                  <a:srgbClr val="5A6469"/>
                </a:solidFill>
                <a:latin typeface="Calibri"/>
              </a:rPr>
              <a:t>[r19] Pehle B et al. Unfallchirurg. 2003. doi:10.1007/s00113-003-0629-2</a:t>
            </a:r>
          </a:p>
          <a:p>
            <a:r>
              <a:rPr sz="800">
                <a:solidFill>
                  <a:srgbClr val="5A6469"/>
                </a:solidFill>
                <a:latin typeface="Calibri"/>
              </a:rPr>
              <a:t>[r29] Sauerland S et al. Arch Orthop Trauma Surg. 2004. doi:10.1007/s00402-003-0631-8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en las fuentes abiertas para este tema sensibilidad ni especificidad por maniobra: sin dato verificable por maniobra individual.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clínico para fractura pélvica: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Sauerland S et al. Arch Orthop Trauma Surg. 2004. doi:10.1007/s00402-003-0631-8</a:t>
            </a:r>
          </a:p>
          <a:p>
            <a:r>
              <a:rPr sz="1000">
                <a:solidFill>
                  <a:srgbClr val="5A6469"/>
                </a:solidFill>
                <a:latin typeface="Calibri"/>
              </a:rPr>
              <a:t>[r19] Pehle B et al. Unfallchirurg. 2003. doi:10.1007/s00113-003-0629-2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en contusos despiertos: examen clínico frente a radiografía AP</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Gonzalez RP et al. J Am Coll Surg. 2002. doi:10.1016/s1072-7515(01)01153-x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y pruebas de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 AP de pelvis.</a:t>
            </a:r>
          </a:p>
          <a:p>
            <a:pPr marL="347472" indent="-347472">
              <a:spcAft>
                <a:spcPts val="1400"/>
              </a:spcAft>
              <a:buChar char="•"/>
            </a:pPr>
            <a:r>
              <a:rPr sz="2400">
                <a:solidFill>
                  <a:srgbClr val="263238"/>
                </a:solidFill>
                <a:latin typeface="Calibri"/>
              </a:rPr>
              <a:t>Es la primera imagen en el inestable.</a:t>
            </a:r>
          </a:p>
          <a:p>
            <a:pPr marL="347472" indent="-347472">
              <a:spcAft>
                <a:spcPts val="1400"/>
              </a:spcAft>
              <a:buChar char="•"/>
            </a:pPr>
            <a:r>
              <a:rPr sz="2400">
                <a:solidFill>
                  <a:srgbClr val="263238"/>
                </a:solidFill>
                <a:latin typeface="Calibri"/>
              </a:rPr>
              <a:t>Una fractura desplazada se diagnostica fácil, pero una fractura posterior sin desplazamiento puede pasar desapercibida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Extravasación de contraste en TC: sensibilidad y especificidad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Juern JS et al. J Trauma Acute Care Surg. 2017. doi:10.1097/TA.0000000000001305</a:t>
            </a:r>
          </a:p>
          <a:p>
            <a:r>
              <a:rPr sz="1000">
                <a:solidFill>
                  <a:srgbClr val="5A6469"/>
                </a:solidFill>
                <a:latin typeface="Calibri"/>
              </a:rPr>
              <a:t>[r17] Do AS et al. OTA Int. 2018. doi:10.1097/OI9.0000000000000009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aporta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Coccolini F et al. World J Emerg Surg. 2017. doi:10.1186/s13017-017-0117-6</a:t>
            </a:r>
          </a:p>
          <a:p>
            <a:r>
              <a:rPr sz="1000">
                <a:solidFill>
                  <a:srgbClr val="5A6469"/>
                </a:solidFill>
                <a:latin typeface="Calibri"/>
              </a:rPr>
              <a:t>[r11] Madsen JE et al. Arch Orthop Trauma Surg. 2024. doi:10.1007/s00402-024-05447-7</a:t>
            </a:r>
          </a:p>
          <a:p>
            <a:r>
              <a:rPr sz="1000">
                <a:solidFill>
                  <a:srgbClr val="5A6469"/>
                </a:solidFill>
                <a:latin typeface="Calibri"/>
              </a:rPr>
              <a:t>[r12] Sagi HC et al. J Orthop Trauma. 2011. doi:10.1097/BOT.0b013e31822b02ae</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Qué responde</a:t>
                      </a:r>
                    </a:p>
                  </a:txBody>
                  <a:tcPr>
                    <a:solidFill>
                      <a:srgbClr val="0F5F6B"/>
                    </a:solidFill>
                  </a:tcPr>
                </a:tc>
                <a:tc>
                  <a:txBody>
                    <a:bodyPr/>
                    <a:lstStyle/>
                    <a:p>
                      <a:r>
                        <a:rPr sz="1600" b="1">
                          <a:solidFill>
                            <a:srgbClr val="FFFFFF"/>
                          </a:solidFill>
                          <a:latin typeface="Calibri"/>
                        </a:rPr>
                        <a:t>Rendimiento y límites</a:t>
                      </a:r>
                    </a:p>
                  </a:txBody>
                  <a:tcPr>
                    <a:solidFill>
                      <a:srgbClr val="0F5F6B"/>
                    </a:solidFill>
                  </a:tcPr>
                </a:tc>
              </a:tr>
              <a:tr h="457200">
                <a:tc>
                  <a:txBody>
                    <a:bodyPr/>
                    <a:lstStyle/>
                    <a:p>
                      <a:r>
                        <a:rPr sz="1600">
                          <a:solidFill>
                            <a:srgbClr val="263238"/>
                          </a:solidFill>
                          <a:latin typeface="Calibri"/>
                        </a:rPr>
                        <a:t>Radiografía AP de pelvis</a:t>
                      </a:r>
                    </a:p>
                  </a:txBody>
                  <a:tcPr>
                    <a:solidFill>
                      <a:srgbClr val="EEF3F4"/>
                    </a:solidFill>
                  </a:tcPr>
                </a:tc>
                <a:tc>
                  <a:txBody>
                    <a:bodyPr/>
                    <a:lstStyle/>
                    <a:p>
                      <a:r>
                        <a:rPr sz="1600">
                          <a:solidFill>
                            <a:srgbClr val="263238"/>
                          </a:solidFill>
                          <a:latin typeface="Calibri"/>
                        </a:rPr>
                        <a:t>¿Hay una lesión desplazada que obligue a estabilizar ya?</a:t>
                      </a:r>
                    </a:p>
                  </a:txBody>
                  <a:tcPr>
                    <a:solidFill>
                      <a:srgbClr val="EEF3F4"/>
                    </a:solidFill>
                  </a:tcPr>
                </a:tc>
                <a:tc>
                  <a:txBody>
                    <a:bodyPr/>
                    <a:lstStyle/>
                    <a:p>
                      <a:r>
                        <a:rPr sz="1600">
                          <a:solidFill>
                            <a:srgbClr val="263238"/>
                          </a:solidFill>
                          <a:latin typeface="Calibri"/>
                        </a:rPr>
                        <a:t>Sensibilidad de 50-68 %; falsos negativos de 32 % [r3]</a:t>
                      </a:r>
                    </a:p>
                  </a:txBody>
                  <a:tcPr>
                    <a:solidFill>
                      <a:srgbClr val="EEF3F4"/>
                    </a:solidFill>
                  </a:tcPr>
                </a:tc>
              </a:tr>
              <a:tr h="457200">
                <a:tc>
                  <a:txBody>
                    <a:bodyPr/>
                    <a:lstStyle/>
                    <a:p>
                      <a:r>
                        <a:rPr sz="1600">
                          <a:solidFill>
                            <a:srgbClr val="263238"/>
                          </a:solidFill>
                          <a:latin typeface="Calibri"/>
                        </a:rPr>
                        <a:t>e-FAST</a:t>
                      </a:r>
                    </a:p>
                  </a:txBody>
                  <a:tcPr>
                    <a:solidFill>
                      <a:srgbClr val="FFFFFF"/>
                    </a:solidFill>
                  </a:tcPr>
                </a:tc>
                <a:tc>
                  <a:txBody>
                    <a:bodyPr/>
                    <a:lstStyle/>
                    <a:p>
                      <a:r>
                        <a:rPr sz="1600">
                          <a:solidFill>
                            <a:srgbClr val="263238"/>
                          </a:solidFill>
                          <a:latin typeface="Calibri"/>
                        </a:rPr>
                        <a:t>¿Hay otra fuente torácica o abdominal?</a:t>
                      </a:r>
                    </a:p>
                  </a:txBody>
                  <a:tcPr>
                    <a:solidFill>
                      <a:srgbClr val="FFFFFF"/>
                    </a:solidFill>
                  </a:tcPr>
                </a:tc>
                <a:tc>
                  <a:txBody>
                    <a:bodyPr/>
                    <a:lstStyle/>
                    <a:p>
                      <a:r>
                        <a:rPr sz="1600">
                          <a:solidFill>
                            <a:srgbClr val="263238"/>
                          </a:solidFill>
                          <a:latin typeface="Calibri"/>
                        </a:rPr>
                        <a:t>Especificidad de 90-100 % y sensibilidad de 70-80 % para tórax y abdomen [r11]</a:t>
                      </a:r>
                    </a:p>
                  </a:txBody>
                  <a:tcPr>
                    <a:solidFill>
                      <a:srgbClr val="FFFFFF"/>
                    </a:solidFill>
                  </a:tcPr>
                </a:tc>
              </a:tr>
              <a:tr h="457200">
                <a:tc>
                  <a:txBody>
                    <a:bodyPr/>
                    <a:lstStyle/>
                    <a:p>
                      <a:r>
                        <a:rPr sz="1600">
                          <a:solidFill>
                            <a:srgbClr val="263238"/>
                          </a:solidFill>
                          <a:latin typeface="Calibri"/>
                        </a:rPr>
                        <a:t>TC con contraste</a:t>
                      </a:r>
                    </a:p>
                  </a:txBody>
                  <a:tcPr>
                    <a:solidFill>
                      <a:srgbClr val="EEF3F4"/>
                    </a:solidFill>
                  </a:tcPr>
                </a:tc>
                <a:tc>
                  <a:txBody>
                    <a:bodyPr/>
                    <a:lstStyle/>
                    <a:p>
                      <a:r>
                        <a:rPr sz="1600">
                          <a:solidFill>
                            <a:srgbClr val="263238"/>
                          </a:solidFill>
                          <a:latin typeface="Calibri"/>
                        </a:rPr>
                        <a:t>Patrón, blush, hematoma, lesiones asociadas</a:t>
                      </a:r>
                    </a:p>
                  </a:txBody>
                  <a:tcPr>
                    <a:solidFill>
                      <a:srgbClr val="EEF3F4"/>
                    </a:solidFill>
                  </a:tcPr>
                </a:tc>
                <a:tc>
                  <a:txBody>
                    <a:bodyPr/>
                    <a:lstStyle/>
                    <a:p>
                      <a:r>
                        <a:rPr sz="1600">
                          <a:solidFill>
                            <a:srgbClr val="263238"/>
                          </a:solidFill>
                          <a:latin typeface="Calibri"/>
                        </a:rPr>
                        <a:t>Exactitud de 98 % para el blush; no excluye sangrado si no lo hay [r3]</a:t>
                      </a:r>
                    </a:p>
                  </a:txBody>
                  <a:tcPr>
                    <a:solidFill>
                      <a:srgbClr val="EEF3F4"/>
                    </a:solidFill>
                  </a:tcPr>
                </a:tc>
              </a:tr>
              <a:tr h="457200">
                <a:tc>
                  <a:txBody>
                    <a:bodyPr/>
                    <a:lstStyle/>
                    <a:p>
                      <a:r>
                        <a:rPr sz="1600">
                          <a:solidFill>
                            <a:srgbClr val="263238"/>
                          </a:solidFill>
                          <a:latin typeface="Calibri"/>
                        </a:rPr>
                        <a:t>Examen bajo anestesia</a:t>
                      </a:r>
                    </a:p>
                  </a:txBody>
                  <a:tcPr>
                    <a:solidFill>
                      <a:srgbClr val="FFFFFF"/>
                    </a:solidFill>
                  </a:tcPr>
                </a:tc>
                <a:tc>
                  <a:txBody>
                    <a:bodyPr/>
                    <a:lstStyle/>
                    <a:p>
                      <a:r>
                        <a:rPr sz="1600">
                          <a:solidFill>
                            <a:srgbClr val="263238"/>
                          </a:solidFill>
                          <a:latin typeface="Calibri"/>
                        </a:rPr>
                        <a:t>¿Es inestable lo que parece estable?</a:t>
                      </a:r>
                    </a:p>
                  </a:txBody>
                  <a:tcPr>
                    <a:solidFill>
                      <a:srgbClr val="FFFFFF"/>
                    </a:solidFill>
                  </a:tcPr>
                </a:tc>
                <a:tc>
                  <a:txBody>
                    <a:bodyPr/>
                    <a:lstStyle/>
                    <a:p>
                      <a:r>
                        <a:rPr sz="1600">
                          <a:solidFill>
                            <a:srgbClr val="263238"/>
                          </a:solidFill>
                          <a:latin typeface="Calibri"/>
                        </a:rPr>
                        <a:t>Inestabilidad oculta en 50 % de APC I, 39 % de APC II y 35 % (7 de 20) de LC I [r12]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del ingreso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Coccolini F et al. World J Emerg Surg. 2017. doi:10.1186/s13017-017-0117-6</a:t>
            </a:r>
          </a:p>
          <a:p>
            <a:r>
              <a:rPr sz="800">
                <a:solidFill>
                  <a:srgbClr val="5A6469"/>
                </a:solidFill>
                <a:latin typeface="Calibri"/>
              </a:rPr>
              <a:t>[r4] Balogh ZJ et al. OTA Int. 2025. doi:10.1097/OI9.0000000000000436</a:t>
            </a:r>
          </a:p>
          <a:p>
            <a:r>
              <a:rPr sz="800">
                <a:solidFill>
                  <a:srgbClr val="5A6469"/>
                </a:solidFill>
                <a:latin typeface="Calibri"/>
              </a:rPr>
              <a:t>[r5] CRASH-2 trial collaborators et al. Lancet. 2010. doi:10.1016/S0140-6736(10)60835-5</a:t>
            </a:r>
          </a:p>
          <a:p>
            <a:r>
              <a:rPr sz="800">
                <a:solidFill>
                  <a:srgbClr val="5A6469"/>
                </a:solidFill>
                <a:latin typeface="Calibri"/>
              </a:rPr>
              <a:t>[r7] Jansen JO et al. JAMA. 2023. doi:10.1001/jama.2023.20850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reúne las recomendaciones de la guía WSES y de las revisiones de 2023 a 2025.</a:t>
            </a:r>
          </a:p>
          <a:p>
            <a:pPr marL="347472" indent="-347472">
              <a:spcAft>
                <a:spcPts val="1400"/>
              </a:spcAft>
              <a:buChar char="•"/>
            </a:pPr>
            <a:r>
              <a:rPr sz="2400">
                <a:solidFill>
                  <a:srgbClr val="263238"/>
                </a:solidFill>
                <a:latin typeface="Calibri"/>
              </a:rPr>
              <a:t>Las decisiones que dependen de la dotación del hospital (angioembolización inmediata o no) se marcan como tales.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pélvica en el politraumatizado: ingreso, hemorragia, estabilidad y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Balogh ZJ et al. OTA Int. 2025. doi:10.1097/OI9.0000000000000436</a:t>
            </a:r>
          </a:p>
          <a:p>
            <a:r>
              <a:rPr sz="800">
                <a:solidFill>
                  <a:srgbClr val="5A6469"/>
                </a:solidFill>
                <a:latin typeface="Calibri"/>
              </a:rPr>
              <a:t>[r11] Madsen JE et al. Arch Orthop Trauma Surg. 2024. doi:10.1007/s00402-024-05447-7</a:t>
            </a:r>
          </a:p>
          <a:p>
            <a:r>
              <a:rPr sz="800">
                <a:solidFill>
                  <a:srgbClr val="5A6469"/>
                </a:solidFill>
                <a:latin typeface="Calibri"/>
              </a:rPr>
              <a:t>[r5] CRASH-2 trial collaborators et al. Lancet. 2010. doi:10.1016/S0140-6736(10)60835-5</a:t>
            </a:r>
          </a:p>
          <a:p>
            <a:r>
              <a:rPr sz="800">
                <a:solidFill>
                  <a:srgbClr val="5A6469"/>
                </a:solidFill>
                <a:latin typeface="Calibri"/>
              </a:rPr>
              <a:t>[r3] Coccolini F et al. World J Emerg Surg. 2017. doi:10.1186/s13017-017-0117-6</a:t>
            </a:r>
          </a:p>
          <a:p>
            <a:r>
              <a:rPr sz="800">
                <a:solidFill>
                  <a:srgbClr val="5A6469"/>
                </a:solidFill>
                <a:latin typeface="Calibri"/>
              </a:rPr>
              <a:t>[r10] de Ridder VA et al. OTA Int. 2023. doi:10.1097/OI9.0000000000000261</a:t>
            </a:r>
          </a:p>
          <a:p>
            <a:r>
              <a:rPr sz="800">
                <a:solidFill>
                  <a:srgbClr val="5A6469"/>
                </a:solidFill>
                <a:latin typeface="Calibri"/>
              </a:rPr>
              <a:t>(+2 referencias más en las láminas finales)</a:t>
            </a:r>
          </a:p>
        </p:txBody>
      </p:sp>
      <p:sp>
        <p:nvSpPr>
          <p:cNvPr id="6" name="Rounded Rectangle 5"/>
          <p:cNvSpPr/>
          <p:nvPr/>
        </p:nvSpPr>
        <p:spPr>
          <a:xfrm>
            <a:off x="4754880" y="1508760"/>
            <a:ext cx="2743200" cy="19909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Politrauma con sospecha de lesión pélvica: alta energía, deformidad, hematoma perineal o inestabilidad al examen</a:t>
            </a:r>
          </a:p>
        </p:txBody>
      </p:sp>
      <p:sp>
        <p:nvSpPr>
          <p:cNvPr id="7" name="Rectangle 6"/>
          <p:cNvSpPr/>
          <p:nvPr/>
        </p:nvSpPr>
        <p:spPr>
          <a:xfrm>
            <a:off x="4754880" y="1817584"/>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Faja a nivel de los trocánteres, acceso venoso, protocolo de transfusión masiva y ácido tranexámico; sin logroll hasta estabilizar [r4][r11][r5]</a:t>
            </a:r>
          </a:p>
        </p:txBody>
      </p:sp>
      <p:sp>
        <p:nvSpPr>
          <p:cNvPr id="8" name="Rectangle 7"/>
          <p:cNvSpPr/>
          <p:nvPr/>
        </p:nvSpPr>
        <p:spPr>
          <a:xfrm>
            <a:off x="4754880" y="2126408"/>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Rx de tórax, Rx AP de pelvis, e-FAST, lactato y déficit de base en la sala de reanimación [r3]</a:t>
            </a:r>
          </a:p>
        </p:txBody>
      </p:sp>
      <p:sp>
        <p:nvSpPr>
          <p:cNvPr id="9" name="Decision 8"/>
          <p:cNvSpPr/>
          <p:nvPr/>
        </p:nvSpPr>
        <p:spPr>
          <a:xfrm>
            <a:off x="4572000" y="2435232"/>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¿Inestable: PAS &lt; 90 mmHg, déficit de base &gt; 6 mmol/L o no responde a la transfusión? [r3]</a:t>
            </a:r>
          </a:p>
        </p:txBody>
      </p:sp>
      <p:sp>
        <p:nvSpPr>
          <p:cNvPr id="10" name="Rectangle 9"/>
          <p:cNvSpPr/>
          <p:nvPr/>
        </p:nvSpPr>
        <p:spPr>
          <a:xfrm>
            <a:off x="2987040" y="2850027"/>
            <a:ext cx="2743200" cy="30506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TC con contraste: patrón, blush, hematoma y lesiones asociadas [r3]</a:t>
            </a:r>
          </a:p>
        </p:txBody>
      </p:sp>
      <p:sp>
        <p:nvSpPr>
          <p:cNvPr id="11" name="Decision 10"/>
          <p:cNvSpPr/>
          <p:nvPr/>
        </p:nvSpPr>
        <p:spPr>
          <a:xfrm>
            <a:off x="6339839" y="2850027"/>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¿Otra fuente (abdomen, tórax) que explique el shock?</a:t>
            </a:r>
          </a:p>
        </p:txBody>
      </p:sp>
      <p:sp>
        <p:nvSpPr>
          <p:cNvPr id="12" name="Rectangle 11"/>
          <p:cNvSpPr/>
          <p:nvPr/>
        </p:nvSpPr>
        <p:spPr>
          <a:xfrm>
            <a:off x="2987040" y="3264822"/>
            <a:ext cx="2743200" cy="30506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Controlar primero esa fuente; el packing preperitoneal puede hacerse en el mismo tiempo [r3][r11]</a:t>
            </a:r>
          </a:p>
        </p:txBody>
      </p:sp>
      <p:sp>
        <p:nvSpPr>
          <p:cNvPr id="13" name="Decision 12"/>
          <p:cNvSpPr/>
          <p:nvPr/>
        </p:nvSpPr>
        <p:spPr>
          <a:xfrm>
            <a:off x="6339839" y="3264822"/>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¿Inestabilidad mecánica (tipos B o C)?</a:t>
            </a:r>
          </a:p>
        </p:txBody>
      </p:sp>
      <p:sp>
        <p:nvSpPr>
          <p:cNvPr id="14" name="Decision 13"/>
          <p:cNvSpPr/>
          <p:nvPr/>
        </p:nvSpPr>
        <p:spPr>
          <a:xfrm>
            <a:off x="2804160" y="3679617"/>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angioembolización inmediata en el centro (sala híbrida, radiólogo disponible)? [r4]</a:t>
            </a:r>
          </a:p>
        </p:txBody>
      </p:sp>
      <p:sp>
        <p:nvSpPr>
          <p:cNvPr id="15" name="Rectangle 14"/>
          <p:cNvSpPr/>
          <p:nvPr/>
        </p:nvSpPr>
        <p:spPr>
          <a:xfrm>
            <a:off x="6522720" y="3679617"/>
            <a:ext cx="2743200" cy="30506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Manejo no operatorio con carga según tolerancia; si hay dudas, examen bajo anestesia o radiografías de estrés [r10]</a:t>
            </a:r>
          </a:p>
        </p:txBody>
      </p:sp>
      <p:sp>
        <p:nvSpPr>
          <p:cNvPr id="16" name="Rectangle 15"/>
          <p:cNvSpPr/>
          <p:nvPr/>
        </p:nvSpPr>
        <p:spPr>
          <a:xfrm>
            <a:off x="2987040" y="4094411"/>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Angioembolización selectiva de las ramas sangrantes [r10][r11]</a:t>
            </a:r>
          </a:p>
        </p:txBody>
      </p:sp>
      <p:sp>
        <p:nvSpPr>
          <p:cNvPr id="17" name="Rectangle 16"/>
          <p:cNvSpPr/>
          <p:nvPr/>
        </p:nvSpPr>
        <p:spPr>
          <a:xfrm>
            <a:off x="6522720" y="4094411"/>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Packing preperitoneal con fijación externa supraacetabular o T-clamp [r3][r11]</a:t>
            </a:r>
          </a:p>
        </p:txBody>
      </p:sp>
      <p:sp>
        <p:nvSpPr>
          <p:cNvPr id="18" name="Decision 17"/>
          <p:cNvSpPr/>
          <p:nvPr/>
        </p:nvSpPr>
        <p:spPr>
          <a:xfrm>
            <a:off x="4572000" y="4403236"/>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¿Sigue inestable tras controlar la hemorragia?</a:t>
            </a:r>
          </a:p>
        </p:txBody>
      </p:sp>
      <p:sp>
        <p:nvSpPr>
          <p:cNvPr id="19" name="Rectangle 18"/>
          <p:cNvSpPr/>
          <p:nvPr/>
        </p:nvSpPr>
        <p:spPr>
          <a:xfrm>
            <a:off x="4754880" y="4818031"/>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Complementar: angioembolización después del packing, o packing después de la angioembolización [r11][r4]</a:t>
            </a:r>
          </a:p>
        </p:txBody>
      </p:sp>
      <p:sp>
        <p:nvSpPr>
          <p:cNvPr id="20" name="Rectangle 19"/>
          <p:cNvSpPr/>
          <p:nvPr/>
        </p:nvSpPr>
        <p:spPr>
          <a:xfrm>
            <a:off x="4754880" y="5126855"/>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REBOA zona III solo como puente en el paciente in extremis [r3]; en el ECA UK-REBOA no bajó la mortalidad y pudo subirla [r7]</a:t>
            </a:r>
          </a:p>
        </p:txBody>
      </p:sp>
      <p:sp>
        <p:nvSpPr>
          <p:cNvPr id="21" name="Rectangle 20"/>
          <p:cNvSpPr/>
          <p:nvPr/>
        </p:nvSpPr>
        <p:spPr>
          <a:xfrm>
            <a:off x="4754880" y="5435679"/>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definitiva dentro de 24 h si está estable o limítrofe; después del día 4 si la fisiología sigue alterada [r3]</a:t>
            </a:r>
          </a:p>
        </p:txBody>
      </p:sp>
      <p:sp>
        <p:nvSpPr>
          <p:cNvPr id="22" name="Rounded Rectangle 21"/>
          <p:cNvSpPr/>
          <p:nvPr/>
        </p:nvSpPr>
        <p:spPr>
          <a:xfrm>
            <a:off x="4754880" y="5744503"/>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Rehabilitación guiada por la fijación; vigilar uretra, vejiga, nervios y trombosis [r3][r15]</a:t>
            </a:r>
          </a:p>
        </p:txBody>
      </p:sp>
      <p:cxnSp>
        <p:nvCxnSpPr>
          <p:cNvPr id="23" name="Connector 22"/>
          <p:cNvCxnSpPr>
            <a:stCxn id="6" idx="2"/>
            <a:endCxn id="7" idx="0"/>
          </p:cNvCxnSpPr>
          <p:nvPr/>
        </p:nvCxnSpPr>
        <p:spPr>
          <a:xfrm flipH="1">
            <a:off x="6126480" y="170785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7" idx="2"/>
            <a:endCxn id="8" idx="0"/>
          </p:cNvCxnSpPr>
          <p:nvPr/>
        </p:nvCxnSpPr>
        <p:spPr>
          <a:xfrm flipH="1">
            <a:off x="6126480" y="201668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8" idx="2"/>
            <a:endCxn id="9" idx="0"/>
          </p:cNvCxnSpPr>
          <p:nvPr/>
        </p:nvCxnSpPr>
        <p:spPr>
          <a:xfrm flipH="1">
            <a:off x="6126480" y="232550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9" idx="2"/>
            <a:endCxn id="11" idx="0"/>
          </p:cNvCxnSpPr>
          <p:nvPr/>
        </p:nvCxnSpPr>
        <p:spPr>
          <a:xfrm>
            <a:off x="6126480" y="2740298"/>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800087" y="273298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9" idx="2"/>
            <a:endCxn id="10" idx="0"/>
          </p:cNvCxnSpPr>
          <p:nvPr/>
        </p:nvCxnSpPr>
        <p:spPr>
          <a:xfrm flipH="1">
            <a:off x="4358640" y="274029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004816" y="2732983"/>
            <a:ext cx="457200" cy="274320"/>
          </a:xfrm>
          <a:prstGeom prst="rect">
            <a:avLst/>
          </a:prstGeom>
          <a:noFill/>
        </p:spPr>
        <p:txBody>
          <a:bodyPr wrap="square">
            <a:spAutoFit/>
          </a:bodyPr>
          <a:lstStyle/>
          <a:p>
            <a:r>
              <a:rPr sz="1200" b="1">
                <a:solidFill>
                  <a:srgbClr val="D97706"/>
                </a:solidFill>
                <a:latin typeface="Calibri"/>
              </a:rPr>
              <a:t>no / responde</a:t>
            </a:r>
          </a:p>
        </p:txBody>
      </p:sp>
      <p:cxnSp>
        <p:nvCxnSpPr>
          <p:cNvPr id="30" name="Connector 29"/>
          <p:cNvCxnSpPr>
            <a:stCxn id="11" idx="2"/>
            <a:endCxn id="12" idx="0"/>
          </p:cNvCxnSpPr>
          <p:nvPr/>
        </p:nvCxnSpPr>
        <p:spPr>
          <a:xfrm flipH="1">
            <a:off x="4358640" y="3155093"/>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53911" y="314777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1" idx="2"/>
            <a:endCxn id="14" idx="0"/>
          </p:cNvCxnSpPr>
          <p:nvPr/>
        </p:nvCxnSpPr>
        <p:spPr>
          <a:xfrm flipH="1">
            <a:off x="4358640" y="3155093"/>
            <a:ext cx="3535679" cy="52452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53911" y="329295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12" idx="2"/>
            <a:endCxn id="14" idx="0"/>
          </p:cNvCxnSpPr>
          <p:nvPr/>
        </p:nvCxnSpPr>
        <p:spPr>
          <a:xfrm flipH="1">
            <a:off x="4358640" y="356988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4" idx="2"/>
            <a:endCxn id="16" idx="0"/>
          </p:cNvCxnSpPr>
          <p:nvPr/>
        </p:nvCxnSpPr>
        <p:spPr>
          <a:xfrm flipH="1">
            <a:off x="4358640" y="398468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4413504" y="397736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4" idx="2"/>
            <a:endCxn id="17" idx="0"/>
          </p:cNvCxnSpPr>
          <p:nvPr/>
        </p:nvCxnSpPr>
        <p:spPr>
          <a:xfrm>
            <a:off x="4358640" y="3984683"/>
            <a:ext cx="353568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5650992" y="3977367"/>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6" idx="2"/>
            <a:endCxn id="18" idx="0"/>
          </p:cNvCxnSpPr>
          <p:nvPr/>
        </p:nvCxnSpPr>
        <p:spPr>
          <a:xfrm>
            <a:off x="4358640" y="42935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7" idx="2"/>
            <a:endCxn id="18" idx="0"/>
          </p:cNvCxnSpPr>
          <p:nvPr/>
        </p:nvCxnSpPr>
        <p:spPr>
          <a:xfrm flipH="1">
            <a:off x="6126480" y="42935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8" idx="2"/>
            <a:endCxn id="19" idx="0"/>
          </p:cNvCxnSpPr>
          <p:nvPr/>
        </p:nvCxnSpPr>
        <p:spPr>
          <a:xfrm flipH="1">
            <a:off x="6126480" y="470830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181344" y="470098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3" name="Connector 42"/>
          <p:cNvCxnSpPr>
            <a:stCxn id="18" idx="2"/>
            <a:endCxn id="21" idx="0"/>
          </p:cNvCxnSpPr>
          <p:nvPr/>
        </p:nvCxnSpPr>
        <p:spPr>
          <a:xfrm flipH="1">
            <a:off x="6126480" y="4708302"/>
            <a:ext cx="0" cy="72737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181344" y="4917163"/>
            <a:ext cx="457200" cy="274320"/>
          </a:xfrm>
          <a:prstGeom prst="rect">
            <a:avLst/>
          </a:prstGeom>
          <a:noFill/>
        </p:spPr>
        <p:txBody>
          <a:bodyPr wrap="square">
            <a:spAutoFit/>
          </a:bodyPr>
          <a:lstStyle/>
          <a:p>
            <a:r>
              <a:rPr sz="1200" b="1">
                <a:solidFill>
                  <a:srgbClr val="D97706"/>
                </a:solidFill>
                <a:latin typeface="Calibri"/>
              </a:rPr>
              <a:t>no</a:t>
            </a:r>
          </a:p>
        </p:txBody>
      </p:sp>
      <p:cxnSp>
        <p:nvCxnSpPr>
          <p:cNvPr id="45" name="Connector 44"/>
          <p:cNvCxnSpPr>
            <a:stCxn id="19" idx="2"/>
            <a:endCxn id="20" idx="0"/>
          </p:cNvCxnSpPr>
          <p:nvPr/>
        </p:nvCxnSpPr>
        <p:spPr>
          <a:xfrm flipH="1">
            <a:off x="6126480" y="501712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6181344" y="5009811"/>
            <a:ext cx="457200" cy="274320"/>
          </a:xfrm>
          <a:prstGeom prst="rect">
            <a:avLst/>
          </a:prstGeom>
          <a:noFill/>
        </p:spPr>
        <p:txBody>
          <a:bodyPr wrap="square">
            <a:spAutoFit/>
          </a:bodyPr>
          <a:lstStyle/>
          <a:p>
            <a:r>
              <a:rPr sz="1200" b="1">
                <a:solidFill>
                  <a:srgbClr val="D97706"/>
                </a:solidFill>
                <a:latin typeface="Calibri"/>
              </a:rPr>
              <a:t>persiste</a:t>
            </a:r>
          </a:p>
        </p:txBody>
      </p:sp>
      <p:cxnSp>
        <p:nvCxnSpPr>
          <p:cNvPr id="47" name="Connector 46"/>
          <p:cNvCxnSpPr>
            <a:stCxn id="20" idx="2"/>
            <a:endCxn id="21" idx="0"/>
          </p:cNvCxnSpPr>
          <p:nvPr/>
        </p:nvCxnSpPr>
        <p:spPr>
          <a:xfrm flipH="1">
            <a:off x="6126480" y="532595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181344" y="5318635"/>
            <a:ext cx="457200" cy="274320"/>
          </a:xfrm>
          <a:prstGeom prst="rect">
            <a:avLst/>
          </a:prstGeom>
          <a:noFill/>
        </p:spPr>
        <p:txBody>
          <a:bodyPr wrap="square">
            <a:spAutoFit/>
          </a:bodyPr>
          <a:lstStyle/>
          <a:p>
            <a:r>
              <a:rPr sz="1200" b="1">
                <a:solidFill>
                  <a:srgbClr val="D97706"/>
                </a:solidFill>
                <a:latin typeface="Calibri"/>
              </a:rPr>
              <a:t>tras control y reanimación</a:t>
            </a:r>
          </a:p>
        </p:txBody>
      </p:sp>
      <p:cxnSp>
        <p:nvCxnSpPr>
          <p:cNvPr id="49" name="Connector 48"/>
          <p:cNvCxnSpPr>
            <a:stCxn id="10" idx="2"/>
            <a:endCxn id="13" idx="0"/>
          </p:cNvCxnSpPr>
          <p:nvPr/>
        </p:nvCxnSpPr>
        <p:spPr>
          <a:xfrm>
            <a:off x="4358640" y="3155093"/>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Connector 49"/>
          <p:cNvCxnSpPr>
            <a:stCxn id="13" idx="2"/>
            <a:endCxn id="21" idx="0"/>
          </p:cNvCxnSpPr>
          <p:nvPr/>
        </p:nvCxnSpPr>
        <p:spPr>
          <a:xfrm flipH="1">
            <a:off x="6126480" y="3569888"/>
            <a:ext cx="1767839" cy="186579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6772655" y="417719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2" name="Connector 51"/>
          <p:cNvCxnSpPr>
            <a:stCxn id="13" idx="2"/>
            <a:endCxn id="15" idx="0"/>
          </p:cNvCxnSpPr>
          <p:nvPr/>
        </p:nvCxnSpPr>
        <p:spPr>
          <a:xfrm>
            <a:off x="7894319" y="3569888"/>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7949183" y="3562573"/>
            <a:ext cx="457200" cy="274320"/>
          </a:xfrm>
          <a:prstGeom prst="rect">
            <a:avLst/>
          </a:prstGeom>
          <a:noFill/>
        </p:spPr>
        <p:txBody>
          <a:bodyPr wrap="square">
            <a:spAutoFit/>
          </a:bodyPr>
          <a:lstStyle/>
          <a:p>
            <a:r>
              <a:rPr sz="1200" b="1">
                <a:solidFill>
                  <a:srgbClr val="D97706"/>
                </a:solidFill>
                <a:latin typeface="Calibri"/>
              </a:rPr>
              <a:t>no</a:t>
            </a:r>
          </a:p>
        </p:txBody>
      </p:sp>
      <p:cxnSp>
        <p:nvCxnSpPr>
          <p:cNvPr id="54" name="Connector 53"/>
          <p:cNvCxnSpPr>
            <a:stCxn id="21" idx="2"/>
            <a:endCxn id="22" idx="0"/>
          </p:cNvCxnSpPr>
          <p:nvPr/>
        </p:nvCxnSpPr>
        <p:spPr>
          <a:xfrm flipH="1">
            <a:off x="6126480" y="56347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Connector 54"/>
          <p:cNvCxnSpPr>
            <a:stCxn id="15" idx="2"/>
            <a:endCxn id="22" idx="0"/>
          </p:cNvCxnSpPr>
          <p:nvPr/>
        </p:nvCxnSpPr>
        <p:spPr>
          <a:xfrm flipH="1">
            <a:off x="6126480" y="3984683"/>
            <a:ext cx="1767840" cy="175982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Faja pélvica y estabilización de rescate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de Ridder VA et al. OTA Int. 2023. doi:10.1097/OI9.0000000000000261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qué sirve.</a:t>
            </a:r>
          </a:p>
          <a:p>
            <a:pPr marL="347472" indent="-347472">
              <a:spcAft>
                <a:spcPts val="1400"/>
              </a:spcAft>
              <a:buChar char="•"/>
            </a:pPr>
            <a:r>
              <a:rPr sz="2400">
                <a:solidFill>
                  <a:srgbClr val="263238"/>
                </a:solidFill>
                <a:latin typeface="Calibri"/>
              </a:rPr>
              <a:t>La faja (una sábana bien puesta o un dispositivo comercial) cierra el anillo y da al coágulo la estabilidad que necesita, igual que una férula en un hueso largo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Faja pélvica y estabilización de rescate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Spanjersberg WR et al. Injury. 2009. doi:10.1016/j.injury.2009.06.164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evidencia hay.</a:t>
            </a:r>
          </a:p>
          <a:p>
            <a:pPr marL="347472" indent="-347472">
              <a:spcAft>
                <a:spcPts val="1400"/>
              </a:spcAft>
              <a:buChar char="•"/>
            </a:pPr>
            <a:r>
              <a:rPr sz="2400">
                <a:solidFill>
                  <a:srgbClr val="263238"/>
                </a:solidFill>
                <a:latin typeface="Calibri"/>
              </a:rPr>
              <a:t>Una revisión sistemática de 17 artículos, ninguno de nivel I o II, halló que reduce el volumen pélvico sin efecto demostrado sobre el desenlace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Dispositivos de estabilización de emergencia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Coccolini F et al. World J Emerg Surg. 2017. doi:10.1186/s13017-017-0117-6</a:t>
            </a:r>
          </a:p>
          <a:p>
            <a:r>
              <a:rPr sz="800">
                <a:solidFill>
                  <a:srgbClr val="5A6469"/>
                </a:solidFill>
                <a:latin typeface="Calibri"/>
              </a:rPr>
              <a:t>[r11] Madsen JE et al. Arch Orthop Trauma Surg. 2024. doi:10.1007/s00402-024-05447-7</a:t>
            </a:r>
          </a:p>
          <a:p>
            <a:r>
              <a:rPr sz="800">
                <a:solidFill>
                  <a:srgbClr val="5A6469"/>
                </a:solidFill>
                <a:latin typeface="Calibri"/>
              </a:rPr>
              <a:t>[r4] Balogh ZJ et al. OTA Int. 2025. doi:10.1097/OI9.0000000000000436</a:t>
            </a:r>
          </a:p>
          <a:p>
            <a:r>
              <a:rPr sz="800">
                <a:solidFill>
                  <a:srgbClr val="5A6469"/>
                </a:solidFill>
                <a:latin typeface="Calibri"/>
              </a:rPr>
              <a:t>[r10] de Ridder VA et al. OTA Int. 2023. doi:10.1097/OI9.0000000000000261</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Dispositivo</a:t>
                      </a:r>
                    </a:p>
                  </a:txBody>
                  <a:tcPr>
                    <a:solidFill>
                      <a:srgbClr val="0F5F6B"/>
                    </a:solidFill>
                  </a:tcPr>
                </a:tc>
                <a:tc>
                  <a:txBody>
                    <a:bodyPr/>
                    <a:lstStyle/>
                    <a:p>
                      <a:r>
                        <a:rPr sz="1400" b="1">
                          <a:solidFill>
                            <a:srgbClr val="FFFFFF"/>
                          </a:solidFill>
                          <a:latin typeface="Calibri"/>
                        </a:rPr>
                        <a:t>Para qué lesión</a:t>
                      </a:r>
                    </a:p>
                  </a:txBody>
                  <a:tcPr>
                    <a:solidFill>
                      <a:srgbClr val="0F5F6B"/>
                    </a:solidFill>
                  </a:tcPr>
                </a:tc>
                <a:tc>
                  <a:txBody>
                    <a:bodyPr/>
                    <a:lstStyle/>
                    <a:p>
                      <a:r>
                        <a:rPr sz="1400" b="1">
                          <a:solidFill>
                            <a:srgbClr val="FFFFFF"/>
                          </a:solidFill>
                          <a:latin typeface="Calibri"/>
                        </a:rPr>
                        <a:t>Ventaja</a:t>
                      </a:r>
                    </a:p>
                  </a:txBody>
                  <a:tcPr>
                    <a:solidFill>
                      <a:srgbClr val="0F5F6B"/>
                    </a:solidFill>
                  </a:tcPr>
                </a:tc>
                <a:tc>
                  <a:txBody>
                    <a:bodyPr/>
                    <a:lstStyle/>
                    <a:p>
                      <a:r>
                        <a:rPr sz="1400" b="1">
                          <a:solidFill>
                            <a:srgbClr val="FFFFFF"/>
                          </a:solidFill>
                          <a:latin typeface="Calibri"/>
                        </a:rPr>
                        <a:t>Límite</a:t>
                      </a:r>
                    </a:p>
                  </a:txBody>
                  <a:tcPr>
                    <a:solidFill>
                      <a:srgbClr val="0F5F6B"/>
                    </a:solidFill>
                  </a:tcPr>
                </a:tc>
              </a:tr>
              <a:tr h="457200">
                <a:tc>
                  <a:txBody>
                    <a:bodyPr/>
                    <a:lstStyle/>
                    <a:p>
                      <a:r>
                        <a:rPr sz="1400">
                          <a:solidFill>
                            <a:srgbClr val="263238"/>
                          </a:solidFill>
                          <a:latin typeface="Calibri"/>
                        </a:rPr>
                        <a:t>Faja o sábana circunferencial</a:t>
                      </a:r>
                    </a:p>
                  </a:txBody>
                  <a:tcPr>
                    <a:solidFill>
                      <a:srgbClr val="EEF3F4"/>
                    </a:solidFill>
                  </a:tcPr>
                </a:tc>
                <a:tc>
                  <a:txBody>
                    <a:bodyPr/>
                    <a:lstStyle/>
                    <a:p>
                      <a:r>
                        <a:rPr sz="1400">
                          <a:solidFill>
                            <a:srgbClr val="263238"/>
                          </a:solidFill>
                          <a:latin typeface="Calibri"/>
                        </a:rPr>
                        <a:t>APC II y III; con cautela en LC y acetábulo [r4]</a:t>
                      </a:r>
                    </a:p>
                  </a:txBody>
                  <a:tcPr>
                    <a:solidFill>
                      <a:srgbClr val="EEF3F4"/>
                    </a:solidFill>
                  </a:tcPr>
                </a:tc>
                <a:tc>
                  <a:txBody>
                    <a:bodyPr/>
                    <a:lstStyle/>
                    <a:p>
                      <a:r>
                        <a:rPr sz="1400">
                          <a:solidFill>
                            <a:srgbClr val="263238"/>
                          </a:solidFill>
                          <a:latin typeface="Calibri"/>
                        </a:rPr>
                        <a:t>Rápida, barata, deja libres el abdomen y las ingles [r11]</a:t>
                      </a:r>
                    </a:p>
                  </a:txBody>
                  <a:tcPr>
                    <a:solidFill>
                      <a:srgbClr val="EEF3F4"/>
                    </a:solidFill>
                  </a:tcPr>
                </a:tc>
                <a:tc>
                  <a:txBody>
                    <a:bodyPr/>
                    <a:lstStyle/>
                    <a:p>
                      <a:r>
                        <a:rPr sz="1400">
                          <a:solidFill>
                            <a:srgbClr val="263238"/>
                          </a:solidFill>
                          <a:latin typeface="Calibri"/>
                        </a:rPr>
                        <a:t>Sola no reduce mortalidad [r4][r3]</a:t>
                      </a:r>
                    </a:p>
                  </a:txBody>
                  <a:tcPr>
                    <a:solidFill>
                      <a:srgbClr val="EEF3F4"/>
                    </a:solidFill>
                  </a:tcPr>
                </a:tc>
              </a:tr>
              <a:tr h="457200">
                <a:tc>
                  <a:txBody>
                    <a:bodyPr/>
                    <a:lstStyle/>
                    <a:p>
                      <a:r>
                        <a:rPr sz="1400">
                          <a:solidFill>
                            <a:srgbClr val="263238"/>
                          </a:solidFill>
                          <a:latin typeface="Calibri"/>
                        </a:rPr>
                        <a:t>Fijador externo con clavos en la cresta</a:t>
                      </a:r>
                    </a:p>
                  </a:txBody>
                  <a:tcPr>
                    <a:solidFill>
                      <a:srgbClr val="FFFFFF"/>
                    </a:solidFill>
                  </a:tcPr>
                </a:tc>
                <a:tc>
                  <a:txBody>
                    <a:bodyPr/>
                    <a:lstStyle/>
                    <a:p>
                      <a:r>
                        <a:rPr sz="1400">
                          <a:solidFill>
                            <a:srgbClr val="263238"/>
                          </a:solidFill>
                          <a:latin typeface="Calibri"/>
                        </a:rPr>
                        <a:t>Rotación inestable (APC II-III, LC II-III) [r3]</a:t>
                      </a:r>
                    </a:p>
                  </a:txBody>
                  <a:tcPr>
                    <a:solidFill>
                      <a:srgbClr val="FFFFFF"/>
                    </a:solidFill>
                  </a:tcPr>
                </a:tc>
                <a:tc>
                  <a:txBody>
                    <a:bodyPr/>
                    <a:lstStyle/>
                    <a:p>
                      <a:r>
                        <a:rPr sz="1400">
                          <a:solidFill>
                            <a:srgbClr val="263238"/>
                          </a:solidFill>
                          <a:latin typeface="Calibri"/>
                        </a:rPr>
                        <a:t>Más fácil y rápido de armar [r3]</a:t>
                      </a:r>
                    </a:p>
                  </a:txBody>
                  <a:tcPr>
                    <a:solidFill>
                      <a:srgbClr val="FFFFFF"/>
                    </a:solidFill>
                  </a:tcPr>
                </a:tc>
                <a:tc>
                  <a:txBody>
                    <a:bodyPr/>
                    <a:lstStyle/>
                    <a:p>
                      <a:r>
                        <a:rPr sz="1400">
                          <a:solidFill>
                            <a:srgbClr val="263238"/>
                          </a:solidFill>
                          <a:latin typeface="Calibri"/>
                        </a:rPr>
                        <a:t>Baja resistencia al arrancamiento y estorba el abdomen [r3][r11]</a:t>
                      </a:r>
                    </a:p>
                  </a:txBody>
                  <a:tcPr>
                    <a:solidFill>
                      <a:srgbClr val="FFFFFF"/>
                    </a:solidFill>
                  </a:tcPr>
                </a:tc>
              </a:tr>
              <a:tr h="457200">
                <a:tc>
                  <a:txBody>
                    <a:bodyPr/>
                    <a:lstStyle/>
                    <a:p>
                      <a:r>
                        <a:rPr sz="1400">
                          <a:solidFill>
                            <a:srgbClr val="263238"/>
                          </a:solidFill>
                          <a:latin typeface="Calibri"/>
                        </a:rPr>
                        <a:t>Fijador externo supraacetabular</a:t>
                      </a:r>
                    </a:p>
                  </a:txBody>
                  <a:tcPr>
                    <a:solidFill>
                      <a:srgbClr val="EEF3F4"/>
                    </a:solidFill>
                  </a:tcPr>
                </a:tc>
                <a:tc>
                  <a:txBody>
                    <a:bodyPr/>
                    <a:lstStyle/>
                    <a:p>
                      <a:r>
                        <a:rPr sz="1400">
                          <a:solidFill>
                            <a:srgbClr val="263238"/>
                          </a:solidFill>
                          <a:latin typeface="Calibri"/>
                        </a:rPr>
                        <a:t>Mismas lesiones; es la vía preferida [r11]</a:t>
                      </a:r>
                    </a:p>
                  </a:txBody>
                  <a:tcPr>
                    <a:solidFill>
                      <a:srgbClr val="EEF3F4"/>
                    </a:solidFill>
                  </a:tcPr>
                </a:tc>
                <a:tc>
                  <a:txBody>
                    <a:bodyPr/>
                    <a:lstStyle/>
                    <a:p>
                      <a:r>
                        <a:rPr sz="1400">
                          <a:solidFill>
                            <a:srgbClr val="263238"/>
                          </a:solidFill>
                          <a:latin typeface="Calibri"/>
                        </a:rPr>
                        <a:t>Muy alta resistencia al arrancamiento [r3]</a:t>
                      </a:r>
                    </a:p>
                  </a:txBody>
                  <a:tcPr>
                    <a:solidFill>
                      <a:srgbClr val="EEF3F4"/>
                    </a:solidFill>
                  </a:tcPr>
                </a:tc>
                <a:tc>
                  <a:txBody>
                    <a:bodyPr/>
                    <a:lstStyle/>
                    <a:p>
                      <a:r>
                        <a:rPr sz="1400">
                          <a:solidFill>
                            <a:srgbClr val="263238"/>
                          </a:solidFill>
                          <a:latin typeface="Calibri"/>
                        </a:rPr>
                        <a:t>Requiere C-arm y destreza [r3]</a:t>
                      </a:r>
                    </a:p>
                  </a:txBody>
                  <a:tcPr>
                    <a:solidFill>
                      <a:srgbClr val="EEF3F4"/>
                    </a:solidFill>
                  </a:tcPr>
                </a:tc>
              </a:tr>
              <a:tr h="457200">
                <a:tc>
                  <a:txBody>
                    <a:bodyPr/>
                    <a:lstStyle/>
                    <a:p>
                      <a:r>
                        <a:rPr sz="1400">
                          <a:solidFill>
                            <a:srgbClr val="263238"/>
                          </a:solidFill>
                          <a:latin typeface="Calibri"/>
                        </a:rPr>
                        <a:t>C-clamp o T-clamp</a:t>
                      </a:r>
                    </a:p>
                  </a:txBody>
                  <a:tcPr>
                    <a:solidFill>
                      <a:srgbClr val="FFFFFF"/>
                    </a:solidFill>
                  </a:tcPr>
                </a:tc>
                <a:tc>
                  <a:txBody>
                    <a:bodyPr/>
                    <a:lstStyle/>
                    <a:p>
                      <a:r>
                        <a:rPr sz="1400">
                          <a:solidFill>
                            <a:srgbClr val="263238"/>
                          </a:solidFill>
                          <a:latin typeface="Calibri"/>
                        </a:rPr>
                        <a:t>Cizallamiento vertical con rotura sacroilíaca [r3]</a:t>
                      </a:r>
                    </a:p>
                  </a:txBody>
                  <a:tcPr>
                    <a:solidFill>
                      <a:srgbClr val="FFFFFF"/>
                    </a:solidFill>
                  </a:tcPr>
                </a:tc>
                <a:tc>
                  <a:txBody>
                    <a:bodyPr/>
                    <a:lstStyle/>
                    <a:p>
                      <a:r>
                        <a:rPr sz="1400">
                          <a:solidFill>
                            <a:srgbClr val="263238"/>
                          </a:solidFill>
                          <a:latin typeface="Calibri"/>
                        </a:rPr>
                        <a:t>Comprime el complejo posterior; la versión T no necesita fluoroscopia [r11]</a:t>
                      </a:r>
                    </a:p>
                  </a:txBody>
                  <a:tcPr>
                    <a:solidFill>
                      <a:srgbClr val="FFFFFF"/>
                    </a:solidFill>
                  </a:tcPr>
                </a:tc>
                <a:tc>
                  <a:txBody>
                    <a:bodyPr/>
                    <a:lstStyle/>
                    <a:p>
                      <a:r>
                        <a:rPr sz="1400">
                          <a:solidFill>
                            <a:srgbClr val="263238"/>
                          </a:solidFill>
                          <a:latin typeface="Calibri"/>
                        </a:rPr>
                        <a:t>Contraindicado en sacro conminuto o transforaminal, ala ilíaca fracturada y LC [r3]; riesgo de pines mal colocados [r10]</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Reanimación de control de daños y ácido tranexámico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reanimación de control de daños junta cuatro ideas: hemoderivados que corrijan la hemostasia, menos cristaloides, hipotensión permisiva y control inmediato de la hemorragia, sea quirúrgico o angiográfico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CRASH-2: mortalidad con ácido tranexámico y con placebo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CRASH-2 trial collaborators et al. Lancet. 2010. doi:10.1016/S0140-6736(10)60835-5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PROPPR: muerte por exanguinación en las primeras 24 h</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Holcomb JB et al. JAMA. 2015. doi:10.1001/jama.2015.12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Control de la hemorragia: packing, angioembolización y REBOA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Coccolini F et al. World J Emerg Surg. 2017. doi:10.1186/s13017-017-0117-6</a:t>
            </a:r>
          </a:p>
          <a:p>
            <a:r>
              <a:rPr sz="800">
                <a:solidFill>
                  <a:srgbClr val="5A6469"/>
                </a:solidFill>
                <a:latin typeface="Calibri"/>
              </a:rPr>
              <a:t>[r4] Balogh ZJ et al. OTA Int. 2025. doi:10.1097/OI9.0000000000000436</a:t>
            </a:r>
          </a:p>
          <a:p>
            <a:r>
              <a:rPr sz="800">
                <a:solidFill>
                  <a:srgbClr val="5A6469"/>
                </a:solidFill>
                <a:latin typeface="Calibri"/>
              </a:rPr>
              <a:t>[r6] McDonogh JM et al. J Trauma Acute Care Surg. 2022. doi:10.1097/TA.0000000000003528</a:t>
            </a:r>
          </a:p>
          <a:p>
            <a:r>
              <a:rPr sz="800">
                <a:solidFill>
                  <a:srgbClr val="5A6469"/>
                </a:solidFill>
                <a:latin typeface="Calibri"/>
              </a:rPr>
              <a:t>[r7] Jansen JO et al. JAMA. 2023. doi:10.1001/jama.2023.20850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el paciente sigue inestable después de reducir, estabilizar y transfundir, hay tres herramientas.</a:t>
            </a:r>
          </a:p>
          <a:p>
            <a:pPr marL="347472" indent="-347472">
              <a:spcAft>
                <a:spcPts val="1400"/>
              </a:spcAft>
              <a:buChar char="•"/>
            </a:pPr>
            <a:r>
              <a:rPr sz="2400">
                <a:solidFill>
                  <a:srgbClr val="263238"/>
                </a:solidFill>
                <a:latin typeface="Calibri"/>
              </a:rPr>
              <a:t>No compiten: se combinan según el tiempo, los recursos y la fisiología.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cruda: packing frente a angioembolización (18 estudios, 579 pacientes; comparación con sesgo)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McDonogh JM et al. J Trauma Acute Care Surg. 2022. doi:10.1097/TA.0000000000003528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Cuasi-ensayo de Li: tiempo desde el ingreso hasta la intervención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Li Q et al. Injury. 2016. doi:10.1016/j.injury.2015.10.008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definitivo: cuándo operar, cuándo no y con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Quién se opera.</a:t>
            </a:r>
          </a:p>
          <a:p>
            <a:pPr marL="347472" indent="-347472">
              <a:spcAft>
                <a:spcPts val="1400"/>
              </a:spcAft>
              <a:buChar char="•"/>
            </a:pPr>
            <a:r>
              <a:rPr sz="2400">
                <a:solidFill>
                  <a:srgbClr val="263238"/>
                </a:solidFill>
                <a:latin typeface="Calibri"/>
              </a:rPr>
              <a:t>La inestabilidad posterior es indicación de reducción anatómica y fijación interna estable; los patrones típicos son rotacionalmente inestables (APC II, LC II) o verticalmente inestables (APC III, LC III, VS, CM)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Fijación interna frente a externa del anillo anterior (tasa de eventos en %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Wardle B et al. Eur J Trauma Emerg Surg. 2016. doi:10.1007/s00068-015-0554-4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APC II: complicaciones según el tipo de fijación (revisión sistemática con alto riesgo de sesgo)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Jordan MC et al. EFORT Open Rev. 2024. doi:10.1530/EOR-23-0173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lo que hay que entender antes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Perry K et al. En: StatPearls [Internet]. 2024. PMID 31335050</a:t>
            </a:r>
          </a:p>
          <a:p>
            <a:r>
              <a:rPr sz="800">
                <a:solidFill>
                  <a:srgbClr val="5A6469"/>
                </a:solidFill>
                <a:latin typeface="Calibri"/>
              </a:rPr>
              <a:t>[r3] Coccolini F et al. World J Emerg Surg. 2017. doi:10.1186/s13017-017-0117-6</a:t>
            </a:r>
          </a:p>
          <a:p>
            <a:r>
              <a:rPr sz="800">
                <a:solidFill>
                  <a:srgbClr val="5A6469"/>
                </a:solidFill>
                <a:latin typeface="Calibri"/>
              </a:rPr>
              <a:t>[r4] Balogh ZJ et al. OTA Int. 2025. doi:10.1097/OI9.0000000000000436</a:t>
            </a:r>
          </a:p>
          <a:p>
            <a:r>
              <a:rPr sz="800">
                <a:solidFill>
                  <a:srgbClr val="5A6469"/>
                </a:solidFill>
                <a:latin typeface="Calibri"/>
              </a:rPr>
              <a:t>[r8] Lindahl J et al. Long-term evaluation of 110 patients. 1999. doi:10.1302/0301-620x.81b6.8571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Esto es apoyo de estudio, no un manual.</a:t>
            </a:r>
          </a:p>
          <a:p>
            <a:pPr marL="347472" indent="-347472">
              <a:spcAft>
                <a:spcPts val="1400"/>
              </a:spcAft>
              <a:buChar char="•"/>
            </a:pPr>
            <a:r>
              <a:rPr sz="2800">
                <a:solidFill>
                  <a:srgbClr val="263238"/>
                </a:solidFill>
                <a:latin typeface="Calibri"/>
              </a:rPr>
              <a:t>Manda el cirujano responsable, el tutor y la guía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Mala posición del tornillo iliosacro según la técnica (51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Zwingmann J et al. Arch Orthop Trauma Surg. 2013. doi:10.1007/s00402-013-1788-4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globales según la técnica (22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Timmer RA et al. Eur J Trauma Emerg Surg. 2023. doi:10.1007/s00068-022-02118-3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Lai CY et al. Sci Rep. 2023. doi:10.1038/s41598-023-35488-8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Infección.</a:t>
            </a:r>
          </a:p>
          <a:p>
            <a:pPr marL="347472" indent="-347472">
              <a:spcAft>
                <a:spcPts val="1400"/>
              </a:spcAft>
              <a:buChar char="•"/>
            </a:pPr>
            <a:r>
              <a:rPr sz="2400">
                <a:solidFill>
                  <a:srgbClr val="263238"/>
                </a:solidFill>
                <a:latin typeface="Calibri"/>
              </a:rPr>
              <a:t>En una serie de 97 pacientes con osteosíntesis, 8 (8,2 %) tuvieron infección del sitio quirúrgico; el germen más frecuente fue Staphylococcus aureus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Fijador externo trapezoidal: complicaciones en 110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Lindahl J et al. Long-term evaluation of 110 patients. 1999. doi:10.1302/0301-620x.81b6.8571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PREVENT CLOT: aspirina frente a enoxaparina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Major Extremity Trauma Research Consortium (METRC) et al. N Engl J Med. 2023. doi:10.1056/NEJMoa2205973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Coccolini F et al. World J Emerg Surg. 2017. doi:10.1186/s13017-017-0117-6</a:t>
            </a:r>
          </a:p>
          <a:p>
            <a:r>
              <a:rPr sz="800">
                <a:solidFill>
                  <a:srgbClr val="5A6469"/>
                </a:solidFill>
                <a:latin typeface="Calibri"/>
              </a:rPr>
              <a:t>[r13] Banierink H et al. Eur J Trauma Emerg Surg. 2022. doi:10.1007/s00068-022-01893-3</a:t>
            </a:r>
          </a:p>
          <a:p>
            <a:r>
              <a:rPr sz="800">
                <a:solidFill>
                  <a:srgbClr val="5A6469"/>
                </a:solidFill>
                <a:latin typeface="Calibri"/>
              </a:rPr>
              <a:t>[r20] Gabbe BJ et al. Injury. 2011. doi:10.1016/j.injury.2011.06.003</a:t>
            </a:r>
          </a:p>
          <a:p>
            <a:r>
              <a:rPr sz="800">
                <a:solidFill>
                  <a:srgbClr val="5A6469"/>
                </a:solidFill>
                <a:latin typeface="Calibri"/>
              </a:rPr>
              <a:t>[r27] Therrien CC et al. PLoS One. 2026. doi:10.1371/journal.pone.0346671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patrón de Young-Burgess.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Recuperación plena según el patrón de Young-Burgess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Therrien CC et al. PLoS One. 2026. doi:10.1371/journal.pone.0346671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Mortalidad a 30 días en los patrones con mayor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Therrien CC et al. PLoS One. 2026. doi:10.1371/journal.pone.0346671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meta.</a:t>
            </a:r>
          </a:p>
          <a:p>
            <a:pPr marL="347472" indent="-347472">
              <a:spcAft>
                <a:spcPts val="1400"/>
              </a:spcAft>
              <a:buChar char="•"/>
            </a:pPr>
            <a:r>
              <a:rPr sz="2400">
                <a:solidFill>
                  <a:srgbClr val="263238"/>
                </a:solidFill>
                <a:latin typeface="Calibri"/>
              </a:rPr>
              <a:t>Se fija para poder movilizar: la guía WSES plantea que la fijación interna existe para adelantar la rehabilitación y evitar el dolor crónico y las complicaciones que antes acompañaban a la inmovilización larga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de Ridder VA et al. OTA Int. 2023. doi:10.1097/OI9.0000000000000261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protocolo de los autores de esa revisión, el paciente estable en el examen bajo anestesia carga según tolerancia; si es inestable… [r10]</a:t>
            </a:r>
          </a:p>
          <a:p>
            <a:pPr marL="347472" indent="-347472">
              <a:spcAft>
                <a:spcPts val="1400"/>
              </a:spcAft>
              <a:buChar char="•"/>
            </a:pPr>
            <a:r>
              <a:rPr sz="2400">
                <a:solidFill>
                  <a:srgbClr val="263238"/>
                </a:solidFill>
                <a:latin typeface="Calibri"/>
              </a:rPr>
              <a:t>El paciente es parte del tratamiento.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Coccolini F et al. World J Emerg Surg. 2017. doi:10.1186/s13017-017-0117-6</a:t>
            </a:r>
          </a:p>
          <a:p>
            <a:r>
              <a:rPr sz="800">
                <a:solidFill>
                  <a:srgbClr val="5A6469"/>
                </a:solidFill>
                <a:latin typeface="Calibri"/>
              </a:rPr>
              <a:t>[r10] de Ridder VA et al. OTA Int. 2023. doi:10.1097/OI9.0000000000000261</a:t>
            </a:r>
          </a:p>
          <a:p>
            <a:r>
              <a:rPr sz="800">
                <a:solidFill>
                  <a:srgbClr val="5A6469"/>
                </a:solidFill>
                <a:latin typeface="Calibri"/>
              </a:rPr>
              <a:t>[r13] Banierink H et al. Eur J Trauma Emerg Surg. 2022. doi:10.1007/s00068-022-01893-3</a:t>
            </a:r>
          </a:p>
          <a:p>
            <a:r>
              <a:rPr sz="800">
                <a:solidFill>
                  <a:srgbClr val="5A6469"/>
                </a:solidFill>
                <a:latin typeface="Calibri"/>
              </a:rPr>
              <a:t>[r15] Shu HT et al. Injury. 2022. doi:10.1016/j.injury.2022.01.045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debe vigilar el seguimiento.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Primero la fisiología y después la anatomía: la clase WSES combina el patrón de lesión con la inestabilidad hemodinámica, porque el dibujo de la fractura no predice por sí solo el estado fisiológico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Hasta 80 % de los pacientes con fractura pélvica grave tiene lesiones asociadas en sistema nervioso, tórax o abdomen [r11]: la pelvis casi nunca viene sola.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Coccolini F et al. World J Emerg Surg. 2017. doi:10.1186/s13017-017-0117-6</a:t>
            </a:r>
          </a:p>
          <a:p>
            <a:r>
              <a:rPr sz="1000">
                <a:solidFill>
                  <a:srgbClr val="5A6469"/>
                </a:solidFill>
                <a:latin typeface="Calibri"/>
              </a:rPr>
              <a:t>[r4] Balogh ZJ et al. OTA Int. 2025. doi:10.1097/OI9.0000000000000436</a:t>
            </a:r>
          </a:p>
          <a:p>
            <a:r>
              <a:rPr sz="1000">
                <a:solidFill>
                  <a:srgbClr val="5A6469"/>
                </a:solidFill>
                <a:latin typeface="Calibri"/>
              </a:rPr>
              <a:t>[r11]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la fisiología y después la anatomía: la clase WSES combina ambas [r3].</a:t>
            </a:r>
          </a:p>
          <a:p>
            <a:pPr marL="347472" indent="-347472">
              <a:spcAft>
                <a:spcPts val="1400"/>
              </a:spcAft>
              <a:buChar char="•"/>
            </a:pPr>
            <a:r>
              <a:rPr sz="2400">
                <a:solidFill>
                  <a:srgbClr val="263238"/>
                </a:solidFill>
                <a:latin typeface="Calibri"/>
              </a:rPr>
              <a:t>La faja bien puesta es un puente, no un tratamiento [r4].</a:t>
            </a:r>
          </a:p>
          <a:p>
            <a:pPr marL="347472" indent="-347472">
              <a:spcAft>
                <a:spcPts val="1400"/>
              </a:spcAft>
              <a:buChar char="•"/>
            </a:pPr>
            <a:r>
              <a:rPr sz="2400">
                <a:solidFill>
                  <a:srgbClr val="263238"/>
                </a:solidFill>
                <a:latin typeface="Calibri"/>
              </a:rPr>
              <a:t>Packing y angioembolización son complementarios; elija por tiempo y recursos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del anillo pélvico · Young-Burgess · Tile · AO/OTA 61 · APC (compresión anteroposterior) · LC (compresión lateral) · cizallamiento vertical · libro abierto · faja pélvica · packing preperitoneal · angioembolización · REBOA…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Balogh ZJ et al. OTA Int. 2025. doi:10.1097/OI9.0000000000000436</a:t>
            </a:r>
          </a:p>
          <a:p>
            <a:r>
              <a:rPr sz="1000">
                <a:solidFill>
                  <a:srgbClr val="5A6469"/>
                </a:solidFill>
                <a:latin typeface="Calibri"/>
              </a:rPr>
              <a:t>[r11]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Trocánteres, no crestas: la faja se coloca donde el anillo se cierra [r4].</a:t>
            </a:r>
          </a:p>
          <a:p>
            <a:pPr marL="347472" indent="-347472">
              <a:spcAft>
                <a:spcPts val="1400"/>
              </a:spcAft>
              <a:buChar char="•"/>
            </a:pPr>
            <a:r>
              <a:rPr sz="2400">
                <a:solidFill>
                  <a:srgbClr val="263238"/>
                </a:solidFill>
                <a:latin typeface="Calibri"/>
              </a:rPr>
              <a:t>Faja menos de 24 h, a lo sumo 48 h [r4].</a:t>
            </a:r>
          </a:p>
          <a:p>
            <a:pPr marL="347472" indent="-347472">
              <a:spcAft>
                <a:spcPts val="1400"/>
              </a:spcAft>
              <a:buChar char="•"/>
            </a:pPr>
            <a:r>
              <a:rPr sz="2400">
                <a:solidFill>
                  <a:srgbClr val="263238"/>
                </a:solidFill>
                <a:latin typeface="Calibri"/>
              </a:rPr>
              <a:t>TXA temprano; después de 3 h rinde menos [r11].</a:t>
            </a:r>
          </a:p>
          <a:p>
            <a:pPr marL="347472" indent="-347472">
              <a:spcAft>
                <a:spcPts val="1400"/>
              </a:spcAft>
              <a:buChar char="•"/>
            </a:pPr>
            <a:r>
              <a:rPr sz="2400">
                <a:solidFill>
                  <a:srgbClr val="263238"/>
                </a:solidFill>
                <a:latin typeface="Calibri"/>
              </a:rPr>
              <a:t>Packing y angioembolización: complementarios, no rivales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el motociclista con la pelvis abierta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ningún paciente real.</a:t>
            </a:r>
          </a:p>
          <a:p>
            <a:pPr marL="347472" indent="-347472">
              <a:spcAft>
                <a:spcPts val="1400"/>
              </a:spcAft>
              <a:buChar char="•"/>
            </a:pPr>
            <a:r>
              <a:rPr sz="2400">
                <a:solidFill>
                  <a:srgbClr val="263238"/>
                </a:solidFill>
                <a:latin typeface="Calibri"/>
              </a:rPr>
              <a:t>Varón de 32 años, motociclista, colisión frontal contra un vehículo.</a:t>
            </a:r>
          </a:p>
          <a:p>
            <a:pPr marL="347472" indent="-347472">
              <a:spcAft>
                <a:spcPts val="1400"/>
              </a:spcAft>
              <a:buChar char="•"/>
            </a:pPr>
            <a:r>
              <a:rPr sz="2400">
                <a:solidFill>
                  <a:srgbClr val="263238"/>
                </a:solidFill>
                <a:latin typeface="Calibri"/>
              </a:rPr>
              <a:t>Llega a los 40 minutos en tablero, consciente, con PAS de 78 mmHg, frecuencia cardiaca de 128 y piel fría.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hace en los primeros 10 minutos y en qué orden?</a:t>
            </a:r>
          </a:p>
          <a:p>
            <a:pPr marL="347472" indent="-347472">
              <a:spcAft>
                <a:spcPts val="1400"/>
              </a:spcAft>
              <a:buChar char="•"/>
            </a:pPr>
            <a:r>
              <a:rPr sz="2400">
                <a:solidFill>
                  <a:srgbClr val="263238"/>
                </a:solidFill>
                <a:latin typeface="Calibri"/>
              </a:rPr>
              <a:t>2. ¿Sondea al paciente? ¿Qué le dice la guía y qué dice la otra revisión?</a:t>
            </a:r>
          </a:p>
          <a:p>
            <a:pPr marL="347472" indent="-347472">
              <a:spcAft>
                <a:spcPts val="1400"/>
              </a:spcAft>
              <a:buChar char="•"/>
            </a:pPr>
            <a:r>
              <a:rPr sz="2400">
                <a:solidFill>
                  <a:srgbClr val="263238"/>
                </a:solidFill>
                <a:latin typeface="Calibri"/>
              </a:rPr>
              <a:t>3. ¿Packing preperitoneal o angioembolización, y con qué estabilización?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de Ridder VA et al. OTA Int. 2023. doi:10.1097/OI9.0000000000000261</a:t>
            </a:r>
          </a:p>
          <a:p>
            <a:r>
              <a:rPr sz="800">
                <a:solidFill>
                  <a:srgbClr val="5A6469"/>
                </a:solidFill>
                <a:latin typeface="Calibri"/>
              </a:rPr>
              <a:t>[r4] Balogh ZJ et al. OTA Int. 2025. doi:10.1097/OI9.0000000000000436</a:t>
            </a:r>
          </a:p>
          <a:p>
            <a:r>
              <a:rPr sz="800">
                <a:solidFill>
                  <a:srgbClr val="5A6469"/>
                </a:solidFill>
                <a:latin typeface="Calibri"/>
              </a:rPr>
              <a:t>[r5] CRASH-2 trial collaborators et al. Lancet. 2010. doi:10.1016/S0140-6736(10)60835-5</a:t>
            </a:r>
          </a:p>
          <a:p>
            <a:r>
              <a:rPr sz="800">
                <a:solidFill>
                  <a:srgbClr val="5A6469"/>
                </a:solidFill>
                <a:latin typeface="Calibri"/>
              </a:rPr>
              <a:t>[r3]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ABCDE con faja a nivel de los trocánteres, con las piernas en rotación interna y las rodillas juntas, reanimación hemostática con hemoderivados balanceados y ácido tranexámico… [r10] [r4] [r5]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Perry K, Mabrouk A, Chauvin BJ. Pelvic Ring Injuries. En: StatPearls [Internet]. Treasure Island (FL): StatPearls Publishing; 2024 [actualizado 2 mar 2024] https://www.ncbi.nlm.nih.gov/books/NBK544330/</a:t>
            </a:r>
          </a:p>
          <a:p>
            <a:pPr>
              <a:spcAft>
                <a:spcPts val="800"/>
              </a:spcAft>
            </a:pPr>
            <a:r>
              <a:rPr sz="1200">
                <a:solidFill>
                  <a:srgbClr val="263238"/>
                </a:solidFill>
                <a:latin typeface="Calibri"/>
              </a:rPr>
              <a:t>[r2] Zhang R, Hou X, Wang Z, Tian S, Li J, Li L, et al. Reliability of interobserver and intraobserver assessments of the Tile versus Young-Burgess classifications for pelvic ring injuries. Sci Rep. 2024;14(1):27099. https://doi.org/10.1038/s41598-024-78604-y</a:t>
            </a:r>
          </a:p>
          <a:p>
            <a:pPr>
              <a:spcAft>
                <a:spcPts val="800"/>
              </a:spcAft>
            </a:pPr>
            <a:r>
              <a:rPr sz="1200">
                <a:solidFill>
                  <a:srgbClr val="263238"/>
                </a:solidFill>
                <a:latin typeface="Calibri"/>
              </a:rPr>
              <a:t>[r3] Coccolini F, Stahel PF, Montori G, Biffl W, Horer TM, Catena F, et al. Pelvic trauma: WSES classification and guidelines. World J Emerg Surg. 2017;12:5. https://doi.org/10.1186/s13017-017-0117-6</a:t>
            </a:r>
          </a:p>
          <a:p>
            <a:pPr>
              <a:spcAft>
                <a:spcPts val="800"/>
              </a:spcAft>
            </a:pPr>
            <a:r>
              <a:rPr sz="1200">
                <a:solidFill>
                  <a:srgbClr val="263238"/>
                </a:solidFill>
                <a:latin typeface="Calibri"/>
              </a:rPr>
              <a:t>[r4] Balogh ZJ, Ponsen KJ, Miclau KR, Amadei R, Casiraghi A, Cattaneo S, et al. Unstable pelvic fractures in patients with hemodynamic instability: global treatment controversies. OTA Int. 2025;8(6 Suppl):e436. https://doi.org/10.1097/OI9.0000000000000436</a:t>
            </a:r>
          </a:p>
          <a:p>
            <a:pPr>
              <a:spcAft>
                <a:spcPts val="800"/>
              </a:spcAft>
            </a:pPr>
            <a:r>
              <a:rPr sz="1200">
                <a:solidFill>
                  <a:srgbClr val="263238"/>
                </a:solidFill>
                <a:latin typeface="Calibri"/>
              </a:rPr>
              <a:t>[r5] CRASH-2 trial collaborators, Shakur H, Roberts I, Bautista R, Caballero J, Coats T, et al. Effects of tranexamic acid on death, vascular occlusive events, and blood transfusion in trauma patients with significant haemorrhage (CRASH-2): a randomised, placebo-controlled trial. Lancet. 2010;376(9734):23-32. https://doi.org/10.1016/S0140-6736(10)60835-5</a:t>
            </a:r>
          </a:p>
          <a:p>
            <a:pPr>
              <a:spcAft>
                <a:spcPts val="800"/>
              </a:spcAft>
            </a:pPr>
            <a:r>
              <a:rPr sz="1200">
                <a:solidFill>
                  <a:srgbClr val="263238"/>
                </a:solidFill>
                <a:latin typeface="Calibri"/>
              </a:rPr>
              <a:t>[r6] McDonogh JM, Lewis DP, Tarrant SM, Balogh ZJ. Preperitoneal packing versus angioembolization for the initial management of hemodynamically unstable pelvic fracture: A systematic review and meta-analysis. J Trauma Acute Care Surg. 2022;92(5):931-939. https://doi.org/10.1097/TA.0000000000003528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75</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Jansen JO, Hudson J, Cochran C, MacLennan G, Lendrum R, Sadek S, et al. Emergency Department Resuscitative Endovascular Balloon Occlusion of the Aorta in Trauma Patients With Exsanguinating Hemorrhage: The UK-REBOA Randomized Clinical Trial. JAMA. 2023;330(19):1862-1871. https://doi.org/10.1001/jama.2023.20850</a:t>
            </a:r>
          </a:p>
          <a:p>
            <a:pPr>
              <a:spcAft>
                <a:spcPts val="800"/>
              </a:spcAft>
            </a:pPr>
            <a:r>
              <a:rPr sz="1200">
                <a:solidFill>
                  <a:srgbClr val="263238"/>
                </a:solidFill>
                <a:latin typeface="Calibri"/>
              </a:rPr>
              <a:t>[r8] Lindahl J, Hirvensalo E, Böstman O, Santavirta S. Failure of reduction with an external fixator in the management of injuries of the pelvic ring. Long-term evaluation of 110 patients. J Bone Joint Surg Br. 1999;81(6):955-62. https://doi.org/10.1302/0301-620x.81b6.8571</a:t>
            </a:r>
          </a:p>
          <a:p>
            <a:pPr>
              <a:spcAft>
                <a:spcPts val="800"/>
              </a:spcAft>
            </a:pPr>
            <a:r>
              <a:rPr sz="1200">
                <a:solidFill>
                  <a:srgbClr val="263238"/>
                </a:solidFill>
                <a:latin typeface="Calibri"/>
              </a:rPr>
              <a:t>[r9] Ran D, Wang C. Efficacy and safety of different fixation methods for unstable anterior pelvic ring fractures: a Bayesian network meta-analysis. Ann Med. 2025;57(1):2563000. https://doi.org/10.1080/07853890.2025.2563000</a:t>
            </a:r>
          </a:p>
          <a:p>
            <a:pPr>
              <a:spcAft>
                <a:spcPts val="800"/>
              </a:spcAft>
            </a:pPr>
            <a:r>
              <a:rPr sz="1200">
                <a:solidFill>
                  <a:srgbClr val="263238"/>
                </a:solidFill>
                <a:latin typeface="Calibri"/>
              </a:rPr>
              <a:t>[r10] de Ridder VA, Whiting PS, Balogh ZJ, Mir HR, Schultz BJ, Routt MC. Pelvic ring injuries: recent advances in diagnosis and treatment. OTA Int. 2023;6(3 Suppl):e261. https://doi.org/10.1097/OI9.0000000000000261</a:t>
            </a:r>
          </a:p>
          <a:p>
            <a:pPr>
              <a:spcAft>
                <a:spcPts val="800"/>
              </a:spcAft>
            </a:pPr>
            <a:r>
              <a:rPr sz="1200">
                <a:solidFill>
                  <a:srgbClr val="263238"/>
                </a:solidFill>
                <a:latin typeface="Calibri"/>
              </a:rPr>
              <a:t>[r11] Madsen JE, Flugsrud GB, Hammer N, Puchwein P. Emergency treatment of pelvic ring injuries: state of the art. Arch Orthop Trauma Surg. 2024;144(10):4525-4539. https://doi.org/10.1007/s00402-024-05447-7</a:t>
            </a:r>
          </a:p>
          <a:p>
            <a:pPr>
              <a:spcAft>
                <a:spcPts val="800"/>
              </a:spcAft>
            </a:pPr>
            <a:r>
              <a:rPr sz="1200">
                <a:solidFill>
                  <a:srgbClr val="263238"/>
                </a:solidFill>
                <a:latin typeface="Calibri"/>
              </a:rPr>
              <a:t>[r12] Sagi HC, Coniglione FM, Stanford JH. Examination under anesthetic for occult pelvic ring instability. J Orthop Trauma. 2011;25(9):529-36. https://doi.org/10.1097/BOT.0b013e31822b02ae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75</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Banierink H, Ten Duis K, Meesters AML, Trouwborst NM, Heineman E, Wendt KW, et al. The effects of pelvic ring injuries on quality of life, physical, and mental health: results of a 2-year prospective cohort study. Eur J Trauma Emerg Surg. 2022;48(4):2849-2857. https://doi.org/10.1007/s00068-022-01893-3</a:t>
            </a:r>
          </a:p>
          <a:p>
            <a:pPr>
              <a:spcAft>
                <a:spcPts val="800"/>
              </a:spcAft>
            </a:pPr>
            <a:r>
              <a:rPr sz="1200">
                <a:solidFill>
                  <a:srgbClr val="263238"/>
                </a:solidFill>
                <a:latin typeface="Calibri"/>
              </a:rPr>
              <a:t>[r14] Yoshihara H, Yoneoka D. Demographic epidemiology of unstable pelvic fracture in the United States from 2000 to 2009: trends and in-hospital mortality. J Trauma Acute Care Surg. 2014;76(2):380-5. https://doi.org/10.1097/TA.0b013e3182ab0cde</a:t>
            </a:r>
          </a:p>
          <a:p>
            <a:pPr>
              <a:spcAft>
                <a:spcPts val="800"/>
              </a:spcAft>
            </a:pPr>
            <a:r>
              <a:rPr sz="1200">
                <a:solidFill>
                  <a:srgbClr val="263238"/>
                </a:solidFill>
                <a:latin typeface="Calibri"/>
              </a:rPr>
              <a:t>[r15] Shu HT, Yu AT, Lim PK, Scolaro JA, Shafiq B. Chemoprophylaxis for venous thromboembolism in pelvic and/or acetabular fractures: A systematic review. Injury. 2022;53(4):1449-1454. https://doi.org/10.1016/j.injury.2022.01.045</a:t>
            </a:r>
          </a:p>
          <a:p>
            <a:pPr>
              <a:spcAft>
                <a:spcPts val="800"/>
              </a:spcAft>
            </a:pPr>
            <a:r>
              <a:rPr sz="1200">
                <a:solidFill>
                  <a:srgbClr val="263238"/>
                </a:solidFill>
                <a:latin typeface="Calibri"/>
              </a:rPr>
              <a:t>[r16] Juern JS, Milia D, Codner P, Beckman M, Somberg L, Webb T, et al. Clinical significance of computed tomography contrast extravasation in blunt trauma patients with a pelvic fracture. J Trauma Acute Care Surg. 2017;82(1):138-140. https://doi.org/10.1097/TA.0000000000001305</a:t>
            </a:r>
          </a:p>
          <a:p>
            <a:pPr>
              <a:spcAft>
                <a:spcPts val="800"/>
              </a:spcAft>
            </a:pPr>
            <a:r>
              <a:rPr sz="1200">
                <a:solidFill>
                  <a:srgbClr val="263238"/>
                </a:solidFill>
                <a:latin typeface="Calibri"/>
              </a:rPr>
              <a:t>[r17] Do AS, Childs BR, Gael S, Vallier HA. Contrast blush on CT is a poor predictor of active bleeding on pelvic angiography. OTA Int. 2018;1(3):e009. https://doi.org/10.1097/OI9.0000000000000009</a:t>
            </a:r>
          </a:p>
          <a:p>
            <a:pPr>
              <a:spcAft>
                <a:spcPts val="800"/>
              </a:spcAft>
            </a:pPr>
            <a:r>
              <a:rPr sz="1200">
                <a:solidFill>
                  <a:srgbClr val="263238"/>
                </a:solidFill>
                <a:latin typeface="Calibri"/>
              </a:rPr>
              <a:t>[r18] Kaiser SP, Gardner MJ, Liu J, Routt ML, Morshed S. Anatomic Determinants of Sacral Dysmorphism and Implications for Safe Iliosacral Screw Placement. J Bone Joint Surg Am. 2014;96(14):e120. https://doi.org/10.2106/JBJS.M.00895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75</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Pehle B, Nast-Kolb D, Oberbeck R, Waydhas C, Ruchholtz S. Wertigkeit der körperlichen und radiologischen Basisdiagnostik des Beckens in der Schockraumbehandlung [Significance of physical examination and radiography of the pelvis during treatment in the shock emergency room]. Unfallchirurg. 2003;106(8):642-8. https://doi.org/10.1007/s00113-003-0629-2</a:t>
            </a:r>
          </a:p>
          <a:p>
            <a:pPr>
              <a:spcAft>
                <a:spcPts val="800"/>
              </a:spcAft>
            </a:pPr>
            <a:r>
              <a:rPr sz="1200">
                <a:solidFill>
                  <a:srgbClr val="263238"/>
                </a:solidFill>
                <a:latin typeface="Calibri"/>
              </a:rPr>
              <a:t>[r20] Gabbe BJ, de Steiger R, Esser M, Bucknill A, Russ MK, Cameron PA. Predictors of mortality following severe pelvic ring fracture: results of a population-based study. Injury. 2011;42(10):985-91. https://doi.org/10.1016/j.injury.2011.06.003</a:t>
            </a:r>
          </a:p>
          <a:p>
            <a:pPr>
              <a:spcAft>
                <a:spcPts val="800"/>
              </a:spcAft>
            </a:pPr>
            <a:r>
              <a:rPr sz="1200">
                <a:solidFill>
                  <a:srgbClr val="263238"/>
                </a:solidFill>
                <a:latin typeface="Calibri"/>
              </a:rPr>
              <a:t>[r21] Rommens PM, Hofmann A. Comprehensive classification of fragility fractures of the pelvic ring: Recommendations for surgical treatment. Injury. 2013;44(12):1733-44. https://doi.org/10.1016/j.injury.2013.06.023</a:t>
            </a:r>
          </a:p>
          <a:p>
            <a:pPr>
              <a:spcAft>
                <a:spcPts val="800"/>
              </a:spcAft>
            </a:pPr>
            <a:r>
              <a:rPr sz="1200">
                <a:solidFill>
                  <a:srgbClr val="263238"/>
                </a:solidFill>
                <a:latin typeface="Calibri"/>
              </a:rPr>
              <a:t>[r22] Jordan MC, Fuchs KF, Herath SC, Windolf J, Meffert RH, Neubert A. Do we need another screw? Sacroiliac screw fixation in open-book pelvic ring injuries (APC type II). EFORT Open Rev. 2024;9(8):827-836. https://doi.org/10.1530/EOR-23-0173</a:t>
            </a:r>
          </a:p>
          <a:p>
            <a:pPr>
              <a:spcAft>
                <a:spcPts val="800"/>
              </a:spcAft>
            </a:pPr>
            <a:r>
              <a:rPr sz="1200">
                <a:solidFill>
                  <a:srgbClr val="263238"/>
                </a:solidFill>
                <a:latin typeface="Calibri"/>
              </a:rPr>
              <a:t>[r23] Sugimoto Y, Ito Y, Tomioka M, Tanaka M, Hasegawa Y, Nakago K, et al. Risk factors for lumbosacral plexus palsy related to pelvic fracture. Spine (Phila Pa 1976). 2010;35(9):963-6. https://doi.org/10.1097/BRS.0b013e3181bb85d0</a:t>
            </a:r>
          </a:p>
          <a:p>
            <a:pPr>
              <a:spcAft>
                <a:spcPts val="800"/>
              </a:spcAft>
            </a:pPr>
            <a:r>
              <a:rPr sz="1200">
                <a:solidFill>
                  <a:srgbClr val="263238"/>
                </a:solidFill>
                <a:latin typeface="Calibri"/>
              </a:rPr>
              <a:t>[r24] Gänsslen A, Lindahl J, Krappinger D, Lindtner RA, Staresinic M. The myth of 2.5 cm symphyseal diastasis. Arch Orthop Trauma Surg. 2025;145(1):306. https://doi.org/10.1007/s00402-025-05904-x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75</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Koo H, Leveridge M, Thompson C, Zdero R, Bhandari M, Kreder HJ, et al. Interobserver reliability of the young-burgess and tile classification systems for fractures of the pelvic ring. J Orthop Trauma. 2008;22(6):379-84. https://doi.org/10.1097/BOT.0b013e31817440cf</a:t>
            </a:r>
          </a:p>
          <a:p>
            <a:pPr>
              <a:spcAft>
                <a:spcPts val="800"/>
              </a:spcAft>
            </a:pPr>
            <a:r>
              <a:rPr sz="1200">
                <a:solidFill>
                  <a:srgbClr val="263238"/>
                </a:solidFill>
                <a:latin typeface="Calibri"/>
              </a:rPr>
              <a:t>[r26] Orthopaedic Trauma Research Group. Operative Versus Nonoperative Treatment of Stress-Positive Lateral Compression Type 1 Pelvic Ring Injuries: A Multicenter Retrospective Propensity-Matched Analysis. J Orthop Trauma. 2026;40(3):113-118. https://doi.org/10.1097/BOT.0000000000003108</a:t>
            </a:r>
          </a:p>
          <a:p>
            <a:pPr>
              <a:spcAft>
                <a:spcPts val="800"/>
              </a:spcAft>
            </a:pPr>
            <a:r>
              <a:rPr sz="1200">
                <a:solidFill>
                  <a:srgbClr val="263238"/>
                </a:solidFill>
                <a:latin typeface="Calibri"/>
              </a:rPr>
              <a:t>[r27] Therrien CC, Uil M, Ten Duis K, Banierink H, Meesters AML, Trouwborst NM, et al. Functional status and health-related quality of life following Young and Burgess classified pelvic ring injuries. PLoS One. 2026;21(4):e0346671. https://doi.org/10.1371/journal.pone.0346671</a:t>
            </a:r>
          </a:p>
          <a:p>
            <a:pPr>
              <a:spcAft>
                <a:spcPts val="800"/>
              </a:spcAft>
            </a:pPr>
            <a:r>
              <a:rPr sz="1200">
                <a:solidFill>
                  <a:srgbClr val="263238"/>
                </a:solidFill>
                <a:latin typeface="Calibri"/>
              </a:rPr>
              <a:t>[r28] Lai CY, Lai PJ, Tseng IC, Su CY, Hsu YH, Chou YC, et al. Morel-Lavallee lesions and number of surgeries for associated injuries predict surgical site infection risk following pelvic ring injury osteosynthesis. Sci Rep. 2023;13(1):8208. https://doi.org/10.1038/s41598-023-35488-8</a:t>
            </a:r>
          </a:p>
          <a:p>
            <a:pPr>
              <a:spcAft>
                <a:spcPts val="800"/>
              </a:spcAft>
            </a:pPr>
            <a:r>
              <a:rPr sz="1200">
                <a:solidFill>
                  <a:srgbClr val="263238"/>
                </a:solidFill>
                <a:latin typeface="Calibri"/>
              </a:rPr>
              <a:t>[r29] Sauerland S, Bouillon B, Rixen D, Raum MR, Koy T, Neugebauer EA. The reliability of clinical examination in detecting pelvic fractures in blunt trauma patients: a meta-analysis. Arch Orthop Trauma Surg. 2004;124(2):123-8. https://doi.org/10.1007/s00402-003-0631-8</a:t>
            </a:r>
          </a:p>
          <a:p>
            <a:pPr>
              <a:spcAft>
                <a:spcPts val="800"/>
              </a:spcAft>
            </a:pPr>
            <a:r>
              <a:rPr sz="1200">
                <a:solidFill>
                  <a:srgbClr val="263238"/>
                </a:solidFill>
                <a:latin typeface="Calibri"/>
              </a:rPr>
              <a:t>[r30] Gonzalez RP, Fried PQ, Bukhalo M. The utility of clinical examination in screening for pelvic fractures in blunt trauma. J Am Coll Surg. 2002;194(2):121-5. https://doi.org/10.1016/s1072-7515(01)01153-x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75</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Spanjersberg WR, Knops SP, Schep NW, van Lieshout EM, Patka P, Schipper IB. Effectiveness and complications of pelvic circumferential compression devices in patients with unstable pelvic fractures: a systematic review of literature. Injury. 2009;40(10):1031-5. https://doi.org/10.1016/j.injury.2009.06.164</a:t>
            </a:r>
          </a:p>
          <a:p>
            <a:pPr>
              <a:spcAft>
                <a:spcPts val="800"/>
              </a:spcAft>
            </a:pPr>
            <a:r>
              <a:rPr sz="1200">
                <a:solidFill>
                  <a:srgbClr val="263238"/>
                </a:solidFill>
                <a:latin typeface="Calibri"/>
              </a:rPr>
              <a:t>[r32] Holcomb JB, Tilley BC, Baraniuk S, Fox EE, Wade CE, Podbielski JM, et al. Transfusion of plasma, platelets, and red blood cells in a 1:1:1 vs a 1:1:2 ratio and mortality in patients with severe trauma: the PROPPR randomized clinical trial. JAMA. 2015;313(5):471-82. https://doi.org/10.1001/jama.2015.12</a:t>
            </a:r>
          </a:p>
          <a:p>
            <a:pPr>
              <a:spcAft>
                <a:spcPts val="800"/>
              </a:spcAft>
            </a:pPr>
            <a:r>
              <a:rPr sz="1200">
                <a:solidFill>
                  <a:srgbClr val="263238"/>
                </a:solidFill>
                <a:latin typeface="Calibri"/>
              </a:rPr>
              <a:t>[r33] Cullinane DC, Schiller HJ, Zielinski MD, Bilaniuk JW, Collier BR, Como J, et al. Eastern Association for the Surgery of Trauma practice management guidelines for hemorrhage in pelvic fracture--update and systematic review. J Trauma. 2011;71(6):1850-68. https://doi.org/10.1097/TA.0b013e31823dca9a</a:t>
            </a:r>
          </a:p>
          <a:p>
            <a:pPr>
              <a:spcAft>
                <a:spcPts val="800"/>
              </a:spcAft>
            </a:pPr>
            <a:r>
              <a:rPr sz="1200">
                <a:solidFill>
                  <a:srgbClr val="263238"/>
                </a:solidFill>
                <a:latin typeface="Calibri"/>
              </a:rPr>
              <a:t>[r34] Cothren CC, Osborn PM, Moore EE, Morgan SJ, Johnson JL, Smith WR. Preperitonal pelvic packing for hemodynamically unstable pelvic fractures: a paradigm shift. J Trauma. 2007;62(4):834-9; discussion 839-42. https://doi.org/10.1097/TA.0b013e31803c7632</a:t>
            </a:r>
          </a:p>
          <a:p>
            <a:pPr>
              <a:spcAft>
                <a:spcPts val="800"/>
              </a:spcAft>
            </a:pPr>
            <a:r>
              <a:rPr sz="1200">
                <a:solidFill>
                  <a:srgbClr val="263238"/>
                </a:solidFill>
                <a:latin typeface="Calibri"/>
              </a:rPr>
              <a:t>[r35] Burlew CC, Moore EE, Smith WR, Johnson JL, Biffl WL, Barnett CC, et al. Preperitoneal pelvic packing/external fixation with secondary angioembolization: optimal care for life-threatening hemorrhage from unstable pelvic fractures. J Am Coll Surg. 2011;212(4):628-35; discussion 635-7. https://doi.org/10.1016/j.jamcollsurg.2010.12.020</a:t>
            </a:r>
          </a:p>
          <a:p>
            <a:pPr>
              <a:spcAft>
                <a:spcPts val="800"/>
              </a:spcAft>
            </a:pPr>
            <a:r>
              <a:rPr sz="1200">
                <a:solidFill>
                  <a:srgbClr val="263238"/>
                </a:solidFill>
                <a:latin typeface="Calibri"/>
              </a:rPr>
              <a:t>[r36] Burlew CC, Moore EE, Stahel PF, Geddes AE, Wagenaar AE, Pieracci FM, et al. Preperitoneal pelvic packing reduces mortality in patients with life-threatening hemorrhage due to unstable pelvic fractures. J Trauma Acute Care Surg. 2017;82(2):233-242. https://doi.org/10.1097/TA.0000000000001324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75</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Li Q, Dong J, Yang Y, Wang G, Wang Y, Liu P, et al. Retroperitoneal packing or angioembolization for haemorrhage control of pelvic fractures--Quasi-randomized clinical trial of 56 haemodynamically unstable patients with Injury Severity Score ≥33. Injury. 2016;47(2):395-401. https://doi.org/10.1016/j.injury.2015.10.008</a:t>
            </a:r>
          </a:p>
          <a:p>
            <a:pPr>
              <a:spcAft>
                <a:spcPts val="800"/>
              </a:spcAft>
            </a:pPr>
            <a:r>
              <a:rPr sz="1200">
                <a:solidFill>
                  <a:srgbClr val="263238"/>
                </a:solidFill>
                <a:latin typeface="Calibri"/>
              </a:rPr>
              <a:t>[r38] Anand T, El-Qawaqzeh K, Nelson A, Hosseinpour H, Ditillo M, Gries L, et al. Association Between Hemorrhage Control Interventions and Mortality in US Trauma Patients With Hemodynamically Unstable Pelvic Fractures. JAMA Surg. 2023;158(1):63-71. https://doi.org/10.1001/jamasurg.2022.5772</a:t>
            </a:r>
          </a:p>
          <a:p>
            <a:pPr>
              <a:spcAft>
                <a:spcPts val="800"/>
              </a:spcAft>
            </a:pPr>
            <a:r>
              <a:rPr sz="1200">
                <a:solidFill>
                  <a:srgbClr val="263238"/>
                </a:solidFill>
                <a:latin typeface="Calibri"/>
              </a:rPr>
              <a:t>[r39] Harfouche MN, Sult L, Sciarretta JD, Todd SR, O'Neil CF, Meizoso JP, et al. To pack or plug: American Association for the Surgery of Trauma multicenter evaluation of hemorrhage control interventions in pelvic fracture management. J Trauma Acute Care Surg. 2026;100(3):398-404. https://doi.org/10.1097/TA.0000000000004856</a:t>
            </a:r>
          </a:p>
          <a:p>
            <a:pPr>
              <a:spcAft>
                <a:spcPts val="800"/>
              </a:spcAft>
            </a:pPr>
            <a:r>
              <a:rPr sz="1200">
                <a:solidFill>
                  <a:srgbClr val="263238"/>
                </a:solidFill>
                <a:latin typeface="Calibri"/>
              </a:rPr>
              <a:t>[r40] Harfouche M, Inaba K, Cannon J, Seamon M, Moore E, Scalea T, et al. Patterns and outcomes of zone 3 REBOA use in the management of severe pelvic fractures: Results from the AAST Aortic Occlusion for Resuscitation in Trauma and Acute Care Surgery database. J Trauma Acute Care Surg. 2021;90(4):659-665. https://doi.org/10.1097/TA.0000000000003053</a:t>
            </a:r>
          </a:p>
          <a:p>
            <a:pPr>
              <a:spcAft>
                <a:spcPts val="800"/>
              </a:spcAft>
            </a:pPr>
            <a:r>
              <a:rPr sz="1200">
                <a:solidFill>
                  <a:srgbClr val="263238"/>
                </a:solidFill>
                <a:latin typeface="Calibri"/>
              </a:rPr>
              <a:t>[r41] Wardle B, Eslick GD, Sunner P. Internal versus external fixation of the anterior component in unstable fractures of the pelvic ring: pooled results from a systematic review. Eur J Trauma Emerg Surg. 2016;42(5):635-643. https://doi.org/10.1007/s00068-015-0554-4</a:t>
            </a:r>
          </a:p>
          <a:p>
            <a:pPr>
              <a:spcAft>
                <a:spcPts val="800"/>
              </a:spcAft>
            </a:pPr>
            <a:r>
              <a:rPr sz="1200">
                <a:solidFill>
                  <a:srgbClr val="263238"/>
                </a:solidFill>
                <a:latin typeface="Calibri"/>
              </a:rPr>
              <a:t>[r42] Baron MD, Cazan B, Agel J, Routt ML, Firoozabadi R. Similar patient reported outcomes at long-term follow-up after external fixation versus internal fixation of the anterior ring component of APC injuries. Injury. 2021;52(10):2746-2749. https://doi.org/10.1016/j.injury.2020.05.037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75</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Vaidya R, Woodbury D, Nasr K. Anterior Subcutaneous Internal Pelvic Fixation/INFIX: A Systemic Review. J Orthop Trauma. 2018;32 Suppl 6:S24-S30. https://doi.org/10.1097/BOT.0000000000001248</a:t>
            </a:r>
          </a:p>
          <a:p>
            <a:pPr>
              <a:spcAft>
                <a:spcPts val="800"/>
              </a:spcAft>
            </a:pPr>
            <a:r>
              <a:rPr sz="1200">
                <a:solidFill>
                  <a:srgbClr val="263238"/>
                </a:solidFill>
                <a:latin typeface="Calibri"/>
              </a:rPr>
              <a:t>[r44] Kim CH, Kim JW. Plate versus sacroiliac screw fixation for treating posterior pelvic ring fracture: a Systematic review and meta-analysis. Injury. 2020;51(10):2259-2266. https://doi.org/10.1016/j.injury.2020.07.003</a:t>
            </a:r>
          </a:p>
          <a:p>
            <a:pPr>
              <a:spcAft>
                <a:spcPts val="800"/>
              </a:spcAft>
            </a:pPr>
            <a:r>
              <a:rPr sz="1200">
                <a:solidFill>
                  <a:srgbClr val="263238"/>
                </a:solidFill>
                <a:latin typeface="Calibri"/>
              </a:rPr>
              <a:t>[r45] Tornetta P, Matta JM. Outcome of operatively treated unstable posterior pelvic ring disruptions. Clin Orthop Relat Res. 1996;(329):186-93. https://doi.org/10.1097/00003086-199608000-00022</a:t>
            </a:r>
          </a:p>
          <a:p>
            <a:pPr>
              <a:spcAft>
                <a:spcPts val="800"/>
              </a:spcAft>
            </a:pPr>
            <a:r>
              <a:rPr sz="1200">
                <a:solidFill>
                  <a:srgbClr val="263238"/>
                </a:solidFill>
                <a:latin typeface="Calibri"/>
              </a:rPr>
              <a:t>[r46] Moussa IS, Sallam AM, Mahmoud AK, Elzaher EH, Nagy AM, Eid AS. Combined anterior and posterior ring fixation versus posterior ring fixation alone in the management of unstable Tile B and C pelvic ring injuries: A randomized controlled trial. Chin J Traumatol. 2023;26(1):48-59. https://doi.org/10.1016/j.cjtee.2022.06.003</a:t>
            </a:r>
          </a:p>
          <a:p>
            <a:pPr>
              <a:spcAft>
                <a:spcPts val="800"/>
              </a:spcAft>
            </a:pPr>
            <a:r>
              <a:rPr sz="1200">
                <a:solidFill>
                  <a:srgbClr val="263238"/>
                </a:solidFill>
                <a:latin typeface="Calibri"/>
              </a:rPr>
              <a:t>[r47] Eastman JG, Krieg JC, Routt ML. Early failure of symphysis pubis plating. Injury. 2016;47(8):1707-12. https://doi.org/10.1016/j.injury.2016.05.019</a:t>
            </a:r>
          </a:p>
          <a:p>
            <a:pPr>
              <a:spcAft>
                <a:spcPts val="800"/>
              </a:spcAft>
            </a:pPr>
            <a:r>
              <a:rPr sz="1200">
                <a:solidFill>
                  <a:srgbClr val="263238"/>
                </a:solidFill>
                <a:latin typeface="Calibri"/>
              </a:rPr>
              <a:t>[r48] Kitridis D, Tsikopoulos K, Givissis P, Chalidis B. Percutaneous Fixation for Traumatic Symphysis Pubis Disruption-Are the Results Superior Compared to Open Techniques? A Systematic Review and Meta-Analysis of Clinical and Biomechanical Outcomes. J Clin Med. 2023;12(15):4988. https://doi.org/10.3390/jcm12154988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75</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Beckmann J, Haller JM, Beebe M, Ali A, Presson A, Stuart A, et al. Validated Radiographic Scoring System for Lateral Compression Type 1 Pelvis Fractures. J Orthop Trauma. 2020;34(2):70-76. https://doi.org/10.1097/BOT.0000000000001639</a:t>
            </a:r>
          </a:p>
          <a:p>
            <a:pPr>
              <a:spcAft>
                <a:spcPts val="800"/>
              </a:spcAft>
            </a:pPr>
            <a:r>
              <a:rPr sz="1200">
                <a:solidFill>
                  <a:srgbClr val="263238"/>
                </a:solidFill>
                <a:latin typeface="Calibri"/>
              </a:rPr>
              <a:t>[r50] Yoon YC, Tucker NJ, Kim YJ, Pollard TG, Mauffrey C, Parry JA. Surgical complications after fixation of minimally displaced lateral compression type 1 pelvic ring injuries. Eur J Orthop Surg Traumatol. 2024;34(7):3583-3590. https://doi.org/10.1007/s00590-024-03915-9</a:t>
            </a:r>
          </a:p>
          <a:p>
            <a:pPr>
              <a:spcAft>
                <a:spcPts val="800"/>
              </a:spcAft>
            </a:pPr>
            <a:r>
              <a:rPr sz="1200">
                <a:solidFill>
                  <a:srgbClr val="263238"/>
                </a:solidFill>
                <a:latin typeface="Calibri"/>
              </a:rPr>
              <a:t>[r51] Timmer RA, Verhage SM, Krijnen P, Meylaerts SAG, Schipper IB. Indications for surgical fixation of low-energy pelvic ring fractures in elderly: a systematic review. Arch Orthop Trauma Surg. 2023;143(5):2417-2428. https://doi.org/10.1007/s00402-022-04438-w</a:t>
            </a:r>
          </a:p>
          <a:p>
            <a:pPr>
              <a:spcAft>
                <a:spcPts val="800"/>
              </a:spcAft>
            </a:pPr>
            <a:r>
              <a:rPr sz="1200">
                <a:solidFill>
                  <a:srgbClr val="263238"/>
                </a:solidFill>
                <a:latin typeface="Calibri"/>
              </a:rPr>
              <a:t>[r52] Zwingmann J, Hauschild O, Bode G, Südkamp NP, Schmal H. Malposition and revision rates of different imaging modalities for percutaneous iliosacral screw fixation following pelvic fractures: a systematic review and meta-analysis. Arch Orthop Trauma Surg. 2013;133(9):1257-65. https://doi.org/10.1007/s00402-013-1788-4</a:t>
            </a:r>
          </a:p>
          <a:p>
            <a:pPr>
              <a:spcAft>
                <a:spcPts val="800"/>
              </a:spcAft>
            </a:pPr>
            <a:r>
              <a:rPr sz="1200">
                <a:solidFill>
                  <a:srgbClr val="263238"/>
                </a:solidFill>
                <a:latin typeface="Calibri"/>
              </a:rPr>
              <a:t>[r53] Haveman RA, Buchmann L, Haefeli PC, Beeres FJP, Babst R, Link BC, et al. Accuracy in navigated percutaneous sacroiliac screw fixation: a systematic review and meta-analysis. BMC Surg. 2025;25(1):89. https://doi.org/10.1186/s12893-025-02813-z</a:t>
            </a:r>
          </a:p>
          <a:p>
            <a:pPr>
              <a:spcAft>
                <a:spcPts val="800"/>
              </a:spcAft>
            </a:pPr>
            <a:r>
              <a:rPr sz="1200">
                <a:solidFill>
                  <a:srgbClr val="263238"/>
                </a:solidFill>
                <a:latin typeface="Calibri"/>
              </a:rPr>
              <a:t>[r54] Wu H, Zhang L, Guo X, Jiang X. Meta-analysis of modified Stoppa approach and ilioinguinal approach in anterior pelvic ring and acetabular fractures. Medicine (Baltimore). 2020;99(4):e18395. https://doi.org/10.1097/MD.0000000000018395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75</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Stine S, Washington A, Sen RK, Nasr K, Vaidya R. Pelvic Malunion: A Systematic Review, Dichotomy of Definitions and Treatment. Medicina (Kaunas). 2022;58(8):1098. https://doi.org/10.3390/medicina58081098</a:t>
            </a:r>
          </a:p>
          <a:p>
            <a:pPr>
              <a:spcAft>
                <a:spcPts val="800"/>
              </a:spcAft>
            </a:pPr>
            <a:r>
              <a:rPr sz="1200">
                <a:solidFill>
                  <a:srgbClr val="263238"/>
                </a:solidFill>
                <a:latin typeface="Calibri"/>
              </a:rPr>
              <a:t>[r56] Timmer RA, Mostert CQB, Krijnen P, Meylaerts SAG, Schipper IB. The relation between surgical approaches for pelvic ring and acetabular fractures and postoperative complications: a systematic review. Eur J Trauma Emerg Surg. 2023;49(2):709-722. https://doi.org/10.1007/s00068-022-02118-3</a:t>
            </a:r>
          </a:p>
          <a:p>
            <a:pPr>
              <a:spcAft>
                <a:spcPts val="800"/>
              </a:spcAft>
            </a:pPr>
            <a:r>
              <a:rPr sz="1200">
                <a:solidFill>
                  <a:srgbClr val="263238"/>
                </a:solidFill>
                <a:latin typeface="Calibri"/>
              </a:rPr>
              <a:t>[r57] Marchand LS, Working ZM, Rane AA, Elliott IS, Howenstein A, Haller JM, et al. Unstable Pelvic Ring Injuries: How Soon Can Patients Safely Bear Weight?. J Orthop Trauma. 2019;33(2):71-77. https://doi.org/10.1097/BOT.0000000000001356</a:t>
            </a:r>
          </a:p>
          <a:p>
            <a:pPr>
              <a:spcAft>
                <a:spcPts val="800"/>
              </a:spcAft>
            </a:pPr>
            <a:r>
              <a:rPr sz="1200">
                <a:solidFill>
                  <a:srgbClr val="263238"/>
                </a:solidFill>
                <a:latin typeface="Calibri"/>
              </a:rPr>
              <a:t>[r58] Major Extremity Trauma Research Consortium (METRC), O'Toole RV, Stein DM, O'Hara NN, Frey KP, Taylor TJ, et al. Aspirin or Low-Molecular-Weight Heparin for Thromboprophylaxis after a Fracture. N Engl J Med. 2023;388(3):203-213. https://doi.org/10.1056/NEJMoa2205973</a:t>
            </a:r>
          </a:p>
          <a:p>
            <a:pPr>
              <a:spcAft>
                <a:spcPts val="800"/>
              </a:spcAft>
            </a:pPr>
            <a:r>
              <a:rPr sz="1200">
                <a:solidFill>
                  <a:srgbClr val="263238"/>
                </a:solidFill>
                <a:latin typeface="Calibri"/>
              </a:rPr>
              <a:t>[r59] Bjurlin MA, Fantus RJ, Mellett MM, Goble SM. Genitourinary injuries in pelvic fracture morbidity and mortality using the National Trauma Data Bank. J Trauma. 2009;67(5):1033-9. https://doi.org/10.1097/TA.0b013e3181bb8d6c</a:t>
            </a:r>
          </a:p>
          <a:p>
            <a:pPr>
              <a:spcAft>
                <a:spcPts val="800"/>
              </a:spcAft>
            </a:pPr>
            <a:r>
              <a:rPr sz="1200">
                <a:solidFill>
                  <a:srgbClr val="263238"/>
                </a:solidFill>
                <a:latin typeface="Calibri"/>
              </a:rPr>
              <a:t>[r60] Schmid FA, Held U, Eberli D, Pape HC, Halvachizadeh S. Erectile dysfunction and penile rehabilitation after pelvic fracture: a systematic review and meta-analysis. BMJ Open. 2021;11(5):e045117. https://doi.org/10.1136/bmjopen-2020-045117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75</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Gabbe BJ, Hofstee DJ, Esser M, Bucknill A, Russ MK, Cameron PA, et al. Functional and return to work outcomes following major trauma involving severe pelvic ring fracture. ANZ J Surg. 2015;85(10):749-54. https://doi.org/10.1111/ans.12700</a:t>
            </a:r>
          </a:p>
          <a:p>
            <a:pPr>
              <a:spcAft>
                <a:spcPts val="800"/>
              </a:spcAft>
            </a:pPr>
            <a:r>
              <a:rPr sz="1200">
                <a:solidFill>
                  <a:srgbClr val="263238"/>
                </a:solidFill>
                <a:latin typeface="Calibri"/>
              </a:rPr>
              <a:t>[r62] Poole WEC, Neilly DW, Rickman MS. Is unrestricted weight bearing immediately after fixation of rotationally unstable pelvic fractures safe?. BMC Musculoskelet Disord. 2022;23(1):348. https://doi.org/10.1186/s12891-022-05299-5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del anillo pélvico: de la faja a la fijación en 10 minutos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