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Tratamiento invasivo (clavo o fijación)</c:v>
                </c:pt>
                <c:pt idx="1">
                  <c:v>Tratamiento no invasivo (reducción y yeso)</c:v>
                </c:pt>
              </c:strCache>
            </c:strRef>
          </c:cat>
          <c:val>
            <c:numRef>
              <c:f>Sheet1!$B$2:$B$3</c:f>
              <c:numCache>
                <c:formatCode>General</c:formatCode>
                <c:ptCount val="2"/>
                <c:pt idx="0">
                  <c:v>5</c:v>
                </c:pt>
                <c:pt idx="1">
                  <c:v>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Menores de 9 años (cualquier nivel)</c:v>
                </c:pt>
                <c:pt idx="1">
                  <c:v>9 años o más, tercio proximal</c:v>
                </c:pt>
                <c:pt idx="2">
                  <c:v>9 años o más, tercios más distales</c:v>
                </c:pt>
              </c:strCache>
            </c:strRef>
          </c:cat>
          <c:val>
            <c:numRef>
              <c:f>Sheet1!$B$2:$B$4</c:f>
              <c:numCache>
                <c:formatCode>General</c:formatCode>
                <c:ptCount val="3"/>
                <c:pt idx="0">
                  <c:v>15</c:v>
                </c:pt>
                <c:pt idx="1">
                  <c:v>10</c:v>
                </c:pt>
                <c:pt idx="2">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Menores de 9 años</c:v>
                </c:pt>
                <c:pt idx="1">
                  <c:v>9 años o más</c:v>
                </c:pt>
              </c:strCache>
            </c:strRef>
          </c:cat>
          <c:val>
            <c:numRef>
              <c:f>Sheet1!$B$2:$B$3</c:f>
              <c:numCache>
                <c:formatCode>General</c:formatCode>
                <c:ptCount val="2"/>
                <c:pt idx="0">
                  <c:v>45</c:v>
                </c:pt>
                <c:pt idx="1">
                  <c:v>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Ecografía de urgencias (antebrazo distal)</c:v>
                </c:pt>
              </c:strCache>
            </c:strRef>
          </c:cat>
          <c:val>
            <c:numRef>
              <c:f>Sheet1!$B$2:$B$2</c:f>
              <c:numCache>
                <c:formatCode>General</c:formatCode>
                <c:ptCount val="1"/>
                <c:pt idx="0">
                  <c:v>97</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Ecografía de urgencias (antebrazo distal)</c:v>
                </c:pt>
              </c:strCache>
            </c:strRef>
          </c:cat>
          <c:val>
            <c:numRef>
              <c:f>Sheet1!$C$2:$C$2</c:f>
              <c:numCache>
                <c:formatCode>General</c:formatCode>
                <c:ptCount val="1"/>
                <c:pt idx="0">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Bloqueo regional</c:v>
                </c:pt>
                <c:pt idx="1">
                  <c:v>Sedación procedimental</c:v>
                </c:pt>
              </c:strCache>
            </c:strRef>
          </c:cat>
          <c:val>
            <c:numRef>
              <c:f>Sheet1!$B$2:$B$3</c:f>
              <c:numCache>
                <c:formatCode>General</c:formatCode>
                <c:ptCount val="2"/>
                <c:pt idx="0">
                  <c:v>0.2</c:v>
                </c:pt>
                <c:pt idx="1">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Sheet1!$A$2:$A$7</c:f>
              <c:strCache>
                <c:ptCount val="6"/>
                <c:pt idx="0">
                  <c:v>Tripuntual, Iltar (76 niños)</c:v>
                </c:pt>
                <c:pt idx="1">
                  <c:v>Tripuntual, Alagöz (159 niños)</c:v>
                </c:pt>
                <c:pt idx="2">
                  <c:v>Índice de yeso, Alagöz</c:v>
                </c:pt>
                <c:pt idx="3">
                  <c:v>Índice de acolchado, Alagöz</c:v>
                </c:pt>
                <c:pt idx="4">
                  <c:v>Canterbury, Alagöz</c:v>
                </c:pt>
                <c:pt idx="5">
                  <c:v>Índice de brecha, Alagöz</c:v>
                </c:pt>
              </c:strCache>
            </c:strRef>
          </c:cat>
          <c:val>
            <c:numRef>
              <c:f>Sheet1!$B$2:$B$7</c:f>
              <c:numCache>
                <c:formatCode>General</c:formatCode>
                <c:ptCount val="6"/>
                <c:pt idx="0">
                  <c:v>84</c:v>
                </c:pt>
                <c:pt idx="1">
                  <c:v>78.9</c:v>
                </c:pt>
                <c:pt idx="2">
                  <c:v>84.6</c:v>
                </c:pt>
                <c:pt idx="3">
                  <c:v>51.9</c:v>
                </c:pt>
                <c:pt idx="4">
                  <c:v>69.2</c:v>
                </c:pt>
                <c:pt idx="5">
                  <c:v>30.8</c:v>
                </c:pt>
              </c:numCache>
            </c:numRef>
          </c:val>
        </c:ser>
        <c:ser>
          <c:idx val="1"/>
          <c:order val="1"/>
          <c:tx>
            <c:strRef>
              <c:f>Sheet1!$C$1</c:f>
              <c:strCache>
                <c:ptCount val="1"/>
                <c:pt idx="0">
                  <c:v>Especificidad</c:v>
                </c:pt>
              </c:strCache>
            </c:strRef>
          </c:tx>
          <c:spPr>
            <a:solidFill>
              <a:srgbClr val="D97706"/>
            </a:solidFill>
          </c:spPr>
          <c:cat>
            <c:strRef>
              <c:f>Sheet1!$A$2:$A$7</c:f>
              <c:strCache>
                <c:ptCount val="6"/>
                <c:pt idx="0">
                  <c:v>Tripuntual, Iltar (76 niños)</c:v>
                </c:pt>
                <c:pt idx="1">
                  <c:v>Tripuntual, Alagöz (159 niños)</c:v>
                </c:pt>
                <c:pt idx="2">
                  <c:v>Índice de yeso, Alagöz</c:v>
                </c:pt>
                <c:pt idx="3">
                  <c:v>Índice de acolchado, Alagöz</c:v>
                </c:pt>
                <c:pt idx="4">
                  <c:v>Canterbury, Alagöz</c:v>
                </c:pt>
                <c:pt idx="5">
                  <c:v>Índice de brecha, Alagöz</c:v>
                </c:pt>
              </c:strCache>
            </c:strRef>
          </c:cat>
          <c:val>
            <c:numRef>
              <c:f>Sheet1!$C$2:$C$7</c:f>
              <c:numCache>
                <c:formatCode>General</c:formatCode>
                <c:ptCount val="6"/>
                <c:pt idx="0">
                  <c:v>97</c:v>
                </c:pt>
                <c:pt idx="1">
                  <c:v>84.1</c:v>
                </c:pt>
                <c:pt idx="2">
                  <c:v>61.7</c:v>
                </c:pt>
                <c:pt idx="3">
                  <c:v>86.0</c:v>
                </c:pt>
                <c:pt idx="4">
                  <c:v>69.2</c:v>
                </c:pt>
                <c:pt idx="5">
                  <c:v>79.4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Un hueso</c:v>
                </c:pt>
                <c:pt idx="1">
                  <c:v>Los 2 huesos</c:v>
                </c:pt>
              </c:strCache>
            </c:strRef>
          </c:cat>
          <c:val>
            <c:numRef>
              <c:f>Sheet1!$B$2:$B$3</c:f>
              <c:numCache>
                <c:formatCode>General</c:formatCode>
                <c:ptCount val="2"/>
                <c:pt idx="0">
                  <c:v>11.1</c:v>
                </c:pt>
                <c:pt idx="1">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Yeso (205 niños)</c:v>
                </c:pt>
                <c:pt idx="1">
                  <c:v>Fijación intramedular tras reducción cerrada</c:v>
                </c:pt>
                <c:pt idx="2">
                  <c:v>Fijación intramedular en fractura abierta</c:v>
                </c:pt>
              </c:strCache>
            </c:strRef>
          </c:cat>
          <c:val>
            <c:numRef>
              <c:f>Sheet1!$B$2:$B$4</c:f>
              <c:numCache>
                <c:formatCode>General</c:formatCode>
                <c:ptCount val="3"/>
                <c:pt idx="0">
                  <c:v>0</c:v>
                </c:pt>
                <c:pt idx="1">
                  <c:v>10</c:v>
                </c:pt>
                <c:pt idx="2">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Punta enterrada</c:v>
                </c:pt>
                <c:pt idx="1">
                  <c:v>Punta expuesta</c:v>
                </c:pt>
              </c:strCache>
            </c:strRef>
          </c:cat>
          <c:val>
            <c:numRef>
              <c:f>Sheet1!$B$2:$B$3</c:f>
              <c:numCache>
                <c:formatCode>General</c:formatCode>
                <c:ptCount val="2"/>
                <c:pt idx="0">
                  <c:v>7.9</c:v>
                </c:pt>
                <c:pt idx="1">
                  <c:v>32.8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Yeso largo 6 semanas</c:v>
                </c:pt>
                <c:pt idx="1">
                  <c:v>Yeso largo 3 semanas y luego corto</c:v>
                </c:pt>
              </c:strCache>
            </c:strRef>
          </c:cat>
          <c:val>
            <c:numRef>
              <c:f>Sheet1!$B$2:$B$3</c:f>
              <c:numCache>
                <c:formatCode>General</c:formatCode>
                <c:ptCount val="2"/>
                <c:pt idx="0">
                  <c:v>7.9</c:v>
                </c:pt>
                <c:pt idx="1">
                  <c:v>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malunión persistente (13 niños)</c:v>
                </c:pt>
                <c:pt idx="1">
                  <c:v>Sin malunión</c:v>
                </c:pt>
              </c:strCache>
            </c:strRef>
          </c:cat>
          <c:val>
            <c:numRef>
              <c:f>Sheet1!$B$2:$B$3</c:f>
              <c:numCache>
                <c:formatCode>General</c:formatCode>
                <c:ptCount val="2"/>
                <c:pt idx="0">
                  <c:v>5.5</c:v>
                </c:pt>
                <c:pt idx="1">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Fracturas de la diáfisis del antebrazo en el niño.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por qué no es “una fractura de adulto pequeña”; Epidemiología; Mecanismo: cómo se rompe un hueso que todavía crece; Anatomía que explica el tratamiento; Remodelación: cuánto corrige el hueso y qué se acepta; Clasificación: describir en 5 preguntas; Lo que no se debe pasar por alto: Monteggia, Galeazzi y fractura abierta; Diagnóstico: evaluación inicial; Examen físico; Imágenes; Algoritmo de decisión; Tratamiento: de la analgesia a la cirugía; Técnica: reducción cerrada con yeso y fijación con clavos elásticos; Complicaciones; Pronóstico; Seguimiento radiológico y retiro de material. Estructura sugerida por el autor para diez minutos: Lámina 1. El problema: la diáfisis del niño corrige menos que la muñeca, y la rotación es lo que importa [r6, r3]. Lámina 2. Epidemiología: el antebrazo es el sitio más frecuente de fractura en niños, con 17,8 % del total en una estimación nacional de Estados Unidos [r25]. Lámina 3. El hueso infantil: deformación plástica, tallo verde y completa [r26, r2]. Lámina 4. Cuánto se acepta: menores de 9 años toleran 15° de angulación y 45° de malrotación; desde esa edad menos [r2]. En la revisión de 2023 casi nada cambió y hay pocos datos de rotación [r3]. Lámina 5. La evidencia nueva afloja la tijera: 49 de 60 desplazamientos secundarios aceptados no empeoraron el resultado a los 7,2 años [r30]. Lámina 6. Reducción cerrada: analgesia o sedación según protocolo, moldeo en 3 puntos y control radiográfico; el bloqueo regional tuvo eventos adversos en 0,2 % frente a 13 % de la sedación en un estudio observacional [r38]. Lámina 7. El yeso falla sobre todo en las primeras semanas: 29,6 % y 32,7 % de pérdida en 2 series; los índices del yeso ayudan, pero no concuerdan entre estudios [r4, r5, r21]. Lámina 8. Cuándo operar: abierta, irreducible, inestable o con pérdida de reducción [r6]. En 24 estudios, el redesplazamiento fue de 26 % con yeso y 3 % con cirugía, con grupos de edad distintos [r12]. Lámina 9. ESIN o placa: unión y función similares; más implante sintomático con el clavo y mejor ubicación del arco radial con la placa [r7]. Complicaciones a vigilar: compartimental, refractura y extensor largo del pulgar [r15, r13, r23]. Lámina 10. Mensajes finales: edad y tercio mandan, vigile de cerca las primeras semanas, en ESIN prefiera fijar los 2 huesos y no retire clavos antes de 6 meses [r4, r6, r13, r55].</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hueso del niño se rompe de 3 maneras: se curva sin romperse (deformación plástica), se rompe a medias (tallo verde) o se rompe del todo. La gran mayoría se trata con reducción cerrada y yeso: en una serie de un hospital pediátrico, 92 % de las fracturas de antebrazo se manejó sin cirugía (fuente: Martus JE y colaboradores, 2013). Cuánto error se acepta depende de la edad y de la altura del trazo. La referencia clásica tolera 15° de angulación y 45° de malrotación por debajo de los 9 años, y menos desde esa edad (fuente: Noonan KJ y colaboradores, 1998). Una revisión sistemática de 2023 encontró que esos límites casi no han cambiado y que la evidencia que los sostiene es escasa (fuente: Scotcher M y colaboradores, 2023). El problema práctico es que la reducción se pierde dentro del yeso: 29,6 % en un estudio multicéntrico prospectivo, con desplazamientos a los 22,7 días en promedio y hasta los 59 días (fuente: Colaris JW y colaboradores, 2013), y 32,7 % en otra serie, donde todas las pérdidas ocurrieron en las 3 primeras semanas (fuente: Alagöz E y colaboradores, 2020). Se opera cuando la fractura es abierta, irreducible, inestable o pierde la reducción (fuente: Poutoglidou F y colaboradores, 2020). No encontré un ensayo aleatorizado que compare clavos elásticos (ESIN) con placa: el metaanálisis de 2024, con estudios casi todos retrospectivos, no halló diferencia en consolidación y sí más implante sintomático con el clavo (fuente: Ahmed AM y colaboradores, 2024). Las 2 revisiones Cochrane (búsquedas de 2011 y 2012) no encontraron ningún ensayo aleatorizado utilizable, ni para el tratamiento conservador ni para el quirúrgico (fuente: Madhuri V y colaboradores, 2013; Abraham A y colaboradores, 2011). Después aparecieron pocos ensayos y sobre preguntas puntuales, como pasar a yeso corto o fijar 1 o 2 huesos (fuente: Colaris JW y colaboradores, 2013; Colaris J y colaboradores, 2013); casi todo lo demás descansa en estudios observacionales.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por qué no es “una fractura de adulto pequeña”. Una fractura de la diáfisis del antebrazo en el niño es la ruptura del radio, del cúbito o de ambos, completa, incompleta o solo en forma de curvatura permanente, entre las dos metáfisis y con las fisis todavía abiertas. Las que comprometen los dos huesos preocupan más: se desplazan dentro del yeso y, en el segmento medio, el hueso corrige menos que cerca de la muñeca (fuente: Sinikumpu JJ y colaboradores, 2013; Poutoglidou F y colaboradores, 2020). Lo que cambia frente al adulto es el objetivo y la herramienta.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objetivo sigue siendo la rotación del antebrazo, pero parte del crecimiento que queda trabaja a favor del cirujano: corrige angulación, mientras que la rotación casi no se corrige sola y hay pocos datos sobre cuánta se tolera (fuente: Rodríguez-Merchán EC, 2005; Scotcher M y colaboradores, 2023). La herramienta, en la mayoría de los casos, es un yeso bien moldeado (fuente: Martus JE y colaboradores, 2013). Un punto de honestidad antes de seguir: las dos revisiones Cochrane sobre el tema, una de tratamiento conservador y otra de tratamiento quirúrgico, no encontraron ningún ensayo aleatorizado que pudieran incluir, con búsquedas hasta 2011 y 2012 (fuente: Madhuri V y colaboradores, 2013; Abraham 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Desde entonces se publicaron pocos ensayos, sobre preguntas concretas (fuente: Colaris JW y colaboradores, 2013; Colaris J y colaboradores, 2013); el resto del capítulo viene de cohortes, series y metaanálisis de estudios observacionales, y se señala cuando es así. Las lesiones de Monteggia y de Galeazzi se mencionan solo como diagnóstico diferencial y tienen su propio tema. Con esto cerramos definición y por qué no es “una fractura de adulto pequeña”.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En Estados Unidos, el antebrazo es el sitio de fractura más frecuente en niños y adolescentes: 17,8 % de todas las fracturas en una estimación nacional (fuente: Naranje SM y colaboradores, 2016). A lo largo de la infancia, el riesgo de sufrir alguna fractura se acerca a 180 por 1000 niños, casi 1 de cada 5 (fuente: Naranje SM y colaboradores, 2016). El grupo de 10 a 14 años es el de mayor riesgo, con 15,23 fracturas por 1000 niños al año (fuente: Naranje SM y colaboradores, 2016). La diáfisis es menos frecuente que la muñeca, pero cambió en las últimas décadas. Una cohorte poblacional finlandesa (unos 86 000 niños, de 1997 a 2009) reunió 291 fracturas de ambos huesos de la diáfisis, segmento AO 22-D (fuente: Sinikumpu JJ y colaboradores, 2013). En ese periodo la incidencia se multiplicó por 3; los varones fueron 70 %, la media de edad 8,7 años, y la caída en el parque infantil fue el mecanismo más frecuente (34 %) (fuente: Sinikumpu JJ y colaboradores, 2013). En esa misma región la fijación con clavos elásticos pasó de 10 % a 30 % de los casos entre 1998-2000 y 2007-2009 (fuente: Sinikumpu JJ y colaboradores, 2013). Lea estas cifras con cautela: describen una región y una época en las que casi todos los niños se trataron en quirófano, lo que no refleja la práctica de todos los servicios (fuente: Sinikumpu JJ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«Reintervención según el tratamiento inicial (291 fracturas de ambos huesos, Finlandia)» muestra lo siguiente. Tratamiento invasivo (clavo o fijación): 5 por ciento (fuente: Sinikumpu JJ y colaboradores, 2013). Tratamiento no invasivo (reducción y yeso): 41 por ciento (fuente: Sinikumpu JJ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muestran dos fuentes de epidemiología» tiene 3 columnas: Fuente, Población, Dato central. Fila 1: Fuente, Naranje 2016, vigilancia de urgencias de EE. UU.; Población, Niños de 0 a 19 años; Dato central, Fracturas del antebrazo: 17,8 % de todas; pico de incidencia a los 10 a 14 años. Fila 2: Fuente, Sinikumpu 2013, Finlandia; Población, Unos 86 000 niños, 291 fracturas de ambos huesos; Dato central, Incidencia triplicada entre 1997 y 2009; 70 % varones; edad media 8,7 años. (fuente: Naranje SM y colaboradores, 2016) (fuente: Sinikumpu JJ y colaboradores, 2013). Con esto cerramos epidemiología. Sigamos con mecanismo: cómo se rompe un hueso que todavía crece.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se rompe un hueso que todavía crece. El hueso inmaduro se deforma más antes de romperse. De ahí salen los 3 patrones del niño: la deformación plástica, en la que el hueso se curva sin línea de fractura; el tallo verde, en el que una cortical se rompe y la opuesta se dobla; y la fractura completa, con o sin desplazamiento (fuente: Wetzel C y colaboradores, 2026; Noonan KJ y colaboradores, 1998). Lo típico es una caída sobre la mano extendida que carga el hueso a lo largo de su eje y lo deja curvado (fuente: Wetzel 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escapa con facilidad: los síntomas son inespecíficos (dolor, algo de hinchazón, pronosupinación limitada) y la placa puede verse casi normal (fuente: Wetzel C y colaboradores, 2026). En las fracturas desplazadas, el mecanismo habitual es indirecto y combina angulación con rotación del fragmento (fuente: Noonan KJ y colaboradores, 1998). Para el residente la consecuencia práctica es doble. Primero, una radiografía “casi normal” en un niño que no puede girar el antebrazo no descarta una deformación plástica.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Segundo, el patrón guía la estabilidad: las fracturas completas, con traslación del cúbito o con acortamiento, son las que más se desplazan dentro del yeso (fuente: Colaris JW y colaboradores, 2013). Con esto cerramos mecanismo: cómo se rompe un hueso que todavía crece. Sigamos con anatomía que explica el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el tratamiento. El antebrazo funciona como una unidad: el radio gira alrededor del cúbito, y por eso el radio es curvo. Los autores del metaanálisis de 2024 recuerdan que restituir ese arco radial, en magnitud y ubicación, se considera clave para la rotación, aunque en sus datos la diferencia de arco entre técnicas no se tradujo en peor rotación (fuente: Ahmed AM y colaboradores, 2024). La corrección espontánea de una fractura depende del crecimiento que aporta la fisis más cercana. Un estudio radiográfico de 36 niños lo mostró bien: antes de los 11 años, cuánto se corregía la fractura iba de la mano de cómo cambiaba la inclinación de la fisis (13° como máximo); después de esa edad, la corrección no siguió ningún patrón (fuente: Vittas D y colaboradores, 1991).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nivel también cuenta: la revisión de Poutoglidou señala que una mala alineación limita más el giro cuanto más proximal está, y que solo cerca de la muñeca cabe esperar una corrección espontánea fiable (fuente: Poutoglidou F y colaboradores, 2020). La membrana interósea y las dos articulaciones radiocubitales, proximal y distal, son las que obligan a mirar siempre el codo y la muñeca: una fractura de diáfisis con luxación asociada cambia el tratamiento (fuente: Ring D y colaboradores, 1998; Eberl R y colaboradores, 2008). Con clavos elásticos, el del cúbito entra por la apófisis del olécranon y el del radio por distal, 2 cm proximal a la fisis, desde lateral o desde el dorso a la altura del tubérculo de Lister; cada vía amenaza una estructura distinta (ver técnica) (fuente: Poutoglidou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«Tercio del antebrazo y capacidad de remodelar» tiene 3 columnas: Tercio, Qué se sabe, Para decidir. Fila 1: Tercio, Proximal; Qué se sabe, Las fuentes discrepan: una revisión afirma que la corrección espontánea solo se ve de forma fiable en el antebrazo distal y que la lesión proximal limita más el movimiento (fuente: Poutoglidou F y colaboradores, 2020); un estudio pequeño midió 2,5° por mes en el tercio proximal (fuente: Qairul IH y colaboradores, 2001); Para decidir, Prudencia: use los umbrales más estrictos (10° desde los 9 años, según Noonan y Price (fuente: Noonan KJ y colaboradores, 1998)). Fila 2: Tercio, Medio (diáfisis); Qué se sabe, Corrige poco; 1,5° por mes en una serie de 100 fracturas, con seguimiento corto (fuente: Qairul IH y colaboradores, 2001); en mayores de 11 años la corrección es impredecible (fuente: Vittas D y colaboradores, 1991); Para decidir, Es donde más pesan la edad y el riesgo de malunión. Fila 3: Tercio, Distal; Qué se sabe, La corrección espontánea solo se observa de forma fiable aquí (fuente: Poutoglidou F y colaboradores, 2020); 2,5° por mes en la serie citada (fuente: Qairul IH y colaboradores, 2001); Para decidir, Tolera más angulación; no es el tema de este capítulo. (fuente: Poutoglidou F y colaboradores, 2020) (fuente: Qairul IH y colaboradores, 2001) (fuente: Vittas D y colaboradores, 1991). Con esto cerramos anatomía que explica el tratamiento. Sigamos con remodelación: cuánto corrige el hueso y qué se acepta.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remodelación: cuánto corrige el hueso y qué se acepta. Remodelar es que el hueso corrija solo su deformidad mientras crece. Depende de 2 cosas que conviene tener presentes en cada caso: la edad (cuánto crecimiento queda) y la distancia a la fisis (fuente: Vittas D y colaboradores, 1991; Poutoglidou F y colaboradores, 2020). Qué dicen los números. En la diáfisis la corrección máxima observada en menores de 11 años fue de 13° (fuente: Vittas D y colaboradores, 1991). En una serie de 100 fracturas, la corrección temprana fue de 1,5° por mes en la diáfisis y de 2,5° por mes en las fracturas proximales y distales, pero es un estudio pequeño y de seguimiento corto: úselo como orden de magnitud y no como regla (fuente: Qairul IH y colaboradores, 2001). Lo más cercano a una cifra por año viene de 26 niños con angulación no reducida de radio o de ambos huesos: el promedio fue de 12° al inicio y de 4° al año, aunque la pronación y la fuerza de prensión fueron lo último en recuperarse (fuente: Barvelink B y colaboradores, 2020). No encontré un estudio que mida cuántos grados corrige la diáfisis por año de crecimiento restante, y por eso no se escribe ese número. Qué se acepta. Para Noonan y Price el corte está en los 9 años (fuente: Noonan KJ y colaboradores, 1998). Por debajo, y a cualquier nivel, toleran 15° de angulación, 45° de malrotación y hasta el desplazamiento completo (fuente: Noonan KJ y colaboradores, 1998). Desde los 9 años son más exigentes: 10° de angulación si el trazo es proximal, 15° si es más distal y 30° de malrotación; la bayoneta completa sigue siendo aceptable, en especial en el radio distal, mientras la angulación no supere 20° y queden 2 años de crecimiento (fuente: Noonan KJ y colaboradores, 1998). La revisión sistemática de 2023 (14 estudios) muestra qué umbrales usan los autores para intervenir (fuente: Scotcher M y colaboradores, 2023). Hasta los 10 años, lo más repetido es más de 15° en el plano sagital, más de 10° en el coronal o una traslación de más de 50 % (o de 1 cm); después de los 10 años, el corte sagital baja a 10° (fuente: Scotcher M y colaboradores, 2023). Su conclusión: la evidencia es escasa, el umbral casi no se movió desde 1998 y solo 3 de los 14 estudios consideraron la rotación (fuente: Scotcher M y colaboradores, 2023). La evidencia reciente invita a ser menos estrictos. En una cohorte de 198 fracturas diafisarias de ambos huesos hubo 60 desplazamientos secundarios y 49 se aceptaron esperando remodelación; en el seguimiento promedio de 7,2 años no había diferencias funcionales ni radiográficas relevantes frente a quienes mantuvieron la alineación (fuente: Roth KC y colaboradores, 2026). De 48 niños con malunión de 15° o más, 22 volvieron al control de los 2 años (edad hasta 11,5 años) y ninguno tenía una angulación residual de 15° o más (fuente: Grothaus O y colaboradores, 2026). Ambos son observacionales (uno retrospectivo y multicéntrico, el otro prospectivo de una institución); invitan a reconsiderar umbrales estrictos, no a olvidarlos, y el estudio de Roth señala que la mayor edad predijo más limitación de la rotación (fuente: Roth KC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«Angulación que acepta el texto clásico de Noonan y Price» muestra lo siguiente. Menores de 9 años (cualquier nivel): 15 ° (fuente: Noonan KJ y colaboradores, 1998). 9 años o más, tercio proximal: 10 ° (fuente: Noonan KJ y colaboradores, 1998). 9 años o más, tercios más distales: 15 ° (fuente: Noonan KJ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«Malrotación que acepta el texto clásico de Noonan y Price» muestra lo siguiente. Menores de 9 años: 45 ° (fuente: Noonan KJ y colaboradores, 1998). 9 años o más: 30 ° (fuente: Noonan KJ y colaboradores, 1998). En el documento Word de este tema encontrarás además: Angulación media de fracturas no reducidas, al inicio y al año (26 niños); Qué se acepta, según la fuente y la edad. Con esto cerramos remodelación: cuánto corrige el hueso y qué se acepta. Sigamos con clasificación: describir en 5 preguntas.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describir en 5 preguntas. No hay una clasificación que decida por sí sola el tratamiento. Lo útil es describir cada fractura con 5 preguntas, porque de las respuestas salen la estabilidad y la ruta de decisión. La clasificación AO pediátrica codifica la diáfisis de radio y cúbito como segmento 22-D (fuente: Sinikumpu JJ y colaboradores, 2013), y conviene saber que existe; sin embargo, en la guardia se decide con lo que sigue. Los factores de la fractura que predijeron desplazamiento dentro del yeso en 247 fracturas de antebrazo fueron la fractura completa, la traslación del cúbito en la radiografía lateral, el acortamiento y que fuera el brazo no dominante (fuente: Colaris JW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decir, la descripción no es un trámite: define qué niño necesita vigilancia más estrecha. Para los patrones que se ven en el niño (deformación plástica, tallo verde, completa) vea la sección de mecanismo. Con esto cerramos clasificación: describir en 5 preguntas. Sigamos con lo que no se debe pasar por alto: monteggia, galeazzi y fractura abierta.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lo que no se debe pasar por alto: monteggia, galeazzi y fractura abierta. Esta sección es un recordatorio de derivación, no un tratamiento: estas lesiones tienen su propio tema. Monteggia. Es la fractura del cúbito con luxación de la cabeza radial. Lo que guía el tratamiento es el tipo de fractura del cúbito: si el cúbito queda reducido y estable, la cabeza radial vuelve a su sitio, y el resultado depende sobre todo de diagnosticarla a tiempo (fuente: Ring D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 25 % y 50 % no se diagnostican al inicio; la lesión crónica que resulta acaba deformando la cabeza radial y puede terminar en artrosis radiocapitelar dolorosa (fuente: Wintges K y colaboradores, 2024). Galeazzi. Es la fractura del radio con lesión de la articulación radiocubital distal. En una serie de 198 niños con fracturas desplazadas del radio solo o de ambos huesos, 26 (13 %) eran Galeazzi y solo 8 de ellos (31 %) se reconocieron al principio; aun así, el tratamiento cerrado dio resultados excelentes o buenos en los 26 (fuente: Eberl R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Fractura abierta. Una herida, aunque sea pequeña, junto a una fractura obliga a tratarla como abierta. Vea la sección de tratamiento para los tipos I y el tema de fracturas abiertas para los demás (fuente: Olatigbe O y colaboradores, 2024). Con esto cerramos lo que no se debe pasar por alto: monteggia, galeazzi y fractura abierta. Sigamos con diagnóstico: evaluación inicial.</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evaluación inicial. La estrategia del servicio de urgencias se resume en 3 ideas. Primero, analgesia temprana y evaluación documentada de la extremidad. El estándar británico de la BOA pide dejar registrado el estado del miembro al llegar (pulso radial, relleno capilar de los dedos y función de cada nervio: radial, mediano y cubital) y volver a registrarlo antes del alta (fuente: British Orthopaedic Association, 2021). Esa norma se refiere a fracturas anguladas, no completamente desplazadas, que pueden reducirse en urgencias sin ingreso (fuente: British Orthopaedic Association, 2021).</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Segundo, imágenes ortogonales (fuente: British Orthopaedic Association, 2021). Tercero, buscar lo que acompaña a la fractura: la herida, la luxación proximal o distal y los signos de compartimento (fuente: Eberl R y colaboradores, 2008; Ring D y colaboradores, 1998). Si el mecanismo no corresponde con la edad del niño o con la gravedad del hueso roto, hay que pensar en maltrato (práctica habitual / opinión experta). Con esto cerramos diagnóstico: evaluación inicial.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En la fractura completa la deformidad es evidente. En la deformación plástica y en el tallo verde puede haber solo dolor, poca hinchazón y limitación de la pronosupinación, y la radiografía puede ser sutil (fuente: Wetzel C y colaboradores, 2026). Sin dato verificable: no encontré un estudio que dé sensibilidad y especificidad de maniobras o signos clínicos para la fractura de diáfisis del niño, y por eso este capítulo no los inventa.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sí se documenta, por norma, es el estado vascular y nervioso (fuente: British Orthopaedic Association, 2021). El síndrome compartimental del antebrazo del niño puede ser difícil de reconocer cuando el niño es pequeño; la regla práctica es mirar los compartimentos antes y después de cualquier reducción o fijación, y repetir la evaluación (práctica habitual / opinión experta).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Se piden proyecciones ortogonales, anteroposterior y lateral (fuente: British Orthopaedic Association, 2021); deben mostrar el antebrazo completo, con codo y muñeca (práctica habitual / opinión experta). Después de cada reducción se repite el control con las mismas proyecciones (fuente: British Orthopaedic Association, 2021). En la deformación plástica del radio, una curvatura de alrededor de 10 % de la longitud del radio se ha descrito como sugestiva de curvatura patológica; es un valor extrapolado, no un umbral validado por resultados (fuente: Wetzel C y colaboradores, 2026). Ecografía de urgencias. Un metaanálisis de 16 estudios con 1204 pacientes y 641 fracturas halló una sensibilidad de 97 % (IC 95 % 93 a 99) y una especificidad de 95 % (IC 95 % 89 a 98) frente a la radiografía en fracturas del antebrazo distal; los estudios fueron prospectivos y la mayoría con niños y adultos jóvenes (edades de 0 a 88 años) (fuente: Douma-den Hamer D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cifra aplica al antebrazo distal; no encontré una estimación específica para la diáfisis, por lo que en este capítulo la ecografía no reemplaza a la radiografía (fuente: Douma-den Hamer D y colaboradores, 2016). Cómo leer la placa. Mida la angulación en cada plano, la traslación en porcentaje del ancho del hueso, el acortamiento, la rotación relativa de los fragmentos y el alineamiento radiocapitelar (práctica habitual / opinión experta). Después compare con los límites por edad de la sección de remodelación (fuente: Scotcher 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para fractura del antebrazo distal frente a radiografía (metaanálisis de 16 estudios, mayoría pediátricos)» muestra lo siguiente. Ecografía de urgencias (antebrazo distal): sensibilidad 97 por ciento y especificidad 95 por ciento (fuente: Douma-den Hamer D y colaboradores, 2016). Con esto cerramos imágenes.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algoritmo resume la ruta de decisión para un residente de primer año. Los umbrales concretos de edad y tercio están en la sección de remodelación y los índices del yeso en la de tratamiento; esto es apoyo de estudio, no sustituye al protocolo del servicio ni al tutor.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la diáfisis del antebrazo en el niño» se lee de arriba hacia abajo. Se parte de: Niño con fractura de diáfisis de antebrazo. Se hace: Analgesia, examen neurovascular documentado (fuente: British Orthopaedic Association, 2021) y radiografías ortogonales que incluyan codo y muñeca (práctica habitual / opinión experta). Se decide: ¿Herida, déficit neurovascular o compartimental? Si la respuesta es sí, urgencia: antibiótico, tratar como fractura abierta o liberar el compartimento; no cerrar con yeso hasta resolver (fuente: Olatigbe O y colaboradores, 2024; Godfrey J y colaboradores, 2019). Si la respuesta es no, ¿hay monteggia o galeazzi?. Se hace: Urgencia: antibiótico, tratar como fractura abierta o liberar el compartimento; no cerrar con yeso hasta resolver (fuente: Olatigbe O y colaboradores, 2024; Godfrey J y colaboradores, 2019). Se decide: ¿Hay Monteggia o Galeazzi? Si la respuesta es sí, tratar según su tema propio; el cúbito reducido y estable reduce la cabeza radial (fuente: Ring D y colaboradores, 1998; Eberl R y colaboradores, 2008). Si la respuesta es no, ¿la alineación está dentro de los límites de edad y tercio?. Se hace: Tratar según su tema propio; el cúbito reducido y estable reduce la cabeza radial (fuente: Ring D y colaboradores, 1998; Eberl R y colaboradores, 2008). Se decide: ¿La alineación está dentro de los límites de edad y tercio? Si la respuesta es sí, yeso sin reducir y radiografía de control en la primera y segunda semana (fuente: Noonan KJ y colaboradores, 1998). Si la respuesta es no, reducción cerrada con analgesia o sedación (fuente: British Orthopaedic Association, 2021) y yeso moldeado en 3 puntos (fuente: Alagöz E y colaboradores, 2020). Se hace: Yeso sin reducir y radiografía de control en la primera y segunda semana (fuente: Noonan KJ y colaboradores, 1998). Se hace: Reducción cerrada con analgesia o sedación (fuente: British Orthopaedic Association, 2021) y yeso moldeado en 3 puntos (fuente: Alagöz E y colaboradores, 2020). Se decide: ¿Reducción aceptable y estable? Si la respuesta es sí, yeso y radiografías seriadas: la mayoría de las pérdidas ocurre en las primeras semanas, pero puede ocurrir más tarde (fuente: Alagöz E y colaboradores, 2020; Colaris JW y colaboradores, 2013). Si la respuesta es no, considerar fijación: esin, de preferencia de los 2 huesos (fuente: Syed AN y colaboradores, 2024; Colaris J y colaboradores, 2013); placa si el niño es mayor o hay que restituir el arco radial (fuente: Ahmed AM y colaboradores, 2024). Se hace: Yeso y radiografías seriadas: la mayoría de las pérdidas ocurre en las primeras semanas, pero puede ocurrir más tarde (fuente: Alagöz E y colaboradores, 2020; Colaris JW y colaboradores, 2013). Se hace: Considerar fijación: ESIN, de preferencia de los 2 huesos (fuente: Syed AN y colaboradores, 2024; Colaris J y colaboradores, 2013); placa si el niño es mayor o hay que restituir el arco radial (fuente: Ahmed AM y colaboradores, 2024). Se decide: ¿Pierde la reducción en el yeso? Si la respuesta es aceptable, si está dentro de lo aceptable para la edad, observar y esperar remodelación (fuente: Roth KC y colaboradores, 2026; Musters L y colaboradores, 2024). Si la respuesta es inaceptable, si es inaceptable: cuña de yeso o nueva reducción temprana, o fijar (fuente: Gaukel S y colaboradores, 2017; Sharma O y colaboradores, 2025). Se hace: Si está dentro de lo aceptable para la edad, observar y esperar remodelación (fuente: Roth KC y colaboradores, 2026; Musters L y colaboradores, 2024). Se hace: Si es inaceptable: cuña de yeso o nueva reducción temprana, o fijar (fuente: Gaukel S y colaboradores, 2017; Sharma O y colaboradores, 2025). Termina en: Seguimiento hasta la consolidación; si hubo clavos, retiro no antes de 6 meses (fuente: Poutoglidou F y colaboradores, 2020). Con esto cerramos algoritmo de decisión. Sigamos con tratamiento: de la analgesia a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 la analgesia a la cirugía. Reducir una fractura desplazada duele, y el estándar británico pide analgesia efectiva desde la primera evaluación (fuente: British Orthopaedic Association, 2021). Las opciones que se comparan en la literatura son 3: sedación sistémica (sobre todo ketamina), bloqueo regional (del hematoma o de Bier) y gas con analgésico nasal. En un ensayo aleatorizado de 102 niños, óxido nitroso con bloqueo del hematoma (lidocaína al 1 % tamponada, 2,5 mg/kg) causó menos distrés y menos tiempo de recuperación que ketamina con midazolam, y en el grupo de ketamina 11 % tuvo saturación menor de 94 % (fuente: Luhmann JD y colaboradores, 2006). En una cohorte con 632 pares emparejados, el bloqueo regional tuvo eventos adversos en 0,2 % frente a 13 % con sedación, con hipoxia como evento más común (9,8 %); el tiempo en urgencias fue de 178 frente a 205 minutos y no hubo reducciones fallidas en ninguno de los 2 grupos (fuente: Sulton CD y colaboradores, 2024). Es un estudio observacional, por lo que la selección del paciente pesa. Si se elige ketamina, la dosis la fija el protocolo de sedación de cada hospital. En un estudio de búsqueda de dosis con administración rápida por vía intravenosa, la dosis eficaz para el 95 % fue de 0,7, 0,7 y 0,8 mg/kg en los grupos de 2 a 5, 6 a 11 y 12 a 17 años, y, con una sola dosis, el tiempo total de sedación mediano estuvo entre 22,5 y 25 minutos (fuente: Chinta SS y colaboradores, 2015). En 8 282 sedaciones con ketamina, el riesgo de evento respiratorio o de vía aérea fue de 3,9 % y subió con menos de 2 años, 13 años o más, dosis intravenosa alta, anticolinérgico o benzodiazepina asociados (fuente: Green SM y colaboradores, 2009). La revisión sistemática de 8 ensayos con 1086 pacientes encontró que ketamina con midazolam causó menos distrés y menos intervenciones de vía aérea que fentanilo con midazolam o propofol con fentanilo (fuente: Migita RT y colaboradores, 2006). Las alternativas sin vía venosa existen: la revisión Cochrane de fentanilo intranasal (3 estudios, 313 participantes) encontró analgesia comparable a la de la morfina, con vómitos y mal sabor, y sin conclusiones definitivas (fuente: Murphy A y colaboradores, 2014). En 301 niños reducidos con óxido nitroso y 362 con anestesia general, la reintervención fue de 7,6 % frente a 5,0 % y la pérdida de reducción de 9,0 % frente a 11,3 %, sin diferencia significativa (fuente: Chan MK y colaboradores, 2020). La elección de fármaco también toca el yeso: con ketamina el índice de acolchado fue mayor y la malalineación fue más probable con índice de acolchado alto en un estudio de 74 niños (fuente: Morrison T y colaboradores, 2017). La técnica paso a paso está en el bloque de técnica. Aquí interesa lo que predice si la reducción se mantiene. Los índices del yeso miden la calidad del molde en la radiografía: el índice de yeso (cast index) es el cociente entre el ancho interno del yeso en la lateral y en la anteroposterior; el índice de acolchado (padding index) relaciona el grosor del acolchado con el espacio interóseo máximo; el índice de Canterbury suma los 2 anteriores (fuente: Alagöz E y colaboradores, 2020). El índice tripuntual (three-point index) evalúa los 3 puntos de apoyo del molde (fuente: Iltar S y colaboradores, 2013). Los resultados no se alinean. El índice tripuntual mayor de 0,8 fue el único factor de riesgo significativo en 76 niños con fractura diafisaria, con sensibilidad de 84 % y especificidad de 97 % (fuente: Iltar S y colaboradores, 2013). En 159 niños de otra serie, 32,7 % perdió la reducción y los índices de yeso, acolchado, Canterbury y tripuntual se asociaron con la pérdida; también influyeron la reducción anatómica y el borde cubital recto (a favor) y el yeso en banana (en contra) (fuente: Alagöz E y colaboradores, 2020). En el antebrazo distal, el cast index de 0,8 o menos tuvo 5,58 % de redesplazamiento frente a 26 % con 0,81 o más en 1001 niños (fuente: Kamat AS y colaboradores, 2012). Pero en 38 niños con fractura de ambos huesos conservadora, ni el índice de yeso ni el de acolchado diferenciaron a quienes perdieron la reducción (p = 0,77 y 0,15), mientras que el desplazamiento inicial y el residual sí (fuente: Ploegmakers JJW y colaboradores, 2020); y en el antebrazo distal, el índice tripuntual no se asoció con el redesplazamiento (fuente: Ravier D y colaboradores, 2020). Por eso un índice es una herramienta para el moldeo, no un veredicto. Yeso largo frente a corto. La mayoría de los desplazamientos (65 de 73, es decir 89,0 %) ocurrió dentro de yeso por encima del codo, de modo que el yeso largo no es una garantía (fuente: Colaris JW y colaboradores, 2013). En un ensayo con 127 niños con fractura de ambos huesos, pasar a yeso por debajo del codo a las 3 semanas dio una limitación de la rotación similar (11° frente a 18°) y más comodidad (fuente: Colaris JW y colaboradores, 2013). A los 7,5 años de seguimiento no hubo diferencias de función entre los 2 grupos (fuente: Musters L y colaboradores, 2024). La frecuencia varía con la serie: 29,6 % de 247 fracturas (73 desplazamientos, en promedio a los 22,7 días y hasta los 59 días) (fuente: Colaris JW y colaboradores, 2013), 32,7 % en otra serie y siempre dentro de las primeras 3 semanas (fuente: Alagöz E y colaboradores, 2020), 7 % a 13 % en la literatura clásica, casi siempre en las primeras 2 semanas (fuente: Rodríguez-Merchán EC, 2005); en una serie clásica, 22 de 300 fracturas reducidas necesitaron una nueva manipulación (fuente: Jones K y colaboradores, 1999). Los factores de riesgo mejor repetidos son la fractura completa, la traslación, el acortamiento y el brazo no dominante (fuente: Colaris JW y colaboradores, 2013), la reducción no anatómica y el yeso tipo banana (fuente: Alagöz E y colaboradores, 2020). Cuándo re-reducir y cuándo esperar es la decisión más difícil. En la cohorte de Roth, 49 de 60 desplazamientos secundarios de la diáfisis se aceptaron, y a los 7,2 años en promedio no hubo diferencias relevantes; la mayor edad en el trauma predijo más limitación de la rotación (fuente: Roth KC y colaboradores, 2026). En el seguimiento de un ensayo, 13 niños con malunión persistente a los 7 meses no tuvieron una función peor a los 7,5 años (fuente: Musters L y colaboradores, 2024). La cuña de yeso es una opción para corregir la angulación temprana: en una revisión sistemática de 316 pacientes (fracturas de radio, de antebrazo y de tibia), falló en 4,4 % y 0,9 % necesitó cirugía (fuente: Gaukel S y colaboradores, 2017). La regla práctica que sale de esta evidencia, y que es una síntesis y no una recomendación probada: en el niño pequeño con años de crecimiento por delante, con desplazamiento dentro de los límites de edad, se puede esperar; en el niño mayor o fuera de los límites, se corrige temprano, con cuña, con nueva reducción o con fijación. Tallo verde. En 420 niños con fractura en tallo verde de la diáfisis, la refractura fue de 15,2 % si no se completó la fractura y de 3 % si se completó; en el subgrupo tratado con yeso (234 niños), completar la cortical bajó la refractura, pero no hizo diferencia cuando se operó con ESIN (fuente: Petnehazy T y colaboradores, 2024). Las indicaciones habituales son la fractura abierta, la irreducible, la inestable, la que pierde la reducción y la que tiene compromiso neurovascular (fuente: Poutoglidou F y colaboradores, 2020). En un metaanálisis de 24 estudios (1157 pacientes), el grupo tratado con yeso tuvo más complicaciones (24 % frente a 12 %; RR 1,91; IC 95 % 1,47 a 2,49) y mucho más redesplazamiento (26 % frente a 3 %; RR 10,08; IC 95 % 2,52 a 40,37) (fuente: Sharma O y colaboradores, 2025). Ambos grupos consolidaron en 100 %, aunque los operados tardaron más (8,26 frente a 6,50 semanas) (fuente: Sharma O y colaboradores, 2025). Ojo: los operados tenían más edad (media de 11,40 frente a 8,59 años), y eso mezcla los efectos (fuente: Sharma O y colaboradores, 2025). En una cohorte de 837 niños de 2 hospitales universitarios, 90 % de ellos con clavos, la refractura frente al clavo fue mayor con tratamiento no operatorio (RR 9,8; IC 95 % 5,9 a 16,3) y con reducción cerrada (RR 2,5; IC 95 % 1,2 a 5,3), y la malunión también (fuente: Husum HC y colaboradores, 2025). Son estudios retrospectivos o agrupaciones de estudios observacionales, con riesgo de sesgo. La revisión Cochrane de 2011 no halló ensayos que comparen cirugía con yeso (fuente: Abraham A y colaboradores, 2011), y del ensayo aleatorizado finlandés diseñado para esa pregunta solo encontré publicado el protocolo (fuente: Grahn P y colaboradores, 2021). Los autores del metaanálisis sugieren que la cirugía puede ser preferible en el niño mayor, que remodela menos (fuente: Sharma O y colaboradores, 2025). ESIN o placa. Un metaanálisis de 16 estudios con 922 pacientes (539 con fijación intramedular y 383 con placa) no encontró diferencia en la unión ni en la función; la fijación intramedular tuvo más implante sintomático (OR 4,32; IC 95 % 1,86 a 10,01) y más retiro temprano (OR 3,91; IC 95 % 1,84 a 8,33); la placa restituyó mejor la ubicación del arco del radio (la magnitud no difirió), sobre todo en niños mayores y adolescentes; y el clavo dio mejor resultado estético (fuente: Ahmed AM y colaboradores, 2024). En 31 niños de 10 a 16 años, el clavo acortó la cirugía y el tiempo de torniquete sin diferencia en unión ni en pérdida de rotación (fuente: Reinhardt KR y colaboradores, 2008). Los estudios incluidos son retrospectivos salvo uno prospectivo, y la propia revisión pide ensayos de calidad (fuente: Ahmed AM y colaboradores, 2024). Existe el protocolo de un ensayo aleatorizado multicéntrico finlandés de yeso frente a clavos elásticos en 78 niños de 7 a 12 años con angulación mayor de 10° o acortamiento mayor de 10 mm; en el protocolo no hay resultados (fuente: Grahn P y colaboradores, 2021). En niños, la fractura abierta tipo I de Gustilo-Anderson tiene un riesgo de infección bajo con manejo no quirúrgico más antibiótico. Una revisión sistemática de 11 estudios con 537 niños (466 de antebrazo) halló 1 infección superficial en 293 manejados sin cirugía (0,3 %) y 1 en 244 con desbridamiento quirúrgico (0,4 %); según los autores, la norma británica BOAST-4 prefiere el desbridamiento quirúrgico, pero la evidencia a favor es débil (fuente: Olatigbe O y colaboradores, 2024). En una serie multicéntrica de 219 niños, el manejo con desbridamiento superficial en urgencias tuvo 1 infección en 49 (2,0 %) y ninguna en el grupo operado (p = 0,062), con menos horas de antibiótico en el hospital (10,9 frente a 41,6) (fuente: Godfrey J y colaboradores, 2019). En fracturas abiertas tipo I de ambos huesos, la reducción cerrada tuvo éxito en 88,7 % de 62 fracturas, sin infecciones, y los que fallaron tenían un cast index más alto y más traslación del radio (fuente: Noe MC y colaboradores, 2024). Para los tipos II y III aplica el tema de fracturas abiertas.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adversos del bloqueo regional frente a la sedación para reducir antebrazo (632 pares)» muestra lo siguiente. Bloqueo regional: 0.2 por ciento (fuente: Sulton CD y colaboradores, 2024). Sedación procedimental: 13 por ciento (fuente: Sulton CD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«Índices del yeso para predecir la pérdida de reducción en diáfisis (sensibilidad y especificidad)» muestra lo siguiente. Tripuntual, Iltar (76 niños): sensibilidad 84 por ciento y especificidad 97 por ciento (fuente: Iltar S y colaboradores, 2013). Tripuntual, Alagöz (159 niños): sensibilidad 78.9 por ciento y especificidad 84.1 por ciento (fuente: Alagöz E y colaboradores, 2020). Índice de yeso, Alagöz: sensibilidad 84.6 por ciento y especificidad 61.7 por ciento (fuente: Alagöz E y colaboradores, 2020). Índice de acolchado, Alagöz: sensibilidad 51.9 por ciento y especificidad 86 por ciento (fuente: Alagöz E y colaboradores, 2020). Canterbury, Alagöz: sensibilidad 69.2 por ciento y especificidad 69.2 por ciento (fuente: Alagöz E y colaboradores, 2020). Índice de brecha, Alagöz: sensibilidad 30.8 por ciento y especificidad 79.4 por ciento (fuente: Alagöz E y colaboradores, 2020). En el documento Word de este tema encontrarás además: Refractura de la fractura en tallo verde, según se completó la fractura o no (420 niños); Cirugía frente a tratamiento conservador en fractura de ambos huesos (24 estudios); Metaanálisis clavo frente a placa: razón de odds del clavo respecto de la placa (mayor de 1: más con clavo); Analgesia y sedación: qué midió cada estudio; Índices del yeso: qué se encontró según el estudio; ESIN frente a placa: qué se sabe de estudios comparativos. Con esto cerramos tratamiento: de la analgesia a la cirugía. Sigamos con técnica: reducción cerrada con yeso y fijación con clavos elásticos.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reducción cerrada con yeso y fijación con clavos elásticos. La técnica quirúrgica se explica aquí para entender, no para operar sin supervisión: es apoyo de estudio, no sustituye al tutor ni al manual del implante. Lo que no tiene estudio que lo respalde se rotula práctica habitual / opinión experta y no lleva cifra. Para las placas en adolescentes cercanos a la madurez vea los temas del abordaje dorsal del antebrazo y de la fractura de diáfisis del antebrazo del adulto. Por qué tantos servicios operan con ESIN. La revisión sistemática de Poutoglidou describe como ventajas de los clavos elásticos incisiones pequeñas, mejor aspecto estético, menos daño de partes blandas, menos tiempo de cirugía y de torniquete y un retiro sencillo; a cambio, la placa restituye mejor el arco radial y da una fijación más rígida, con resultados funcionales y tasas de complicaciones parecidas (fuente: Poutoglidou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«Refractura en ESIN según se fijaron 1 o 2 huesos (256 niños)» muestra lo siguiente. Un hueso: 11.1 por ciento (fuente: Syed AN y colaboradores, 2024). Los 2 huesos: 2.5 por ciento (fuente: Syed AN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«Entradas de los clavos y estructuras en riesgo» tiene 3 columnas: Hueso y entrada, Qué se hace, Estructura en riesgo. Fila 1: Hueso y entrada, Cúbito, apófisis del olécranon; Qué se hace, El clavo entra por proximal y baja por el canal, que es recto (fuente: Poutoglidou F y colaboradores, 2020); Estructura en riesgo, Foco cubital: un clavo demasiado grueso puede distraerlo y retrasar la unión (fuente: Poutoglidou F y colaboradores, 2020). Fila 2: Hueso y entrada, Radio, lateral (a 2 cm de la fisis distal); Qué se hace, El clavo entra por distal y sube (retrógrado en la nomenclatura habitual (fuente: Winkelmann M y colaboradores, 2025); la revisión de Poutoglidou lo llama anterógrado (fuente: Poutoglidou F y colaboradores, 2020)); Estructura en riesgo, Rama sensitiva del radial superficial (fuente: Poutoglidou F y colaboradores, 2020). Fila 3: Hueso y entrada, Radio, dorsal (tubérculo de Lister); Qué se hace, Misma dirección, desde el dorso (fuente: Poutoglidou F y colaboradores, 2020); Estructura en riesgo, Extensor largo del pulgar: en 352 niños, las 9 lesiones ocurrieron con ESIN por abordaje posterior (fuente: Winkelmann M y colaboradores, 2025). (fuente: Poutoglidou F y colaboradores, 2020) (fuente: Winkelmann M y colaboradores, 2025). Con esto cerramos técnica: reducción cerrada con yeso y fijación con clavos elásticos.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Pérdida de reducción y malunión. Es la más frecuente con yeso: 29,6 % a 32,7 % en las 2 series principales (fuente: Colaris JW y colaboradores, 2013; Alagöz E y colaboradores, 2020); en una todas ocurrieron en las 3 primeras semanas (fuente: Alagöz E y colaboradores, 2020), pero en la otra el promedio fue de 22,7 días (fuente: Colaris JW y colaboradores, 2013). Con ESIN o con placa el riesgo baja: redesplazamiento 3 % frente a 26 % en el metaanálisis de cirugía contra yeso (fuente: Sharma O y colaboradores, 2025). Refractura. En 402 niños operados por fractura de ambos huesos, la refractura global fue de 5,5 %; fue mayor en los de 10 años o menos (12,5 % frente a 2,5 %) y con clavo en un solo hueso (11,1 % frente a 2,5 % con los 2) (fuente: Syed AN y colaboradores, 2024). En 837 niños, la refractura fue mayor tras tratamiento no operatorio que tras clavos (RR 9,8) (fuente: Husum HC y colaboradores, 2025). Con agujas de Kirschner intramedulares de punta enterrada, la refractura fue de 7,9 % frente a 32,8 % con puntas expuestas, pero con más irritación (15,2 % frente a 1,6 %) y un retiro 4 veces más tardío; los autores recomiendan mantener el clavo de 6 a 9 meses (fuente: Ohshima K y colaboradores, 2023). Otra serie de 192 niños con clavos elásticos tuvo 6 refracturas entre 118 con punta enterrada y 4 entre 74 con punta expuesta, con retiro a las 26,2 y a las 7,9 semanas (fuente: Dinçer R y colaboradores, 2020). Un ensayo aleatorizado pequeño (60 niños de 5 a 10 años, agujas de Kirschner) no halló diferencia: 1 refractura con agujas expuestas, ninguna con enterradas e infección en 2 por grupo (fuente: Khaled M y colaboradores, 2023). Las 2 series discrepan y el ensayo no mostró diferencia: no hay una respuesta definitiva sobre la punta (fuente: Ohshima K y colaboradores, 2023; Dinçer R y colaboradores, 2020; Khaled M y colaboradores, 2023). Síndrome compartimental. En 285 niños con fractura de ambos huesos, ninguno de los 205 tratados con yeso desarrolló síndrome compartimental, mientras que 3 de 30 (10 %) con fijación intramedular tras reducción cerrada y 3 de 50 (6 %) con fractura abierta sí lo hicieron; más tiempo de cirugía y más fluoroscopia aumentaron el riesgo (fuente: Yuan PS y colaboradores, 2004). En 113 niños con clavos, lo tuvieron 3 (2,7 %), todos con fractura abierta (3 de 39, 7,7 %) y ninguno de los 74 con fractura cerrada; la cirugía duró 168 minutos frente a 77, y todos aparecieron en las primeras 24 horas (fuente: Blackman AJ y colaboradores, 2014). La revisión de Poutoglidou cita de 1,9 % a 7,5 % (fuente: Poutoglidou F y colaboradores, 2020). Retardo de unión y no unión. En 205 fracturas con clavo, 4 % tuvo retardo asintomático de unión, con más frecuencia en mayores de 10 años (OR 9,99) y 17 % tuvo complicaciones de grado 2 a 4 (fuente: Martus JE y colaboradores, 2013). La no unión se ve casi siempre en el tercio medio del cúbito, y un clavo grueso o abrir el foco son factores citados (fuente: Poutoglidou F y colaboradores, 2020). Implante sintomático y tendón. El metaanálisis halló más implante sintomático con clavo (OR 4,32) (fuente: Ahmed AM y colaboradores, 2024); el extensor largo del pulgar se lesionó en 9 de 352 niños operados (2,7 %; 5 roturas completas y 4 incompletas), todos con fractura de la diáfisis tratada con ESIN por abordaje posterior (fuente: Winkelmann M y colaboradores, 2025). Con placa retenida en 28 niños, 7,1 % tuvo refractura y 17,9 % pidió retiro por irritación (fuente: Vopat BG y colaboradores, 2014). Sinostosis. No encontré en las fuentes abiertas una tasa de sinostosis radiocubital en niños con fractura de diáfisis; se escribe como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«Síndrome compartimental según el tratamiento (285 niños con fractura de ambos huesos)» muestra lo siguiente. Yeso (205 niños): 0 por ciento (fuente: Yuan PS y colaboradores, 2004). Fijación intramedular tras reducción cerrada: 10 por ciento (fuente: Yuan PS y colaboradores, 2004). Fijación intramedular en fractura abierta: 6 por ciento (fuente: Yuan PS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«Refractura según la punta de la aguja de Kirschner intramedular (143 niños)» muestra lo siguiente. Punta enterrada: 7.9 por ciento (fuente: Ohshima K y colaboradores, 2023). Punta expuesta: 32.8 por ciento (fuente: Ohshima K y colaboradores, 2023). En el documento Word de este tema encontrarás además: Refractura tras cirugía (clavo o placa) según la edad (402 niños operados); Complicaciones: cuánto y qué ayuda.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pronóstico funcional del niño es bueno en la mayoría. En 26 niños con angulación no reducida, la función ya era igual a la del lado sano al año, aunque la pronación y la fuerza de prensión tardaron más en recuperarse (fuente: Barvelink B y colaboradores, 2020). En 97 niños con fractura reducida de ambos huesos, a los 7,5 años no hubo diferencia entre yeso largo y yeso corto, y la pérdida de rotación fue de 7,9° con yeso largo y de 4,1° con conversión a yeso corto (fuente: Musters L y colaboradores, 2024). En 22 niños con malunión de 15° o más seguidos por 2 años, 5 (23 %) tuvieron una diferencia de pronación de 10° o más respecto del lado sano (fuente: Grothaus O y colaboradores, 2026). Tras ESIN, 91 % tuvo resultado bueno o excelente en 205 fracturas (fuente: Martus JE y colaboradores, 2013). Un metaanálisis de 24 estudios halló resultados funcionales excelentes con yeso y con cirugía (fuente: Sharma O y colaboradores, 2025). Lo que sí empeora el pronóstico es la edad mayor: en la cohorte de Roth fue el factor que predijo limitación de la rotación (fuente: Roth KC y colaboradores, 2026). Todos estos estudios son observacionales, salvo el ensayo del yeso largo frente al corto (fuente: Musters L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rotación a los 7,5 años (97 niños)» muestra lo siguiente. Yeso largo 6 semanas: 7.9 ° (fuente: Musters L y colaboradores, 2024). Yeso largo 3 semanas y luego corto: 4.1 ° (fuente: Musters L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rotación a los 7,5 años según malunión persistente a los 7 meses» muestra lo siguiente. Con malunión persistente (13 niños): 5.5 ° (fuente: Musters L y colaboradores, 2024). Sin malunión: 6 ° (fuente: Musters L y colaboradores, 2024). Con esto cerramos pronóstico. Sigamos con seguimiento radiológico y retiro de material.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radiológico y retiro de material. Seguimiento con yeso. La referencia clásica pide radiografía a la primera o segunda semana para detectar angulación temprana y un yeso que dura alrededor de 6 semanas (fuente: Noonan KJ y colaboradores, 1998). El estándar británico pide cita en la clínica de fracturas dentro de los 7 días de la lesión y revisión por consultor dentro de las 48 horas (fuente: British Orthopaedic Association, 2021). En una serie todas las pérdidas ocurrieron en las 3 primeras semanas (fuente: Alagöz E y colaboradores, 2020), pero en otra el desplazamiento llegó en promedio a los 22,7 días (fuente: Colaris JW y colaboradores, 2013): las primeras semanas no se saltan y el control sigue hasta retirar el yeso.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las 3 semanas se puede pasar a un yeso por debajo del codo en fracturas estables tras reducción (fuente: Colaris JW y colaboradores, 2013). Retiro de clavos. Hay acuerdo en no retirarlos antes de 6 meses, y el retiro temprano se asocia a más refractura (fuente: Poutoglidou F y colaboradores, 2020); en una serie multicéntrica, 66,7 % de las refracturas ocurrió entre los 3 y los 9 meses, y los autores recomiendan mantener el clavo de 6 a 9 meses (fuente: Ohshima K y colaboradores, 2023). En 192 niños, el retiro fue a las 7,9 semanas con puntas expuestas y a las 26,2 con puntas enterradas (fuente: Dinçer 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Retener la placa es una opción descrita: con placa retenida, 7,1 % tuvo refractura y 17,9 % pidió retiro por irritación (fuente: Vopat BG y colaboradores, 2014). Sin dato verificable: no encontré una fuente que respalde cuándo volver al deporte de contacto; se decide con el tutor y con la radiografía de consolidación. Con esto cerramos seguimiento radiológico y retiro de material.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objetivo es la función de pronación y supinación: longitud, alineación y arco del radio. La radiografía perfecta no es la meta; se piensa que la rotación no remodela y hay pocos datos sobre cuánta se tolera (fuente: Rodríguez-Merchán EC, 2005; Scotcher M y colaboradores, 2023). La edad y el tercio del antebrazo mandan: cuanto más pequeño es el niño y más cerca de la muñeca está el trazo, más remodela el hueso (fuente: Vittas D y colaboradores, 1991; Poutoglidou F y colaboradores, 2020). La reducción dura lo que dura el molde: yeso moldeado, primera radiografía de control a la semana 1 o 2 (fuente: Noonan KJ y colaboradores, 1998) y vigilancia mientras dure el yeso: en una serie todas las pérdidas ocurrieron en las 3 primeras semanas (fuente: Alagöz E y colaboradores, 2020), pero en un estudio prospectivo el desplazamiento llegó en promedio a los 22,7 días (fuente: Colaris JW y colaboradores, 2013). Operar es una decisión por inestabilidad, irreductibilidad, pérdida de reducción o fractura abierta (fuente: Poutoglidou F y colaboradores, 2020), que pesa más en el niño mayor porque remodela menos (fuente: Sharma O y colaboradores, 2025); no se opera por costumbre. En ESIN, fijar los 2 huesos se asoció a menos refractura y a menos redesplazamiento (fuente: Syed AN y colaboradores, 2024; Colaris J y colaboradores, 2013). Antes y después de tratar, revise el codo, la muñeca y los compartimentos: Monteggia y Galeazzi se pasan por alto y en una serie los 3 síndromes compartimentales tras clavar aparecieron en las primeras 24 horas (fuente: Eberl R y colaboradores, 2008; Blackman AJ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Documente pulso radial, llenado capilar y función de los nervios radial, mediano y cubital antes y después de reducir (fuente: British Orthopaedic Association, 2021). Pida proyecciones ortogonales (fuente: British Orthopaedic Association, 2021), que incluyan el antebrazo completo con codo y muñeca (práctica habitual / opinión experta), y vuelva a radiografiar después de reducir (fuente: British Orthopaedic Association, 2021). Un tallo verde sin completar vuelve a romperse más: refractura de 15,2 % si no se completó la fractura y de 3 % si se completó, en un estudio de 420 niños (fuente: Petnehazy T y colaboradores, 2024). No retire los clavos antes de 6 meses: el retiro temprano se asocia a más refractura (fuente: Poutoglidou 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rotación es el objetivo; la angulación remodela solo según edad y tercio (fuente: Vittas D y colaboradores, 1991; Noonan KJ y colaboradores, 1998). La reducción se pierde sobre todo en las primeras semanas; el control sigue hasta retirar el yeso (fuente: Alagöz E y colaboradores, 2020; Colaris JW y colaboradores, 2013). Se opera por inestabilidad, pérdida de reducción, fractura abierta o poca capacidad de remodelar en el niño mayor (fuente: Poutoglidou F y colaboradores, 2020; Sharma O y colaboradores, 2025). Dos revisiones Cochrane (búsquedas de 2011 y 2012) no hallaron ensayos utilizables: decida con humildad (fuente: Madhuri V y colaboradores, 2013; Abraham 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diáfisis de antebrazo · fractura en niños · ambos huesos · tallo verde · deformación plástica · remodelación · reducción cerrada · yeso moldeado · cast index · three-point index · padding index · pérdida de reducción · clavos elásticos · ESIN · TEN · placa · arco del radio · refractura · síndrome compartimental · fractura abierta · Monteggia · Galeazzi · AO pediátrica 22-D · bloqueo del hematoma · ketamina · cuña de yeso · retiro de implante.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Menores de 9 años: hasta 15° de angulación y 45° de malrotación (fuente: Noonan KJ y colaboradores, 1998). La reducción se pierde sobre todo en las primeras semanas; vigile hasta retirar el yeso (fuente: Alagöz E y colaboradores, 2020; Colaris JW y colaboradores, 2013). Yeso tipo caja, borde cubital recto, acolchado fino y uniforme (fuente: Alagöz E y colaboradores, 2020). En ESIN, fijar un solo hueso se asoció a más refractura y redesplazamiento (fuente: Syed AN y colaboradores, 2024; Colaris J y colaboradores, 2013). Revise compartimentos antes de salir de quirófano: en una serie aparecieron en 24 horas (fuente: Blackman AJ y colaboradores, 2014). Clavos: no retirarlos antes de 6 meses (fuente: Poutoglidou F y colaboradores, 2020). Tallo verde en yeso: completar la cortical baja la refractura (fuente: Petnehazy T y colaboradores, 2024). Mire codo y muñeca: Monteggia y Galeazzi se escapan (fuente: Eberl R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Niño de 8 años, sano, diestro, que cae de las barras del parque sobre la mano izquierda y llega a urgencias 1 hora después con dolor y deformidad del antebrazo. Pulso radial presente, llenado capilar normal y sensibilidad conservada; los compartimentos están blandos. Radiografías: fractura completa del tercio medio de radio y cúbito con 22° de angulación y traslación del 60 % del ancho del hueso; codo y muñeca alineados. (Caso inventado con fines didácticos; no corresponde a un paciente real.).</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¿Está dentro de los límites de aceptación para su edad y qué hace?. ¿Cómo analgesia o sedación y por qué?. ¿Qué controles pide y cuándo?. La reducción queda bien; a los 10 días el control muestra 18° de angulación y 80 % de traslación: ¿qué decide?.</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 los 8 años, la referencia clásica acepta 15° de angulación y los umbrales de intervención de la revisión de 2023 son más de 15° en el plano sagital y más de 50 % de traslación; el caso los pasa, de modo que se reduce (fuente: Noonan KJ y colaboradores, 1998; Scotcher M y colaboradores, 2023). La analgesia o la sedación se eligen por protocolo; el bloqueo del hematoma con óxido nitroso causó menos distrés y menor tiempo de recuperación que la ketamina con midazolam en un ensayo de 102 niños, y el riesgo respiratorio de la ketamina fue de 3,9 % en 8 282 sedaciones (fuente: Luhmann JD y colaboradores, 2006; Green SM y colaboradores, 2009). Se moldea en 3 puntos, con borde cubital recto y se repite la radiografía (fuente: Alagöz E y colaboradores, 2020; British Orthopaedic Association, 2021); se cita a la clínica dentro de los 7 días de la lesión y a la primera y segunda semana para ver si se desvía (fuente: British Orthopaedic Association, 2021; Noonan KJ y colaboradores, 1998). A los 10 días, 18° y 80 % de traslación superan los límites del niño de 8 años: se decide entre cuña, nueva reducción o fijación con ESIN de los 2 huesos, porque el redesplazamiento fue de 26 % con yeso y de 3 % con cirugía en el metaanálisis, aunque con edades distintas (fuente: Gaukel S y colaboradores, 2017; Sharma O y colaboradores, 2025; Syed AN y colaboradores, 2024). La edad define cuánto se acepta; el control temprano define a quién hay que corregir.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Fracturas de la diáfisis del antebrazo en el niño: cuánto aceptar, cómo evitar que se pierda y cuándo operar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trauma-pediatrico · miembro-superior-pediatrico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por qué no es “una fractura de adulto pequeña”</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cómo se rompe un hueso que todavía crece</a:t>
            </a:r>
          </a:p>
          <a:p>
            <a:pPr marL="347472" indent="-347472">
              <a:spcAft>
                <a:spcPts val="1400"/>
              </a:spcAft>
              <a:buChar char="•"/>
            </a:pPr>
            <a:r>
              <a:rPr sz="2200">
                <a:solidFill>
                  <a:srgbClr val="263238"/>
                </a:solidFill>
                <a:latin typeface="Calibri"/>
              </a:rPr>
              <a:t>4. Anatomía que explica el tratamiento</a:t>
            </a:r>
          </a:p>
          <a:p>
            <a:pPr marL="347472" indent="-347472">
              <a:spcAft>
                <a:spcPts val="1400"/>
              </a:spcAft>
              <a:buChar char="•"/>
            </a:pPr>
            <a:r>
              <a:rPr sz="2200">
                <a:solidFill>
                  <a:srgbClr val="263238"/>
                </a:solidFill>
                <a:latin typeface="Calibri"/>
              </a:rPr>
              <a:t>5. Remodelación: cuánto corrige el hueso y qué se acepta</a:t>
            </a:r>
          </a:p>
          <a:p>
            <a:pPr marL="347472" indent="-347472">
              <a:spcAft>
                <a:spcPts val="1400"/>
              </a:spcAft>
              <a:buChar char="•"/>
            </a:pPr>
            <a:r>
              <a:rPr sz="2200">
                <a:solidFill>
                  <a:srgbClr val="263238"/>
                </a:solidFill>
                <a:latin typeface="Calibri"/>
              </a:rPr>
              <a:t>6. Clasificación: describir en 5 preguntas</a:t>
            </a:r>
          </a:p>
          <a:p>
            <a:pPr marL="347472" indent="-347472">
              <a:spcAft>
                <a:spcPts val="1400"/>
              </a:spcAft>
              <a:buChar char="•"/>
            </a:pPr>
            <a:r>
              <a:rPr sz="2200">
                <a:solidFill>
                  <a:srgbClr val="263238"/>
                </a:solidFill>
                <a:latin typeface="Calibri"/>
              </a:rPr>
              <a:t>7. Lo que no se debe pasar por alto: Monteggia, Galeazzi y fractura abierta</a:t>
            </a:r>
          </a:p>
          <a:p>
            <a:pPr marL="347472" indent="-347472">
              <a:spcAft>
                <a:spcPts val="1400"/>
              </a:spcAft>
              <a:buChar char="•"/>
            </a:pPr>
            <a:r>
              <a:rPr sz="2200">
                <a:solidFill>
                  <a:srgbClr val="263238"/>
                </a:solidFill>
                <a:latin typeface="Calibri"/>
              </a:rPr>
              <a:t>8. Diagnóstico: evaluación inicial</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a:t>
            </a:r>
          </a:p>
          <a:p>
            <a:pPr marL="347472" indent="-347472">
              <a:spcAft>
                <a:spcPts val="1400"/>
              </a:spcAft>
              <a:buChar char="•"/>
            </a:pPr>
            <a:r>
              <a:rPr sz="2200">
                <a:solidFill>
                  <a:srgbClr val="263238"/>
                </a:solidFill>
                <a:latin typeface="Calibri"/>
              </a:rPr>
              <a:t>10. Imágenes</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de la analgesia a la cirugía</a:t>
            </a:r>
          </a:p>
          <a:p>
            <a:pPr marL="347472" indent="-347472">
              <a:spcAft>
                <a:spcPts val="1400"/>
              </a:spcAft>
              <a:buChar char="•"/>
            </a:pPr>
            <a:r>
              <a:rPr sz="2200">
                <a:solidFill>
                  <a:srgbClr val="263238"/>
                </a:solidFill>
                <a:latin typeface="Calibri"/>
              </a:rPr>
              <a:t>13. Técnica: reducción cerrada con yeso y fijación con clavos elásticos</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Seguimiento radiológico y retiro de material</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Martus JE et al. J Pediatr Orthop. 2013. doi:10.1097/BPO.0b013e3182a11d3b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hueso del niño se rompe de 3 maneras: se curva sin romperse (deformación plástica)…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por qué no es “una fractura de adulto pequeña”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Martus JE et al. J Pediatr Orthop. 2013. doi:10.1097/BPO.0b013e3182a11d3b</a:t>
            </a:r>
          </a:p>
          <a:p>
            <a:r>
              <a:rPr sz="800">
                <a:solidFill>
                  <a:srgbClr val="5A6469"/>
                </a:solidFill>
                <a:latin typeface="Calibri"/>
              </a:rPr>
              <a:t>[r3] Scotcher M et al. Malays Orthop J. 2023. doi:10.5704/MOJ.2311.005</a:t>
            </a:r>
          </a:p>
          <a:p>
            <a:r>
              <a:rPr sz="800">
                <a:solidFill>
                  <a:srgbClr val="5A6469"/>
                </a:solidFill>
                <a:latin typeface="Calibri"/>
              </a:rPr>
              <a:t>[r6] Poutoglidou F et al. J Orthop. 2020. doi:10.1016/j.jor.2020.01.002</a:t>
            </a:r>
          </a:p>
          <a:p>
            <a:r>
              <a:rPr sz="800">
                <a:solidFill>
                  <a:srgbClr val="5A6469"/>
                </a:solidFill>
                <a:latin typeface="Calibri"/>
              </a:rPr>
              <a:t>[r8] Madhuri V et al. Cochrane Database Syst Rev. 2013. doi:10.1002/14651858.CD008775.pub2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fractura de la diáfisis del antebrazo en el niño es la ruptura del radio, del cúbito o de ambos, completa, incompleta o solo en forma de curvatura permanente…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por qué no es “una fractura de adulto pequeña”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Rodríguez-Merchán EC. Clin Orthop Relat Res. 2005. PMID 15738805</a:t>
            </a:r>
          </a:p>
          <a:p>
            <a:r>
              <a:rPr sz="1000">
                <a:solidFill>
                  <a:srgbClr val="5A6469"/>
                </a:solidFill>
                <a:latin typeface="Calibri"/>
              </a:rPr>
              <a:t>[r3] Scotcher M et al. Malays Orthop J. 2023. doi:10.5704/MOJ.2311.005</a:t>
            </a:r>
          </a:p>
          <a:p>
            <a:r>
              <a:rPr sz="1000">
                <a:solidFill>
                  <a:srgbClr val="5A6469"/>
                </a:solidFill>
                <a:latin typeface="Calibri"/>
              </a:rPr>
              <a:t>[r1] Martus JE et al. J Pediatr Orthop. 2013. doi:10.1097/BPO.0b013e3182a11d3b</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objetivo sigue siendo la rotación del antebrazo, pero parte del crecimiento que queda trabaja a favor del cirujano: corrige angulación… [r10] [r3]</a:t>
            </a:r>
          </a:p>
          <a:p>
            <a:pPr marL="347472" indent="-347472">
              <a:spcAft>
                <a:spcPts val="1400"/>
              </a:spcAft>
              <a:buChar char="•"/>
            </a:pPr>
            <a:r>
              <a:rPr sz="2400">
                <a:solidFill>
                  <a:srgbClr val="263238"/>
                </a:solidFill>
                <a:latin typeface="Calibri"/>
              </a:rPr>
              <a:t>La herramienta, en la mayoría de los casos, es un yeso bien moldeado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por qué no es “una fractura de adulto pequeña”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Colaris JW et al. Acta Orthop. 2013. doi:10.3109/17453674.2013.850010</a:t>
            </a:r>
          </a:p>
          <a:p>
            <a:r>
              <a:rPr sz="1000">
                <a:solidFill>
                  <a:srgbClr val="5A6469"/>
                </a:solidFill>
                <a:latin typeface="Calibri"/>
              </a:rPr>
              <a:t>[r55] Colaris J et al. Arch Orthop Trauma Surg. 2013. doi:10.1007/s00402-013-1763-0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Desde entonces se publicaron pocos ensayos, sobre preguntas concretas [r45, r55]; el resto del capítulo viene de cohortes, series y metaanálisis de estudios observacionales, y se señala cuando es así.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Naranje SM et al. J Pediatr Orthop. 2016. doi:10.1097/BPO.0000000000000595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Estados Unidos, el antebrazo es el sitio de fractura más frecuente en niños y adolescentes: 17,8 % de todas las fracturas en una estimación nacional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Reintervención según el tratamiento inicial (291 fracturas de ambos huesos, Finlandia)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Sinikumpu JJ et al. Eur J Pediatr Surg. 2013. doi:10.1055/s-0032-1333116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muestran dos fuentes de 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Naranje SM et al. J Pediatr Orthop. 2016. doi:10.1097/BPO.0000000000000595</a:t>
            </a:r>
          </a:p>
          <a:p>
            <a:r>
              <a:rPr sz="1000">
                <a:solidFill>
                  <a:srgbClr val="5A6469"/>
                </a:solidFill>
                <a:latin typeface="Calibri"/>
              </a:rPr>
              <a:t>[r24] Sinikumpu JJ et al. Eur J Pediatr Surg. 2013. doi:10.1055/s-0032-1333116</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Dato central</a:t>
                      </a:r>
                    </a:p>
                  </a:txBody>
                  <a:tcPr>
                    <a:solidFill>
                      <a:srgbClr val="0F5F6B"/>
                    </a:solidFill>
                  </a:tcPr>
                </a:tc>
              </a:tr>
              <a:tr h="457200">
                <a:tc>
                  <a:txBody>
                    <a:bodyPr/>
                    <a:lstStyle/>
                    <a:p>
                      <a:r>
                        <a:rPr sz="1600">
                          <a:solidFill>
                            <a:srgbClr val="263238"/>
                          </a:solidFill>
                          <a:latin typeface="Calibri"/>
                        </a:rPr>
                        <a:t>Naranje 2016, vigilancia de urgencias de EE. UU.</a:t>
                      </a:r>
                    </a:p>
                  </a:txBody>
                  <a:tcPr>
                    <a:solidFill>
                      <a:srgbClr val="EEF3F4"/>
                    </a:solidFill>
                  </a:tcPr>
                </a:tc>
                <a:tc>
                  <a:txBody>
                    <a:bodyPr/>
                    <a:lstStyle/>
                    <a:p>
                      <a:r>
                        <a:rPr sz="1600">
                          <a:solidFill>
                            <a:srgbClr val="263238"/>
                          </a:solidFill>
                          <a:latin typeface="Calibri"/>
                        </a:rPr>
                        <a:t>Niños de 0 a 19 años</a:t>
                      </a:r>
                    </a:p>
                  </a:txBody>
                  <a:tcPr>
                    <a:solidFill>
                      <a:srgbClr val="EEF3F4"/>
                    </a:solidFill>
                  </a:tcPr>
                </a:tc>
                <a:tc>
                  <a:txBody>
                    <a:bodyPr/>
                    <a:lstStyle/>
                    <a:p>
                      <a:r>
                        <a:rPr sz="1600">
                          <a:solidFill>
                            <a:srgbClr val="263238"/>
                          </a:solidFill>
                          <a:latin typeface="Calibri"/>
                        </a:rPr>
                        <a:t>Fracturas del antebrazo: 17,8 % de todas; pico de incidencia a los 10 a 14 años</a:t>
                      </a:r>
                    </a:p>
                  </a:txBody>
                  <a:tcPr>
                    <a:solidFill>
                      <a:srgbClr val="EEF3F4"/>
                    </a:solidFill>
                  </a:tcPr>
                </a:tc>
              </a:tr>
              <a:tr h="457200">
                <a:tc>
                  <a:txBody>
                    <a:bodyPr/>
                    <a:lstStyle/>
                    <a:p>
                      <a:r>
                        <a:rPr sz="1600">
                          <a:solidFill>
                            <a:srgbClr val="263238"/>
                          </a:solidFill>
                          <a:latin typeface="Calibri"/>
                        </a:rPr>
                        <a:t>Sinikumpu 2013, Finlandia</a:t>
                      </a:r>
                    </a:p>
                  </a:txBody>
                  <a:tcPr>
                    <a:solidFill>
                      <a:srgbClr val="FFFFFF"/>
                    </a:solidFill>
                  </a:tcPr>
                </a:tc>
                <a:tc>
                  <a:txBody>
                    <a:bodyPr/>
                    <a:lstStyle/>
                    <a:p>
                      <a:r>
                        <a:rPr sz="1600">
                          <a:solidFill>
                            <a:srgbClr val="263238"/>
                          </a:solidFill>
                          <a:latin typeface="Calibri"/>
                        </a:rPr>
                        <a:t>Unos 86 000 niños, 291 fracturas de ambos huesos</a:t>
                      </a:r>
                    </a:p>
                  </a:txBody>
                  <a:tcPr>
                    <a:solidFill>
                      <a:srgbClr val="FFFFFF"/>
                    </a:solidFill>
                  </a:tcPr>
                </a:tc>
                <a:tc>
                  <a:txBody>
                    <a:bodyPr/>
                    <a:lstStyle/>
                    <a:p>
                      <a:r>
                        <a:rPr sz="1600">
                          <a:solidFill>
                            <a:srgbClr val="263238"/>
                          </a:solidFill>
                          <a:latin typeface="Calibri"/>
                        </a:rPr>
                        <a:t>Incidencia triplicada entre 1997 y 2009; 70 % varones; edad media 8,7 años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cómo se rompe un hueso que todavía crece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[r4] Colaris JW et al. Bone Joint J. 2013. doi:10.1302/0301-620X.95B5.31214</a:t>
            </a:r>
          </a:p>
          <a:p>
            <a:r>
              <a:rPr sz="800">
                <a:solidFill>
                  <a:srgbClr val="5A6469"/>
                </a:solidFill>
                <a:latin typeface="Calibri"/>
              </a:rPr>
              <a:t>[r17] Petnehazy T et al. Unfallchirurgie (Heidelb). 2024. doi:10.1007/s00113-024-01477-3</a:t>
            </a:r>
          </a:p>
          <a:p>
            <a:r>
              <a:rPr sz="800">
                <a:solidFill>
                  <a:srgbClr val="5A6469"/>
                </a:solidFill>
                <a:latin typeface="Calibri"/>
              </a:rPr>
              <a:t>[r26] Wetzel C et al. J Pediatr Soc North Am. 2026. doi:10.1016/j.jposna.2026.100372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hueso inmaduro se deforma más antes de romperse.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se rompe un hueso que todavía crece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Wetzel C et al. J Pediatr Soc North Am. 2026. doi:10.1016/j.jposna.2026.100372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escapa con facilidad: los síntomas son inespecíficos (dolor, algo de hinchazón, pronosupinación limitada) y la placa puede verse casi normal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se rompe un hueso que todavía crece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Colaris JW et al. Bone Joint J. 2013. doi:10.1302/0301-620X.95B5.31214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Segundo, el patrón guía la estabilidad: las fracturas completas, con traslación del cúbito o con acortamiento, son las que más se desplazan dentro del yeso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[r6] Poutoglidou F et al. J Orthop. 2020. doi:10.1016/j.jor.2020.01.002</a:t>
            </a:r>
          </a:p>
          <a:p>
            <a:r>
              <a:rPr sz="800">
                <a:solidFill>
                  <a:srgbClr val="5A6469"/>
                </a:solidFill>
                <a:latin typeface="Calibri"/>
              </a:rPr>
              <a:t>[r7] Ahmed AM et al. Eur J Orthop Surg Traumatol. 2024. doi:10.1007/s00590-024-03925-7</a:t>
            </a:r>
          </a:p>
          <a:p>
            <a:r>
              <a:rPr sz="800">
                <a:solidFill>
                  <a:srgbClr val="5A6469"/>
                </a:solidFill>
                <a:latin typeface="Calibri"/>
              </a:rPr>
              <a:t>[r11] Vittas D et al. Clin Orthop Relat Res. 1991. PMID 2009667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antebrazo funciona como una unidad: el radio gira alrededor del cúbito, y por eso el radio es curvo.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nivel también cuenta: la revisión de Poutoglidou señala que una mala alineación limita más el giro cuanto más proximal está…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Tercio del antebrazo y capacidad de remodelar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Poutoglidou F et al. J Orthop. 2020. doi:10.1016/j.jor.2020.01.002</a:t>
            </a:r>
          </a:p>
          <a:p>
            <a:r>
              <a:rPr sz="800">
                <a:solidFill>
                  <a:srgbClr val="5A6469"/>
                </a:solidFill>
                <a:latin typeface="Calibri"/>
              </a:rPr>
              <a:t>[r28] Qairul IH et al. Med J Malaysia. 2001. PMID 14569764</a:t>
            </a:r>
          </a:p>
          <a:p>
            <a:r>
              <a:rPr sz="800">
                <a:solidFill>
                  <a:srgbClr val="5A6469"/>
                </a:solidFill>
                <a:latin typeface="Calibri"/>
              </a:rPr>
              <a:t>[r11] Vittas D et al. Clin Orthop Relat Res. 1991. PMID 2009667</a:t>
            </a:r>
          </a:p>
          <a:p>
            <a:r>
              <a:rPr sz="800">
                <a:solidFill>
                  <a:srgbClr val="5A6469"/>
                </a:solidFill>
                <a:latin typeface="Calibri"/>
              </a:rPr>
              <a:t>[r2] Noonan KJ et al. J Am Acad Orthop Surg. 1998. doi:10.5435/00124635-199805000-00002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Tercio</a:t>
                      </a:r>
                    </a:p>
                  </a:txBody>
                  <a:tcPr>
                    <a:solidFill>
                      <a:srgbClr val="0F5F6B"/>
                    </a:solidFill>
                  </a:tcPr>
                </a:tc>
                <a:tc>
                  <a:txBody>
                    <a:bodyPr/>
                    <a:lstStyle/>
                    <a:p>
                      <a:r>
                        <a:rPr sz="1600" b="1">
                          <a:solidFill>
                            <a:srgbClr val="FFFFFF"/>
                          </a:solidFill>
                          <a:latin typeface="Calibri"/>
                        </a:rPr>
                        <a:t>Qué se sabe</a:t>
                      </a:r>
                    </a:p>
                  </a:txBody>
                  <a:tcPr>
                    <a:solidFill>
                      <a:srgbClr val="0F5F6B"/>
                    </a:solidFill>
                  </a:tcPr>
                </a:tc>
                <a:tc>
                  <a:txBody>
                    <a:bodyPr/>
                    <a:lstStyle/>
                    <a:p>
                      <a:r>
                        <a:rPr sz="1600" b="1">
                          <a:solidFill>
                            <a:srgbClr val="FFFFFF"/>
                          </a:solidFill>
                          <a:latin typeface="Calibri"/>
                        </a:rPr>
                        <a:t>Para decidir</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Las fuentes discrepan: una revisión afirma que la corrección espontánea solo se ve de forma fiable en el antebrazo distal y que la lesión proximal limita más el movimiento [r6]; un estudio pequeño midió 2,5° por mes en el tercio proximal [r28]</a:t>
                      </a:r>
                    </a:p>
                  </a:txBody>
                  <a:tcPr>
                    <a:solidFill>
                      <a:srgbClr val="EEF3F4"/>
                    </a:solidFill>
                  </a:tcPr>
                </a:tc>
                <a:tc>
                  <a:txBody>
                    <a:bodyPr/>
                    <a:lstStyle/>
                    <a:p>
                      <a:r>
                        <a:rPr sz="1600">
                          <a:solidFill>
                            <a:srgbClr val="263238"/>
                          </a:solidFill>
                          <a:latin typeface="Calibri"/>
                        </a:rPr>
                        <a:t>Prudencia: use los umbrales más estrictos (10° desde los 9 años, según Noonan y Price [r2])</a:t>
                      </a:r>
                    </a:p>
                  </a:txBody>
                  <a:tcPr>
                    <a:solidFill>
                      <a:srgbClr val="EEF3F4"/>
                    </a:solidFill>
                  </a:tcPr>
                </a:tc>
              </a:tr>
              <a:tr h="457200">
                <a:tc>
                  <a:txBody>
                    <a:bodyPr/>
                    <a:lstStyle/>
                    <a:p>
                      <a:r>
                        <a:rPr sz="1600">
                          <a:solidFill>
                            <a:srgbClr val="263238"/>
                          </a:solidFill>
                          <a:latin typeface="Calibri"/>
                        </a:rPr>
                        <a:t>Medio (diáfisis)</a:t>
                      </a:r>
                    </a:p>
                  </a:txBody>
                  <a:tcPr>
                    <a:solidFill>
                      <a:srgbClr val="FFFFFF"/>
                    </a:solidFill>
                  </a:tcPr>
                </a:tc>
                <a:tc>
                  <a:txBody>
                    <a:bodyPr/>
                    <a:lstStyle/>
                    <a:p>
                      <a:r>
                        <a:rPr sz="1600">
                          <a:solidFill>
                            <a:srgbClr val="263238"/>
                          </a:solidFill>
                          <a:latin typeface="Calibri"/>
                        </a:rPr>
                        <a:t>Corrige poco; 1,5° por mes en una serie de 100 fracturas, con seguimiento corto [r28]; en mayores de 11 años la corrección es impredecible [r11]</a:t>
                      </a:r>
                    </a:p>
                  </a:txBody>
                  <a:tcPr>
                    <a:solidFill>
                      <a:srgbClr val="FFFFFF"/>
                    </a:solidFill>
                  </a:tcPr>
                </a:tc>
                <a:tc>
                  <a:txBody>
                    <a:bodyPr/>
                    <a:lstStyle/>
                    <a:p>
                      <a:r>
                        <a:rPr sz="1600">
                          <a:solidFill>
                            <a:srgbClr val="263238"/>
                          </a:solidFill>
                          <a:latin typeface="Calibri"/>
                        </a:rPr>
                        <a:t>Es donde más pesan la edad y el riesgo de malunión</a:t>
                      </a:r>
                    </a:p>
                  </a:txBody>
                  <a:tcPr>
                    <a:solidFill>
                      <a:srgbClr val="FFFFFF"/>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La corrección espontánea solo se observa de forma fiable aquí [r6]; 2,5° por mes en la serie citada [r28]</a:t>
                      </a:r>
                    </a:p>
                  </a:txBody>
                  <a:tcPr>
                    <a:solidFill>
                      <a:srgbClr val="EEF3F4"/>
                    </a:solidFill>
                  </a:tcPr>
                </a:tc>
                <a:tc>
                  <a:txBody>
                    <a:bodyPr/>
                    <a:lstStyle/>
                    <a:p>
                      <a:r>
                        <a:rPr sz="1600">
                          <a:solidFill>
                            <a:srgbClr val="263238"/>
                          </a:solidFill>
                          <a:latin typeface="Calibri"/>
                        </a:rPr>
                        <a:t>Tolera más angulación; no es el tema de este capítulo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Remodelación: cuánto corrige el hueso y qué se acepta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Vittas D et al. Clin Orthop Relat Res. 1991. PMID 2009667</a:t>
            </a:r>
          </a:p>
          <a:p>
            <a:r>
              <a:rPr sz="10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Remodelar es que el hueso corrija solo su deformidad mientras crece.</a:t>
            </a:r>
          </a:p>
          <a:p>
            <a:pPr marL="347472" indent="-347472">
              <a:spcAft>
                <a:spcPts val="1400"/>
              </a:spcAft>
              <a:buChar char="•"/>
            </a:pPr>
            <a:r>
              <a:rPr sz="2400">
                <a:solidFill>
                  <a:srgbClr val="263238"/>
                </a:solidFill>
                <a:latin typeface="Calibri"/>
              </a:rPr>
              <a:t>Depende de 2 cosas que conviene tener presentes en cada caso: la edad (cuánto crecimiento queda) y la distancia a la fisis [r11,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Angulación que acepta el texto clásico de Noonan y Price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Noonan KJ et al. J Am Acad Orthop Surg. 1998. doi:10.5435/00124635-199805000-00002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Malrotación que acepta el texto clásico de Noonan y Price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Noonan KJ et al. J Am Acad Orthop Surg. 1998. doi:10.5435/00124635-199805000-00002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describir en 5 preguntas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[r3] Scotcher M et al. Malays Orthop J. 2023. doi:10.5704/MOJ.2311.005</a:t>
            </a:r>
          </a:p>
          <a:p>
            <a:r>
              <a:rPr sz="800">
                <a:solidFill>
                  <a:srgbClr val="5A6469"/>
                </a:solidFill>
                <a:latin typeface="Calibri"/>
              </a:rPr>
              <a:t>[r4] Colaris JW et al. Bone Joint J. 2013. doi:10.1302/0301-620X.95B5.31214</a:t>
            </a:r>
          </a:p>
          <a:p>
            <a:r>
              <a:rPr sz="8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que decida por sí sola el tratamiento.</a:t>
            </a:r>
          </a:p>
          <a:p>
            <a:pPr marL="347472" indent="-347472">
              <a:spcAft>
                <a:spcPts val="1400"/>
              </a:spcAft>
              <a:buChar char="•"/>
            </a:pPr>
            <a:r>
              <a:rPr sz="2400">
                <a:solidFill>
                  <a:srgbClr val="263238"/>
                </a:solidFill>
                <a:latin typeface="Calibri"/>
              </a:rPr>
              <a:t>Lo útil es describir cada fractura con 5 preguntas, porque de las respuestas salen la estabilidad y la ruta de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describir en 5 preguntas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[r3] Scotcher M et al. Malays Orthop J. 2023. doi:10.5704/MOJ.2311.005</a:t>
            </a:r>
          </a:p>
          <a:p>
            <a:r>
              <a:rPr sz="800">
                <a:solidFill>
                  <a:srgbClr val="5A6469"/>
                </a:solidFill>
                <a:latin typeface="Calibri"/>
              </a:rPr>
              <a:t>[r4] Colaris JW et al. Bone Joint J. 2013. doi:10.1302/0301-620X.95B5.31214</a:t>
            </a:r>
          </a:p>
          <a:p>
            <a:r>
              <a:rPr sz="8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decir, la descripción no es un trámite: define qué niño necesita vigilancia más estrecha.</a:t>
            </a:r>
          </a:p>
          <a:p>
            <a:pPr marL="347472" indent="-347472">
              <a:spcAft>
                <a:spcPts val="1400"/>
              </a:spcAft>
              <a:buChar char="•"/>
            </a:pPr>
            <a:r>
              <a:rPr sz="2400">
                <a:solidFill>
                  <a:srgbClr val="263238"/>
                </a:solidFill>
                <a:latin typeface="Calibri"/>
              </a:rPr>
              <a:t>Para los patrones que se ven en el niño (deformación plástica, tallo verde, completa) vea la sección de mecanismo.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no se debe pasar por alto: Monteggia, Galeazzi y fractura abierta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Eberl R et al. Clin Orthop Relat Res. 2008. doi:10.1007/s11999-008-0268-6</a:t>
            </a:r>
          </a:p>
          <a:p>
            <a:r>
              <a:rPr sz="800">
                <a:solidFill>
                  <a:srgbClr val="5A6469"/>
                </a:solidFill>
                <a:latin typeface="Calibri"/>
              </a:rPr>
              <a:t>[r19] Olatigbe O et al. 2024. doi:10.1177/18632521241262973</a:t>
            </a:r>
          </a:p>
          <a:p>
            <a:r>
              <a:rPr sz="800">
                <a:solidFill>
                  <a:srgbClr val="5A6469"/>
                </a:solidFill>
                <a:latin typeface="Calibri"/>
              </a:rPr>
              <a:t>[r27] Ring D et al. J Am Acad Orthop Surg. 1998. doi:10.5435/00124635-199807000-00003</a:t>
            </a:r>
          </a:p>
          <a:p>
            <a:r>
              <a:rPr sz="800">
                <a:solidFill>
                  <a:srgbClr val="5A6469"/>
                </a:solidFill>
                <a:latin typeface="Calibri"/>
              </a:rPr>
              <a:t>[r33] Wintges K et al. Children (Basel). 2024. doi:10.3390/children11040391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es un recordatorio de derivación, no un tratamiento: estas lesiones tienen su propio tema.</a:t>
            </a:r>
          </a:p>
          <a:p>
            <a:pPr marL="347472" indent="-347472">
              <a:spcAft>
                <a:spcPts val="1400"/>
              </a:spcAft>
              <a:buChar char="•"/>
            </a:pPr>
            <a:r>
              <a:rPr sz="2400">
                <a:solidFill>
                  <a:srgbClr val="263238"/>
                </a:solidFill>
                <a:latin typeface="Calibri"/>
              </a:rPr>
              <a:t>Monteggia.</a:t>
            </a:r>
          </a:p>
          <a:p>
            <a:pPr marL="347472" indent="-347472">
              <a:spcAft>
                <a:spcPts val="1400"/>
              </a:spcAft>
              <a:buChar char="•"/>
            </a:pPr>
            <a:r>
              <a:rPr sz="2400">
                <a:solidFill>
                  <a:srgbClr val="263238"/>
                </a:solidFill>
                <a:latin typeface="Calibri"/>
              </a:rPr>
              <a:t>Es la fractura del cúbito con luxación de la cabeza radial.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no se debe pasar por alto: Monteggia, Galeazzi y fractura abierta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Wintges K et al. Children (Basel). 2024. doi:10.3390/children11040391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Entre 25 % y 50 % no se diagnostican al inicio; la lesión crónica que resulta acaba deformando la cabeza radial y puede terminar en artrosis radiocapitelar dolorosa [r33].</a:t>
            </a:r>
          </a:p>
          <a:p>
            <a:pPr marL="347472" indent="-347472">
              <a:spcAft>
                <a:spcPts val="1400"/>
              </a:spcAft>
              <a:buChar char="•"/>
            </a:pPr>
            <a:r>
              <a:rPr sz="2400">
                <a:solidFill>
                  <a:srgbClr val="263238"/>
                </a:solidFill>
                <a:latin typeface="Calibri"/>
              </a:rPr>
              <a:t>Galeazzi.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no se debe pasar por alto: Monteggia, Galeazzi y fractura abierta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Olatigbe O et al. 2024. doi:10.1177/18632521241262973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abierta.</a:t>
            </a:r>
          </a:p>
          <a:p>
            <a:pPr marL="347472" indent="-347472">
              <a:spcAft>
                <a:spcPts val="1400"/>
              </a:spcAft>
              <a:buChar char="•"/>
            </a:pPr>
            <a:r>
              <a:rPr sz="2400">
                <a:solidFill>
                  <a:srgbClr val="263238"/>
                </a:solidFill>
                <a:latin typeface="Calibri"/>
              </a:rPr>
              <a:t>Una herida, aunque sea pequeña, junto a una fractura obliga a tratarla como abierta.</a:t>
            </a:r>
          </a:p>
          <a:p>
            <a:pPr marL="347472" indent="-347472">
              <a:spcAft>
                <a:spcPts val="1400"/>
              </a:spcAft>
              <a:buChar char="•"/>
            </a:pPr>
            <a:r>
              <a:rPr sz="2400">
                <a:solidFill>
                  <a:srgbClr val="263238"/>
                </a:solidFill>
                <a:latin typeface="Calibri"/>
              </a:rPr>
              <a:t>Vea la sección de tratamiento para los tipos I y el tema de fracturas abiertas para los demás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evaluación inicial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[r3] Scotcher M et al. Malays Orthop J. 2023. doi:10.5704/MOJ.2311.005</a:t>
            </a:r>
          </a:p>
          <a:p>
            <a:r>
              <a:rPr sz="800">
                <a:solidFill>
                  <a:srgbClr val="5A6469"/>
                </a:solidFill>
                <a:latin typeface="Calibri"/>
              </a:rPr>
              <a:t>[r14] Eberl R et al. Clin Orthop Relat Res. 2008. doi:10.1007/s11999-008-0268-6</a:t>
            </a:r>
          </a:p>
          <a:p>
            <a:r>
              <a:rPr sz="800">
                <a:solidFill>
                  <a:srgbClr val="5A6469"/>
                </a:solidFill>
                <a:latin typeface="Calibri"/>
              </a:rPr>
              <a:t>[r16] British Orthopaedic Association. Injury. 2021. doi:10.1016/j.injury.2021.07.043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estrategia del servicio de urgencias se resume en 3 ideas.</a:t>
            </a:r>
          </a:p>
          <a:p>
            <a:pPr marL="347472" indent="-347472">
              <a:spcAft>
                <a:spcPts val="1400"/>
              </a:spcAft>
              <a:buChar char="•"/>
            </a:pPr>
            <a:r>
              <a:rPr sz="2800">
                <a:solidFill>
                  <a:srgbClr val="263238"/>
                </a:solidFill>
                <a:latin typeface="Calibri"/>
              </a:rPr>
              <a:t>Primero, analgesia temprana y evaluación documentada de la extremidad.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evaluación inicial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British Orthopaedic Association. Injury. 2021. doi:10.1016/j.injury.2021.07.043</a:t>
            </a:r>
          </a:p>
          <a:p>
            <a:r>
              <a:rPr sz="1000">
                <a:solidFill>
                  <a:srgbClr val="5A6469"/>
                </a:solidFill>
                <a:latin typeface="Calibri"/>
              </a:rPr>
              <a:t>[r14] Eberl R et al. Clin Orthop Relat Res. 2008. doi:10.1007/s11999-008-0268-6</a:t>
            </a:r>
          </a:p>
          <a:p>
            <a:r>
              <a:rPr sz="1000">
                <a:solidFill>
                  <a:srgbClr val="5A6469"/>
                </a:solidFill>
                <a:latin typeface="Calibri"/>
              </a:rPr>
              <a:t>[r27] Ring D et al. J Am Acad Orthop Surg. 1998. doi:10.5435/00124635-199807000-00003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Segundo, imágenes ortogonales [r16].</a:t>
            </a:r>
          </a:p>
          <a:p>
            <a:pPr marL="347472" indent="-347472">
              <a:spcAft>
                <a:spcPts val="1400"/>
              </a:spcAft>
              <a:buChar char="•"/>
            </a:pPr>
            <a:r>
              <a:rPr sz="2400">
                <a:solidFill>
                  <a:srgbClr val="263238"/>
                </a:solidFill>
                <a:latin typeface="Calibri"/>
              </a:rPr>
              <a:t>Tercero, buscar lo que acompaña a la fractura: la herida, la luxación proximal o distal y los signos de compartimento [r14,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Wetzel C et al. J Pediatr Soc North Am. 2026. doi:10.1016/j.jposna.2026.100372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fractura completa la deformidad es evidente.</a:t>
            </a:r>
          </a:p>
          <a:p>
            <a:pPr marL="347472" indent="-347472">
              <a:spcAft>
                <a:spcPts val="1400"/>
              </a:spcAft>
              <a:buChar char="•"/>
            </a:pPr>
            <a:r>
              <a:rPr sz="2400">
                <a:solidFill>
                  <a:srgbClr val="263238"/>
                </a:solidFill>
                <a:latin typeface="Calibri"/>
              </a:rPr>
              <a:t>En la deformación plástica y en el tallo verde puede haber solo dolor, poca hinchazón y limitación de la pronosupinación, y la radiografía puede ser sutil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British Orthopaedic Association. Injury. 2021. doi:10.1016/j.injury.2021.07.043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sí se documenta, por norma, es el estado vascular y nervioso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British Orthopaedic Association. Injury. 2021. doi:10.1016/j.injury.2021.07.043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Se piden proyecciones ortogonales, anteroposterior y lateral [r16]; deben mostrar el antebrazo completo, con codo y muñeca (práctica habitual / opinión experta).</a:t>
            </a:r>
          </a:p>
          <a:p>
            <a:pPr marL="347472" indent="-347472">
              <a:spcAft>
                <a:spcPts val="1400"/>
              </a:spcAft>
              <a:buChar char="•"/>
            </a:pPr>
            <a:r>
              <a:rPr sz="2400">
                <a:solidFill>
                  <a:srgbClr val="263238"/>
                </a:solidFill>
                <a:latin typeface="Calibri"/>
              </a:rPr>
              <a:t>Después de cada reducción se repite el control con las mismas proyecciones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Douma-den Hamer D et al. PLoS One. 2016. doi:10.1371/journal.pone.0155659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cifra aplica al antebrazo distal; no encontré una estimación específica para la diáfisis, por lo que en este capítulo la ecografía no reemplaza a la radiografía [r35].</a:t>
            </a:r>
          </a:p>
          <a:p>
            <a:pPr marL="347472" indent="-347472">
              <a:spcAft>
                <a:spcPts val="1400"/>
              </a:spcAft>
              <a:buChar char="•"/>
            </a:pPr>
            <a:r>
              <a:rPr sz="2400">
                <a:solidFill>
                  <a:srgbClr val="263238"/>
                </a:solidFill>
                <a:latin typeface="Calibri"/>
              </a:rPr>
              <a:t>Cómo leer la placa.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para fractura del antebrazo distal frente a radiografía (metaanálisis de 16 estudios, mayoría pediátricos)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Douma-den Hamer D et al. PLoS One. 2016. doi:10.1371/journal.pone.0155659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Noonan KJ et al. J Am Acad Orthop Surg. 1998. doi:10.5435/00124635-199805000-00002</a:t>
            </a:r>
          </a:p>
          <a:p>
            <a:r>
              <a:rPr sz="800">
                <a:solidFill>
                  <a:srgbClr val="5A6469"/>
                </a:solidFill>
                <a:latin typeface="Calibri"/>
              </a:rPr>
              <a:t>[r4] Colaris JW et al. Bone Joint J. 2013. doi:10.1302/0301-620X.95B5.31214</a:t>
            </a:r>
          </a:p>
          <a:p>
            <a:r>
              <a:rPr sz="800">
                <a:solidFill>
                  <a:srgbClr val="5A6469"/>
                </a:solidFill>
                <a:latin typeface="Calibri"/>
              </a:rPr>
              <a:t>[r5] Alagöz E et al. Jt Dis Relat Surg. 2020. doi:10.5606/ehc.2020.71523</a:t>
            </a:r>
          </a:p>
          <a:p>
            <a:r>
              <a:rPr sz="8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resume la ruta de decisión para un residente de primer año.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de la diáfisis del antebrazo en 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British Orthopaedic Association. Injury. 2021. doi:10.1016/j.injury.2021.07.043</a:t>
            </a:r>
          </a:p>
          <a:p>
            <a:r>
              <a:rPr sz="800">
                <a:solidFill>
                  <a:srgbClr val="5A6469"/>
                </a:solidFill>
                <a:latin typeface="Calibri"/>
              </a:rPr>
              <a:t>[r19] Olatigbe O et al. 2024. doi:10.1177/18632521241262973</a:t>
            </a:r>
          </a:p>
          <a:p>
            <a:r>
              <a:rPr sz="800">
                <a:solidFill>
                  <a:srgbClr val="5A6469"/>
                </a:solidFill>
                <a:latin typeface="Calibri"/>
              </a:rPr>
              <a:t>[r34] Godfrey J et al. J Pediatr Orthop. 2019. doi:10.1097/BPO.0000000000000972</a:t>
            </a:r>
          </a:p>
          <a:p>
            <a:r>
              <a:rPr sz="800">
                <a:solidFill>
                  <a:srgbClr val="5A6469"/>
                </a:solidFill>
                <a:latin typeface="Calibri"/>
              </a:rPr>
              <a:t>[r27] Ring D et al. J Am Acad Orthop Surg. 1998. doi:10.5435/00124635-199807000-00003</a:t>
            </a:r>
          </a:p>
          <a:p>
            <a:r>
              <a:rPr sz="800">
                <a:solidFill>
                  <a:srgbClr val="5A6469"/>
                </a:solidFill>
                <a:latin typeface="Calibri"/>
              </a:rPr>
              <a:t>[r14] Eberl R et al. Clin Orthop Relat Res. 2008. doi:10.1007/s11999-008-0268-6</a:t>
            </a:r>
          </a:p>
          <a:p>
            <a:r>
              <a:rPr sz="800">
                <a:solidFill>
                  <a:srgbClr val="5A6469"/>
                </a:solidFill>
                <a:latin typeface="Calibri"/>
              </a:rPr>
              <a:t>(+11 referencias más en las láminas finales)</a:t>
            </a:r>
          </a:p>
        </p:txBody>
      </p:sp>
      <p:sp>
        <p:nvSpPr>
          <p:cNvPr id="6" name="Rounded Rectangle 5"/>
          <p:cNvSpPr/>
          <p:nvPr/>
        </p:nvSpPr>
        <p:spPr>
          <a:xfrm>
            <a:off x="4754880" y="1508760"/>
            <a:ext cx="2743200" cy="24430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Niño con fractura de diáfisis de antebrazo</a:t>
            </a:r>
          </a:p>
        </p:txBody>
      </p:sp>
      <p:sp>
        <p:nvSpPr>
          <p:cNvPr id="7" name="Rectangle 6"/>
          <p:cNvSpPr/>
          <p:nvPr/>
        </p:nvSpPr>
        <p:spPr>
          <a:xfrm>
            <a:off x="4754880" y="1862795"/>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Analgesia, examen neurovascular documentado [r16] y radiografías ortogonales que incluyan codo y muñeca (práctica habitual / opinión experta)</a:t>
            </a:r>
          </a:p>
        </p:txBody>
      </p:sp>
      <p:sp>
        <p:nvSpPr>
          <p:cNvPr id="8" name="Decision 7"/>
          <p:cNvSpPr/>
          <p:nvPr/>
        </p:nvSpPr>
        <p:spPr>
          <a:xfrm>
            <a:off x="4572000" y="2216831"/>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¿Herida, déficit neurovascular o compartimental?</a:t>
            </a:r>
          </a:p>
        </p:txBody>
      </p:sp>
      <p:sp>
        <p:nvSpPr>
          <p:cNvPr id="9" name="Rectangle 8"/>
          <p:cNvSpPr/>
          <p:nvPr/>
        </p:nvSpPr>
        <p:spPr>
          <a:xfrm>
            <a:off x="2987040" y="2700902"/>
            <a:ext cx="2743200" cy="37434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Urgencia: antibiótico, tratar como fractura abierta o liberar el compartimento; no cerrar con yeso hasta resolver [r19, r34]</a:t>
            </a:r>
          </a:p>
        </p:txBody>
      </p:sp>
      <p:sp>
        <p:nvSpPr>
          <p:cNvPr id="10" name="Decision 9"/>
          <p:cNvSpPr/>
          <p:nvPr/>
        </p:nvSpPr>
        <p:spPr>
          <a:xfrm>
            <a:off x="6339839" y="2700902"/>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Monteggia o Galeazzi?</a:t>
            </a:r>
          </a:p>
        </p:txBody>
      </p:sp>
      <p:sp>
        <p:nvSpPr>
          <p:cNvPr id="11" name="Rectangle 10"/>
          <p:cNvSpPr/>
          <p:nvPr/>
        </p:nvSpPr>
        <p:spPr>
          <a:xfrm>
            <a:off x="2987040" y="3184972"/>
            <a:ext cx="2743200" cy="37434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según su tema propio; el cúbito reducido y estable reduce la cabeza radial [r27, r14]</a:t>
            </a:r>
          </a:p>
        </p:txBody>
      </p:sp>
      <p:sp>
        <p:nvSpPr>
          <p:cNvPr id="12" name="Decision 11"/>
          <p:cNvSpPr/>
          <p:nvPr/>
        </p:nvSpPr>
        <p:spPr>
          <a:xfrm>
            <a:off x="6339839" y="3184972"/>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alineación está dentro de los límites de edad y tercio?</a:t>
            </a:r>
          </a:p>
        </p:txBody>
      </p:sp>
      <p:sp>
        <p:nvSpPr>
          <p:cNvPr id="13" name="Rectangle 12"/>
          <p:cNvSpPr/>
          <p:nvPr/>
        </p:nvSpPr>
        <p:spPr>
          <a:xfrm>
            <a:off x="2987040" y="3669043"/>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sin reducir y radiografía de control en la primera y segunda semana [r2]</a:t>
            </a:r>
          </a:p>
        </p:txBody>
      </p:sp>
      <p:sp>
        <p:nvSpPr>
          <p:cNvPr id="14" name="Rectangle 13"/>
          <p:cNvSpPr/>
          <p:nvPr/>
        </p:nvSpPr>
        <p:spPr>
          <a:xfrm>
            <a:off x="6522720" y="3669043"/>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cerrada con analgesia o sedación [r16] y yeso moldeado en 3 puntos [r5]</a:t>
            </a:r>
          </a:p>
        </p:txBody>
      </p:sp>
      <p:sp>
        <p:nvSpPr>
          <p:cNvPr id="15" name="Decision 14"/>
          <p:cNvSpPr/>
          <p:nvPr/>
        </p:nvSpPr>
        <p:spPr>
          <a:xfrm>
            <a:off x="4572000" y="4023079"/>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¿Reducción aceptable y estable?</a:t>
            </a:r>
          </a:p>
        </p:txBody>
      </p:sp>
      <p:sp>
        <p:nvSpPr>
          <p:cNvPr id="16" name="Rectangle 15"/>
          <p:cNvSpPr/>
          <p:nvPr/>
        </p:nvSpPr>
        <p:spPr>
          <a:xfrm>
            <a:off x="2987040" y="4507149"/>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y radiografías seriadas: la mayoría de las pérdidas ocurre en las primeras semanas, pero puede ocurrir más tarde [r5, r4]</a:t>
            </a:r>
          </a:p>
        </p:txBody>
      </p:sp>
      <p:sp>
        <p:nvSpPr>
          <p:cNvPr id="17" name="Rectangle 16"/>
          <p:cNvSpPr/>
          <p:nvPr/>
        </p:nvSpPr>
        <p:spPr>
          <a:xfrm>
            <a:off x="6522720" y="4507149"/>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fijación: ESIN, de preferencia de los 2 huesos [r13, r55]; placa si el niño es mayor o hay que restituir el arco radial [r7]</a:t>
            </a:r>
          </a:p>
        </p:txBody>
      </p:sp>
      <p:sp>
        <p:nvSpPr>
          <p:cNvPr id="18" name="Decision 17"/>
          <p:cNvSpPr/>
          <p:nvPr/>
        </p:nvSpPr>
        <p:spPr>
          <a:xfrm>
            <a:off x="4572000" y="486118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¿Pierde la reducción en el yeso?</a:t>
            </a:r>
          </a:p>
        </p:txBody>
      </p:sp>
      <p:sp>
        <p:nvSpPr>
          <p:cNvPr id="19" name="Rectangle 18"/>
          <p:cNvSpPr/>
          <p:nvPr/>
        </p:nvSpPr>
        <p:spPr>
          <a:xfrm>
            <a:off x="298704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está dentro de lo aceptable para la edad, observar y esperar remodelación [r30, r18]</a:t>
            </a:r>
          </a:p>
        </p:txBody>
      </p:sp>
      <p:sp>
        <p:nvSpPr>
          <p:cNvPr id="20" name="Rectangle 19"/>
          <p:cNvSpPr/>
          <p:nvPr/>
        </p:nvSpPr>
        <p:spPr>
          <a:xfrm>
            <a:off x="652272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es inaceptable: cuña de yeso o nueva reducción temprana, o fijar [r36, r12]</a:t>
            </a:r>
          </a:p>
        </p:txBody>
      </p:sp>
      <p:sp>
        <p:nvSpPr>
          <p:cNvPr id="21" name="Rounded Rectangle 20"/>
          <p:cNvSpPr/>
          <p:nvPr/>
        </p:nvSpPr>
        <p:spPr>
          <a:xfrm>
            <a:off x="4754880" y="5699292"/>
            <a:ext cx="2743200" cy="24430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hasta la consolidación; si hubo clavos, retiro no antes de 6 meses [r6]</a:t>
            </a:r>
          </a:p>
        </p:txBody>
      </p:sp>
      <p:cxnSp>
        <p:nvCxnSpPr>
          <p:cNvPr id="22" name="Connector 21"/>
          <p:cNvCxnSpPr>
            <a:stCxn id="6" idx="2"/>
            <a:endCxn id="7" idx="0"/>
          </p:cNvCxnSpPr>
          <p:nvPr/>
        </p:nvCxnSpPr>
        <p:spPr>
          <a:xfrm flipH="1">
            <a:off x="6126480" y="175306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6126480" y="21071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8" idx="2"/>
            <a:endCxn id="9" idx="0"/>
          </p:cNvCxnSpPr>
          <p:nvPr/>
        </p:nvCxnSpPr>
        <p:spPr>
          <a:xfrm flipH="1">
            <a:off x="4358640" y="25911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004816" y="25838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8" idx="2"/>
            <a:endCxn id="10" idx="0"/>
          </p:cNvCxnSpPr>
          <p:nvPr/>
        </p:nvCxnSpPr>
        <p:spPr>
          <a:xfrm>
            <a:off x="6126480" y="2591173"/>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800087" y="25838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0" idx="2"/>
            <a:endCxn id="11" idx="0"/>
          </p:cNvCxnSpPr>
          <p:nvPr/>
        </p:nvCxnSpPr>
        <p:spPr>
          <a:xfrm flipH="1">
            <a:off x="4358640" y="3075244"/>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53911" y="306792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0" idx="2"/>
            <a:endCxn id="12" idx="0"/>
          </p:cNvCxnSpPr>
          <p:nvPr/>
        </p:nvCxnSpPr>
        <p:spPr>
          <a:xfrm flipH="1">
            <a:off x="7894319" y="307524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949183" y="30679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2" idx="2"/>
            <a:endCxn id="13" idx="0"/>
          </p:cNvCxnSpPr>
          <p:nvPr/>
        </p:nvCxnSpPr>
        <p:spPr>
          <a:xfrm flipH="1">
            <a:off x="4358640" y="355931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35519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2" idx="2"/>
            <a:endCxn id="14" idx="0"/>
          </p:cNvCxnSpPr>
          <p:nvPr/>
        </p:nvCxnSpPr>
        <p:spPr>
          <a:xfrm>
            <a:off x="7894319" y="3559314"/>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949183" y="35519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4" idx="2"/>
            <a:endCxn id="15" idx="0"/>
          </p:cNvCxnSpPr>
          <p:nvPr/>
        </p:nvCxnSpPr>
        <p:spPr>
          <a:xfrm flipH="1">
            <a:off x="6126480" y="39133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5" idx="2"/>
            <a:endCxn id="16" idx="0"/>
          </p:cNvCxnSpPr>
          <p:nvPr/>
        </p:nvCxnSpPr>
        <p:spPr>
          <a:xfrm flipH="1">
            <a:off x="4358640" y="43974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004816" y="439010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5" idx="2"/>
            <a:endCxn id="17" idx="0"/>
          </p:cNvCxnSpPr>
          <p:nvPr/>
        </p:nvCxnSpPr>
        <p:spPr>
          <a:xfrm>
            <a:off x="6126480" y="43974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800088" y="439010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6" idx="2"/>
            <a:endCxn id="18" idx="0"/>
          </p:cNvCxnSpPr>
          <p:nvPr/>
        </p:nvCxnSpPr>
        <p:spPr>
          <a:xfrm>
            <a:off x="4358640" y="475145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8" idx="2"/>
            <a:endCxn id="19" idx="0"/>
          </p:cNvCxnSpPr>
          <p:nvPr/>
        </p:nvCxnSpPr>
        <p:spPr>
          <a:xfrm flipH="1">
            <a:off x="435864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004816" y="5228212"/>
            <a:ext cx="457200" cy="274320"/>
          </a:xfrm>
          <a:prstGeom prst="rect">
            <a:avLst/>
          </a:prstGeom>
          <a:noFill/>
        </p:spPr>
        <p:txBody>
          <a:bodyPr wrap="square">
            <a:spAutoFit/>
          </a:bodyPr>
          <a:lstStyle/>
          <a:p>
            <a:r>
              <a:rPr sz="1200" b="1">
                <a:solidFill>
                  <a:srgbClr val="D97706"/>
                </a:solidFill>
                <a:latin typeface="Calibri"/>
              </a:rPr>
              <a:t>aceptable</a:t>
            </a:r>
          </a:p>
        </p:txBody>
      </p:sp>
      <p:cxnSp>
        <p:nvCxnSpPr>
          <p:cNvPr id="44" name="Connector 43"/>
          <p:cNvCxnSpPr>
            <a:stCxn id="18" idx="2"/>
            <a:endCxn id="20" idx="0"/>
          </p:cNvCxnSpPr>
          <p:nvPr/>
        </p:nvCxnSpPr>
        <p:spPr>
          <a:xfrm>
            <a:off x="612648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800088" y="5228212"/>
            <a:ext cx="457200" cy="274320"/>
          </a:xfrm>
          <a:prstGeom prst="rect">
            <a:avLst/>
          </a:prstGeom>
          <a:noFill/>
        </p:spPr>
        <p:txBody>
          <a:bodyPr wrap="square">
            <a:spAutoFit/>
          </a:bodyPr>
          <a:lstStyle/>
          <a:p>
            <a:r>
              <a:rPr sz="1200" b="1">
                <a:solidFill>
                  <a:srgbClr val="D97706"/>
                </a:solidFill>
                <a:latin typeface="Calibri"/>
              </a:rPr>
              <a:t>inaceptable</a:t>
            </a:r>
          </a:p>
        </p:txBody>
      </p:sp>
      <p:cxnSp>
        <p:nvCxnSpPr>
          <p:cNvPr id="46" name="Connector 45"/>
          <p:cNvCxnSpPr>
            <a:stCxn id="13" idx="2"/>
            <a:endCxn id="21" idx="0"/>
          </p:cNvCxnSpPr>
          <p:nvPr/>
        </p:nvCxnSpPr>
        <p:spPr>
          <a:xfrm>
            <a:off x="4358640" y="3913350"/>
            <a:ext cx="1767840" cy="178594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9" idx="2"/>
            <a:endCxn id="21" idx="0"/>
          </p:cNvCxnSpPr>
          <p:nvPr/>
        </p:nvCxnSpPr>
        <p:spPr>
          <a:xfrm>
            <a:off x="4358640" y="558956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20" idx="2"/>
            <a:endCxn id="21" idx="0"/>
          </p:cNvCxnSpPr>
          <p:nvPr/>
        </p:nvCxnSpPr>
        <p:spPr>
          <a:xfrm flipH="1">
            <a:off x="6126480" y="558956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17" idx="2"/>
            <a:endCxn id="21" idx="0"/>
          </p:cNvCxnSpPr>
          <p:nvPr/>
        </p:nvCxnSpPr>
        <p:spPr>
          <a:xfrm flipH="1">
            <a:off x="6126480" y="4751456"/>
            <a:ext cx="1767840" cy="94783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de la analgesia a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British Orthopaedic Association. Injury. 2021. doi:10.1016/j.injury.2021.07.043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Reducir una fractura desplazada duele, y el estándar británico pide analgesia efectiva desde la primera evaluación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adversos del bloqueo regional frente a la sedación para reducir antebrazo (632 pares)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Sulton CD et al. Pediatr Emerg Care. 2024. doi:10.1097/PEC.0000000000002993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Índices del yeso para predecir la pérdida de reducción en diáfisis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Iltar S et al. Bone Joint J. 2013. doi:10.1302/0301-620X.95B4.31143</a:t>
            </a:r>
          </a:p>
          <a:p>
            <a:r>
              <a:rPr sz="1000">
                <a:solidFill>
                  <a:srgbClr val="5A6469"/>
                </a:solidFill>
                <a:latin typeface="Calibri"/>
              </a:rPr>
              <a:t>[r5] Alagöz E et al. Jt Dis Relat Surg. 2020. doi:10.5606/ehc.2020.71523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reducción cerrada con yeso y fijación con clavos elásticos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Martus JE et al. J Pediatr Orthop. 2013. doi:10.1097/BPO.0b013e3182a11d3b</a:t>
            </a:r>
          </a:p>
          <a:p>
            <a:r>
              <a:rPr sz="800">
                <a:solidFill>
                  <a:srgbClr val="5A6469"/>
                </a:solidFill>
                <a:latin typeface="Calibri"/>
              </a:rPr>
              <a:t>[r2] Noonan KJ et al. J Am Acad Orthop Surg. 1998. doi:10.5435/00124635-199805000-00002</a:t>
            </a:r>
          </a:p>
          <a:p>
            <a:r>
              <a:rPr sz="800">
                <a:solidFill>
                  <a:srgbClr val="5A6469"/>
                </a:solidFill>
                <a:latin typeface="Calibri"/>
              </a:rPr>
              <a:t>[r4] Colaris JW et al. Bone Joint J. 2013. doi:10.1302/0301-620X.95B5.31214</a:t>
            </a:r>
          </a:p>
          <a:p>
            <a:r>
              <a:rPr sz="800">
                <a:solidFill>
                  <a:srgbClr val="5A6469"/>
                </a:solidFill>
                <a:latin typeface="Calibri"/>
              </a:rPr>
              <a:t>[r5] Alagöz E et al. Jt Dis Relat Surg. 2020. doi:10.5606/ehc.2020.71523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técnica quirúrgica se explica aquí para entender, no para operar sin supervisión: 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Refractura en ESIN según se fijaron 1 o 2 huesos (256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Syed AN et al. J Pediatr Orthop. 2024. doi:10.1097/BPO.0000000000002552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Entradas de los clavos y estructuras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Poutoglidou F et al. J Orthop. 2020. doi:10.1016/j.jor.2020.01.002</a:t>
            </a:r>
          </a:p>
          <a:p>
            <a:r>
              <a:rPr sz="1000">
                <a:solidFill>
                  <a:srgbClr val="5A6469"/>
                </a:solidFill>
                <a:latin typeface="Calibri"/>
              </a:rPr>
              <a:t>[r23] Winkelmann M et al. Arch Orthop Trauma Surg. 2025. doi:10.1007/s00402-025-05950-5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Hueso y entrada</a:t>
                      </a:r>
                    </a:p>
                  </a:txBody>
                  <a:tcPr>
                    <a:solidFill>
                      <a:srgbClr val="0F5F6B"/>
                    </a:solidFill>
                  </a:tcPr>
                </a:tc>
                <a:tc>
                  <a:txBody>
                    <a:bodyPr/>
                    <a:lstStyle/>
                    <a:p>
                      <a:r>
                        <a:rPr sz="1600" b="1">
                          <a:solidFill>
                            <a:srgbClr val="FFFFFF"/>
                          </a:solidFill>
                          <a:latin typeface="Calibri"/>
                        </a:rPr>
                        <a:t>Qué se hace</a:t>
                      </a:r>
                    </a:p>
                  </a:txBody>
                  <a:tcPr>
                    <a:solidFill>
                      <a:srgbClr val="0F5F6B"/>
                    </a:solidFill>
                  </a:tcPr>
                </a:tc>
                <a:tc>
                  <a:txBody>
                    <a:bodyPr/>
                    <a:lstStyle/>
                    <a:p>
                      <a:r>
                        <a:rPr sz="1600" b="1">
                          <a:solidFill>
                            <a:srgbClr val="FFFFFF"/>
                          </a:solidFill>
                          <a:latin typeface="Calibri"/>
                        </a:rPr>
                        <a:t>Estructura en riesgo</a:t>
                      </a:r>
                    </a:p>
                  </a:txBody>
                  <a:tcPr>
                    <a:solidFill>
                      <a:srgbClr val="0F5F6B"/>
                    </a:solidFill>
                  </a:tcPr>
                </a:tc>
              </a:tr>
              <a:tr h="457200">
                <a:tc>
                  <a:txBody>
                    <a:bodyPr/>
                    <a:lstStyle/>
                    <a:p>
                      <a:r>
                        <a:rPr sz="1600">
                          <a:solidFill>
                            <a:srgbClr val="263238"/>
                          </a:solidFill>
                          <a:latin typeface="Calibri"/>
                        </a:rPr>
                        <a:t>Cúbito, apófisis del olécranon</a:t>
                      </a:r>
                    </a:p>
                  </a:txBody>
                  <a:tcPr>
                    <a:solidFill>
                      <a:srgbClr val="EEF3F4"/>
                    </a:solidFill>
                  </a:tcPr>
                </a:tc>
                <a:tc>
                  <a:txBody>
                    <a:bodyPr/>
                    <a:lstStyle/>
                    <a:p>
                      <a:r>
                        <a:rPr sz="1600">
                          <a:solidFill>
                            <a:srgbClr val="263238"/>
                          </a:solidFill>
                          <a:latin typeface="Calibri"/>
                        </a:rPr>
                        <a:t>El clavo entra por proximal y baja por el canal, que es recto [r6]</a:t>
                      </a:r>
                    </a:p>
                  </a:txBody>
                  <a:tcPr>
                    <a:solidFill>
                      <a:srgbClr val="EEF3F4"/>
                    </a:solidFill>
                  </a:tcPr>
                </a:tc>
                <a:tc>
                  <a:txBody>
                    <a:bodyPr/>
                    <a:lstStyle/>
                    <a:p>
                      <a:r>
                        <a:rPr sz="1600">
                          <a:solidFill>
                            <a:srgbClr val="263238"/>
                          </a:solidFill>
                          <a:latin typeface="Calibri"/>
                        </a:rPr>
                        <a:t>Foco cubital: un clavo demasiado grueso puede distraerlo y retrasar la unión [r6]</a:t>
                      </a:r>
                    </a:p>
                  </a:txBody>
                  <a:tcPr>
                    <a:solidFill>
                      <a:srgbClr val="EEF3F4"/>
                    </a:solidFill>
                  </a:tcPr>
                </a:tc>
              </a:tr>
              <a:tr h="457200">
                <a:tc>
                  <a:txBody>
                    <a:bodyPr/>
                    <a:lstStyle/>
                    <a:p>
                      <a:r>
                        <a:rPr sz="1600">
                          <a:solidFill>
                            <a:srgbClr val="263238"/>
                          </a:solidFill>
                          <a:latin typeface="Calibri"/>
                        </a:rPr>
                        <a:t>Radio, lateral (a 2 cm de la fisis distal)</a:t>
                      </a:r>
                    </a:p>
                  </a:txBody>
                  <a:tcPr>
                    <a:solidFill>
                      <a:srgbClr val="FFFFFF"/>
                    </a:solidFill>
                  </a:tcPr>
                </a:tc>
                <a:tc>
                  <a:txBody>
                    <a:bodyPr/>
                    <a:lstStyle/>
                    <a:p>
                      <a:r>
                        <a:rPr sz="1600">
                          <a:solidFill>
                            <a:srgbClr val="263238"/>
                          </a:solidFill>
                          <a:latin typeface="Calibri"/>
                        </a:rPr>
                        <a:t>El clavo entra por distal y sube (retrógrado en la nomenclatura habitual [r23]; la revisión de Poutoglidou lo llama anterógrado [r6])</a:t>
                      </a:r>
                    </a:p>
                  </a:txBody>
                  <a:tcPr>
                    <a:solidFill>
                      <a:srgbClr val="FFFFFF"/>
                    </a:solidFill>
                  </a:tcPr>
                </a:tc>
                <a:tc>
                  <a:txBody>
                    <a:bodyPr/>
                    <a:lstStyle/>
                    <a:p>
                      <a:r>
                        <a:rPr sz="1600">
                          <a:solidFill>
                            <a:srgbClr val="263238"/>
                          </a:solidFill>
                          <a:latin typeface="Calibri"/>
                        </a:rPr>
                        <a:t>Rama sensitiva del radial superficial [r6]</a:t>
                      </a:r>
                    </a:p>
                  </a:txBody>
                  <a:tcPr>
                    <a:solidFill>
                      <a:srgbClr val="FFFFFF"/>
                    </a:solidFill>
                  </a:tcPr>
                </a:tc>
              </a:tr>
              <a:tr h="457200">
                <a:tc>
                  <a:txBody>
                    <a:bodyPr/>
                    <a:lstStyle/>
                    <a:p>
                      <a:r>
                        <a:rPr sz="1600">
                          <a:solidFill>
                            <a:srgbClr val="263238"/>
                          </a:solidFill>
                          <a:latin typeface="Calibri"/>
                        </a:rPr>
                        <a:t>Radio, dorsal (tubérculo de Lister)</a:t>
                      </a:r>
                    </a:p>
                  </a:txBody>
                  <a:tcPr>
                    <a:solidFill>
                      <a:srgbClr val="EEF3F4"/>
                    </a:solidFill>
                  </a:tcPr>
                </a:tc>
                <a:tc>
                  <a:txBody>
                    <a:bodyPr/>
                    <a:lstStyle/>
                    <a:p>
                      <a:r>
                        <a:rPr sz="1600">
                          <a:solidFill>
                            <a:srgbClr val="263238"/>
                          </a:solidFill>
                          <a:latin typeface="Calibri"/>
                        </a:rPr>
                        <a:t>Misma dirección, desde el dorso [r6]</a:t>
                      </a:r>
                    </a:p>
                  </a:txBody>
                  <a:tcPr>
                    <a:solidFill>
                      <a:srgbClr val="EEF3F4"/>
                    </a:solidFill>
                  </a:tcPr>
                </a:tc>
                <a:tc>
                  <a:txBody>
                    <a:bodyPr/>
                    <a:lstStyle/>
                    <a:p>
                      <a:r>
                        <a:rPr sz="1600">
                          <a:solidFill>
                            <a:srgbClr val="263238"/>
                          </a:solidFill>
                          <a:latin typeface="Calibri"/>
                        </a:rPr>
                        <a:t>Extensor largo del pulgar: en 352 niños, las 9 lesiones ocurrieron con ESIN por abordaje posterior [r23]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Martus JE et al. J Pediatr Orthop. 2013. doi:10.1097/BPO.0b013e3182a11d3b</a:t>
            </a:r>
          </a:p>
          <a:p>
            <a:r>
              <a:rPr sz="800">
                <a:solidFill>
                  <a:srgbClr val="5A6469"/>
                </a:solidFill>
                <a:latin typeface="Calibri"/>
              </a:rPr>
              <a:t>[r4] Colaris JW et al. Bone Joint J. 2013. doi:10.1302/0301-620X.95B5.31214</a:t>
            </a:r>
          </a:p>
          <a:p>
            <a:r>
              <a:rPr sz="800">
                <a:solidFill>
                  <a:srgbClr val="5A6469"/>
                </a:solidFill>
                <a:latin typeface="Calibri"/>
              </a:rPr>
              <a:t>[r5] Alagöz E et al. Jt Dis Relat Surg. 2020. doi:10.5606/ehc.2020.71523</a:t>
            </a:r>
          </a:p>
          <a:p>
            <a:r>
              <a:rPr sz="800">
                <a:solidFill>
                  <a:srgbClr val="5A6469"/>
                </a:solidFill>
                <a:latin typeface="Calibri"/>
              </a:rPr>
              <a:t>[r6] Poutoglidou F et al. J Orthop. 2020. doi:10.1016/j.jor.2020.01.002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Pérdida de reducción y malunión.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Síndrome compartimental según el tratamiento (285 niños con fractura de ambos huesos)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Yuan PS et al. J Pediatr Orthop. 2004. doi:10.1097/00004694-200407000-00005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Refractura según la punta de la aguja de Kirschner intramedular (143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Ohshima K et al. Injury. 2023. doi:10.1016/j.injury.2023.01.025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Martus JE et al. J Pediatr Orthop. 2013. doi:10.1097/BPO.0b013e3182a11d3b</a:t>
            </a:r>
          </a:p>
          <a:p>
            <a:r>
              <a:rPr sz="800">
                <a:solidFill>
                  <a:srgbClr val="5A6469"/>
                </a:solidFill>
                <a:latin typeface="Calibri"/>
              </a:rPr>
              <a:t>[r12] Sharma O et al. J Pediatr Soc North Am. 2025. doi:10.1016/j.jposna.2025.100267</a:t>
            </a:r>
          </a:p>
          <a:p>
            <a:r>
              <a:rPr sz="800">
                <a:solidFill>
                  <a:srgbClr val="5A6469"/>
                </a:solidFill>
                <a:latin typeface="Calibri"/>
              </a:rPr>
              <a:t>[r18] Musters L et al. 2024. doi:10.1097/CORR.0000000000003100</a:t>
            </a:r>
          </a:p>
          <a:p>
            <a:r>
              <a:rPr sz="800">
                <a:solidFill>
                  <a:srgbClr val="5A6469"/>
                </a:solidFill>
                <a:latin typeface="Calibri"/>
              </a:rPr>
              <a:t>[r29] Barvelink B et al. J Pediatr Orthop B. 2020. doi:10.1097/BPB.0000000000000700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pronóstico funcional del niño es bueno en la mayoría.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Pérdida de rotación a los 7,5 años (97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Musters L et al. 2024. doi:10.1097/CORR.0000000000003100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rotación a los 7,5 años según malunión persistente a los 7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Musters L et al. 2024. doi:10.1097/CORR.0000000000003100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radiológico y retiro de material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Noonan KJ et al. J Am Acad Orthop Surg. 1998. doi:10.5435/00124635-199805000-00002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Seguimiento con yeso.</a:t>
            </a:r>
          </a:p>
          <a:p>
            <a:pPr marL="347472" indent="-347472">
              <a:spcAft>
                <a:spcPts val="1400"/>
              </a:spcAft>
              <a:buChar char="•"/>
            </a:pPr>
            <a:r>
              <a:rPr sz="2400">
                <a:solidFill>
                  <a:srgbClr val="263238"/>
                </a:solidFill>
                <a:latin typeface="Calibri"/>
              </a:rPr>
              <a:t>La referencia clásica pide radiografía a la primera o segunda semana para detectar angulación temprana y un yeso que dura alrededor de 6 semanas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radiológico y retiro de material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Colaris JW et al. Acta Orthop. 2013. doi:10.3109/17453674.2013.850010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las 3 semanas se puede pasar a un yeso por debajo del codo en fracturas estables tras reducción [r45].</a:t>
            </a:r>
          </a:p>
          <a:p>
            <a:pPr marL="347472" indent="-347472">
              <a:spcAft>
                <a:spcPts val="1400"/>
              </a:spcAft>
              <a:buChar char="•"/>
            </a:pPr>
            <a:r>
              <a:rPr sz="2800">
                <a:solidFill>
                  <a:srgbClr val="263238"/>
                </a:solidFill>
                <a:latin typeface="Calibri"/>
              </a:rPr>
              <a:t>Retiro de clavos.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radiológico y retiro de material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Vopat BG et al. J Orthop Trauma. 2014. doi:10.1097/01.bot.0000435630.63770.3d</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Retener la placa es una opción descrita: con placa retenida, 7,1 % tuvo refractura y 17,9 % pidió retiro por irritación [r54].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Rodríguez-Merchán EC. Clin Orthop Relat Res. 2005. PMID 15738805</a:t>
            </a:r>
          </a:p>
          <a:p>
            <a:r>
              <a:rPr sz="1000">
                <a:solidFill>
                  <a:srgbClr val="5A6469"/>
                </a:solidFill>
                <a:latin typeface="Calibri"/>
              </a:rPr>
              <a:t>[r3] Scotcher M et al. Malays Orthop J. 2023. doi:10.5704/MOJ.2311.005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objetivo es la función de pronación y supinación: longitud, alineación y arco del radio. La radiografía perfecta no es la meta… [r10]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British Orthopaedic Association. Injury. 2021. doi:10.1016/j.injury.2021.07.043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Documente pulso radial, llenado capilar y función de los nervios radial, mediano y cubital antes y después de reducir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Vittas D et al. Clin Orthop Relat Res. 1991. PMID 2009667</a:t>
            </a:r>
          </a:p>
          <a:p>
            <a:r>
              <a:rPr sz="800">
                <a:solidFill>
                  <a:srgbClr val="5A6469"/>
                </a:solidFill>
                <a:latin typeface="Calibri"/>
              </a:rPr>
              <a:t>[r2] Noonan KJ et al. J Am Acad Orthop Surg. 1998. doi:10.5435/00124635-199805000-00002</a:t>
            </a:r>
          </a:p>
          <a:p>
            <a:r>
              <a:rPr sz="800">
                <a:solidFill>
                  <a:srgbClr val="5A6469"/>
                </a:solidFill>
                <a:latin typeface="Calibri"/>
              </a:rPr>
              <a:t>[r5] Alagöz E et al. Jt Dis Relat Surg. 2020. doi:10.5606/ehc.2020.71523</a:t>
            </a:r>
          </a:p>
          <a:p>
            <a:r>
              <a:rPr sz="800">
                <a:solidFill>
                  <a:srgbClr val="5A6469"/>
                </a:solidFill>
                <a:latin typeface="Calibri"/>
              </a:rPr>
              <a:t>[r4] Colaris JW et al. Bone Joint J. 2013. doi:10.1302/0301-620X.95B5.31214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rotación es el objetivo; la angulación remodela solo según edad y tercio [r11, r2].</a:t>
            </a:r>
          </a:p>
          <a:p>
            <a:pPr marL="347472" indent="-347472">
              <a:spcAft>
                <a:spcPts val="1400"/>
              </a:spcAft>
              <a:buChar char="•"/>
            </a:pPr>
            <a:r>
              <a:rPr sz="2400">
                <a:solidFill>
                  <a:srgbClr val="263238"/>
                </a:solidFill>
                <a:latin typeface="Calibri"/>
              </a:rPr>
              <a:t>La reducción se pierde sobre todo en las primeras semanas; el control sigue hasta retirar el yeso [r5,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diáfisis de antebrazo · fractura en niños · ambos huesos · tallo verde · deformación plástica · remodelación · reducción cerrada · yeso moldeado · cast index · three-point index · padding index · pérdida…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Noonan KJ et al. J Am Acad Orthop Surg. 1998. doi:10.5435/00124635-199805000-00002</a:t>
            </a:r>
          </a:p>
          <a:p>
            <a:r>
              <a:rPr sz="1000">
                <a:solidFill>
                  <a:srgbClr val="5A6469"/>
                </a:solidFill>
                <a:latin typeface="Calibri"/>
              </a:rPr>
              <a:t>[r5] Alagöz E et al. Jt Dis Relat Surg. 2020. doi:10.5606/ehc.2020.71523</a:t>
            </a:r>
          </a:p>
          <a:p>
            <a:r>
              <a:rPr sz="1000">
                <a:solidFill>
                  <a:srgbClr val="5A6469"/>
                </a:solidFill>
                <a:latin typeface="Calibri"/>
              </a:rPr>
              <a:t>[r4] Colaris JW et al. Bone Joint J. 2013. doi:10.1302/0301-620X.95B5.31214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Menores de 9 años: hasta 15° de angulación y 45° de malrotación [r2].</a:t>
            </a:r>
          </a:p>
          <a:p>
            <a:pPr marL="347472" indent="-347472">
              <a:spcAft>
                <a:spcPts val="1400"/>
              </a:spcAft>
              <a:buChar char="•"/>
            </a:pPr>
            <a:r>
              <a:rPr sz="2400">
                <a:solidFill>
                  <a:srgbClr val="263238"/>
                </a:solidFill>
                <a:latin typeface="Calibri"/>
              </a:rPr>
              <a:t>La reducción se pierde sobre todo en las primeras semanas; vigile hasta retirar el yeso [r5, r4].</a:t>
            </a:r>
          </a:p>
          <a:p>
            <a:pPr marL="347472" indent="-347472">
              <a:spcAft>
                <a:spcPts val="1400"/>
              </a:spcAft>
              <a:buChar char="•"/>
            </a:pPr>
            <a:r>
              <a:rPr sz="2400">
                <a:solidFill>
                  <a:srgbClr val="263238"/>
                </a:solidFill>
                <a:latin typeface="Calibri"/>
              </a:rPr>
              <a:t>Yeso tipo caja, borde cubital recto, acolchado fino y uniforme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caída de las barras del parque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Niño de 8 años, sano, diestro, que cae de las barras del parque sobre la mano izquierda y llega a urgencias 1 hora después con dolor y deformidad del antebrazo.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¿Está dentro de los límites de aceptación para su edad y qué hace?</a:t>
            </a:r>
          </a:p>
          <a:p>
            <a:pPr marL="347472" indent="-347472">
              <a:spcAft>
                <a:spcPts val="1400"/>
              </a:spcAft>
              <a:buChar char="•"/>
            </a:pPr>
            <a:r>
              <a:rPr sz="2800">
                <a:solidFill>
                  <a:srgbClr val="263238"/>
                </a:solidFill>
                <a:latin typeface="Calibri"/>
              </a:rPr>
              <a:t>2. ¿Cómo analgesia o sedación y por qué?</a:t>
            </a:r>
          </a:p>
          <a:p>
            <a:pPr marL="347472" indent="-347472">
              <a:spcAft>
                <a:spcPts val="1400"/>
              </a:spcAft>
              <a:buChar char="•"/>
            </a:pPr>
            <a:r>
              <a:rPr sz="2800">
                <a:solidFill>
                  <a:srgbClr val="263238"/>
                </a:solidFill>
                <a:latin typeface="Calibri"/>
              </a:rPr>
              <a:t>3. ¿Qué controles pide y cuándo?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Noonan KJ et al. J Am Acad Orthop Surg. 1998. doi:10.5435/00124635-199805000-00002</a:t>
            </a:r>
          </a:p>
          <a:p>
            <a:r>
              <a:rPr sz="1000">
                <a:solidFill>
                  <a:srgbClr val="5A6469"/>
                </a:solidFill>
                <a:latin typeface="Calibri"/>
              </a:rPr>
              <a:t>[r3] Scotcher M et al. Malays Orthop J. 2023. doi:10.5704/MOJ.2311.005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los 8 años, la referencia clásica acepta 15° de angulación y los umbrales de intervención de la revisión de 2023 son más de 15° en el plano sagital y más de 50 % de…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Martus JE, Preston RK, Schoenecker JG, Lovejoy SA, Green NE, Mencio GA. Complications and outcomes of diaphyseal forearm fracture intramedullary nailing: a comparison of pediatric and adolescent age groups. J Pediatr Orthop. 2013;33(6):598-607. doi:10.1097/BPO.0b013e3182a11d3b. https://doi.org/10.1097/BPO.0b013e3182a11d3b</a:t>
            </a:r>
          </a:p>
          <a:p>
            <a:pPr>
              <a:spcAft>
                <a:spcPts val="800"/>
              </a:spcAft>
            </a:pPr>
            <a:r>
              <a:rPr sz="1200">
                <a:solidFill>
                  <a:srgbClr val="263238"/>
                </a:solidFill>
                <a:latin typeface="Calibri"/>
              </a:rPr>
              <a:t>[r2] Noonan KJ, Price CT. Forearm and distal radius fractures in children. J Am Acad Orthop Surg. 1998;6(3):146-56. doi:10.5435/00124635-199805000-00002. https://doi.org/10.5435/00124635-199805000-00002</a:t>
            </a:r>
          </a:p>
          <a:p>
            <a:pPr>
              <a:spcAft>
                <a:spcPts val="800"/>
              </a:spcAft>
            </a:pPr>
            <a:r>
              <a:rPr sz="1200">
                <a:solidFill>
                  <a:srgbClr val="263238"/>
                </a:solidFill>
                <a:latin typeface="Calibri"/>
              </a:rPr>
              <a:t>[r3] Scotcher M, Chong HH, Asif A, Kulkarni K. Radiological Criteria for Acceptable Alignment in Paediatric Mid-Shaft Forearm Fractures: A Systematic Review. Malays Orthop J. 2023;17(3):26-32. doi:10.5704/MOJ.2311.005. https://doi.org/10.5704/MOJ.2311.005</a:t>
            </a:r>
          </a:p>
          <a:p>
            <a:pPr>
              <a:spcAft>
                <a:spcPts val="800"/>
              </a:spcAft>
            </a:pPr>
            <a:r>
              <a:rPr sz="1200">
                <a:solidFill>
                  <a:srgbClr val="263238"/>
                </a:solidFill>
                <a:latin typeface="Calibri"/>
              </a:rPr>
              <a:t>[r4] Colaris JW, Allema JH, Reijman M, Biter LU, de Vries MR, van de Ven CP, et al. Risk factors for the displacement of fractures of both bones of the forearm in children. Bone Joint J. 2013;95-B(5):689-93. doi:10.1302/0301-620X.95B5.31214. https://doi.org/10.1302/0301-620X.95B5.31214</a:t>
            </a:r>
          </a:p>
          <a:p>
            <a:pPr>
              <a:spcAft>
                <a:spcPts val="800"/>
              </a:spcAft>
            </a:pPr>
            <a:r>
              <a:rPr sz="1200">
                <a:solidFill>
                  <a:srgbClr val="263238"/>
                </a:solidFill>
                <a:latin typeface="Calibri"/>
              </a:rPr>
              <a:t>[r5] Alagöz E, Güleç MA. Factors affecting re-displacement in pediatric forearm fractures and the role of cast indices. Jt Dis Relat Surg. 2020;31(1):95-101. doi:10.5606/ehc.2020.71523. https://doi.org/10.5606/ehc.2020.71523</a:t>
            </a:r>
          </a:p>
          <a:p>
            <a:pPr>
              <a:spcAft>
                <a:spcPts val="800"/>
              </a:spcAft>
            </a:pPr>
            <a:r>
              <a:rPr sz="1200">
                <a:solidFill>
                  <a:srgbClr val="263238"/>
                </a:solidFill>
                <a:latin typeface="Calibri"/>
              </a:rPr>
              <a:t>[r6] Poutoglidou F, Metaxiotis D, Kazas C, Alvanos D, Mpeletsiotis A. Flexible intramedullary nailing in the treatment of forearm fractures in children and adolescents, a systematic review. J Orthop. 2020;20:125-130. doi:10.1016/j.jor.2020.01.002. https://doi.org/10.1016/j.jor.2020.01.002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Ahmed AM, Said E, Addosooki A, Attya HA, Awad AK, Ahmed EH, et al. Intramedullary versus plate fixation of both bone forearm fractures in skeletally immature patients: a systematic review and meta-analysis. Eur J Orthop Surg Traumatol. 2024;34(5):2263-2278. doi:10.1007/s00590-024-03925-7. https://doi.org/10.1007/s00590-024-03925-7</a:t>
            </a:r>
          </a:p>
          <a:p>
            <a:pPr>
              <a:spcAft>
                <a:spcPts val="800"/>
              </a:spcAft>
            </a:pPr>
            <a:r>
              <a:rPr sz="1200">
                <a:solidFill>
                  <a:srgbClr val="263238"/>
                </a:solidFill>
                <a:latin typeface="Calibri"/>
              </a:rPr>
              <a:t>[r8] Madhuri V, Dutt V, Gahukamble AD, Tharyan P. Conservative interventions for treating diaphyseal fractures of the forearm bones in children. Cochrane Database Syst Rev. 2013;2013(4):CD008775. doi:10.1002/14651858.CD008775.pub2. https://doi.org/10.1002/14651858.CD008775.pub2</a:t>
            </a:r>
          </a:p>
          <a:p>
            <a:pPr>
              <a:spcAft>
                <a:spcPts val="800"/>
              </a:spcAft>
            </a:pPr>
            <a:r>
              <a:rPr sz="1200">
                <a:solidFill>
                  <a:srgbClr val="263238"/>
                </a:solidFill>
                <a:latin typeface="Calibri"/>
              </a:rPr>
              <a:t>[r9] Abraham A, Kumar S, Chaudhry S, Ibrahim T. Surgical interventions for diaphyseal fractures of the radius and ulna in children. Cochrane Database Syst Rev. 2011;(11):CD007907. doi:10.1002/14651858.CD007907.pub2. https://doi.org/10.1002/14651858.CD007907.pub2</a:t>
            </a:r>
          </a:p>
          <a:p>
            <a:pPr>
              <a:spcAft>
                <a:spcPts val="800"/>
              </a:spcAft>
            </a:pPr>
            <a:r>
              <a:rPr sz="1200">
                <a:solidFill>
                  <a:srgbClr val="263238"/>
                </a:solidFill>
                <a:latin typeface="Calibri"/>
              </a:rPr>
              <a:t>[r10] Rodríguez-Merchán EC. Pediatric fractures of the forearm. Clin Orthop Relat Res. 2005;(432):65-72. https://pubmed.ncbi.nlm.nih.gov/15738805/</a:t>
            </a:r>
          </a:p>
          <a:p>
            <a:pPr>
              <a:spcAft>
                <a:spcPts val="800"/>
              </a:spcAft>
            </a:pPr>
            <a:r>
              <a:rPr sz="1200">
                <a:solidFill>
                  <a:srgbClr val="263238"/>
                </a:solidFill>
                <a:latin typeface="Calibri"/>
              </a:rPr>
              <a:t>[r11] Vittas D, Larsen E, Torp-Pedersen S. Angular remodeling of midshaft forearm fractures in children. Clin Orthop Relat Res. 1991;(265):261-4. https://pubmed.ncbi.nlm.nih.gov/2009667/</a:t>
            </a:r>
          </a:p>
          <a:p>
            <a:pPr>
              <a:spcAft>
                <a:spcPts val="800"/>
              </a:spcAft>
            </a:pPr>
            <a:r>
              <a:rPr sz="1200">
                <a:solidFill>
                  <a:srgbClr val="263238"/>
                </a:solidFill>
                <a:latin typeface="Calibri"/>
              </a:rPr>
              <a:t>[r12] Sharma O, Hamidi D, Bozzo I, Alrajhi K, Bernstein M. Surgical and Conservative Management are Both Effective for Pediatric Both Bone Forearm Fractures: A Systematic Review and Meta-Analysis. J Pediatr Soc North Am. 2025;13:100267. doi:10.1016/j.jposna.2025.100267. https://doi.org/10.1016/j.jposna.2025.100267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Syed AN, Ashebo L, Lawrence JTR. Refracture Following Operative Treatment of Pediatric Both Bone Forearm Fractures. J Pediatr Orthop. 2024;44(2):e124-e130. doi:10.1097/BPO.0000000000002552. https://doi.org/10.1097/BPO.0000000000002552</a:t>
            </a:r>
          </a:p>
          <a:p>
            <a:pPr>
              <a:spcAft>
                <a:spcPts val="800"/>
              </a:spcAft>
            </a:pPr>
            <a:r>
              <a:rPr sz="1200">
                <a:solidFill>
                  <a:srgbClr val="263238"/>
                </a:solidFill>
                <a:latin typeface="Calibri"/>
              </a:rPr>
              <a:t>[r14] Eberl R, Singer G, Schalamon J, Petnehazy T, Hoellwarth ME. Galeazzi lesions in children and adolescents: treatment and outcome. Clin Orthop Relat Res. 2008;466(7):1705-9. doi:10.1007/s11999-008-0268-6. https://doi.org/10.1007/s11999-008-0268-6</a:t>
            </a:r>
          </a:p>
          <a:p>
            <a:pPr>
              <a:spcAft>
                <a:spcPts val="800"/>
              </a:spcAft>
            </a:pPr>
            <a:r>
              <a:rPr sz="1200">
                <a:solidFill>
                  <a:srgbClr val="263238"/>
                </a:solidFill>
                <a:latin typeface="Calibri"/>
              </a:rPr>
              <a:t>[r15] Blackman AJ, Wall LB, Keeler KA, Schoenecker PL, Luhmann SJ, O'Donnell JC, et al. Acute compartment syndrome after intramedullary nailing of isolated radius and ulna fractures in children. J Pediatr Orthop. 2014;34(1):50-4. doi:10.1097/BPO.0b013e31829527de. https://doi.org/10.1097/BPO.0b013e31829527de</a:t>
            </a:r>
          </a:p>
          <a:p>
            <a:pPr>
              <a:spcAft>
                <a:spcPts val="800"/>
              </a:spcAft>
            </a:pPr>
            <a:r>
              <a:rPr sz="1200">
                <a:solidFill>
                  <a:srgbClr val="263238"/>
                </a:solidFill>
                <a:latin typeface="Calibri"/>
              </a:rPr>
              <a:t>[r16] British Orthopaedic Association. British Orthopaedic Association Standard for Trauma (BOAST): Early Management of Paediatric Forearm Fracture. Injury. 2021;52(8):2052. doi:10.1016/j.injury.2021.07.043. https://doi.org/10.1016/j.injury.2021.07.043</a:t>
            </a:r>
          </a:p>
          <a:p>
            <a:pPr>
              <a:spcAft>
                <a:spcPts val="800"/>
              </a:spcAft>
            </a:pPr>
            <a:r>
              <a:rPr sz="1200">
                <a:solidFill>
                  <a:srgbClr val="263238"/>
                </a:solidFill>
                <a:latin typeface="Calibri"/>
              </a:rPr>
              <a:t>[r17] Petnehazy T, Münnich M, Füsi F, Hankel S, Erker A, Friehs E, et al. Grünholzfraktur des Unterarmschafts – Überbrechen obligatorisch oder fakultativ? [Greenstick fractures of the forearm shaft: is it obligatory or facultative to break the cortex?]. Unfallchirurgie (Heidelb). 2024;127(10):713-721. doi:10.1007/s00113-024-01477-3. https://doi.org/10.1007/s00113-024-01477-3</a:t>
            </a:r>
          </a:p>
          <a:p>
            <a:pPr>
              <a:spcAft>
                <a:spcPts val="800"/>
              </a:spcAft>
            </a:pPr>
            <a:r>
              <a:rPr sz="1200">
                <a:solidFill>
                  <a:srgbClr val="263238"/>
                </a:solidFill>
                <a:latin typeface="Calibri"/>
              </a:rPr>
              <a:t>[r18] Musters L, Roth KC, Diederix LW, Edomskis PP, Benner JL, Reijman M, et al. Does Early Conversion to Below-elbow Casting for Pediatric Diaphyseal Both-bone Forearm Fractures Adversely Affect Patient-reported Outcomes and ROM? Clin Orthop Relat Res. 2024;482(10):1873-1881. doi:10.1097/CORR.0000000000003100. https://doi.org/10.1097/CORR.0000000000003100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Olatigbe O, Hussain S, Bridgens A, Umarji S, Hing C, Monsell F, et al. Initial management of pediatric Gustilo-Anderson type I upper limb open fractures: Are antibiotics enough? J Child Orthop. 2024;18(5):502-509. doi:10.1177/18632521241262973. https://doi.org/10.1177/18632521241262973</a:t>
            </a:r>
          </a:p>
          <a:p>
            <a:pPr>
              <a:spcAft>
                <a:spcPts val="800"/>
              </a:spcAft>
            </a:pPr>
            <a:r>
              <a:rPr sz="1200">
                <a:solidFill>
                  <a:srgbClr val="263238"/>
                </a:solidFill>
                <a:latin typeface="Calibri"/>
              </a:rPr>
              <a:t>[r20] Iltar S, Alemdaroğlu KB, Say F, Aydoğan NH. The value of the three-point index in predicting redisplacement of diaphyseal fractures of the forearm in children. Bone Joint J. 2013;95-B(4):563-7. doi:10.1302/0301-620X.95B4.31143. https://doi.org/10.1302/0301-620X.95B4.31143</a:t>
            </a:r>
          </a:p>
          <a:p>
            <a:pPr>
              <a:spcAft>
                <a:spcPts val="800"/>
              </a:spcAft>
            </a:pPr>
            <a:r>
              <a:rPr sz="1200">
                <a:solidFill>
                  <a:srgbClr val="263238"/>
                </a:solidFill>
                <a:latin typeface="Calibri"/>
              </a:rPr>
              <a:t>[r21] Ploegmakers JJW, Groen WMGAC, Haverlag R, Bulstra SK. Predictors for losing reduction after reposition in conservatively treated both-bone forearm fractures in 38 children. J Clin Orthop Trauma. 2020;11(2):269-274. doi:10.1016/j.jcot.2019.04.022. https://doi.org/10.1016/j.jcot.2019.04.022</a:t>
            </a:r>
          </a:p>
          <a:p>
            <a:pPr>
              <a:spcAft>
                <a:spcPts val="800"/>
              </a:spcAft>
            </a:pPr>
            <a:r>
              <a:rPr sz="1200">
                <a:solidFill>
                  <a:srgbClr val="263238"/>
                </a:solidFill>
                <a:latin typeface="Calibri"/>
              </a:rPr>
              <a:t>[r22] Green SM, Roback MG, Krauss B, Brown L, McGlone RG, Agrawal D, et al. Predictors of airway and respiratory adverse events with ketamine sedation in the emergency department: an individual-patient data meta-analysis of 8,282 children. Ann Emerg Med. 2009;54(2):158-68.e1-4. doi:10.1016/j.annemergmed.2008.12.011. https://doi.org/10.1016/j.annemergmed.2008.12.011</a:t>
            </a:r>
          </a:p>
          <a:p>
            <a:pPr>
              <a:spcAft>
                <a:spcPts val="800"/>
              </a:spcAft>
            </a:pPr>
            <a:r>
              <a:rPr sz="1200">
                <a:solidFill>
                  <a:srgbClr val="263238"/>
                </a:solidFill>
                <a:latin typeface="Calibri"/>
              </a:rPr>
              <a:t>[r23] Winkelmann M, Biesemeier J, Mayor Ramirez J, Sehmisch S, Clausen JD. Retrograde elastic stable intramedullary nailing (ESIN) via a posterior approach to the radius as the principal cause of extensor pollicis longus tendon ruptures following pediatric forearm fractures. Arch Orthop Trauma Surg. 2025;145(1):330. doi:10.1007/s00402-025-05950-5. https://doi.org/10.1007/s00402-025-05950-5</a:t>
            </a:r>
          </a:p>
          <a:p>
            <a:pPr>
              <a:spcAft>
                <a:spcPts val="800"/>
              </a:spcAft>
            </a:pPr>
            <a:r>
              <a:rPr sz="1200">
                <a:solidFill>
                  <a:srgbClr val="263238"/>
                </a:solidFill>
                <a:latin typeface="Calibri"/>
              </a:rPr>
              <a:t>[r24] Sinikumpu JJ, Pokka T, Serlo W. The changing pattern of pediatric both-bone forearm shaft fractures among 86,000 children from 1997 to 2009. Eur J Pediatr Surg. 2013;23(4):289-96. doi:10.1055/s-0032-1333116. https://doi.org/10.1055/s-0032-1333116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Naranje SM, Erali RA, Warner WC Jr, Sawyer JR, Kelly DM. Epidemiology of Pediatric Fractures Presenting to Emergency Departments in the United States. J Pediatr Orthop. 2016;36(4):e45-8. doi:10.1097/BPO.0000000000000595. https://doi.org/10.1097/BPO.0000000000000595</a:t>
            </a:r>
          </a:p>
          <a:p>
            <a:pPr>
              <a:spcAft>
                <a:spcPts val="800"/>
              </a:spcAft>
            </a:pPr>
            <a:r>
              <a:rPr sz="1200">
                <a:solidFill>
                  <a:srgbClr val="263238"/>
                </a:solidFill>
                <a:latin typeface="Calibri"/>
              </a:rPr>
              <a:t>[r26] Wetzel C, Rohl M, Manes T, Kadado A. Plastic Deformation of the Pediatric Forearm: Recognition, Radiographic Measurement, and Management. J Pediatr Soc North Am. 2026;15:100372. doi:10.1016/j.jposna.2026.100372. https://doi.org/10.1016/j.jposna.2026.100372</a:t>
            </a:r>
          </a:p>
          <a:p>
            <a:pPr>
              <a:spcAft>
                <a:spcPts val="800"/>
              </a:spcAft>
            </a:pPr>
            <a:r>
              <a:rPr sz="1200">
                <a:solidFill>
                  <a:srgbClr val="263238"/>
                </a:solidFill>
                <a:latin typeface="Calibri"/>
              </a:rPr>
              <a:t>[r27] Ring D, Jupiter JB, Waters PM. Monteggia fractures in children and adults. J Am Acad Orthop Surg. 1998;6(4):215-24. doi:10.5435/00124635-199807000-00003. https://doi.org/10.5435/00124635-199807000-00003</a:t>
            </a:r>
          </a:p>
          <a:p>
            <a:pPr>
              <a:spcAft>
                <a:spcPts val="800"/>
              </a:spcAft>
            </a:pPr>
            <a:r>
              <a:rPr sz="1200">
                <a:solidFill>
                  <a:srgbClr val="263238"/>
                </a:solidFill>
                <a:latin typeface="Calibri"/>
              </a:rPr>
              <a:t>[r28] Qairul IH, Kareem BA, Tan AB, Harwant S. Early remodeling in children's forearm fractures. Med J Malaysia. 2001;56 Suppl D:34-7. https://pubmed.ncbi.nlm.nih.gov/14569764/</a:t>
            </a:r>
          </a:p>
          <a:p>
            <a:pPr>
              <a:spcAft>
                <a:spcPts val="800"/>
              </a:spcAft>
            </a:pPr>
            <a:r>
              <a:rPr sz="1200">
                <a:solidFill>
                  <a:srgbClr val="263238"/>
                </a:solidFill>
                <a:latin typeface="Calibri"/>
              </a:rPr>
              <a:t>[r29] Barvelink B, Ploegmakers JJW, Harsevoort AGJ, Stevens M, Verheyen CC, Hepping AM, et al. The evolution of hand function during remodelling in nonreduced angulated paediatric forearm fractures: a prospective cohort study. J Pediatr Orthop B. 2020;29(2):172-178. doi:10.1097/BPB.0000000000000700. https://doi.org/10.1097/BPB.0000000000000700</a:t>
            </a:r>
          </a:p>
          <a:p>
            <a:pPr>
              <a:spcAft>
                <a:spcPts val="800"/>
              </a:spcAft>
            </a:pPr>
            <a:r>
              <a:rPr sz="1200">
                <a:solidFill>
                  <a:srgbClr val="263238"/>
                </a:solidFill>
                <a:latin typeface="Calibri"/>
              </a:rPr>
              <a:t>[r30] Roth KC, Musters L, Diederix LW, Edomskis P, van Bergen CJA, Eygendaal D, et al. Secondary Displacement of Forearm Fractures in Children: When to Anticipate Remodeling and When to Intervene? Children (Basel). 2026;13(1). doi:10.3390/children13010098. https://doi.org/10.3390/children13010098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Grothaus O, Monson H, Brennan J, Ofori-Atta B, Presson A, Klatt J, et al. Pediatric Both Bone Forearm Fractures: Re-evaluating Unacceptable Alignment and Remodeling Potential in Children up to 11 Years Old. J Pediatr Soc North Am. 2026;14:100305. doi:10.1016/j.jposna.2025.100305. https://doi.org/10.1016/j.jposna.2025.100305</a:t>
            </a:r>
          </a:p>
          <a:p>
            <a:pPr>
              <a:spcAft>
                <a:spcPts val="800"/>
              </a:spcAft>
            </a:pPr>
            <a:r>
              <a:rPr sz="1200">
                <a:solidFill>
                  <a:srgbClr val="263238"/>
                </a:solidFill>
                <a:latin typeface="Calibri"/>
              </a:rPr>
              <a:t>[r32] Ravier D, Morelli I, Buscarino V, Mattiuz C, Sconfienza LM, Spreafico AA, et al. Plaster cast treatment for distal forearm fractures in children: which index best predicts the loss of reduction? J Pediatr Orthop B. 2020;29(2):179-186. doi:10.1097/BPB.0000000000000678. https://doi.org/10.1097/BPB.0000000000000678</a:t>
            </a:r>
          </a:p>
          <a:p>
            <a:pPr>
              <a:spcAft>
                <a:spcPts val="800"/>
              </a:spcAft>
            </a:pPr>
            <a:r>
              <a:rPr sz="1200">
                <a:solidFill>
                  <a:srgbClr val="263238"/>
                </a:solidFill>
                <a:latin typeface="Calibri"/>
              </a:rPr>
              <a:t>[r33] Wintges K, Cramer C, Mader K. Missed Monteggia Injuries in Children and Adolescents: A Treatment Algorithm. Children (Basel). 2024;11(4). doi:10.3390/children11040391. https://doi.org/10.3390/children11040391</a:t>
            </a:r>
          </a:p>
          <a:p>
            <a:pPr>
              <a:spcAft>
                <a:spcPts val="800"/>
              </a:spcAft>
            </a:pPr>
            <a:r>
              <a:rPr sz="1200">
                <a:solidFill>
                  <a:srgbClr val="263238"/>
                </a:solidFill>
                <a:latin typeface="Calibri"/>
              </a:rPr>
              <a:t>[r34] Godfrey J, Choi PD, Shabtai L, Nossov SB, Williams A, Lindberg AW, et al. Management of Pediatric Type I Open Fractures in the Emergency Department or Operating Room: A Multicenter Perspective. J Pediatr Orthop. 2019;39(7):372-376. doi:10.1097/BPO.0000000000000972. https://doi.org/10.1097/BPO.0000000000000972</a:t>
            </a:r>
          </a:p>
          <a:p>
            <a:pPr>
              <a:spcAft>
                <a:spcPts val="800"/>
              </a:spcAft>
            </a:pPr>
            <a:r>
              <a:rPr sz="1200">
                <a:solidFill>
                  <a:srgbClr val="263238"/>
                </a:solidFill>
                <a:latin typeface="Calibri"/>
              </a:rPr>
              <a:t>[r35] Douma-den Hamer D, Blanker MH, Edens MA, Buijteweg LN, Boomsma MF, van Helden SH, et al. Ultrasound for Distal Forearm Fracture: A Systematic Review and Diagnostic Meta-Analysis. PLoS One. 2016;11(5):e0155659. doi:10.1371/journal.pone.0155659. https://doi.org/10.1371/journal.pone.0155659</a:t>
            </a:r>
          </a:p>
          <a:p>
            <a:pPr>
              <a:spcAft>
                <a:spcPts val="800"/>
              </a:spcAft>
            </a:pPr>
            <a:r>
              <a:rPr sz="1200">
                <a:solidFill>
                  <a:srgbClr val="263238"/>
                </a:solidFill>
                <a:latin typeface="Calibri"/>
              </a:rPr>
              <a:t>[r36] Gaukel S, Leu S, Fink L, Skovgaard SR, Ramseier LE, Vuille-Dit-Bille RN. Cast wedging: a systematic review of the present evidence. J Child Orthop. 2017;11(5):398-403. doi:10.1302/1863-2548.11.170109. https://doi.org/10.1302/1863-2548.11.170109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Luhmann JD, Schootman M, Luhmann SJ, Kennedy RM. A randomized comparison of nitrous oxide plus hematoma block versus ketamine plus midazolam for emergency department forearm fracture reduction in children. Pediatrics. 2006;118(4):e1078-86. doi:10.1542/peds.2005-1694. https://doi.org/10.1542/peds.2005-1694</a:t>
            </a:r>
          </a:p>
          <a:p>
            <a:pPr>
              <a:spcAft>
                <a:spcPts val="800"/>
              </a:spcAft>
            </a:pPr>
            <a:r>
              <a:rPr sz="1200">
                <a:solidFill>
                  <a:srgbClr val="263238"/>
                </a:solidFill>
                <a:latin typeface="Calibri"/>
              </a:rPr>
              <a:t>[r38] Sulton CD, Fletcher N, Murphy J, Gillespie S, Burger RK. Regional Anesthesia as an Alternative to Procedural Sedation for Forearm Fracture Reductions in the Pediatric Emergency Department. Pediatr Emerg Care. 2024;40(2):83-87. doi:10.1097/PEC.0000000000002993. https://doi.org/10.1097/PEC.0000000000002993</a:t>
            </a:r>
          </a:p>
          <a:p>
            <a:pPr>
              <a:spcAft>
                <a:spcPts val="800"/>
              </a:spcAft>
            </a:pPr>
            <a:r>
              <a:rPr sz="1200">
                <a:solidFill>
                  <a:srgbClr val="263238"/>
                </a:solidFill>
                <a:latin typeface="Calibri"/>
              </a:rPr>
              <a:t>[r39] Chinta SS, Schrock CR, McAllister JD, Jaffe DM, Liu J, Kennedy RM. Rapid administration technique of ketamine for pediatric forearm fracture reduction: a dose-finding study. Ann Emerg Med. 2015;65(6):640-648.e2. doi:10.1016/j.annemergmed.2014.12.011. https://doi.org/10.1016/j.annemergmed.2014.12.011</a:t>
            </a:r>
          </a:p>
          <a:p>
            <a:pPr>
              <a:spcAft>
                <a:spcPts val="800"/>
              </a:spcAft>
            </a:pPr>
            <a:r>
              <a:rPr sz="1200">
                <a:solidFill>
                  <a:srgbClr val="263238"/>
                </a:solidFill>
                <a:latin typeface="Calibri"/>
              </a:rPr>
              <a:t>[r40] Migita RT, Klein EJ, Garrison MM. Sedation and analgesia for pediatric fracture reduction in the emergency department: a systematic review. Arch Pediatr Adolesc Med. 2006;160(1):46-51. doi:10.1001/archpedi.160.1.46. https://doi.org/10.1001/archpedi.160.1.46</a:t>
            </a:r>
          </a:p>
          <a:p>
            <a:pPr>
              <a:spcAft>
                <a:spcPts val="800"/>
              </a:spcAft>
            </a:pPr>
            <a:r>
              <a:rPr sz="1200">
                <a:solidFill>
                  <a:srgbClr val="263238"/>
                </a:solidFill>
                <a:latin typeface="Calibri"/>
              </a:rPr>
              <a:t>[r41] Murphy A, O'Sullivan R, Wakai A, Grant TS, Barrett MJ, Cronin J, et al. Intranasal fentanyl for the management of acute pain in children. Cochrane Database Syst Rev. 2014;2014(10):CD009942. doi:10.1002/14651858.CD009942.pub2. https://doi.org/10.1002/14651858.CD009942.pub2</a:t>
            </a:r>
          </a:p>
          <a:p>
            <a:pPr>
              <a:spcAft>
                <a:spcPts val="800"/>
              </a:spcAft>
            </a:pPr>
            <a:r>
              <a:rPr sz="1200">
                <a:solidFill>
                  <a:srgbClr val="263238"/>
                </a:solidFill>
                <a:latin typeface="Calibri"/>
              </a:rPr>
              <a:t>[r42] Chan MK, Cawthorne DP, St George JE, Little DG. Closed reduction of paediatric forearm fractures: nitrous oxide versus general anaesthetic. ANZ J Surg. 2020;90(11):2232-2236. doi:10.1111/ans.16300. https://doi.org/10.1111/ans.16300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Morrison T, Carender C, Kilbane B, Liu RW. Procedural Sedation With Ketamine Versus Propofol for Closed Reduction of Pediatric Both Bone Forearm Fractures. Orthopedics. 2017;40(5):288-294. doi:10.3928/01477447-20170824-01. https://doi.org/10.3928/01477447-20170824-01</a:t>
            </a:r>
          </a:p>
          <a:p>
            <a:pPr>
              <a:spcAft>
                <a:spcPts val="800"/>
              </a:spcAft>
            </a:pPr>
            <a:r>
              <a:rPr sz="1200">
                <a:solidFill>
                  <a:srgbClr val="263238"/>
                </a:solidFill>
                <a:latin typeface="Calibri"/>
              </a:rPr>
              <a:t>[r44] Kamat AS, Pierse N, Devane P, Mutimer J, Horne G. Redefining the cast index: the optimum technique to reduce redisplacement in pediatric distal forearm fractures. J Pediatr Orthop. 2012;32(8):787-91. doi:10.1097/BPO.0b013e318272474d. https://doi.org/10.1097/BPO.0b013e318272474d</a:t>
            </a:r>
          </a:p>
          <a:p>
            <a:pPr>
              <a:spcAft>
                <a:spcPts val="800"/>
              </a:spcAft>
            </a:pPr>
            <a:r>
              <a:rPr sz="1200">
                <a:solidFill>
                  <a:srgbClr val="263238"/>
                </a:solidFill>
                <a:latin typeface="Calibri"/>
              </a:rPr>
              <a:t>[r45] Colaris JW, Allema JH, Biter LU, Reijman M, van de Ven CP, de Vries MR, et al. Conversion to below-elbow cast after 3 weeks is safe for diaphyseal both-bone forearm fractures in children. Acta Orthop. 2013;84(5):489-94. doi:10.3109/17453674.2013.850010. https://doi.org/10.3109/17453674.2013.850010</a:t>
            </a:r>
          </a:p>
          <a:p>
            <a:pPr>
              <a:spcAft>
                <a:spcPts val="800"/>
              </a:spcAft>
            </a:pPr>
            <a:r>
              <a:rPr sz="1200">
                <a:solidFill>
                  <a:srgbClr val="263238"/>
                </a:solidFill>
                <a:latin typeface="Calibri"/>
              </a:rPr>
              <a:t>[r46] Jones K, Weiner DS. The management of forearm fractures in children: a plea for conservatism. J Pediatr Orthop. 1999;19(6):811-5. https://pubmed.ncbi.nlm.nih.gov/10573354/</a:t>
            </a:r>
          </a:p>
          <a:p>
            <a:pPr>
              <a:spcAft>
                <a:spcPts val="800"/>
              </a:spcAft>
            </a:pPr>
            <a:r>
              <a:rPr sz="1200">
                <a:solidFill>
                  <a:srgbClr val="263238"/>
                </a:solidFill>
                <a:latin typeface="Calibri"/>
              </a:rPr>
              <a:t>[r47] Husum HC, Rahbek O, Gundtoft PH, Bang HC, Kold S, Rölfing JD, et al. The risk of refracture and malunion in children treated for diaphyseal forearm fractures: a retrospective cohort study. Acta Orthop. 2025;96:189-194. doi:10.2340/17453674.2025.42851. https://doi.org/10.2340/17453674.2025.42851</a:t>
            </a:r>
          </a:p>
          <a:p>
            <a:pPr>
              <a:spcAft>
                <a:spcPts val="800"/>
              </a:spcAft>
            </a:pPr>
            <a:r>
              <a:rPr sz="1200">
                <a:solidFill>
                  <a:srgbClr val="263238"/>
                </a:solidFill>
                <a:latin typeface="Calibri"/>
              </a:rPr>
              <a:t>[r48] Reinhardt KR, Feldman DS, Green DW, Sala DA, Widmann RF, Scher DM. Comparison of intramedullary nailing to plating for both-bone forearm fractures in older children. J Pediatr Orthop. 2008;28(4):403-9. doi:10.1097/BPO.0b013e31816d71f2. https://doi.org/10.1097/BPO.0b013e31816d71f2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Grahn P, Sinikumpu JJ, Nietosvaara Y, Syvänen J, Salonen A, Ahonen M, et al. Casting versus flexible intramedullary nailing in displaced forearm shaft fractures in children aged 7-12 years: a study protocol for a randomised controlled trial. BMJ Open. 2021;11(8):e048248. doi:10.1136/bmjopen-2020-048248. https://doi.org/10.1136/bmjopen-2020-048248</a:t>
            </a:r>
          </a:p>
          <a:p>
            <a:pPr>
              <a:spcAft>
                <a:spcPts val="800"/>
              </a:spcAft>
            </a:pPr>
            <a:r>
              <a:rPr sz="1200">
                <a:solidFill>
                  <a:srgbClr val="263238"/>
                </a:solidFill>
                <a:latin typeface="Calibri"/>
              </a:rPr>
              <a:t>[r50] Noe MC, Link RC, Warren JR, Goodrich E, Sinclair M, Tougas C. Pediatric Type I Open Both Bone Forearm Fractures: Predicting Failure of Nonoperative Management. J Pediatr Orthop. 2024;44(6):e512-e517. doi:10.1097/BPO.0000000000002672. https://doi.org/10.1097/BPO.0000000000002672</a:t>
            </a:r>
          </a:p>
          <a:p>
            <a:pPr>
              <a:spcAft>
                <a:spcPts val="800"/>
              </a:spcAft>
            </a:pPr>
            <a:r>
              <a:rPr sz="1200">
                <a:solidFill>
                  <a:srgbClr val="263238"/>
                </a:solidFill>
                <a:latin typeface="Calibri"/>
              </a:rPr>
              <a:t>[r51] Ohshima K, Tokutake K, Takegami Y, Asami Y, Matsubara Y, Natsume T, et al. Longer time of implantation using the buried pin technique for intramedullary nailing would decrease refracture in the diaphyseal forearm fracture in children-retrospective multicenter (TRON) study. Injury. 2023;54(3):924-929. doi:10.1016/j.injury.2023.01.025. https://doi.org/10.1016/j.injury.2023.01.025</a:t>
            </a:r>
          </a:p>
          <a:p>
            <a:pPr>
              <a:spcAft>
                <a:spcPts val="800"/>
              </a:spcAft>
            </a:pPr>
            <a:r>
              <a:rPr sz="1200">
                <a:solidFill>
                  <a:srgbClr val="263238"/>
                </a:solidFill>
                <a:latin typeface="Calibri"/>
              </a:rPr>
              <a:t>[r52] Dinçer R, Köse A, Topal M, Öztürk İA, Engin MÇ. Surgical treatment of pediatric forearm fractures with intramedullary nails: is it a disadvantage to leave the tip exposed? J Pediatr Orthop B. 2020;29(2):158-163. doi:10.1097/BPB.0000000000000635. https://doi.org/10.1097/BPB.0000000000000635</a:t>
            </a:r>
          </a:p>
          <a:p>
            <a:pPr>
              <a:spcAft>
                <a:spcPts val="800"/>
              </a:spcAft>
            </a:pPr>
            <a:r>
              <a:rPr sz="1200">
                <a:solidFill>
                  <a:srgbClr val="263238"/>
                </a:solidFill>
                <a:latin typeface="Calibri"/>
              </a:rPr>
              <a:t>[r53] Yuan PS, Pring ME, Gaynor TP, Mubarak SJ, Newton PO. Compartment syndrome following intramedullary fixation of pediatric forearm fractures. J Pediatr Orthop. 2004;24(4):370-5. doi:10.1097/00004694-200407000-00005. https://doi.org/10.1097/00004694-200407000-00005</a:t>
            </a:r>
          </a:p>
          <a:p>
            <a:pPr>
              <a:spcAft>
                <a:spcPts val="800"/>
              </a:spcAft>
            </a:pPr>
            <a:r>
              <a:rPr sz="1200">
                <a:solidFill>
                  <a:srgbClr val="263238"/>
                </a:solidFill>
                <a:latin typeface="Calibri"/>
              </a:rPr>
              <a:t>[r54] Vopat BG, Kane PM, Fitzgibbons PG, Got CJ, Katarincic JA. Complications associated with retained implants after plate fixation of the pediatric forearm. J Orthop Trauma. 2014;28(6):360-4. doi:10.1097/01.bot.0000435630.63770.3d. https://doi.org/10.1097/01.bot.0000435630.63770.3d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Colaris J, Reijman M, Allema JH, Kraan G, van Winterswijk P, de Vries M, et al. Single-bone intramedullary fixation of unstable both-bone diaphyseal forearm fractures in children leads to increased re-displacement: a multicentre randomised controlled trial. Arch Orthop Trauma Surg. 2013;133(8):1079-87. doi:10.1007/s00402-013-1763-0. https://doi.org/10.1007/s00402-013-1763-0</a:t>
            </a:r>
          </a:p>
          <a:p>
            <a:pPr>
              <a:spcAft>
                <a:spcPts val="800"/>
              </a:spcAft>
            </a:pPr>
            <a:r>
              <a:rPr sz="1200">
                <a:solidFill>
                  <a:srgbClr val="263238"/>
                </a:solidFill>
                <a:latin typeface="Calibri"/>
              </a:rPr>
              <a:t>[r56] Khaled M, Fadle AA, Hassan AAA, Khalifa AA, Nabil A, Hafez A, et al. To Bury or Not to Bury the K-wires After Fixation of Both Bone Forearm Fractures in Patients Younger Than 11 Years Old: A Randomized Controlled Trial. J Pediatr Orthop. 2023;43(10):e783-e789. doi:10.1097/BPO.0000000000002516. https://doi.org/10.1097/BPO.0000000000002516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Fracturas de la diáfisis del antebrazo en el niño: cuánto aceptar, cómo evitar que se pierda y cuándo operar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