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Zona 1 (avulsión)</c:v>
                </c:pt>
                <c:pt idx="1">
                  <c:v>Zona 2</c:v>
                </c:pt>
                <c:pt idx="2">
                  <c:v>Zona 3</c:v>
                </c:pt>
              </c:strCache>
            </c:strRef>
          </c:cat>
          <c:val>
            <c:numRef>
              <c:f>Sheet1!$B$2:$B$4</c:f>
              <c:numCache>
                <c:formatCode>General</c:formatCode>
                <c:ptCount val="3"/>
                <c:pt idx="0">
                  <c:v>61.2</c:v>
                </c:pt>
                <c:pt idx="1">
                  <c:v>18.8</c:v>
                </c:pt>
                <c:pt idx="2">
                  <c:v>20.0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Reglas de Ottawa de tobillo</c:v>
                </c:pt>
              </c:strCache>
            </c:strRef>
          </c:cat>
          <c:val>
            <c:numRef>
              <c:f>Sheet1!$B$2:$B$2</c:f>
              <c:numCache>
                <c:formatCode>General</c:formatCode>
                <c:ptCount val="1"/>
                <c:pt idx="0">
                  <c:v>99.4</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Reglas de Ottawa de tobillo</c:v>
                </c:pt>
              </c:strCache>
            </c:strRef>
          </c:cat>
          <c:val>
            <c:numRef>
              <c:f>Sheet1!$C$2:$C$2</c:f>
              <c:numCache>
                <c:formatCode>General</c:formatCode>
                <c:ptCount val="1"/>
                <c:pt idx="0">
                  <c:v>35.3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Ecografía para fractura del quinto</c:v>
                </c:pt>
              </c:strCache>
            </c:strRef>
          </c:cat>
          <c:val>
            <c:numRef>
              <c:f>Sheet1!$B$2:$B$2</c:f>
              <c:numCache>
                <c:formatCode>General</c:formatCode>
                <c:ptCount val="1"/>
                <c:pt idx="0">
                  <c:v>97.1</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Ecografía para fractura del quinto</c:v>
                </c:pt>
              </c:strCache>
            </c:strRef>
          </c:cat>
          <c:val>
            <c:numRef>
              <c:f>Sheet1!$C$2:$C$2</c:f>
              <c:numCache>
                <c:formatCode>General</c:formatCode>
                <c:ptCount val="1"/>
                <c:pt idx="0">
                  <c:v>100.0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Curada o casi curada</c:v>
                </c:pt>
                <c:pt idx="1">
                  <c:v>Parcialmente curada</c:v>
                </c:pt>
                <c:pt idx="2">
                  <c:v>Poca o ninguna curación</c:v>
                </c:pt>
              </c:strCache>
            </c:strRef>
          </c:cat>
          <c:val>
            <c:numRef>
              <c:f>Sheet1!$B$2:$B$4</c:f>
              <c:numCache>
                <c:formatCode>General</c:formatCode>
                <c:ptCount val="3"/>
                <c:pt idx="0">
                  <c:v>50.0</c:v>
                </c:pt>
                <c:pt idx="1">
                  <c:v>37.5</c:v>
                </c:pt>
                <c:pt idx="2">
                  <c:v>12.5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Atletas, con cirugía (Attia)</c:v>
                </c:pt>
                <c:pt idx="1">
                  <c:v>Atletas, sin cirugía (Attia)</c:v>
                </c:pt>
                <c:pt idx="2">
                  <c:v>Retardo de unión, con cirugía (Roche)</c:v>
                </c:pt>
                <c:pt idx="3">
                  <c:v>Retardo de unión, sin cirugía (Roche)</c:v>
                </c:pt>
                <c:pt idx="4">
                  <c:v>Fractura aguda, con tornillo (Roche)</c:v>
                </c:pt>
                <c:pt idx="5">
                  <c:v>Fractura aguda, sin cirugía (Roche)</c:v>
                </c:pt>
              </c:strCache>
            </c:strRef>
          </c:cat>
          <c:val>
            <c:numRef>
              <c:f>Sheet1!$B$2:$B$7</c:f>
              <c:numCache>
                <c:formatCode>General</c:formatCode>
                <c:ptCount val="6"/>
                <c:pt idx="0">
                  <c:v>97.3</c:v>
                </c:pt>
                <c:pt idx="1">
                  <c:v>71.4</c:v>
                </c:pt>
                <c:pt idx="2">
                  <c:v>97</c:v>
                </c:pt>
                <c:pt idx="3">
                  <c:v>44</c:v>
                </c:pt>
                <c:pt idx="4">
                  <c:v>96</c:v>
                </c:pt>
                <c:pt idx="5">
                  <c:v>76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Complicaciones totales con tratamiento conservador</c:v>
                </c:pt>
                <c:pt idx="1">
                  <c:v>Complicaciones totales con cirugía</c:v>
                </c:pt>
                <c:pt idx="2">
                  <c:v>Pseudoartrosis con tratamiento conservador</c:v>
                </c:pt>
                <c:pt idx="3">
                  <c:v>Pseudoartrosis con cirugía</c:v>
                </c:pt>
              </c:strCache>
            </c:strRef>
          </c:cat>
          <c:val>
            <c:numRef>
              <c:f>Sheet1!$B$2:$B$5</c:f>
              <c:numCache>
                <c:formatCode>General</c:formatCode>
                <c:ptCount val="4"/>
                <c:pt idx="0">
                  <c:v>15.6</c:v>
                </c:pt>
                <c:pt idx="1">
                  <c:v>8.5</c:v>
                </c:pt>
                <c:pt idx="2">
                  <c:v>11.6</c:v>
                </c:pt>
                <c:pt idx="3">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la longitud del hueso</c:v>
                </c:pt>
              </c:strCache>
            </c:strRef>
          </c:tx>
          <c:spPr>
            <a:solidFill>
              <a:srgbClr val="0F5F6B"/>
            </a:solidFill>
          </c:spPr>
          <c:cat>
            <c:strRef>
              <c:f>Sheet1!$A$2:$A$4</c:f>
              <c:strCache>
                <c:ptCount val="3"/>
                <c:pt idx="0">
                  <c:v>Segmento recto del hueso, límite sugerido (TC)</c:v>
                </c:pt>
                <c:pt idx="1">
                  <c:v>Tornillo que abrió brecha plantar, promedio (cadáver)</c:v>
                </c:pt>
                <c:pt idx="2">
                  <c:v>Umbral de mayor probabilidad de brecha (cadáver)</c:v>
                </c:pt>
              </c:strCache>
            </c:strRef>
          </c:cat>
          <c:val>
            <c:numRef>
              <c:f>Sheet1!$B$2:$B$4</c:f>
              <c:numCache>
                <c:formatCode>General</c:formatCode>
                <c:ptCount val="3"/>
                <c:pt idx="0">
                  <c:v>68</c:v>
                </c:pt>
                <c:pt idx="1">
                  <c:v>67.05</c:v>
                </c:pt>
                <c:pt idx="2">
                  <c:v>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la longitud del hueso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Sheet1!$A$2:$A$4</c:f>
              <c:strCache>
                <c:ptCount val="3"/>
                <c:pt idx="0">
                  <c:v>Istmo, plano coronal (TC de 119 pacientes)</c:v>
                </c:pt>
                <c:pt idx="1">
                  <c:v>Ápice de la curvatura, proyección AP (TC de 241)</c:v>
                </c:pt>
                <c:pt idx="2">
                  <c:v>Ápice de la curvatura, proyección lateral (TC de 241)</c:v>
                </c:pt>
              </c:strCache>
            </c:strRef>
          </c:cat>
          <c:val>
            <c:numRef>
              <c:f>Sheet1!$B$2:$B$4</c:f>
              <c:numCache>
                <c:formatCode>General</c:formatCode>
                <c:ptCount val="3"/>
                <c:pt idx="0">
                  <c:v>5.0</c:v>
                </c:pt>
                <c:pt idx="1">
                  <c:v>4.1</c:v>
                </c:pt>
                <c:pt idx="2">
                  <c:v>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Zona 1 (cohorte de 834)</c:v>
                </c:pt>
                <c:pt idx="1">
                  <c:v>Zona 3 (cohorte de 834)</c:v>
                </c:pt>
                <c:pt idx="2">
                  <c:v>Élite operados (revisión)</c:v>
                </c:pt>
                <c:pt idx="3">
                  <c:v>Atletas, global (metaanálisis)</c:v>
                </c:pt>
                <c:pt idx="4">
                  <c:v>Jugadores de la NFL operados</c:v>
                </c:pt>
              </c:strCache>
            </c:strRef>
          </c:cat>
          <c:val>
            <c:numRef>
              <c:f>Sheet1!$B$2:$B$6</c:f>
              <c:numCache>
                <c:formatCode>General</c:formatCode>
                <c:ptCount val="5"/>
                <c:pt idx="0">
                  <c:v>0.6</c:v>
                </c:pt>
                <c:pt idx="1">
                  <c:v>8.9</c:v>
                </c:pt>
                <c:pt idx="2">
                  <c:v>8.6</c:v>
                </c:pt>
                <c:pt idx="3">
                  <c:v>10.2</c:v>
                </c:pt>
                <c:pt idx="4">
                  <c:v>12.0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Placa en zona 1</c:v>
                </c:pt>
                <c:pt idx="1">
                  <c:v>Fractura del bailarín operada</c:v>
                </c:pt>
                <c:pt idx="2">
                  <c:v>Fractura del bailarín no operada</c:v>
                </c:pt>
                <c:pt idx="3">
                  <c:v>Placa en zona 2</c:v>
                </c:pt>
                <c:pt idx="4">
                  <c:v>Élite operados</c:v>
                </c:pt>
              </c:strCache>
            </c:strRef>
          </c:cat>
          <c:val>
            <c:numRef>
              <c:f>Sheet1!$B$2:$B$6</c:f>
              <c:numCache>
                <c:formatCode>General</c:formatCode>
                <c:ptCount val="5"/>
                <c:pt idx="0">
                  <c:v>5.97</c:v>
                </c:pt>
                <c:pt idx="1">
                  <c:v>12.0</c:v>
                </c:pt>
                <c:pt idx="2">
                  <c:v>15.1</c:v>
                </c:pt>
                <c:pt idx="3">
                  <c:v>20.45</c:v>
                </c:pt>
                <c:pt idx="4">
                  <c:v>22.5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Sheet1!$A$2:$A$4</c:f>
              <c:strCache>
                <c:ptCount val="3"/>
                <c:pt idx="0">
                  <c:v>Zona 1</c:v>
                </c:pt>
                <c:pt idx="1">
                  <c:v>Zona 2</c:v>
                </c:pt>
                <c:pt idx="2">
                  <c:v>Zona 3</c:v>
                </c:pt>
              </c:strCache>
            </c:strRef>
          </c:cat>
          <c:val>
            <c:numRef>
              <c:f>Sheet1!$B$2:$B$4</c:f>
              <c:numCache>
                <c:formatCode>General</c:formatCode>
                <c:ptCount val="3"/>
                <c:pt idx="0">
                  <c:v>7.5</c:v>
                </c:pt>
                <c:pt idx="1">
                  <c:v>7.7</c:v>
                </c:pt>
                <c:pt idx="2">
                  <c:v>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semanas</c:v>
                </c:pt>
              </c:strCache>
            </c:strRef>
          </c:tx>
          <c:spPr>
            <a:solidFill>
              <a:srgbClr val="0F5F6B"/>
            </a:solidFill>
          </c:spPr>
          <c:cat>
            <c:strRef>
              <c:f>Sheet1!$A$2:$A$7</c:f>
              <c:strCache>
                <c:ptCount val="6"/>
                <c:pt idx="0">
                  <c:v>Población general, sin restricción</c:v>
                </c:pt>
                <c:pt idx="1">
                  <c:v>Atletas de élite operados</c:v>
                </c:pt>
                <c:pt idx="2">
                  <c:v>Mologne, yeso (mediana)</c:v>
                </c:pt>
                <c:pt idx="3">
                  <c:v>Mologne, cirugía (mediana)</c:v>
                </c:pt>
                <c:pt idx="4">
                  <c:v>Atletas, sin cirugía (metaanálisis)</c:v>
                </c:pt>
                <c:pt idx="5">
                  <c:v>Atletas, cirugía (metaanálisis)</c:v>
                </c:pt>
              </c:strCache>
            </c:strRef>
          </c:cat>
          <c:val>
            <c:numRef>
              <c:f>Sheet1!$B$2:$B$7</c:f>
              <c:numCache>
                <c:formatCode>General</c:formatCode>
                <c:ptCount val="6"/>
                <c:pt idx="0">
                  <c:v>13.0</c:v>
                </c:pt>
                <c:pt idx="1">
                  <c:v>11.15</c:v>
                </c:pt>
                <c:pt idx="2">
                  <c:v>15.0</c:v>
                </c:pt>
                <c:pt idx="3">
                  <c:v>8.0</c:v>
                </c:pt>
                <c:pt idx="4">
                  <c:v>13.1</c:v>
                </c:pt>
                <c:pt idx="5">
                  <c:v>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Fracturas de la base del quinto metatarsiano.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Irrigación: por qué la zona 2 es distinta; Variantes y lo que imita una fractura; Biomecánica; Clasificación; Diagnóstico clínico; Examen físico; Imágenes; Lesiones asociadas; Algoritmo de decisión; Tratamiento; Técnica quirúrgica: tornillo intramedular en zona 2; Complicaciones; Pronóstico; Rehabilitación, carga y retorno al deporte. Estructura sugerida por el autor para diez minutos: Lámina 1 (45 s) - Apertura: cerca de 30 % de las fracturas metatarsianas afectan la base del quinto [r1]. Pregunta al auditorio: ¿toda fractura de la base es una fractura de Jones?. Lámina 2 (60 s) - Tres lesiones, tres historias: avulsión de la tuberosidad, metafisodiafisaria con extensión a la articulación 4-5 y diafisaria proximal [r56]; reparto en 834 fracturas: 61,2 %, 18,8 % y 20,0 % [r17]. Lámina 3 (60 s) - Por qué la zona 2 es distinta: dos territorios vasculares que se encuentran justo distal a la tuberosidad; riesgo de retardo y pseudoartrosis [r19]. Lámina 4 (60 s) - Mecanismo: la inversión tira de la tuberosidad por el peroneo corto o la banda lateral de la fascia plantar [r56]; la huella del peroneo corto mide en promedio 15 mm y separa avulsión estable de fractura indirecta inestable [r26]. Lámina 5 (60 s) - Clasificar sin engañarse: Lawrence y Botte tiene kappa 0,66 y su eslabón débil es zona 2 frente a zona 3 [r18]; Torg describe la biología del foco [r56]. Lámina 6 (75 s) - Zona 1: el tratamiento funcional no es inferior al yeso en dolor a los 6 meses (diferencia -1,3 mm) y acorta el retorno a 37,2 frente a 43,0 días [r10]; seis ECA y 403 pacientes no hallaron diferencia con ortesis removible [r4]. Lámina 7 (90 s) - Zonas 2 y 3: ECA de Mologne con 44 % de fracaso en yeso frente a 1 de 19 con tornillo [r15]; en atletas, unión de 97,3 % con cirugía frente a 71,4 % sin ella [r7]; la cohorte de 834 fracturas muestra que sin cirugía se puede lograr unión, con refractura de 8,9 % en zona 3 [r17]. Lámina 8 (75 s) - Técnica en una frase: tornillo central, no pasar de 66 % a 68 % de la longitud del hueso, mayor diámetro que acepte el canal, proteger el sural [r52] [r50] [r51] [r33]. Lámina 9 (60 s) - Complicaciones y retorno: refractura global de 10,2 % en atletas [r7]; volver antes de la unión radiográfica predijo el fracaso [r35]; la TC mostró curación completa o casi completa solo en 50,0 % de los aspirantes del Combine de la NFL ya operados [r53]. Lámina 10 (45 s) - Cierre: decidir por zona, demanda y biología; operar al atleta y al retardo; informar el riesgo al paciente sin cirugía; medir la unión antes del alta.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base del quinto metatarsiano reúne tres lesiones con pronóstico muy distinto: la avulsión de la tuberosidad (zona 1), la fractura metafisodiafisaria que llega a la articulación con el cuarto (zona 2, la «Jones» en sentido estricto) y la fractura de la diáfisis proximal, a menudo por estrés (zona 3) (fuente: Cheung CN y colaboradores, 2016) (fuente: Lawrence SJ y colaboradores, 1993). En una cohorte de 834 fracturas seguidas al menos 5 años, 61,2 % fueron zona 1, 18,8 % zona 2 y 20,0 % zona 3, y 94,4 % se trató sin cirugía (fuente: Pettersen PM y colaboradores, 2022); la zona 1 se resuelve con tratamiento funcional, y en el ECA recogido por la revisión de Herterich el retorno al trabajo fue a los 11 días frente a 28 con inmovilización (fuente: Herterich V y colaboradores, 2021). En las zonas 2 y 3 la irrigación es el problema: en el ECA de Mologne (tornillo frente a yeso en Jones agudo) fracasó 44 % del grupo yeso (8 de 18) frente a 1 de 19 con tornillo (fuente: Mologne TS y colaboradores, 2005), y en atletas la unión agrupada fue 97,3 % con cirugía frente a 71,4 % sin ella (fuente: Attia AK y colaboradores, 2021). La clasificación de Lawrence y Botte es útil pero imperfecta: el acuerdo entre observadores fue kappa 0,66 y el eslabón más débil es el límite entre zona 2 y zona 3 (fuente: Noori N y colaboradores, 2022); por eso se proponen esquemas de dos categorías (avulsión frente a indirecta) basados en la huella del peroneo corto (fuente: Marcus RE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base del quinto metatarsiano es el extremo proximal del hueso más lateral del antepié. Se articula con el cuboides y con la base del cuarto metatarsiano, y lleva la tuberosidad, la prominencia que se palpa en el borde lateral del pie (fuente: Cheung CN y colaboradores, 2016). Las fracturas de esta región son frecuentes y forman un grupo heterogéneo: bajo un solo nombre se agrupan lesiones con comportamientos opuestos (fuente: Chloros GD y colaboradores, 2022). Tres lesiones, tres historias distintas: Avulsión de la tuberosidad (zona 1). Se arranca un fragmento por tracción de partes blandas; consolida bien casi siempre (fuente: Cheung CN y colaboradores, 2016) (fuente: Chloros GD y colaboradores, 2022). Fractura metafisodiafisaria con extensión a la articulación 4-5 (zona 2). Es la «fractura de Jones» en sentido estricto; está en la frontera vascular del hueso y es la más discutida (fuente: Cheung CN y colaboradores, 2016) (fuente: Smith JW y colaboradores, 1992).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Fractura de la diáfisis proximal (zona 3). Queda distal a esa articulación; puede ser aguda o por estrés y también tiene riesgo de retardo de unión (fuente: Cheung CN y colaboradores, 2016) (fuente: Lawrence SJ y colaboradores, 1993). En su revisión de 1993, Lawrence y Botte describieron al menos tres tipos de fractura en esta región (Jones, estrés de la diáfisis proximal y avulsión de la tuberosidad) y alertaron de que confundir la de estrés con la de Jones oculta diferencias importantes de pronóstico y de conducta (fuente: Lawrence SJ y colaboradores, 1993). Todavía hoy la literatura no se pone de acuerdo ni en cómo clasificarlas ni en cómo tratarlas, y cada autor usa la palabra «Jones» a su manera (fuente: Chloros GD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este capítulo habla de zonas y reserva «Jones» para la zona 2, avisando cuando una fuente use otro criterio. Dos aclaraciones de vocabulario para leer la literatura: «pseudo-Jones» designa en muchos trabajos la avulsión de la tuberosidad (fuente: Alquhaibi MS y colaboradores, 2022) (fuente: Pituckanotai K y colaboradores, 2018), y la «fractura del bailarín» es el trazo espiral oblicuo del quinto metatarsiano, que se estudia aparte (fuente: Jimenez Mosquea TR y colaboradores, 2024).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Cada año se producen 6,7 fracturas metatarsianas por cada 100 000 personas, y alrededor de 30 % de ellas asientan en la base del quinto (fuente: Herterich V y colaboradores, 2021). En un año de registro en un centro, 355 pacientes sufrieron 411 fracturas metatarsianas, con edad media de 42 años; la más común fue la del quinto y hubo mayor proporción de mujeres en los grupos de más edad (fuente: Petrisor BA y colaboradores, 2006). Reparto por zonas. En 834 fracturas de la base con al menos 5 años de seguimiento, 510 (61,2 %) eran de zona 1, 157 (18,8 %) de zona 2 y 167 (20,0 %) de zona 3; 94,4 % se trató sin cirugía (fuente: Pettersen PM y colaboradores, 2022). El gráfico lo resume. Atletas. La fractura de Jones es un problema del deportista de alto impacto. Entre los atletas del Combine de la NFL, 41 fracturas de Jones habían sido fijadas en 40 de 1311 atletas (3,1 %) (fuente: Tu LA y colaboradores, 2018), y en otro registro se identificaron 72 fracturas en 2285 atletas (3,2 %), todas con tornillo intramedular (fuente: Spang RC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Factores de riesgo. El metaanálisis de factores anatómicos halló una diferencia media del ángulo de metatarso aducto de 4,62 (IC 95 % 1,31 a 7,92) entre pacientes con fractura y controles, con heterogeneidad alta (I2 de 76,1 %); no se demostró relación con el varo del retropié ni con el pie cavo (fuente: Riegger M y colaboradores, 2022). El antepié aducto parece asociarse a más fracturas de la base, con pocos estudios que lo sostengan. Entre las lesiones óseas por estrés, la del quinto metatarsiano está entre las de mayor tasa de complicaciones del tratamiento (fuente: Hoenig T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«Reparto por zona de Lawrence y Botte en 834 fracturas de la base» muestra lo siguiente. Zona 1 (avulsión): 61.2 por ciento (fuente: Pettersen PM y colaboradores, 2022). Zona 2: 18.8 por ciento (fuente: Pettersen PM y colaboradores, 2022). Zona 3: 20 por ciento (fuente: Pettersen PM y colaboradores, 2022).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El mecanismo explica la zona, y la zona explica el pronóstico. Zona 1 (avulsión). Aparece en una inversión del pie, cuando el peroneo corto o la banda lateral de la fascia plantar arrancan el fragmento (fuente: Cheung CN y colaboradores, 2016). Richli y Rosenthal, al reproducir ese trazo en cadáver, culparon a la cuerda lateral de la aponeurosis plantar y no al peroneo corto (fuente: Richli WR y colaboradores, 1984). Que se discuta cuál estructura tira no cambia la conducta, pero explica por qué el gesto típico es la inversión. Y se entiende que se asocie a lesión ligamentaria del tobillo: en una serie de 61 pacientes con fractura de la base, 39 (63,93 %) tenían lesión del ligamento colateral lateral (fuente: Cao 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Zona 2. Según la revisión citada, se produce cuando el antepié se aduce con fuerza mientras el retropié está en flexión plantar (fuente: Cheung CN y colaboradores, 2016). Zona 3. Sobrecarga, ya sea un golpe agudo o carga repetida (fractura por estrés) (fuente: Cheung CN y colaboradores, 2016). Por qué pesa el peroneo corto. En 10 cadáveres, el trazo que quedaba dentro de la huella de inserción se mantuvo estable al cargar el tendón; el que quedaba más allá de ella, no (fuente: Marcus RE y colaboradores, 2026). En 24 especímenes humanos pareados, una carga de tensión simulada sobre ese tendón se usó para medir cuándo fallaba la fijación, y se definió el fallo como más de 10° de angulación dorsal (fuente: Willegger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Idea docente (interpretación; AO Surgery Reference, enlazada abajo, hace la misma lectura): en el trazo distal a la huella, el tendón sigue tirando del foco aunque el pie esté en descarga. Estrés y forma del pie. En el metaanálisis de forma del pie, el metatarso aducto, y no el varo del retropié, se asoció a más fracturas de la base (fuente: Riegger M y colaboradores, 2022). Una revisión de 76 estudios con 2974 lesiones óseas por estrés mostró que más de 90 % de los atletas volvió al deporte, pero que el quinto metatarsiano figura entre las localizaciones con más complicaciones del tratamiento (fuente: Hoenig T y colaboradores, 2023). Con esto cerramos mecanismo de lesión. Sigamos con anatomía.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El quinto metatarsiano es el más lateral. Su parte proximal tiene tres segmentos que conviene nombrar bien, de proximal a distal: tuberosidad, metáfisis y diáfisis proximal; por detrás se apoya en el cuboides y a su lado en la base del cuarto metatarsiano (fuente: Cheung CN y colaboradores, 2016). Inserciones que explican la lesión. Según el estudio cadavérico de DeVries que recoge la revisión de Arch Trauma Res (dato de segunda mano: el original no se consultó), en la cara dorsolateral de la tuberosidad termina el peroneo corto, por plantar-lateral llega la banda lateral de la fascia plantar y, sobre la metáfisis dorsal, se fija el peroneo tercero (fuente: Cheung CN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Otro trabajo en 10 cadáveres midió que la huella del peroneo corto tiene en promedio 15 mm de largo, y que esa medida se corresponde con rasgos anatómicos y radiográficos de la base (fuente: Marcus RE y colaboradores, 2026). Forma del hueso y por qué importa al fijar. En 241 TC, el metatarsiano medía en promedio 71,4 ± 6,1 mm en la proyección AP, y la distancia del ápice de la curvatura a la base era de 42,6 ± 5,8 mm en AP y 40,4 ± 6,4 mm en la lateral (fuente: DeSandis B y colaboradores, 2016). En otra TC de 119 pacientes, la diáfisis tiene una curvatura lateroplantar en la que el canal se estrecha; el segmento recto medía en promedio 52 mm (68 % de la longitud) y el canal, de sección elíptica, tenía 5,0 mm en el istmo en el plano coronal (fuente: Ochenjele G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hueso curvo recibe un tornillo recto: de ahí el problema del largo, que se explica en la técnica. Qué mirar en las láminas. Una lámina muestra el hueso aislado, con su base ensanchada y la tuberosidad que sobresale hacia lateral; la otra sitúa el hueso dentro del pie, con el cuboides por detrás y el cuarto metatarsiano al lado. Con esto cerramos anatomía. Sigamos con irrigación: por qué la zona 2 es distinta.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irrigación: por qué la zona 2 es distinta. El mismo hueso tiene dos mundos vasculares que se encuentran justo donde se rompe. Tuberosidad y metáfisis. La tuberosidad se nutre desde fuera, por numerosos vasos metafisarios pequeños que entran en distintas direcciones por sus caras sin cartílago (fuente: Smith JW y colaboradores, 1992) (fuente: Cheung CN y colaboradores, 2016). Diáfisis proximal. Aquí la sangre llega por dentro: la arteria nutricia penetra a media diáfisis y reparte ramas que corren a lo largo del canal, hacia ambos extremos (fuente: Smith JW y colaboradores, 1992) (fuente: Cheung CN y colaboradores, 2016). Unión de ambos territorios. Los dos sistemas se tocan apenas por debajo de la tuberosidad, y ese mismo punto es donde peor consolidan las fracturas; de ahí el nombre de zona divisoria vascular (fuente: Smith JW y colaboradores, 1992) (fuente: Cheung CN y colaboradores, 2016). Smith y colaboradores estudiaron 10 piezas frescas con inyección arterial y señalaron que las fracturas de la diáfisis proximal, hasta 1,5 cm distal a la tuberosidad, tenían mayor riesgo de retardo de unión o pseudoartrosis (fuente: Smith JW y colaboradores, 1992).</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Shereff y cols., en piezas de amputación por debajo de la rodilla, vieron que desde fuera llegan ramas de la arteria metatarsiana dorsal, de las metatarsianas plantares y de la marginal plantar peronea, y que dentro del hueso conviven el plexo perióstico, la arteria nutricia y un sistema de vasos metafisarios y capitales (fuente: Shereff MJ y colaboradores, 1991). Lectura clínica (interpretación docente): una fractura de zona 1 queda en territorio bien irrigado; una de zona 2 o 3 interrumpe la unión entre dos territorios y el flujo intramedular de la nutricia, y el foco queda con poca sangre. Esa es la razón biológica detrás de los datos de pseudoartrosis que se verán en el tratamiento (fuente: Roche AJ y colaboradores, 2013) (fuente: Mologne TS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«Territorios vasculares del quinto metatarsiano» tiene 3 columnas: Territorio, Fuente de sangre, Qué pasa si se fractura. Fila 1: Territorio, Tuberosidad; Fuente de sangre, Vasos metafisarios que penetran por las superficies no articulares (fuente: Smith JW y colaboradores, 1992); Qué pasa si se fractura, Zona 1: consolida bien en general (fuente: Chloros GD y colaboradores, 2022). Fila 2: Territorio, Zona de unión con la diáfisis; Fuente de sangre, Se encuentran los dos aportes, región de mal pronóstico (fuente: Smith JW y colaboradores, 1992); Qué pasa si se fractura, Zona 2: riesgo de retardo y pseudoartrosis (fuente: Smith JW y colaboradores, 1992) (fuente: Roche AJ y colaboradores, 2013). Fila 3: Territorio, Diáfisis proximal; Fuente de sangre, Arteria nutricia con ramas longitudinales intramedulares (fuente: Smith JW y colaboradores, 1992); Qué pasa si se fractura, Zona 3: riesgo de retardo y de refractura (fuente: Pettersen PM y colaboradores, 2022) (fuente: Larson CM y colaboradores, 2002). (fuente: Smith JW y colaboradores, 1992) (fuente: Chloros GD y colaboradores, 2022) (fuente: Roche AJ y colaboradores, 2013) (fuente: Pettersen PM y colaboradores, 2022) (fuente: Larson CM y colaboradores, 2002). Con esto cerramos irrigación: por qué la zona 2 es distinta. Sigamos con variantes y lo que imita una fractura.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y lo que imita una fractura. Tres cosas se confunden con una fractura de la base: Apófisis normal del adolescente. En TC de niños australianos, el núcleo óseo de la apófisis apareció como pronto a los 7 años en niñas y a los 8 en niños; la fusión comenzó, en promedio, a los 10,09 años en ellas y a los 12 en ellos, y la fusión completa más precoz se vio a los 9 y a los 12 años, respectivamente (fuente: Blythe CS y colaboradores, 2026). Son datos de una población y una técnica (TC); el propio estudio aclara que no se diseñó para medir exactitud diagnóstica (fuente: Blythe CS y colaboradores, 2026). En la práctica, la apófisis se ve como una línea o astilla paralela al eje del hueso, mientras que la fractura suele ser transversal a él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Enfermedad de Iselin. La tracción repetida irrita la apófisis de la tuberosidad, sobre todo en adolescentes deportistas; aparece poco en la literatura, quizá porque se pasa por alto o se etiqueta como fractura (fuente: Forrester RA y colaboradores, 2017). Para las apofisitis en general, la revisión de Achar y Yamanaka la atribuye al sobreuso en un esqueleto que crece con músculos poco flexibles y propone manejo conservador (estiramientos, menos carga sobre el tendón, reposo relativo, frío después del ejercicio y AINE por poco tiempo); casi nunca hace falta operar (fuente: Achar S y colaboradores, 2019). Os vesalianum. Es un osículo accesorio lateral que, en un metaanálisis de 22 estudios y 21 312 pies, tuvo una prevalencia agrupada de 0,6 % (IC 95 % 0,4 a 0,9); casi nunca duele, pero cuando da dolor lateral obliga a descartar una fractura del quinto o una enfermedad de Iselin (fuente: Osiowski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regla para la consulta: en un adolescente con dolor en la tuberosidad y una «línea» en la radiografía, pensar primero en apófisis o Iselin si el mecanismo no fue traumático; si hay trauma agudo, hay que respetar la posibilidad de fractura de verdad (práctica habitual / opinión experta). Con esto cerramos variantes y lo que imita una fractura. Sigamos con biomecánica.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Tres ideas biomecánicas sostienen las decisiones de tratamiento. La tracción del peroneo corto separa lo estable de lo inestable. En el modelo con 10 cadáveres, la avulsión dentro de la huella del tendón fue estable y la fractura indirecta, distal a la huella, inestable (fuente: Marcus RE y colaboradores, 2026). Con carga cíclica de tensión sobre el tendón en 24 especímenes, el fallo precoz fue de 33 % con el tornillo canulado sin cabeza y de 0 % con el tornillo sólido específico de Jones (P = 0,044), sin diferencia en la carga final de rotura (P = 0,337) (fuente: Willegger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hueso es curvo y el tornillo es recto. En un modelo de 10 cadáveres con osteotomía transversal a la altura de una fractura de Jones, el tornillo que provocó una brecha plantar medía en promedio 49,89 mm, es decir 67,05 % de la longitud del metatarsiano (73,76 mm); la brecha fue más probable con un tornillo de 66 % de la longitud o más (rs = 0,66), y se acentuó al aumentar el diámetro (fuente: Cates NK y colaboradores, 2022). La TC de 119 pacientes sugirió mantenerse por debajo de 68 % de la longitud (fuente: Ochenjele G y colaboradores, 2015), y la de 241 pacientes propuso un tornillo de 40 mm o menos en promedio, con el mayor diámetro que acepte el canal (fuente: DeSandis B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implante no lo decide todo. En una revisión de 8 estudios, cambiar el grosor del tornillo o usar uno canulado en vez de sólido no movió de forma significativa la tasa de complicaciones, y el grosor tampoco cambió las semanas hasta volver a jugar (fuente: Lowe D y colaboradores, 2026). La mejor lectura (interpretación docente): importa más acertar con la longitud y la posición que perseguir un número de milímetros. Con esto cerramos biomecánica. Sigamos con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Se usan dos clasificaciones complementarias y se discuten dos más recientes. Lawrence y Botte (3 zonas) es el sistema más difundido; cada zona reúne un sitio, un mecanismo, un pronóstico y unas opciones de tratamiento propias (fuente: Cheung CN y colaboradores, 2016). Leído de proximal a distal: en la zona 1 se arranca la tuberosidad, toque o no la carilla con el cuboides; la zona 2 cae en la unión de metáfisis y diáfisis y su trazo entra en la carilla que comparten cuarto y quinto metatarsianos; la zona 3 ya es diáfisis, distal a esa carilla (fuente: Cheung CN y colaboradores, 2016). Torg se aplica a las zonas 2 y 3 y gradúa en la radiografía cuánto lleva el foco sin curar: el tipo I (agudo) tiene una línea fina y el canal limpio; en el tipo II (retardo de unión) la línea se ensancha y aparece esclerosis intramedular; en el tipo III (pseudoartrosis) el hueso esclerótico ya tapa el canal medular (fuente: Cheung CN y colaboradores, 2016). De ahí cuelga una pauta clásica: el tipo I puede ir a yeso corto sin apoyo durante un lapso de 3 a 12 semanas, el tipo II se decide por la demanda funcional y el tipo III se opera (fuente: Cheung CN y colaboradores, 2016). Qué tan confiable es. Se pidió a 3 cirujanos de pie y tobillo y a 8 fellows que clasificaran 30 series de radiografías; el acuerdo interobservador de las 3 zonas fue de kappa 0,66 (acuerdo observado 77 % frente a 33 % esperado por azar) y el intraobservador osciló entre kappa 0,60 y 0,90 (fuente: Noori N y colaboradores, 2022). Al partir en dos categorías, el límite entre zona 1 y zona 2 alcanzó kappa 0,83, pero el límite entre zona 2 y zona 3 solo kappa 0,66 (fuente: Noori N y colaboradores, 2022). Los autores propusieron abandonar la clasificación; la consecuencia práctica es que los estudios de «zona 2» y de «zona 3» mezclan lesiones distintas (fuente: Noori N y colaboradores, 2022). Alternativas recientes. Marcus y cols. (2026) proponen dos categorías según la posición respecto de la huella del peroneo corto y el mecanismo (avulsión o indirecta), con kappa interobservador de 0,92 e intraobservador de 0,85 a 1,00; en una validación clínica pequeña, ninguna de las 4 fracturas indirectas manejadas con tratamiento cerrado llegó a consolidar (fuente: Marcus RE y colaboradores, 2026). Fernández-Rojas y cols. (2025) usan 2 tipos y 2 subtipos, con kappa interobservador de 0,73 para los tipos y 0,67 con subtipos (fuente: Fernández-Rojas E y colaboradores, 2025). Ninguna reemplaza todavía a Lawrence y Botte en la literatura, y las dos cuentan con pocas fracturas por categoría. Para qué sirve en la decisión: la clasificación no manda sola. Se usa para separar lo que casi siempre cura (avulsión) de lo que suele necesitar ayuda biológica o mecánica (trazos que cruzan la zona vascular o que están fuera de la huella del tendón), y se completa con el estado de unión (Torg), el deporte y el desplazamiento.</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«Lawrence y Botte en una tabla» tiene 4 columnas: Zona, Dónde, Mecanismo habitual, Comportamiento. Fila 1: Zona, 1; Dónde, Tuberosidad, con o sin carilla tarsometatarsiana; Mecanismo habitual, Inversión: peroneo corto o banda lateral de la fascia plantar; Comportamiento, Casi siempre buen resultado con tratamiento no operatorio. Fila 2: Zona, 2; Dónde, Unión metafisodiafisaria, con extensión a la faceta 4-5; Mecanismo habitual, Aducción forzada del antepié con retropié en flexión plantar; Comportamiento, Propensa a retardo de unión y pseudoartrosis. Fila 3: Zona, 3; Dónde, Diáfisis proximal, distal a la articulación 4-5; Mecanismo habitual, Sobrecarga aguda o repetida (estrés); Comportamiento, Propensa a retardo de unión y pseudoartrosis. (fuente: Cheung CN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«Torg para zonas 2 y 3» tiene 3 columnas: Tipo, Imagen, Conducta clásica. Fila 1: Tipo, I (agudo); Imagen, Trazo estrecho, sin esclerosis intramedular; Conducta clásica, Yeso corto sin apoyo, 3 a 12 semanas. Fila 2: Tipo, II (retardo de unión); Imagen, Trazo ancho con esclerosis intramedular; Conducta clásica, Conservador u operatorio según la demanda funcional. Fila 3: Tipo, III (pseudoartrosis); Imagen, Canal obliterado por hueso esclerótico; Conducta clásica, Cirugía. (fuente: Cheung CN y colaboradores, 2016). En el documento Word de este tema encontrarás además: Confiabilidad de las clasificaciones (kappa). Con esto cerramos clasificación. Sigamos con diagnóstico clínico.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clínico. El diagnóstico empieza en la historia y en dónde duele. Historia. Preguntar el mecanismo: la inversión apunta a la avulsión de zona 1, y la aducción forzada del antepié con el retropié en flexión plantar, a la zona 2 (fuente: Cheung CN y colaboradores, 2016); un dolor lateral que solo molesta con la actividad y lleva semanas, en un deportista con carga repetida, hace pensar en una fractura por estrés de la diáfisis proximal (fuente: Chloros GD y colaboradores, 2022) (fuente: Cheung CN y colaboradores, 2016). Preguntar por deporte, calzado, superficie y volumen de carga reciente, y por episodios previos en el mismo sitio (práctica habitual / opinión experta). Examen físico. Observar edema y equimosis en el borde lateral, y palpar de forma ordenada: tuberosidad, unión con la diáfisis y diáfisis proximal; el dolor más distal sobre la diáfisis acerca el diagnóstico a la zona 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Después revisar el complejo ligamentario lateral y los tendones peroneos, porque en una serie de 61 pacientes con fractura de la base, 39 (63,93 %) tenían lesión del ligamento colateral lateral (fuente: Cao H y colaboradores, 2022). Explorar también el mediopié medial por si hay una lesión de Lisfranc: el tratamiento difiere y retrasarlo empeora el resultado y favorece la artrosis postraumática (fuente: Cheung CN y colaboradores, 2016). La exploración neurovascular distal y el estado de la piel cierran la evaluación (práctica habitual / opinión experta). Qué buscar según la zona. Zona 1: dolor y edema focal sobre la tuberosidad, a menudo tras un esguince por inversión (fuente: Cheung CN y colaboradores, 2016) (fuente: Cao H y colaboradores, 2022). Zona 2: dolor algo más distal, con dificultad marcada para apoyar el borde lateral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Zona 3: semanas de dolor lateral ligado al esfuerzo antes de la fractura (fase prodrómica), en un pie con sobrecarga repetida (fuente: Chloros GD y colaboradores, 2022) (fuente: Cheung CN y colaboradores, 2016). Cuándo pedir imagen. En urgencias, la regla de Ottawa para el mediopié incluye la sensibilidad ósea en esa región (práctica habitual / opinión experta); su desempeño y el de la ecografía se resumen en las secciones siguientes. Un dolor en la base del quinto con trauma reciente justifica radiografía (práctica habitual / opinión experta). Con esto cerramos diagnóstico clínico.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Aquí hay que ser honesto con los datos: no encontré estudios que den sensibilidad y especificidad de las maniobras individuales (palpación de la tuberosidad, eversión resistida, apoyo del borde lateral) para fractura de la base del quinto. Lo que sí hay es la regla de decisión de Ottawa. En un metaanálisis de 66 estudios, las reglas de tobillo tuvieron una sensibilidad agrupada de 99,4 % (IC 95 % 97,9 a 99,8) y una especificidad de 35,3 % (28,8 a 42,3); la especificidad fue mayor con la regla del mediopié que con la del tobillo, aunque el resumen no da la cifra (fuente: Beckenkamp PR y colaboradores, 2017). Lectura clínica: una regla muy sensible sirve para descartar; con especificidad baja, dispara muchas radiografías normales. Para la consulta, el examen se ordena así (todo lo de la tabla es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«Reglas de Ottawa de tobillo, metaanálisis de 66 estudios (sensibilidad y especificidad)» muestra lo siguiente. Reglas de Ottawa de tobillo: sensibilidad 99.4 por ciento y especificidad 35.3 por ciento (fuente: Beckenkamp PR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buscar en el examen de la base del quinto» tiene 3 columnas: Maniobra, Qué busca, Respaldo. Fila 1: Maniobra, Palpación escalonada de tuberosidad, unión y diáfisis proximal; Qué busca, Localizar el foco y orientar la zona; Respaldo, Práctica habitual / opinión experta. Fila 2: Maniobra, Dolor a la eversión resistida; Qué busca, Sobrecarga del peroneo corto sobre el fragmento; Respaldo, Práctica habitual / opinión experta. Fila 3: Maniobra, Estrés en inversión y cajón anterior del tobillo; Qué busca, Lesión ligamentaria lateral asociada; Respaldo, Práctica habitual / opinión experta; la asociación se vio en 63,93 % de una serie (fuente: Cao H y colaboradores, 2022). Fila 4: Maniobra, Palpación y apoyo del mediopié medial; Qué busca, Lesión de Lisfranc acompañante; Respaldo, Práctica habitual / opinión experta; ver complicación del retraso (fuente: Cheung CN y colaboradores, 2016). Fila 5: Maniobra, Neurovascular distal y piel; Qué busca, Compromiso asociado, tensión de partes blandas; Respaldo, Práctica habitual / opinión experta. (fuente: Cao H y colaboradores, 2022) (fuente: Cheung CN y colaboradores, 2016). Con esto cerramos examen físico.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Es la prueba inicial, en proyecciones de pie anteroposterior, oblicua y lateral (práctica habitual / opinión experta). Con ella se ubica la zona, se busca el desplazamiento y, en zonas 2 y 3, se mira la biología del foco: el trazo estrecho sin esclerosis es Torg I, el ancho con esclerosis es Torg II y el canal obliterado es Torg III (fuente: Cheung CN y colaboradores, 2016). Después de curar queda con frecuencia una muesca cortical lateral que tarda en desaparecer, y no es una fractura nueva (fuente: Cheung CN y colaboradores, 2016). Conviene recordar que la propia clasificación en zonas se lee con una concordancia que los autores del estudio de fiabilidad calificaron de preocupantemente baja (kappa 0,66 entre observadores) (fuente: Noori N y colaboradores, 2022). Ecografía. En 84 pacientes mayores de 14 años con dolor sobre el quinto, la ecografía a pie de cama frente a la radiografía como referencia dio sensibilidad de 97,1 %, especificidad de 100 % y razón de verosimilitud negativa de 0,03 (fuente: Yesilaras M y colaboradores, 2014). Pero el desplazamiento no se mide igual: 1,2 ± 0,7 mm con radiografía y 1,8 ± 1,5 mm con ecografía, con concordancia baja (0,388) (fuente: Yesilaras M y colaboradores, 2014). Sirve para confirmar, no para planificar. TC. Aporta anatomía (medidas del canal y de la curvatura, ver técnica (fuente: Ochenjele G y colaboradores, 2015) (fuente: DeSandis B y colaboradores, 2016)) y, sobre todo, mide la curación. Entre 32 aspirantes del Combine de la NFL con fractura de Jones fijada y TC, 16 (50,0 %) estaban curados o casi curados, 12 (37,5 %) parcialmente y 4 (12,5 %) con poca o ninguna curación; la cortical plantar fue la que menos curó (18 de 32; 56,3 %) y la lateral le siguió (15 de 32; 46,9 %) (fuente: Spang RC y colaboradores, 2018). La radiografía simple puede tranquilizar de más. Resonancia y ecografía de partes blandas. Cuando el cuadro sugiere lesión ligamentaria o tendinosa acompañante, una serie de 61 pacientes usó radiografías AP y oblicuas de 30°, RM del tobillo y/o ecografía para definir la lesión ligamentaria asociada (fuente: Cao H y colaboradores, 2022). En fractura por estrés con radiografía normal, la RM es la prueba habitual para confirmar (práctica habitual / opinión experta). Qué no hay. No existe un umbral de desplazamiento validado por ensayos para decidir cirugía. Una serie usó más de 2 mm como corte para fijar con placa en gancho o tornillo (fuente: Cao H y colaboradores, 2022), y una revisión cita que algunos autores consideran el compromiso de más de 30 % de la articulación cuboideo-metatarsiana (fuente: Cheung CN y colaboradores, 2016); la recomendación general es individualizar (fuente: Chloros GD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a pie de cama en fractura del quinto (84 pacientes; referencia radiográfica)» muestra lo siguiente. Ecografía para fractura del quinto: sensibilidad 97.1 por ciento y especificidad 100 por ciento (fuente: Yesilaras M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«Curación por TC en 32 atletas con fractura de Jones fijada» muestra lo siguiente. Curada o casi curada: 50 por ciento (fuente: Spang RC y colaboradores, 2018). Parcialmente curada: 37.5 por ciento (fuente: Spang RC y colaboradores, 2018). Poca o ninguna curación: 12.5 por ciento (fuente: Spang RC y colaboradores, 2018). Con esto cerramos imágenes. Sigamos con lesiones asociadas.</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lesiones asociadas. Dos lesiones acompañantes cambian el plan y se buscan siempre. Ligamento colateral lateral del tobillo. De 61 pacientes con fractura de la base, 39 (63,93 %) tenían además una lesión del ligamento colateral lateral del tobillo: la mayoría leve (24 de grado I-II), 6 de grado III y 9 con avulsión ósea (fuente: Cao H y colaboradores, 2022). No hubo diferencia de edad ni de sexo entre quienes la tenían y quienes no (fuente: Cao H y colaboradores, 2022). El plan de esa serie fue distinto según la lesión: con rotura completa del ligamento usaron ancla de sutura, con lesión parcial yeso tras la cirugía, y la curación media fue de 8,3 semanas (rango 6 a 12) sin retardo de unión ni pseudoartrosis (fuente: Cao 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una serie retrospectiva de un centro; la lección es examinar el tobillo y no darlo por sano. Lesión de Lisfranc. Si junto a la fractura hay una lesión de Lisfranc, el plan es otro: vigilar un síndrome compartimental y reducir y fijar pronto el complejo tarsometatarsiano; tratar tarde ese componente se asocia a peor evolución y a artrosis postraumática (fuente: Cheung CN y colaboradores, 2016). Buscar el dolor en el mediopié medial, la imposibilidad de apoyar y la desalineación articular (práctica habitual / opinión experta). Otras estructuras. El nervio sural, ligado a la entrada del tornillo, se trata en técnica y complicaciones (fuente: Chloros GD y colaboradores, 2022) (fuente: Dewar CP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«Lesión asociada y qué cambia» tiene 3 columnas: Lesión, Frecuencia en la fuente, Qué cambia. Fila 1: Lesión, Ligamento colateral lateral del tobillo; Frecuencia en la fuente, 39 de 61 pacientes (63,93 %); Qué cambia, Se evalúa y se trata aparte; la curación media de la serie fue 8,3 semanas. Fila 2: Lesión, Lisfranc; Frecuencia en la fuente, Sin cifra en la fuente; Qué cambia, Distinto manejo; el retraso empeora el resultado. (fuente: Cao H y colaboradores, 2022) (fuente: Cheung CN y colaboradores, 2016). Con esto cerramos lesiones asociadas.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 un esquema docente que resume la lógica de este capítulo; no sustituye al juicio del tutor ni a la guía institucional.</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de la base del quinto metatarsiano: de la consulta al alta» se lee de arriba hacia abajo. Se parte de: Dolor en el borde lateral del pie tras trauma o sobrecarga. Se hace: Historia, examen escalonado, ligamentos laterales y mediopié; radiografía de pie en tres proyecciones. Se decide: ¿Se ve fractura, o hay sospecha clínica con radiografía normal? Si la respuesta es radiografía normal con sospecha, descargar y repetir imagen o pedir rm; en adolescente, pensar en apófisis, iselin u os vesalianum (fuente: Blythe CS y colaboradores, 2026) (fuente: Osiowski A y colaboradores, 2025). Si la respuesta es fractura visible, ¿zona del trazo?. Se hace: Descargar y repetir imagen o pedir RM; en adolescente, pensar en apófisis, Iselin u os vesalianum (fuente: Blythe CS y colaboradores, 2026) (fuente: Osiowski A y colaboradores, 2025). Se decide: ¿Zona del trazo? Si la respuesta es zona 1, zona 1 sin desplazamiento importante: tratamiento funcional con zapato de suela dura, vendaje o yeso corto, con apoyo según tolerancia (fuente: Herterich V y colaboradores, 2021) (fuente: Choi YR y colaboradores, 2021) (fuente: Alquhaibi MS y colaboradores, 2022). Si la respuesta es zonas 2 y 3, zonas 2 y 3: ¿atleta, retardo de unión (torg ii), pseudoartrosis (torg iii) o desplazamiento? (fuente: Cheung CN y colaboradores, 2016). Se hace: Zona 1 sin desplazamiento importante: tratamiento funcional con zapato de suela dura, vendaje o yeso corto, con apoyo según tolerancia (fuente: Herterich V y colaboradores, 2021) (fuente: Choi YR y colaboradores, 2021) (fuente: Alquhaibi MS y colaboradores, 2022). Si la respuesta es si hay desplazamiento o compromiso articular, zona 1 con desplazamiento o compromiso articular importante: decisión compartida; el funcional precoz igualó a la placa al año (fuente: Leng K y colaboradores, 2025) y la fijación con placa en gancho o tornillo queda para casos elegidos, sin umbral validado (fuente: Cao H y colaboradores, 2022). Si la respuesta es continuar, control clínico e imagen hasta la unión; volver a la actividad plena solo con unión en imagen (fuente: Larson CM y colaboradores, 2002) (fuente: Spang RC y colaboradores, 2018). Se hace: Zona 1 con desplazamiento o compromiso articular importante: decisión compartida; el funcional precoz igualó a la placa al año (fuente: Leng K y colaboradores, 2025) y la fijación con placa en gancho o tornillo queda para casos elegidos, sin umbral validado (fuente: Cao H y colaboradores, 2022). Se decide: Zonas 2 y 3: ¿atleta, retardo de unión (Torg II), pseudoartrosis (Torg III) o desplazamiento? (fuente: Cheung CN y colaboradores, 2016)? Si la respuesta es sí, fijación intramedular con tornillo, con o sin aumento biológico (fuente: Attia AK y colaboradores, 2021) (fuente: Chloros GD y colaboradores, 2022). Si la respuesta es no, tratamiento no operatorio con descarga y control, explicando el riesgo de fracaso (fuente: Pettersen PM y colaboradores, 2022) (fuente: Mologne TS y colaboradores, 2005). Se hace: Fijación intramedular con tornillo, con o sin aumento biológico (fuente: Attia AK y colaboradores, 2021) (fuente: Chloros GD y colaboradores, 2022). Se hace: Tratamiento no operatorio con descarga y control, explicando el riesgo de fracaso (fuente: Pettersen PM y colaboradores, 2022) (fuente: Mologne TS y colaboradores, 2005). Se hace: Control clínico e imagen hasta la unión; volver a la actividad plena solo con unión en imagen (fuente: Larson CM y colaboradores, 2002) (fuente: Spang RC y colaboradores, 2018). Termina en: Alta con plan de retorno y de prevención de refractura. Con esto cerramos algoritmo de decisión. Sigamos con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No hay una sola respuesta para toda la base del quinto: se decide por zona, desplazamiento, demanda funcional y biología del foco (fuente: Chloros GD y colaboradores, 2022). La revisión de Herterich agrupa 9 estudios de zona 1 (fuente: Herterich V y colaboradores, 2021). Uno de los dos ECA mostró que con terapia funcional el retorno al trabajo ocurrió a los 11 días frente a 28 con inmovilización (p = 0,001), con resultados por lo demás similares; los estudios no aleatorizados mostraron función completa más rápida con tratamiento funcional precoz (33 frente a 46 días; p &lt; 0,05) y resultados parecidos entre inmovilización y cirugía (fuente: Herterich V y colaboradores, 2021). Los ensayos individuales dicen lo mismo con distintos dispositivos: Vendaje blando (Jones) frente a yeso corto de pierna en 60 pacientes asignados al azar: quien llevó vendaje se recuperó en 33 días y quien llevó yeso en 46; la imagen mostró consolidación en todos como máximo a los 65 días, con un promedio de 44 (fuente: Wiener BD y colaboradores, 1997). Vendaje elástico frente a yeso de marcha bajo la rodilla (60 pacientes, 36 y 24): a las 4 semanas y a los 6 meses el vendaje no quedó por debajo del yeso en la escala VAS-FA; la salvedad es que 43 % de los pacientes no llegó al control de los 6 meses (fuente: Akimau PI y colaboradores, 2016). Zapato de suela dura frente a yeso corto (96 pacientes asignados, 46 y 50): dolor a los 6 meses 8,6 ± 7,0 mm frente a 9,8 ± 7,3 mm (p = 0,41), diferencia -1,3 mm (IC 95 % -4,3 a 1,8; margen de 10 mm); retorno a la actividad previa a los 37,2 ± 14,4 días frente a 43,0 ± 11,1 (p = 0,04); sin pseudoartrosis en ningún grupo (fuente: Choi YR y colaboradores, 2021). Vendaje elástico frente a yeso (65 pacientes): días de trabajo perdidos 11,3 frente a 27,6, y días con ayuda para caminar 6,7 frente a 16,2 (p = 0,001); sin diferencias de VAS-FA a las 12 y 24 semanas (fuente: Bayram S y colaboradores, 2020). Yeso de pie frente a yeso corto de pierna (72 pacientes): el yeso de pie dio menos dolor y mejor AOFAS durante el primer mes, y desde la sexta semana las curvas se juntaron: no hubo diferencia a las 6 ni a las 8 semanas (fuente: Piyapittayanun P y colaboradores, 2019). Los metaanálisis encajan. Seis ECA con 403 pacientes no hallaron diferencia entre un soporte ortésico removible y el yeso corto en AOFAS (diferencia media estandarizada 0,31; IC 95 % -0,17 a 0,8) ni en pseudoartrosis (RR 0,37; IC 95 % 0,05 a 2,74) (fuente: Alquhaibi MS y colaboradores, 2022). Otro metaanálisis de 5 estudios y 246 pacientes encontró mejor función temprana con férula o bota que con yeso, y un riesgo de pseudoartrosis con yeso de 1,57 veces el de la férula, no significativo (IC 95 % 0,29 a 8,49) (fuente: Pituckanotai K y colaboradores, 2018). Una revisión de 7 estudios con 388 pacientes midió una pseudoartrosis global de 1,1 % y propuso 2 a 3 semanas de yeso de marcha seguidas de progresión gradual (fuente: Khan S y colaboradores, 2021). Lectura práctica: protección sintomática y apoyo según tolerancia; frente al zapato o el vendaje, el yeso no mejoró el resultado y alargó la vuelta al trabajo o a la actividad (fuente: Choi YR y colaboradores, 2021) (fuente: Bayram S y colaboradores, 2020) (fuente: Wiener BD y colaboradores, 1997), aunque una revisión aún propone 2 a 3 semanas de yeso de marcha (fuente: Khan S y colaboradores, 2021). Los ensayos son pequeños y con seguimiento perdido, y la propia revisión de Herterich parte de que hasta entonces no había recomendaciones basadas en evidencia (fuente: Herterich V y colaboradores, 2021). Cuándo operar una zona 1. No hay umbral validado. Una serie usó placa en gancho o tornillo cuando el desplazamiento superaba 2 mm (fuente: Cao H y colaboradores, 2022), y una revisión recoge que algunos autores consideran indicación el compromiso de más de 30 % de la articulación cuboideo-metatarsiana (fuente: Cheung CN y colaboradores, 2016). En un estudio comparativo aleatorizado de 2025 con 90 fracturas desplazadas o cominutas, la placa en gancho cubital dio mejor AOFAS y FADI al mes, 3 y 6 meses, pero a los 12 meses los tres grupos (placa, inmovilización y funcional precoz) fueron comparables; el grupo funcional precoz unió y volvió a sus actividades antes que los otros dos, y los autores recomiendan ese tratamiento; con placa hubo 1 infección de la herida, 1 lesión o irritación del sural y 3 implantes prominentes (fuente: Leng K y colaboradores, 2025). Dos salvedades: el resumen no precisa la zona de las fracturas y sus grupos (30, 18 y 30) no suman los 90 pacientes que declara (fuente: Leng K y colaboradores, 2025). Es decir: operar una zona 1 es una decisión compartida y de excepción, no una regla. Lo que muestra el ensayo. En el ECA de Mologne, que las revisiones de 2013 y 2016 describen como el único ensayo aleatorizado de tornillo frente a yeso en Jones agudo (fuente: Roche AJ y colaboradores, 2013) (fuente: Cheung CN y colaboradores, 2016), 18 pacientes fueron a yeso y 19 a tornillo; con seguimiento medio de 25,3 meses, 8 de 18 (44 %) fracasaron en yeso (5 pseudoartrosis, 1 retardo de unión y 2 refracturas) frente a 1 de 19 con cirugía; con yeso, la mitad de los pacientes tardó 14,5 semanas o más en unir y 15,0 en volver al deporte; con tornillo, 7,5 y 8,0 (P &lt; 0,001) (fuente: Mologne TS y colaboradores, 2005). Es un ensayo pequeño (37 pacientes) y el resumen no detalla la población (fuente: Mologne TS y colaboradores, 2005). Lo que muestran las revisiones. Roche y Calder reunieron 26 estudios (22 de nivel 4 y un solo ECA) y agruparon una unión de 76 % en fracturas agudas sin cirugía frente a 96 % con tornillo; en retardos de unión, 44 % sin cirugía frente a 97 % con cirugía (fuente: Roche AJ y colaboradores, 2013). En atletas, el metaanálisis de 22 estudios con 646 fracturas de Jones dio unión operatoria de 97,3 % y no operatoria de 71,4 %, y un retorno al juego de 98,8 % con tornillo frente a 71,6 % sin cirugía (fuente: Attia AK y colaboradores, 2021). Otros metaanálisis apuntan en la misma dirección: pseudoartrosis con OR de 5,74 (IC 95 % 2,65 a 12,40) para el grupo no operatorio (fuente: Yates J y colaboradores, 2015), y un tamaño de efecto de -0,66 (g de Hedges) en pseudoartrosis a favor de la cirugía en fracturas de la base (fuente: Wang Y y colaboradores, 2020). Una revisión de 2026 con 998 pacientes halló menos complicaciones con cirugía (8,5 % frente a 15,6 %; p = 0,02), menos pseudoartrosis (3,3 % frente a 11,6 %; p = 0,04) y AOFAS final de 96,5 frente a 84,1 (p = 0,005) (fuente: Encinas R y colaboradores, 2026). La otra cara. Todo lo anterior es evidencia mayormente de series. La cohorte de 834 fracturas con seguimiento de al menos 5 años mostró que el tratamiento no operatorio puede lograr uniones altas: falla de unión (cirugía o retardo) en 13 (2,7 %) de zona 1, 5 (3,2 %) de zona 2 y 6 (3,8 %) de zona 3; la unión tardó 7,7 semanas en zona 2 y 9,2 en zona 3; y la carga tolerada no cambió el tiempo de unión frente a la descarga (fuente: Pettersen PM y colaboradores, 2022). Pero hubo refractura en 14 fracturas de zona 3 (8,9 %), un precio que conviene decir al paciente (fuente: Pettersen PM y colaboradores, 2022). En la revisión de Herterich, el único ECA de zona 2 que comparó terapia funcional con inmovilización no halló diferencia significativa, y el ECA de zona 3 mostró mejor resultado con cirugía (fuente: Herterich V y colaboradores, 2021). Ojo con la nomenclatura: Herterich concluye que la zona 2 puede tratarse como la 1 y que la zona 3 va a cirugía (fuente: Herterich V y colaboradores, 2021), mientras que las revisiones que llaman Jones a la zona 2 favorecen operarla (fuente: Attia AK y colaboradores, 2021) (fuente: Encinas R y colaboradores, 2026). Buena parte de esa diferencia se explica porque el límite zona 2-zona 3 es el menos confiable de la clasificación: los resultados de «zona 2» y «zona 3» se mezclan (fuente: Noori N y colaboradores, 2022). Cómo se integra (interpretación docente apoyada en las fuentes citadas): Atleta o demanda alta de retorno rápido: fijar. Es la recomendación mayoritaria en la literatura de atletas (fuente: Attia AK y colaboradores, 2021) (fuente: Goodloe JB y colaboradores, 2021). Retardo de unión o pseudoartrosis (Torg II o III): fijar, con aumento biológico si se desea; la pauta clásica es operar el tipo III (fuente: Cheung CN y colaboradores, 2016) (fuente: Roche AJ y colaboradores, 2013). No atleta, zona 2 o 3 aguda sin desplazamiento: el tratamiento no operatorio es una opción legítima si el paciente acepta el riesgo de retardo, pseudoartrosis y refractura, con control estrecho (fuente: Pettersen PM y colaboradores, 2022) (fuente: Chloros GD y colaboradores, 2022). Zona 3 de estrés: la biología del foco manda; la presencia de esclerosis orienta a cirugía (fuente: Cheung CN y colaboradores, 2016) (fuente: Josefsson PO y colaboradores, 1994). Opciones quirúrgicas. El tornillo intramedular, con o sin aumento biológico, sigue siendo el estándar si se opera, y las placas diseñadas para esta región dieron buenos resultados recientes (fuente: Chloros GD y colaboradores, 2022). En una revisión de 10 estudios con 309 pacientes, placa de bloqueo y tornillo no difirieron en AOFAS ni en complicaciones (fuente: Lo YC y colaboradores, 2024). Al juntar los estudios de placa, la zona 1 unió en 6,88 semanas con 5,97 % de complicaciones; la zona 2 unió en 7,0 semanas pero con 20,45 % de complicaciones (fuente: Horani K y colaboradores, 2025). Otra opción descrita es la banda de tensión con alambre (fuente: Cheung CN y colaboradores, 2016). El aumento ortobiológico no cambió el retorno al juego en 718 fracturas de atletas (98,98 % con aumento y 99,04 % sin él), con unión de 98,48 % y 93,78 % respectivamente (fuente: Attia AK y colaboradores, 2023). Atletas de élite. La serie de 25 jugadores de la NFL operados (en la mayoría, tornillo específico de Jones con aspirado de médula ósea y matriz ósea desmineralizada), con estimulador óseo y rehabilitación intensiva, volvió al juego en 100 %, con refractura en 3 (12,0 %) (fuente: Lareau CR y colaboradores, 2016). Entre 280 fracturas operadas en atletas de élite, la unión radiográfica fue de 96,7 %, el retorno a las 11,15 semanas en promedio y la tasa global de complicaciones de 22,5 % (fuente: Goodloe JB y colaboradores, 2021). Fractura del bailarín (espiral oblicua). Al reunir 10 estudios (125 pacientes operados y 365 tratados sin cirugía), ambos grupos unieron casi por igual (99,2 % y 98,6 %); la diferencia estuvo en el retorno al deporte, de 15,4 semanas con cirugía y 22,4 sin ella, y las complicaciones fueron 12,0 % y 15,1 %; la evidencia es de nivel IV y heterogénea (fuente: Jimenez Mosquea TR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«Unión según el tratamiento, tres fuentes» muestra lo siguiente. Fractura aguda, sin cirugía (Roche): 76 por ciento (fuente: Roche AJ y colaboradores, 2013). Fractura aguda, con tornillo (Roche): 96 por ciento (fuente: Roche AJ y colaboradores, 2013). Retardo de unión, sin cirugía (Roche): 44 por ciento (fuente: Roche AJ y colaboradores, 2013). Retardo de unión, con cirugía (Roche): 97 por ciento (fuente: Roche AJ y colaboradores, 2013). Atletas, sin cirugía (Attia): 71.4 por ciento (fuente: Attia AK y colaboradores, 2021). Atletas, con cirugía (Attia): 97.3 por ciento (fuente: Attia AK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«Pseudoartrosis y complicaciones totales, cirugía frente a tratamiento conservador (revisión 2026)» muestra lo siguiente. Pseudoartrosis con cirugía: 3.3 por ciento (fuente: Encinas R y colaboradores, 2026). Pseudoartrosis con tratamiento conservador: 11.6 por ciento (fuente: Encinas R y colaboradores, 2026). Complicaciones totales con cirugía: 8.5 por ciento (fuente: Encinas R y colaboradores, 2026). Complicaciones totales con tratamiento conservador: 15.6 por ciento (fuente: Encinas R y colaboradores, 2026). En el documento Word de este tema encontrarás además: Ensayos de zona 1: qué se comparó y qué se halló; Cirugía frente a tratamiento no operatorio en zonas 2 y 3 (resumen de fuentes). Con esto cerramos tratamiento. Sigamos con técnica quirúrgica: tornillo intramedular en zona 2.</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tornillo intramedular en zona 2. Lo que sigue explica cómo se razona y se hace la fijación intramedular percutánea de una fractura de zona 2 (Jones), que es la intervención de referencia en esta región (fuente: Chloros GD y colaboradores, 2022). Es apoyo de estudio: no sustituye al tutor ni al manual del implante, y todo lo que no tiene estudio detrás está rotulado como práctica habitual / opinión experta. Indicaciones habituales. Atleta o demanda alta de retorno (fuente: Attia AK y colaboradores, 2021), retardo de unión o pseudoartrosis (fuente: Cheung CN y colaboradores, 2016) (fuente: Roche AJ y colaboradores, 2013), refractura (fuente: Hunt KJ y colaboradores, 2011) y fracturas desplazadas (fuente: Chloros GD y colaboradores, 2022). La técnica percutánea descrita en JBJS Essential Surgical Techniques se pensó para la zona 2 con desplazamiento mínimo a moderado y no se recomienda en fracturas cominutas ni con trazo proximal dividido (fuente: Dewar CP y colaboradores, 2024). Posición y marcas. Con el pie apoyado de lado, se dibujan en la piel el peroné distal y el contorno del quinto; esas marcas guían dónde entra la aguja guía (fuente: Dewar CP y colaboradores, 2024). Se controla con mini arco en C (fuente: Dewar CP y colaboradores, 2024); el uso de torniquete y el tipo de mesa son práctica habitual / opinión experta. En cadáver se logró colocar el tornillo sin fluoroscopia a partir de puntos de referencia anatómicos, midiendo antes la relación del nervio sural con el punto de entrada (fuente: Johnson JT y colaboradores, 2004). Punto de entrada y guía. Bajo escopia se busca un punto de entrada «alto y medial»; confirmado, la aguja guía progresa hacia distal sin salirse del eje del canal (fuente: Dewar CP y colaboradores, 2024). Una guía excéntrica produce un tornillo que apoya contra la cortical y concentra el esfuerzo en un solo lado (interpretación docente). Reducción. El estándar descrito es la reducción anatómica con un tornillo intramedular (fuente: Chloros GD y colaboradores, 2022); abrir el foco cuando la reducción cerrada no basta es práctica habitual / opinión experta, y en la pseudoartrosis con bordes escleróticos la técnica de JBJS añade una incisión sobre el foco para perforar los bordes e injertar (fuente: Dewar CP y colaboradores, 2024). Se comprueba en proyecciones AP, oblicua y lateral que no haya escalón cortical ni brecha plantar (práctica habitual / opinión experta; la brecha plantar se estudia abajo (fuente: Cates NK y colaboradores, 2022)). Elección del tornillo. Tres decisiones: Diámetro. El canal es elíptico y estrecho en el plano AP; en 241 TC el ancho del canal en el ápice fue de 4,1 ± 0,9 mm en AP y 5,3 ± 1,1 mm en lateral, y la mayoría admite un tornillo de 4,0 o 4,5 mm (fuente: DeSandis B y colaboradores, 2016). En otra TC, el diámetro coronal en el istmo superó 4,5 mm en 81 % de los varones y 74 % de las mujeres (fuente: Ochenjele G y colaboradores, 2015). La pauta de Hunt y Anderson para revisión de pseudoartrosis o refractura en atletas de élite es un tornillo sólido de 5,5 mm o más con injerto (fuente: Hunt KJ y colaboradores, 2011). Aun así, en una revisión de 8 estudios ni el diámetro ni el tipo (canulado o sólido) cambiaron las complicaciones, y el diámetro tampoco el tiempo de retorno al juego (fuente: Lowe D y colaboradores, 2026). Longitud. Por la curvatura, un tornillo largo abre el foco: en cadáver, la brecha plantar apareció con un tornillo de 49,89 mm en promedio (67,05 % de la longitud) y fue más probable cuando el tornillo llegaba a 66 % o más (fuente: Cates NK y colaboradores, 2022). La TC de 119 pacientes sugirió no superar 68 % de la longitud (fuente: Ochenjele G y colaboradores, 2015), y la de 241 propuso 40 mm o menos en promedio, midiendo en la proyección lateral (fuente: DeSandis B y colaboradores, 2016). Tipo. Para comprimir con un tornillo de rosca parcial, la rosca entera debe quedar más allá del trazo (fuente: Cheung CN y colaboradores, 2016); la alternativa de la técnica de JBJS es un tornillo sin cabeza de paso variable de 5,0 mm, y esa misma técnica prefiere desde lo biomecánico un tornillo de núcleo completo de 4,5 a 5,5 mm según el canal (fuente: Dewar CP y colaboradores, 2024). Con carga simulada del peroneo corto, el tornillo canulado sin cabeza tuvo más fallo precoz (33 %) que el tornillo específico de Jones (0 %; P = 0,044) (fuente: Willegger M y colaboradores, 2020). Fresado. La revisión de Arch Trauma Res aconseja fresar primero, para que el tornillo muerda el endostio y no quede flojo (fuente: Cheung CN y colaboradores, 2016). Ojo con el otro extremo: un tornillo más grueso agarra mejor pero puede fracturar la diáfisis al entrar (fuente: Cheung CN y colaboradores, 2016), y una mala elección del tornillo se asocia a refractura, pseudoartrosis y estallido de la cortical (fuente: Ochenjele G y colaboradores, 2015). Aumento biológico. En refractura o pseudoartrosis, la serie de Hunt y Anderson usó autoinjerto esponjoso o aspirado de médula con matriz ósea desmineralizada (fuente: Hunt KJ y colaboradores, 2011); el metaanálisis no mostró que cambie el retorno al juego en la primaria (fuente: Attia AK y colaboradores, 2023). Cierre y cuidado inicial. Cierre de la piel con sutura y vendaje blando; la técnica de JBJS indica no apoyar durante 2 semanas y luego pasar a una carga protegida que aumenta de forma progresiva (fuente: Dewar CP y colaboradores, 2024). Existen protocolos con carga más precoz que no empeoraron la unión (fuente: Looney AM y colaboradores, 2020) (fuente: Watson S y colaboradores, 2020). Errores frecuentes del residente (apoyados donde hay estudio). Entrada demasiado plantar o lateral, que pone en riesgo el nervio sural y la inserción del peroneo corto, cuando el punto alto y medial los evita (fuente: Dewar CP y colaboradores, 2024) (fuente: Johnson JT y colaboradores, 2004) (fuente: Chloros GD y colaboradores, 2022); guía fuera del centro del canal (fuente: Dewar CP y colaboradores, 2024); tornillo más largo que lo planificado (fuente: Cates NK y colaboradores, 2022); elegir un tornillo delgado por defecto cuando el canal admite más (fuente: Ochenjele G y colaboradores, 2015) (fuente: DeSandis B y colaboradores, 2016); no comprobar la reducción antes de avanzar (práctica habitual / opinión experta); dar carga y deporte completos antes de ver la unión (fuente: Larson CM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«Longitud del tornillo respecto del metatarsiano: qué dicen cadáver y TC» muestra lo siguiente. Segmento recto del hueso, límite sugerido (TC): 68 % de la longitud del hueso (fuente: Ochenjele G y colaboradores, 2015). Tornillo que abrió brecha plantar, promedio (cadáver): 67 % de la longitud del hueso (fuente: Cates NK y colaboradores, 2022). Umbral de mayor probabilidad de brecha (cadáver): 66 % de la longitud del hueso (fuente: Cates NK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«Ancho del canal medular en mm según el estudio y la proyección» muestra lo siguiente. Istmo, plano coronal (TC de 119 pacientes): 5 mm (fuente: Ochenjele G y colaboradores, 2015). Ápice de la curvatura, proyección AP (TC de 241): 4.1 mm (fuente: DeSandis B y colaboradores, 2016). Ápice de la curvatura, proyección lateral (TC de 241): 5.3 mm (fuente: DeSandis B y colaboradores, 2016). Con esto cerramos técnica quirúrgica: tornillo intramedular en zona 2.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Las complicaciones se agrupan en las biológicas (retardo de unión, pseudoartrosis, refractura) y las del implante o la técnica (irritación, rotura, brecha, lesión del sural). Conocer sus cifras sirve para informar bien y para elegir. Retardo de unión y pseudoartrosis. Con tratamiento no operatorio, la unión agrupada en atletas fue de 71,4 % frente a 97,3 % con cirugía (fuente: Attia AK y colaboradores, 2021); en una revisión de 10 estudios, la pseudoartrosis fue de 11,6 % con tratamiento conservador y de 3,3 % con cirugía (fuente: Encinas R y colaboradores, 2026). En el metaanálisis de atletas, el retardo de unión global (el resumen no lo separa por tratamiento) fue de 2,5 % (fuente: Attia AK y colaboradores, 2021); en una serie retrospectiva con tornillo sólido en zona 2 se definió el retardo con un corte estadístico de 12,5 semanas y se observó en 20 % con carga precoz y 24 % con carga tardía (P &gt; 0,999), sin pseudoartrosis (fuente: Looney AM y colaboradores, 2020). Ambas cifras no se pueden comparar de forma directa porque usan definiciones distintas. Refractura. Es la complicación que más condiciona el consejo. En la cohorte de 834 fracturas (94,4 % sin cirugía), se refracturaron 3 de zona 1 (0,6 %) y 14 de zona 3 (8,9 %) (fuente: Pettersen PM y colaboradores, 2022). En atletas, el metaanálisis estimó una refractura global de 10,2 % (IC 95 % 5,9 a 14,5), sin separarla por tratamiento en el resumen (fuente: Attia AK y colaboradores, 2021), la revisión de élite 8,6 % (fuente: Goodloe JB y colaboradores, 2021) y la serie de 25 jugadores de la NFL 12,0 % (fuente: Lareau CR y colaboradores, 2016). Larson y cols. siguieron a 15 pacientes con tornillo canulado: 6 fracasaron (4 por refractura y 2 por pseudoartrosis sintomática) (fuente: Larson CM y colaboradores, 2002). Entre los que fracasaron, 83 % eran atletas de élite, frente a 11 % entre quienes evolucionaron bien; además, al volver a la actividad plena solo 1 de esos 6 mostraba unión radiográfica completa (fuente: Larson CM y colaboradores, 2002). En el ECA de Mologne, 2 de las 8 fallas en yeso fueron refracturas (fuente: Mologne TS y colaboradores, 2005). Complicaciones del implante. La revisión de EFORT enumera como complicaciones quirúrgicas habituales la refractura, la pseudoartrosis, la lesión del sural, el dolor crónico y los problemas del material (fallo o irritación de partes blandas) (fuente: Chloros GD y colaboradores, 2022). En 26 fracturas agudas de Jones de atletas universitarios operadas con un tornillo, 3 pacientes necesitaron retirarlo por irritación de la piel; hubo además 1 refractura tras un retiro realizado con unión ya documentada, y en 1 paciente el tornillo apareció roto al año con el hueso consolidado (fuente: Watson S y colaboradores, 2020). En el estudio de 2025 con placa en gancho se anotaron 1 infección de herida, 1 lesión o irritación del sural y 3 implantes prominentes (fuente: Leng K y colaboradores, 2025); en el metaanálisis de placas, las complicaciones fueron 5,97 % en zona 1 y 20,45 % en zona 2 (fuente: Horani K y colaboradores, 2025). Complicaciones de técnica. Un tornillo mal elegido produce brecha plantar, estallido de cortical, refractura o pseudoartrosis (fuente: Ochenjele G y colaboradores, 2015) (fuente: Cates NK y colaboradores, 2022). Cuando falla la fijación. Hunt y Anderson revisaron a 21 atletas de élite con refractura o pseudoartrosis: tras revisar con tornillo intramedular e injerto, todos recuperaron su nivel competitivo (12,3 semanas en promedio), la cortical cicatrizó en todos los casos y apenas 1 volvió a refracturarse (fuente: Hunt KJ y colaboradores, 2011). Roche y Calder encontraron que las pseudoartrosis tratadas con tornillo sanaron en 97 % (fuente: Roche AJ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«Refractura según el contexto» muestra lo siguiente. Zona 1 (cohorte de 834): 0.6 por ciento (fuente: Pettersen PM y colaboradores, 2022). Zona 3 (cohorte de 834): 8.9 por ciento (fuente: Pettersen PM y colaboradores, 2022). Élite operados (revisión): 8.6 por ciento (fuente: Goodloe JB y colaboradores, 2021). Atletas, global (metaanálisis): 10.2 por ciento (fuente: Attia AK y colaboradores, 2021). Jugadores de la NFL operados: 12 por ciento (fuente: Lareau CR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globales en distintos contextos» muestra lo siguiente. Placa en zona 1: 6 por ciento (fuente: Horani K y colaboradores, 2025). Fractura del bailarín operada: 12 por ciento (fuente: Jimenez Mosquea TR y colaboradores, 2024). Fractura del bailarín no operada: 15.1 por ciento (fuente: Jimenez Mosquea TR y colaboradores, 2024). Placa en zona 2: 20.4 por ciento (fuente: Horani K y colaboradores, 2025). Élite operados: 22.5 por ciento (fuente: Goodloe JB y colaboradores, 2021). En el documento Word de este tema encontrarás además: Complicaciones y sus cifras.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El pronóstico depende de la zona, del tratamiento y de la presión para volver. Zona 1. Es la de mejor pronóstico. En la cohorte de 834 fracturas, la unión tardó en promedio 7,5 semanas en zona 1, 7,7 en zona 2 y 9,2 en zona 3, con diferencia significativa entre zona 3 y zona 1 (P = 0,04) sin que la carga tolerada marcara diferencia frente a la descarga (fuente: Pettersen PM y colaboradores, 2022). Con zapato de suela dura, el retorno a la actividad previa fue a los 37,2 días y sin pseudoartrosis (fuente: Choi YR y colaboradores, 2021); en el ensayo de vendaje blando frente a yeso, la puntuación funcional media fue 92 frente a 86 a favor del vendaje, y todos tenían consolidación radiográfica a los 65 días (fuente: Wiener BD y colaboradores, 1997). Zonas 2 y 3 operadas. En un grupo de 32 pacientes consecutivos de población general con tornillo intramedular primario (edad media 33,4 años), todos consolidaron, con carga completa a las 3,7 semanas, unión radiográfica a las 10,8 y actividad sin restricción a las 13,0 semanas, con satisfacción de 100 % a los 24,2 meses (fuente: Bucknam RB y colaboradores, 2020). En atletas, el retorno al juego fue de 9,6 semanas con tornillo frente a 13,1 sin cirugía (fuente: Attia AK y colaboradores, 2021), y en el ECA de Mologne la mediana de unión fue de 7,5 semanas con cirugía frente a 14,5 con yeso (fuente: Mologne TS y colaboradores, 2005). En atletas de élite, el retorno medio fue de 11,15 semanas con unión de 96,7 % (fuente: Goodloe JB y colaboradores, 2021). Ojo con la imagen. Volver al juego no equivale a haber curado: en 32 aspirantes del Combine de la NFL con Jones operada y TC, la mitad (50,0 %) estaba curada o casi curada y 12,5 % tenía poca o ninguna curación (fuente: Spang RC y colaboradores, 2018). Aun así, haber sido operado de Jones no se tradujo en más riesgo de quedar sin ser elegido ni en menos partidos jugados durante la primera temporada en la NFL (fuente: Tu LA y colaboradores, 2018), y los 25 jugadores operados en otra serie volvieron al juego en 100 % (fuente: Lareau CR y colaboradores, 2016). Sin cirugía. La pseudoartrosis global en fracturas de tuberosidad fue de 1,1 % con tratamiento no operatorio (fuente: Khan S y colaboradores, 2021). En fracturas de Jones, las cifras no operatorias son claramente peores (ver tratamiento y complicaciones) (fuente: Attia AK y colaboradores, 2021) (fuente: Encinas R y colaboradores, 2026). Dato a favor del tratamiento no operatorio en población general: con seguimiento mínimo de 5 años, la falla de unión fue de 2,7 % a 3,8 % en las tres zonas (fuente: Pettersen PM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a la unión por zona en la cohorte de 834 fracturas» muestra lo siguiente. Zona 1: 7.5 semanas (fuente: Pettersen PM y colaboradores, 2022). Zona 2: 7.7 semanas (fuente: Pettersen PM y colaboradores, 2022). Zona 3: 9.2 semanas (fuente: Pettersen PM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«Retorno al juego o a actividad sin restricción tras tratamiento de Jones» muestra lo siguiente. Atletas, cirugía (metaanálisis): 9.6 semanas (fuente: Attia AK y colaboradores, 2021). Atletas, sin cirugía (metaanálisis): 13.1 semanas (fuente: Attia AK y colaboradores, 2021). Mologne, cirugía (mediana): 8 semanas (fuente: Mologne TS y colaboradores, 2005). Mologne, yeso (mediana): 15 semanas (fuente: Mologne TS y colaboradores, 2005). Atletas de élite operados: 11.2 semanas (fuente: Goodloe JB y colaboradores, 2021). Población general, sin restricción: 13 semanas (fuente: Bucknam RB y colaboradores, 2020). Con esto cerramos pronóstico. Sigamos con rehabilitación, carga y retorno al deporte.</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carga y retorno al deporte. No hay un protocolo universal validado; lo que sigue ordena la evidencia disponible y rotula lo que es práctica habitual. Zona 1. El tratamiento funcional con apoyo según tolerancia es lo que respaldan los ensayos (fuente: Herterich V y colaboradores, 2021) (fuente: Choi YR y colaboradores, 2021); la revisión de tuberosidades propone un yeso de marcha de 2 a 3 semanas y después subir la actividad poco a poco, con ejercicios de fuerza, hasta la unión clínica (fuente: Khan S y colaboradores, 2021). La recuperación fue en 33 días con vendaje blando (fuente: Wiener BD y colaboradores, 1997) y el retorno a la actividad previa a los 37,2 días con zapato duro (fuente: Choi YR y colaboradores, 2021). Postoperatorio de zona 2. En la técnica de JBJS el paciente no apoya durante las 2 primeras semanas y luego carga con protección, cada vez más, hasta recuperarse del todo (fuente: Dewar CP y colaboradores, 2024). En un estudio retrospectivo de tornillo sólido, la carga precoz (dentro de las 2 primeras semanas) no aumentó el retardo de unión frente a la carga tardía (fuente: Looney AM y colaboradores, 2020). En 25 atletas universitarios con carga tolerada en bota desde el postoperatorio inmediato, el retorno fue en promedio a las 3,6 semanas (rango 1,5 a 6), con 3 tornillos retirados por irritación cutánea y 1 refractura (fuente: Watson S y colaboradores, 2020); esa estrategia agresiva no tiene respaldo en ensayos y no debe extrapolarse a todos.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Criterio de retorno. El criterio es la unión en imagen y la clínica (ausencia de dolor), no el calendario: en la serie de Larson, volver a plena actividad antes de la unión radiográfica completa predijo el fracaso (fuente: Larson CM y colaboradores, 2002), y Roche y Calder desaconsejaron el retorno antes de la unión radiológica por el riesgo de refractura (fuente: Roche AJ y colaboradores, 2013). La TC puede mostrar curación incompleta cuando la radiografía simple tranquiliza (fuente: Spang RC y colaboradores, 2018). Calzado y ortesis. Metzl y colaboradores discuten ortesis y calzado como parte de la rehabilitación ideal, sin que el resumen dé una pauta única (fuente: Metzl JA y colaboradores, 2022); la plantilla o el calzado de descarga lateral son práctica habitual / opinión experta. Fisioterapia. Movilidad de tobillo y retropié, fortalecimiento de los peroneos y propiocepción según la fase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«Plan orientativo de carga y retorno» tiene 3 columnas: Situación, Qué muestra la evidencia, Fuente. Fila 1: Situación, Zona 1; Qué muestra la evidencia, Apoyo según tolerancia con zapato, vendaje o yeso corto; retorno a los 37,2 días con zapato duro; Fuente, (fuente: Choi YR y colaboradores, 2021) (fuente: Khan S y colaboradores, 2021). Fila 2: Situación, Zona 2 operada, población general; Qué muestra la evidencia, Carga completa a las 3,7 semanas y actividad sin restricción a las 13,0; Fuente, (fuente: Bucknam RB y colaboradores, 2020). Fila 3: Situación, Zona 2 operada, atleta universitario; Qué muestra la evidencia, Retorno en promedio a las 3,6 semanas con carga tolerada en bota (serie, sin control); Fuente, (fuente: Watson S y colaboradores, 2020). Fila 4: Situación, Zona 2 operada, carga precoz frente a tardía; Qué muestra la evidencia, Sin diferencia de retardo de unión (20 % frente a 24 %); Fuente, (fuente: Looney AM y colaboradores, 2020). (fuente: Choi YR y colaboradores, 2021) (fuente: Khan S y colaboradores, 2021) (fuente: Bucknam RB y colaboradores, 2020) (fuente: Watson S y colaboradores, 2020) (fuente: Looney AM y colaboradores, 2020). Con esto cerramos rehabilitación, carga y retorno al deporte.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ubicar el trazo: su relación con la huella del peroneo corto y con la articulación con la base del cuarto metatarsiano define el mecanismo, la irrigación y el pronóstico (fuente: Marcus RE y colaboradores, 2026) (fuente: Cheung CN y colaboradores, 2016) (fuente: Smith JW y colaboradores, 1992). La avulsión de la tuberosidad (zona 1) se trata de forma funcional: zapato, vendaje u ortesis removible dan resultados comparables a los del yeso corto, que no aporta ventaja clara y alarga la vuelta a la actividad (fuente: Alquhaibi MS y colaboradores, 2022) (fuente: Choi YR y colaboradores, 2021) (fuente: Bayram S y colaboradores, 2020) (fuente: Herterich V y colaboradores, 2021). En zonas 2 y 3 se decide por la demanda del paciente y la biología del trazo: atleta, retardo de unión o pseudoartrosis orientan a fijación intramedular; el tratamiento no operatorio es válido si se acepta su riesgo de fracaso (fuente: Attia AK y colaboradores, 2021) (fuente: Mologne TS y colaboradores, 2005) (fuente: Pettersen PM y colaboradores, 2022) (fuente: Chloros GD y colaboradores, 2022). La técnica importa: tornillo centrado, que no sobrepase unos dos tercios de la longitud del hueso y con el mayor diámetro que admita el canal; el nervio sural es la estructura en riesgo (fuente: Cates NK y colaboradores, 2022) (fuente: Ochenjele G y colaboradores, 2015) (fuente: DeSandis B y colaboradores, 2016) (fuente: Chloros GD y colaboradores, 2022). Volver a la actividad plena antes de la unión radiográfica predice el fracaso: el criterio de alta es la imagen y la clínica, no el calendario (fuente: Larson CM y colaboradores, 2002) (fuente: Roche AJ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Buscar siempre la lesión asociada: en una serie de 61 pacientes, 39 (63,93 %) tenían lesión del ligamento colateral lateral del tobillo (fuente: Cao H y colaboradores, 2022); y descartar una lesión de Lisfranc, cuyo retraso diagnóstico empeora el resultado (fuente: Cheung CN y colaboradores, 2016). En adolescentes la apófisis normal y la enfermedad de Iselin imitan una fractura: la osificación de la apófisis empieza desde los 7 años en mujeres y 8 en varones (fuente: Blythe CS y colaboradores, 2026) (fuente: Forrester RA y colaboradores, 2017). Hablar con el paciente del riesgo de retardo de unión, pseudoartrosis y refractura antes de elegir, sobre todo en zonas 2 y 3 (fuente: Pettersen PM y colaboradores, 2022) (fuente: Larson CM y colaboradores, 2002). Medir el éxito por la unión en imagen y la función, no solo por el dolor: en 32 aspirantes del Combine de la NFL con la fractura de Jones ya fijada, la TC mostró curación completa o casi completa solo en 16 (50,0 %) (fuente: Spang RC y colaboradores, 2018). Registrar la dominancia, el deporte y el calzado del paciente: las demandas funcionales deciden entre las opciones aceptables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Zona primero: la zona define el mecanismo, la irrigación y el pronóstico (fuente: Cheung CN y colaboradores, 2016) (fuente: Smith JW y colaboradores, 1992). Zona 1: tratamiento funcional; el yeso no aporta ventaja (fuente: Choi YR y colaboradores, 2021) (fuente: Alquhaibi MS y colaboradores, 2022). Zonas 2 y 3: atleta, retardo o pseudoartrosis orientan a tornillo; sin cirugía hay riesgo conocido de retardo y refractura (fuente: Attia AK y colaboradores, 2021) (fuente: Pettersen PM y colaboradores, 2022). El tornillo se elige por largo y diámetro, no por costumbre (fuente: Cates NK y colaboradores, 2022) (fuente: Ochenjele G y colaboradores, 2015) (fuente: DeSandis B y colaboradores, 2016). El retorno lo decide la unión en imagen, no el calendario (fuente: Larson CM y colaboradores, 2002) (fuente: Spang RC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quinto metatarsiano · fractura de Jones · pseudo-Jones · Lawrence y Botte · Torg · tuberosidad · peroneo corto · banda lateral de la fascia plantar · fractura del bailarín · fractura por estrés · zona divisoria vascular · arteria nutricia · tornillo intramedular · placa en gancho · pseudoartrosis · refractura · injerto óseo · retorno al deporte · enfermedad de Iselin · os vesalianum · reglas de Ottawa · ecografía · nervio sural · metatarso aducto · Lisfranc · zapato de suela dura.</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Zona 1 es avulsión: tratamiento funcional y, casi siempre, sin cirugía (fuente: Chloros GD y colaboradores, 2022). Zonas 2 y 3: la irrigación divisoria explica el retardo de unión y la pseudoartrosis (fuente: Smith JW y colaboradores, 1992) (fuente: Cheung CN y colaboradores, 2016). ECA de Mologne: 44 % de fracasos con yeso frente a 1 de 19 con tornillo (fuente: Mologne TS y colaboradores, 2005). Tornillo intramedular: no pasar de 66 % de la longitud del metatarsiano (fuente: Cates NK y colaboradores, 2022). Volver a jugar antes de la unión radiográfica predijo el fracaso (refractura o pseudoartrosis) (fuente: Larson CM y colaboradores, 2002). Huella del peroneo corto: 15 mm en promedio; avulsión estable, fractura indirecta inestable (fuente: Marcus RE y colaboradores, 2026). Lawrence y Botte: kappa 0,66; el límite zona 2-3 es el débil (fuente: Noori N y colaboradores, 2022). Apófisis del quinto: osificación desde los 7 años en mujeres y 8 en varones (fuente: Blythe CS y colaboradores, 2026). Ecografía a pie de cama: sensibilidad 97,1 %, especificidad 100 % (fuente: Yesilaras M y colaboradores, 2014). Atletas operados: retorno al juego en 9,6 semanas frente a 13,1 sin cirugía (fuente: Attia AK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sintético, sin datos de pacientes reales. Varón de 19 años, futbolista de un equipo universitario, sin enfermedades. Refiere dolor en el borde lateral del pie derecho que aumentó durante semanas con los entrenamientos y hoy no puede correr; no recuerda un golpe puntual. Al examen hay dolor a la palpación de la diáfisis proximal del quinto metatarsiano, el tobillo es estable y el mediopié medial no duele. La radiografía muestra un trazo transversal en la unión metafisodiafisaria con esclerosis en los bordes y ensanchamiento del trazo.</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¿En qué zona de Lawrence y Botte está y qué tipo de Torg sugiere la imagen?. ¿Qué sabemos de la irrigación de esa región y qué implica para el tratamiento?. ¿Cuál es el plan: tratamiento no operatorio o tornillo intramedular? Justificar. ¿Qué criterios usaría para autorizar el regreso al fútbol?.</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Corresponde a una fractura de la unión metafisodiafisaria o de la diáfisis proximal (zona 2 o 3 según el límite exacto, un paso poco confiable entre observadores, kappa 0,66 (fuente: Noori N y colaboradores, 2022)); el trazo ancho con esclerosis sugiere Torg tipo II, un retardo de unión (fuente: Cheung CN y colaboradores, 2016). Esa región está en la zona divisoria vascular (fuente: Smith JW y colaboradores, 1992). En un deportista joven con retardo de unión, la fijación intramedular es la opción mejor respaldada: en atletas, la unión agrupada fue 97,3 % con cirugía frente a 71,4 % sin ella, y el retorno al juego 9,6 frente a 13,1 semanas (fuente: Attia AK y colaboradores, 2021); el ECA de Mologne mostró 44 % de fracaso en yeso (fuente: Mologne TS y colaboradores, 2005). Se planea el tornillo por TC o medición: no pasar de 66 % a 68 % de la longitud del hueso y usar el mayor diámetro que admita el canal (fuente: Cates NK y colaboradores, 2022) (fuente: Ochenjele G y colaboradores, 2015) (fuente: DeSandis B y colaboradores, 2016), con protección del nervio sural (fuente: Chloros GD y colaboradores, 2022). El retorno se autoriza con ausencia de dolor y unión en imagen, y se avisa de la posibilidad de refractura (fuente: Larson CM y colaboradores, 2002) (fuente: Attia AK y colaboradores, 2021); si la radiografía deja dudas, la TC mide la curación mejor (fuente: Spang RC y colaboradores, 2018). En el deportista con retardo de unión de la zona vascular, fijar bien y volver cuando la imagen lo permita: el calendario no es criterio (fuente: Larson CM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Fracturas de la base del quinto metatarsiano: qué se trata, qué se opera y cuándo se vuelve a jugar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metatarsianos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a:t>
            </a:r>
          </a:p>
          <a:p>
            <a:pPr marL="347472" indent="-347472">
              <a:spcAft>
                <a:spcPts val="1400"/>
              </a:spcAft>
              <a:buChar char="•"/>
            </a:pPr>
            <a:r>
              <a:rPr sz="2200">
                <a:solidFill>
                  <a:srgbClr val="263238"/>
                </a:solidFill>
                <a:latin typeface="Calibri"/>
              </a:rPr>
              <a:t>5. Irrigación: por qué la zona 2 es distinta</a:t>
            </a:r>
          </a:p>
          <a:p>
            <a:pPr marL="347472" indent="-347472">
              <a:spcAft>
                <a:spcPts val="1400"/>
              </a:spcAft>
              <a:buChar char="•"/>
            </a:pPr>
            <a:r>
              <a:rPr sz="2200">
                <a:solidFill>
                  <a:srgbClr val="263238"/>
                </a:solidFill>
                <a:latin typeface="Calibri"/>
              </a:rPr>
              <a:t>6. Variantes y lo que imita una fractura</a:t>
            </a:r>
          </a:p>
          <a:p>
            <a:pPr marL="347472" indent="-347472">
              <a:spcAft>
                <a:spcPts val="1400"/>
              </a:spcAft>
              <a:buChar char="•"/>
            </a:pPr>
            <a:r>
              <a:rPr sz="2200">
                <a:solidFill>
                  <a:srgbClr val="263238"/>
                </a:solidFill>
                <a:latin typeface="Calibri"/>
              </a:rPr>
              <a:t>7. Biomecánica</a:t>
            </a:r>
          </a:p>
          <a:p>
            <a:pPr marL="347472" indent="-347472">
              <a:spcAft>
                <a:spcPts val="1400"/>
              </a:spcAft>
              <a:buChar char="•"/>
            </a:pPr>
            <a:r>
              <a:rPr sz="2200">
                <a:solidFill>
                  <a:srgbClr val="263238"/>
                </a:solidFill>
                <a:latin typeface="Calibri"/>
              </a:rPr>
              <a:t>8. Clasificación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Diagnóstico clínico</a:t>
            </a:r>
          </a:p>
          <a:p>
            <a:pPr marL="347472" indent="-347472">
              <a:spcAft>
                <a:spcPts val="1400"/>
              </a:spcAft>
              <a:buChar char="•"/>
            </a:pPr>
            <a:r>
              <a:rPr sz="2200">
                <a:solidFill>
                  <a:srgbClr val="263238"/>
                </a:solidFill>
                <a:latin typeface="Calibri"/>
              </a:rPr>
              <a:t>10. Examen físico</a:t>
            </a:r>
          </a:p>
          <a:p>
            <a:pPr marL="347472" indent="-347472">
              <a:spcAft>
                <a:spcPts val="1400"/>
              </a:spcAft>
              <a:buChar char="•"/>
            </a:pPr>
            <a:r>
              <a:rPr sz="2200">
                <a:solidFill>
                  <a:srgbClr val="263238"/>
                </a:solidFill>
                <a:latin typeface="Calibri"/>
              </a:rPr>
              <a:t>11. Imágenes</a:t>
            </a:r>
          </a:p>
          <a:p>
            <a:pPr marL="347472" indent="-347472">
              <a:spcAft>
                <a:spcPts val="1400"/>
              </a:spcAft>
              <a:buChar char="•"/>
            </a:pPr>
            <a:r>
              <a:rPr sz="2200">
                <a:solidFill>
                  <a:srgbClr val="263238"/>
                </a:solidFill>
                <a:latin typeface="Calibri"/>
              </a:rPr>
              <a:t>12. Lesiones asociadas</a:t>
            </a:r>
          </a:p>
          <a:p>
            <a:pPr marL="347472" indent="-347472">
              <a:spcAft>
                <a:spcPts val="1400"/>
              </a:spcAft>
              <a:buChar char="•"/>
            </a:pPr>
            <a:r>
              <a:rPr sz="2200">
                <a:solidFill>
                  <a:srgbClr val="263238"/>
                </a:solidFill>
                <a:latin typeface="Calibri"/>
              </a:rPr>
              <a:t>13. Algoritmo de decisión</a:t>
            </a:r>
          </a:p>
          <a:p>
            <a:pPr marL="347472" indent="-347472">
              <a:spcAft>
                <a:spcPts val="1400"/>
              </a:spcAft>
              <a:buChar char="•"/>
            </a:pPr>
            <a:r>
              <a:rPr sz="2200">
                <a:solidFill>
                  <a:srgbClr val="263238"/>
                </a:solidFill>
                <a:latin typeface="Calibri"/>
              </a:rPr>
              <a:t>14. Tratamiento</a:t>
            </a:r>
          </a:p>
          <a:p>
            <a:pPr marL="347472" indent="-347472">
              <a:spcAft>
                <a:spcPts val="1400"/>
              </a:spcAft>
              <a:buChar char="•"/>
            </a:pPr>
            <a:r>
              <a:rPr sz="2200">
                <a:solidFill>
                  <a:srgbClr val="263238"/>
                </a:solidFill>
                <a:latin typeface="Calibri"/>
              </a:rPr>
              <a:t>15. Técnica quirúrgica: tornillo intramedular en zona 2</a:t>
            </a:r>
          </a:p>
          <a:p>
            <a:pPr marL="347472" indent="-347472">
              <a:spcAft>
                <a:spcPts val="1400"/>
              </a:spcAft>
              <a:buChar char="•"/>
            </a:pPr>
            <a:r>
              <a:rPr sz="2200">
                <a:solidFill>
                  <a:srgbClr val="263238"/>
                </a:solidFill>
                <a:latin typeface="Calibri"/>
              </a:rPr>
              <a:t>16. Complicaciones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Cheung CN et al. Arch Trauma Res. 2016. doi:10.5812/atr.33298</a:t>
            </a:r>
          </a:p>
          <a:p>
            <a:r>
              <a:rPr sz="1000">
                <a:solidFill>
                  <a:srgbClr val="5A6469"/>
                </a:solidFill>
                <a:latin typeface="Calibri"/>
              </a:rPr>
              <a:t>[r21] Lawrence SJ et al. Foot Ankle. 1993. doi:10.1177/107110079301400610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base del quinto metatarsiano reúne tres lesiones con pronóstico muy distinto: la avulsión de la tuberosidad (zona 1), la fractura metafisodiafisaria que llega a la articulación con el cuarto (zona 2… [r56]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Pituckanotai K et al. J Foot Ankle Surg. 2018. doi:10.1053/j.jfas.2018.03.018</a:t>
            </a:r>
          </a:p>
          <a:p>
            <a:r>
              <a:rPr sz="800">
                <a:solidFill>
                  <a:srgbClr val="5A6469"/>
                </a:solidFill>
                <a:latin typeface="Calibri"/>
              </a:rPr>
              <a:t>[r4] Alquhaibi MS et al. Injury. 2022. doi:10.1016/j.injury.2021.11.032</a:t>
            </a:r>
          </a:p>
          <a:p>
            <a:r>
              <a:rPr sz="800">
                <a:solidFill>
                  <a:srgbClr val="5A6469"/>
                </a:solidFill>
                <a:latin typeface="Calibri"/>
              </a:rPr>
              <a:t>[r19] Smith JW et al. Foot Ankle. 1992. doi:10.1177/107110079201300306</a:t>
            </a:r>
          </a:p>
          <a:p>
            <a:r>
              <a:rPr sz="800">
                <a:solidFill>
                  <a:srgbClr val="5A6469"/>
                </a:solidFill>
                <a:latin typeface="Calibri"/>
              </a:rPr>
              <a:t>[r21] Lawrence SJ et al. Foot Ankle. 1993. doi:10.1177/107110079301400610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base del quinto metatarsiano es el extremo proximal del hueso más lateral del antepié.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Cheung CN et al. Arch Trauma Res. 2016. doi:10.5812/atr.33298</a:t>
            </a:r>
          </a:p>
          <a:p>
            <a:r>
              <a:rPr sz="1000">
                <a:solidFill>
                  <a:srgbClr val="5A6469"/>
                </a:solidFill>
                <a:latin typeface="Calibri"/>
              </a:rPr>
              <a:t>[r21] Lawrence SJ et al. Foot Ankle. 1993. doi:10.1177/107110079301400610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de la diáfisis proximal (zona 3). Queda distal a esa articulación; puede ser aguda o por estrés y también tiene riesgo de retardo de unión [r56]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Pituckanotai K et al. J Foot Ankle Surg. 2018. doi:10.1053/j.jfas.2018.03.018</a:t>
            </a:r>
          </a:p>
          <a:p>
            <a:r>
              <a:rPr sz="800">
                <a:solidFill>
                  <a:srgbClr val="5A6469"/>
                </a:solidFill>
                <a:latin typeface="Calibri"/>
              </a:rPr>
              <a:t>[r4] Alquhaibi MS et al. Injury. 2022. doi:10.1016/j.injury.2021.11.032</a:t>
            </a:r>
          </a:p>
          <a:p>
            <a:r>
              <a:rPr sz="800">
                <a:solidFill>
                  <a:srgbClr val="5A6469"/>
                </a:solidFill>
                <a:latin typeface="Calibri"/>
              </a:rPr>
              <a:t>[r19] Smith JW et al. Foot Ankle. 1992. doi:10.1177/107110079201300306</a:t>
            </a:r>
          </a:p>
          <a:p>
            <a:r>
              <a:rPr sz="800">
                <a:solidFill>
                  <a:srgbClr val="5A6469"/>
                </a:solidFill>
                <a:latin typeface="Calibri"/>
              </a:rPr>
              <a:t>[r21] Lawrence SJ et al. Foot Ankle. 1993. doi:10.1177/107110079301400610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eso este capítulo habla de zonas y reserva «Jones» para la zona 2, avisando cuando una fuente use otro criterio.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Herterich V et al. Dtsch Arztebl Int. 2021. doi:10.3238/arztebl.m2021.0231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año se producen 6,7 fracturas metatarsianas por cada 100 000 personas, y alrededor de 30 % de ellas asientan en la base del quinto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Herterich V et al. Dtsch Arztebl Int. 2021. doi:10.3238/arztebl.m2021.0231</a:t>
            </a:r>
          </a:p>
          <a:p>
            <a:r>
              <a:rPr sz="800">
                <a:solidFill>
                  <a:srgbClr val="5A6469"/>
                </a:solidFill>
                <a:latin typeface="Calibri"/>
              </a:rPr>
              <a:t>[r17] Pettersen PM et al. Foot Ankle Int. 2022. doi:10.1177/10711007211069123</a:t>
            </a:r>
          </a:p>
          <a:p>
            <a:r>
              <a:rPr sz="800">
                <a:solidFill>
                  <a:srgbClr val="5A6469"/>
                </a:solidFill>
                <a:latin typeface="Calibri"/>
              </a:rPr>
              <a:t>[r23] Petrisor BA et al. Foot Ankle Int. 2006. doi:10.1177/107110070602700303</a:t>
            </a:r>
          </a:p>
          <a:p>
            <a:r>
              <a:rPr sz="800">
                <a:solidFill>
                  <a:srgbClr val="5A6469"/>
                </a:solidFill>
                <a:latin typeface="Calibri"/>
              </a:rPr>
              <a:t>[r37] Tu LA et al. Foot Ankle Int. 2018. doi:10.1177/1071100717733990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Factores de riesgo.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Reparto por zona de Lawrence y Botte en 834 fracturas de la base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Pettersen PM et al. Foot Ankle Int. 2022. doi:10.1177/10711007211069123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[r22] Richli WR et al. AJR Am J Roentgenol. 1984. doi:10.2214/ajr.143.4.889</a:t>
            </a:r>
          </a:p>
          <a:p>
            <a:r>
              <a:rPr sz="800">
                <a:solidFill>
                  <a:srgbClr val="5A6469"/>
                </a:solidFill>
                <a:latin typeface="Calibri"/>
              </a:rPr>
              <a:t>[r26] Marcus RE et al. Clin Orthop Relat Res. 2026. doi:10.1097/CORR.0000000000003827</a:t>
            </a:r>
          </a:p>
          <a:p>
            <a:r>
              <a:rPr sz="800">
                <a:solidFill>
                  <a:srgbClr val="5A6469"/>
                </a:solidFill>
                <a:latin typeface="Calibri"/>
              </a:rPr>
              <a:t>[r28] Willegger M et al. Int Orthop. 2020. doi:10.1007/s00264-020-04581-2</a:t>
            </a:r>
          </a:p>
          <a:p>
            <a:r>
              <a:rPr sz="800">
                <a:solidFill>
                  <a:srgbClr val="5A6469"/>
                </a:solidFill>
                <a:latin typeface="Calibri"/>
              </a:rPr>
              <a:t>[r43] Riegger M et al. J Foot Ankle Surg. 2022. doi:10.1053/j.jfas.2021.11.002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mecanismo explica la zona, y la zona explica el pronóstico.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Zona 2. Según la revisión citada, se produce cuando el antepié se aduce con fuerza mientras el retropié está en flexión plantar [r56].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[r22] Richli WR et al. AJR Am J Roentgenol. 1984. doi:10.2214/ajr.143.4.889</a:t>
            </a:r>
          </a:p>
          <a:p>
            <a:r>
              <a:rPr sz="800">
                <a:solidFill>
                  <a:srgbClr val="5A6469"/>
                </a:solidFill>
                <a:latin typeface="Calibri"/>
              </a:rPr>
              <a:t>[r26] Marcus RE et al. Clin Orthop Relat Res. 2026. doi:10.1097/CORR.0000000000003827</a:t>
            </a:r>
          </a:p>
          <a:p>
            <a:r>
              <a:rPr sz="800">
                <a:solidFill>
                  <a:srgbClr val="5A6469"/>
                </a:solidFill>
                <a:latin typeface="Calibri"/>
              </a:rPr>
              <a:t>[r28] Willegger M et al. Int Orthop. 2020. doi:10.1007/s00264-020-04581-2</a:t>
            </a:r>
          </a:p>
          <a:p>
            <a:r>
              <a:rPr sz="800">
                <a:solidFill>
                  <a:srgbClr val="5A6469"/>
                </a:solidFill>
                <a:latin typeface="Calibri"/>
              </a:rPr>
              <a:t>[r43] Riegger M et al. J Foot Ankle Surg. 2022. doi:10.1053/j.jfas.2021.11.002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docente (interpretación; AO Surgery Reference, enlazada abajo, hace la misma lectura): en el trazo distal a la huella…</a:t>
            </a:r>
          </a:p>
          <a:p>
            <a:pPr marL="347472" indent="-347472">
              <a:spcAft>
                <a:spcPts val="1400"/>
              </a:spcAft>
              <a:buChar char="•"/>
            </a:pPr>
            <a:r>
              <a:rPr sz="2400">
                <a:solidFill>
                  <a:srgbClr val="263238"/>
                </a:solidFill>
                <a:latin typeface="Calibri"/>
              </a:rPr>
              <a:t>Estrés y forma del pie.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[r26] Marcus RE et al. Clin Orthop Relat Res. 2026. doi:10.1097/CORR.0000000000003827</a:t>
            </a:r>
          </a:p>
          <a:p>
            <a:r>
              <a:rPr sz="800">
                <a:solidFill>
                  <a:srgbClr val="5A6469"/>
                </a:solidFill>
                <a:latin typeface="Calibri"/>
              </a:rPr>
              <a:t>[r50] Ochenjele G et al. Foot Ankle Int. 2015. doi:10.1177/1071100714553467</a:t>
            </a:r>
          </a:p>
          <a:p>
            <a:r>
              <a:rPr sz="800">
                <a:solidFill>
                  <a:srgbClr val="5A6469"/>
                </a:solidFill>
                <a:latin typeface="Calibri"/>
              </a:rPr>
              <a:t>[r51] DeSandis B et al. Foot Ankle Int. 2016. doi:10.1177/1071100715623041</a:t>
            </a:r>
          </a:p>
          <a:p>
            <a:r>
              <a:rPr sz="8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quinto metatarsiano es el más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Marcus RE et al. Clin Orthop Relat Res. 2026. doi:10.1097/CORR.0000000000003827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Otro trabajo en 10 cadáveres midió que la huella del peroneo corto tiene en promedio 15 mm de largo… [r26]</a:t>
            </a:r>
          </a:p>
          <a:p>
            <a:pPr marL="347472" indent="-347472">
              <a:spcAft>
                <a:spcPts val="1400"/>
              </a:spcAft>
              <a:buChar char="•"/>
            </a:pPr>
            <a:r>
              <a:rPr sz="2400">
                <a:solidFill>
                  <a:srgbClr val="263238"/>
                </a:solidFill>
                <a:latin typeface="Calibri"/>
              </a:rPr>
              <a:t>Forma del hueso y por qué importa al fijar.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[r26] Marcus RE et al. Clin Orthop Relat Res. 2026. doi:10.1097/CORR.0000000000003827</a:t>
            </a:r>
          </a:p>
          <a:p>
            <a:r>
              <a:rPr sz="800">
                <a:solidFill>
                  <a:srgbClr val="5A6469"/>
                </a:solidFill>
                <a:latin typeface="Calibri"/>
              </a:rPr>
              <a:t>[r50] Ochenjele G et al. Foot Ankle Int. 2015. doi:10.1177/1071100714553467</a:t>
            </a:r>
          </a:p>
          <a:p>
            <a:r>
              <a:rPr sz="800">
                <a:solidFill>
                  <a:srgbClr val="5A6469"/>
                </a:solidFill>
                <a:latin typeface="Calibri"/>
              </a:rPr>
              <a:t>[r51] DeSandis B et al. Foot Ankle Int. 2016. doi:10.1177/1071100715623041</a:t>
            </a:r>
          </a:p>
          <a:p>
            <a:r>
              <a:rPr sz="8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hueso curvo recibe un tornillo recto: de ahí el problema del largo, que se explica en la técnica.</a:t>
            </a:r>
          </a:p>
          <a:p>
            <a:pPr marL="347472" indent="-347472">
              <a:spcAft>
                <a:spcPts val="1400"/>
              </a:spcAft>
              <a:buChar char="•"/>
            </a:pPr>
            <a:r>
              <a:rPr sz="2400">
                <a:solidFill>
                  <a:srgbClr val="263238"/>
                </a:solidFill>
                <a:latin typeface="Calibri"/>
              </a:rPr>
              <a:t>Qué mirar en las láminas.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Irrigación: por qué la zona 2 es distinta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Roche AJ et al. Knee Surg Sports Traumatol Arthrosc. 2013. doi:10.1007/s00167-012-2138-8</a:t>
            </a:r>
          </a:p>
          <a:p>
            <a:r>
              <a:rPr sz="800">
                <a:solidFill>
                  <a:srgbClr val="5A6469"/>
                </a:solidFill>
                <a:latin typeface="Calibri"/>
              </a:rPr>
              <a:t>[r15] Mologne TS et al. Am J Sports Med. 2005. doi:10.1177/0363546504272262</a:t>
            </a:r>
          </a:p>
          <a:p>
            <a:r>
              <a:rPr sz="800">
                <a:solidFill>
                  <a:srgbClr val="5A6469"/>
                </a:solidFill>
                <a:latin typeface="Calibri"/>
              </a:rPr>
              <a:t>[r17] Pettersen PM et al. Foot Ankle Int. 2022. doi:10.1177/10711007211069123</a:t>
            </a:r>
          </a:p>
          <a:p>
            <a:r>
              <a:rPr sz="800">
                <a:solidFill>
                  <a:srgbClr val="5A6469"/>
                </a:solidFill>
                <a:latin typeface="Calibri"/>
              </a:rPr>
              <a:t>[r19] Smith JW et al. Foot Ankle. 1992. doi:10.1177/107110079201300306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mismo hueso tiene dos mundos vasculares que se encuentran justo donde se rompe.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Irrigación: por qué la zona 2 es distinta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Shereff MJ et al. Foot Ankle. 1991. doi:10.1177/107110079101100602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Shereff y cols., en piezas de amputación por debajo de la rodilla, vieron que desde fuera llegan ramas de la arteria metatarsiana dorsal…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Territorios vasculares del quinto metatarsiano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Smith JW et al. Foot Ankle. 1992. doi:10.1177/107110079201300306</a:t>
            </a:r>
          </a:p>
          <a:p>
            <a:r>
              <a:rPr sz="800">
                <a:solidFill>
                  <a:srgbClr val="5A6469"/>
                </a:solidFill>
                <a:latin typeface="Calibri"/>
              </a:rPr>
              <a:t>[r33] Chloros GD et al. EFORT Open Rev. 2022. doi:10.1530/EOR-21-0025</a:t>
            </a:r>
          </a:p>
          <a:p>
            <a:r>
              <a:rPr sz="800">
                <a:solidFill>
                  <a:srgbClr val="5A6469"/>
                </a:solidFill>
                <a:latin typeface="Calibri"/>
              </a:rPr>
              <a:t>[r6] Roche AJ et al. Knee Surg Sports Traumatol Arthrosc. 2013. doi:10.1007/s00167-012-2138-8</a:t>
            </a:r>
          </a:p>
          <a:p>
            <a:r>
              <a:rPr sz="800">
                <a:solidFill>
                  <a:srgbClr val="5A6469"/>
                </a:solidFill>
                <a:latin typeface="Calibri"/>
              </a:rPr>
              <a:t>[r17] Pettersen PM et al. Foot Ankle Int. 2022. doi:10.1177/10711007211069123</a:t>
            </a:r>
          </a:p>
          <a:p>
            <a:r>
              <a:rPr sz="800">
                <a:solidFill>
                  <a:srgbClr val="5A6469"/>
                </a:solidFill>
                <a:latin typeface="Calibri"/>
              </a:rPr>
              <a:t>[r35] Larson CM et al. Analysis of failure. 2002. doi:10.1177/03635465020300012301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Territorio</a:t>
                      </a:r>
                    </a:p>
                  </a:txBody>
                  <a:tcPr>
                    <a:solidFill>
                      <a:srgbClr val="0F5F6B"/>
                    </a:solidFill>
                  </a:tcPr>
                </a:tc>
                <a:tc>
                  <a:txBody>
                    <a:bodyPr/>
                    <a:lstStyle/>
                    <a:p>
                      <a:r>
                        <a:rPr sz="1600" b="1">
                          <a:solidFill>
                            <a:srgbClr val="FFFFFF"/>
                          </a:solidFill>
                          <a:latin typeface="Calibri"/>
                        </a:rPr>
                        <a:t>Fuente de sangre</a:t>
                      </a:r>
                    </a:p>
                  </a:txBody>
                  <a:tcPr>
                    <a:solidFill>
                      <a:srgbClr val="0F5F6B"/>
                    </a:solidFill>
                  </a:tcPr>
                </a:tc>
                <a:tc>
                  <a:txBody>
                    <a:bodyPr/>
                    <a:lstStyle/>
                    <a:p>
                      <a:r>
                        <a:rPr sz="1600" b="1">
                          <a:solidFill>
                            <a:srgbClr val="FFFFFF"/>
                          </a:solidFill>
                          <a:latin typeface="Calibri"/>
                        </a:rPr>
                        <a:t>Qué pasa si se fractura</a:t>
                      </a:r>
                    </a:p>
                  </a:txBody>
                  <a:tcPr>
                    <a:solidFill>
                      <a:srgbClr val="0F5F6B"/>
                    </a:solidFill>
                  </a:tcPr>
                </a:tc>
              </a:tr>
              <a:tr h="457200">
                <a:tc>
                  <a:txBody>
                    <a:bodyPr/>
                    <a:lstStyle/>
                    <a:p>
                      <a:r>
                        <a:rPr sz="1600">
                          <a:solidFill>
                            <a:srgbClr val="263238"/>
                          </a:solidFill>
                          <a:latin typeface="Calibri"/>
                        </a:rPr>
                        <a:t>Tuberosidad</a:t>
                      </a:r>
                    </a:p>
                  </a:txBody>
                  <a:tcPr>
                    <a:solidFill>
                      <a:srgbClr val="EEF3F4"/>
                    </a:solidFill>
                  </a:tcPr>
                </a:tc>
                <a:tc>
                  <a:txBody>
                    <a:bodyPr/>
                    <a:lstStyle/>
                    <a:p>
                      <a:r>
                        <a:rPr sz="1600">
                          <a:solidFill>
                            <a:srgbClr val="263238"/>
                          </a:solidFill>
                          <a:latin typeface="Calibri"/>
                        </a:rPr>
                        <a:t>Vasos metafisarios que penetran por las superficies no articulares [r19]</a:t>
                      </a:r>
                    </a:p>
                  </a:txBody>
                  <a:tcPr>
                    <a:solidFill>
                      <a:srgbClr val="EEF3F4"/>
                    </a:solidFill>
                  </a:tcPr>
                </a:tc>
                <a:tc>
                  <a:txBody>
                    <a:bodyPr/>
                    <a:lstStyle/>
                    <a:p>
                      <a:r>
                        <a:rPr sz="1600">
                          <a:solidFill>
                            <a:srgbClr val="263238"/>
                          </a:solidFill>
                          <a:latin typeface="Calibri"/>
                        </a:rPr>
                        <a:t>Zona 1: consolida bien en general [r33]</a:t>
                      </a:r>
                    </a:p>
                  </a:txBody>
                  <a:tcPr>
                    <a:solidFill>
                      <a:srgbClr val="EEF3F4"/>
                    </a:solidFill>
                  </a:tcPr>
                </a:tc>
              </a:tr>
              <a:tr h="457200">
                <a:tc>
                  <a:txBody>
                    <a:bodyPr/>
                    <a:lstStyle/>
                    <a:p>
                      <a:r>
                        <a:rPr sz="1600">
                          <a:solidFill>
                            <a:srgbClr val="263238"/>
                          </a:solidFill>
                          <a:latin typeface="Calibri"/>
                        </a:rPr>
                        <a:t>Zona de unión con la diáfisis</a:t>
                      </a:r>
                    </a:p>
                  </a:txBody>
                  <a:tcPr>
                    <a:solidFill>
                      <a:srgbClr val="FFFFFF"/>
                    </a:solidFill>
                  </a:tcPr>
                </a:tc>
                <a:tc>
                  <a:txBody>
                    <a:bodyPr/>
                    <a:lstStyle/>
                    <a:p>
                      <a:r>
                        <a:rPr sz="1600">
                          <a:solidFill>
                            <a:srgbClr val="263238"/>
                          </a:solidFill>
                          <a:latin typeface="Calibri"/>
                        </a:rPr>
                        <a:t>Se encuentran los dos aportes, región de mal pronóstico [r19]</a:t>
                      </a:r>
                    </a:p>
                  </a:txBody>
                  <a:tcPr>
                    <a:solidFill>
                      <a:srgbClr val="FFFFFF"/>
                    </a:solidFill>
                  </a:tcPr>
                </a:tc>
                <a:tc>
                  <a:txBody>
                    <a:bodyPr/>
                    <a:lstStyle/>
                    <a:p>
                      <a:r>
                        <a:rPr sz="1600">
                          <a:solidFill>
                            <a:srgbClr val="263238"/>
                          </a:solidFill>
                          <a:latin typeface="Calibri"/>
                        </a:rPr>
                        <a:t>Zona 2: riesgo de retardo y pseudoartrosis [r19] [r6]</a:t>
                      </a:r>
                    </a:p>
                  </a:txBody>
                  <a:tcPr>
                    <a:solidFill>
                      <a:srgbClr val="FFFFFF"/>
                    </a:solidFill>
                  </a:tcPr>
                </a:tc>
              </a:tr>
              <a:tr h="457200">
                <a:tc>
                  <a:txBody>
                    <a:bodyPr/>
                    <a:lstStyle/>
                    <a:p>
                      <a:r>
                        <a:rPr sz="1600">
                          <a:solidFill>
                            <a:srgbClr val="263238"/>
                          </a:solidFill>
                          <a:latin typeface="Calibri"/>
                        </a:rPr>
                        <a:t>Diáfisis proximal</a:t>
                      </a:r>
                    </a:p>
                  </a:txBody>
                  <a:tcPr>
                    <a:solidFill>
                      <a:srgbClr val="EEF3F4"/>
                    </a:solidFill>
                  </a:tcPr>
                </a:tc>
                <a:tc>
                  <a:txBody>
                    <a:bodyPr/>
                    <a:lstStyle/>
                    <a:p>
                      <a:r>
                        <a:rPr sz="1600">
                          <a:solidFill>
                            <a:srgbClr val="263238"/>
                          </a:solidFill>
                          <a:latin typeface="Calibri"/>
                        </a:rPr>
                        <a:t>Arteria nutricia con ramas longitudinales intramedulares [r19]</a:t>
                      </a:r>
                    </a:p>
                  </a:txBody>
                  <a:tcPr>
                    <a:solidFill>
                      <a:srgbClr val="EEF3F4"/>
                    </a:solidFill>
                  </a:tcPr>
                </a:tc>
                <a:tc>
                  <a:txBody>
                    <a:bodyPr/>
                    <a:lstStyle/>
                    <a:p>
                      <a:r>
                        <a:rPr sz="1600">
                          <a:solidFill>
                            <a:srgbClr val="263238"/>
                          </a:solidFill>
                          <a:latin typeface="Calibri"/>
                        </a:rPr>
                        <a:t>Zona 3: riesgo de retardo y de refractura [r17] [r35]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74</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lo que imita una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[r24] Forrester RA et al. J Foot Ankle Surg. 2017. doi:10.1053/j.jfas.2017.04.030</a:t>
            </a:r>
          </a:p>
          <a:p>
            <a:r>
              <a:rPr sz="800">
                <a:solidFill>
                  <a:srgbClr val="5A6469"/>
                </a:solidFill>
                <a:latin typeface="Calibri"/>
              </a:rPr>
              <a:t>[r25] Achar S et al. Am Fam Physician. 2019. PMID 31083875</a:t>
            </a:r>
          </a:p>
          <a:p>
            <a:r>
              <a:rPr sz="800">
                <a:solidFill>
                  <a:srgbClr val="5A6469"/>
                </a:solidFill>
                <a:latin typeface="Calibri"/>
              </a:rPr>
              <a:t>[r45] Blythe CS et al. Foot Ankle Int. 2026. doi:10.1177/10711007251398523</a:t>
            </a:r>
          </a:p>
          <a:p>
            <a:r>
              <a:rPr sz="800">
                <a:solidFill>
                  <a:srgbClr val="5A6469"/>
                </a:solidFill>
                <a:latin typeface="Calibri"/>
              </a:rPr>
              <a:t>[r57] Osiowski A et al. Foot Ankle Surg. 2025. doi:10.1016/j.fas.2025.04.002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Tres cosas se confunden con una fractura de la base: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lo que imita una fractura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Forrester RA et al. J Foot Ankle Surg. 2017. doi:10.1053/j.jfas.2017.04.030</a:t>
            </a:r>
          </a:p>
          <a:p>
            <a:r>
              <a:rPr sz="1000">
                <a:solidFill>
                  <a:srgbClr val="5A6469"/>
                </a:solidFill>
                <a:latin typeface="Calibri"/>
              </a:rPr>
              <a:t>[r25] Achar S et al. Am Fam Physician. 2019. PMID 31083875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Enfermedad de Iselin. La tracción repetida irrita la apófisis de la tuberosidad, sobre todo en adolescentes deportistas; aparece poco en la literatura… [r24]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74</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lo que imita una fractura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[r24] Forrester RA et al. J Foot Ankle Surg. 2017. doi:10.1053/j.jfas.2017.04.030</a:t>
            </a:r>
          </a:p>
          <a:p>
            <a:r>
              <a:rPr sz="800">
                <a:solidFill>
                  <a:srgbClr val="5A6469"/>
                </a:solidFill>
                <a:latin typeface="Calibri"/>
              </a:rPr>
              <a:t>[r25] Achar S et al. Am Fam Physician. 2019. PMID 31083875</a:t>
            </a:r>
          </a:p>
          <a:p>
            <a:r>
              <a:rPr sz="800">
                <a:solidFill>
                  <a:srgbClr val="5A6469"/>
                </a:solidFill>
                <a:latin typeface="Calibri"/>
              </a:rPr>
              <a:t>[r45] Blythe CS et al. Foot Ankle Int. 2026. doi:10.1177/10711007251398523</a:t>
            </a:r>
          </a:p>
          <a:p>
            <a:r>
              <a:rPr sz="800">
                <a:solidFill>
                  <a:srgbClr val="5A6469"/>
                </a:solidFill>
                <a:latin typeface="Calibri"/>
              </a:rPr>
              <a:t>[r57] Osiowski A et al. Foot Ankle Surg. 2025. doi:10.1016/j.fas.2025.04.002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regla para la consulta: en un adolescente con dolor en la tuberosidad y una «línea» en la radiografía…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[r26] Marcus RE et al. Clin Orthop Relat Res. 2026. doi:10.1097/CORR.0000000000003827</a:t>
            </a:r>
          </a:p>
          <a:p>
            <a:r>
              <a:rPr sz="800">
                <a:solidFill>
                  <a:srgbClr val="5A6469"/>
                </a:solidFill>
                <a:latin typeface="Calibri"/>
              </a:rPr>
              <a:t>[r28] Willegger M et al. Int Orthop. 2020. doi:10.1007/s00264-020-04581-2</a:t>
            </a:r>
          </a:p>
          <a:p>
            <a:r>
              <a:rPr sz="800">
                <a:solidFill>
                  <a:srgbClr val="5A6469"/>
                </a:solidFill>
                <a:latin typeface="Calibri"/>
              </a:rPr>
              <a:t>[r29] Lowe D et al. J Foot Ankle Surg. 2026. doi:10.1053/j.jfas.2026.04.014</a:t>
            </a:r>
          </a:p>
          <a:p>
            <a:r>
              <a:rPr sz="800">
                <a:solidFill>
                  <a:srgbClr val="5A6469"/>
                </a:solidFill>
                <a:latin typeface="Calibri"/>
              </a:rPr>
              <a:t>[r50] Ochenjele G et al. Foot Ankle Int. 2015. doi:10.1177/1071100714553467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Tres ideas biomecánicas sostienen las decisiones de tratamiento.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74</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Cates NK et al. J Foot Ankle Surg. 2022. doi:10.1053/j.jfas.2021.12.025</a:t>
            </a:r>
          </a:p>
          <a:p>
            <a:r>
              <a:rPr sz="1000">
                <a:solidFill>
                  <a:srgbClr val="5A6469"/>
                </a:solidFill>
                <a:latin typeface="Calibri"/>
              </a:rPr>
              <a:t>[r50] Ochenjele G et al. Foot Ankle Int. 2015. doi:10.1177/1071100714553467</a:t>
            </a:r>
          </a:p>
          <a:p>
            <a:r>
              <a:rPr sz="1000">
                <a:solidFill>
                  <a:srgbClr val="5A6469"/>
                </a:solidFill>
                <a:latin typeface="Calibri"/>
              </a:rPr>
              <a:t>[r51] DeSandis B et al. Foot Ankle Int. 2016. doi:10.1177/1071100715623041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hueso es curvo y el tornillo es recto. En un modelo de 10 cadáveres con osteotomía transversal a la altura de una fractura de Jones… [r52] [r50] [r51]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74</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Lowe D et al. J Foot Ankle Surg. 2026. doi:10.1053/j.jfas.2026.04.014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implante no lo decide todo. En una revisión de 8 estudios…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Noori N et al. 2022. doi:10.1097/CORR.0000000000002131</a:t>
            </a:r>
          </a:p>
          <a:p>
            <a:r>
              <a:rPr sz="800">
                <a:solidFill>
                  <a:srgbClr val="5A6469"/>
                </a:solidFill>
                <a:latin typeface="Calibri"/>
              </a:rPr>
              <a:t>[r26] Marcus RE et al. Clin Orthop Relat Res. 2026. doi:10.1097/CORR.0000000000003827</a:t>
            </a:r>
          </a:p>
          <a:p>
            <a:r>
              <a:rPr sz="800">
                <a:solidFill>
                  <a:srgbClr val="5A6469"/>
                </a:solidFill>
                <a:latin typeface="Calibri"/>
              </a:rPr>
              <a:t>[r27] Fernández-Rojas E et al. Foot Ankle Int. 2025. doi:10.1177/10711007241303756</a:t>
            </a:r>
          </a:p>
          <a:p>
            <a:r>
              <a:rPr sz="8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usan dos clasificaciones complementarias y se discuten dos más recientes.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Lawrence y Botte en una tabla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Cheung CN et al. Arch Trauma Res. 2016. doi:10.5812/atr.33298</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Zona</a:t>
                      </a:r>
                    </a:p>
                  </a:txBody>
                  <a:tcPr>
                    <a:solidFill>
                      <a:srgbClr val="0F5F6B"/>
                    </a:solidFill>
                  </a:tcPr>
                </a:tc>
                <a:tc>
                  <a:txBody>
                    <a:bodyPr/>
                    <a:lstStyle/>
                    <a:p>
                      <a:r>
                        <a:rPr sz="1400" b="1">
                          <a:solidFill>
                            <a:srgbClr val="FFFFFF"/>
                          </a:solidFill>
                          <a:latin typeface="Calibri"/>
                        </a:rPr>
                        <a:t>Dónde</a:t>
                      </a:r>
                    </a:p>
                  </a:txBody>
                  <a:tcPr>
                    <a:solidFill>
                      <a:srgbClr val="0F5F6B"/>
                    </a:solidFill>
                  </a:tcPr>
                </a:tc>
                <a:tc>
                  <a:txBody>
                    <a:bodyPr/>
                    <a:lstStyle/>
                    <a:p>
                      <a:r>
                        <a:rPr sz="1400" b="1">
                          <a:solidFill>
                            <a:srgbClr val="FFFFFF"/>
                          </a:solidFill>
                          <a:latin typeface="Calibri"/>
                        </a:rPr>
                        <a:t>Mecanismo habitual</a:t>
                      </a:r>
                    </a:p>
                  </a:txBody>
                  <a:tcPr>
                    <a:solidFill>
                      <a:srgbClr val="0F5F6B"/>
                    </a:solidFill>
                  </a:tcPr>
                </a:tc>
                <a:tc>
                  <a:txBody>
                    <a:bodyPr/>
                    <a:lstStyle/>
                    <a:p>
                      <a:r>
                        <a:rPr sz="1400" b="1">
                          <a:solidFill>
                            <a:srgbClr val="FFFFFF"/>
                          </a:solidFill>
                          <a:latin typeface="Calibri"/>
                        </a:rPr>
                        <a:t>Comportamiento</a:t>
                      </a:r>
                    </a:p>
                  </a:txBody>
                  <a:tcPr>
                    <a:solidFill>
                      <a:srgbClr val="0F5F6B"/>
                    </a:solidFill>
                  </a:tcPr>
                </a:tc>
              </a:tr>
              <a:tr h="457200">
                <a:tc>
                  <a:txBody>
                    <a:bodyPr/>
                    <a:lstStyle/>
                    <a:p>
                      <a:r>
                        <a:rPr sz="1400">
                          <a:solidFill>
                            <a:srgbClr val="263238"/>
                          </a:solidFill>
                          <a:latin typeface="Calibri"/>
                        </a:rPr>
                        <a:t>1</a:t>
                      </a:r>
                    </a:p>
                  </a:txBody>
                  <a:tcPr>
                    <a:solidFill>
                      <a:srgbClr val="EEF3F4"/>
                    </a:solidFill>
                  </a:tcPr>
                </a:tc>
                <a:tc>
                  <a:txBody>
                    <a:bodyPr/>
                    <a:lstStyle/>
                    <a:p>
                      <a:r>
                        <a:rPr sz="1400">
                          <a:solidFill>
                            <a:srgbClr val="263238"/>
                          </a:solidFill>
                          <a:latin typeface="Calibri"/>
                        </a:rPr>
                        <a:t>Tuberosidad, con o sin carilla tarsometatarsiana</a:t>
                      </a:r>
                    </a:p>
                  </a:txBody>
                  <a:tcPr>
                    <a:solidFill>
                      <a:srgbClr val="EEF3F4"/>
                    </a:solidFill>
                  </a:tcPr>
                </a:tc>
                <a:tc>
                  <a:txBody>
                    <a:bodyPr/>
                    <a:lstStyle/>
                    <a:p>
                      <a:r>
                        <a:rPr sz="1400">
                          <a:solidFill>
                            <a:srgbClr val="263238"/>
                          </a:solidFill>
                          <a:latin typeface="Calibri"/>
                        </a:rPr>
                        <a:t>Inversión: peroneo corto o banda lateral de la fascia plantar</a:t>
                      </a:r>
                    </a:p>
                  </a:txBody>
                  <a:tcPr>
                    <a:solidFill>
                      <a:srgbClr val="EEF3F4"/>
                    </a:solidFill>
                  </a:tcPr>
                </a:tc>
                <a:tc>
                  <a:txBody>
                    <a:bodyPr/>
                    <a:lstStyle/>
                    <a:p>
                      <a:r>
                        <a:rPr sz="1400">
                          <a:solidFill>
                            <a:srgbClr val="263238"/>
                          </a:solidFill>
                          <a:latin typeface="Calibri"/>
                        </a:rPr>
                        <a:t>Casi siempre buen resultado con tratamiento no operatorio</a:t>
                      </a:r>
                    </a:p>
                  </a:txBody>
                  <a:tcPr>
                    <a:solidFill>
                      <a:srgbClr val="EEF3F4"/>
                    </a:solidFill>
                  </a:tcPr>
                </a:tc>
              </a:tr>
              <a:tr h="457200">
                <a:tc>
                  <a:txBody>
                    <a:bodyPr/>
                    <a:lstStyle/>
                    <a:p>
                      <a:r>
                        <a:rPr sz="1400">
                          <a:solidFill>
                            <a:srgbClr val="263238"/>
                          </a:solidFill>
                          <a:latin typeface="Calibri"/>
                        </a:rPr>
                        <a:t>2</a:t>
                      </a:r>
                    </a:p>
                  </a:txBody>
                  <a:tcPr>
                    <a:solidFill>
                      <a:srgbClr val="FFFFFF"/>
                    </a:solidFill>
                  </a:tcPr>
                </a:tc>
                <a:tc>
                  <a:txBody>
                    <a:bodyPr/>
                    <a:lstStyle/>
                    <a:p>
                      <a:r>
                        <a:rPr sz="1400">
                          <a:solidFill>
                            <a:srgbClr val="263238"/>
                          </a:solidFill>
                          <a:latin typeface="Calibri"/>
                        </a:rPr>
                        <a:t>Unión metafisodiafisaria, con extensión a la faceta 4-5</a:t>
                      </a:r>
                    </a:p>
                  </a:txBody>
                  <a:tcPr>
                    <a:solidFill>
                      <a:srgbClr val="FFFFFF"/>
                    </a:solidFill>
                  </a:tcPr>
                </a:tc>
                <a:tc>
                  <a:txBody>
                    <a:bodyPr/>
                    <a:lstStyle/>
                    <a:p>
                      <a:r>
                        <a:rPr sz="1400">
                          <a:solidFill>
                            <a:srgbClr val="263238"/>
                          </a:solidFill>
                          <a:latin typeface="Calibri"/>
                        </a:rPr>
                        <a:t>Aducción forzada del antepié con retropié en flexión plantar</a:t>
                      </a:r>
                    </a:p>
                  </a:txBody>
                  <a:tcPr>
                    <a:solidFill>
                      <a:srgbClr val="FFFFFF"/>
                    </a:solidFill>
                  </a:tcPr>
                </a:tc>
                <a:tc>
                  <a:txBody>
                    <a:bodyPr/>
                    <a:lstStyle/>
                    <a:p>
                      <a:r>
                        <a:rPr sz="1400">
                          <a:solidFill>
                            <a:srgbClr val="263238"/>
                          </a:solidFill>
                          <a:latin typeface="Calibri"/>
                        </a:rPr>
                        <a:t>Propensa a retardo de unión y pseudoartrosis</a:t>
                      </a:r>
                    </a:p>
                  </a:txBody>
                  <a:tcPr>
                    <a:solidFill>
                      <a:srgbClr val="FFFFFF"/>
                    </a:solidFill>
                  </a:tcPr>
                </a:tc>
              </a:tr>
              <a:tr h="457200">
                <a:tc>
                  <a:txBody>
                    <a:bodyPr/>
                    <a:lstStyle/>
                    <a:p>
                      <a:r>
                        <a:rPr sz="1400">
                          <a:solidFill>
                            <a:srgbClr val="263238"/>
                          </a:solidFill>
                          <a:latin typeface="Calibri"/>
                        </a:rPr>
                        <a:t>3</a:t>
                      </a:r>
                    </a:p>
                  </a:txBody>
                  <a:tcPr>
                    <a:solidFill>
                      <a:srgbClr val="EEF3F4"/>
                    </a:solidFill>
                  </a:tcPr>
                </a:tc>
                <a:tc>
                  <a:txBody>
                    <a:bodyPr/>
                    <a:lstStyle/>
                    <a:p>
                      <a:r>
                        <a:rPr sz="1400">
                          <a:solidFill>
                            <a:srgbClr val="263238"/>
                          </a:solidFill>
                          <a:latin typeface="Calibri"/>
                        </a:rPr>
                        <a:t>Diáfisis proximal, distal a la articulación 4-5</a:t>
                      </a:r>
                    </a:p>
                  </a:txBody>
                  <a:tcPr>
                    <a:solidFill>
                      <a:srgbClr val="EEF3F4"/>
                    </a:solidFill>
                  </a:tcPr>
                </a:tc>
                <a:tc>
                  <a:txBody>
                    <a:bodyPr/>
                    <a:lstStyle/>
                    <a:p>
                      <a:r>
                        <a:rPr sz="1400">
                          <a:solidFill>
                            <a:srgbClr val="263238"/>
                          </a:solidFill>
                          <a:latin typeface="Calibri"/>
                        </a:rPr>
                        <a:t>Sobrecarga aguda o repetida (estrés)</a:t>
                      </a:r>
                    </a:p>
                  </a:txBody>
                  <a:tcPr>
                    <a:solidFill>
                      <a:srgbClr val="EEF3F4"/>
                    </a:solidFill>
                  </a:tcPr>
                </a:tc>
                <a:tc>
                  <a:txBody>
                    <a:bodyPr/>
                    <a:lstStyle/>
                    <a:p>
                      <a:r>
                        <a:rPr sz="1400">
                          <a:solidFill>
                            <a:srgbClr val="263238"/>
                          </a:solidFill>
                          <a:latin typeface="Calibri"/>
                        </a:rPr>
                        <a:t>Propensa a retardo de unión y pseudoartrosis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74</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Torg para zonas 2 y 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Cheung CN et al. Arch Trauma Res. 2016. doi:10.5812/atr.33298</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Imagen</a:t>
                      </a:r>
                    </a:p>
                  </a:txBody>
                  <a:tcPr>
                    <a:solidFill>
                      <a:srgbClr val="0F5F6B"/>
                    </a:solidFill>
                  </a:tcPr>
                </a:tc>
                <a:tc>
                  <a:txBody>
                    <a:bodyPr/>
                    <a:lstStyle/>
                    <a:p>
                      <a:r>
                        <a:rPr sz="1600" b="1">
                          <a:solidFill>
                            <a:srgbClr val="FFFFFF"/>
                          </a:solidFill>
                          <a:latin typeface="Calibri"/>
                        </a:rPr>
                        <a:t>Conducta clásica</a:t>
                      </a:r>
                    </a:p>
                  </a:txBody>
                  <a:tcPr>
                    <a:solidFill>
                      <a:srgbClr val="0F5F6B"/>
                    </a:solidFill>
                  </a:tcPr>
                </a:tc>
              </a:tr>
              <a:tr h="457200">
                <a:tc>
                  <a:txBody>
                    <a:bodyPr/>
                    <a:lstStyle/>
                    <a:p>
                      <a:r>
                        <a:rPr sz="1600">
                          <a:solidFill>
                            <a:srgbClr val="263238"/>
                          </a:solidFill>
                          <a:latin typeface="Calibri"/>
                        </a:rPr>
                        <a:t>I (agudo)</a:t>
                      </a:r>
                    </a:p>
                  </a:txBody>
                  <a:tcPr>
                    <a:solidFill>
                      <a:srgbClr val="EEF3F4"/>
                    </a:solidFill>
                  </a:tcPr>
                </a:tc>
                <a:tc>
                  <a:txBody>
                    <a:bodyPr/>
                    <a:lstStyle/>
                    <a:p>
                      <a:r>
                        <a:rPr sz="1600">
                          <a:solidFill>
                            <a:srgbClr val="263238"/>
                          </a:solidFill>
                          <a:latin typeface="Calibri"/>
                        </a:rPr>
                        <a:t>Trazo estrecho, sin esclerosis intramedular</a:t>
                      </a:r>
                    </a:p>
                  </a:txBody>
                  <a:tcPr>
                    <a:solidFill>
                      <a:srgbClr val="EEF3F4"/>
                    </a:solidFill>
                  </a:tcPr>
                </a:tc>
                <a:tc>
                  <a:txBody>
                    <a:bodyPr/>
                    <a:lstStyle/>
                    <a:p>
                      <a:r>
                        <a:rPr sz="1600">
                          <a:solidFill>
                            <a:srgbClr val="263238"/>
                          </a:solidFill>
                          <a:latin typeface="Calibri"/>
                        </a:rPr>
                        <a:t>Yeso corto sin apoyo, 3 a 12 semanas</a:t>
                      </a:r>
                    </a:p>
                  </a:txBody>
                  <a:tcPr>
                    <a:solidFill>
                      <a:srgbClr val="EEF3F4"/>
                    </a:solidFill>
                  </a:tcPr>
                </a:tc>
              </a:tr>
              <a:tr h="457200">
                <a:tc>
                  <a:txBody>
                    <a:bodyPr/>
                    <a:lstStyle/>
                    <a:p>
                      <a:r>
                        <a:rPr sz="1600">
                          <a:solidFill>
                            <a:srgbClr val="263238"/>
                          </a:solidFill>
                          <a:latin typeface="Calibri"/>
                        </a:rPr>
                        <a:t>II (retardo de unión)</a:t>
                      </a:r>
                    </a:p>
                  </a:txBody>
                  <a:tcPr>
                    <a:solidFill>
                      <a:srgbClr val="FFFFFF"/>
                    </a:solidFill>
                  </a:tcPr>
                </a:tc>
                <a:tc>
                  <a:txBody>
                    <a:bodyPr/>
                    <a:lstStyle/>
                    <a:p>
                      <a:r>
                        <a:rPr sz="1600">
                          <a:solidFill>
                            <a:srgbClr val="263238"/>
                          </a:solidFill>
                          <a:latin typeface="Calibri"/>
                        </a:rPr>
                        <a:t>Trazo ancho con esclerosis intramedular</a:t>
                      </a:r>
                    </a:p>
                  </a:txBody>
                  <a:tcPr>
                    <a:solidFill>
                      <a:srgbClr val="FFFFFF"/>
                    </a:solidFill>
                  </a:tcPr>
                </a:tc>
                <a:tc>
                  <a:txBody>
                    <a:bodyPr/>
                    <a:lstStyle/>
                    <a:p>
                      <a:r>
                        <a:rPr sz="1600">
                          <a:solidFill>
                            <a:srgbClr val="263238"/>
                          </a:solidFill>
                          <a:latin typeface="Calibri"/>
                        </a:rPr>
                        <a:t>Conservador u operatorio según la demanda funcional</a:t>
                      </a:r>
                    </a:p>
                  </a:txBody>
                  <a:tcPr>
                    <a:solidFill>
                      <a:srgbClr val="FFFFFF"/>
                    </a:solidFill>
                  </a:tcPr>
                </a:tc>
              </a:tr>
              <a:tr h="457200">
                <a:tc>
                  <a:txBody>
                    <a:bodyPr/>
                    <a:lstStyle/>
                    <a:p>
                      <a:r>
                        <a:rPr sz="1600">
                          <a:solidFill>
                            <a:srgbClr val="263238"/>
                          </a:solidFill>
                          <a:latin typeface="Calibri"/>
                        </a:rPr>
                        <a:t>III (pseudoartrosis)</a:t>
                      </a:r>
                    </a:p>
                  </a:txBody>
                  <a:tcPr>
                    <a:solidFill>
                      <a:srgbClr val="EEF3F4"/>
                    </a:solidFill>
                  </a:tcPr>
                </a:tc>
                <a:tc>
                  <a:txBody>
                    <a:bodyPr/>
                    <a:lstStyle/>
                    <a:p>
                      <a:r>
                        <a:rPr sz="1600">
                          <a:solidFill>
                            <a:srgbClr val="263238"/>
                          </a:solidFill>
                          <a:latin typeface="Calibri"/>
                        </a:rPr>
                        <a:t>Canal obliterado por hueso esclerótico</a:t>
                      </a:r>
                    </a:p>
                  </a:txBody>
                  <a:tcPr>
                    <a:solidFill>
                      <a:srgbClr val="EEF3F4"/>
                    </a:solidFill>
                  </a:tcPr>
                </a:tc>
                <a:tc>
                  <a:txBody>
                    <a:bodyPr/>
                    <a:lstStyle/>
                    <a:p>
                      <a:r>
                        <a:rPr sz="1600">
                          <a:solidFill>
                            <a:srgbClr val="263238"/>
                          </a:solidFill>
                          <a:latin typeface="Calibri"/>
                        </a:rPr>
                        <a:t>Cirugía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74</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[r21] Lawrence SJ et al. Foot Ankle. 1993. doi:10.1177/107110079301400610</a:t>
            </a:r>
          </a:p>
          <a:p>
            <a:r>
              <a:rPr sz="800">
                <a:solidFill>
                  <a:srgbClr val="5A6469"/>
                </a:solidFill>
                <a:latin typeface="Calibri"/>
              </a:rPr>
              <a:t>[r33] Chloros GD et al. EFORT Open Rev. 2022. doi:10.1530/EOR-21-0025</a:t>
            </a:r>
          </a:p>
          <a:p>
            <a:r>
              <a:rPr sz="800">
                <a:solidFill>
                  <a:srgbClr val="5A6469"/>
                </a:solidFill>
                <a:latin typeface="Calibri"/>
              </a:rPr>
              <a:t>[r47] Cao H et al. J Orthop Surg Res. 2022. doi:10.1186/s13018-022-02935-7</a:t>
            </a:r>
          </a:p>
          <a:p>
            <a:r>
              <a:rPr sz="8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diagnóstico empieza en la historia y en dónde duele.</a:t>
            </a:r>
          </a:p>
          <a:p>
            <a:pPr marL="347472" indent="-347472">
              <a:spcAft>
                <a:spcPts val="1400"/>
              </a:spcAft>
              <a:buChar char="•"/>
            </a:pPr>
            <a:r>
              <a:rPr sz="2800">
                <a:solidFill>
                  <a:srgbClr val="263238"/>
                </a:solidFill>
                <a:latin typeface="Calibri"/>
              </a:rPr>
              <a:t>Historia.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74</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Cao H et al. J Orthop Surg Res. 2022. doi:10.1186/s13018-022-02935-7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Después revisar el complejo ligamentario lateral y los tendones peroneos, porque en una serie de 61 pacientes con fractura de la base… [r47]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74</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Chloros GD et al. EFORT Open Rev. 2022. doi:10.1530/EOR-21-0025</a:t>
            </a:r>
          </a:p>
          <a:p>
            <a:r>
              <a:rPr sz="10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Zona 3: semanas de dolor lateral ligado al esfuerzo antes de la fractura (fase prodrómica), en un pie con sobrecarga repetida [r33] [r56].</a:t>
            </a:r>
          </a:p>
          <a:p>
            <a:pPr marL="347472" indent="-347472">
              <a:spcAft>
                <a:spcPts val="1400"/>
              </a:spcAft>
              <a:buChar char="•"/>
            </a:pPr>
            <a:r>
              <a:rPr sz="2400">
                <a:solidFill>
                  <a:srgbClr val="263238"/>
                </a:solidFill>
                <a:latin typeface="Calibri"/>
              </a:rPr>
              <a:t>Cuándo pedir imagen.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74</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Beckenkamp PR et al. Br J Sports Med. 2017. doi:10.1136/bjsports-2016-096858</a:t>
            </a:r>
          </a:p>
          <a:p>
            <a:r>
              <a:rPr sz="1000">
                <a:solidFill>
                  <a:srgbClr val="5A6469"/>
                </a:solidFill>
                <a:latin typeface="Calibri"/>
              </a:rPr>
              <a:t>[r47] Cao H et al. J Orthop Surg Res. 2022. doi:10.1186/s13018-022-02935-7</a:t>
            </a:r>
          </a:p>
          <a:p>
            <a:r>
              <a:rPr sz="10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Aquí hay que ser honesto con los datos: no encontré estudios que den sensibilidad y especificidad de las maniobras individuales (palpación de la tuberosidad, eversión resistida…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74</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Reglas de Ottawa de tobillo, metaanálisis de 66 estudios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Beckenkamp PR et al. Br J Sports Med. 2017. doi:10.1136/bjsports-2016-096858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74</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buscar en el examen de la base del quinto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Cao H et al. J Orthop Surg Res. 2022. doi:10.1186/s13018-022-02935-7</a:t>
            </a:r>
          </a:p>
          <a:p>
            <a:r>
              <a:rPr sz="1000">
                <a:solidFill>
                  <a:srgbClr val="5A6469"/>
                </a:solidFill>
                <a:latin typeface="Calibri"/>
              </a:rPr>
              <a:t>[r56] Cheung CN et al. Arch Trauma Res. 2016. doi:10.5812/atr.33298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Maniobra</a:t>
                      </a:r>
                    </a:p>
                  </a:txBody>
                  <a:tcPr>
                    <a:solidFill>
                      <a:srgbClr val="0F5F6B"/>
                    </a:solidFill>
                  </a:tcPr>
                </a:tc>
                <a:tc>
                  <a:txBody>
                    <a:bodyPr/>
                    <a:lstStyle/>
                    <a:p>
                      <a:r>
                        <a:rPr sz="1600" b="1">
                          <a:solidFill>
                            <a:srgbClr val="FFFFFF"/>
                          </a:solidFill>
                          <a:latin typeface="Calibri"/>
                        </a:rPr>
                        <a:t>Qué busca</a:t>
                      </a:r>
                    </a:p>
                  </a:txBody>
                  <a:tcPr>
                    <a:solidFill>
                      <a:srgbClr val="0F5F6B"/>
                    </a:solidFill>
                  </a:tcPr>
                </a:tc>
                <a:tc>
                  <a:txBody>
                    <a:bodyPr/>
                    <a:lstStyle/>
                    <a:p>
                      <a:r>
                        <a:rPr sz="1600" b="1">
                          <a:solidFill>
                            <a:srgbClr val="FFFFFF"/>
                          </a:solidFill>
                          <a:latin typeface="Calibri"/>
                        </a:rPr>
                        <a:t>Respaldo</a:t>
                      </a:r>
                    </a:p>
                  </a:txBody>
                  <a:tcPr>
                    <a:solidFill>
                      <a:srgbClr val="0F5F6B"/>
                    </a:solidFill>
                  </a:tcPr>
                </a:tc>
              </a:tr>
              <a:tr h="457200">
                <a:tc>
                  <a:txBody>
                    <a:bodyPr/>
                    <a:lstStyle/>
                    <a:p>
                      <a:r>
                        <a:rPr sz="1600">
                          <a:solidFill>
                            <a:srgbClr val="263238"/>
                          </a:solidFill>
                          <a:latin typeface="Calibri"/>
                        </a:rPr>
                        <a:t>Palpación escalonada de tuberosidad, unión y diáfisis proximal</a:t>
                      </a:r>
                    </a:p>
                  </a:txBody>
                  <a:tcPr>
                    <a:solidFill>
                      <a:srgbClr val="EEF3F4"/>
                    </a:solidFill>
                  </a:tcPr>
                </a:tc>
                <a:tc>
                  <a:txBody>
                    <a:bodyPr/>
                    <a:lstStyle/>
                    <a:p>
                      <a:r>
                        <a:rPr sz="1600">
                          <a:solidFill>
                            <a:srgbClr val="263238"/>
                          </a:solidFill>
                          <a:latin typeface="Calibri"/>
                        </a:rPr>
                        <a:t>Localizar el foco y orientar la zona</a:t>
                      </a:r>
                    </a:p>
                  </a:txBody>
                  <a:tcPr>
                    <a:solidFill>
                      <a:srgbClr val="EEF3F4"/>
                    </a:solidFill>
                  </a:tcPr>
                </a:tc>
                <a:tc>
                  <a:txBody>
                    <a:bodyPr/>
                    <a:lstStyle/>
                    <a:p>
                      <a:r>
                        <a:rPr sz="1600">
                          <a:solidFill>
                            <a:srgbClr val="263238"/>
                          </a:solidFill>
                          <a:latin typeface="Calibri"/>
                        </a:rPr>
                        <a:t>Práctica habitual / opinión experta</a:t>
                      </a:r>
                    </a:p>
                  </a:txBody>
                  <a:tcPr>
                    <a:solidFill>
                      <a:srgbClr val="EEF3F4"/>
                    </a:solidFill>
                  </a:tcPr>
                </a:tc>
              </a:tr>
              <a:tr h="457200">
                <a:tc>
                  <a:txBody>
                    <a:bodyPr/>
                    <a:lstStyle/>
                    <a:p>
                      <a:r>
                        <a:rPr sz="1600">
                          <a:solidFill>
                            <a:srgbClr val="263238"/>
                          </a:solidFill>
                          <a:latin typeface="Calibri"/>
                        </a:rPr>
                        <a:t>Dolor a la eversión resistida</a:t>
                      </a:r>
                    </a:p>
                  </a:txBody>
                  <a:tcPr>
                    <a:solidFill>
                      <a:srgbClr val="FFFFFF"/>
                    </a:solidFill>
                  </a:tcPr>
                </a:tc>
                <a:tc>
                  <a:txBody>
                    <a:bodyPr/>
                    <a:lstStyle/>
                    <a:p>
                      <a:r>
                        <a:rPr sz="1600">
                          <a:solidFill>
                            <a:srgbClr val="263238"/>
                          </a:solidFill>
                          <a:latin typeface="Calibri"/>
                        </a:rPr>
                        <a:t>Sobrecarga del peroneo corto sobre el fragmento</a:t>
                      </a:r>
                    </a:p>
                  </a:txBody>
                  <a:tcPr>
                    <a:solidFill>
                      <a:srgbClr val="FFFFFF"/>
                    </a:solidFill>
                  </a:tcPr>
                </a:tc>
                <a:tc>
                  <a:txBody>
                    <a:bodyPr/>
                    <a:lstStyle/>
                    <a:p>
                      <a:r>
                        <a:rPr sz="1600">
                          <a:solidFill>
                            <a:srgbClr val="263238"/>
                          </a:solidFill>
                          <a:latin typeface="Calibri"/>
                        </a:rPr>
                        <a:t>Práctica habitual / opinión experta</a:t>
                      </a:r>
                    </a:p>
                  </a:txBody>
                  <a:tcPr>
                    <a:solidFill>
                      <a:srgbClr val="FFFFFF"/>
                    </a:solidFill>
                  </a:tcPr>
                </a:tc>
              </a:tr>
              <a:tr h="457200">
                <a:tc>
                  <a:txBody>
                    <a:bodyPr/>
                    <a:lstStyle/>
                    <a:p>
                      <a:r>
                        <a:rPr sz="1600">
                          <a:solidFill>
                            <a:srgbClr val="263238"/>
                          </a:solidFill>
                          <a:latin typeface="Calibri"/>
                        </a:rPr>
                        <a:t>Estrés en inversión y cajón anterior del tobillo</a:t>
                      </a:r>
                    </a:p>
                  </a:txBody>
                  <a:tcPr>
                    <a:solidFill>
                      <a:srgbClr val="EEF3F4"/>
                    </a:solidFill>
                  </a:tcPr>
                </a:tc>
                <a:tc>
                  <a:txBody>
                    <a:bodyPr/>
                    <a:lstStyle/>
                    <a:p>
                      <a:r>
                        <a:rPr sz="1600">
                          <a:solidFill>
                            <a:srgbClr val="263238"/>
                          </a:solidFill>
                          <a:latin typeface="Calibri"/>
                        </a:rPr>
                        <a:t>Lesión ligamentaria lateral asociada</a:t>
                      </a:r>
                    </a:p>
                  </a:txBody>
                  <a:tcPr>
                    <a:solidFill>
                      <a:srgbClr val="EEF3F4"/>
                    </a:solidFill>
                  </a:tcPr>
                </a:tc>
                <a:tc>
                  <a:txBody>
                    <a:bodyPr/>
                    <a:lstStyle/>
                    <a:p>
                      <a:r>
                        <a:rPr sz="1600">
                          <a:solidFill>
                            <a:srgbClr val="263238"/>
                          </a:solidFill>
                          <a:latin typeface="Calibri"/>
                        </a:rPr>
                        <a:t>Práctica habitual / opinión experta; la asociación se vio en 63,93 % de una serie [r47]</a:t>
                      </a:r>
                    </a:p>
                  </a:txBody>
                  <a:tcPr>
                    <a:solidFill>
                      <a:srgbClr val="EEF3F4"/>
                    </a:solidFill>
                  </a:tcPr>
                </a:tc>
              </a:tr>
              <a:tr h="457200">
                <a:tc>
                  <a:txBody>
                    <a:bodyPr/>
                    <a:lstStyle/>
                    <a:p>
                      <a:r>
                        <a:rPr sz="1600">
                          <a:solidFill>
                            <a:srgbClr val="263238"/>
                          </a:solidFill>
                          <a:latin typeface="Calibri"/>
                        </a:rPr>
                        <a:t>Palpación y apoyo del mediopié medial</a:t>
                      </a:r>
                    </a:p>
                  </a:txBody>
                  <a:tcPr>
                    <a:solidFill>
                      <a:srgbClr val="FFFFFF"/>
                    </a:solidFill>
                  </a:tcPr>
                </a:tc>
                <a:tc>
                  <a:txBody>
                    <a:bodyPr/>
                    <a:lstStyle/>
                    <a:p>
                      <a:r>
                        <a:rPr sz="1600">
                          <a:solidFill>
                            <a:srgbClr val="263238"/>
                          </a:solidFill>
                          <a:latin typeface="Calibri"/>
                        </a:rPr>
                        <a:t>Lesión de Lisfranc acompañante</a:t>
                      </a:r>
                    </a:p>
                  </a:txBody>
                  <a:tcPr>
                    <a:solidFill>
                      <a:srgbClr val="FFFFFF"/>
                    </a:solidFill>
                  </a:tcPr>
                </a:tc>
                <a:tc>
                  <a:txBody>
                    <a:bodyPr/>
                    <a:lstStyle/>
                    <a:p>
                      <a:r>
                        <a:rPr sz="1600">
                          <a:solidFill>
                            <a:srgbClr val="263238"/>
                          </a:solidFill>
                          <a:latin typeface="Calibri"/>
                        </a:rPr>
                        <a:t>Práctica habitual / opinión experta; ver complicación del retraso [r56]</a:t>
                      </a:r>
                    </a:p>
                  </a:txBody>
                  <a:tcPr>
                    <a:solidFill>
                      <a:srgbClr val="FFFFFF"/>
                    </a:solidFill>
                  </a:tcPr>
                </a:tc>
              </a:tr>
              <a:tr h="457200">
                <a:tc>
                  <a:txBody>
                    <a:bodyPr/>
                    <a:lstStyle/>
                    <a:p>
                      <a:r>
                        <a:rPr sz="1600">
                          <a:solidFill>
                            <a:srgbClr val="263238"/>
                          </a:solidFill>
                          <a:latin typeface="Calibri"/>
                        </a:rPr>
                        <a:t>Neurovascular distal y piel</a:t>
                      </a:r>
                    </a:p>
                  </a:txBody>
                  <a:tcPr>
                    <a:solidFill>
                      <a:srgbClr val="EEF3F4"/>
                    </a:solidFill>
                  </a:tcPr>
                </a:tc>
                <a:tc>
                  <a:txBody>
                    <a:bodyPr/>
                    <a:lstStyle/>
                    <a:p>
                      <a:r>
                        <a:rPr sz="1600">
                          <a:solidFill>
                            <a:srgbClr val="263238"/>
                          </a:solidFill>
                          <a:latin typeface="Calibri"/>
                        </a:rPr>
                        <a:t>Compromiso asociado, tensión de partes blandas</a:t>
                      </a:r>
                    </a:p>
                  </a:txBody>
                  <a:tcPr>
                    <a:solidFill>
                      <a:srgbClr val="EEF3F4"/>
                    </a:solidFill>
                  </a:tcPr>
                </a:tc>
                <a:tc>
                  <a:txBody>
                    <a:bodyPr/>
                    <a:lstStyle/>
                    <a:p>
                      <a:r>
                        <a:rPr sz="1600">
                          <a:solidFill>
                            <a:srgbClr val="263238"/>
                          </a:solidFill>
                          <a:latin typeface="Calibri"/>
                        </a:rPr>
                        <a:t>Práctica habitual / opinión experta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Noori N et al. 2022. doi:10.1097/CORR.0000000000002131</a:t>
            </a:r>
          </a:p>
          <a:p>
            <a:r>
              <a:rPr sz="800">
                <a:solidFill>
                  <a:srgbClr val="5A6469"/>
                </a:solidFill>
                <a:latin typeface="Calibri"/>
              </a:rPr>
              <a:t>[r33] Chloros GD et al. EFORT Open Rev. 2022. doi:10.1530/EOR-21-0025</a:t>
            </a:r>
          </a:p>
          <a:p>
            <a:r>
              <a:rPr sz="800">
                <a:solidFill>
                  <a:srgbClr val="5A6469"/>
                </a:solidFill>
                <a:latin typeface="Calibri"/>
              </a:rPr>
              <a:t>[r42] Yesilaras M et al. Am J Emerg Med. 2014. doi:10.1016/j.ajem.2013.11.009</a:t>
            </a:r>
          </a:p>
          <a:p>
            <a:r>
              <a:rPr sz="800">
                <a:solidFill>
                  <a:srgbClr val="5A6469"/>
                </a:solidFill>
                <a:latin typeface="Calibri"/>
              </a:rPr>
              <a:t>[r47] Cao H et al. J Orthop Surg Res. 2022. doi:10.1186/s13018-022-02935-7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a:t>
            </a:r>
          </a:p>
          <a:p>
            <a:pPr marL="347472" indent="-347472">
              <a:spcAft>
                <a:spcPts val="1400"/>
              </a:spcAft>
              <a:buChar char="•"/>
            </a:pPr>
            <a:r>
              <a:rPr sz="2800">
                <a:solidFill>
                  <a:srgbClr val="263238"/>
                </a:solidFill>
                <a:latin typeface="Calibri"/>
              </a:rPr>
              <a:t>Es la prueba inicial, en proyecciones de pie anteroposterior, oblicua y lateral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a pie de cama en fractura del quinto (84 pacientes; referencia radiográfica)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Yesilaras M et al. Am J Emerg Med. 2014. doi:10.1016/j.ajem.2013.11.009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Curación por TC en 32 atletas con fractura de Jones fijada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Spang RC et al. Orthop J Sports Med. 2018. doi:10.1177/2325967118790740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74</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Chloros GD et al. EFORT Open Rev. 2022. doi:10.1530/EOR-21-0025</a:t>
            </a:r>
          </a:p>
          <a:p>
            <a:r>
              <a:rPr sz="800">
                <a:solidFill>
                  <a:srgbClr val="5A6469"/>
                </a:solidFill>
                <a:latin typeface="Calibri"/>
              </a:rPr>
              <a:t>[r47] Cao H et al. J Orthop Surg Res. 2022. doi:10.1186/s13018-022-02935-7</a:t>
            </a:r>
          </a:p>
          <a:p>
            <a:r>
              <a:rPr sz="800">
                <a:solidFill>
                  <a:srgbClr val="5A6469"/>
                </a:solidFill>
                <a:latin typeface="Calibri"/>
              </a:rPr>
              <a:t>[r49] Dewar CP et al. JBJS Essent Surg Tech. 2024. doi:10.2106/JBJS.ST.23.00078</a:t>
            </a:r>
          </a:p>
          <a:p>
            <a:r>
              <a:rPr sz="8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lesiones acompañantes cambian el plan y se buscan siempre.</a:t>
            </a:r>
          </a:p>
          <a:p>
            <a:pPr marL="347472" indent="-347472">
              <a:spcAft>
                <a:spcPts val="1400"/>
              </a:spcAft>
              <a:buChar char="•"/>
            </a:pPr>
            <a:r>
              <a:rPr sz="2800">
                <a:solidFill>
                  <a:srgbClr val="263238"/>
                </a:solidFill>
                <a:latin typeface="Calibri"/>
              </a:rPr>
              <a:t>Ligamento colateral lateral del tobillo.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74</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Chloros GD et al. EFORT Open Rev. 2022. doi:10.1530/EOR-21-0025</a:t>
            </a:r>
          </a:p>
          <a:p>
            <a:r>
              <a:rPr sz="800">
                <a:solidFill>
                  <a:srgbClr val="5A6469"/>
                </a:solidFill>
                <a:latin typeface="Calibri"/>
              </a:rPr>
              <a:t>[r47] Cao H et al. J Orthop Surg Res. 2022. doi:10.1186/s13018-022-02935-7</a:t>
            </a:r>
          </a:p>
          <a:p>
            <a:r>
              <a:rPr sz="800">
                <a:solidFill>
                  <a:srgbClr val="5A6469"/>
                </a:solidFill>
                <a:latin typeface="Calibri"/>
              </a:rPr>
              <a:t>[r49] Dewar CP et al. JBJS Essent Surg Tech. 2024. doi:10.2106/JBJS.ST.23.00078</a:t>
            </a:r>
          </a:p>
          <a:p>
            <a:r>
              <a:rPr sz="8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una serie retrospectiva de un centro; la lección es examinar el tobillo y no darlo por sano.</a:t>
            </a:r>
          </a:p>
          <a:p>
            <a:pPr marL="347472" indent="-347472">
              <a:spcAft>
                <a:spcPts val="1400"/>
              </a:spcAft>
              <a:buChar char="•"/>
            </a:pPr>
            <a:r>
              <a:rPr sz="2800">
                <a:solidFill>
                  <a:srgbClr val="263238"/>
                </a:solidFill>
                <a:latin typeface="Calibri"/>
              </a:rPr>
              <a:t>Lesión de Lisfranc.</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74</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Lesión asociada y qué cambia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Cao H et al. J Orthop Surg Res. 2022. doi:10.1186/s13018-022-02935-7</a:t>
            </a:r>
          </a:p>
          <a:p>
            <a:r>
              <a:rPr sz="1000">
                <a:solidFill>
                  <a:srgbClr val="5A6469"/>
                </a:solidFill>
                <a:latin typeface="Calibri"/>
              </a:rPr>
              <a:t>[r56] Cheung CN et al. Arch Trauma Res. 2016. doi:10.5812/atr.33298</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Lesión</a:t>
                      </a:r>
                    </a:p>
                  </a:txBody>
                  <a:tcPr>
                    <a:solidFill>
                      <a:srgbClr val="0F5F6B"/>
                    </a:solidFill>
                  </a:tcPr>
                </a:tc>
                <a:tc>
                  <a:txBody>
                    <a:bodyPr/>
                    <a:lstStyle/>
                    <a:p>
                      <a:r>
                        <a:rPr sz="1600" b="1">
                          <a:solidFill>
                            <a:srgbClr val="FFFFFF"/>
                          </a:solidFill>
                          <a:latin typeface="Calibri"/>
                        </a:rPr>
                        <a:t>Frecuencia en la fuente</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r>
              <a:tr h="457200">
                <a:tc>
                  <a:txBody>
                    <a:bodyPr/>
                    <a:lstStyle/>
                    <a:p>
                      <a:r>
                        <a:rPr sz="1600">
                          <a:solidFill>
                            <a:srgbClr val="263238"/>
                          </a:solidFill>
                          <a:latin typeface="Calibri"/>
                        </a:rPr>
                        <a:t>Ligamento colateral lateral del tobillo</a:t>
                      </a:r>
                    </a:p>
                  </a:txBody>
                  <a:tcPr>
                    <a:solidFill>
                      <a:srgbClr val="EEF3F4"/>
                    </a:solidFill>
                  </a:tcPr>
                </a:tc>
                <a:tc>
                  <a:txBody>
                    <a:bodyPr/>
                    <a:lstStyle/>
                    <a:p>
                      <a:r>
                        <a:rPr sz="1600">
                          <a:solidFill>
                            <a:srgbClr val="263238"/>
                          </a:solidFill>
                          <a:latin typeface="Calibri"/>
                        </a:rPr>
                        <a:t>39 de 61 pacientes (63,93 %)</a:t>
                      </a:r>
                    </a:p>
                  </a:txBody>
                  <a:tcPr>
                    <a:solidFill>
                      <a:srgbClr val="EEF3F4"/>
                    </a:solidFill>
                  </a:tcPr>
                </a:tc>
                <a:tc>
                  <a:txBody>
                    <a:bodyPr/>
                    <a:lstStyle/>
                    <a:p>
                      <a:r>
                        <a:rPr sz="1600">
                          <a:solidFill>
                            <a:srgbClr val="263238"/>
                          </a:solidFill>
                          <a:latin typeface="Calibri"/>
                        </a:rPr>
                        <a:t>Se evalúa y se trata aparte; la curación media de la serie fue 8,3 semanas</a:t>
                      </a:r>
                    </a:p>
                  </a:txBody>
                  <a:tcPr>
                    <a:solidFill>
                      <a:srgbClr val="EEF3F4"/>
                    </a:solidFill>
                  </a:tcPr>
                </a:tc>
              </a:tr>
              <a:tr h="457200">
                <a:tc>
                  <a:txBody>
                    <a:bodyPr/>
                    <a:lstStyle/>
                    <a:p>
                      <a:r>
                        <a:rPr sz="1600">
                          <a:solidFill>
                            <a:srgbClr val="263238"/>
                          </a:solidFill>
                          <a:latin typeface="Calibri"/>
                        </a:rPr>
                        <a:t>Lisfranc</a:t>
                      </a:r>
                    </a:p>
                  </a:txBody>
                  <a:tcPr>
                    <a:solidFill>
                      <a:srgbClr val="FFFFFF"/>
                    </a:solidFill>
                  </a:tcPr>
                </a:tc>
                <a:tc>
                  <a:txBody>
                    <a:bodyPr/>
                    <a:lstStyle/>
                    <a:p>
                      <a:r>
                        <a:rPr sz="1600">
                          <a:solidFill>
                            <a:srgbClr val="263238"/>
                          </a:solidFill>
                          <a:latin typeface="Calibri"/>
                        </a:rPr>
                        <a:t>Sin cifra en la fuente</a:t>
                      </a:r>
                    </a:p>
                  </a:txBody>
                  <a:tcPr>
                    <a:solidFill>
                      <a:srgbClr val="FFFFFF"/>
                    </a:solidFill>
                  </a:tcPr>
                </a:tc>
                <a:tc>
                  <a:txBody>
                    <a:bodyPr/>
                    <a:lstStyle/>
                    <a:p>
                      <a:r>
                        <a:rPr sz="1600">
                          <a:solidFill>
                            <a:srgbClr val="263238"/>
                          </a:solidFill>
                          <a:latin typeface="Calibri"/>
                        </a:rPr>
                        <a:t>Distinto manejo; el retraso empeora el resultado</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Herterich V et al. Dtsch Arztebl Int. 2021. doi:10.3238/arztebl.m2021.0231</a:t>
            </a:r>
          </a:p>
          <a:p>
            <a:r>
              <a:rPr sz="800">
                <a:solidFill>
                  <a:srgbClr val="5A6469"/>
                </a:solidFill>
                <a:latin typeface="Calibri"/>
              </a:rPr>
              <a:t>[r4] Alquhaibi MS et al. Injury. 2022. doi:10.1016/j.injury.2021.11.032</a:t>
            </a:r>
          </a:p>
          <a:p>
            <a:r>
              <a:rPr sz="800">
                <a:solidFill>
                  <a:srgbClr val="5A6469"/>
                </a:solidFill>
                <a:latin typeface="Calibri"/>
              </a:rPr>
              <a:t>[r7] Attia AK et al. Am J Sports Med. 2021. doi:10.1177/0363546521990020</a:t>
            </a:r>
          </a:p>
          <a:p>
            <a:r>
              <a:rPr sz="800">
                <a:solidFill>
                  <a:srgbClr val="5A6469"/>
                </a:solidFill>
                <a:latin typeface="Calibri"/>
              </a:rPr>
              <a:t>[r10] Choi YR et al. J Bone Joint Surg Am. 2021. doi:10.2106/JBJS.20.00777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 esquema docente que resume la lógica de este capítulo; no sustituye al juicio del tutor ni a la guía institucional.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74</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de la base del quinto metatarsiano: de la consulta al alta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[r45] Blythe CS et al. Foot Ankle Int. 2026. doi:10.1177/10711007251398523</a:t>
            </a:r>
          </a:p>
          <a:p>
            <a:r>
              <a:rPr sz="800">
                <a:solidFill>
                  <a:srgbClr val="5A6469"/>
                </a:solidFill>
                <a:latin typeface="Calibri"/>
              </a:rPr>
              <a:t>[r57] Osiowski A et al. Foot Ankle Surg. 2025. doi:10.1016/j.fas.2025.04.002</a:t>
            </a:r>
          </a:p>
          <a:p>
            <a:r>
              <a:rPr sz="800">
                <a:solidFill>
                  <a:srgbClr val="5A6469"/>
                </a:solidFill>
                <a:latin typeface="Calibri"/>
              </a:rPr>
              <a:t>[r1] Herterich V et al. Dtsch Arztebl Int. 2021. doi:10.3238/arztebl.m2021.0231</a:t>
            </a:r>
          </a:p>
          <a:p>
            <a:r>
              <a:rPr sz="800">
                <a:solidFill>
                  <a:srgbClr val="5A6469"/>
                </a:solidFill>
                <a:latin typeface="Calibri"/>
              </a:rPr>
              <a:t>[r10] Choi YR et al. J Bone Joint Surg Am. 2021. doi:10.2106/JBJS.20.00777</a:t>
            </a:r>
          </a:p>
          <a:p>
            <a:r>
              <a:rPr sz="800">
                <a:solidFill>
                  <a:srgbClr val="5A6469"/>
                </a:solidFill>
                <a:latin typeface="Calibri"/>
              </a:rPr>
              <a:t>[r4] Alquhaibi MS et al. Injury. 2022. doi:10.1016/j.injury.2021.11.032</a:t>
            </a:r>
          </a:p>
          <a:p>
            <a:r>
              <a:rPr sz="800">
                <a:solidFill>
                  <a:srgbClr val="5A6469"/>
                </a:solidFill>
                <a:latin typeface="Calibri"/>
              </a:rPr>
              <a:t>(+9 referencias más en las láminas finales)</a:t>
            </a:r>
          </a:p>
        </p:txBody>
      </p:sp>
      <p:sp>
        <p:nvSpPr>
          <p:cNvPr id="6" name="Rounded Rectangle 5"/>
          <p:cNvSpPr/>
          <p:nvPr/>
        </p:nvSpPr>
        <p:spPr>
          <a:xfrm>
            <a:off x="4754880" y="1508760"/>
            <a:ext cx="2743200" cy="3356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en el borde lateral del pie tras trauma o sobrecarga</a:t>
            </a:r>
          </a:p>
        </p:txBody>
      </p:sp>
      <p:sp>
        <p:nvSpPr>
          <p:cNvPr id="7" name="Rectangle 6"/>
          <p:cNvSpPr/>
          <p:nvPr/>
        </p:nvSpPr>
        <p:spPr>
          <a:xfrm>
            <a:off x="4754880" y="1954157"/>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Historia, examen escalonado, ligamentos laterales y mediopié; radiografía de pie en tres proyecciones</a:t>
            </a:r>
          </a:p>
        </p:txBody>
      </p:sp>
      <p:sp>
        <p:nvSpPr>
          <p:cNvPr id="8" name="Decision 7"/>
          <p:cNvSpPr/>
          <p:nvPr/>
        </p:nvSpPr>
        <p:spPr>
          <a:xfrm>
            <a:off x="4572000" y="2399555"/>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 ve fractura, o hay sospecha clínica con radiografía normal?</a:t>
            </a:r>
          </a:p>
        </p:txBody>
      </p:sp>
      <p:sp>
        <p:nvSpPr>
          <p:cNvPr id="9" name="Rectangle 8"/>
          <p:cNvSpPr/>
          <p:nvPr/>
        </p:nvSpPr>
        <p:spPr>
          <a:xfrm>
            <a:off x="4754880" y="3023616"/>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Descargar y repetir imagen o pedir RM; en adolescente, pensar en apófisis, Iselin u os vesalianum [r45] [r57]</a:t>
            </a:r>
          </a:p>
        </p:txBody>
      </p:sp>
      <p:sp>
        <p:nvSpPr>
          <p:cNvPr id="10" name="Decision 9"/>
          <p:cNvSpPr/>
          <p:nvPr/>
        </p:nvSpPr>
        <p:spPr>
          <a:xfrm>
            <a:off x="4572000" y="3469013"/>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¿Zona del trazo?</a:t>
            </a:r>
          </a:p>
        </p:txBody>
      </p:sp>
      <p:sp>
        <p:nvSpPr>
          <p:cNvPr id="11" name="Rectangle 10"/>
          <p:cNvSpPr/>
          <p:nvPr/>
        </p:nvSpPr>
        <p:spPr>
          <a:xfrm>
            <a:off x="2987040" y="4093074"/>
            <a:ext cx="2743200" cy="5143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Zona 1 sin desplazamiento importante: tratamiento funcional con zapato de suela dura, vendaje o yeso corto, con apoyo según tolerancia [r1] [r10] [r4]</a:t>
            </a:r>
          </a:p>
        </p:txBody>
      </p:sp>
      <p:sp>
        <p:nvSpPr>
          <p:cNvPr id="12" name="Decision 11"/>
          <p:cNvSpPr/>
          <p:nvPr/>
        </p:nvSpPr>
        <p:spPr>
          <a:xfrm>
            <a:off x="6339839" y="4093074"/>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Zonas 2 y 3: ¿atleta, retardo de unión (Torg II), pseudoartrosis (Torg III) o desplazamiento? [r56]</a:t>
            </a:r>
          </a:p>
        </p:txBody>
      </p:sp>
      <p:sp>
        <p:nvSpPr>
          <p:cNvPr id="13" name="Rectangle 12"/>
          <p:cNvSpPr/>
          <p:nvPr/>
        </p:nvSpPr>
        <p:spPr>
          <a:xfrm>
            <a:off x="2103120" y="4717134"/>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Zona 1 con desplazamiento o compromiso articular importante: decisión compartida; el funcional precoz igualó a la placa al año [r58] y la fijación con placa en gancho o tornillo queda para casos elegidos, sin umbral validado [r47]</a:t>
            </a:r>
          </a:p>
        </p:txBody>
      </p:sp>
      <p:sp>
        <p:nvSpPr>
          <p:cNvPr id="14" name="Rectangle 13"/>
          <p:cNvSpPr/>
          <p:nvPr/>
        </p:nvSpPr>
        <p:spPr>
          <a:xfrm>
            <a:off x="4754880" y="4717134"/>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intramedular con tornillo, con o sin aumento biológico [r7] [r33]</a:t>
            </a:r>
          </a:p>
        </p:txBody>
      </p:sp>
      <p:sp>
        <p:nvSpPr>
          <p:cNvPr id="15" name="Rectangle 14"/>
          <p:cNvSpPr/>
          <p:nvPr/>
        </p:nvSpPr>
        <p:spPr>
          <a:xfrm>
            <a:off x="7406640" y="4717134"/>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Tratamiento no operatorio con descarga y control, explicando el riesgo de fracaso [r17] [r15]</a:t>
            </a:r>
          </a:p>
        </p:txBody>
      </p:sp>
      <p:sp>
        <p:nvSpPr>
          <p:cNvPr id="16" name="Rectangle 15"/>
          <p:cNvSpPr/>
          <p:nvPr/>
        </p:nvSpPr>
        <p:spPr>
          <a:xfrm>
            <a:off x="4754880" y="5162532"/>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 clínico e imagen hasta la unión; volver a la actividad plena solo con unión en imagen [r35] [r53]</a:t>
            </a:r>
          </a:p>
        </p:txBody>
      </p:sp>
      <p:sp>
        <p:nvSpPr>
          <p:cNvPr id="17" name="Rounded Rectangle 16"/>
          <p:cNvSpPr/>
          <p:nvPr/>
        </p:nvSpPr>
        <p:spPr>
          <a:xfrm>
            <a:off x="4754880" y="5607930"/>
            <a:ext cx="2743200" cy="3356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Alta con plan de retorno y de prevención de refractura</a:t>
            </a:r>
          </a:p>
        </p:txBody>
      </p:sp>
      <p:cxnSp>
        <p:nvCxnSpPr>
          <p:cNvPr id="18" name="Connector 17"/>
          <p:cNvCxnSpPr>
            <a:stCxn id="6" idx="2"/>
            <a:endCxn id="7" idx="0"/>
          </p:cNvCxnSpPr>
          <p:nvPr/>
        </p:nvCxnSpPr>
        <p:spPr>
          <a:xfrm flipH="1">
            <a:off x="6126480" y="18444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28982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8" idx="2"/>
            <a:endCxn id="9" idx="0"/>
          </p:cNvCxnSpPr>
          <p:nvPr/>
        </p:nvCxnSpPr>
        <p:spPr>
          <a:xfrm flipH="1">
            <a:off x="6126480" y="291388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2906572"/>
            <a:ext cx="457200" cy="274320"/>
          </a:xfrm>
          <a:prstGeom prst="rect">
            <a:avLst/>
          </a:prstGeom>
          <a:noFill/>
        </p:spPr>
        <p:txBody>
          <a:bodyPr wrap="square">
            <a:spAutoFit/>
          </a:bodyPr>
          <a:lstStyle/>
          <a:p>
            <a:r>
              <a:rPr sz="1200" b="1">
                <a:solidFill>
                  <a:srgbClr val="D97706"/>
                </a:solidFill>
                <a:latin typeface="Calibri"/>
              </a:rPr>
              <a:t>radiografía normal con sospecha</a:t>
            </a:r>
          </a:p>
        </p:txBody>
      </p:sp>
      <p:cxnSp>
        <p:nvCxnSpPr>
          <p:cNvPr id="22" name="Connector 21"/>
          <p:cNvCxnSpPr>
            <a:stCxn id="9" idx="2"/>
            <a:endCxn id="10" idx="0"/>
          </p:cNvCxnSpPr>
          <p:nvPr/>
        </p:nvCxnSpPr>
        <p:spPr>
          <a:xfrm flipH="1">
            <a:off x="6126480" y="335928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3351969"/>
            <a:ext cx="457200" cy="274320"/>
          </a:xfrm>
          <a:prstGeom prst="rect">
            <a:avLst/>
          </a:prstGeom>
          <a:noFill/>
        </p:spPr>
        <p:txBody>
          <a:bodyPr wrap="square">
            <a:spAutoFit/>
          </a:bodyPr>
          <a:lstStyle/>
          <a:p>
            <a:r>
              <a:rPr sz="1200" b="1">
                <a:solidFill>
                  <a:srgbClr val="D97706"/>
                </a:solidFill>
                <a:latin typeface="Calibri"/>
              </a:rPr>
              <a:t>fractura confirmada</a:t>
            </a:r>
          </a:p>
        </p:txBody>
      </p:sp>
      <p:cxnSp>
        <p:nvCxnSpPr>
          <p:cNvPr id="24" name="Connector 23"/>
          <p:cNvCxnSpPr>
            <a:stCxn id="8" idx="2"/>
            <a:endCxn id="10" idx="0"/>
          </p:cNvCxnSpPr>
          <p:nvPr/>
        </p:nvCxnSpPr>
        <p:spPr>
          <a:xfrm flipH="1">
            <a:off x="6126480" y="2913887"/>
            <a:ext cx="0" cy="55512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3062461"/>
            <a:ext cx="457200" cy="274320"/>
          </a:xfrm>
          <a:prstGeom prst="rect">
            <a:avLst/>
          </a:prstGeom>
          <a:noFill/>
        </p:spPr>
        <p:txBody>
          <a:bodyPr wrap="square">
            <a:spAutoFit/>
          </a:bodyPr>
          <a:lstStyle/>
          <a:p>
            <a:r>
              <a:rPr sz="1200" b="1">
                <a:solidFill>
                  <a:srgbClr val="D97706"/>
                </a:solidFill>
                <a:latin typeface="Calibri"/>
              </a:rPr>
              <a:t>fractura visible</a:t>
            </a:r>
          </a:p>
        </p:txBody>
      </p:sp>
      <p:cxnSp>
        <p:nvCxnSpPr>
          <p:cNvPr id="26" name="Connector 25"/>
          <p:cNvCxnSpPr>
            <a:stCxn id="10" idx="2"/>
            <a:endCxn id="11" idx="0"/>
          </p:cNvCxnSpPr>
          <p:nvPr/>
        </p:nvCxnSpPr>
        <p:spPr>
          <a:xfrm flipH="1">
            <a:off x="4358640" y="398334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004816" y="3976030"/>
            <a:ext cx="457200" cy="274320"/>
          </a:xfrm>
          <a:prstGeom prst="rect">
            <a:avLst/>
          </a:prstGeom>
          <a:noFill/>
        </p:spPr>
        <p:txBody>
          <a:bodyPr wrap="square">
            <a:spAutoFit/>
          </a:bodyPr>
          <a:lstStyle/>
          <a:p>
            <a:r>
              <a:rPr sz="1200" b="1">
                <a:solidFill>
                  <a:srgbClr val="D97706"/>
                </a:solidFill>
                <a:latin typeface="Calibri"/>
              </a:rPr>
              <a:t>zona 1</a:t>
            </a:r>
          </a:p>
        </p:txBody>
      </p:sp>
      <p:cxnSp>
        <p:nvCxnSpPr>
          <p:cNvPr id="28" name="Connector 27"/>
          <p:cNvCxnSpPr>
            <a:stCxn id="11" idx="2"/>
            <a:endCxn id="13" idx="0"/>
          </p:cNvCxnSpPr>
          <p:nvPr/>
        </p:nvCxnSpPr>
        <p:spPr>
          <a:xfrm flipH="1">
            <a:off x="3474720" y="4607406"/>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546348" y="4600090"/>
            <a:ext cx="457200" cy="274320"/>
          </a:xfrm>
          <a:prstGeom prst="rect">
            <a:avLst/>
          </a:prstGeom>
          <a:noFill/>
        </p:spPr>
        <p:txBody>
          <a:bodyPr wrap="square">
            <a:spAutoFit/>
          </a:bodyPr>
          <a:lstStyle/>
          <a:p>
            <a:r>
              <a:rPr sz="1200" b="1">
                <a:solidFill>
                  <a:srgbClr val="D97706"/>
                </a:solidFill>
                <a:latin typeface="Calibri"/>
              </a:rPr>
              <a:t>si hay desplazamiento o compromiso articular</a:t>
            </a:r>
          </a:p>
        </p:txBody>
      </p:sp>
      <p:cxnSp>
        <p:nvCxnSpPr>
          <p:cNvPr id="30" name="Connector 29"/>
          <p:cNvCxnSpPr>
            <a:stCxn id="10" idx="2"/>
            <a:endCxn id="12" idx="0"/>
          </p:cNvCxnSpPr>
          <p:nvPr/>
        </p:nvCxnSpPr>
        <p:spPr>
          <a:xfrm>
            <a:off x="6126480" y="3983345"/>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7" y="3976030"/>
            <a:ext cx="457200" cy="274320"/>
          </a:xfrm>
          <a:prstGeom prst="rect">
            <a:avLst/>
          </a:prstGeom>
          <a:noFill/>
        </p:spPr>
        <p:txBody>
          <a:bodyPr wrap="square">
            <a:spAutoFit/>
          </a:bodyPr>
          <a:lstStyle/>
          <a:p>
            <a:r>
              <a:rPr sz="1200" b="1">
                <a:solidFill>
                  <a:srgbClr val="D97706"/>
                </a:solidFill>
                <a:latin typeface="Calibri"/>
              </a:rPr>
              <a:t>zonas 2 y 3</a:t>
            </a:r>
          </a:p>
        </p:txBody>
      </p:sp>
      <p:cxnSp>
        <p:nvCxnSpPr>
          <p:cNvPr id="32" name="Connector 31"/>
          <p:cNvCxnSpPr>
            <a:stCxn id="12" idx="2"/>
            <a:endCxn id="14" idx="0"/>
          </p:cNvCxnSpPr>
          <p:nvPr/>
        </p:nvCxnSpPr>
        <p:spPr>
          <a:xfrm flipH="1">
            <a:off x="6126480" y="4607406"/>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772655" y="46000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2" idx="2"/>
            <a:endCxn id="15" idx="0"/>
          </p:cNvCxnSpPr>
          <p:nvPr/>
        </p:nvCxnSpPr>
        <p:spPr>
          <a:xfrm>
            <a:off x="7894319" y="4607406"/>
            <a:ext cx="88392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258555" y="46000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1" idx="2"/>
            <a:endCxn id="16" idx="0"/>
          </p:cNvCxnSpPr>
          <p:nvPr/>
        </p:nvCxnSpPr>
        <p:spPr>
          <a:xfrm>
            <a:off x="4358640" y="4607406"/>
            <a:ext cx="1767840" cy="55512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3" idx="2"/>
            <a:endCxn id="16" idx="0"/>
          </p:cNvCxnSpPr>
          <p:nvPr/>
        </p:nvCxnSpPr>
        <p:spPr>
          <a:xfrm>
            <a:off x="3474720" y="5052803"/>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4" idx="2"/>
            <a:endCxn id="16" idx="0"/>
          </p:cNvCxnSpPr>
          <p:nvPr/>
        </p:nvCxnSpPr>
        <p:spPr>
          <a:xfrm flipH="1">
            <a:off x="6126480" y="505280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5" idx="2"/>
            <a:endCxn id="16" idx="0"/>
          </p:cNvCxnSpPr>
          <p:nvPr/>
        </p:nvCxnSpPr>
        <p:spPr>
          <a:xfrm flipH="1">
            <a:off x="6126480" y="5052803"/>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6" idx="2"/>
            <a:endCxn id="17" idx="0"/>
          </p:cNvCxnSpPr>
          <p:nvPr/>
        </p:nvCxnSpPr>
        <p:spPr>
          <a:xfrm flipH="1">
            <a:off x="6126480" y="549820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74</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Chloros GD et al. EFORT Open Rev. 2022. doi:10.1530/EOR-21-0025</a:t>
            </a:r>
          </a:p>
          <a:p>
            <a:r>
              <a:rPr sz="1000">
                <a:solidFill>
                  <a:srgbClr val="5A6469"/>
                </a:solidFill>
                <a:latin typeface="Calibri"/>
              </a:rPr>
              <a:t>[r1] Herterich V et al. Dtsch Arztebl Int. 2021. doi:10.3238/arztebl.m2021.0231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sola respuesta para toda la base del quinto: se decide por zona, desplazamiento, demanda funcional y biología del foco [r33].</a:t>
            </a:r>
          </a:p>
          <a:p>
            <a:pPr marL="347472" indent="-347472">
              <a:spcAft>
                <a:spcPts val="1400"/>
              </a:spcAft>
              <a:buChar char="•"/>
            </a:pPr>
            <a:r>
              <a:rPr sz="2400">
                <a:solidFill>
                  <a:srgbClr val="263238"/>
                </a:solidFill>
                <a:latin typeface="Calibri"/>
              </a:rPr>
              <a:t>La revisión de Herterich agrupa 9 estudios de zona 1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74</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Unión según el tratamiento, tres fuentes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Roche AJ et al. Knee Surg Sports Traumatol Arthrosc. 2013. doi:10.1007/s00167-012-2138-8</a:t>
            </a:r>
          </a:p>
          <a:p>
            <a:r>
              <a:rPr sz="1000">
                <a:solidFill>
                  <a:srgbClr val="5A6469"/>
                </a:solidFill>
                <a:latin typeface="Calibri"/>
              </a:rPr>
              <a:t>[r7] Attia AK et al. Am J Sports Med. 2021. doi:10.1177/0363546521990020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74</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Pseudoartrosis y complicaciones totales, cirugía frente a tratamiento conservador (revisión 2026)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Encinas R et al. J Am Acad Orthop Surg. 2026. doi:10.5435/JAAOS-D-25-01516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tornillo intramedular en zona 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Chloros GD et al. EFORT Open Rev. 2022. doi:10.1530/EOR-21-0025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que sigue explica cómo se razona y se hace la fijación intramedular percutánea de una fractura de zona 2 (Jones), que es la intervención de referencia en esta región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Longitud del tornillo respecto del metatarsiano: qué dicen cadáver y 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Ochenjele G et al. Foot Ankle Int. 2015. doi:10.1177/1071100714553467</a:t>
            </a:r>
          </a:p>
          <a:p>
            <a:r>
              <a:rPr sz="1000">
                <a:solidFill>
                  <a:srgbClr val="5A6469"/>
                </a:solidFill>
                <a:latin typeface="Calibri"/>
              </a:rPr>
              <a:t>[r52] Cates NK et al. J Foot Ankle Surg. 2022. doi:10.1053/j.jfas.2021.12.025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74</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Ancho del canal medular en mm según el estudio y la proyección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Ochenjele G et al. Foot Ankle Int. 2015. doi:10.1177/1071100714553467</a:t>
            </a:r>
          </a:p>
          <a:p>
            <a:r>
              <a:rPr sz="1000">
                <a:solidFill>
                  <a:srgbClr val="5A6469"/>
                </a:solidFill>
                <a:latin typeface="Calibri"/>
              </a:rPr>
              <a:t>[r51] DeSandis B et al. Foot Ankle Int. 2016. doi:10.1177/1071100715623041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74</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Roche AJ et al. Knee Surg Sports Traumatol Arthrosc. 2013. doi:10.1007/s00167-012-2138-8</a:t>
            </a:r>
          </a:p>
          <a:p>
            <a:r>
              <a:rPr sz="800">
                <a:solidFill>
                  <a:srgbClr val="5A6469"/>
                </a:solidFill>
                <a:latin typeface="Calibri"/>
              </a:rPr>
              <a:t>[r7] Attia AK et al. Am J Sports Med. 2021. doi:10.1177/0363546521990020</a:t>
            </a:r>
          </a:p>
          <a:p>
            <a:r>
              <a:rPr sz="800">
                <a:solidFill>
                  <a:srgbClr val="5A6469"/>
                </a:solidFill>
                <a:latin typeface="Calibri"/>
              </a:rPr>
              <a:t>[r8] Encinas R et al. J Am Acad Orthop Surg. 2026. doi:10.5435/JAAOS-D-25-01516</a:t>
            </a:r>
          </a:p>
          <a:p>
            <a:r>
              <a:rPr sz="800">
                <a:solidFill>
                  <a:srgbClr val="5A6469"/>
                </a:solidFill>
                <a:latin typeface="Calibri"/>
              </a:rPr>
              <a:t>[r15] Mologne TS et al. Am J Sports Med. 2005. doi:10.1177/0363546504272262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complicaciones se agrupan en las biológicas (retardo de unión, pseudoartrosis, refractura) y las del implante o la técnica (irritación, rotura, brecha, lesión del sural).</a:t>
            </a:r>
          </a:p>
          <a:p>
            <a:pPr marL="347472" indent="-347472">
              <a:spcAft>
                <a:spcPts val="1400"/>
              </a:spcAft>
              <a:buChar char="•"/>
            </a:pPr>
            <a:r>
              <a:rPr sz="2400">
                <a:solidFill>
                  <a:srgbClr val="263238"/>
                </a:solidFill>
                <a:latin typeface="Calibri"/>
              </a:rPr>
              <a:t>Conocer sus cifras sirve para informar bien y para elegir.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74</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Refractura según el contexto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Pettersen PM et al. Foot Ankle Int. 2022. doi:10.1177/10711007211069123</a:t>
            </a:r>
          </a:p>
          <a:p>
            <a:r>
              <a:rPr sz="800">
                <a:solidFill>
                  <a:srgbClr val="5A6469"/>
                </a:solidFill>
                <a:latin typeface="Calibri"/>
              </a:rPr>
              <a:t>[r32] Goodloe JB et al. Orthop J Sports Med. 2021. doi:10.1177/23259671211037647</a:t>
            </a:r>
          </a:p>
          <a:p>
            <a:r>
              <a:rPr sz="800">
                <a:solidFill>
                  <a:srgbClr val="5A6469"/>
                </a:solidFill>
                <a:latin typeface="Calibri"/>
              </a:rPr>
              <a:t>[r7] Attia AK et al. Am J Sports Med. 2021. doi:10.1177/0363546521990020</a:t>
            </a:r>
          </a:p>
          <a:p>
            <a:r>
              <a:rPr sz="800">
                <a:solidFill>
                  <a:srgbClr val="5A6469"/>
                </a:solidFill>
                <a:latin typeface="Calibri"/>
              </a:rPr>
              <a:t>[r54] Lareau CR et al. Foot Ankle Int. 2016. doi:10.1177/1071100715603983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74</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globales en distintos contextos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Horani K et al. Indian J Orthop. 2025. doi:10.1007/s43465-025-01383-9</a:t>
            </a:r>
          </a:p>
          <a:p>
            <a:r>
              <a:rPr sz="1000">
                <a:solidFill>
                  <a:srgbClr val="5A6469"/>
                </a:solidFill>
                <a:latin typeface="Calibri"/>
              </a:rPr>
              <a:t>[r31] Jimenez Mosquea TR et al. Knee Surg Sports Traumatol Arthrosc. 2024. doi:10.1002/ksa.12098</a:t>
            </a:r>
          </a:p>
          <a:p>
            <a:r>
              <a:rPr sz="1000">
                <a:solidFill>
                  <a:srgbClr val="5A6469"/>
                </a:solidFill>
                <a:latin typeface="Calibri"/>
              </a:rPr>
              <a:t>[r32] Goodloe JB et al. Orthop J Sports Med. 2021. doi:10.1177/23259671211037647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74</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Khan S et al. PM R. 2021. doi:10.1002/pmrj.12427</a:t>
            </a:r>
          </a:p>
          <a:p>
            <a:r>
              <a:rPr sz="800">
                <a:solidFill>
                  <a:srgbClr val="5A6469"/>
                </a:solidFill>
                <a:latin typeface="Calibri"/>
              </a:rPr>
              <a:t>[r7] Attia AK et al. Am J Sports Med. 2021. doi:10.1177/0363546521990020</a:t>
            </a:r>
          </a:p>
          <a:p>
            <a:r>
              <a:rPr sz="800">
                <a:solidFill>
                  <a:srgbClr val="5A6469"/>
                </a:solidFill>
                <a:latin typeface="Calibri"/>
              </a:rPr>
              <a:t>[r8] Encinas R et al. J Am Acad Orthop Surg. 2026. doi:10.5435/JAAOS-D-25-01516</a:t>
            </a:r>
          </a:p>
          <a:p>
            <a:r>
              <a:rPr sz="800">
                <a:solidFill>
                  <a:srgbClr val="5A6469"/>
                </a:solidFill>
                <a:latin typeface="Calibri"/>
              </a:rPr>
              <a:t>[r10] Choi YR et al. J Bone Joint Surg Am. 2021. doi:10.2106/JBJS.20.00777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pronóstico depende de la zona, del tratamiento y de la presión para volver.</a:t>
            </a:r>
          </a:p>
          <a:p>
            <a:pPr marL="347472" indent="-347472">
              <a:spcAft>
                <a:spcPts val="1400"/>
              </a:spcAft>
              <a:buChar char="•"/>
            </a:pPr>
            <a:r>
              <a:rPr sz="2800">
                <a:solidFill>
                  <a:srgbClr val="263238"/>
                </a:solidFill>
                <a:latin typeface="Calibri"/>
              </a:rPr>
              <a:t>Zona 1.</a:t>
            </a:r>
          </a:p>
          <a:p>
            <a:pPr marL="347472" indent="-347472">
              <a:spcAft>
                <a:spcPts val="1400"/>
              </a:spcAft>
              <a:buChar char="•"/>
            </a:pPr>
            <a:r>
              <a:rPr sz="2800">
                <a:solidFill>
                  <a:srgbClr val="263238"/>
                </a:solidFill>
                <a:latin typeface="Calibri"/>
              </a:rPr>
              <a:t>Es la de mejor pronóstico.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74</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a la unión por zona en la cohorte de 834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Pettersen PM et al. Foot Ankle Int. 2022. doi:10.1177/10711007211069123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74</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Retorno al juego o a actividad sin restricción tras tratamiento de Jones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Attia AK et al. Am J Sports Med. 2021. doi:10.1177/0363546521990020</a:t>
            </a:r>
          </a:p>
          <a:p>
            <a:r>
              <a:rPr sz="800">
                <a:solidFill>
                  <a:srgbClr val="5A6469"/>
                </a:solidFill>
                <a:latin typeface="Calibri"/>
              </a:rPr>
              <a:t>[r15] Mologne TS et al. Am J Sports Med. 2005. doi:10.1177/0363546504272262</a:t>
            </a:r>
          </a:p>
          <a:p>
            <a:r>
              <a:rPr sz="800">
                <a:solidFill>
                  <a:srgbClr val="5A6469"/>
                </a:solidFill>
                <a:latin typeface="Calibri"/>
              </a:rPr>
              <a:t>[r32] Goodloe JB et al. Orthop J Sports Med. 2021. doi:10.1177/23259671211037647</a:t>
            </a:r>
          </a:p>
          <a:p>
            <a:r>
              <a:rPr sz="800">
                <a:solidFill>
                  <a:srgbClr val="5A6469"/>
                </a:solidFill>
                <a:latin typeface="Calibri"/>
              </a:rPr>
              <a:t>[r38] Bucknam RB et al. Foot Ankle Int. 2020. doi:10.1177/1071100719898278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74</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carga y retorno al deporte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Herterich V et al. Dtsch Arztebl Int. 2021. doi:10.3238/arztebl.m2021.0231</a:t>
            </a:r>
          </a:p>
          <a:p>
            <a:r>
              <a:rPr sz="800">
                <a:solidFill>
                  <a:srgbClr val="5A6469"/>
                </a:solidFill>
                <a:latin typeface="Calibri"/>
              </a:rPr>
              <a:t>[r2] Khan S et al. PM R. 2021. doi:10.1002/pmrj.12427</a:t>
            </a:r>
          </a:p>
          <a:p>
            <a:r>
              <a:rPr sz="800">
                <a:solidFill>
                  <a:srgbClr val="5A6469"/>
                </a:solidFill>
                <a:latin typeface="Calibri"/>
              </a:rPr>
              <a:t>[r6] Roche AJ et al. Knee Surg Sports Traumatol Arthrosc. 2013. doi:10.1007/s00167-012-2138-8</a:t>
            </a:r>
          </a:p>
          <a:p>
            <a:r>
              <a:rPr sz="800">
                <a:solidFill>
                  <a:srgbClr val="5A6469"/>
                </a:solidFill>
                <a:latin typeface="Calibri"/>
              </a:rPr>
              <a:t>[r7] Attia AK et al. Am J Sports Med. 2021. doi:10.1177/0363546521990020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 protocolo universal validado; lo que sigue ordena la evidencia disponible y rotula lo que es práctica habitual.</a:t>
            </a:r>
          </a:p>
          <a:p>
            <a:pPr marL="347472" indent="-347472">
              <a:spcAft>
                <a:spcPts val="1400"/>
              </a:spcAft>
              <a:buChar char="•"/>
            </a:pPr>
            <a:r>
              <a:rPr sz="2800">
                <a:solidFill>
                  <a:srgbClr val="263238"/>
                </a:solidFill>
                <a:latin typeface="Calibri"/>
              </a:rPr>
              <a:t>Zona 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74</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carga y retorno al deporte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Herterich V et al. Dtsch Arztebl Int. 2021. doi:10.3238/arztebl.m2021.0231</a:t>
            </a:r>
          </a:p>
          <a:p>
            <a:r>
              <a:rPr sz="800">
                <a:solidFill>
                  <a:srgbClr val="5A6469"/>
                </a:solidFill>
                <a:latin typeface="Calibri"/>
              </a:rPr>
              <a:t>[r2] Khan S et al. PM R. 2021. doi:10.1002/pmrj.12427</a:t>
            </a:r>
          </a:p>
          <a:p>
            <a:r>
              <a:rPr sz="800">
                <a:solidFill>
                  <a:srgbClr val="5A6469"/>
                </a:solidFill>
                <a:latin typeface="Calibri"/>
              </a:rPr>
              <a:t>[r6] Roche AJ et al. Knee Surg Sports Traumatol Arthrosc. 2013. doi:10.1007/s00167-012-2138-8</a:t>
            </a:r>
          </a:p>
          <a:p>
            <a:r>
              <a:rPr sz="800">
                <a:solidFill>
                  <a:srgbClr val="5A6469"/>
                </a:solidFill>
                <a:latin typeface="Calibri"/>
              </a:rPr>
              <a:t>[r7] Attia AK et al. Am J Sports Med. 2021. doi:10.1177/0363546521990020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Criterio de retorno.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74</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Plan orientativo de carga y retorno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Choi YR et al. J Bone Joint Surg Am. 2021. doi:10.2106/JBJS.20.00777</a:t>
            </a:r>
          </a:p>
          <a:p>
            <a:r>
              <a:rPr sz="800">
                <a:solidFill>
                  <a:srgbClr val="5A6469"/>
                </a:solidFill>
                <a:latin typeface="Calibri"/>
              </a:rPr>
              <a:t>[r2] Khan S et al. PM R. 2021. doi:10.1002/pmrj.12427</a:t>
            </a:r>
          </a:p>
          <a:p>
            <a:r>
              <a:rPr sz="800">
                <a:solidFill>
                  <a:srgbClr val="5A6469"/>
                </a:solidFill>
                <a:latin typeface="Calibri"/>
              </a:rPr>
              <a:t>[r38] Bucknam RB et al. Foot Ankle Int. 2020. doi:10.1177/1071100719898278</a:t>
            </a:r>
          </a:p>
          <a:p>
            <a:r>
              <a:rPr sz="800">
                <a:solidFill>
                  <a:srgbClr val="5A6469"/>
                </a:solidFill>
                <a:latin typeface="Calibri"/>
              </a:rPr>
              <a:t>[r40] Watson S et al. Orthop J Sports Med. 2020. doi:10.1177/2325967120912423</a:t>
            </a:r>
          </a:p>
          <a:p>
            <a:r>
              <a:rPr sz="800">
                <a:solidFill>
                  <a:srgbClr val="5A6469"/>
                </a:solidFill>
                <a:latin typeface="Calibri"/>
              </a:rPr>
              <a:t>[r39] Looney AM et al. Foot Ankle Int. 2020. doi:10.1177/1071100720938317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Qué muestra la evidencia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Zona 1</a:t>
                      </a:r>
                    </a:p>
                  </a:txBody>
                  <a:tcPr>
                    <a:solidFill>
                      <a:srgbClr val="EEF3F4"/>
                    </a:solidFill>
                  </a:tcPr>
                </a:tc>
                <a:tc>
                  <a:txBody>
                    <a:bodyPr/>
                    <a:lstStyle/>
                    <a:p>
                      <a:r>
                        <a:rPr sz="1600">
                          <a:solidFill>
                            <a:srgbClr val="263238"/>
                          </a:solidFill>
                          <a:latin typeface="Calibri"/>
                        </a:rPr>
                        <a:t>Apoyo según tolerancia con zapato, vendaje o yeso corto; retorno a los 37,2 días con zapato duro</a:t>
                      </a:r>
                    </a:p>
                  </a:txBody>
                  <a:tcPr>
                    <a:solidFill>
                      <a:srgbClr val="EEF3F4"/>
                    </a:solidFill>
                  </a:tcPr>
                </a:tc>
                <a:tc>
                  <a:txBody>
                    <a:bodyPr/>
                    <a:lstStyle/>
                    <a:p>
                      <a:r>
                        <a:rPr sz="1600">
                          <a:solidFill>
                            <a:srgbClr val="263238"/>
                          </a:solidFill>
                          <a:latin typeface="Calibri"/>
                        </a:rPr>
                        <a:t>[r10] [r2]</a:t>
                      </a:r>
                    </a:p>
                  </a:txBody>
                  <a:tcPr>
                    <a:solidFill>
                      <a:srgbClr val="EEF3F4"/>
                    </a:solidFill>
                  </a:tcPr>
                </a:tc>
              </a:tr>
              <a:tr h="457200">
                <a:tc>
                  <a:txBody>
                    <a:bodyPr/>
                    <a:lstStyle/>
                    <a:p>
                      <a:r>
                        <a:rPr sz="1600">
                          <a:solidFill>
                            <a:srgbClr val="263238"/>
                          </a:solidFill>
                          <a:latin typeface="Calibri"/>
                        </a:rPr>
                        <a:t>Zona 2 operada, población general</a:t>
                      </a:r>
                    </a:p>
                  </a:txBody>
                  <a:tcPr>
                    <a:solidFill>
                      <a:srgbClr val="FFFFFF"/>
                    </a:solidFill>
                  </a:tcPr>
                </a:tc>
                <a:tc>
                  <a:txBody>
                    <a:bodyPr/>
                    <a:lstStyle/>
                    <a:p>
                      <a:r>
                        <a:rPr sz="1600">
                          <a:solidFill>
                            <a:srgbClr val="263238"/>
                          </a:solidFill>
                          <a:latin typeface="Calibri"/>
                        </a:rPr>
                        <a:t>Carga completa a las 3,7 semanas y actividad sin restricción a las 13,0</a:t>
                      </a:r>
                    </a:p>
                  </a:txBody>
                  <a:tcPr>
                    <a:solidFill>
                      <a:srgbClr val="FFFFFF"/>
                    </a:solidFill>
                  </a:tcPr>
                </a:tc>
                <a:tc>
                  <a:txBody>
                    <a:bodyPr/>
                    <a:lstStyle/>
                    <a:p>
                      <a:r>
                        <a:rPr sz="1600">
                          <a:solidFill>
                            <a:srgbClr val="263238"/>
                          </a:solidFill>
                          <a:latin typeface="Calibri"/>
                        </a:rPr>
                        <a:t>[r38]</a:t>
                      </a:r>
                    </a:p>
                  </a:txBody>
                  <a:tcPr>
                    <a:solidFill>
                      <a:srgbClr val="FFFFFF"/>
                    </a:solidFill>
                  </a:tcPr>
                </a:tc>
              </a:tr>
              <a:tr h="457200">
                <a:tc>
                  <a:txBody>
                    <a:bodyPr/>
                    <a:lstStyle/>
                    <a:p>
                      <a:r>
                        <a:rPr sz="1600">
                          <a:solidFill>
                            <a:srgbClr val="263238"/>
                          </a:solidFill>
                          <a:latin typeface="Calibri"/>
                        </a:rPr>
                        <a:t>Zona 2 operada, atleta universitario</a:t>
                      </a:r>
                    </a:p>
                  </a:txBody>
                  <a:tcPr>
                    <a:solidFill>
                      <a:srgbClr val="EEF3F4"/>
                    </a:solidFill>
                  </a:tcPr>
                </a:tc>
                <a:tc>
                  <a:txBody>
                    <a:bodyPr/>
                    <a:lstStyle/>
                    <a:p>
                      <a:r>
                        <a:rPr sz="1600">
                          <a:solidFill>
                            <a:srgbClr val="263238"/>
                          </a:solidFill>
                          <a:latin typeface="Calibri"/>
                        </a:rPr>
                        <a:t>Retorno en promedio a las 3,6 semanas con carga tolerada en bota (serie, sin control)</a:t>
                      </a:r>
                    </a:p>
                  </a:txBody>
                  <a:tcPr>
                    <a:solidFill>
                      <a:srgbClr val="EEF3F4"/>
                    </a:solidFill>
                  </a:tcPr>
                </a:tc>
                <a:tc>
                  <a:txBody>
                    <a:bodyPr/>
                    <a:lstStyle/>
                    <a:p>
                      <a:r>
                        <a:rPr sz="1600">
                          <a:solidFill>
                            <a:srgbClr val="263238"/>
                          </a:solidFill>
                          <a:latin typeface="Calibri"/>
                        </a:rPr>
                        <a:t>[r40]</a:t>
                      </a:r>
                    </a:p>
                  </a:txBody>
                  <a:tcPr>
                    <a:solidFill>
                      <a:srgbClr val="EEF3F4"/>
                    </a:solidFill>
                  </a:tcPr>
                </a:tc>
              </a:tr>
              <a:tr h="457200">
                <a:tc>
                  <a:txBody>
                    <a:bodyPr/>
                    <a:lstStyle/>
                    <a:p>
                      <a:r>
                        <a:rPr sz="1600">
                          <a:solidFill>
                            <a:srgbClr val="263238"/>
                          </a:solidFill>
                          <a:latin typeface="Calibri"/>
                        </a:rPr>
                        <a:t>Zona 2 operada, carga precoz frente a tardía</a:t>
                      </a:r>
                    </a:p>
                  </a:txBody>
                  <a:tcPr>
                    <a:solidFill>
                      <a:srgbClr val="FFFFFF"/>
                    </a:solidFill>
                  </a:tcPr>
                </a:tc>
                <a:tc>
                  <a:txBody>
                    <a:bodyPr/>
                    <a:lstStyle/>
                    <a:p>
                      <a:r>
                        <a:rPr sz="1600">
                          <a:solidFill>
                            <a:srgbClr val="263238"/>
                          </a:solidFill>
                          <a:latin typeface="Calibri"/>
                        </a:rPr>
                        <a:t>Sin diferencia de retardo de unión (20 % frente a 24 %)</a:t>
                      </a:r>
                    </a:p>
                  </a:txBody>
                  <a:tcPr>
                    <a:solidFill>
                      <a:srgbClr val="FFFFFF"/>
                    </a:solidFill>
                  </a:tcPr>
                </a:tc>
                <a:tc>
                  <a:txBody>
                    <a:bodyPr/>
                    <a:lstStyle/>
                    <a:p>
                      <a:r>
                        <a:rPr sz="1600">
                          <a:solidFill>
                            <a:srgbClr val="263238"/>
                          </a:solidFill>
                          <a:latin typeface="Calibri"/>
                        </a:rPr>
                        <a:t>[r39]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74</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Marcus RE et al. Clin Orthop Relat Res. 2026. doi:10.1097/CORR.0000000000003827</a:t>
            </a:r>
          </a:p>
          <a:p>
            <a:r>
              <a:rPr sz="1000">
                <a:solidFill>
                  <a:srgbClr val="5A6469"/>
                </a:solidFill>
                <a:latin typeface="Calibri"/>
              </a:rPr>
              <a:t>[r56] Cheung CN et al. Arch Trauma Res. 2016. doi:10.5812/atr.33298</a:t>
            </a:r>
          </a:p>
          <a:p>
            <a:r>
              <a:rPr sz="1000">
                <a:solidFill>
                  <a:srgbClr val="5A6469"/>
                </a:solidFill>
                <a:latin typeface="Calibri"/>
              </a:rPr>
              <a:t>[r19] Smith JW et al. Foot Ankle. 1992. doi:10.1177/107110079201300306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Primero ubicar el trazo: su relación con la huella del peroneo corto y con la articulación con la base del cuarto metatarsiano define el mecanismo, la irrigación y el pronóstico [r26] [r56]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74</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Cao H et al. J Orthop Surg Res. 2022. doi:10.1186/s13018-022-02935-7</a:t>
            </a:r>
          </a:p>
          <a:p>
            <a:r>
              <a:rPr sz="10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Buscar siempre la lesión asociada: en una serie de 61 pacientes, 39 (63,93 %) tenían lesión del ligamento colateral lateral del tobillo [r47]; y descartar una lesión de Lisfranc, cuyo retraso diagnóstico empeora el resultado [r56].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74</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[r56] Cheung CN et al. Arch Trauma Res. 2016. doi:10.5812/atr.33298</a:t>
            </a:r>
          </a:p>
          <a:p>
            <a:r>
              <a:rPr sz="800">
                <a:solidFill>
                  <a:srgbClr val="5A6469"/>
                </a:solidFill>
                <a:latin typeface="Calibri"/>
              </a:rPr>
              <a:t>[r19] Smith JW et al. Foot Ankle. 1992. doi:10.1177/107110079201300306</a:t>
            </a:r>
          </a:p>
          <a:p>
            <a:r>
              <a:rPr sz="800">
                <a:solidFill>
                  <a:srgbClr val="5A6469"/>
                </a:solidFill>
                <a:latin typeface="Calibri"/>
              </a:rPr>
              <a:t>[r10] Choi YR et al. J Bone Joint Surg Am. 2021. doi:10.2106/JBJS.20.00777</a:t>
            </a:r>
          </a:p>
          <a:p>
            <a:r>
              <a:rPr sz="800">
                <a:solidFill>
                  <a:srgbClr val="5A6469"/>
                </a:solidFill>
                <a:latin typeface="Calibri"/>
              </a:rPr>
              <a:t>[r4] Alquhaibi MS et al. Injury. 2022. doi:10.1016/j.injury.2021.11.032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Zona primero: la zona define el mecanismo, la irrigación y el pronóstico [r56] [r19].</a:t>
            </a:r>
          </a:p>
          <a:p>
            <a:pPr marL="347472" indent="-347472">
              <a:spcAft>
                <a:spcPts val="1400"/>
              </a:spcAft>
              <a:buChar char="•"/>
            </a:pPr>
            <a:r>
              <a:rPr sz="2800">
                <a:solidFill>
                  <a:srgbClr val="263238"/>
                </a:solidFill>
                <a:latin typeface="Calibri"/>
              </a:rPr>
              <a:t>Zona 1: tratamiento funcional; el yeso no aporta ventaja [r10]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74</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quinto metatarsiano · fractura de Jones · pseudo-Jones · Lawrence y Botte · Torg · tuberosidad · peroneo corto · banda lateral de la fascia plantar · fractura del bailarín · fractura por estrés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74</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Chloros GD et al. EFORT Open Rev. 2022. doi:10.1530/EOR-21-0025</a:t>
            </a:r>
          </a:p>
          <a:p>
            <a:r>
              <a:rPr sz="1000">
                <a:solidFill>
                  <a:srgbClr val="5A6469"/>
                </a:solidFill>
                <a:latin typeface="Calibri"/>
              </a:rPr>
              <a:t>[r19] Smith JW et al. Foot Ankle. 1992. doi:10.1177/107110079201300306</a:t>
            </a:r>
          </a:p>
          <a:p>
            <a:r>
              <a:rPr sz="1000">
                <a:solidFill>
                  <a:srgbClr val="5A6469"/>
                </a:solidFill>
                <a:latin typeface="Calibri"/>
              </a:rPr>
              <a:t>[r56] Cheung CN et al. Arch Trauma Res. 2016. doi:10.5812/atr.33298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Zona 1 es avulsión: tratamiento funcional y, casi siempre, sin cirugía [r33].</a:t>
            </a:r>
          </a:p>
          <a:p>
            <a:pPr marL="347472" indent="-347472">
              <a:spcAft>
                <a:spcPts val="1400"/>
              </a:spcAft>
              <a:buChar char="•"/>
            </a:pPr>
            <a:r>
              <a:rPr sz="2400">
                <a:solidFill>
                  <a:srgbClr val="263238"/>
                </a:solidFill>
                <a:latin typeface="Calibri"/>
              </a:rPr>
              <a:t>Zonas 2 y 3: la irrigación divisoria explica el retardo de unión y la pseudoartrosis [r19] [r56].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74</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el futbolista con dolor lateral de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sintético, sin datos de pacientes reales.</a:t>
            </a:r>
          </a:p>
          <a:p>
            <a:pPr marL="347472" indent="-347472">
              <a:spcAft>
                <a:spcPts val="1400"/>
              </a:spcAft>
              <a:buChar char="•"/>
            </a:pPr>
            <a:r>
              <a:rPr sz="2800">
                <a:solidFill>
                  <a:srgbClr val="263238"/>
                </a:solidFill>
                <a:latin typeface="Calibri"/>
              </a:rPr>
              <a:t>Varón de 19 años, futbolista de un equipo universitario, sin enfermedades.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74</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¿En qué zona de Lawrence y Botte está y qué tipo de Torg sugiere la imagen?</a:t>
            </a:r>
          </a:p>
          <a:p>
            <a:pPr marL="347472" indent="-347472">
              <a:spcAft>
                <a:spcPts val="1400"/>
              </a:spcAft>
              <a:buChar char="•"/>
            </a:pPr>
            <a:r>
              <a:rPr sz="2400">
                <a:solidFill>
                  <a:srgbClr val="263238"/>
                </a:solidFill>
                <a:latin typeface="Calibri"/>
              </a:rPr>
              <a:t>2. ¿Qué sabemos de la irrigación de esa región y qué implica para el tratamiento?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Noori N et al. 2022. doi:10.1097/CORR.0000000000002131</a:t>
            </a:r>
          </a:p>
          <a:p>
            <a:r>
              <a:rPr sz="1000">
                <a:solidFill>
                  <a:srgbClr val="5A6469"/>
                </a:solidFill>
                <a:latin typeface="Calibri"/>
              </a:rPr>
              <a:t>[r56] Cheung CN et al. Arch Trauma Res. 2016. doi:10.5812/atr.33298</a:t>
            </a:r>
          </a:p>
          <a:p>
            <a:r>
              <a:rPr sz="1000">
                <a:solidFill>
                  <a:srgbClr val="5A6469"/>
                </a:solidFill>
                <a:latin typeface="Calibri"/>
              </a:rPr>
              <a:t>[r19] Smith JW et al. Foot Ankle. 1992. doi:10.1177/107110079201300306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Corresponde a una fractura de la unión metafisodiafisaria o de la diáfisis proximal (zona 2 o 3 según el límite exacto, un paso poco confiable entre observadores, kappa 0,66)… [r18] [r56]</a:t>
            </a:r>
          </a:p>
          <a:p>
            <a:pPr marL="347472" indent="-347472">
              <a:spcAft>
                <a:spcPts val="1400"/>
              </a:spcAft>
              <a:buChar char="•"/>
            </a:pPr>
            <a:r>
              <a:rPr sz="2400">
                <a:solidFill>
                  <a:srgbClr val="263238"/>
                </a:solidFill>
                <a:latin typeface="Calibri"/>
              </a:rPr>
              <a:t>Esa región está en la zona divisoria vascular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74</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Herterich V, Baumbach SF, Kaiser A, Böcker W, Polzer H. Fifth Metatarsal Fracture–A Systematic Review of the Treatment of Fractures of the Base of the Fifth Metatarsal Bone. Dtsch Arztebl Int. 2021;118(35-36):587-594. doi:10.3238/arztebl.m2021.0231 https://doi.org/10.3238/arztebl.m2021.0231</a:t>
            </a:r>
          </a:p>
          <a:p>
            <a:pPr>
              <a:spcAft>
                <a:spcPts val="800"/>
              </a:spcAft>
            </a:pPr>
            <a:r>
              <a:rPr sz="1200">
                <a:solidFill>
                  <a:srgbClr val="263238"/>
                </a:solidFill>
                <a:latin typeface="Calibri"/>
              </a:rPr>
              <a:t>[r2] Khan S, Axelrod D, Paul R, Catapano M, Stephen D, Henry P, et al. Acute Fifth Metatarsal Tuberosity Fractures: A Systematic Review of Nonoperative Treatment. PM R. 2021;13(4):405-411. doi:10.1002/pmrj.12427 https://doi.org/10.1002/pmrj.12427</a:t>
            </a:r>
          </a:p>
          <a:p>
            <a:pPr>
              <a:spcAft>
                <a:spcPts val="800"/>
              </a:spcAft>
            </a:pPr>
            <a:r>
              <a:rPr sz="1200">
                <a:solidFill>
                  <a:srgbClr val="263238"/>
                </a:solidFill>
                <a:latin typeface="Calibri"/>
              </a:rPr>
              <a:t>[r3] Pituckanotai K, Arirachakaran A, Piyapittayanun P, Tuchinda H, Peradhammanon E, Kongtharvonskul J. Comparative Outcomes of Cast and Removable Support in Fracture Fifth Metatarsal Bone: Systematic Review and Meta-Analysis. J Foot Ankle Surg. 2018;57(5):982-986. doi:10.1053/j.jfas.2018.03.018 https://doi.org/10.1053/j.jfas.2018.03.018</a:t>
            </a:r>
          </a:p>
          <a:p>
            <a:pPr>
              <a:spcAft>
                <a:spcPts val="800"/>
              </a:spcAft>
            </a:pPr>
            <a:r>
              <a:rPr sz="1200">
                <a:solidFill>
                  <a:srgbClr val="263238"/>
                </a:solidFill>
                <a:latin typeface="Calibri"/>
              </a:rPr>
              <a:t>[r4] Alquhaibi MS, Ghaddaf AA, Alomari MS, Abdulhamid AS, Alsaygh EF, Alshehri MS, et al. Short leg cast versus orthotic removable support for the management of pseudo-Jones avulsion fracture: A systematic review and meta-analysis. Injury. 2022;53(2):739-745. doi:10.1016/j.injury.2021.11.032 https://doi.org/10.1016/j.injury.2021.11.032</a:t>
            </a:r>
          </a:p>
          <a:p>
            <a:pPr>
              <a:spcAft>
                <a:spcPts val="800"/>
              </a:spcAft>
            </a:pPr>
            <a:r>
              <a:rPr sz="1200">
                <a:solidFill>
                  <a:srgbClr val="263238"/>
                </a:solidFill>
                <a:latin typeface="Calibri"/>
              </a:rPr>
              <a:t>[r5] Wang Y, Gan X, Li K, Ma T, Zhang Y. Comparison of operative and non-operative management of fifth metatarsal base fracture: A meta-analysis. PLoS One. 2020;15(8):e0237151. doi:10.1371/journal.pone.0237151 https://doi.org/10.1371/journal.pone.0237151</a:t>
            </a:r>
          </a:p>
          <a:p>
            <a:pPr>
              <a:spcAft>
                <a:spcPts val="800"/>
              </a:spcAft>
            </a:pPr>
            <a:r>
              <a:rPr sz="1200">
                <a:solidFill>
                  <a:srgbClr val="263238"/>
                </a:solidFill>
                <a:latin typeface="Calibri"/>
              </a:rPr>
              <a:t>[r6] Roche AJ, Calder JD. Treatment and return to sport following a Jones fracture of the fifth metatarsal: a systematic review. Knee Surg Sports Traumatol Arthrosc. 2013;21(6):1307-15. doi:10.1007/s00167-012-2138-8 https://doi.org/10.1007/s00167-012-2138-8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74</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Attia AK, Taha T, Kong G, Alhammoud A, Mahmoud K, Myerson M. Return to Play and Fracture Union After the Surgical Management of Jones Fractures in Athletes: A Systematic Review and Meta-analysis. Am J Sports Med. 2021;49(12):3422-3436. doi:10.1177/0363546521990020 https://doi.org/10.1177/0363546521990020</a:t>
            </a:r>
          </a:p>
          <a:p>
            <a:pPr>
              <a:spcAft>
                <a:spcPts val="800"/>
              </a:spcAft>
            </a:pPr>
            <a:r>
              <a:rPr sz="1200">
                <a:solidFill>
                  <a:srgbClr val="263238"/>
                </a:solidFill>
                <a:latin typeface="Calibri"/>
              </a:rPr>
              <a:t>[r8] Encinas R, Hall Kiriluk S, DePaolo S, Jackson JB 3rd, Shaath MK, Gonzalez T. Clinical Outcomes and Complications of Surgical and Conservative Treatment for Jones Fractures: A Systematic Review. J Am Acad Orthop Surg. 2026;34(21):e3115-e3124. doi:10.5435/JAAOS-D-25-01516 https://doi.org/10.5435/JAAOS-D-25-01516</a:t>
            </a:r>
          </a:p>
          <a:p>
            <a:pPr>
              <a:spcAft>
                <a:spcPts val="800"/>
              </a:spcAft>
            </a:pPr>
            <a:r>
              <a:rPr sz="1200">
                <a:solidFill>
                  <a:srgbClr val="263238"/>
                </a:solidFill>
                <a:latin typeface="Calibri"/>
              </a:rPr>
              <a:t>[r9] Yates J, Feeley I, Sasikumar S, Rattan G, Hannigan A, Sheehan E. Jones fracture of the fifth metatarsal: Is operative intervention justified? A systematic review of the literature and meta-analysis of results. Foot (Edinb). 2015;25(4):251-7. doi:10.1016/j.foot.2015.08.001 https://doi.org/10.1016/j.foot.2015.08.001</a:t>
            </a:r>
          </a:p>
          <a:p>
            <a:pPr>
              <a:spcAft>
                <a:spcPts val="800"/>
              </a:spcAft>
            </a:pPr>
            <a:r>
              <a:rPr sz="1200">
                <a:solidFill>
                  <a:srgbClr val="263238"/>
                </a:solidFill>
                <a:latin typeface="Calibri"/>
              </a:rPr>
              <a:t>[r10] Choi YR, Kim BS, Kim YM, Park JY, Cho JH, Kim S, et al. Hard-Soled Shoe Versus Short Leg Cast for a Fifth Metatarsal Base Avulsion Fracture: A Multicenter, Noninferiority, Randomized Controlled Trial. J Bone Joint Surg Am. 2021;103(1):23-29. doi:10.2106/JBJS.20.00777 https://doi.org/10.2106/JBJS.20.00777</a:t>
            </a:r>
          </a:p>
          <a:p>
            <a:pPr>
              <a:spcAft>
                <a:spcPts val="800"/>
              </a:spcAft>
            </a:pPr>
            <a:r>
              <a:rPr sz="1200">
                <a:solidFill>
                  <a:srgbClr val="263238"/>
                </a:solidFill>
                <a:latin typeface="Calibri"/>
              </a:rPr>
              <a:t>[r11] Akimau PI, Cawthron KL, Dakin WM, Chadwick C, Blundell CM, Davies MB. Symptomatic treatment or cast immobilisation for avulsion fractures of the base of the fifth metatarsal: a prospective, randomised, single-blinded non-inferiority controlled trial. Bone Joint J. 2016;98-B(6):806-11. doi:10.1302/0301-620X.98B6.36329 https://doi.org/10.1302/0301-620X.98B6.36329</a:t>
            </a:r>
          </a:p>
          <a:p>
            <a:pPr>
              <a:spcAft>
                <a:spcPts val="800"/>
              </a:spcAft>
            </a:pPr>
            <a:r>
              <a:rPr sz="1200">
                <a:solidFill>
                  <a:srgbClr val="263238"/>
                </a:solidFill>
                <a:latin typeface="Calibri"/>
              </a:rPr>
              <a:t>[r12] Piyapittayanun P, Mutthakalin K, Arirachakaran A, Kongtharvonskul J. Comparative outcomes of foot cast and short leg cast in pseudo-Jones avulsion fracture: a single blinded randomized controlled trial. J Foot Ankle Res. 2019;12:47. doi:10.1186/s13047-019-0359-5 https://doi.org/10.1186/s13047-019-0359-5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74</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Bayram S, Kendirci AŞ, Kıral D, Şahinkaya T, Ekinci M, Batıbay SG, et al. Isokinetic Strength Comparison of Tuberosity Fractures of the Proximal Fifth Metatarsal Treated With Elastic Bandage vs Cast. Foot Ankle Int. 2020;41(6):674-682. doi:10.1177/1071100720916429 https://doi.org/10.1177/1071100720916429</a:t>
            </a:r>
          </a:p>
          <a:p>
            <a:pPr>
              <a:spcAft>
                <a:spcPts val="800"/>
              </a:spcAft>
            </a:pPr>
            <a:r>
              <a:rPr sz="1200">
                <a:solidFill>
                  <a:srgbClr val="263238"/>
                </a:solidFill>
                <a:latin typeface="Calibri"/>
              </a:rPr>
              <a:t>[r14] Wiener BD, Linder JF, Giattini JF. Treatment of fractures of the fifth metatarsal: a prospective study. Foot Ankle Int. 1997;18(5):267-9. doi:10.1177/107110079701800504 https://doi.org/10.1177/107110079701800504</a:t>
            </a:r>
          </a:p>
          <a:p>
            <a:pPr>
              <a:spcAft>
                <a:spcPts val="800"/>
              </a:spcAft>
            </a:pPr>
            <a:r>
              <a:rPr sz="1200">
                <a:solidFill>
                  <a:srgbClr val="263238"/>
                </a:solidFill>
                <a:latin typeface="Calibri"/>
              </a:rPr>
              <a:t>[r15] Mologne TS, Lundeen JM, Clapper MF, O'Brien TJ. Early screw fixation versus casting in the treatment of acute Jones fractures. Am J Sports Med. 2005;33(7):970-5. doi:10.1177/0363546504272262 https://doi.org/10.1177/0363546504272262</a:t>
            </a:r>
          </a:p>
          <a:p>
            <a:pPr>
              <a:spcAft>
                <a:spcPts val="800"/>
              </a:spcAft>
            </a:pPr>
            <a:r>
              <a:rPr sz="1200">
                <a:solidFill>
                  <a:srgbClr val="263238"/>
                </a:solidFill>
                <a:latin typeface="Calibri"/>
              </a:rPr>
              <a:t>[r16] Josefsson PO, Karlsson M, Redlund-Johnell I, Wendeberg B. Jones fracture. Surgical versus nonsurgical treatment. Clin Orthop Relat Res. 1994(299):252-5 https://pubmed.ncbi.nlm.nih.gov/8119027/</a:t>
            </a:r>
          </a:p>
          <a:p>
            <a:pPr>
              <a:spcAft>
                <a:spcPts val="800"/>
              </a:spcAft>
            </a:pPr>
            <a:r>
              <a:rPr sz="1200">
                <a:solidFill>
                  <a:srgbClr val="263238"/>
                </a:solidFill>
                <a:latin typeface="Calibri"/>
              </a:rPr>
              <a:t>[r17] Pettersen PM, Radojicic N, Grün W, Andresen TKM, Molund M. Proximal Fifth Metatarsal Fractures: A Retrospective Study of 834 Fractures With a Minimum Follow-up of 5 Years. Foot Ankle Int. 2022;43(5):602-608. doi:10.1177/10711007211069123 https://doi.org/10.1177/10711007211069123</a:t>
            </a:r>
          </a:p>
          <a:p>
            <a:pPr>
              <a:spcAft>
                <a:spcPts val="800"/>
              </a:spcAft>
            </a:pPr>
            <a:r>
              <a:rPr sz="1200">
                <a:solidFill>
                  <a:srgbClr val="263238"/>
                </a:solidFill>
                <a:latin typeface="Calibri"/>
              </a:rPr>
              <a:t>[r18] Noori N, Abousayed M, Guyton GP, Coleman MM. What Is the Interrater and Intrarater Reliability of the Lawrence and Botte Classification System of Fifth Metatarsal Base Fractures? Clin Orthop Relat Res. 2022;480(7):1305-1309. doi:10.1097/CORR.0000000000002131 https://doi.org/10.1097/CORR.0000000000002131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74</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Smith JW, Arnoczky SP, Hersh A. The intraosseous blood supply of the fifth metatarsal: implications for proximal fracture healing. Foot Ankle. 1992;13(3):143-52. doi:10.1177/107110079201300306 https://doi.org/10.1177/107110079201300306</a:t>
            </a:r>
          </a:p>
          <a:p>
            <a:pPr>
              <a:spcAft>
                <a:spcPts val="800"/>
              </a:spcAft>
            </a:pPr>
            <a:r>
              <a:rPr sz="1200">
                <a:solidFill>
                  <a:srgbClr val="263238"/>
                </a:solidFill>
                <a:latin typeface="Calibri"/>
              </a:rPr>
              <a:t>[r20] Shereff MJ, Yang QM, Kummer FJ, Frey CC, Greenidge N. Vascular anatomy of the fifth metatarsal. Foot Ankle. 1991;11(6):350-3. doi:10.1177/107110079101100602 https://doi.org/10.1177/107110079101100602</a:t>
            </a:r>
          </a:p>
          <a:p>
            <a:pPr>
              <a:spcAft>
                <a:spcPts val="800"/>
              </a:spcAft>
            </a:pPr>
            <a:r>
              <a:rPr sz="1200">
                <a:solidFill>
                  <a:srgbClr val="263238"/>
                </a:solidFill>
                <a:latin typeface="Calibri"/>
              </a:rPr>
              <a:t>[r21] Lawrence SJ, Botte MJ. Jones' fractures and related fractures of the proximal fifth metatarsal. Foot Ankle. 1993;14(6):358-65. doi:10.1177/107110079301400610 https://doi.org/10.1177/107110079301400610</a:t>
            </a:r>
          </a:p>
          <a:p>
            <a:pPr>
              <a:spcAft>
                <a:spcPts val="800"/>
              </a:spcAft>
            </a:pPr>
            <a:r>
              <a:rPr sz="1200">
                <a:solidFill>
                  <a:srgbClr val="263238"/>
                </a:solidFill>
                <a:latin typeface="Calibri"/>
              </a:rPr>
              <a:t>[r22] Richli WR, Rosenthal DI. Avulsion fracture of the fifth metatarsal: experimental study of pathomechanics. AJR Am J Roentgenol. 1984;143(4):889-91. doi:10.2214/ajr.143.4.889 https://doi.org/10.2214/ajr.143.4.889</a:t>
            </a:r>
          </a:p>
          <a:p>
            <a:pPr>
              <a:spcAft>
                <a:spcPts val="800"/>
              </a:spcAft>
            </a:pPr>
            <a:r>
              <a:rPr sz="1200">
                <a:solidFill>
                  <a:srgbClr val="263238"/>
                </a:solidFill>
                <a:latin typeface="Calibri"/>
              </a:rPr>
              <a:t>[r23] Petrisor BA, Ekrol I, Court-Brown C. The epidemiology of metatarsal fractures. Foot Ankle Int. 2006;27(3):172-4. doi:10.1177/107110070602700303 https://doi.org/10.1177/107110070602700303</a:t>
            </a:r>
          </a:p>
          <a:p>
            <a:pPr>
              <a:spcAft>
                <a:spcPts val="800"/>
              </a:spcAft>
            </a:pPr>
            <a:r>
              <a:rPr sz="1200">
                <a:solidFill>
                  <a:srgbClr val="263238"/>
                </a:solidFill>
                <a:latin typeface="Calibri"/>
              </a:rPr>
              <a:t>[r24] Forrester RA, Eyre-Brook AI, Mannan K. Iselin's Disease: A Systematic Review. J Foot Ankle Surg. 2017;56(5):1065-1069. doi:10.1053/j.jfas.2017.04.030 https://doi.org/10.1053/j.jfas.2017.04.030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74</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Achar S, Yamanaka J. Apophysitis and Osteochondrosis: Common Causes of Pain in Growing Bones. Am Fam Physician. 2019;99(10):610-618 https://pubmed.ncbi.nlm.nih.gov/31083875/</a:t>
            </a:r>
          </a:p>
          <a:p>
            <a:pPr>
              <a:spcAft>
                <a:spcPts val="800"/>
              </a:spcAft>
            </a:pPr>
            <a:r>
              <a:rPr sz="1200">
                <a:solidFill>
                  <a:srgbClr val="263238"/>
                </a:solidFill>
                <a:latin typeface="Calibri"/>
              </a:rPr>
              <a:t>[r26] Marcus RE, Rascoe AS, Pasternack J, Guyton GP. A Novel Classification System for Fifth Metatarsal Base Fractures Is Reliable and Clinically Validated. Clin Orthop Relat Res. 2026;484(7):1331-1338. doi:10.1097/CORR.0000000000003827 https://doi.org/10.1097/CORR.0000000000003827</a:t>
            </a:r>
          </a:p>
          <a:p>
            <a:pPr>
              <a:spcAft>
                <a:spcPts val="800"/>
              </a:spcAft>
            </a:pPr>
            <a:r>
              <a:rPr sz="1200">
                <a:solidFill>
                  <a:srgbClr val="263238"/>
                </a:solidFill>
                <a:latin typeface="Calibri"/>
              </a:rPr>
              <a:t>[r27] Fernández-Rojas E, Araya-Bonilla V, Barra-Dinamarca E, Pastor-Villablanca J, Mortada-Mahmoud A, Alvarado-Livacic C, et al. New Classification System for Proximal Fifth Metatarsal Fractures: Intraobserver and Interobserver Reliability Assessment. Foot Ankle Int. 2025;46(2):246-254. doi:10.1177/10711007241303756 https://doi.org/10.1177/10711007241303756</a:t>
            </a:r>
          </a:p>
          <a:p>
            <a:pPr>
              <a:spcAft>
                <a:spcPts val="800"/>
              </a:spcAft>
            </a:pPr>
            <a:r>
              <a:rPr sz="1200">
                <a:solidFill>
                  <a:srgbClr val="263238"/>
                </a:solidFill>
                <a:latin typeface="Calibri"/>
              </a:rPr>
              <a:t>[r28] Willegger M, Benca E, Hirtler L, Moser L, Zandieh S, Windhager R, et al. Peroneus brevis as source of instability in Jones fracture fixation. Int Orthop. 2020;44(7):1409-1416. doi:10.1007/s00264-020-04581-2 https://doi.org/10.1007/s00264-020-04581-2</a:t>
            </a:r>
          </a:p>
          <a:p>
            <a:pPr>
              <a:spcAft>
                <a:spcPts val="800"/>
              </a:spcAft>
            </a:pPr>
            <a:r>
              <a:rPr sz="1200">
                <a:solidFill>
                  <a:srgbClr val="263238"/>
                </a:solidFill>
                <a:latin typeface="Calibri"/>
              </a:rPr>
              <a:t>[r29] Lowe D, Grambart S, Cheng CI, Adelman V, Adelman R. Screw characteristics and intramedullary fixation for Jones fractures and associated outcomes: A systematic review and meta-analysis. J Foot Ankle Surg. 2026;65(4):141.e1-141.e8. doi:10.1053/j.jfas.2026.04.014 https://doi.org/10.1053/j.jfas.2026.04.014</a:t>
            </a:r>
          </a:p>
          <a:p>
            <a:pPr>
              <a:spcAft>
                <a:spcPts val="800"/>
              </a:spcAft>
            </a:pPr>
            <a:r>
              <a:rPr sz="1200">
                <a:solidFill>
                  <a:srgbClr val="263238"/>
                </a:solidFill>
                <a:latin typeface="Calibri"/>
              </a:rPr>
              <a:t>[r30] Lo YC, Tai TH, Huang YM, Chen CY. Intramedullary Screw versus Locking Plate Fixation for Traumatic Displaced Proximal Fifth Metatarsal Fractures: A Systematic Review. J Clin Med. 2024;13(13). doi:10.3390/jcm13133952 https://doi.org/10.3390/jcm13133952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74</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Jimenez Mosquea TR, Butler JJ, Samsonov AP, Ubillus HA, Kennedy JG, Walls RJ. Surgical management of spiral oblique fractures of the fifth metatarsal leads to faster return to play in athletes: A systematic review. Knee Surg Sports Traumatol Arthrosc. 2024;32(3):562-572. doi:10.1002/ksa.12098 https://doi.org/10.1002/ksa.12098</a:t>
            </a:r>
          </a:p>
          <a:p>
            <a:pPr>
              <a:spcAft>
                <a:spcPts val="800"/>
              </a:spcAft>
            </a:pPr>
            <a:r>
              <a:rPr sz="1200">
                <a:solidFill>
                  <a:srgbClr val="263238"/>
                </a:solidFill>
                <a:latin typeface="Calibri"/>
              </a:rPr>
              <a:t>[r32] Goodloe JB, Cregar WM, Caughman A, Bailey EP, Barfield WR, Gross CE. Surgical Management of Proximal Fifth Metatarsal Fractures in Elite Athletes: A Systematic Review. Orthop J Sports Med. 2021;9(9):23259671211037647. doi:10.1177/23259671211037647 https://doi.org/10.1177/23259671211037647</a:t>
            </a:r>
          </a:p>
          <a:p>
            <a:pPr>
              <a:spcAft>
                <a:spcPts val="800"/>
              </a:spcAft>
            </a:pPr>
            <a:r>
              <a:rPr sz="1200">
                <a:solidFill>
                  <a:srgbClr val="263238"/>
                </a:solidFill>
                <a:latin typeface="Calibri"/>
              </a:rPr>
              <a:t>[r33] Chloros GD, Kakos CD, Tastsidis IK, Giannoudis VP, Panteli M, Giannoudis PV. Fifth metatarsal fractures: an update on management, complications, and outcomes. EFORT Open Rev. 2022;7(1):13-25. doi:10.1530/EOR-21-0025 https://doi.org/10.1530/EOR-21-0025</a:t>
            </a:r>
          </a:p>
          <a:p>
            <a:pPr>
              <a:spcAft>
                <a:spcPts val="800"/>
              </a:spcAft>
            </a:pPr>
            <a:r>
              <a:rPr sz="1200">
                <a:solidFill>
                  <a:srgbClr val="263238"/>
                </a:solidFill>
                <a:latin typeface="Calibri"/>
              </a:rPr>
              <a:t>[r34] Metzl JA, Bowers MW, Anderson RB. Fifth Metatarsal Jones Fractures: Diagnosis and Treatment. J Am Acad Orthop Surg. 2022;30(4):e470-e479. doi:10.5435/JAAOS-D-21-00542 https://doi.org/10.5435/JAAOS-D-21-00542</a:t>
            </a:r>
          </a:p>
          <a:p>
            <a:pPr>
              <a:spcAft>
                <a:spcPts val="800"/>
              </a:spcAft>
            </a:pPr>
            <a:r>
              <a:rPr sz="1200">
                <a:solidFill>
                  <a:srgbClr val="263238"/>
                </a:solidFill>
                <a:latin typeface="Calibri"/>
              </a:rPr>
              <a:t>[r35] Larson CM, Almekinders LC, Taft TN, Garrett WE. Intramedullary screw fixation of Jones fractures. Analysis of failure. Am J Sports Med. 2002;30(1):55-60. doi:10.1177/03635465020300012301 https://doi.org/10.1177/03635465020300012301</a:t>
            </a:r>
          </a:p>
          <a:p>
            <a:pPr>
              <a:spcAft>
                <a:spcPts val="800"/>
              </a:spcAft>
            </a:pPr>
            <a:r>
              <a:rPr sz="1200">
                <a:solidFill>
                  <a:srgbClr val="263238"/>
                </a:solidFill>
                <a:latin typeface="Calibri"/>
              </a:rPr>
              <a:t>[r36] Hunt KJ, Anderson RB. Treatment of Jones fracture nonunions and refractures in the elite athlete: outcomes of intramedullary screw fixation with bone grafting. Am J Sports Med. 2011;39(9):1948-54. doi:10.1177/0363546511408868 https://doi.org/10.1177/0363546511408868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74</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Tu LA, Knapik DM, Sheehan J, Salata MJ, Voos JE. Prevalence of Jones Fracture Repair and Impact on Short-Term NFL Participation. Foot Ankle Int. 2018;39(1):6-10. doi:10.1177/1071100717733990 https://doi.org/10.1177/1071100717733990</a:t>
            </a:r>
          </a:p>
          <a:p>
            <a:pPr>
              <a:spcAft>
                <a:spcPts val="800"/>
              </a:spcAft>
            </a:pPr>
            <a:r>
              <a:rPr sz="1200">
                <a:solidFill>
                  <a:srgbClr val="263238"/>
                </a:solidFill>
                <a:latin typeface="Calibri"/>
              </a:rPr>
              <a:t>[r38] Bucknam RB, Scanaliato JP, Kusnezov NA, Heida KA Jr, Dunn JC, Orr JD. Return to Weightbearing and High-Impact Activities Following Jones Fracture Intramedullary Screw Fixation. Foot Ankle Int. 2020;41(4):379-386. doi:10.1177/1071100719898278 https://doi.org/10.1177/1071100719898278</a:t>
            </a:r>
          </a:p>
          <a:p>
            <a:pPr>
              <a:spcAft>
                <a:spcPts val="800"/>
              </a:spcAft>
            </a:pPr>
            <a:r>
              <a:rPr sz="1200">
                <a:solidFill>
                  <a:srgbClr val="263238"/>
                </a:solidFill>
                <a:latin typeface="Calibri"/>
              </a:rPr>
              <a:t>[r39] Looney AM, Renehan JR, Dean DM, Murthy A, Sanders TH, Neufeld SK, et al. Rate of Delayed Union With Early Weightbearing Following Intramedullary Screw Fixation of Jones Fractures. Foot Ankle Int. 2020;41(11):1325-1334. doi:10.1177/1071100720938317 https://doi.org/10.1177/1071100720938317</a:t>
            </a:r>
          </a:p>
          <a:p>
            <a:pPr>
              <a:spcAft>
                <a:spcPts val="800"/>
              </a:spcAft>
            </a:pPr>
            <a:r>
              <a:rPr sz="1200">
                <a:solidFill>
                  <a:srgbClr val="263238"/>
                </a:solidFill>
                <a:latin typeface="Calibri"/>
              </a:rPr>
              <a:t>[r40] Watson S, Trammell A, Tanner S, Martin S, Bowman L. Early Return to Play After Intramedullary Screw Fixation of Acute Jones Fractures in Collegiate Athletes: 22-Year Experience. Orthop J Sports Med. 2020;8(4):2325967120912423. doi:10.1177/2325967120912423 https://doi.org/10.1177/2325967120912423</a:t>
            </a:r>
          </a:p>
          <a:p>
            <a:pPr>
              <a:spcAft>
                <a:spcPts val="800"/>
              </a:spcAft>
            </a:pPr>
            <a:r>
              <a:rPr sz="1200">
                <a:solidFill>
                  <a:srgbClr val="263238"/>
                </a:solidFill>
                <a:latin typeface="Calibri"/>
              </a:rPr>
              <a:t>[r41] Beckenkamp PR, Lin CC, Macaskill P, Michaleff ZA, Maher CG, Moseley AM. Diagnostic accuracy of the Ottawa Ankle and Midfoot Rules: a systematic review with meta-analysis. Br J Sports Med. 2017;51(6):504-510. doi:10.1136/bjsports-2016-096858 https://doi.org/10.1136/bjsports-2016-096858</a:t>
            </a:r>
          </a:p>
          <a:p>
            <a:pPr>
              <a:spcAft>
                <a:spcPts val="800"/>
              </a:spcAft>
            </a:pPr>
            <a:r>
              <a:rPr sz="1200">
                <a:solidFill>
                  <a:srgbClr val="263238"/>
                </a:solidFill>
                <a:latin typeface="Calibri"/>
              </a:rPr>
              <a:t>[r42] Yesilaras M, Aksay E, Atilla OD, Sever M, Kalenderer O. The accuracy of bedside ultrasonography as a diagnostic tool for the fifth metatarsal fractures. Am J Emerg Med. 2014;32(2):171-4. doi:10.1016/j.ajem.2013.11.009 https://doi.org/10.1016/j.ajem.2013.11.009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74</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Riegger M, Müller J, Giampietro A, Saporito A, Filardo G, Treglia G, et al. Forefoot Adduction, Hindfoot Varus or Pes Cavus: Risk Factors for Fifth Metatarsal Fractures and Jones Fractures? A Systematic Review and Meta-Analysis. J Foot Ankle Surg. 2022;61(3):641-647. doi:10.1053/j.jfas.2021.11.002 https://doi.org/10.1053/j.jfas.2021.11.002</a:t>
            </a:r>
          </a:p>
          <a:p>
            <a:pPr>
              <a:spcAft>
                <a:spcPts val="800"/>
              </a:spcAft>
            </a:pPr>
            <a:r>
              <a:rPr sz="1200">
                <a:solidFill>
                  <a:srgbClr val="263238"/>
                </a:solidFill>
                <a:latin typeface="Calibri"/>
              </a:rPr>
              <a:t>[r44] Attia AK, Robertson GAJ, McKinley J, d'Hooghe PP, Maffulli N. Surgical Management of Jones Fractures in Athletes: Orthobiologic Augmentation: A Systematic Review and Meta-analysis of 718 Fractures. Am J Sports Med. 2023;51(8):2216-2228. doi:10.1177/03635465221094014 https://doi.org/10.1177/03635465221094014</a:t>
            </a:r>
          </a:p>
          <a:p>
            <a:pPr>
              <a:spcAft>
                <a:spcPts val="800"/>
              </a:spcAft>
            </a:pPr>
            <a:r>
              <a:rPr sz="1200">
                <a:solidFill>
                  <a:srgbClr val="263238"/>
                </a:solidFill>
                <a:latin typeface="Calibri"/>
              </a:rPr>
              <a:t>[r45] Blythe CS, Robertson AP, Gregory LS. Investigating the Ossification and Fusion of the Fifth Metatarsal Apophysis Using Computed Tomography and Plain Radiography. Foot Ankle Int. 2026;47(3):370-377. doi:10.1177/10711007251398523 https://doi.org/10.1177/10711007251398523</a:t>
            </a:r>
          </a:p>
          <a:p>
            <a:pPr>
              <a:spcAft>
                <a:spcPts val="800"/>
              </a:spcAft>
            </a:pPr>
            <a:r>
              <a:rPr sz="1200">
                <a:solidFill>
                  <a:srgbClr val="263238"/>
                </a:solidFill>
                <a:latin typeface="Calibri"/>
              </a:rPr>
              <a:t>[r46] Horani K, Thang CJ, O'Leary S, Robledo A, Janney CF, Hagedorn JC 2nd, et al. Base of Fifth Metatarsal Fractures: A Meta-analysis of Plate Fixation. Indian J Orthop. 2025;59(5):569-580. doi:10.1007/s43465-025-01383-9 https://doi.org/10.1007/s43465-025-01383-9</a:t>
            </a:r>
          </a:p>
          <a:p>
            <a:pPr>
              <a:spcAft>
                <a:spcPts val="800"/>
              </a:spcAft>
            </a:pPr>
            <a:r>
              <a:rPr sz="1200">
                <a:solidFill>
                  <a:srgbClr val="263238"/>
                </a:solidFill>
                <a:latin typeface="Calibri"/>
              </a:rPr>
              <a:t>[r47] Cao H, Li N, Wang G, He J. Therapy strategies of fifth metatarsal base fracture with lateral collateral ligament injury. J Orthop Surg Res. 2022;17(1):45. doi:10.1186/s13018-022-02935-7 https://doi.org/10.1186/s13018-022-02935-7</a:t>
            </a:r>
          </a:p>
          <a:p>
            <a:pPr>
              <a:spcAft>
                <a:spcPts val="800"/>
              </a:spcAft>
            </a:pPr>
            <a:r>
              <a:rPr sz="1200">
                <a:solidFill>
                  <a:srgbClr val="263238"/>
                </a:solidFill>
                <a:latin typeface="Calibri"/>
              </a:rPr>
              <a:t>[r48] Johnson JT, Labib SA, Fowler R. Intramedullary screw fixation of the fifth metatarsal: an anatomic study and improved technique. Foot Ankle Int. 2004;25(4):274-7. doi:10.1177/107110070402500413 https://doi.org/10.1177/107110070402500413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74</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Dewar CP, O'Hara GN, Roebke LJ, McKeon J, Martin KD. Percutaneous Screw Fixation of Proximal Fifth Metatarsal Fractures. JBJS Essent Surg Tech. 2024;14(4). doi:10.2106/JBJS.ST.23.00078 https://doi.org/10.2106/JBJS.ST.23.00078</a:t>
            </a:r>
          </a:p>
          <a:p>
            <a:pPr>
              <a:spcAft>
                <a:spcPts val="800"/>
              </a:spcAft>
            </a:pPr>
            <a:r>
              <a:rPr sz="1200">
                <a:solidFill>
                  <a:srgbClr val="263238"/>
                </a:solidFill>
                <a:latin typeface="Calibri"/>
              </a:rPr>
              <a:t>[r50] Ochenjele G, Ho B, Switaj PJ, Fuchs D, Goyal N, Kadakia AR. Radiographic study of the fifth metatarsal for optimal intramedullary screw fixation of Jones fracture. Foot Ankle Int. 2015;36(3):293-301. doi:10.1177/1071100714553467 https://doi.org/10.1177/1071100714553467</a:t>
            </a:r>
          </a:p>
          <a:p>
            <a:pPr>
              <a:spcAft>
                <a:spcPts val="800"/>
              </a:spcAft>
            </a:pPr>
            <a:r>
              <a:rPr sz="1200">
                <a:solidFill>
                  <a:srgbClr val="263238"/>
                </a:solidFill>
                <a:latin typeface="Calibri"/>
              </a:rPr>
              <a:t>[r51] DeSandis B, Murphy C, Rosenbaum A, Levitsky M, O'Malley Q, Konin G, et al. Multiplanar CT Analysis of Fifth Metatarsal Morphology: Implications for Operative Management of Zone II Fractures. Foot Ankle Int. 2016;37(5):528-36. doi:10.1177/1071100715623041 https://doi.org/10.1177/1071100715623041</a:t>
            </a:r>
          </a:p>
          <a:p>
            <a:pPr>
              <a:spcAft>
                <a:spcPts val="800"/>
              </a:spcAft>
            </a:pPr>
            <a:r>
              <a:rPr sz="1200">
                <a:solidFill>
                  <a:srgbClr val="263238"/>
                </a:solidFill>
                <a:latin typeface="Calibri"/>
              </a:rPr>
              <a:t>[r52] Cates NK, Gulati AR, Tenley JD, O'Hara NN, Wynes J, Brandão RA. Screw Length Associated With Fracture Gapping of Fifth Metatarsal Base Fracture With Intramedullary Screw Fixation: A Cadaveric Study. J Foot Ankle Surg. 2022;61(5):986-990. doi:10.1053/j.jfas.2021.12.025 https://doi.org/10.1053/j.jfas.2021.12.025</a:t>
            </a:r>
          </a:p>
          <a:p>
            <a:pPr>
              <a:spcAft>
                <a:spcPts val="800"/>
              </a:spcAft>
            </a:pPr>
            <a:r>
              <a:rPr sz="1200">
                <a:solidFill>
                  <a:srgbClr val="263238"/>
                </a:solidFill>
                <a:latin typeface="Calibri"/>
              </a:rPr>
              <a:t>[r53] Spang RC, Haber DB, Beaulieu-Jones BR, Stupay KL, Sanchez G, Sanchez A, et al. Jones Fractures Identified at the National Football League Scouting Combine: Assessment of Prognostic Factors, Computed Tomography Findings, and Initial Career Performance. Orthop J Sports Med. 2018;6(8):2325967118790740. doi:10.1177/2325967118790740 https://doi.org/10.1177/2325967118790740</a:t>
            </a:r>
          </a:p>
          <a:p>
            <a:pPr>
              <a:spcAft>
                <a:spcPts val="800"/>
              </a:spcAft>
            </a:pPr>
            <a:r>
              <a:rPr sz="1200">
                <a:solidFill>
                  <a:srgbClr val="263238"/>
                </a:solidFill>
                <a:latin typeface="Calibri"/>
              </a:rPr>
              <a:t>[r54] Lareau CR, Hsu AR, Anderson RB. Return to Play in National Football League Players After Operative Jones Fracture Treatment. Foot Ankle Int. 2016;37(1):8-16. doi:10.1177/1071100715603983 https://doi.org/10.1177/1071100715603983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74</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Hoenig T, Eissele J, Strahl A, Popp KL, Stürznickel J, Ackerman KE, et al. Return to sport following low-risk and high-risk bone stress injuries: a systematic review and meta-analysis. Br J Sports Med. 2023;57(7):427-432. doi:10.1136/bjsports-2022-106328 https://doi.org/10.1136/bjsports-2022-106328</a:t>
            </a:r>
          </a:p>
          <a:p>
            <a:pPr>
              <a:spcAft>
                <a:spcPts val="800"/>
              </a:spcAft>
            </a:pPr>
            <a:r>
              <a:rPr sz="1200">
                <a:solidFill>
                  <a:srgbClr val="263238"/>
                </a:solidFill>
                <a:latin typeface="Calibri"/>
              </a:rPr>
              <a:t>[r56] Cheung CN, Lui TH. Proximal Fifth Metatarsal Fractures: Anatomy, Classification, Treatment and Complications. Arch Trauma Res. 2016;5(4):e33298. doi:10.5812/atr.33298 https://doi.org/10.5812/atr.33298</a:t>
            </a:r>
          </a:p>
          <a:p>
            <a:pPr>
              <a:spcAft>
                <a:spcPts val="800"/>
              </a:spcAft>
            </a:pPr>
            <a:r>
              <a:rPr sz="1200">
                <a:solidFill>
                  <a:srgbClr val="263238"/>
                </a:solidFill>
                <a:latin typeface="Calibri"/>
              </a:rPr>
              <a:t>[r57] Osiowski A, Preinl M, Osiowski M, Baran K, Jasiewicz B, Taterra D. The prevalence and clinical considerations of Os Vesalianum Pedis: A meta-analysis. Foot Ankle Surg. 2025;31(7):612-618. doi:10.1016/j.fas.2025.04.002 https://doi.org/10.1016/j.fas.2025.04.002</a:t>
            </a:r>
          </a:p>
          <a:p>
            <a:pPr>
              <a:spcAft>
                <a:spcPts val="800"/>
              </a:spcAft>
            </a:pPr>
            <a:r>
              <a:rPr sz="1200">
                <a:solidFill>
                  <a:srgbClr val="263238"/>
                </a:solidFill>
                <a:latin typeface="Calibri"/>
              </a:rPr>
              <a:t>[r58] Leng K, Liu Y, Meng Y, Zhou J. The comparative study of clinical outcomes among early functional treatment, immobilization treatment and ulnar plate fixation for displaced or comminution fifth metatarsal base fractures. J Foot Ankle Surg. 2025;64(3):256-261. doi:10.1053/j.jfas.2024.11.004 https://doi.org/10.1053/j.jfas.2024.11.004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Fracturas de la base del quinto metatarsiano: qué se trata, qué se opera y cuándo se vuelve a jugar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