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Mason I</c:v>
                </c:pt>
                <c:pt idx="1">
                  <c:v>Mason II</c:v>
                </c:pt>
                <c:pt idx="2">
                  <c:v>Mason III</c:v>
                </c:pt>
              </c:strCache>
            </c:strRef>
          </c:cat>
          <c:val>
            <c:numRef>
              <c:f>Sheet1!$B$2:$B$4</c:f>
              <c:numCache>
                <c:formatCode>General</c:formatCode>
                <c:ptCount val="3"/>
                <c:pt idx="0">
                  <c:v>15</c:v>
                </c:pt>
                <c:pt idx="1">
                  <c:v>36</c:v>
                </c:pt>
                <c:pt idx="2">
                  <c:v>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Mason I</c:v>
                </c:pt>
                <c:pt idx="1">
                  <c:v>Mason II</c:v>
                </c:pt>
                <c:pt idx="2">
                  <c:v>Mason III</c:v>
                </c:pt>
              </c:strCache>
            </c:strRef>
          </c:cat>
          <c:val>
            <c:numRef>
              <c:f>Sheet1!$B$2:$B$4</c:f>
              <c:numCache>
                <c:formatCode>General</c:formatCode>
                <c:ptCount val="3"/>
                <c:pt idx="0">
                  <c:v>9.5</c:v>
                </c:pt>
                <c:pt idx="1">
                  <c:v>25.0</c:v>
                </c:pt>
                <c:pt idx="2">
                  <c:v>41.7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κ</c:v>
                </c:pt>
              </c:strCache>
            </c:strRef>
          </c:tx>
          <c:spPr>
            <a:solidFill>
              <a:srgbClr val="0F5F6B"/>
            </a:solidFill>
          </c:spPr>
          <c:cat>
            <c:strRef>
              <c:f>Sheet1!$A$2:$A$5</c:f>
              <c:strCache>
                <c:ptCount val="4"/>
                <c:pt idx="0">
                  <c:v>Mason, interobservador (radiografías)</c:v>
                </c:pt>
                <c:pt idx="1">
                  <c:v>Mason, intraobservador (radiografías)</c:v>
                </c:pt>
                <c:pt idx="2">
                  <c:v>Mason I-II, interobservador (parciales aisladas)</c:v>
                </c:pt>
                <c:pt idx="3">
                  <c:v>Mason I-II, intraobservador (parciales aisladas)</c:v>
                </c:pt>
              </c:strCache>
            </c:strRef>
          </c:cat>
          <c:val>
            <c:numRef>
              <c:f>Sheet1!$B$2:$B$5</c:f>
              <c:numCache>
                <c:formatCode>General</c:formatCode>
                <c:ptCount val="4"/>
                <c:pt idx="0">
                  <c:v>0.33</c:v>
                </c:pt>
                <c:pt idx="1">
                  <c:v>0.43</c:v>
                </c:pt>
                <c:pt idx="2">
                  <c:v>0.45</c:v>
                </c:pt>
                <c:pt idx="3">
                  <c:v>0.85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κ</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Extensión completa (Appelboam, 1740 elegibles)</c:v>
                </c:pt>
                <c:pt idx="1">
                  <c:v>Extensión normal (Jie, 587 pacientes)</c:v>
                </c:pt>
                <c:pt idx="2">
                  <c:v>Extensión normal + dolor puntual (Jie)</c:v>
                </c:pt>
              </c:strCache>
            </c:strRef>
          </c:cat>
          <c:val>
            <c:numRef>
              <c:f>Sheet1!$B$2:$B$4</c:f>
              <c:numCache>
                <c:formatCode>General</c:formatCode>
                <c:ptCount val="3"/>
                <c:pt idx="0">
                  <c:v>96.8</c:v>
                </c:pt>
                <c:pt idx="1">
                  <c:v>88</c:v>
                </c:pt>
                <c:pt idx="2">
                  <c:v>98</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Extensión completa (Appelboam, 1740 elegibles)</c:v>
                </c:pt>
                <c:pt idx="1">
                  <c:v>Extensión normal (Jie, 587 pacientes)</c:v>
                </c:pt>
                <c:pt idx="2">
                  <c:v>Extensión normal + dolor puntual (Jie)</c:v>
                </c:pt>
              </c:strCache>
            </c:strRef>
          </c:cat>
          <c:val>
            <c:numRef>
              <c:f>Sheet1!$C$2:$C$4</c:f>
              <c:numCache>
                <c:formatCode>General</c:formatCode>
                <c:ptCount val="3"/>
                <c:pt idx="0">
                  <c:v>48.5</c:v>
                </c:pt>
                <c:pt idx="1">
                  <c:v>55</c:v>
                </c:pt>
                <c:pt idx="2">
                  <c:v>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Ecografía (23 pacientes)</c:v>
                </c:pt>
              </c:strCache>
            </c:strRef>
          </c:cat>
          <c:val>
            <c:numRef>
              <c:f>Sheet1!$B$2:$B$2</c:f>
              <c:numCache>
                <c:formatCode>General</c:formatCode>
                <c:ptCount val="1"/>
                <c:pt idx="0">
                  <c:v>83.3</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Ecografía (23 pacientes)</c:v>
                </c:pt>
              </c:strCache>
            </c:strRef>
          </c:cat>
          <c:val>
            <c:numRef>
              <c:f>Sheet1!$C$2:$C$2</c:f>
              <c:numCache>
                <c:formatCode>General</c:formatCode>
                <c:ptCount val="1"/>
                <c:pt idx="0">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Complicaciones, sin cirugía</c:v>
                </c:pt>
                <c:pt idx="1">
                  <c:v>Complicaciones, operados</c:v>
                </c:pt>
                <c:pt idx="2">
                  <c:v>Reintervención, sin cirugía</c:v>
                </c:pt>
                <c:pt idx="3">
                  <c:v>Reintervención, operados</c:v>
                </c:pt>
              </c:strCache>
            </c:strRef>
          </c:cat>
          <c:val>
            <c:numRef>
              <c:f>Sheet1!$B$2:$B$5</c:f>
              <c:numCache>
                <c:formatCode>General</c:formatCode>
                <c:ptCount val="4"/>
                <c:pt idx="0">
                  <c:v>9.2</c:v>
                </c:pt>
                <c:pt idx="1">
                  <c:v>23.4</c:v>
                </c:pt>
                <c:pt idx="2">
                  <c:v>5.7</c:v>
                </c:pt>
                <c:pt idx="3">
                  <c:v>11.7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Prótesis</c:v>
                </c:pt>
                <c:pt idx="1">
                  <c:v>ORIF</c:v>
                </c:pt>
              </c:strCache>
            </c:strRef>
          </c:cat>
          <c:val>
            <c:numRef>
              <c:f>Sheet1!$B$2:$B$3</c:f>
              <c:numCache>
                <c:formatCode>General</c:formatCode>
                <c:ptCount val="2"/>
                <c:pt idx="0">
                  <c:v>92.1</c:v>
                </c:pt>
                <c:pt idx="1">
                  <c:v>72.4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Sheet1!$A$2:$A$4</c:f>
              <c:strCache>
                <c:ptCount val="3"/>
                <c:pt idx="0">
                  <c:v>Kaplan</c:v>
                </c:pt>
                <c:pt idx="1">
                  <c:v>EDC-split</c:v>
                </c:pt>
                <c:pt idx="2">
                  <c:v>Kocher</c:v>
                </c:pt>
              </c:strCache>
            </c:strRef>
          </c:cat>
          <c:val>
            <c:numRef>
              <c:f>Sheet1!$B$2:$B$4</c:f>
              <c:numCache>
                <c:formatCode>General</c:formatCode>
                <c:ptCount val="3"/>
                <c:pt idx="0">
                  <c:v>7</c:v>
                </c:pt>
                <c:pt idx="1">
                  <c:v>20</c:v>
                </c:pt>
                <c:pt idx="2">
                  <c:v>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Pronación</c:v>
                </c:pt>
                <c:pt idx="1">
                  <c:v>Supinación</c:v>
                </c:pt>
              </c:strCache>
            </c:strRef>
          </c:cat>
          <c:val>
            <c:numRef>
              <c:f>Sheet1!$B$2:$B$3</c:f>
              <c:numCache>
                <c:formatCode>General</c:formatCode>
                <c:ptCount val="2"/>
                <c:pt idx="0">
                  <c:v>33.4</c:v>
                </c:pt>
                <c:pt idx="1">
                  <c:v>16.9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Cohorte de fracturas inestables (≥8 años)</c:v>
                </c:pt>
                <c:pt idx="1">
                  <c:v>Prótesis no cementada (97 meses)</c:v>
                </c:pt>
                <c:pt idx="2">
                  <c:v>Cohorte poblacional, durante seguimiento</c:v>
                </c:pt>
              </c:strCache>
            </c:strRef>
          </c:cat>
          <c:val>
            <c:numRef>
              <c:f>Sheet1!$B$2:$B$4</c:f>
              <c:numCache>
                <c:formatCode>General</c:formatCode>
                <c:ptCount val="3"/>
                <c:pt idx="0">
                  <c:v>25</c:v>
                </c:pt>
                <c:pt idx="1">
                  <c:v>16</c:v>
                </c:pt>
                <c:pt idx="2">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Codo lesionado</c:v>
                </c:pt>
                <c:pt idx="1">
                  <c:v>Codo sano</c:v>
                </c:pt>
              </c:strCache>
            </c:strRef>
          </c:cat>
          <c:val>
            <c:numRef>
              <c:f>Sheet1!$B$2:$B$3</c:f>
              <c:numCache>
                <c:formatCode>General</c:formatCode>
                <c:ptCount val="2"/>
                <c:pt idx="0">
                  <c:v>82</c:v>
                </c:pt>
                <c:pt idx="1">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ORIF</c:v>
                </c:pt>
                <c:pt idx="1">
                  <c:v>Resección</c:v>
                </c:pt>
              </c:strCache>
            </c:strRef>
          </c:cat>
          <c:val>
            <c:numRef>
              <c:f>Sheet1!$B$2:$B$3</c:f>
              <c:numCache>
                <c:formatCode>General</c:formatCode>
                <c:ptCount val="2"/>
                <c:pt idx="0">
                  <c:v>5</c:v>
                </c:pt>
                <c:pt idx="1">
                  <c:v>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la cabeza del radio.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qué se decide realmente; Epidemiología y lesiones que la acompañan; Mecanismo de lesión; Anatomía que condiciona el tratamiento; Lesiones asociadas y patrones especiales; Biomecánica: qué hace la cabeza y qué pasa si falta; Clasificación: Mason y sus modificaciones; Diagnóstico: cómo se piensa; Examen físico: bloqueo, aspiración y lesiones asociadas; Imágenes: qué pedir y cuándo; Algoritmo de decisión; Tratamiento: conservador, fijación, prótesis y resección; Técnica quirúrgica: abordajes, fijación y prótesis; Complicaciones; Pronóstico; Rehabilitación y seguimiento. Estructura sugerida por el autor para diez minutos: Lámina 1 (apertura, caso didáctico): una mujer con caída sobre la mano extendida y un fragmento anterolateral desplazado. Pregunta al auditorio: ¿la opero? Hoy la respuesta depende del bloqueo y de lo asociado, no de los milímetros [r4]. Lámina 2 (por qué importa): es la fractura ósea más frecuente del codo adulto [r4], con 3 % de todas las fracturas [r3] y una incidencia de 2,8 por 10 000 habitantes al año en una serie [r1]. Lámina 3 (anatomía): cabeza no redonda, 280 grados articulan con el cúbito y el resto es la zona segura [r3]; la placa opuesta a la tuberosidad bicipital queda dentro de ella [r59]. Lámina 4 (biomecánica): estabilizador secundario en casi todas las direcciones; aporta 30 % del soporte en valgo y es indispensable si hay lesión ligamentaria o de coronoides [r3][r4]. Lámina 5 (clasificación): Mason I a IV, Broberg-Morrey (≥30 % y ≥2 mm) y Hotchkiss (bloqueo y reconstruibilidad) [r4]; la fiabilidad es regular a moderada (κ de 0,33 y 0,43) [r11]. Lámina 6 (examen): bloqueo mecánico frente a dolor, aspiración e infiltración [r4]; lesiones asociadas en 33 % y en 82 % de Mason III [r7]; Essex-Lopresti si hay dolor en la muñeca o la RRUD [r20][r23]. Lámina 7 (Mason II aislada): metaanálisis sin diferencia funcional (271 pacientes) [r31]; complicaciones de 9,2 % sin cirugía y 23,4 % operados en un metaanálisis de 2026 [r32]; MEPS 93 frente a 86 a favor de no operar en un estudio comparativo [r34]. Lámina 8 (Mason III y prótesis): ECA pequeños favorecen la prótesis (eventos adversos 6/36 frente a 15/31) [r29] y un metaanálisis en red de 5 ECA la favorece frente al ORIF metálico [r44]; reoperación a 10 años de 15,8 %, 10,4 % y 6,5 % según ORIF, prótesis y resección [r48]. Lámina 9 (técnica): EDC-split o Kocher, pronación para proteger el NIP (33,4 frente a 16,9 mm) [r56], placa en zona segura, altura correcta de la prótesis (la radiografía solo delata la sobrelongitud desde 6 mm; la brecha lateral directa, desde 2 mm) [r62]. Lámina 10 (complicaciones y cierre): rigidez en cerca de 20 a 40 % [r5], retiro de placa hasta 32 % [r4] y reoperación tras prótesis de 16 a 25 % [r46][r47]. Cierre: bloqueo, reconstruibilidad y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cabeza radial no es solo un hueso: frena al codo como estabilizador secundario frente a casi cualquier dirección de carga (fuente: Windt AEV y colaboradores, 2024). Por eso se decide con tres preguntas: ¿bloquea el movimiento?, ¿es reconstruible?, ¿qué más se lesionó?. Es la fractura ósea más frecuente del codo adulto (fuente: Windt AEV y colaboradores, 2024): 3 % de todas las fracturas y 33 % de las del codo del adulto (fuente: Jordan RW y colaboradores, 2017); una serie encontró 2,8 casos por 10 000 habitantes al año (fuente: Kaas L y colaboradores, 2010). Mason I se trata sin cirugía, con cabestrillo breve y movilización precoz (fuente: Windt AEV y colaboradores, 2024) (fuente: Paschos NK y colaboradores, 2013); en Mason II sin bloqueo, operar no es una indicación clara y la decisión se comparte con el paciente (fuente: Windt AEV y colaboradores, 2024). El bloqueo mecánico a la prono-supinación y la conminución son las indicaciones quirúrgicas más claras (fuente: Windt AEV y colaboradores, 2024). Las lesiones asociadas se pierden con facilidad: 33 % de los pacientes las tienen y 82 % de los Mason III (fuente: Vavken P y colaboradores, 2017). Antes de resecar hay que descartar Essex-Lopresti, coronoides y ligamentos (fuente: Windt AEV y colaboradores, 2024). En fracturas no reconstruibles con codo inestable, la prótesis mejora la función a corto plazo frente a la ORIF en ensayos pequeños de calidad baja (fuente: Gao Y y colaboradores, 2013), pero 25 % requirió reoperación en una cohorte con mínimo 8 años de seguimiento (fuente: Cristofaro CD y colaboradores, 2019). Técnica en una línea: abordaje lateral con el antebrazo en pronación para alejar el nervio interóseo posterior (fuente: Windt AEV y colaboradores, 2024); si hay placa, va opuesta a la tuberosidad bicipital, dentro de la zona segura (fuente: Hoekzema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qué se decide realmente. La fractura de la cabeza del radio es una fractura articular del extremo proximal del radio, la superficie que gira contra el capitellum y contra la escotadura sigmoidea menor del cúbito. Ninguna fractura ósea del codo adulto es más frecuente (fuente: Windt AEV y colaboradores, 2024); se le atribuye el 3 % de todas las fracturas del cuerpo y un tercio (33 %) de las del codo del adulto (fuente: Jordan RW y colaboradores, 2017). Al ser una articulación doble (radiocapitelar y radiocubital proximal), un fragmento mal ubicado altera tanto la flexoextensión como la prono-supinación.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difícil no es el hueso, es lo que lo rodea. Como freno secundario actúa frente a casi cualquier dirección de carga, y pasa a ser imprescindible cuando fallan los ligamentos o la coronoides (fuente: Windt AEV y colaboradores, 2024). Por eso la pregunta útil no es «¿cuántos fragmentos?», sino tres: ¿Bloquea el movimiento? El bloqueo mecánico a la rotación es la indicación quirúrgica con más consenso (fuente: Windt AEV y colaboradores, 2024). ¿Se puede reconstruir? Define fijar o reemplazar (fuente: Windt AEV y colaboradores, 2024). ¿Qué más está lesionado? Define si el codo es estable y si se puede prescindir de la cabeza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Alcance del capítulo: fractura del adulto. La del niño (cuello radial, otra biología) tiene su propio tema; la luxación de codo con tríada terrible está en el capítulo «Luxación de codo y tríada terrible» y aquí solo se trata como lesión asociada. Con esto cerramos definición y qué se decide realmente. Sigamos con epidemiología y lesiones que la acompañan.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lesiones que la acompañan. Frecuencia. En una base de datos de 328 fracturas en 322 pacientes, la incidencia fue de 2,8 por 10 000 habitantes al año; la relación hombre:mujer fue 2:3 y la edad media 48 años (fuente: Kaas L y colaboradores, 2010). Sexo y edad. Las mujeres se fracturan más tarde: edad media de 52,8 años frente a 40,5 en los hombres (fuente: Kaas L y colaboradores, 2010). En ellas predomina la caída de baja energía, y los autores recomiendan pensar en osteoporosis en un subgrupo (fuente: Duckworth AD y colaboradores, 2012). Cabeza y cuello. En un año, un registro prospectivo identificó 285 fracturas: 199 de cabeza y 86 de cuello radial, con mediana de edad de 43 años (fuente: Duckworth AD y colaboradores, 2012). Reparto por tipo. En un metaanálisis de 1323 pacientes, 66 % eran Mason I, 21 % Mason II y 13 % Mason III (fuente: Vavken P y colaboradores, 2017). Lesión ósea asociada. Estuvo presente en 12,4 % (40 pacientes) en la serie de incidencia (fuente: Kaas L y colaboradores, 2010). Lesiones asociadas totales. El mismo metaanálisis halló alguna lesión asociada en 33 % de los pacientes; la más común fue la del ligamento colateral lateral (51 %) y luego la del capitellum (22 %) (fuente: Vavken P y colaboradores, 2017). Lo que importa: cuanto más complejo el patrón, más probable que haya algo más roto. La frecuencia de lesiones asociadas fue 15 % en Mason I, 36 % en Mason II y 82 % en Mason III (fuente: Vavken P y colaboradores, 2017). En TC, la fractura de capitellum concomitante apareció en 16,8 % de 101 pacientes y creció con el Mason: 9,5 % en I, 25,0 % en II y 41,7 % en III (fuente: Ha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asociada según el tipo de Mason» muestra lo siguiente. Mason I: 15 por ciento (fuente: Vavken P y colaboradores, 2017). Mason II: 36 por ciento (fuente: Vavken P y colaboradores, 2017). Mason III: 82 por ciento (fuente: Vavken P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de capitellum concomitante en TC según el Mason» muestra lo siguiente. Mason I: 9.5 por ciento (fuente: Ha C y colaboradores, 2023). Mason II: 25 por ciento (fuente: Ha C y colaboradores, 2023). Mason III: 41.7 por ciento (fuente: Ha C y colaboradores, 2023). En el documento Word de este tema encontrarás además: Cifras epidemiológicas para recordar. Con esto cerramos epidemiología y lesiones que la acompañan.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Caída sobre la mano extendida con el antebrazo en pronación. La carga sube del carpo al codo como fuerza axial, a veces con valgo, y la cabeza radial choca contra el capitellum (fuente: Jordan RW y colaboradores, 2017) (fuente: Ha C y colaboradores, 2023). Esa cizalla explica por qué el capitellum también se rompe (fuente: Ha C y colaboradores, 2023). Qué se lesiona depende de cómo llega la fuerza: Si predomina el valgo con compresión: el que sufre es el ligamento colateral medial (fuente: Jordan RW y colaboradores, 2017). Si el mecanismo es en supinación: la lesión progresa de lateral a medial: primero el complejo colateral lateral, después la cápsula (anterior y posterior) y, en el extremo, la coronoides (fuente: Jordan RW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Trauma de alta energía: además de la cabeza, puede romper la membrana interósea y desestabilizar la articulación radiocubital distal (Essex-Lopresti) (fuente: Dodds SD y colaboradores, 2008). La fractura típica es anterolateral. En 66 fracturas parciales desplazadas estudiadas con TC 3D, 98 % comprometía el cuadrante anterolateral y 15 % parte del posteromedial (fuente: Mellema JJ y colaboradores, 2016). En un estudio de TC por cuadrantes, ese cuadrante se superpone en buena medida con la zona segura, que queda en el lado contrario a la tuberosidad radial (fuente: Azib N y colaboradores, 2026). Inferencia del autor: por eso el trazo principal y la placa suelen quedar cerca uno del otro.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se asocian la cabeza y la coronoides, el patrón más común en 167 pacientes fue un único fragmento que abarca los cuadrantes anterolateral y anteromedial (31 %), sin relación con el tipo de coronoides (fuente: Azib N y colaboradores, 2026). Es decir: son dos lesiones que ocurren de forma independiente y se evalúan por separado. Con esto cerramos mecanismo de lesión. Sigamos con anatomía que condiciona el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condiciona el tratamiento. La cabeza no es redonda ni está cubierta por cartílago en todo su borde. Del contorno de la cabeza, unos 280 grados contactan con la escotadura sigmoidea y llevan cartílago grueso; el sector que no articula tiene un cartílago más fino (fuente: Jordan RW y colaboradores, 2017). Ese arco es la zona segura: allí se puede apoyar material sin pinzar la rotación (fuente: Jordan RW y colaboradores, 2017). Cómo ubicar la zona segura (útil en quirófano): Con el antebrazo en rotación neutra, una forma de marcarla es un arco de unos 110 grados que va de 65 grados hacia anterolateral a 45 grados hacia posterolateral (fuente: Jordan RW y colaboradores, 2017); otra revisión la da como un arco no articular de 90 a 110 grados (fuente: Mohamed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fluoroscopia, el punto de mayor perfil de la tuberosidad bicipital queda a 166° ± 10° del centro de la zona segura; una placa colocada justo opuesta a la tuberosidad, vista en supinación máxima, cae dentro de la zona segura (fuente: Hoekzema N y colaboradores, 2020). Irrigación pobre. En la mayoría de los casos depende de un único vaso extraóseo que penetra por el área sin cartílago (fuente: Jordan RW y colaboradores, 2017). Traducción clínica: los fragmentos pequeños sin partes blandas pueden no consolidar. Estabilizadores que la rodean. La cabeza se apoya en el capitellum y en la escotadura sigmoidea; la coronoides es estabilizador primario frente a carga axial, varo y rotación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ligamento anular y el complejo colateral lateral cierran el anillo alrededor de la cabeza. Si la cabeza falta, el eje longitudinal del antebrazo queda confiado sobre todo a la membrana interósea (fuente: Huang YX y colaboradores, 2013). Músculos e intervalos del abordaje lateral. El intervalo de Kocher pasa entre ancóneo y extensor cubital del carpo; el intervalo EDC-split atraviesa el extensor común de los dedos (fuente: Windt AEV y colaboradores, 2024). El nervio interóseo posterior cruza el cuello radial: su posición cambia con la rotación (ver técnica) (fuente: Hackl M y colaboradores, 2015). Con esto cerramos anatomía que condiciona el tratamiento. Sigamos con lesiones asociadas y patrones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lesiones asociadas y patrones especiales. Qué buscar siempre. La RM de 24 pacientes con Mason II-III sin luxación halló que el complejo lateral cubital no estaba íntegro en 18 de 24, el ligamento colateral medial en 13 de 24, había contusión ósea del capitellum en 23 de 24 y cuerpos libres en 22 de 24 (fuente: Itamura J y colaboradores, 2005). Otra serie de 40 pacientes (42 fracturas) vio lesión del colateral lateral en 24 codos y del capitellum en 16, pero a unos 13 meses el MEPS medio fue 97,5 sin diferencia entre quienes tenían o no lesión asociada (fuente: Kaas L y colaboradores, 2011). Lectura: la RM encuentra mucho, pero lo clínicamente relevante es la inestabilidad que se demuestra con el examen y con la fluoroscopia. 1. Tríada terrible. Fractura de cabeza radial + luxación ulnohumeral + fractura de coronoides con compromiso ligamentario (fuente: Jordan RW y colaboradores, 2017). Tiene capítulo propio. Un metaanálisis de 9 estudios con 210 pacientes no halló diferencia de MEPS entre prótesis (88,6) y reconstrucción (88,5), con reoperación de 18,4 % y 17,9 % (fuente: Kyriacou S y colaboradores, 2019). 2. Essex-Lopresti. Lesión de alta energía que reúne tres componentes: cabeza radial rota, membrana interósea desgarrada y articulación radiocubital distal inestable. Lo difícil es reconocerla: en urgencias se escapa con frecuencia (fuente: Dodds SD y colaboradores, 2008), en parte porque la molestia de la muñeca es discreta y el dolor del codo la eclipsa (fuente: Mohamed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cadáver, tras resecar la cabeza, el radio migró unos 4 mm si faltaba la membrana interósea y más de 6 mm si además se alteraba la articulación radiocubital distal (fuente: Lum ZC y colaboradores, 2018). Cuando se diagnostica tarde, lo que queda son cirugías de rescate o de reconstrucción (fuente: Dodds SD y colaboradores, 2008), y para la forma crónica todavía no existe un protocolo de manejo aceptado por todos (fuente: Artiaco S y colaboradores, 2019). 3. Equivalente de Monteggia. Es la fractura del cúbito proximal con luxación radiocapitelar (clasificación de Bado); en el «equivalente», la cabeza o el cuello radial se fracturan en lugar de luxarse (definición clásica). En una revisión de 651 casos de adultos, 30,5 % fueron Bado I, 60,4 % II, 5,1 % III y 3,1 % IV; la tasa media de reintervención fue 23 %, con seudoartrosis del cúbito (28 %) y rigidez (22 %) como causas principales (fuente: Weber MM y colaboradores, 2023). Mensaje (práctica habitual): cuando la cabeza radial está fracturada, mira el cúbito en toda su longitud. 4. Fractura de capitellum asociada. Aparece en 16,8 % en TC y se asoció con cirugía más a menudo (52,9 % vs 21,4 %) (fuente: Ha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«Lesiones asociadas: qué sospechar y cómo buscarla» tiene 3 columnas: Lesión, Pista clínica, Cómo confirmar. Fila 1: Lesión, Ligamento colateral lateral / inestabilidad posterolateral; Pista clínica, Dolor lateral, aprensión, pivot shift; Cómo confirmar, Estrés en varo y prueba de pivot shift (fuente: Jordan RW y colaboradores, 2017); RM si hay duda (opinión experta). Fila 2: Lesión, Ligamento colateral medial; Pista clínica, Dolor medial, estrés en valgo; Cómo confirmar, Estrés en valgo (fuente: Jordan RW y colaboradores, 2017). Fila 3: Lesión, Coronoides; Pista clínica, Luxación o subluxación, derrame importante; Cómo confirmar, TC (fuente: Windt AEV y colaboradores, 2024). Fila 4: Lesión, Capitellum; Pista clínica, Dolor anterior, bloqueo no explicado; Cómo confirmar, TC (fuente: Ha C y colaboradores, 2023). Fila 5: Lesión, Essex-Lopresti; Pista clínica, Dolor en RRUD o membrana interósea, cabeza muy conminuta; Cómo confirmar, Prueba de carga radial intraoperatoria (fuente: Lum ZC y colaboradores, 2018); comparar longitud cubital con el lado sano (práctica habitual). Fila 6: Lesión, Cúbito proximal (Monteggia); Pista clínica, Deformidad o dolor ulnar proximal; Cómo confirmar, Radiografías de antebrazo completo (práctica habitual). (fuente: Jordan RW y colaboradores, 2017) (fuente: Windt AEV y colaboradores, 2024) (fuente: Ha C y colaboradores, 2023) (fuente: Surucu S y colaboradores, 2023) (fuente: Lum ZC y colaboradores, 2018) (fuente: Weber MM y colaboradores, 2023). Con esto cerramos lesiones asociadas y patrones especiales. Sigamos con biomecánica: qué hace la cabeza y qué pasa si falta.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qué hace la cabeza y qué pasa si falta. La cabeza radial hace cuatro cosas: Frena el valgo. De la resistencia al valgo, alrededor de 30 % corre por cuenta de la cabeza; si el ligamento colateral medial se rompe, la cabeza toma el papel principal, y quitarla en ese escenario empeora la inestabilidad en valgo (fuente: Jordan RW y colaboradores, 2017). Sostiene la carga axial. Funciona como contrafuerte de la columna lateral; con una conminución severa existe riesgo de migración proximal del radio por falta de apoyo (fuente: Windt AEV y colaboradores, 2024). Frena la rotación posterolateral y el varo, sobre todo si el complejo lateral o la coronoides están lesionados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Mantiene el eje del antebrazo. En cadáver, sin cabeza el radio se desplazó más en sentido longitudinal; una vez resecada, la que sostuvo ese eje fue sobre todo la membrana interósea (fuente: Huang YX y colaboradores, 2013). Cuando se reseca, en una serie de 13 pacientes la longitud resecada fue en promedio 18 mm y el muñón derivó hacia posterior y medial; resecar más de 2 cm se asoció con más deriva posterior (fuente: Schiffern A y colaboradores, 2011). Si se reemplaza, la altura importa: un implante que alarga el radio se ha relacionado con pérdida de flexión, artrosis temprana, erosión del capitellum, más fuerza radiocapitelar y cinemática alterada (fuente: Frank SG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cadáver, la radiografía solo mostró incongruencia ulnohumeral medial con 6 mm (p = 0,003) y 8 mm (p &lt; 0,001) de sobrelongitud, no con 2 ni con 4 mm; en cambio, la brecha ulnohumeral lateral vista directamente creció ya desde 2 mm (0,9 mm de brecha; p = 0,005) (fuente: Frank SG y colaboradores, 2009). Moraleja: la radiografía subestima la sobrelongitud; la brecha lateral se mira en el quirófano. Con esto cerramos biomecánica: qué hace la cabeza y qué pasa si falta. Sigamos con clasificación: mason y sus modificaciones.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mason y sus modificaciones. Mason (1954), a partir de 100 casos, separó tres grupos (fuente: Windt AEV y colaboradores, 2024): en el I, el trazo es una fisura o toca el borde sin moverse; en el II, un sector del borde se desplaza; en el III, toda la cabeza está conminuta y desplazada. Johnston (1962) sumó un tipo IV para la fractura que llega con luxación del codo, cualquiera sea el desplazamiento o el número de fragmentos (fuente: Windt AEV y colaboradores, 2024). Después vinieron las modificaciones, cada una con un propósito distinto: Broberg y Morrey (1987): para llamarla «desplazada» (tipo II) la fractura parcial debe comprometer al menos 30 % de la superficie articular y tener al menos 2 mm de desplazamiento (fuente: Windt AEV y colaboradores, 2024). Hotchkiss (1997): vuelve la clasificación un instrumento de decisión. El tipo II es una fractura reconstruible con bloqueo mecánico; el tipo III, una fractura no reconstruible (fuente: Windt AEV y colaboradores, 2024). Van Riet (2008): agrega un sufijo para las lesiones asociadas (c coronoides, o olécranon, l ligamento colateral lateral, m colateral medial, d articulación radiocubital distal); identifica 97 % de las lesiones asociadas (fuente: Windt AEV y colaboradores, 2024). AO/OTA: aparece en los ensayos: el de pines frente a tornillos incluyó fracturas 21B2 (fuente: Gao Y y colaboradores, 2013) y el de movilización precoz, fracturas «simples» B2.1 (fuente: Paschos NK y colaboradores, 2013). Charalambous: clasifica por morfología en 4 grupos y permite clasificar una proporción mayor de fracturas que Mason (fuente: Ayyaswamy B y colaboradores, 2019). Para qué sirve en la decisión. Mason I y II sin bloqueo: se mueve. Hotchkiss II con bloqueo: se fija. Tipo III no reconstruible con inestabilidad: prótesis. Tipo IV: se trata la lesión del codo y se decide la cabeza dentro de ese plan (fuente: Windt AEV y colaboradores, 2024). Fiabilidad: el talón de Aquiles. Con radiografías, el acuerdo interobservador de Mason fue regular (κ = 0,33) y el intraobservador moderado (κ = 0,43) (fuente: Ayyaswamy B y colaboradores, 2019). En fracturas parciales aparentemente aisladas, la fiabilidad intraobservador fue excelente (κ = 0,85) pero la interobservador solo moderada (κ = 0,45), y los autores concluyen que el desplazamiento probablemente se sobrediagnostica (fuente: Doornberg J y colaboradores, 2007). Con 85 cirujanos que evaluaron 12 fracturas, la TC 3D alcanzó acuerdo moderado y la TC 2D acuerdo regular (fuente: Guitton TG y colaboradores, 2011). La TC mejora solo moderadamente la fiabilidad (fuente: Jordan RW y colaboradores, 2017). Consecuencia práctica: la clase de Mason abre la conversación, pero la decisión la toman el bloqueo, la reconstruibilidad y las lesiones asociadas, no el número de la clase.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observadores en Mason y variantes (κ)» muestra lo siguiente. Mason, interobservador (radiografías): 0.3 κ (fuente: Ayyaswamy B y colaboradores, 2019). Mason, intraobservador (radiografías): 0.4 κ (fuente: Ayyaswamy B y colaboradores, 2019). Mason I-II, interobservador (parciales aisladas): 0.5 κ (fuente: Doornberg J y colaboradores, 2007). Mason I-II, intraobservador (parciales aisladas): 0.8 κ (fuente: Doornberg J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«Clasificaciones del tipo Mason en una tabla» tiene 3 columnas: Sistema, Criterio (resumen original), Utilidad. Fila 1: Sistema, Mason I; Criterio (resumen original), Fisura o rima periférica sin desplazamiento; Utilidad, Sin cirugía, movilización precoz. Fila 2: Sistema, Mason II; Criterio (resumen original), Fragmento marginal desplazado; Utilidad, Hotchkiss: reconstruible con bloqueo. Fila 3: Sistema, Mason III; Criterio (resumen original), Conminución de toda la cabeza; Utilidad, Hotchkiss: no reconstruible. Fila 4: Sistema, Mason IV (Johnston); Criterio (resumen original), Cualquiera con luxación del codo; Utilidad, Evalúa estabilidad, coronoides, ligamentos. Fila 5: Sistema, Broberg-Morrey; Criterio (resumen original), Parcial desplazada: ≥30 % de superficie y ≥2 mm; Utilidad, Define qué cuenta como desplazada. Fila 6: Sistema, Van Riet (sufijos c, o, l, m, d); Criterio (resumen original), Mason + lesión asociada; Utilidad, Resume qué más está roto. (fuente: Windt AEV y colaboradores, 2024). Con esto cerramos clasificación: mason y sus modificaciones. Sigamos con diagnóstico: cómo se piensa.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cómo se piensa. Confirmar que hay fractura es fácil. Lo que decide el resultado es contestar las tres preguntas del capítulo (bloqueo, reconstruibilidad, lesiones asociadas), y para eso el diagnóstico es clínico más que radiográfico. Qué dice el consenso de expertos. En un Delphi de cirujanos del grupo de fractura-luxación de codo de la ASES y del Mayo Elbow Club, de 76 variables solo 7 alcanzaron consenso. Tres se leen en la radiografía o la TC (un espacio o desplazamiento mayor de 2 mm, la pérdida completa de contacto de la cabeza con el resto del radio y el compromiso de 30 % o más de la cabeza), tres en el examen (el bloqueo del rango tras aspirar o infiltrar, la crepitación con el movimiento y el dolor sobre la articulación radiocubital distal o la membrana interósea) y una en la historia (la edad) (fuente: Surucu S y colaboradores, 2023). De los 96 escenarios clínicos armados con esos factores, 22 lograron más de 90 % de acuerdo a favor de operar y 8 a favor de no operar; el resumen los expresa como 46 % y 17 %, porcentajes que no corresponden a un denominador de 96 y deben leerse con cautela (fuente: Surucu 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Traducción: el consenso es corto, así que conviene entender los criterios y no memorizar una receta. Falta de uniformidad en la práctica. Ni siquiera los cirujanos con experiencia coinciden: en una encuesta británica no hubo acuerdo sobre qué hacer con la fractura desplazada sin conminución (fuente: Windt AEV y colaboradores, 2024); las revisiones sistemáticas de Mason II aislada se basan en estudios mayormente retrospectivos (ver tratamiento) (fuente: Lanzerath F y colaboradores, 2021). Ojo con lo que se esconde detrás de «es solo la cabeza». Cuanto más conminuta y más desplazada, más lesiones asociadas hay (fuente: Windt AEV y colaboradores, 2024) (fuente: Vavken P y colaboradores, 2017). Eso obliga a explorar siempre el ligamento colateral, la muñeca y el cúbito (ver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7 factores del consenso Delphi y cómo se obtienen» tiene 3 columnas: Factor, Cómo se obtiene, Por qué pesa (interpretación docente). Fila 1: Factor, Desplazamiento mayor de 2 mm; Cómo se obtiene, Radiografía o TC; Por qué pesa (interpretación docente), Umbral clásico, con fiabilidad moderada. Fila 2: Factor, Pérdida completa de contacto de la cabeza; Cómo se obtiene, Radiografía o TC; Por qué pesa (interpretación docente), Inestabilidad del fragmento. Fila 3: Factor, Compromiso de 30 % o más de la cabeza; Cómo se obtiene, Radiografía o TC; Por qué pesa (interpretación docente), Tamaño suficiente para considerar fijar. Fila 4: Factor, Bloqueo tras aspirar o infiltrar; Cómo se obtiene, Examen del arco, con analgesia; Por qué pesa (interpretación docente), Distingue dolor de obstáculo mecánico. Fila 5: Factor, Crepitación con el movimiento; Cómo se obtiene, Prono-supinación suave; Por qué pesa (interpretación docente), Sugiere fragmentos sueltos o conminución. Fila 6: Factor, Dolor en RRUD o membrana interósea; Cómo se obtiene, Palpación de muñeca y antebrazo; Por qué pesa (interpretación docente), Pista de Essex-Lopresti. Fila 7: Factor, Edad; Cómo se obtiene, Historia; Por qué pesa (interpretación docente), Demanda funcional y reserva de hueso. (fuente: Surucu S y colaboradores, 2023). Con esto cerramos diagnóstico: cómo se piensa. Sigamos con examen físico: bloqueo, aspiración y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bloqueo, aspiración y lesiones asociadas. 1. El arco de movimiento y el bloqueo mecánico. Se explora flexión, extensión y prono-supinación, esta última con el codo a 90 grados de flexión (fuente: Mohamed A y colaboradores, 2025). Hablamos de bloqueo mecánico cuando un fragmento tropieza con otra estructura y frena el giro de forma dura (fuente: Mohamed A y colaboradores, 2025); hay consenso en que eso, por sí solo, justifica operar (fuente: Windt AEV y colaboradores, 2024). Pero el hematoma intraarticular y el dolor pueden simularlo, y el edema crea un pseudobloqueo (fuente: Windt AEV y colaboradores, 2024) (fuente: Mohamed A y colaboradores, 2025). 2. Aspirar o infiltrar para aclarar. Para separar el bloqueo verdadero del que fabrica el hematoma, sirve infiltrar un analgésico con técnica estéril o volver a explorar al cabo de unos días (fuente: Windt AEV y colaboradores, 2024); una revisión narrativa sugiere hacerlo a la semana, cuando baja la hinchazón (fuente: Mohamed A y colaboradores, 2025). Al vaciar el hematoma baja la tensión y el dolor, y por eso se usa como complemento del manejo sin cirugía (fuente: Jordan RW y colaboradores, 2017). La evidencia es débil: la revisión Cochrane de aspiración incluyó 2 ensayos con 126 participantes (108 con resultados) y calificó toda la evidencia como de calidad muy baja, sin poder afirmar eficacia ni seguridad (fuente: Foocharoen T y colaboradores, 2014). En un ECA de 40 pacientes con Mason I, añadir bupivacaína a la aspiración no mejoró el rango, el dolor ni la función (fuente: Chalidis BE y colaboradores, 2009). Práctica habitual / opinión experta (sin estudio que la respalde con cifras): técnica estéril por el «punto blando» lateral entre cabeza radial, olécranon y epicóndilo, aspiración, infiltración de anestésico local, y repetir el arco con el antebrazo relajado. 3. Estabilidad del codo. Estrés en valgo y en varo y prueba de pivot shift para la inestabilidad posterolateral (fuente: Jordan RW y colaboradores, 2017). Un codo inestable convierte la cabeza en pieza indispensable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 Muñeca y antebrazo. El dolor sobre la articulación radiocubital distal o la membrana interósea fue uno de los 7 factores con consenso (fuente: Surucu S y colaboradores, 2023). En cadáver, tras resecar la cabeza, el radio migró unos 4 mm si faltaba la membrana interósea y más de 6 mm si además se alteraba la articulación radiocubital distal; de ahí nace la idea de una prueba de carga axial radial intraoperatoria (fuente: Lum ZC y colaboradores, 2018). En una serie pequeña de 11 resecciones agudas, ninguna dejó un Essex-Lopresti inadvertido a una media de 36,2 meses, y la prueba intraoperatoria fue normal en 6 (fuente: Zhang D y colaboradores, 2021). Los autores lo leen como un desafío al dogma de no resecar en agudo (fuente: Zhang D y colaboradores, 2021); con 11 casos (fuente: Zhang D y colaboradores, 2021), la lectura prudente es que no autoriza a resecar sin evaluar la estabilidad longitudinal (opinión del redactor). 5. Qué tan bien descarta la exploración. En un estudio multicéntrico que reclutó 2127 adultos y niños con trauma agudo de codo (1740 elegibles para el análisis), la prueba de extensión completa tuvo sensibilidad 96,8 % y especificidad 48,5 % para fractura, y su valor predictivo negativo fue 98,4 % en adultos (fuente: Appelboam A y colaboradores, 2008). Otro estudio prospectivo de 587 pacientes halló que la extensión normal descartaba fractura (o solo almohadilla grasa) con sensibilidad 88 % y especificidad 55 %, y 5 pacientes con extensión normal tenían una fractura que requirió cirugía (fuente: Jie KE y colaboradores, 2014). Añadir el dolor puntual elevó la sensibilidad a 98 % pero bajó la especificidad a 11 % (fuente: Jie KE y colaboradores, 2014). Mensaje: la extensión completa ayuda a decidir si se pide radiografía, pero no es una prueba para dar el alta a quien tiene dolor lateral.</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 de extensión del codo para fractura: sensibilidad y especificidad» muestra lo siguiente. Extensión completa (Appelboam, 1740 elegibles): sensibilidad 96.8 por ciento y especificidad 48.5 por ciento (fuente: Appelboam A y colaboradores, 2008). Extensión normal (Jie, 587 pacientes): sensibilidad 88 por ciento y especificidad 55 por ciento (fuente: Jie KE y colaboradores, 2014). Extensión normal + dolor puntual (Jie): sensibilidad 98 por ciento y especificidad 11 por ciento (fuente: Jie KE y colaboradores, 2014). Con esto cerramos examen físico: bloqueo, aspiración y lesiones asociadas. Sigamos con imágenes: qué pedir y cuándo.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y cuándo. Radiografías AP y lateral del codo son la base. Un derrame (almohadilla grasa) sin fractura visible orienta a fractura oculta: en 20 pacientes con derrame y radiografías sin fractura, la RM mostró fractura oculta en 75 % y, de esas, 86,6 % estaba en la cabeza radial; el manejo no cambió (fuente: O'Dwyer H y colaboradores, 2004). Ecografía a pie de cama frente a TC en 23 pacientes con sospecha de fractura oculta de cabeza radial: sensibilidad 83,3 %, especificidad 60 % y exactitud 78,2 %; el derrame en contacto con el cuello radial fue el signo más sensible (14 de 15 verdaderos positivos) (fuente: Malahias MA y colaboradores, 2018). Vista radial head-capitellum: en 125 pacientes con derrame, mostró una fractura no vista en las proyecciones estándar en solo 1 caso (1 %), y pedirla de rutina aporta poco y puede confundir (fuente: Manns RA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TC. Se necesita en todas las Mason II para precisar desplazamiento, número y ubicación de fragmentos y fracturas asociadas (fuente: Windt AEV y colaboradores, 2024). La TC 3D mejora el acuerdo entre observadores de regular a moderado, aunque la mejoría total es modesta (fuente: Guitton TG y colaboradores, 2011) (fuente: Jordan RW y colaboradores, 2017). Una TC también cambia el abordaje: la mayoría de las parciales desplazadas afecta el cuadrante anterolateral (fuente: Mellema JJ y colaboradores, 2016). RM. Encuentra muchas lesiones ligamentarias y condrales, pero a corto plazo la mayoría no son clínicamente relevantes (fuente: Kaas L y colaboradores, 2011); se reserva para dudas de inestabilidad (opinión experta). Radiografías de control. Entre 318 pacientes con fractura aislada tratada sin cirugía, 67 % tuvo radiografías de control y ninguna cambió el manejo; el cambio mediano de desplazamiento entre radiografías fue 0 mm (fuente: Giberson-Chen C y colaboradores, 2025). No son necesarias de rutina cuando no hay lesiones asociadas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a pie de cama vs TC en fractura oculta de cabeza radial» muestra lo siguiente. Ecografía (23 pacientes): sensibilidad 83.3 por ciento y especificidad 60 por ciento (fuente: Malahias MA y colaboradores, 2018). Con esto cerramos imágenes: qué pedir y cuándo.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El algoritmo organiza la decisión en cuatro preguntas ordenadas por riesgo: primero el codo, luego el bloqueo, luego la reconstruibilidad y por último el codo otra vez (si no se repara la cabeza, ¿hay otro estabilizador?). No es una norma: donde la evidencia es débil, el texto lo dice, y la decisión final es del cirujano y del paciente.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«Decisión en la fractura de cabeza radial del adulto» se lee de arriba hacia abajo. Se parte de: Fractura de cabeza radial en el adulto: radiografías y examen completo. Se decide: ¿Luxación, codo inestable, coronoides fracturada, sospecha de Essex-Lopresti o Monteggia equivalente? (fuente: Windt AEV y colaboradores, 2024)? Si la respuesta es sí, tratar como lesión del codo: reconstruir la cabeza o reemplazarla; no resecar sin restablecer estabilidad (fuente: Windt AEV y colaboradores, 2024). Si la respuesta es no, ¿bloqueo mecánico a la prono-supinación (tras aspirar o infiltrar) o conminución severa? (fuente: Windt AEV y colaboradores, 2024). Se hace: Tratar como lesión del codo: reconstruir la cabeza o reemplazarla; no resecar sin restablecer estabilidad (fuente: Windt AEV y colaboradores, 2024). Se decide: ¿Bloqueo mecánico a la prono-supinación (tras aspirar o infiltrar) o conminución severa? (fuente: Windt AEV y colaboradores, 2024)? Si la respuesta es no, ¿desplazamiento mayor de 2 mm sin bloqueo? (fuente: Windt AEV y colaboradores, 2024). Si la respuesta es sí, ¿reconstruible con fijación estable y anatómica? (fuente: Windt AEV y colaboradores, 2024). Se decide: ¿Desplazamiento mayor de 2 mm sin bloqueo? (fuente: Windt AEV y colaboradores, 2024)? Si la respuesta es no, cabestrillo breve, hielo y movilización precoz; controlar clínicamente (fuente: Windt AEV y colaboradores, 2024) (fuente: Paschos NK y colaboradores, 2013). Si la respuesta es sí, decisión compartida: tratamiento sin cirugía es razonable si es aislada; considerar edad, mano dominante y actividad (fuente: Lanzerath F y colaboradores, 2021) (fuente: Surucu S y colaboradores, 2023). Se hace: Cabestrillo breve, hielo y movilización precoz; controlar clínicamente (fuente: Windt AEV y colaboradores, 2024) (fuente: Paschos NK y colaboradores, 2013). Se hace: Decisión compartida: tratamiento sin cirugía es razonable si es aislada; considerar edad, mano dominante y actividad (fuente: Lanzerath F y colaboradores, 2021) (fuente: Surucu S y colaboradores, 2023). Se decide: ¿Reconstruible con fijación estable y anatómica? (fuente: Windt AEV y colaboradores, 2024)? Si la respuesta es sí, orif: tornillos sin cabeza o placa en zona segura; movilizar pronto (fuente: Windt AEV y colaboradores, 2024). Si la respuesta es no, ¿hay inestabilidad (ligamentos, coronoides o membrana interósea)? (fuente: Windt AEV y colaboradores, 2024). Se hace: ORIF: tornillos sin cabeza o placa en zona segura; movilizar pronto (fuente: Windt AEV y colaboradores, 2024). Se decide: ¿Hay inestabilidad (ligamentos, coronoides o membrana interósea)? (fuente: Windt AEV y colaboradores, 2024)? Si la respuesta es sí, prótesis de cabeza radial con tamaño exacto; reparar ligamentos y coronoides (fuente: Windt AEV y colaboradores, 2024) (fuente: Delclaux S y colaboradores, 2015). Si la respuesta es no, aislada y estable: resección o prótesis, decisión individual (fuente: Kumar P y colaboradores, 2022). Se hace: Prótesis de cabeza radial con tamaño exacto; reparar ligamentos y coronoides (fuente: Windt AEV y colaboradores, 2024) (fuente: Delclaux S y colaboradores, 2015). Se hace: Aislada y estable: resección o prótesis, decisión individual (fuente: Kumar P y colaboradores, 2022). Termina en: Rehabilitación guiada y seguimiento. Con esto cerramos algoritmo de decisión. Sigamos con tratamiento: conservador, fijación, prótesis y resección.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conservador, fijación, prótesis y resección. Si la fractura no se desplazó o lo hizo menos de 2 mm y la rotación es libre, el manejo es sin cirugía (fuente: Windt AEV y colaboradores, 2024). Qué hacer: cabestrillo por pocos días hasta que ceda el dolor y movilización temprana (fuente: Mohamed A y colaboradores, 2025). En el ECA de Paschos (180 pacientes con fracturas simples), mover pronto ganó a 7 días de yeso con los dos esquemas probados; el que combinó 2 días de cabestrillo y después movimiento activo logró más rango, fuerza y función, y empezar a mover el mismo día costó más dolor en los primeros 3 días (fuente: Paschos NK y colaboradores, 2013). Un desplazamiento mayor de 4 mm y una angulación mayor de 30 grados empeoraron el resultado (fuente: Paschos NK y colaboradores, 2013). En otro ECA con 98 pacientes Mason 1 y 2, el yeso en flexión dio peor rango que el yeso en extensión (p = 0,02), y los autores recomiendan evitar el yeso en flexión (fuente: Unsworth-White J y colaboradores, 1994). A largo plazo: en 49 pacientes con Mason IIa (desplazamiento de 2 a 5 mm y al menos 30 % de la superficie) tratados sin cirugía, a 19 años 40 no tenían molestias, 8 tenían dolor ocasional y 1 dolor diario; 6 terminaron con resección tardía por mal resultado, y los cambios degenerativos fueron más frecuentes en los codos lesionados (82 %) que en los sanos (21 %) (fuente: Akesson T y colaboradores, 2006). En Mason I tratado sin cirugía (94 respondedores a unos 46 meses), 42 % tuvo DASH de 0, 38 % entre 0,1 y 10,1 y 20 % más de 10,1; no todos recuperan la función completa (fuente: Smits AJ y colaboradores, 2014). No hay certeza, y el texto debe decirlo. Tres hechos ordenan la discusión: La evidencia aleatorizada es mínima. En la revisión Cochrane de 2013, ninguno de los 3 ensayos comparó cirugía con no cirugía: dos compararon prótesis con ORIF en Mason III y uno pines con tornillos (fuente: Gao Y y colaboradores, 2013); el metaanálisis de 2026 sobre Mason II incluyó 1 solo ECA entre 4 estudios (fuente: Goy C y colaboradores, 2026). Las revisiones sistemáticas dan resultados parecidos. Una revisión de 9 series retrospectivas (224 pacientes) halló éxito en 114 de 142 pacientes sin cirugía (80 %; rango de 42 a 96 % entre estudios) y en 76 de 82 con ORIF (93 %), y pidió ECA (fuente: Kaas L y colaboradores, 2012). Otra de 11 estudios (319 pacientes, 218 con ORIF y 101 sin cirugía) halló éxito de 90,9 % con ORIF y 95,1 % sin cirugía; con ORIF 7,1 % necesitó nueva cirugía; la artrosis de la columna radial fue de 5,2 % con ORIF y 11,9 % sin cirugía (fuente: Lanzerath F y colaboradores, 2021). Un metaanálisis de 4 estudios con 271 pacientes no halló diferencias en DASH, OES, MEPS, flexión, déficit de extensión ni dolor, con menos complicaciones en el grupo sin cirugía (fuente: Zhao B y colaboradores, 2024). Un metaanálisis de 2026 (4 estudios, 3 observacionales y 1 ECA, con 181 pacientes) halló una diferencia de MEPS de 2,67 (IC95 % −4,48 a 9,83) sin significancia (fuente: Goy C y colaboradores, 2026), con complicaciones de 9,2 % sin cirugía frente a 23,4 % operados (OR 2,66; IC95 % 0,83 a 8,49) y reintervenciones de 5,7 % frente a 11,7 % (OR 1,29; IC95 % 0,13 a 12,30) (fuente: Goy C y colaboradores, 2026). Un estudio comparativo ilustra el problema. En fracturas parciales aisladas con desplazamiento mayor de 2 mm y menor de 5 mm (30 pacientes sin cirugía y 30 con ORIF), el PREE no difirió y el MEPS favoreció al grupo sin cirugía (93 frente a 86; p = 0,012); el ORIF tuvo más complicaciones (8 casos de osificación heterotópica leve y 2 fallos de material, frente a 1 y 1) (fuente: Yoon A y colaboradores, 2014). En 16 pacientes con ORIF de Mason 2 estable seguidos 22 años, el retiro de material fue rutinario (14 de 16) y los autores no vieron ventaja apreciable sobre el tratamiento no operatorio (fuente: Lindenhovius AL y colaboradores, 2009). Cómo se traduce esto en la práctica. Un desplazamiento mayor de 2 mm sin bloqueo a la prono-supinación no es indicación clara de cirugía (fuente: Windt AEV y colaboradores, 2024). El bloqueo mecánico y la conminución sí lo son (fuente: Windt AEV y colaboradores, 2024). Entre ambos, la decisión se comparte y depende de edad, dominancia y actividad (síntesis del autor sobre evidencia de nivel bajo). Los factores de consenso (ver diagnóstico) son la guía mejor disponible (fuente: Surucu S y colaboradores, 2023). El objetivo es una reconstrucción estable y anatómica, y su límite lo marca la posibilidad de lograrla (fuente: Windt AEV y colaboradores, 2024). Los resultados dependen mucho del patrón: en 56 pacientes con ORIF seguidos 48 meses, 13 de 14 con Mason III y más de 3 fragmentos articulares tuvieron resultado insatisfactorio, mientras los 15 pacientes con Mason II aislado y no conminuto lo tuvieron satisfactorio (fuente: Ring D y colaboradores, 2002). En una serie de 24 pacientes (13 Mason II y 11 Mason III) con seguimiento mínimo de 10 años en 18 de ellos, 21 de 24 (88 %) habían consolidado en el primer control; hubo 3 seudoartrosis (2 en Mason III) y 11 pacientes con rigidez que requirieron liberación capsular (fuente: Kaeppler K y colaboradores, 2025). Qué fijación usar: para fragmentos sueltos de la cabeza se prefieren tornillos sin cabeza; la placa se reserva para cuando toda la cabeza quedó separada del cuello. La placa suele terminar retirándose: aun con placas modernas de bajo perfil, el retiro se ha reportado hasta en 32 %, y colocarla en la zona segura ayuda a evitarlo (fuente: Windt AEV y colaboradores, 2024). En una revisión de 13 artículos con 519 pacientes (271 con tornillos y 248 con placa), el rango de movimiento y las complicaciones fueron similares y la zona segura rara vez se reportaba (fuente: Azib N y colaboradores, 2024). En Mason III, una revisión de 5 estudios (89 con placa y 136 con tornillos sin cabeza) mostró que la placa alargó el tiempo hasta la consolidación y se asoció con un MEPS 5,86 puntos menor, diferencia que los autores no consideran clínicamente significativa (fuente: Li ZJ y colaboradores, 2025). Con pines biodegradables frente a tornillos metálicos en AO 21B2, el Broberg-Morrey fue 93,3 frente a 90,9 y los eventos adversos 13/82 frente a 16/82 (fuente: Gao Y y colaboradores, 2013). Una alternativa a la placa es el «trípode»: tornillos sin cabeza cruzados que unen la cabeza a la diáfisis, con estabilidad biomecánica parecida y menos necesidad de retirar material (fuente: Windt AEV y colaboradores, 2024). Los ensayos favorecen a la prótesis a corto plazo, con evidencia débil. La revisión Cochrane incluyó 2 ensayos de Mason III: Broberg-Morrey 92,1 con prótesis frente a 72,4 con ORIF (diferencia media 19,70; IC95 % 15,64 a 23,76; un solo ensayo, 45 participantes), resultado bueno o excelente en 33/36 frente a 16/31 (RR 1,88; IC95 % 1,27 a 2,77) y eventos adversos en 6/36 frente a 15/31 (RR 0,33; IC95 % 0,14 a 0,77), con alto riesgo de sesgo y solo conclusiones tentativas (fuente: Gao Y y colaboradores, 2013). Un metaanálisis en red de 5 ECA (326 pacientes) halló que la prótesis fue superior al ORIF con implantes metálicos en resultados reportados buenos o excelentes (OR 0,04; CrI 0,0011 a 0,87) y que el tratamiento sin cirugía no fue significativamente peor que la prótesis (fuente: Haines S y colaboradores, 2024). Un metaanálisis en red de 12 estudios comparativos y 1 ECA (526 pacientes) halló un MEPI mayor con prótesis que con ORIF o resección, y complicaciones con RR 0,61 (IC95 % 0,29 a 1,31) para prótesis y 0,54 (0,24 a 1,25) para resección frente a ORIF, con intervalos que incluyen 1 (fuente: Chaijenkij K y colaboradores, 2021). Otro, de 8 estudios (138 ORIF y 181 prótesis) con calidad metodológica moderada a baja, halló mayor satisfacción y MEPS, menor tiempo operatorio y menos fallos de fijación con prótesis, sin diferencias en QuickDASH (fuente: Sun H y colaboradores, 2016). Hay discrepancia, y se da con su fuente. Una revisión que identificó 841 estudios con 1264 pacientes en total, de nivel de evidencia IV, concluyó lo contrario: el ORIF con éxito de 92 % en Mason III, mejor que resección y prótesis (fuente: Zwingmann J y colaboradores, 2013). La lectura prudente es que los ensayos pequeños favorecen la prótesis a corto plazo y las series favorecen reconstruir cuando es posible. Resección. En 27 pacientes con resección precoz (5 Mason II, 16 III y 6 IV) a una media de 17 años, el MEPS fue 96,4, 81 % tuvo resultado excelente y 85 % no tenía dolor; hubo migración proximal del radio en 7 y aumento del ángulo de carga de 7° (fuente: Iftimie PP y colaboradores, 2011). En fracturas inestables y desplazadas (15 resecadas y 13 con ORIF) seguidas unos 17 años, el DASH fue 5 con ORIF y 15 con resección, con artrosis en 8 resecados y 2 con ORIF, 3 inestabilidades tras la resección y 2 fallos de fijación (fuente: Lindenhovius AL y colaboradores, 2007). Una revisión de 6 estudios (82 resecciones y 99 prótesis) en Mason III no halló diferencias de complicaciones ni MEPS y sí mejor arco flexo-extensión con resección (diferencia 9,93°) (fuente: Kumar P y colaboradores, 2022). El freno es biomecánico: una coronoides rota o un ligamento lesionado contraindican la resección, y en la fractura conminuta eso es lo habitual (fuente: Windt AEV y colaboradores, 2024), y la resección acorta y deriva el radio (ver biomecánica) (fuente: Schiffern A y colaboradores, 2011). Prótesis: resultados y riesgo de reoperación. En una cohorte de 119 prótesis por fracturas inestables, 25 % se reoperó (3 revisiones y 27 retiros) y la supervivencia acumulada del implante fue 71 %, con QuickDASH de 13 a 8 años o más (fuente: Cristofaro CD y colaboradores, 2019). En 89 pacientes con prótesis no cementada a una media de 97 meses, la reoperación fue 16 % (5 % implante retirado o revisado), 93 % de las reoperaciones ocurrió en el primer año y la supervivencia del implante a 10 años fue 96 % (fuente: Campbell BR y colaboradores, 2025). En una cohorte poblacional de 3159 pacientes operados en Ontario, la reoperación durante el seguimiento fue 7,7 % con ORIF, 3,8 % con prótesis y 0,8 % con resección, y la incidencia acumulada a 10 años fue 15,8 %, 10,4 % y 6,5 %; el procedimiento secundario más frecuente fue el retiro de material (32 %) (fuente: Carroll PJ y colaboradores, 2026). Con 95 prótesis de dos diseños seguidas 61 meses, el arco (espaciador 120° frente a anatómica 113°) y el MEPS (94 frente a 88) no difirieron, pero se retiraron 8 anatómicas frente a 1 espaciador (fuente: Diez Sánchez B y colaboradores, 2023). Se trata la lesión del codo y la cabeza es una pieza del plan. Un metaanálisis de 9 estudios con 210 pacientes con tríada terrible no halló diferencia de MEPS entre prótesis (88,6) y reconstrucción (88,5), con reoperación de 18,4 % y 17,9 % (fuente: Kyriacou S y colaboradores, 2019). El capítulo propio de tríada terrible detalla la secuencia.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«Mason II aislada: complicaciones y reintervención sin cirugía y operados (MA 2026)» muestra lo siguiente. Complicaciones, sin cirugía: 9.2 por ciento (fuente: Goy C y colaboradores, 2026). Complicaciones, operados: 23.4 por ciento (fuente: Goy C y colaboradores, 2026). Reintervención, sin cirugía: 5.7 por ciento (fuente: Goy C y colaboradores, 2026). Reintervención, operados: 11.7 por ciento (fuente: Goy 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«Mason III: Broberg-Morrey con prótesis frente a ORIF (Cochrane)» muestra lo siguiente. Prótesis: 92.1 puntos (fuente: Gao Y y colaboradores, 2013). ORIF: 72.4 puntos (fuente: Gao Y y colaboradores, 2013). En el documento Word de este tema encontrarás además: Reoperación acumulada a 10 años según el tratamiento (Ontario); Supervivencia del implante en prótesis por fractura; Opciones de tratamiento y su evidencia. Con esto cerramos tratamiento: conservador, fijación, prótesis y resección. Sigamos con técnica quirúrgica: abordajes, fijación y prótesis.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abordajes, fijación y prótesis. &gt; Es apoyo de estudio. No sustituye al tutor ni al manual del implante. Lo que no tiene estudio que lo respalde se rotula práctica habitual / opinión experta y no lleva cifra. Decúbito supino con el brazo sobre mesa de mano o sobre el tórax, torniquete y fluoroscopia que permita ver el codo en AP y lateral. Antes de lavar, repetir el examen bajo anestesia: estabilidad en valgo, varo y pivot shift (fuente: Jordan RW y colaboradores, 2017), y arco de rotación. Marcar el epicóndilo lateral, el olécranon y la cabeza radial. Todos son abordajes laterales que pasan por intervalos distintos; la decisión mezcla exposición, riesgo para el ligamento colateral lateral y riesgo para el nervio. Kocher (entre ancóneo y extensor cubital del carpo): da más exposición del cuadrante posteromedial, pero se acerca al complejo ligamentario lateral y lo pone en riesgo (fuente: Windt AEV y colaboradores, 2024) (fuente: Han F y colaboradores, 2016). EDC-split (por el extensor común de los dedos): da mejor visión de la mitad anterior, que es donde suele estar la fractura, y deja más lejos el ligamento colateral cubital lateral (fuente: Windt AEV y colaboradores, 2024) (fuente: Han F y colaboradores, 2016). Kaplan (entre el extensor común de los dedos y el extensor radial corto del carpo según una revisión (fuente: Mohamed A y colaboradores, 2025); otra lo describe junto al radial largo (fuente: Jordan RW y colaboradores, 2017)): mayor exposición, pero más cercano a la rama profunda del nervio radial (fuente: Barnes LF y colaboradores, 2019) (fuente: Han F y colaboradores, 2016). Ancóneo: en una serie de 19 pacientes no hubo lesión iatrogénica del nervio interóseo posterior (fuente: Sathy A y colaboradores, 2026); es una opción en evaluación. Qué dicen los estudios de cadáver. La superficie visible con el ligamento colateral lateral preservado fue de 616,6 mm² con Kaplan y 136,2 mm² con Kocher; con Kocher seccionando el ligamento, 456,1 mm² (fuente: Barnes LF y colaboradores, 2019). La distancia de la rama profunda del nervio radial a la cabeza fue 29 mm (Kocher), 20 mm (EDC-split) y 7 mm (Kaplan), y los abordajes Kaplan y EDC no exponen el complejo ligamentario lateral mientras que el Kocher sí (fuente: Han F y colaboradores, 2016). El nervio interóseo posterior (NIP). Cruza el cuello a 33,4 mm bajo la superficie de la cabeza en pronación y 16,9 mm en supinación; en abordaje lateral, la pronación lo aleja de la tuberosidad radial unos 3 cm (fuente: Hackl M y colaboradores, 2015). Por eso: antebrazo en pronación y cuidado al traccionar con los separadores anteriores (fuente: Windt AEV y colaboradores, 2024); la retracción inadecuada sobre la cara anterior del cuello figura entre los factores de riesgo de lesión nerviosa (fuente: Carbonell-Escobar R y colaboradores, 2020). En 62 prótesis por trauma complejo hubo parálisis completa del NIP en 2 pacientes, recuperada a los 2 meses; 55 se implantaron por Kocher y 7 por Kaplan (fuente: Carbonell-Escobar R y colaboradores, 2020). La placa va en la zona segura: el sector de la cabeza que nunca toca el cúbito, ni en pronación ni en supinación (fuente: Windt AEV y colaboradores, 2024). Con el antebrazo en neutro, se marca como un arco de unos 110 grados entre 65 grados anterolateral y 45 grados posterolateral (fuente: Jordan RW y colaboradores, 2017). Con fluoroscopia en supinación máxima, una placa opuesta a la tuberosidad bicipital (166° ± 10° del centro de la zona segura) cae dentro de ella (fuente: Hoekzema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 la rama profunda del nervio radial a la cabeza radial según el abordaje» muestra lo siguiente. Kocher: 29 mm (fuente: Han F y colaboradores, 2016). EDC-split: 20 mm (fuente: Han F y colaboradores, 2016). Kaplan: 7 mm (fuente: Han F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«Cruce del NIP bajo la superficie de la cabeza radial según la rotación» muestra lo siguiente. Pronación: 33.4 mm (fuente: Hackl M y colaboradores, 2015). Supinación: 16.9 mm (fuente: Hackl M y colaboradores, 2015). En el documento Word de este tema encontrarás además: Superficie visible de la cabeza radial según el abordaje (cadáver). Con esto cerramos técnica quirúrgica: abordajes, fijación y prótesis.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Rigidez. Es la complicación más frecuente: según una revisión narrativa, afecta a cerca de 20 a 40 % de los pacientes y es más común si hubo cirugía o el patrón era complejo (fuente: Mohamed A y colaboradores, 2025). En la serie de ORIF a 10 años, 11 de 24 pacientes necesitaron liberación capsular (fuente: Kaeppler K y colaboradores, 2025). Osificación heterotópica. En la comparación de Yoon, 8 pacientes con ORIF la tuvieron en forma leve frente a 1 sin cirugía (fuente: Yoon A y colaboradores, 2014). No hay estrategias de profilaxis establecidas con evidencia (fuente: Mohamed A y colaboradores, 2025). Pseudoartrosis y falla de fijación. 3 de 24 pacientes en la serie a 10 años (fuente: Kaeppler K y colaboradores, 2025); dos fallos de fijación entre 13 ORIF en otra comparación (fuente: Lindenhovius AL y colaboradores, 2007). Retiro de material. Hasta 32 % con placas (fuente: Windt AEV y colaboradores, 2024); fue la cirugía secundaria más frecuente (32 %) en la cohorte de Ontario (fuente: Carroll PJ y colaboradores, 2026). Lesión del nervio interóseo posterior. Parálisis completa en 2 de 62 prótesis por trauma complejo, recuperada a los 2 meses; además, 9 pacientes tuvieron síntomas ulnares (fuente: Carbonell-Escobar R y colaboradores, 2020). Una parálisis transitoria ocurrió en una serie de ORIF (fuente: Lindenhovius AL y colaboradores, 2009). Infección. Dos infecciones (1 profunda y 1 superficial) en la serie de ORIF de Mason 2 seguida 22 años (fuente: Lindenhovius AL y colaboradores, 2009). Erosión del capitellum y artrosis con prótesis. Degeneración radiográfica en cerca de 27 % y erosión capitelar en cerca de 32 % a 8 años o más; en jóvenes se describió erosión en 62 % (fuente: Windt AEV y colaboradores, 2024). La sobrelongitud se asocia con erosión del capitellum, artrosis precoz y pérdida de flexión (fuente: Frank SG y colaboradores, 2009); la mala altura o el sobredimensionado causan dolor y rigidez (fuente: Delclaux S y colaboradores, 2015). Aflojamiento. Encabeza las complicaciones de las prótesis, tanto con vástago cementado como sin cementar (fuente: Delclaux S y colaboradores, 2015). Reoperación. 25 % en una cohorte de prótesis (70 % de las reoperaciones en el primer año) (fuente: Cristofaro CD y colaboradores, 2019); 16 % en otra, con 93 % en el primer año (fuente: Campbell BR y colaboradores, 2025). Inestabilidad tras resección. 3 pacientes entre 15 resecados (fuente: Lindenhovius AL y colaboradores, 2007). Y migración proximal del radio con derivación posterior y medial del muñón (fuente: Schiffern A y colaboradores, 2011). Essex-Lopresti omitido. Se reconoce tarde con frecuencia y la forma crónica exige procedimientos de rescate o reconstrucción, sin esquema compartido (fuente: Dodds SD y colaboradores, 2008) (fuente: Artiaco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«Reoperación tras prótesis por fractura según el estudio» muestra lo siguiente. Cohorte de fracturas inestables (≥8 años): 25 por ciento (fuente: Cristofaro CD y colaboradores, 2019). Prótesis no cementada (97 meses): 16 por ciento (fuente: Campbell BR y colaboradores, 2025). Cohorte poblacional, durante seguimiento: 3.8 por ciento (fuente: Carroll PJ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qué buscar y cuándo» tiene 4 columnas: Complicación, Cuándo aparece, Cifra reportada, Qué hacer. Fila 1: Complicación, Rigidez; Cuándo aparece, Semanas a meses; Cifra reportada, Cerca de 20 a 40 % (fuente: Mohamed A y colaboradores, 2025); Qué hacer, Movilización precoz; liberación si persiste (fuente: Kaeppler K y colaboradores, 2025). Fila 2: Complicación, Osificación heterotópica; Cuándo aparece, Semanas; Cifra reportada, 8 de 30 con ORIF frente a 1 de 30 sin cirugía (fuente: Yoon A y colaboradores, 2014); Qué hacer, Seguimiento; profilaxis sin respaldo (fuente: Mohamed A y colaboradores, 2025). Fila 3: Complicación, Retiro de material; Cuándo aparece, Meses; Cifra reportada, Hasta 32 % con placas (fuente: Windt AEV y colaboradores, 2024); Qué hacer, Planificar con el paciente. Fila 4: Complicación, Falla de fijación o seudoartrosis; Cuándo aparece, Primeros meses; Cifra reportada, 3 de 24 (fuente: Kaeppler K y colaboradores, 2025); Qué hacer, Revisión o resección/prótesis. Fila 5: Complicación, Parálisis del NIP; Cuándo aparece, Posoperatorio inmediato; Cifra reportada, 2 de 62 (fuente: Carbonell-Escobar R y colaboradores, 2020); Qué hacer, Observación; suele recuperarse (fuente: Carbonell-Escobar R y colaboradores, 2020). Fila 6: Complicación, Reoperación tras prótesis; Cuándo aparece, Sobre todo en el 1.er año; Cifra reportada, 16 a 25 % (fuente: Cristofaro CD y colaboradores, 2019) (fuente: Campbell BR y colaboradores, 2025); Qué hacer, Advertir antes de la cirugía. Fila 7: Complicación, Erosión capitelar; Cuándo aparece, Años; Cifra reportada, Cerca de 32 % (fuente: Windt AEV y colaboradores, 2024); Qué hacer, Evitar sobrelongitud (fuente: Frank SG y colaboradores, 2009). (fuente: Windt AEV y colaboradores, 2024) (fuente: Mohamed A y colaboradores, 2025) (fuente: Yoon A y colaboradores, 2014) (fuente: Kaeppler K y colaboradores, 2025) (fuente: Cristofaro CD y colaboradores, 2019) (fuente: Campbell BR y colaboradores, 2025) (fuente: Carbonell-Escobar R y colaboradores, 2020) (fuente: Frank SG y colaboradores, 2009).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Mason I. Buen pronóstico: sin diferencia de función respecto al codo sano a una media de 21 años; algunos estudios reportan molestias persistentes en 20 % (fuente: Windt AEV y colaboradores, 2024). En la serie de 94 pacientes, 42 % tenía DASH de 0 a unos 46 meses (fuente: Smits AJ y colaboradores, 2014). Mason II tratado sin cirugía. A 19 años, 40 de 49 pacientes sin molestias, 8 con dolor ocasional y 1 con dolor diario; la flexión, la extensión y la supinación estaban ligeramente reducidas y los cambios degenerativos radiográficos eran más frecuentes (82 % frente a 21 % del lado sano) (fuente: Akesson T y colaboradores, 2006). Mason II con ORIF. A 22 años, el MEPI fue excelente en 9 de 16, bueno en 4, regular en 2 y malo en 1, con DASH medio de 12 (fuente: Lindenhovius AL y colaboradores, 2009). ORIF frente a resección en fracturas inestables. A unos 17 años, el DASH fue 5 con ORIF y 15 con resección (fuente: Lindenhovius AL y colaboradores, 2007). Resección precoz. MEPS de 96,4 y DASH de 4,89 a 17 años en una serie de 27 pacientes (Mason II a IV) (fuente: Iftimie PP y colaboradores, 2011). Prótesis. QuickDASH de 8,7 a 97 meses (fuente: Campbell BR y colaboradores, 2025) y de 13 a 8 años o más (fuente: Cristofaro CD y colaboradores, 2019). Lo que modifica el pronóstico: la fractura-luxación asociada y la conminución con más de 3 fragmentos empeoraron el resultado del ORIF (fuente: Ring D y colaboradores, 2002); en un estudio comparativo, la menor edad se asoció con peor resultado (fuente: Yoon A y colaboradores, 2014), y la edad pesa en la decisión según el consenso Delphi (fuente: Surucu 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«Cambios degenerativos radiográficos tras Mason II sin cirugía (19 años)» muestra lo siguiente. Codo lesionado: 82 por ciento (fuente: Akesson T y colaboradores, 2006). Codo sano: 21 por ciento (fuente: Akesson T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«DASH a unos 17 años en fracturas inestables desplazadas» muestra lo siguiente. ORIF: 5 puntos (fuente: Lindenhovius AL y colaboradores, 2007). Resección: 15 puntos (fuente: Lindenhovius AL y colaboradores, 2007). Con esto cerramos pronóstico.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Principio: moverse pronto. La rigidez es la complicación más frecuente y la inmovilización prolongada la favorece (fuente: Mohamed A y colaboradores, 2025). Sin cirugía (Mason I y II sin bloqueo). Cabestrillo unos días, hasta calmar el dolor (fuente: Mohamed A y colaboradores, 2025), y movimiento activo. En el ECA de Paschos, el protocolo de cabestrillo 2 días y luego movilización activa tuvo el mejor rango, fuerza y función; movilizar de inmediato aumentó el dolor los primeros 3 días (fuente: Paschos NK y colaboradores, 2013). El yeso en flexión debe evitarse (fuente: Unsworth-White J y colaboradores, 1994).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Aspiración. Puede aliviar el dolor al inicio, pero la evidencia sobre función es de calidad muy baja (fuente: Foocharoen T y colaboradores, 2014). Después de ORIF. Si la fijación es estable, la movilización puede empezar a los pocos días de la cirugía (fuente: Mohamed A y colaboradores, 2025) (la evidencia es una revisión narrativa; el protocolo exacto lo fija el cirujano). Después de prótesis. Misma idea: una prótesis bien colocada facilita movilizar pronto (fuente: Mohamed A y colaboradores, 2025); el momento exacto depende de la estabilidad ligamentaria lograda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Seguimiento. Las radiografías de control rutinarias en fracturas aisladas no operadas casi nunca cambian el manejo: en 318 pacientes, ninguna lo hizo (fuente: Giberson-Chen C y colaboradores, 2025). Se piden si hay dolor desproporcionado, pérdida de movimiento o sospecha de desplazamiento. Señales para reevaluar: bloqueo persistente, inestabilidad o dolor en muñeca y antebrazo (pensar en Essex-Lopresti) (fuente: Dodds SD y colaboradores, 2008).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Decidir por función y estabilidad, no por la radiografía sola: bloqueo mecánico, reconstruibilidad y estado de los estabilizadores del codo mandan sobre el número de fragmentos (fuente: Windt AEV y colaboradores, 2024). Tratar toda fractura de cabeza radial como lesión de codo hasta demostrar lo contrario: ligamentos, coronoides, capitellum, membrana interósea y articulación radiocubital distal (fuente: Windt AEV y colaboradores, 2024). No resecar a ciegas: la cabeza es estabilizador secundario y la resección sin descartar Essex-Lopresti, coronoides o ligamentos es la decisión que más se paga (fuente: Windt AEV y colaboradores, 2024). Lo que se opera debe permitir moverse pronto: fijación estable y anatómica, material en la zona segura y movilización precoz (fuente: Windt AEV y colaboradores, 2024). La prótesis corrige la inestabilidad pero no es gratuita: tamaño exacto, evitar la sobrelongitud y advertir el riesgo de reoperación (fuente: Frank SG y colaboradores, 2009) (fuente: Cristofaro CD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Dolor no es bloqueo: el hematoma puede simularlo; se aspira o se infiltra un analgésico estéril, o se repite el examen en unos días (fuente: Windt AEV y colaboradores, 2024). Dolor en la muñeca o en la articulación radiocubital distal con una cabeza muy conminuta: pensar en Essex-Lopresti antes de cualquier resección (fuente: Surucu S y colaboradores, 2023) (fuente: Dodds SD y colaboradores, 2008). En el abordaje lateral, antebrazo en pronación y cuidado con los separadores anteriores para proteger el nervio interóseo posterior (fuente: Windt AEV y colaboradores, 2024). En Mason II la TC aporta número y ubicación de los fragmentos y fracturas asociadas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cabeza radial es una pieza de estabilidad: la pregunta es qué más se lesionó (fuente: Windt AEV y colaboradores, 2024). El bloqueo mecánico, no el milímetro de desplazamiento, es la indicación quirúrgica con consenso (fuente: Windt AEV y colaboradores, 2024). En Mason II aislada sin bloqueo no hay ventaja clara de operar en la evidencia disponible (fuente: Zhao B y colaboradores, 2024) (fuente: Goy C y colaboradores, 2026). En no reconstruibles con codo inestable, la prótesis mejora la función a corto plazo, pero hay reoperaciones, sobre todo en el primer año (fuente: Gao Y y colaboradores, 2013) (fuente: Campbell BR y colaboradores, 2025). Pronar el antebrazo y respetar la zona segura protege el nervio y la rotación (fuente: Windt AEV y colaboradores, 2024) (fuente: Hoekzema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Mason · Hotchkiss · Broberg-Morrey · AO/OTA 21B2 · bloqueo mecánico · zona segura · Kocher · Kaplan · EDC-split · nervio interóseo posterior · ORIF · artroplastia de cabeza radial · resección de la cabeza radial · sobrelongitud · Essex-Lopresti · tríada terrible · Monteggia equivalente · capitellum · movilización precoz · aspiración articular · tuberosidad bicipital · membrana interósea.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Bloqueo mecánico decide; sin bloqueo, se mueve temprano. Cabeza radial: estabilizador secundario; antes de resecar, descarta Essex-Lopresti (fuente: Windt AEV y colaboradores, 2024). Antebrazo en pronación protege el nervio; placa en zona segura protege la rotación (fuente: Windt AEV y colaboradores, 2024). Prótesis: ni muy larga ni muy ancha; mide dos veces (fuente: Frank SG y colaboradores, 2009) (fuente: Windt AEV y colaboradores, 2024). Mason III con codo inestable: fija si es reconstruible, si no, prótesis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Mujer de 52 años, diestra, oficinista, que cae sobre la mano derecha extendida. Consulta con dolor lateral del codo y edema. Radiografías: fractura de la cabeza radial con un fragmento anterolateral desplazado 3 mm que compromete un tercio de la superficie articular; sin luxación. Flexoextensión de 30 a 120 grados y rotación limitada por dolor. No hay dolor en muñeca ni en la articulación radiocubital distal. El codo es estable en valgo y varo.</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aclaras si el límite de rotación es dolor o bloqueo mecánico?. ¿Qué otras lesiones buscas antes de decidir?. ¿Operas o tratas sin cirugía? ¿Qué le dices a la paciente?.</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Se aspira el hematoma y se infiltra anestésico estéril, y se repite el arco (fuente: Windt AEV y colaboradores, 2024). Si la rotación se recupera por completo, no hay bloqueo mecánico. Con un desplazamiento mayor de 2 mm sin bloqueo, la cirugía no es una indicación clara (fuente: Windt AEV y colaboradores, 2024); las revisiones sistemáticas muestran resultados funcionales comparables con y sin cirugía (fuente: Lanzerath F y colaboradores, 2021), y el tratamiento sin cirugía con cabestrillo breve y movilización precoz es razonable (fuente: Paschos NK y colaboradores, 2013). Hay que informar que pueden quedar molestias y artrosis radiográfica a largo plazo (82 % de cambios degenerativos a 19 años en una serie) (fuente: Akesson T y colaboradores, 2006). Si la rotación siguiera bloqueada tras la analgesia, la conducta cambia: ORIF si es reconstruible (fuente: Windt AEV y colaboradores, 2024); y si hubiera dolor en la muñeca o en la articulación radiocubital distal, se busca un Essex-Lopresti antes de cualquier resección (fuente: Surucu S y colaboradores, 2023). No decidas por los milímetros: decide por el bloqueo, la reconstruibilidad y las lesiones asociadas (fuente: Windt AEV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 la cabeza del radio: decidir por función y estabilidad</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antebrazo-proximal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qué se decide realmente</a:t>
            </a:r>
          </a:p>
          <a:p>
            <a:pPr marL="347472" indent="-347472">
              <a:spcAft>
                <a:spcPts val="1400"/>
              </a:spcAft>
              <a:buChar char="•"/>
            </a:pPr>
            <a:r>
              <a:rPr sz="2200">
                <a:solidFill>
                  <a:srgbClr val="263238"/>
                </a:solidFill>
                <a:latin typeface="Calibri"/>
              </a:rPr>
              <a:t>2. Epidemiología y lesiones que la acompañan</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que condiciona el tratamiento</a:t>
            </a:r>
          </a:p>
          <a:p>
            <a:pPr marL="347472" indent="-347472">
              <a:spcAft>
                <a:spcPts val="1400"/>
              </a:spcAft>
              <a:buChar char="•"/>
            </a:pPr>
            <a:r>
              <a:rPr sz="2200">
                <a:solidFill>
                  <a:srgbClr val="263238"/>
                </a:solidFill>
                <a:latin typeface="Calibri"/>
              </a:rPr>
              <a:t>5. Lesiones asociadas y patrones especiales</a:t>
            </a:r>
          </a:p>
          <a:p>
            <a:pPr marL="347472" indent="-347472">
              <a:spcAft>
                <a:spcPts val="1400"/>
              </a:spcAft>
              <a:buChar char="•"/>
            </a:pPr>
            <a:r>
              <a:rPr sz="2200">
                <a:solidFill>
                  <a:srgbClr val="263238"/>
                </a:solidFill>
                <a:latin typeface="Calibri"/>
              </a:rPr>
              <a:t>6. Biomecánica: qué hace la cabeza y qué pasa si falta</a:t>
            </a:r>
          </a:p>
          <a:p>
            <a:pPr marL="347472" indent="-347472">
              <a:spcAft>
                <a:spcPts val="1400"/>
              </a:spcAft>
              <a:buChar char="•"/>
            </a:pPr>
            <a:r>
              <a:rPr sz="2200">
                <a:solidFill>
                  <a:srgbClr val="263238"/>
                </a:solidFill>
                <a:latin typeface="Calibri"/>
              </a:rPr>
              <a:t>7. Clasificación: Mason y sus modificaciones</a:t>
            </a:r>
          </a:p>
          <a:p>
            <a:pPr marL="347472" indent="-347472">
              <a:spcAft>
                <a:spcPts val="1400"/>
              </a:spcAft>
              <a:buChar char="•"/>
            </a:pPr>
            <a:r>
              <a:rPr sz="2200">
                <a:solidFill>
                  <a:srgbClr val="263238"/>
                </a:solidFill>
                <a:latin typeface="Calibri"/>
              </a:rPr>
              <a:t>8. Diagnóstico: cómo se piensa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bloqueo, aspiración y lesiones asociadas</a:t>
            </a:r>
          </a:p>
          <a:p>
            <a:pPr marL="347472" indent="-347472">
              <a:spcAft>
                <a:spcPts val="1400"/>
              </a:spcAft>
              <a:buChar char="•"/>
            </a:pPr>
            <a:r>
              <a:rPr sz="2200">
                <a:solidFill>
                  <a:srgbClr val="263238"/>
                </a:solidFill>
                <a:latin typeface="Calibri"/>
              </a:rPr>
              <a:t>10. Imágenes: qué pedir y cuándo</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conservador, fijación, prótesis y resección</a:t>
            </a:r>
          </a:p>
          <a:p>
            <a:pPr marL="347472" indent="-347472">
              <a:spcAft>
                <a:spcPts val="1400"/>
              </a:spcAft>
              <a:buChar char="•"/>
            </a:pPr>
            <a:r>
              <a:rPr sz="2200">
                <a:solidFill>
                  <a:srgbClr val="263238"/>
                </a:solidFill>
                <a:latin typeface="Calibri"/>
              </a:rPr>
              <a:t>13. Técnica quirúrgica: abordajes, fijación y prótesis</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Rehabilitación y seguimiento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cabeza radial no es solo un hueso: frena al codo como estabilizador secundario frente a casi cualquier dirección de carga. Por eso se decide con tres preguntas: ¿bloquea el movimiento?, ¿es reconstruible?…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qué se decide realmente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Jordan RW et al. Open Orthop J. 2017. doi:10.2174/1874325001711011405</a:t>
            </a:r>
          </a:p>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de la cabeza del radio es una fractura articular del extremo proximal del radio…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qué se decide realmente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difícil no es el hueso, es lo que lo rodea.</a:t>
            </a:r>
          </a:p>
          <a:p>
            <a:pPr marL="347472" indent="-347472">
              <a:spcAft>
                <a:spcPts val="1400"/>
              </a:spcAft>
              <a:buChar char="•"/>
            </a:pPr>
            <a:r>
              <a:rPr sz="2400">
                <a:solidFill>
                  <a:srgbClr val="263238"/>
                </a:solidFill>
                <a:latin typeface="Calibri"/>
              </a:rPr>
              <a:t>Como freno secundario actúa frente a casi cualquier dirección de carga, y pasa a ser imprescindible cuando fallan los ligamentos o la coronoides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qué se decide realmente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Jordan RW et al. Open Orthop J. 2017. doi:10.2174/1874325001711011405</a:t>
            </a:r>
          </a:p>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Alcance del capítulo: fractura del adulto.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lesiones que la acompañan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Kaas L et al. J Shoulder Elbow Surg. 2010. doi:10.1016/j.jse.2009.10.015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Frecuencia. En una base de datos de 328 fracturas en 322 pacientes, la incidencia fue de 2,8 por 10 000 habitantes al año…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asociada según el tipo de Mason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Vavken P et al. Z Orthop Unfall. 2017. doi:10.1055/s-0042-118960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 capitellum concomitante en TC según el Mason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Ha C et al. Orthop Traumatol Surg Res. 2023. doi:10.1016/j.otsr.2022.103531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Jordan RW et al. Open Orthop J. 2017. doi:10.2174/1874325001711011405</a:t>
            </a:r>
          </a:p>
          <a:p>
            <a:r>
              <a:rPr sz="1000">
                <a:solidFill>
                  <a:srgbClr val="5A6469"/>
                </a:solidFill>
                <a:latin typeface="Calibri"/>
              </a:rPr>
              <a:t>[r6] Ha C et al. Orthop Traumatol Surg Res. 2023. doi:10.1016/j.otsr.2022.103531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Caída sobre la mano extendida con el antebrazo en pronación.</a:t>
            </a:r>
          </a:p>
          <a:p>
            <a:pPr marL="347472" indent="-347472">
              <a:spcAft>
                <a:spcPts val="1400"/>
              </a:spcAft>
              <a:buChar char="•"/>
            </a:pPr>
            <a:r>
              <a:rPr sz="2400">
                <a:solidFill>
                  <a:srgbClr val="263238"/>
                </a:solidFill>
                <a:latin typeface="Calibri"/>
              </a:rPr>
              <a:t>La carga sube del carpo al codo como fuerza axial, a veces con valgo, y la cabeza radial choca contra el capitellum [r3][r6].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Dodds SD et al. Hand Clin. 2008. doi:10.1016/j.hcl.2007.11.009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Trauma de alta energía: además de la cabeza, puede romper la membrana interósea y desestabilizar la articulación radiocubital distal (Essex-Lopresti) [r23].</a:t>
            </a:r>
          </a:p>
          <a:p>
            <a:pPr marL="347472" indent="-347472">
              <a:spcAft>
                <a:spcPts val="1400"/>
              </a:spcAft>
              <a:buChar char="•"/>
            </a:pPr>
            <a:r>
              <a:rPr sz="2400">
                <a:solidFill>
                  <a:srgbClr val="263238"/>
                </a:solidFill>
                <a:latin typeface="Calibri"/>
              </a:rPr>
              <a:t>La fractura típica es anterolateral.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Azib N et al. Clin Orthop Relat Res. 2026. doi:10.1097/CORR.0000000000004027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se asocian la cabeza y la coronoides, el patrón más común en 167 pacientes fue un único fragmento que abarca los cuadrantes anterolateral y anteromedial (31 %)…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condiciona 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Jordan RW et al. Open Orthop J. 2017. doi:10.2174/1874325001711011405</a:t>
            </a:r>
          </a:p>
          <a:p>
            <a:r>
              <a:rPr sz="800">
                <a:solidFill>
                  <a:srgbClr val="5A6469"/>
                </a:solidFill>
                <a:latin typeface="Calibri"/>
              </a:rPr>
              <a:t>[r4] Windt AEV et al. 2024. doi:10.1530/EOR-24-0035</a:t>
            </a:r>
          </a:p>
          <a:p>
            <a:r>
              <a:rPr sz="800">
                <a:solidFill>
                  <a:srgbClr val="5A6469"/>
                </a:solidFill>
                <a:latin typeface="Calibri"/>
              </a:rPr>
              <a:t>[r5] Mohamed A et al. Cureus. 2025. doi:10.7759/cureus.98559</a:t>
            </a:r>
          </a:p>
          <a:p>
            <a:r>
              <a:rPr sz="800">
                <a:solidFill>
                  <a:srgbClr val="5A6469"/>
                </a:solidFill>
                <a:latin typeface="Calibri"/>
              </a:rPr>
              <a:t>[r25] Huang YX et al. Acta Orthop Traumatol Turc. 2013. doi:10.3944/aott.2013.2967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cabeza no es redonda ni está cubierta por cartílago en todo su borde.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condiciona el tratamiento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Hoekzema N et al. J Shoulder Elbow Surg. 2020. doi:10.1016/j.jse.2020.05.011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fluoroscopia, el punto de mayor perfil de la tuberosidad bicipital queda a 166° ± 10° del centro de la zona segura… [r59]</a:t>
            </a:r>
          </a:p>
          <a:p>
            <a:pPr marL="347472" indent="-347472">
              <a:spcAft>
                <a:spcPts val="1400"/>
              </a:spcAft>
              <a:buChar char="•"/>
            </a:pPr>
            <a:r>
              <a:rPr sz="2400">
                <a:solidFill>
                  <a:srgbClr val="263238"/>
                </a:solidFill>
                <a:latin typeface="Calibri"/>
              </a:rPr>
              <a:t>Irrigación pobre.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condiciona el tratamiento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Huang YX et al. Acta Orthop Traumatol Turc. 2013. doi:10.3944/aott.2013.2967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ligamento anular y el complejo colateral lateral cierran el anillo alrededor de la cabeza.</a:t>
            </a:r>
          </a:p>
          <a:p>
            <a:pPr marL="347472" indent="-347472">
              <a:spcAft>
                <a:spcPts val="1400"/>
              </a:spcAft>
              <a:buChar char="•"/>
            </a:pPr>
            <a:r>
              <a:rPr sz="2400">
                <a:solidFill>
                  <a:srgbClr val="263238"/>
                </a:solidFill>
                <a:latin typeface="Calibri"/>
              </a:rPr>
              <a:t>Si la cabeza falta, el eje longitudinal del antebrazo queda confiado sobre todo a la membrana interósea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y patrones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Jordan RW et al. Open Orthop J. 2017. doi:10.2174/1874325001711011405</a:t>
            </a:r>
          </a:p>
          <a:p>
            <a:r>
              <a:rPr sz="800">
                <a:solidFill>
                  <a:srgbClr val="5A6469"/>
                </a:solidFill>
                <a:latin typeface="Calibri"/>
              </a:rPr>
              <a:t>[r4] Windt AEV et al. 2024. doi:10.1530/EOR-24-0035</a:t>
            </a:r>
          </a:p>
          <a:p>
            <a:r>
              <a:rPr sz="800">
                <a:solidFill>
                  <a:srgbClr val="5A6469"/>
                </a:solidFill>
                <a:latin typeface="Calibri"/>
              </a:rPr>
              <a:t>[r5] Mohamed A et al. Cureus. 2025. doi:10.7759/cureus.98559</a:t>
            </a:r>
          </a:p>
          <a:p>
            <a:r>
              <a:rPr sz="800">
                <a:solidFill>
                  <a:srgbClr val="5A6469"/>
                </a:solidFill>
                <a:latin typeface="Calibri"/>
              </a:rPr>
              <a:t>[r6] Ha C et al. Orthop Traumatol Surg Res. 2023. doi:10.1016/j.otsr.2022.103531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buscar siempre.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y patrones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Lum ZC et al. J Orthop. 2018. doi:10.1016/j.jor.2018.01.013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cadáver, tras resecar la cabeza, el radio migró unos 4 mm si faltaba la membrana interósea y más de 6 mm si además se alteraba la articulación radiocubital distal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qué sospechar y cómo buscarla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Jordan RW et al. Open Orthop J. 2017. doi:10.2174/1874325001711011405</a:t>
            </a:r>
          </a:p>
          <a:p>
            <a:r>
              <a:rPr sz="800">
                <a:solidFill>
                  <a:srgbClr val="5A6469"/>
                </a:solidFill>
                <a:latin typeface="Calibri"/>
              </a:rPr>
              <a:t>[r4] Windt AEV et al. 2024. doi:10.1530/EOR-24-0035</a:t>
            </a:r>
          </a:p>
          <a:p>
            <a:r>
              <a:rPr sz="800">
                <a:solidFill>
                  <a:srgbClr val="5A6469"/>
                </a:solidFill>
                <a:latin typeface="Calibri"/>
              </a:rPr>
              <a:t>[r6] Ha C et al. Orthop Traumatol Surg Res. 2023. doi:10.1016/j.otsr.2022.103531</a:t>
            </a:r>
          </a:p>
          <a:p>
            <a:r>
              <a:rPr sz="800">
                <a:solidFill>
                  <a:srgbClr val="5A6469"/>
                </a:solidFill>
                <a:latin typeface="Calibri"/>
              </a:rPr>
              <a:t>[r20] Surucu S et al. J Shoulder Elbow Surg. 2023. doi:10.1016/j.jse.2022.10.002</a:t>
            </a:r>
          </a:p>
          <a:p>
            <a:r>
              <a:rPr sz="800">
                <a:solidFill>
                  <a:srgbClr val="5A6469"/>
                </a:solidFill>
                <a:latin typeface="Calibri"/>
              </a:rPr>
              <a:t>[r24] Lum ZC et al. J Orthop. 2018. doi:10.1016/j.jor.2018.01.013</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Lesión</a:t>
                      </a:r>
                    </a:p>
                  </a:txBody>
                  <a:tcPr>
                    <a:solidFill>
                      <a:srgbClr val="0F5F6B"/>
                    </a:solidFill>
                  </a:tcPr>
                </a:tc>
                <a:tc>
                  <a:txBody>
                    <a:bodyPr/>
                    <a:lstStyle/>
                    <a:p>
                      <a:r>
                        <a:rPr sz="1600" b="1">
                          <a:solidFill>
                            <a:srgbClr val="FFFFFF"/>
                          </a:solidFill>
                          <a:latin typeface="Calibri"/>
                        </a:rPr>
                        <a:t>Pista clínica</a:t>
                      </a:r>
                    </a:p>
                  </a:txBody>
                  <a:tcPr>
                    <a:solidFill>
                      <a:srgbClr val="0F5F6B"/>
                    </a:solidFill>
                  </a:tcPr>
                </a:tc>
                <a:tc>
                  <a:txBody>
                    <a:bodyPr/>
                    <a:lstStyle/>
                    <a:p>
                      <a:r>
                        <a:rPr sz="1600" b="1">
                          <a:solidFill>
                            <a:srgbClr val="FFFFFF"/>
                          </a:solidFill>
                          <a:latin typeface="Calibri"/>
                        </a:rPr>
                        <a:t>Cómo confirmar</a:t>
                      </a:r>
                    </a:p>
                  </a:txBody>
                  <a:tcPr>
                    <a:solidFill>
                      <a:srgbClr val="0F5F6B"/>
                    </a:solidFill>
                  </a:tcPr>
                </a:tc>
              </a:tr>
              <a:tr h="457200">
                <a:tc>
                  <a:txBody>
                    <a:bodyPr/>
                    <a:lstStyle/>
                    <a:p>
                      <a:r>
                        <a:rPr sz="1600">
                          <a:solidFill>
                            <a:srgbClr val="263238"/>
                          </a:solidFill>
                          <a:latin typeface="Calibri"/>
                        </a:rPr>
                        <a:t>Ligamento colateral lateral / inestabilidad posterolateral</a:t>
                      </a:r>
                    </a:p>
                  </a:txBody>
                  <a:tcPr>
                    <a:solidFill>
                      <a:srgbClr val="EEF3F4"/>
                    </a:solidFill>
                  </a:tcPr>
                </a:tc>
                <a:tc>
                  <a:txBody>
                    <a:bodyPr/>
                    <a:lstStyle/>
                    <a:p>
                      <a:r>
                        <a:rPr sz="1600">
                          <a:solidFill>
                            <a:srgbClr val="263238"/>
                          </a:solidFill>
                          <a:latin typeface="Calibri"/>
                        </a:rPr>
                        <a:t>Dolor lateral, aprensión, pivot shift</a:t>
                      </a:r>
                    </a:p>
                  </a:txBody>
                  <a:tcPr>
                    <a:solidFill>
                      <a:srgbClr val="EEF3F4"/>
                    </a:solidFill>
                  </a:tcPr>
                </a:tc>
                <a:tc>
                  <a:txBody>
                    <a:bodyPr/>
                    <a:lstStyle/>
                    <a:p>
                      <a:r>
                        <a:rPr sz="1600">
                          <a:solidFill>
                            <a:srgbClr val="263238"/>
                          </a:solidFill>
                          <a:latin typeface="Calibri"/>
                        </a:rPr>
                        <a:t>Estrés en varo y prueba de pivot shift [r3]; RM si hay duda (opinión experta)</a:t>
                      </a:r>
                    </a:p>
                  </a:txBody>
                  <a:tcPr>
                    <a:solidFill>
                      <a:srgbClr val="EEF3F4"/>
                    </a:solidFill>
                  </a:tcPr>
                </a:tc>
              </a:tr>
              <a:tr h="457200">
                <a:tc>
                  <a:txBody>
                    <a:bodyPr/>
                    <a:lstStyle/>
                    <a:p>
                      <a:r>
                        <a:rPr sz="1600">
                          <a:solidFill>
                            <a:srgbClr val="263238"/>
                          </a:solidFill>
                          <a:latin typeface="Calibri"/>
                        </a:rPr>
                        <a:t>Ligamento colateral medial</a:t>
                      </a:r>
                    </a:p>
                  </a:txBody>
                  <a:tcPr>
                    <a:solidFill>
                      <a:srgbClr val="FFFFFF"/>
                    </a:solidFill>
                  </a:tcPr>
                </a:tc>
                <a:tc>
                  <a:txBody>
                    <a:bodyPr/>
                    <a:lstStyle/>
                    <a:p>
                      <a:r>
                        <a:rPr sz="1600">
                          <a:solidFill>
                            <a:srgbClr val="263238"/>
                          </a:solidFill>
                          <a:latin typeface="Calibri"/>
                        </a:rPr>
                        <a:t>Dolor medial, estrés en valgo</a:t>
                      </a:r>
                    </a:p>
                  </a:txBody>
                  <a:tcPr>
                    <a:solidFill>
                      <a:srgbClr val="FFFFFF"/>
                    </a:solidFill>
                  </a:tcPr>
                </a:tc>
                <a:tc>
                  <a:txBody>
                    <a:bodyPr/>
                    <a:lstStyle/>
                    <a:p>
                      <a:r>
                        <a:rPr sz="1600">
                          <a:solidFill>
                            <a:srgbClr val="263238"/>
                          </a:solidFill>
                          <a:latin typeface="Calibri"/>
                        </a:rPr>
                        <a:t>Estrés en valgo [r3]</a:t>
                      </a:r>
                    </a:p>
                  </a:txBody>
                  <a:tcPr>
                    <a:solidFill>
                      <a:srgbClr val="FFFFFF"/>
                    </a:solidFill>
                  </a:tcPr>
                </a:tc>
              </a:tr>
              <a:tr h="457200">
                <a:tc>
                  <a:txBody>
                    <a:bodyPr/>
                    <a:lstStyle/>
                    <a:p>
                      <a:r>
                        <a:rPr sz="1600">
                          <a:solidFill>
                            <a:srgbClr val="263238"/>
                          </a:solidFill>
                          <a:latin typeface="Calibri"/>
                        </a:rPr>
                        <a:t>Coronoides</a:t>
                      </a:r>
                    </a:p>
                  </a:txBody>
                  <a:tcPr>
                    <a:solidFill>
                      <a:srgbClr val="EEF3F4"/>
                    </a:solidFill>
                  </a:tcPr>
                </a:tc>
                <a:tc>
                  <a:txBody>
                    <a:bodyPr/>
                    <a:lstStyle/>
                    <a:p>
                      <a:r>
                        <a:rPr sz="1600">
                          <a:solidFill>
                            <a:srgbClr val="263238"/>
                          </a:solidFill>
                          <a:latin typeface="Calibri"/>
                        </a:rPr>
                        <a:t>Luxación o subluxación, derrame importante</a:t>
                      </a:r>
                    </a:p>
                  </a:txBody>
                  <a:tcPr>
                    <a:solidFill>
                      <a:srgbClr val="EEF3F4"/>
                    </a:solidFill>
                  </a:tcPr>
                </a:tc>
                <a:tc>
                  <a:txBody>
                    <a:bodyPr/>
                    <a:lstStyle/>
                    <a:p>
                      <a:r>
                        <a:rPr sz="1600">
                          <a:solidFill>
                            <a:srgbClr val="263238"/>
                          </a:solidFill>
                          <a:latin typeface="Calibri"/>
                        </a:rPr>
                        <a:t>TC [r4]</a:t>
                      </a:r>
                    </a:p>
                  </a:txBody>
                  <a:tcPr>
                    <a:solidFill>
                      <a:srgbClr val="EEF3F4"/>
                    </a:solidFill>
                  </a:tcPr>
                </a:tc>
              </a:tr>
              <a:tr h="457200">
                <a:tc>
                  <a:txBody>
                    <a:bodyPr/>
                    <a:lstStyle/>
                    <a:p>
                      <a:r>
                        <a:rPr sz="1600">
                          <a:solidFill>
                            <a:srgbClr val="263238"/>
                          </a:solidFill>
                          <a:latin typeface="Calibri"/>
                        </a:rPr>
                        <a:t>Capitellum</a:t>
                      </a:r>
                    </a:p>
                  </a:txBody>
                  <a:tcPr>
                    <a:solidFill>
                      <a:srgbClr val="FFFFFF"/>
                    </a:solidFill>
                  </a:tcPr>
                </a:tc>
                <a:tc>
                  <a:txBody>
                    <a:bodyPr/>
                    <a:lstStyle/>
                    <a:p>
                      <a:r>
                        <a:rPr sz="1600">
                          <a:solidFill>
                            <a:srgbClr val="263238"/>
                          </a:solidFill>
                          <a:latin typeface="Calibri"/>
                        </a:rPr>
                        <a:t>Dolor anterior, bloqueo no explicado</a:t>
                      </a:r>
                    </a:p>
                  </a:txBody>
                  <a:tcPr>
                    <a:solidFill>
                      <a:srgbClr val="FFFFFF"/>
                    </a:solidFill>
                  </a:tcPr>
                </a:tc>
                <a:tc>
                  <a:txBody>
                    <a:bodyPr/>
                    <a:lstStyle/>
                    <a:p>
                      <a:r>
                        <a:rPr sz="1600">
                          <a:solidFill>
                            <a:srgbClr val="263238"/>
                          </a:solidFill>
                          <a:latin typeface="Calibri"/>
                        </a:rPr>
                        <a:t>TC [r6]</a:t>
                      </a:r>
                    </a:p>
                  </a:txBody>
                  <a:tcPr>
                    <a:solidFill>
                      <a:srgbClr val="FFFFFF"/>
                    </a:solidFill>
                  </a:tcPr>
                </a:tc>
              </a:tr>
              <a:tr h="457200">
                <a:tc>
                  <a:txBody>
                    <a:bodyPr/>
                    <a:lstStyle/>
                    <a:p>
                      <a:r>
                        <a:rPr sz="1600">
                          <a:solidFill>
                            <a:srgbClr val="263238"/>
                          </a:solidFill>
                          <a:latin typeface="Calibri"/>
                        </a:rPr>
                        <a:t>Essex-Lopresti</a:t>
                      </a:r>
                    </a:p>
                  </a:txBody>
                  <a:tcPr>
                    <a:solidFill>
                      <a:srgbClr val="EEF3F4"/>
                    </a:solidFill>
                  </a:tcPr>
                </a:tc>
                <a:tc>
                  <a:txBody>
                    <a:bodyPr/>
                    <a:lstStyle/>
                    <a:p>
                      <a:r>
                        <a:rPr sz="1600">
                          <a:solidFill>
                            <a:srgbClr val="263238"/>
                          </a:solidFill>
                          <a:latin typeface="Calibri"/>
                        </a:rPr>
                        <a:t>Dolor en RRUD o membrana interósea, cabeza muy conminuta</a:t>
                      </a:r>
                    </a:p>
                  </a:txBody>
                  <a:tcPr>
                    <a:solidFill>
                      <a:srgbClr val="EEF3F4"/>
                    </a:solidFill>
                  </a:tcPr>
                </a:tc>
                <a:tc>
                  <a:txBody>
                    <a:bodyPr/>
                    <a:lstStyle/>
                    <a:p>
                      <a:r>
                        <a:rPr sz="1600">
                          <a:solidFill>
                            <a:srgbClr val="263238"/>
                          </a:solidFill>
                          <a:latin typeface="Calibri"/>
                        </a:rPr>
                        <a:t>Prueba de carga radial intraoperatoria [r24]; comparar longitud cubital con el lado sano (práctica habitual)</a:t>
                      </a:r>
                    </a:p>
                  </a:txBody>
                  <a:tcPr>
                    <a:solidFill>
                      <a:srgbClr val="EEF3F4"/>
                    </a:solidFill>
                  </a:tcPr>
                </a:tc>
              </a:tr>
              <a:tr h="457200">
                <a:tc>
                  <a:txBody>
                    <a:bodyPr/>
                    <a:lstStyle/>
                    <a:p>
                      <a:r>
                        <a:rPr sz="1600">
                          <a:solidFill>
                            <a:srgbClr val="263238"/>
                          </a:solidFill>
                          <a:latin typeface="Calibri"/>
                        </a:rPr>
                        <a:t>Cúbito proximal (Monteggia)</a:t>
                      </a:r>
                    </a:p>
                  </a:txBody>
                  <a:tcPr>
                    <a:solidFill>
                      <a:srgbClr val="FFFFFF"/>
                    </a:solidFill>
                  </a:tcPr>
                </a:tc>
                <a:tc>
                  <a:txBody>
                    <a:bodyPr/>
                    <a:lstStyle/>
                    <a:p>
                      <a:r>
                        <a:rPr sz="1600">
                          <a:solidFill>
                            <a:srgbClr val="263238"/>
                          </a:solidFill>
                          <a:latin typeface="Calibri"/>
                        </a:rPr>
                        <a:t>Deformidad o dolor ulnar proximal</a:t>
                      </a:r>
                    </a:p>
                  </a:txBody>
                  <a:tcPr>
                    <a:solidFill>
                      <a:srgbClr val="FFFFFF"/>
                    </a:solidFill>
                  </a:tcPr>
                </a:tc>
                <a:tc>
                  <a:txBody>
                    <a:bodyPr/>
                    <a:lstStyle/>
                    <a:p>
                      <a:r>
                        <a:rPr sz="1600">
                          <a:solidFill>
                            <a:srgbClr val="263238"/>
                          </a:solidFill>
                          <a:latin typeface="Calibri"/>
                        </a:rPr>
                        <a:t>Radiografías de antebrazo completo (práctica habitual)</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qué hace la cabeza y qué pasa si falta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Jordan RW et al. Open Orthop J. 2017. doi:10.2174/1874325001711011405</a:t>
            </a:r>
          </a:p>
          <a:p>
            <a:r>
              <a:rPr sz="800">
                <a:solidFill>
                  <a:srgbClr val="5A6469"/>
                </a:solidFill>
                <a:latin typeface="Calibri"/>
              </a:rPr>
              <a:t>[r4] Windt AEV et al. 2024. doi:10.1530/EOR-24-0035</a:t>
            </a:r>
          </a:p>
          <a:p>
            <a:r>
              <a:rPr sz="800">
                <a:solidFill>
                  <a:srgbClr val="5A6469"/>
                </a:solidFill>
                <a:latin typeface="Calibri"/>
              </a:rPr>
              <a:t>[r25] Huang YX et al. Acta Orthop Traumatol Turc. 2013. doi:10.3944/aott.2013.2967</a:t>
            </a:r>
          </a:p>
          <a:p>
            <a:r>
              <a:rPr sz="800">
                <a:solidFill>
                  <a:srgbClr val="5A6469"/>
                </a:solidFill>
                <a:latin typeface="Calibri"/>
              </a:rPr>
              <a:t>[r52] Schiffern A et al. J Shoulder Elbow Surg. 2011. doi:10.1016/j.jse.2010.11.008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cabeza radial hace cuatro cosas: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hace la cabeza y qué pasa si falta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Huang YX et al. Acta Orthop Traumatol Turc. 2013. doi:10.3944/aott.2013.2967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Mantiene el eje del antebrazo. En cadáver, sin cabeza el radio se desplazó más en sentido longitudinal; una vez resecada…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hace la cabeza y qué pasa si falta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Frank SG et al. J Bone Joint Surg Am. 2009. doi:10.2106/JBJS.H.01161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cadáver, la radiografía solo mostró incongruencia ulnohumeral medial con 6 mm (p = 0,003) y 8 mm (p &lt; 0,001) de sobrelongitud… [r62]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Mason y sus modificaciones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Mason (1954), a partir de 100 casos, separó tres grupos: en el I, el trazo es una fisura o toca el borde sin moverse; en el II…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Acuerdo entre observadores en Mason y variantes (κ)</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Ayyaswamy B et al. J Orthop. 2019. doi:10.1016/j.jor.2019.05.012</a:t>
            </a:r>
          </a:p>
          <a:p>
            <a:r>
              <a:rPr sz="1000">
                <a:solidFill>
                  <a:srgbClr val="5A6469"/>
                </a:solidFill>
                <a:latin typeface="Calibri"/>
              </a:rPr>
              <a:t>[r12] Doornberg J et al. J Shoulder Elbow Surg. 2007. doi:10.1016/j.jse.2006.10.015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del tipo Mason en una tabla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Sistema</a:t>
                      </a:r>
                    </a:p>
                  </a:txBody>
                  <a:tcPr>
                    <a:solidFill>
                      <a:srgbClr val="0F5F6B"/>
                    </a:solidFill>
                  </a:tcPr>
                </a:tc>
                <a:tc>
                  <a:txBody>
                    <a:bodyPr/>
                    <a:lstStyle/>
                    <a:p>
                      <a:r>
                        <a:rPr sz="1600" b="1">
                          <a:solidFill>
                            <a:srgbClr val="FFFFFF"/>
                          </a:solidFill>
                          <a:latin typeface="Calibri"/>
                        </a:rPr>
                        <a:t>Criterio (resumen original)</a:t>
                      </a:r>
                    </a:p>
                  </a:txBody>
                  <a:tcPr>
                    <a:solidFill>
                      <a:srgbClr val="0F5F6B"/>
                    </a:solidFill>
                  </a:tcPr>
                </a:tc>
                <a:tc>
                  <a:txBody>
                    <a:bodyPr/>
                    <a:lstStyle/>
                    <a:p>
                      <a:r>
                        <a:rPr sz="1600" b="1">
                          <a:solidFill>
                            <a:srgbClr val="FFFFFF"/>
                          </a:solidFill>
                          <a:latin typeface="Calibri"/>
                        </a:rPr>
                        <a:t>Utilidad</a:t>
                      </a:r>
                    </a:p>
                  </a:txBody>
                  <a:tcPr>
                    <a:solidFill>
                      <a:srgbClr val="0F5F6B"/>
                    </a:solidFill>
                  </a:tcPr>
                </a:tc>
              </a:tr>
              <a:tr h="457200">
                <a:tc>
                  <a:txBody>
                    <a:bodyPr/>
                    <a:lstStyle/>
                    <a:p>
                      <a:r>
                        <a:rPr sz="1600">
                          <a:solidFill>
                            <a:srgbClr val="263238"/>
                          </a:solidFill>
                          <a:latin typeface="Calibri"/>
                        </a:rPr>
                        <a:t>Mason I</a:t>
                      </a:r>
                    </a:p>
                  </a:txBody>
                  <a:tcPr>
                    <a:solidFill>
                      <a:srgbClr val="EEF3F4"/>
                    </a:solidFill>
                  </a:tcPr>
                </a:tc>
                <a:tc>
                  <a:txBody>
                    <a:bodyPr/>
                    <a:lstStyle/>
                    <a:p>
                      <a:r>
                        <a:rPr sz="1600">
                          <a:solidFill>
                            <a:srgbClr val="263238"/>
                          </a:solidFill>
                          <a:latin typeface="Calibri"/>
                        </a:rPr>
                        <a:t>Fisura o rima periférica sin desplazamiento</a:t>
                      </a:r>
                    </a:p>
                  </a:txBody>
                  <a:tcPr>
                    <a:solidFill>
                      <a:srgbClr val="EEF3F4"/>
                    </a:solidFill>
                  </a:tcPr>
                </a:tc>
                <a:tc>
                  <a:txBody>
                    <a:bodyPr/>
                    <a:lstStyle/>
                    <a:p>
                      <a:r>
                        <a:rPr sz="1600">
                          <a:solidFill>
                            <a:srgbClr val="263238"/>
                          </a:solidFill>
                          <a:latin typeface="Calibri"/>
                        </a:rPr>
                        <a:t>Sin cirugía, movilización precoz</a:t>
                      </a:r>
                    </a:p>
                  </a:txBody>
                  <a:tcPr>
                    <a:solidFill>
                      <a:srgbClr val="EEF3F4"/>
                    </a:solidFill>
                  </a:tcPr>
                </a:tc>
              </a:tr>
              <a:tr h="457200">
                <a:tc>
                  <a:txBody>
                    <a:bodyPr/>
                    <a:lstStyle/>
                    <a:p>
                      <a:r>
                        <a:rPr sz="1600">
                          <a:solidFill>
                            <a:srgbClr val="263238"/>
                          </a:solidFill>
                          <a:latin typeface="Calibri"/>
                        </a:rPr>
                        <a:t>Mason II</a:t>
                      </a:r>
                    </a:p>
                  </a:txBody>
                  <a:tcPr>
                    <a:solidFill>
                      <a:srgbClr val="FFFFFF"/>
                    </a:solidFill>
                  </a:tcPr>
                </a:tc>
                <a:tc>
                  <a:txBody>
                    <a:bodyPr/>
                    <a:lstStyle/>
                    <a:p>
                      <a:r>
                        <a:rPr sz="1600">
                          <a:solidFill>
                            <a:srgbClr val="263238"/>
                          </a:solidFill>
                          <a:latin typeface="Calibri"/>
                        </a:rPr>
                        <a:t>Fragmento marginal desplazado</a:t>
                      </a:r>
                    </a:p>
                  </a:txBody>
                  <a:tcPr>
                    <a:solidFill>
                      <a:srgbClr val="FFFFFF"/>
                    </a:solidFill>
                  </a:tcPr>
                </a:tc>
                <a:tc>
                  <a:txBody>
                    <a:bodyPr/>
                    <a:lstStyle/>
                    <a:p>
                      <a:r>
                        <a:rPr sz="1600">
                          <a:solidFill>
                            <a:srgbClr val="263238"/>
                          </a:solidFill>
                          <a:latin typeface="Calibri"/>
                        </a:rPr>
                        <a:t>Hotchkiss: reconstruible con bloqueo</a:t>
                      </a:r>
                    </a:p>
                  </a:txBody>
                  <a:tcPr>
                    <a:solidFill>
                      <a:srgbClr val="FFFFFF"/>
                    </a:solidFill>
                  </a:tcPr>
                </a:tc>
              </a:tr>
              <a:tr h="457200">
                <a:tc>
                  <a:txBody>
                    <a:bodyPr/>
                    <a:lstStyle/>
                    <a:p>
                      <a:r>
                        <a:rPr sz="1600">
                          <a:solidFill>
                            <a:srgbClr val="263238"/>
                          </a:solidFill>
                          <a:latin typeface="Calibri"/>
                        </a:rPr>
                        <a:t>Mason III</a:t>
                      </a:r>
                    </a:p>
                  </a:txBody>
                  <a:tcPr>
                    <a:solidFill>
                      <a:srgbClr val="EEF3F4"/>
                    </a:solidFill>
                  </a:tcPr>
                </a:tc>
                <a:tc>
                  <a:txBody>
                    <a:bodyPr/>
                    <a:lstStyle/>
                    <a:p>
                      <a:r>
                        <a:rPr sz="1600">
                          <a:solidFill>
                            <a:srgbClr val="263238"/>
                          </a:solidFill>
                          <a:latin typeface="Calibri"/>
                        </a:rPr>
                        <a:t>Conminución de toda la cabeza</a:t>
                      </a:r>
                    </a:p>
                  </a:txBody>
                  <a:tcPr>
                    <a:solidFill>
                      <a:srgbClr val="EEF3F4"/>
                    </a:solidFill>
                  </a:tcPr>
                </a:tc>
                <a:tc>
                  <a:txBody>
                    <a:bodyPr/>
                    <a:lstStyle/>
                    <a:p>
                      <a:r>
                        <a:rPr sz="1600">
                          <a:solidFill>
                            <a:srgbClr val="263238"/>
                          </a:solidFill>
                          <a:latin typeface="Calibri"/>
                        </a:rPr>
                        <a:t>Hotchkiss: no reconstruible</a:t>
                      </a:r>
                    </a:p>
                  </a:txBody>
                  <a:tcPr>
                    <a:solidFill>
                      <a:srgbClr val="EEF3F4"/>
                    </a:solidFill>
                  </a:tcPr>
                </a:tc>
              </a:tr>
              <a:tr h="457200">
                <a:tc>
                  <a:txBody>
                    <a:bodyPr/>
                    <a:lstStyle/>
                    <a:p>
                      <a:r>
                        <a:rPr sz="1600">
                          <a:solidFill>
                            <a:srgbClr val="263238"/>
                          </a:solidFill>
                          <a:latin typeface="Calibri"/>
                        </a:rPr>
                        <a:t>Mason IV (Johnston)</a:t>
                      </a:r>
                    </a:p>
                  </a:txBody>
                  <a:tcPr>
                    <a:solidFill>
                      <a:srgbClr val="FFFFFF"/>
                    </a:solidFill>
                  </a:tcPr>
                </a:tc>
                <a:tc>
                  <a:txBody>
                    <a:bodyPr/>
                    <a:lstStyle/>
                    <a:p>
                      <a:r>
                        <a:rPr sz="1600">
                          <a:solidFill>
                            <a:srgbClr val="263238"/>
                          </a:solidFill>
                          <a:latin typeface="Calibri"/>
                        </a:rPr>
                        <a:t>Cualquiera con luxación del codo</a:t>
                      </a:r>
                    </a:p>
                  </a:txBody>
                  <a:tcPr>
                    <a:solidFill>
                      <a:srgbClr val="FFFFFF"/>
                    </a:solidFill>
                  </a:tcPr>
                </a:tc>
                <a:tc>
                  <a:txBody>
                    <a:bodyPr/>
                    <a:lstStyle/>
                    <a:p>
                      <a:r>
                        <a:rPr sz="1600">
                          <a:solidFill>
                            <a:srgbClr val="263238"/>
                          </a:solidFill>
                          <a:latin typeface="Calibri"/>
                        </a:rPr>
                        <a:t>Evalúa estabilidad, coronoides, ligamentos</a:t>
                      </a:r>
                    </a:p>
                  </a:txBody>
                  <a:tcPr>
                    <a:solidFill>
                      <a:srgbClr val="FFFFFF"/>
                    </a:solidFill>
                  </a:tcPr>
                </a:tc>
              </a:tr>
              <a:tr h="457200">
                <a:tc>
                  <a:txBody>
                    <a:bodyPr/>
                    <a:lstStyle/>
                    <a:p>
                      <a:r>
                        <a:rPr sz="1600">
                          <a:solidFill>
                            <a:srgbClr val="263238"/>
                          </a:solidFill>
                          <a:latin typeface="Calibri"/>
                        </a:rPr>
                        <a:t>Broberg-Morrey</a:t>
                      </a:r>
                    </a:p>
                  </a:txBody>
                  <a:tcPr>
                    <a:solidFill>
                      <a:srgbClr val="EEF3F4"/>
                    </a:solidFill>
                  </a:tcPr>
                </a:tc>
                <a:tc>
                  <a:txBody>
                    <a:bodyPr/>
                    <a:lstStyle/>
                    <a:p>
                      <a:r>
                        <a:rPr sz="1600">
                          <a:solidFill>
                            <a:srgbClr val="263238"/>
                          </a:solidFill>
                          <a:latin typeface="Calibri"/>
                        </a:rPr>
                        <a:t>Parcial desplazada: ≥30 % de superficie y ≥2 mm</a:t>
                      </a:r>
                    </a:p>
                  </a:txBody>
                  <a:tcPr>
                    <a:solidFill>
                      <a:srgbClr val="EEF3F4"/>
                    </a:solidFill>
                  </a:tcPr>
                </a:tc>
                <a:tc>
                  <a:txBody>
                    <a:bodyPr/>
                    <a:lstStyle/>
                    <a:p>
                      <a:r>
                        <a:rPr sz="1600">
                          <a:solidFill>
                            <a:srgbClr val="263238"/>
                          </a:solidFill>
                          <a:latin typeface="Calibri"/>
                        </a:rPr>
                        <a:t>Define qué cuenta como desplazada</a:t>
                      </a:r>
                    </a:p>
                  </a:txBody>
                  <a:tcPr>
                    <a:solidFill>
                      <a:srgbClr val="EEF3F4"/>
                    </a:solidFill>
                  </a:tcPr>
                </a:tc>
              </a:tr>
              <a:tr h="457200">
                <a:tc>
                  <a:txBody>
                    <a:bodyPr/>
                    <a:lstStyle/>
                    <a:p>
                      <a:r>
                        <a:rPr sz="1600">
                          <a:solidFill>
                            <a:srgbClr val="263238"/>
                          </a:solidFill>
                          <a:latin typeface="Calibri"/>
                        </a:rPr>
                        <a:t>Van Riet (sufijos c, o, l, m, d)</a:t>
                      </a:r>
                    </a:p>
                  </a:txBody>
                  <a:tcPr>
                    <a:solidFill>
                      <a:srgbClr val="FFFFFF"/>
                    </a:solidFill>
                  </a:tcPr>
                </a:tc>
                <a:tc>
                  <a:txBody>
                    <a:bodyPr/>
                    <a:lstStyle/>
                    <a:p>
                      <a:r>
                        <a:rPr sz="1600">
                          <a:solidFill>
                            <a:srgbClr val="263238"/>
                          </a:solidFill>
                          <a:latin typeface="Calibri"/>
                        </a:rPr>
                        <a:t>Mason + lesión asociada</a:t>
                      </a:r>
                    </a:p>
                  </a:txBody>
                  <a:tcPr>
                    <a:solidFill>
                      <a:srgbClr val="FFFFFF"/>
                    </a:solidFill>
                  </a:tcPr>
                </a:tc>
                <a:tc>
                  <a:txBody>
                    <a:bodyPr/>
                    <a:lstStyle/>
                    <a:p>
                      <a:r>
                        <a:rPr sz="1600">
                          <a:solidFill>
                            <a:srgbClr val="263238"/>
                          </a:solidFill>
                          <a:latin typeface="Calibri"/>
                        </a:rPr>
                        <a:t>Resume qué más está roto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cómo se piensa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Jordan RW et al. Open Orthop J. 2017. doi:10.2174/1874325001711011405</a:t>
            </a:r>
          </a:p>
          <a:p>
            <a:r>
              <a:rPr sz="800">
                <a:solidFill>
                  <a:srgbClr val="5A6469"/>
                </a:solidFill>
                <a:latin typeface="Calibri"/>
              </a:rPr>
              <a:t>[r4] Windt AEV et al. 2024. doi:10.1530/EOR-24-0035</a:t>
            </a:r>
          </a:p>
          <a:p>
            <a:r>
              <a:rPr sz="800">
                <a:solidFill>
                  <a:srgbClr val="5A6469"/>
                </a:solidFill>
                <a:latin typeface="Calibri"/>
              </a:rPr>
              <a:t>[r5] Mohamed A et al. Cureus. 2025. doi:10.7759/cureus.98559</a:t>
            </a:r>
          </a:p>
          <a:p>
            <a:r>
              <a:rPr sz="800">
                <a:solidFill>
                  <a:srgbClr val="5A6469"/>
                </a:solidFill>
                <a:latin typeface="Calibri"/>
              </a:rPr>
              <a:t>[r7] Vavken P et al. Z Orthop Unfall. 2017. doi:10.1055/s-0042-118960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Confirmar que hay fractura es fácil.</a:t>
            </a:r>
          </a:p>
          <a:p>
            <a:pPr marL="347472" indent="-347472">
              <a:spcAft>
                <a:spcPts val="1400"/>
              </a:spcAft>
              <a:buChar char="•"/>
            </a:pPr>
            <a:r>
              <a:rPr sz="2400">
                <a:solidFill>
                  <a:srgbClr val="263238"/>
                </a:solidFill>
                <a:latin typeface="Calibri"/>
              </a:rPr>
              <a:t>Lo que decide el resultado es contestar las tres preguntas del capítulo (bloqueo, reconstruibilidad, lesiones asociadas), y para eso el diagnóstico es clínico más que radiográfico.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cómo se piensa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Jordan RW et al. Open Orthop J. 2017. doi:10.2174/1874325001711011405</a:t>
            </a:r>
          </a:p>
          <a:p>
            <a:r>
              <a:rPr sz="800">
                <a:solidFill>
                  <a:srgbClr val="5A6469"/>
                </a:solidFill>
                <a:latin typeface="Calibri"/>
              </a:rPr>
              <a:t>[r4] Windt AEV et al. 2024. doi:10.1530/EOR-24-0035</a:t>
            </a:r>
          </a:p>
          <a:p>
            <a:r>
              <a:rPr sz="800">
                <a:solidFill>
                  <a:srgbClr val="5A6469"/>
                </a:solidFill>
                <a:latin typeface="Calibri"/>
              </a:rPr>
              <a:t>[r5] Mohamed A et al. Cureus. 2025. doi:10.7759/cureus.98559</a:t>
            </a:r>
          </a:p>
          <a:p>
            <a:r>
              <a:rPr sz="800">
                <a:solidFill>
                  <a:srgbClr val="5A6469"/>
                </a:solidFill>
                <a:latin typeface="Calibri"/>
              </a:rPr>
              <a:t>[r7] Vavken P et al. Z Orthop Unfall. 2017. doi:10.1055/s-0042-118960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Traducción: el consenso es corto, así que conviene entender los criterios y no memorizar una receta.</a:t>
            </a:r>
          </a:p>
          <a:p>
            <a:pPr marL="347472" indent="-347472">
              <a:spcAft>
                <a:spcPts val="1400"/>
              </a:spcAft>
              <a:buChar char="•"/>
            </a:pPr>
            <a:r>
              <a:rPr sz="2800">
                <a:solidFill>
                  <a:srgbClr val="263238"/>
                </a:solidFill>
                <a:latin typeface="Calibri"/>
              </a:rPr>
              <a:t>Falta de uniformidad en la práctica.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7 factores del consenso Delphi y cómo se obtienen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Surucu S et al. J Shoulder Elbow Surg. 2023. doi:10.1016/j.jse.2022.10.002</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Cómo se obtiene</a:t>
                      </a:r>
                    </a:p>
                  </a:txBody>
                  <a:tcPr>
                    <a:solidFill>
                      <a:srgbClr val="0F5F6B"/>
                    </a:solidFill>
                  </a:tcPr>
                </a:tc>
                <a:tc>
                  <a:txBody>
                    <a:bodyPr/>
                    <a:lstStyle/>
                    <a:p>
                      <a:r>
                        <a:rPr sz="1600" b="1">
                          <a:solidFill>
                            <a:srgbClr val="FFFFFF"/>
                          </a:solidFill>
                          <a:latin typeface="Calibri"/>
                        </a:rPr>
                        <a:t>Por qué pesa (interpretación docente)</a:t>
                      </a:r>
                    </a:p>
                  </a:txBody>
                  <a:tcPr>
                    <a:solidFill>
                      <a:srgbClr val="0F5F6B"/>
                    </a:solidFill>
                  </a:tcPr>
                </a:tc>
              </a:tr>
              <a:tr h="457200">
                <a:tc>
                  <a:txBody>
                    <a:bodyPr/>
                    <a:lstStyle/>
                    <a:p>
                      <a:r>
                        <a:rPr sz="1600">
                          <a:solidFill>
                            <a:srgbClr val="263238"/>
                          </a:solidFill>
                          <a:latin typeface="Calibri"/>
                        </a:rPr>
                        <a:t>Desplazamiento mayor de 2 mm</a:t>
                      </a:r>
                    </a:p>
                  </a:txBody>
                  <a:tcPr>
                    <a:solidFill>
                      <a:srgbClr val="EEF3F4"/>
                    </a:solidFill>
                  </a:tcPr>
                </a:tc>
                <a:tc>
                  <a:txBody>
                    <a:bodyPr/>
                    <a:lstStyle/>
                    <a:p>
                      <a:r>
                        <a:rPr sz="1600">
                          <a:solidFill>
                            <a:srgbClr val="263238"/>
                          </a:solidFill>
                          <a:latin typeface="Calibri"/>
                        </a:rPr>
                        <a:t>Radiografía o TC</a:t>
                      </a:r>
                    </a:p>
                  </a:txBody>
                  <a:tcPr>
                    <a:solidFill>
                      <a:srgbClr val="EEF3F4"/>
                    </a:solidFill>
                  </a:tcPr>
                </a:tc>
                <a:tc>
                  <a:txBody>
                    <a:bodyPr/>
                    <a:lstStyle/>
                    <a:p>
                      <a:r>
                        <a:rPr sz="1600">
                          <a:solidFill>
                            <a:srgbClr val="263238"/>
                          </a:solidFill>
                          <a:latin typeface="Calibri"/>
                        </a:rPr>
                        <a:t>Umbral clásico, con fiabilidad moderada</a:t>
                      </a:r>
                    </a:p>
                  </a:txBody>
                  <a:tcPr>
                    <a:solidFill>
                      <a:srgbClr val="EEF3F4"/>
                    </a:solidFill>
                  </a:tcPr>
                </a:tc>
              </a:tr>
              <a:tr h="457200">
                <a:tc>
                  <a:txBody>
                    <a:bodyPr/>
                    <a:lstStyle/>
                    <a:p>
                      <a:r>
                        <a:rPr sz="1600">
                          <a:solidFill>
                            <a:srgbClr val="263238"/>
                          </a:solidFill>
                          <a:latin typeface="Calibri"/>
                        </a:rPr>
                        <a:t>Pérdida completa de contacto de la cabeza</a:t>
                      </a:r>
                    </a:p>
                  </a:txBody>
                  <a:tcPr>
                    <a:solidFill>
                      <a:srgbClr val="FFFFFF"/>
                    </a:solidFill>
                  </a:tcPr>
                </a:tc>
                <a:tc>
                  <a:txBody>
                    <a:bodyPr/>
                    <a:lstStyle/>
                    <a:p>
                      <a:r>
                        <a:rPr sz="1600">
                          <a:solidFill>
                            <a:srgbClr val="263238"/>
                          </a:solidFill>
                          <a:latin typeface="Calibri"/>
                        </a:rPr>
                        <a:t>Radiografía o TC</a:t>
                      </a:r>
                    </a:p>
                  </a:txBody>
                  <a:tcPr>
                    <a:solidFill>
                      <a:srgbClr val="FFFFFF"/>
                    </a:solidFill>
                  </a:tcPr>
                </a:tc>
                <a:tc>
                  <a:txBody>
                    <a:bodyPr/>
                    <a:lstStyle/>
                    <a:p>
                      <a:r>
                        <a:rPr sz="1600">
                          <a:solidFill>
                            <a:srgbClr val="263238"/>
                          </a:solidFill>
                          <a:latin typeface="Calibri"/>
                        </a:rPr>
                        <a:t>Inestabilidad del fragmento</a:t>
                      </a:r>
                    </a:p>
                  </a:txBody>
                  <a:tcPr>
                    <a:solidFill>
                      <a:srgbClr val="FFFFFF"/>
                    </a:solidFill>
                  </a:tcPr>
                </a:tc>
              </a:tr>
              <a:tr h="457200">
                <a:tc>
                  <a:txBody>
                    <a:bodyPr/>
                    <a:lstStyle/>
                    <a:p>
                      <a:r>
                        <a:rPr sz="1600">
                          <a:solidFill>
                            <a:srgbClr val="263238"/>
                          </a:solidFill>
                          <a:latin typeface="Calibri"/>
                        </a:rPr>
                        <a:t>Compromiso de 30 % o más de la cabeza</a:t>
                      </a:r>
                    </a:p>
                  </a:txBody>
                  <a:tcPr>
                    <a:solidFill>
                      <a:srgbClr val="EEF3F4"/>
                    </a:solidFill>
                  </a:tcPr>
                </a:tc>
                <a:tc>
                  <a:txBody>
                    <a:bodyPr/>
                    <a:lstStyle/>
                    <a:p>
                      <a:r>
                        <a:rPr sz="1600">
                          <a:solidFill>
                            <a:srgbClr val="263238"/>
                          </a:solidFill>
                          <a:latin typeface="Calibri"/>
                        </a:rPr>
                        <a:t>Radiografía o TC</a:t>
                      </a:r>
                    </a:p>
                  </a:txBody>
                  <a:tcPr>
                    <a:solidFill>
                      <a:srgbClr val="EEF3F4"/>
                    </a:solidFill>
                  </a:tcPr>
                </a:tc>
                <a:tc>
                  <a:txBody>
                    <a:bodyPr/>
                    <a:lstStyle/>
                    <a:p>
                      <a:r>
                        <a:rPr sz="1600">
                          <a:solidFill>
                            <a:srgbClr val="263238"/>
                          </a:solidFill>
                          <a:latin typeface="Calibri"/>
                        </a:rPr>
                        <a:t>Tamaño suficiente para considerar fijar</a:t>
                      </a:r>
                    </a:p>
                  </a:txBody>
                  <a:tcPr>
                    <a:solidFill>
                      <a:srgbClr val="EEF3F4"/>
                    </a:solidFill>
                  </a:tcPr>
                </a:tc>
              </a:tr>
              <a:tr h="457200">
                <a:tc>
                  <a:txBody>
                    <a:bodyPr/>
                    <a:lstStyle/>
                    <a:p>
                      <a:r>
                        <a:rPr sz="1600">
                          <a:solidFill>
                            <a:srgbClr val="263238"/>
                          </a:solidFill>
                          <a:latin typeface="Calibri"/>
                        </a:rPr>
                        <a:t>Bloqueo tras aspirar o infiltrar</a:t>
                      </a:r>
                    </a:p>
                  </a:txBody>
                  <a:tcPr>
                    <a:solidFill>
                      <a:srgbClr val="FFFFFF"/>
                    </a:solidFill>
                  </a:tcPr>
                </a:tc>
                <a:tc>
                  <a:txBody>
                    <a:bodyPr/>
                    <a:lstStyle/>
                    <a:p>
                      <a:r>
                        <a:rPr sz="1600">
                          <a:solidFill>
                            <a:srgbClr val="263238"/>
                          </a:solidFill>
                          <a:latin typeface="Calibri"/>
                        </a:rPr>
                        <a:t>Examen del arco, con analgesia</a:t>
                      </a:r>
                    </a:p>
                  </a:txBody>
                  <a:tcPr>
                    <a:solidFill>
                      <a:srgbClr val="FFFFFF"/>
                    </a:solidFill>
                  </a:tcPr>
                </a:tc>
                <a:tc>
                  <a:txBody>
                    <a:bodyPr/>
                    <a:lstStyle/>
                    <a:p>
                      <a:r>
                        <a:rPr sz="1600">
                          <a:solidFill>
                            <a:srgbClr val="263238"/>
                          </a:solidFill>
                          <a:latin typeface="Calibri"/>
                        </a:rPr>
                        <a:t>Distingue dolor de obstáculo mecánico</a:t>
                      </a:r>
                    </a:p>
                  </a:txBody>
                  <a:tcPr>
                    <a:solidFill>
                      <a:srgbClr val="FFFFFF"/>
                    </a:solidFill>
                  </a:tcPr>
                </a:tc>
              </a:tr>
              <a:tr h="457200">
                <a:tc>
                  <a:txBody>
                    <a:bodyPr/>
                    <a:lstStyle/>
                    <a:p>
                      <a:r>
                        <a:rPr sz="1600">
                          <a:solidFill>
                            <a:srgbClr val="263238"/>
                          </a:solidFill>
                          <a:latin typeface="Calibri"/>
                        </a:rPr>
                        <a:t>Crepitación con el movimiento</a:t>
                      </a:r>
                    </a:p>
                  </a:txBody>
                  <a:tcPr>
                    <a:solidFill>
                      <a:srgbClr val="EEF3F4"/>
                    </a:solidFill>
                  </a:tcPr>
                </a:tc>
                <a:tc>
                  <a:txBody>
                    <a:bodyPr/>
                    <a:lstStyle/>
                    <a:p>
                      <a:r>
                        <a:rPr sz="1600">
                          <a:solidFill>
                            <a:srgbClr val="263238"/>
                          </a:solidFill>
                          <a:latin typeface="Calibri"/>
                        </a:rPr>
                        <a:t>Prono-supinación suave</a:t>
                      </a:r>
                    </a:p>
                  </a:txBody>
                  <a:tcPr>
                    <a:solidFill>
                      <a:srgbClr val="EEF3F4"/>
                    </a:solidFill>
                  </a:tcPr>
                </a:tc>
                <a:tc>
                  <a:txBody>
                    <a:bodyPr/>
                    <a:lstStyle/>
                    <a:p>
                      <a:r>
                        <a:rPr sz="1600">
                          <a:solidFill>
                            <a:srgbClr val="263238"/>
                          </a:solidFill>
                          <a:latin typeface="Calibri"/>
                        </a:rPr>
                        <a:t>Sugiere fragmentos sueltos o conminución</a:t>
                      </a:r>
                    </a:p>
                  </a:txBody>
                  <a:tcPr>
                    <a:solidFill>
                      <a:srgbClr val="EEF3F4"/>
                    </a:solidFill>
                  </a:tcPr>
                </a:tc>
              </a:tr>
              <a:tr h="457200">
                <a:tc>
                  <a:txBody>
                    <a:bodyPr/>
                    <a:lstStyle/>
                    <a:p>
                      <a:r>
                        <a:rPr sz="1600">
                          <a:solidFill>
                            <a:srgbClr val="263238"/>
                          </a:solidFill>
                          <a:latin typeface="Calibri"/>
                        </a:rPr>
                        <a:t>Dolor en RRUD o membrana interósea</a:t>
                      </a:r>
                    </a:p>
                  </a:txBody>
                  <a:tcPr>
                    <a:solidFill>
                      <a:srgbClr val="FFFFFF"/>
                    </a:solidFill>
                  </a:tcPr>
                </a:tc>
                <a:tc>
                  <a:txBody>
                    <a:bodyPr/>
                    <a:lstStyle/>
                    <a:p>
                      <a:r>
                        <a:rPr sz="1600">
                          <a:solidFill>
                            <a:srgbClr val="263238"/>
                          </a:solidFill>
                          <a:latin typeface="Calibri"/>
                        </a:rPr>
                        <a:t>Palpación de muñeca y antebrazo</a:t>
                      </a:r>
                    </a:p>
                  </a:txBody>
                  <a:tcPr>
                    <a:solidFill>
                      <a:srgbClr val="FFFFFF"/>
                    </a:solidFill>
                  </a:tcPr>
                </a:tc>
                <a:tc>
                  <a:txBody>
                    <a:bodyPr/>
                    <a:lstStyle/>
                    <a:p>
                      <a:r>
                        <a:rPr sz="1600">
                          <a:solidFill>
                            <a:srgbClr val="263238"/>
                          </a:solidFill>
                          <a:latin typeface="Calibri"/>
                        </a:rPr>
                        <a:t>Pista de Essex-Lopresti</a:t>
                      </a:r>
                    </a:p>
                  </a:txBody>
                  <a:tcPr>
                    <a:solidFill>
                      <a:srgbClr val="FFFFFF"/>
                    </a:solidFill>
                  </a:tcPr>
                </a:tc>
              </a:tr>
              <a:tr h="457200">
                <a:tc>
                  <a:txBody>
                    <a:bodyPr/>
                    <a:lstStyle/>
                    <a:p>
                      <a:r>
                        <a:rPr sz="1600">
                          <a:solidFill>
                            <a:srgbClr val="263238"/>
                          </a:solidFill>
                          <a:latin typeface="Calibri"/>
                        </a:rPr>
                        <a:t>Edad</a:t>
                      </a:r>
                    </a:p>
                  </a:txBody>
                  <a:tcPr>
                    <a:solidFill>
                      <a:srgbClr val="EEF3F4"/>
                    </a:solidFill>
                  </a:tcPr>
                </a:tc>
                <a:tc>
                  <a:txBody>
                    <a:bodyPr/>
                    <a:lstStyle/>
                    <a:p>
                      <a:r>
                        <a:rPr sz="1600">
                          <a:solidFill>
                            <a:srgbClr val="263238"/>
                          </a:solidFill>
                          <a:latin typeface="Calibri"/>
                        </a:rPr>
                        <a:t>Historia</a:t>
                      </a:r>
                    </a:p>
                  </a:txBody>
                  <a:tcPr>
                    <a:solidFill>
                      <a:srgbClr val="EEF3F4"/>
                    </a:solidFill>
                  </a:tcPr>
                </a:tc>
                <a:tc>
                  <a:txBody>
                    <a:bodyPr/>
                    <a:lstStyle/>
                    <a:p>
                      <a:r>
                        <a:rPr sz="1600">
                          <a:solidFill>
                            <a:srgbClr val="263238"/>
                          </a:solidFill>
                          <a:latin typeface="Calibri"/>
                        </a:rPr>
                        <a:t>Demanda funcional y reserva de hueso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bloqueo, aspiración y lesiones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Mohamed A et al. Cureus. 2025. doi:10.7759/cureus.98559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El arco de movimiento y el bloqueo mecánico.</a:t>
            </a:r>
          </a:p>
          <a:p>
            <a:pPr marL="347472" indent="-347472">
              <a:spcAft>
                <a:spcPts val="1400"/>
              </a:spcAft>
              <a:buChar char="•"/>
            </a:pPr>
            <a:r>
              <a:rPr sz="2400">
                <a:solidFill>
                  <a:srgbClr val="263238"/>
                </a:solidFill>
                <a:latin typeface="Calibri"/>
              </a:rPr>
              <a:t>Se explora flexión, extensión y prono-supinación, esta última con el codo a 90 grados de flexión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bloqueo, aspiración y lesiones asociadas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Surucu S et al. J Shoulder Elbow Surg. 2023. doi:10.1016/j.jse.2022.10.002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4.</a:t>
            </a:r>
          </a:p>
          <a:p>
            <a:pPr marL="347472" indent="-347472">
              <a:spcAft>
                <a:spcPts val="1400"/>
              </a:spcAft>
              <a:buChar char="•"/>
            </a:pPr>
            <a:r>
              <a:rPr sz="2400">
                <a:solidFill>
                  <a:srgbClr val="263238"/>
                </a:solidFill>
                <a:latin typeface="Calibri"/>
              </a:rPr>
              <a:t>Muñeca y antebrazo.</a:t>
            </a:r>
          </a:p>
          <a:p>
            <a:pPr marL="347472" indent="-347472">
              <a:spcAft>
                <a:spcPts val="1400"/>
              </a:spcAft>
              <a:buChar char="•"/>
            </a:pPr>
            <a:r>
              <a:rPr sz="2400">
                <a:solidFill>
                  <a:srgbClr val="263238"/>
                </a:solidFill>
                <a:latin typeface="Calibri"/>
              </a:rPr>
              <a:t>El dolor sobre la articulación radiocubital distal o la membrana interósea fue uno de los 7 factores con consenso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 de extensión del codo para fractura: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Appelboam A et al. BMJ. 2008. doi:10.1136/bmj.a2428</a:t>
            </a:r>
          </a:p>
          <a:p>
            <a:r>
              <a:rPr sz="1000">
                <a:solidFill>
                  <a:srgbClr val="5A6469"/>
                </a:solidFill>
                <a:latin typeface="Calibri"/>
              </a:rPr>
              <a:t>[r16] Jie KE et al. Ann Emerg Med. 2014. doi:10.1016/j.annemergmed.2014.01.022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O'Dwyer H et al. J Comput Assist Tomogr. 2004. doi:10.1097/00004728-200407000-00021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Radiografías AP y lateral del codo son la base. Un derrame (almohadilla grasa) sin fractura visible orienta a fractura oculta: en 20 pacientes con derrame y radiografías sin fractura…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cuándo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Windt AEV et al. 2024. doi:10.1530/EOR-24-0035</a:t>
            </a:r>
          </a:p>
          <a:p>
            <a:r>
              <a:rPr sz="800">
                <a:solidFill>
                  <a:srgbClr val="5A6469"/>
                </a:solidFill>
                <a:latin typeface="Calibri"/>
              </a:rPr>
              <a:t>[r10] Guitton TG et al. J Bone Joint Surg Am. 2011. doi:10.2106/JBJS.J.00711</a:t>
            </a:r>
          </a:p>
          <a:p>
            <a:r>
              <a:rPr sz="800">
                <a:solidFill>
                  <a:srgbClr val="5A6469"/>
                </a:solidFill>
                <a:latin typeface="Calibri"/>
              </a:rPr>
              <a:t>[r3] Jordan RW et al. Open Orthop J. 2017. doi:10.2174/1874325001711011405</a:t>
            </a:r>
          </a:p>
          <a:p>
            <a:r>
              <a:rPr sz="800">
                <a:solidFill>
                  <a:srgbClr val="5A6469"/>
                </a:solidFill>
                <a:latin typeface="Calibri"/>
              </a:rPr>
              <a:t>[r13] Mellema JJ et al. J Shoulder Elbow Surg. 2016. doi:10.1016/j.jse.2016.01.030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TC. Se necesita en todas las Mason II para precisar desplazamiento… [r4] [r10] [r3]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a pie de cama vs TC en fractura oculta de cabeza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Malahias MA et al. Arch Bone Jt Surg. 2018. PMID 30637310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Windt AEV et al. 2024. doi:10.1530/EOR-24-0035</a:t>
            </a:r>
          </a:p>
          <a:p>
            <a:r>
              <a:rPr sz="800">
                <a:solidFill>
                  <a:srgbClr val="5A6469"/>
                </a:solidFill>
                <a:latin typeface="Calibri"/>
              </a:rPr>
              <a:t>[r20] Surucu S et al. J Shoulder Elbow Surg. 2023. doi:10.1016/j.jse.2022.10.002</a:t>
            </a:r>
          </a:p>
          <a:p>
            <a:r>
              <a:rPr sz="800">
                <a:solidFill>
                  <a:srgbClr val="5A6469"/>
                </a:solidFill>
                <a:latin typeface="Calibri"/>
              </a:rPr>
              <a:t>[r30] Lanzerath F et al. J Shoulder Elbow Surg. 2021. doi:10.1016/j.jse.2020.10.011</a:t>
            </a:r>
          </a:p>
          <a:p>
            <a:r>
              <a:rPr sz="800">
                <a:solidFill>
                  <a:srgbClr val="5A6469"/>
                </a:solidFill>
                <a:latin typeface="Calibri"/>
              </a:rPr>
              <a:t>[r37] Paschos NK et al. J Orthop Trauma. 2013. doi:10.1097/BOT.0b013e31825cf765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organiza la decisión en cuatro preguntas ordenadas por riesgo: primero el codo, luego el bloqueo…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Decisión en la fractura de cabeza radial del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Windt AEV et al. 2024. doi:10.1530/EOR-24-0035</a:t>
            </a:r>
          </a:p>
          <a:p>
            <a:r>
              <a:rPr sz="800">
                <a:solidFill>
                  <a:srgbClr val="5A6469"/>
                </a:solidFill>
                <a:latin typeface="Calibri"/>
              </a:rPr>
              <a:t>[r37] Paschos NK et al. J Orthop Trauma. 2013. doi:10.1097/BOT.0b013e31825cf765</a:t>
            </a:r>
          </a:p>
          <a:p>
            <a:r>
              <a:rPr sz="800">
                <a:solidFill>
                  <a:srgbClr val="5A6469"/>
                </a:solidFill>
                <a:latin typeface="Calibri"/>
              </a:rPr>
              <a:t>[r30] Lanzerath F et al. J Shoulder Elbow Surg. 2021. doi:10.1016/j.jse.2020.10.011</a:t>
            </a:r>
          </a:p>
          <a:p>
            <a:r>
              <a:rPr sz="800">
                <a:solidFill>
                  <a:srgbClr val="5A6469"/>
                </a:solidFill>
                <a:latin typeface="Calibri"/>
              </a:rPr>
              <a:t>[r20] Surucu S et al. J Shoulder Elbow Surg. 2023. doi:10.1016/j.jse.2022.10.002</a:t>
            </a:r>
          </a:p>
          <a:p>
            <a:r>
              <a:rPr sz="800">
                <a:solidFill>
                  <a:srgbClr val="5A6469"/>
                </a:solidFill>
                <a:latin typeface="Calibri"/>
              </a:rPr>
              <a:t>[r50] Delclaux S et al. Int Orthop. 2015. doi:10.1007/s00264-015-2689-7</a:t>
            </a:r>
          </a:p>
          <a:p>
            <a:r>
              <a:rPr sz="800">
                <a:solidFill>
                  <a:srgbClr val="5A6469"/>
                </a:solidFill>
                <a:latin typeface="Calibri"/>
              </a:rPr>
              <a:t>(+1 referencias más en las láminas finales)</a:t>
            </a:r>
          </a:p>
        </p:txBody>
      </p:sp>
      <p:sp>
        <p:nvSpPr>
          <p:cNvPr id="6" name="Rounded Rectangle 5"/>
          <p:cNvSpPr/>
          <p:nvPr/>
        </p:nvSpPr>
        <p:spPr>
          <a:xfrm>
            <a:off x="4754880" y="1508760"/>
            <a:ext cx="2743200" cy="41367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cabeza radial en el adulto: radiografías y examen completo</a:t>
            </a:r>
          </a:p>
        </p:txBody>
      </p:sp>
      <p:sp>
        <p:nvSpPr>
          <p:cNvPr id="7" name="Decision 6"/>
          <p:cNvSpPr/>
          <p:nvPr/>
        </p:nvSpPr>
        <p:spPr>
          <a:xfrm>
            <a:off x="4572000" y="2032165"/>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¿Luxación, codo inestable, coronoides fracturada, sospecha de Essex-Lopresti o Monteggia equivalente? [r4]</a:t>
            </a:r>
          </a:p>
        </p:txBody>
      </p:sp>
      <p:sp>
        <p:nvSpPr>
          <p:cNvPr id="8" name="Rectangle 7"/>
          <p:cNvSpPr/>
          <p:nvPr/>
        </p:nvSpPr>
        <p:spPr>
          <a:xfrm>
            <a:off x="2987040" y="2775753"/>
            <a:ext cx="274320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como lesión del codo: reconstruir la cabeza o reemplazarla; no resecar sin restablecer estabilidad [r4]</a:t>
            </a:r>
          </a:p>
        </p:txBody>
      </p:sp>
      <p:sp>
        <p:nvSpPr>
          <p:cNvPr id="9" name="Decision 8"/>
          <p:cNvSpPr/>
          <p:nvPr/>
        </p:nvSpPr>
        <p:spPr>
          <a:xfrm>
            <a:off x="6339839" y="2775753"/>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¿Bloqueo mecánico a la prono-supinación (tras aspirar o infiltrar) o conminución severa? [r4]</a:t>
            </a:r>
          </a:p>
        </p:txBody>
      </p:sp>
      <p:sp>
        <p:nvSpPr>
          <p:cNvPr id="10" name="Decision 9"/>
          <p:cNvSpPr/>
          <p:nvPr/>
        </p:nvSpPr>
        <p:spPr>
          <a:xfrm>
            <a:off x="2804160" y="3519341"/>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¿Desplazamiento mayor de 2 mm sin bloqueo? [r4]</a:t>
            </a:r>
          </a:p>
        </p:txBody>
      </p:sp>
      <p:sp>
        <p:nvSpPr>
          <p:cNvPr id="11" name="Decision 10"/>
          <p:cNvSpPr/>
          <p:nvPr/>
        </p:nvSpPr>
        <p:spPr>
          <a:xfrm>
            <a:off x="6339839" y="3519341"/>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¿Reconstruible con fijación estable y anatómica? [r4]</a:t>
            </a:r>
          </a:p>
        </p:txBody>
      </p:sp>
      <p:sp>
        <p:nvSpPr>
          <p:cNvPr id="12" name="Rectangle 11"/>
          <p:cNvSpPr/>
          <p:nvPr/>
        </p:nvSpPr>
        <p:spPr>
          <a:xfrm>
            <a:off x="1755647" y="4262929"/>
            <a:ext cx="237744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Cabestrillo breve, hielo y movilización precoz; controlar clínicamente [r4][r37]</a:t>
            </a:r>
          </a:p>
        </p:txBody>
      </p:sp>
      <p:sp>
        <p:nvSpPr>
          <p:cNvPr id="13" name="Rectangle 12"/>
          <p:cNvSpPr/>
          <p:nvPr/>
        </p:nvSpPr>
        <p:spPr>
          <a:xfrm>
            <a:off x="3877056" y="4262929"/>
            <a:ext cx="237744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Decisión compartida: tratamiento sin cirugía es razonable si es aislada; considerar edad, mano dominante y actividad [r30][r20]</a:t>
            </a:r>
          </a:p>
        </p:txBody>
      </p:sp>
      <p:sp>
        <p:nvSpPr>
          <p:cNvPr id="14" name="Rectangle 13"/>
          <p:cNvSpPr/>
          <p:nvPr/>
        </p:nvSpPr>
        <p:spPr>
          <a:xfrm>
            <a:off x="5998464" y="4262929"/>
            <a:ext cx="237744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ORIF: tornillos sin cabeza o placa en zona segura; movilizar pronto [r4]</a:t>
            </a:r>
          </a:p>
        </p:txBody>
      </p:sp>
      <p:sp>
        <p:nvSpPr>
          <p:cNvPr id="15" name="Decision 14"/>
          <p:cNvSpPr/>
          <p:nvPr/>
        </p:nvSpPr>
        <p:spPr>
          <a:xfrm>
            <a:off x="8119871" y="4262929"/>
            <a:ext cx="237744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inestabilidad (ligamentos, coronoides o membrana interósea)? [r4]</a:t>
            </a:r>
          </a:p>
        </p:txBody>
      </p:sp>
      <p:sp>
        <p:nvSpPr>
          <p:cNvPr id="16" name="Rectangle 15"/>
          <p:cNvSpPr/>
          <p:nvPr/>
        </p:nvSpPr>
        <p:spPr>
          <a:xfrm>
            <a:off x="2987040" y="5006517"/>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Prótesis de cabeza radial con tamaño exacto; reparar ligamentos y coronoides [r4][r50]</a:t>
            </a:r>
          </a:p>
        </p:txBody>
      </p:sp>
      <p:sp>
        <p:nvSpPr>
          <p:cNvPr id="17" name="Rectangle 16"/>
          <p:cNvSpPr/>
          <p:nvPr/>
        </p:nvSpPr>
        <p:spPr>
          <a:xfrm>
            <a:off x="6522720" y="5006517"/>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Aislada y estable: resección o prótesis, decisión individual [r53]</a:t>
            </a:r>
          </a:p>
        </p:txBody>
      </p:sp>
      <p:sp>
        <p:nvSpPr>
          <p:cNvPr id="18" name="Rounded Rectangle 17"/>
          <p:cNvSpPr/>
          <p:nvPr/>
        </p:nvSpPr>
        <p:spPr>
          <a:xfrm>
            <a:off x="4754880" y="5529922"/>
            <a:ext cx="2743200" cy="41367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Rehabilitación guiada y seguimiento</a:t>
            </a:r>
          </a:p>
        </p:txBody>
      </p:sp>
      <p:cxnSp>
        <p:nvCxnSpPr>
          <p:cNvPr id="19" name="Connector 18"/>
          <p:cNvCxnSpPr>
            <a:stCxn id="6" idx="2"/>
            <a:endCxn id="7" idx="0"/>
          </p:cNvCxnSpPr>
          <p:nvPr/>
        </p:nvCxnSpPr>
        <p:spPr>
          <a:xfrm flipH="1">
            <a:off x="6126480" y="19224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4358640" y="266602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004816" y="26587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8" idx="2"/>
            <a:endCxn id="18" idx="0"/>
          </p:cNvCxnSpPr>
          <p:nvPr/>
        </p:nvCxnSpPr>
        <p:spPr>
          <a:xfrm>
            <a:off x="4358640" y="3409613"/>
            <a:ext cx="1767840" cy="212030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9" idx="0"/>
          </p:cNvCxnSpPr>
          <p:nvPr/>
        </p:nvCxnSpPr>
        <p:spPr>
          <a:xfrm>
            <a:off x="6126480" y="266602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7" y="265870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9" idx="2"/>
            <a:endCxn id="10" idx="0"/>
          </p:cNvCxnSpPr>
          <p:nvPr/>
        </p:nvCxnSpPr>
        <p:spPr>
          <a:xfrm flipH="1">
            <a:off x="4358640" y="3409613"/>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53911" y="340229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1" idx="0"/>
          </p:cNvCxnSpPr>
          <p:nvPr/>
        </p:nvCxnSpPr>
        <p:spPr>
          <a:xfrm flipH="1">
            <a:off x="7894319" y="34096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7949183" y="340229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0" idx="2"/>
            <a:endCxn id="12" idx="0"/>
          </p:cNvCxnSpPr>
          <p:nvPr/>
        </p:nvCxnSpPr>
        <p:spPr>
          <a:xfrm flipH="1">
            <a:off x="2944367" y="4153201"/>
            <a:ext cx="141427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3360724" y="4145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0" idx="2"/>
            <a:endCxn id="13" idx="0"/>
          </p:cNvCxnSpPr>
          <p:nvPr/>
        </p:nvCxnSpPr>
        <p:spPr>
          <a:xfrm>
            <a:off x="4358640" y="4153201"/>
            <a:ext cx="707136"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661001" y="4145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2" idx="2"/>
            <a:endCxn id="18" idx="0"/>
          </p:cNvCxnSpPr>
          <p:nvPr/>
        </p:nvCxnSpPr>
        <p:spPr>
          <a:xfrm>
            <a:off x="2944367" y="4896789"/>
            <a:ext cx="3182113"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8" idx="0"/>
          </p:cNvCxnSpPr>
          <p:nvPr/>
        </p:nvCxnSpPr>
        <p:spPr>
          <a:xfrm>
            <a:off x="5065776" y="4896789"/>
            <a:ext cx="1060704"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1" idx="2"/>
            <a:endCxn id="14" idx="0"/>
          </p:cNvCxnSpPr>
          <p:nvPr/>
        </p:nvCxnSpPr>
        <p:spPr>
          <a:xfrm flipH="1">
            <a:off x="7187184" y="4153201"/>
            <a:ext cx="707135"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7143901" y="4145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1" idx="2"/>
            <a:endCxn id="15" idx="0"/>
          </p:cNvCxnSpPr>
          <p:nvPr/>
        </p:nvCxnSpPr>
        <p:spPr>
          <a:xfrm>
            <a:off x="7894319" y="4153201"/>
            <a:ext cx="141427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8444178" y="4145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4" idx="2"/>
            <a:endCxn id="18" idx="0"/>
          </p:cNvCxnSpPr>
          <p:nvPr/>
        </p:nvCxnSpPr>
        <p:spPr>
          <a:xfrm flipH="1">
            <a:off x="6126480" y="4896789"/>
            <a:ext cx="1060704"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5" idx="2"/>
            <a:endCxn id="16" idx="0"/>
          </p:cNvCxnSpPr>
          <p:nvPr/>
        </p:nvCxnSpPr>
        <p:spPr>
          <a:xfrm flipH="1">
            <a:off x="4358640" y="4896789"/>
            <a:ext cx="494995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7073188" y="48894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2" name="Connector 41"/>
          <p:cNvCxnSpPr>
            <a:stCxn id="15" idx="2"/>
            <a:endCxn id="17" idx="0"/>
          </p:cNvCxnSpPr>
          <p:nvPr/>
        </p:nvCxnSpPr>
        <p:spPr>
          <a:xfrm flipH="1">
            <a:off x="7894320" y="4896789"/>
            <a:ext cx="141427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8310676" y="48894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44" name="Connector 43"/>
          <p:cNvCxnSpPr>
            <a:stCxn id="16" idx="2"/>
            <a:endCxn id="18" idx="0"/>
          </p:cNvCxnSpPr>
          <p:nvPr/>
        </p:nvCxnSpPr>
        <p:spPr>
          <a:xfrm>
            <a:off x="435864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7" idx="2"/>
            <a:endCxn id="18" idx="0"/>
          </p:cNvCxnSpPr>
          <p:nvPr/>
        </p:nvCxnSpPr>
        <p:spPr>
          <a:xfrm flipH="1">
            <a:off x="612648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conservador, fijación, prótesis y resección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la fractura no se desplazó o lo hizo menos de 2 mm y la rotación es libre, el manejo es sin cirugía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Mason II aislada: complicaciones y reintervención sin cirugía y operados (MA 2026)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Goy C et al. 2026. doi:10.1016/j.xrrt.2026.100773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Mason III: Broberg-Morrey con prótesis frente a ORIF (Cochrane)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Gao Y et al. Cochrane Database Syst Rev. 2013. doi:10.1002/14651858.CD008987.pub2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abordajes, fijación y prótesis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Jordan RW et al. Open Orthop J. 2017. doi:10.2174/1874325001711011405</a:t>
            </a:r>
          </a:p>
          <a:p>
            <a:r>
              <a:rPr sz="800">
                <a:solidFill>
                  <a:srgbClr val="5A6469"/>
                </a:solidFill>
                <a:latin typeface="Calibri"/>
              </a:rPr>
              <a:t>[r4] Windt AEV et al. 2024. doi:10.1530/EOR-24-0035</a:t>
            </a:r>
          </a:p>
          <a:p>
            <a:r>
              <a:rPr sz="800">
                <a:solidFill>
                  <a:srgbClr val="5A6469"/>
                </a:solidFill>
                <a:latin typeface="Calibri"/>
              </a:rPr>
              <a:t>[r5] Mohamed A et al. Cureus. 2025. doi:10.7759/cureus.98559</a:t>
            </a:r>
          </a:p>
          <a:p>
            <a:r>
              <a:rPr sz="800">
                <a:solidFill>
                  <a:srgbClr val="5A6469"/>
                </a:solidFill>
                <a:latin typeface="Calibri"/>
              </a:rPr>
              <a:t>[r36] Lindenhovius AL et al. J Trauma. 2009. doi:10.1097/TA.0b013e31818234d6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Es apoyo de estudio.</a:t>
            </a:r>
          </a:p>
          <a:p>
            <a:pPr marL="347472" indent="-347472">
              <a:spcAft>
                <a:spcPts val="1400"/>
              </a:spcAft>
              <a:buChar char="•"/>
            </a:pPr>
            <a:r>
              <a:rPr sz="2400">
                <a:solidFill>
                  <a:srgbClr val="263238"/>
                </a:solidFill>
                <a:latin typeface="Calibri"/>
              </a:rPr>
              <a:t>No sustituye al tutor ni al manual del implante.</a:t>
            </a:r>
          </a:p>
          <a:p>
            <a:pPr marL="347472" indent="-347472">
              <a:spcAft>
                <a:spcPts val="1400"/>
              </a:spcAft>
              <a:buChar char="•"/>
            </a:pPr>
            <a:r>
              <a:rPr sz="2400">
                <a:solidFill>
                  <a:srgbClr val="263238"/>
                </a:solidFill>
                <a:latin typeface="Calibri"/>
              </a:rPr>
              <a:t>Lo que no tiene estudio que lo respalde se rotula práctica habitual / opinión experta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 la rama profunda del nervio radial a la cabeza radial según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[r57] Han F et al. Orthop Traumatol Surg Res. 2016. doi:10.1016/j.otsr.2016.01.023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Cruce del NIP bajo la superficie de la cabeza radial según la rotación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Hackl M et al. 2015. doi:10.1016/j.injury.2015.01.028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Mohamed A et al. Cureus. 2025. doi:10.7759/cureus.98559</a:t>
            </a:r>
          </a:p>
          <a:p>
            <a:r>
              <a:rPr sz="1000">
                <a:solidFill>
                  <a:srgbClr val="5A6469"/>
                </a:solidFill>
                <a:latin typeface="Calibri"/>
              </a:rPr>
              <a:t>[r42] Kaeppler K et al. J Shoulder Elbow Surg. 2025. doi:10.1016/j.jse.2024.07.022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Rigidez. Es la complicación más frecuente: según una revisión narrativa, afecta a cerca de 20 a 40 % de los pacientes y es más común si hubo cirugía o el… [r5]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Reoperación tras prótesis por fractura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Cristofaro CD et al. Clin Orthop Relat Res. 2019. doi:10.1097/CORR.0000000000000876</a:t>
            </a:r>
          </a:p>
          <a:p>
            <a:r>
              <a:rPr sz="1000">
                <a:solidFill>
                  <a:srgbClr val="5A6469"/>
                </a:solidFill>
                <a:latin typeface="Calibri"/>
              </a:rPr>
              <a:t>[r47] Campbell BR et al. J Hand Surg Am. 2025. doi:10.1016/j.jhsa.2023.04.020</a:t>
            </a:r>
          </a:p>
          <a:p>
            <a:r>
              <a:rPr sz="1000">
                <a:solidFill>
                  <a:srgbClr val="5A6469"/>
                </a:solidFill>
                <a:latin typeface="Calibri"/>
              </a:rPr>
              <a:t>[r48] Carroll PJ et al. J Shoulder Elbow Surg. 2026. doi:10.1016/j.jse.2026.10.006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qué buscar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Windt AEV et al. 2024. doi:10.1530/EOR-24-0035</a:t>
            </a:r>
          </a:p>
          <a:p>
            <a:r>
              <a:rPr sz="800">
                <a:solidFill>
                  <a:srgbClr val="5A6469"/>
                </a:solidFill>
                <a:latin typeface="Calibri"/>
              </a:rPr>
              <a:t>[r5] Mohamed A et al. Cureus. 2025. doi:10.7759/cureus.98559</a:t>
            </a:r>
          </a:p>
          <a:p>
            <a:r>
              <a:rPr sz="800">
                <a:solidFill>
                  <a:srgbClr val="5A6469"/>
                </a:solidFill>
                <a:latin typeface="Calibri"/>
              </a:rPr>
              <a:t>[r34] Yoon A et al. 2014. doi:10.1007/s11999-014-3541-x</a:t>
            </a:r>
          </a:p>
          <a:p>
            <a:r>
              <a:rPr sz="800">
                <a:solidFill>
                  <a:srgbClr val="5A6469"/>
                </a:solidFill>
                <a:latin typeface="Calibri"/>
              </a:rPr>
              <a:t>[r42] Kaeppler K et al. J Shoulder Elbow Surg. 2025. doi:10.1016/j.jse.2024.07.022</a:t>
            </a:r>
          </a:p>
          <a:p>
            <a:r>
              <a:rPr sz="800">
                <a:solidFill>
                  <a:srgbClr val="5A6469"/>
                </a:solidFill>
                <a:latin typeface="Calibri"/>
              </a:rPr>
              <a:t>[r46] Cristofaro CD et al. Clin Orthop Relat Res. 2019. doi:10.1097/CORR.0000000000000876</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Complicación</a:t>
                      </a:r>
                    </a:p>
                  </a:txBody>
                  <a:tcPr>
                    <a:solidFill>
                      <a:srgbClr val="0F5F6B"/>
                    </a:solidFill>
                  </a:tcPr>
                </a:tc>
                <a:tc>
                  <a:txBody>
                    <a:bodyPr/>
                    <a:lstStyle/>
                    <a:p>
                      <a:r>
                        <a:rPr sz="1400" b="1">
                          <a:solidFill>
                            <a:srgbClr val="FFFFFF"/>
                          </a:solidFill>
                          <a:latin typeface="Calibri"/>
                        </a:rPr>
                        <a:t>Cuándo aparece</a:t>
                      </a:r>
                    </a:p>
                  </a:txBody>
                  <a:tcPr>
                    <a:solidFill>
                      <a:srgbClr val="0F5F6B"/>
                    </a:solidFill>
                  </a:tcPr>
                </a:tc>
                <a:tc>
                  <a:txBody>
                    <a:bodyPr/>
                    <a:lstStyle/>
                    <a:p>
                      <a:r>
                        <a:rPr sz="1400" b="1">
                          <a:solidFill>
                            <a:srgbClr val="FFFFFF"/>
                          </a:solidFill>
                          <a:latin typeface="Calibri"/>
                        </a:rPr>
                        <a:t>Cifra reportada</a:t>
                      </a:r>
                    </a:p>
                  </a:txBody>
                  <a:tcPr>
                    <a:solidFill>
                      <a:srgbClr val="0F5F6B"/>
                    </a:solidFill>
                  </a:tcPr>
                </a:tc>
                <a:tc>
                  <a:txBody>
                    <a:bodyPr/>
                    <a:lstStyle/>
                    <a:p>
                      <a:r>
                        <a:rPr sz="1400" b="1">
                          <a:solidFill>
                            <a:srgbClr val="FFFFFF"/>
                          </a:solidFill>
                          <a:latin typeface="Calibri"/>
                        </a:rPr>
                        <a:t>Qué hacer</a:t>
                      </a:r>
                    </a:p>
                  </a:txBody>
                  <a:tcPr>
                    <a:solidFill>
                      <a:srgbClr val="0F5F6B"/>
                    </a:solidFill>
                  </a:tcPr>
                </a:tc>
              </a:tr>
              <a:tr h="457200">
                <a:tc>
                  <a:txBody>
                    <a:bodyPr/>
                    <a:lstStyle/>
                    <a:p>
                      <a:r>
                        <a:rPr sz="1400">
                          <a:solidFill>
                            <a:srgbClr val="263238"/>
                          </a:solidFill>
                          <a:latin typeface="Calibri"/>
                        </a:rPr>
                        <a:t>Rigidez</a:t>
                      </a:r>
                    </a:p>
                  </a:txBody>
                  <a:tcPr>
                    <a:solidFill>
                      <a:srgbClr val="EEF3F4"/>
                    </a:solidFill>
                  </a:tcPr>
                </a:tc>
                <a:tc>
                  <a:txBody>
                    <a:bodyPr/>
                    <a:lstStyle/>
                    <a:p>
                      <a:r>
                        <a:rPr sz="1400">
                          <a:solidFill>
                            <a:srgbClr val="263238"/>
                          </a:solidFill>
                          <a:latin typeface="Calibri"/>
                        </a:rPr>
                        <a:t>Semanas a meses</a:t>
                      </a:r>
                    </a:p>
                  </a:txBody>
                  <a:tcPr>
                    <a:solidFill>
                      <a:srgbClr val="EEF3F4"/>
                    </a:solidFill>
                  </a:tcPr>
                </a:tc>
                <a:tc>
                  <a:txBody>
                    <a:bodyPr/>
                    <a:lstStyle/>
                    <a:p>
                      <a:r>
                        <a:rPr sz="1400">
                          <a:solidFill>
                            <a:srgbClr val="263238"/>
                          </a:solidFill>
                          <a:latin typeface="Calibri"/>
                        </a:rPr>
                        <a:t>Cerca de 20 a 40 % [r5]</a:t>
                      </a:r>
                    </a:p>
                  </a:txBody>
                  <a:tcPr>
                    <a:solidFill>
                      <a:srgbClr val="EEF3F4"/>
                    </a:solidFill>
                  </a:tcPr>
                </a:tc>
                <a:tc>
                  <a:txBody>
                    <a:bodyPr/>
                    <a:lstStyle/>
                    <a:p>
                      <a:r>
                        <a:rPr sz="1400">
                          <a:solidFill>
                            <a:srgbClr val="263238"/>
                          </a:solidFill>
                          <a:latin typeface="Calibri"/>
                        </a:rPr>
                        <a:t>Movilización precoz; liberación si persiste [r42]</a:t>
                      </a:r>
                    </a:p>
                  </a:txBody>
                  <a:tcPr>
                    <a:solidFill>
                      <a:srgbClr val="EEF3F4"/>
                    </a:solidFill>
                  </a:tcPr>
                </a:tc>
              </a:tr>
              <a:tr h="457200">
                <a:tc>
                  <a:txBody>
                    <a:bodyPr/>
                    <a:lstStyle/>
                    <a:p>
                      <a:r>
                        <a:rPr sz="1400">
                          <a:solidFill>
                            <a:srgbClr val="263238"/>
                          </a:solidFill>
                          <a:latin typeface="Calibri"/>
                        </a:rPr>
                        <a:t>Osificación heterotópica</a:t>
                      </a:r>
                    </a:p>
                  </a:txBody>
                  <a:tcPr>
                    <a:solidFill>
                      <a:srgbClr val="FFFFFF"/>
                    </a:solidFill>
                  </a:tcPr>
                </a:tc>
                <a:tc>
                  <a:txBody>
                    <a:bodyPr/>
                    <a:lstStyle/>
                    <a:p>
                      <a:r>
                        <a:rPr sz="1400">
                          <a:solidFill>
                            <a:srgbClr val="263238"/>
                          </a:solidFill>
                          <a:latin typeface="Calibri"/>
                        </a:rPr>
                        <a:t>Semanas</a:t>
                      </a:r>
                    </a:p>
                  </a:txBody>
                  <a:tcPr>
                    <a:solidFill>
                      <a:srgbClr val="FFFFFF"/>
                    </a:solidFill>
                  </a:tcPr>
                </a:tc>
                <a:tc>
                  <a:txBody>
                    <a:bodyPr/>
                    <a:lstStyle/>
                    <a:p>
                      <a:r>
                        <a:rPr sz="1400">
                          <a:solidFill>
                            <a:srgbClr val="263238"/>
                          </a:solidFill>
                          <a:latin typeface="Calibri"/>
                        </a:rPr>
                        <a:t>8 de 30 con ORIF frente a 1 de 30 sin cirugía [r34]</a:t>
                      </a:r>
                    </a:p>
                  </a:txBody>
                  <a:tcPr>
                    <a:solidFill>
                      <a:srgbClr val="FFFFFF"/>
                    </a:solidFill>
                  </a:tcPr>
                </a:tc>
                <a:tc>
                  <a:txBody>
                    <a:bodyPr/>
                    <a:lstStyle/>
                    <a:p>
                      <a:r>
                        <a:rPr sz="1400">
                          <a:solidFill>
                            <a:srgbClr val="263238"/>
                          </a:solidFill>
                          <a:latin typeface="Calibri"/>
                        </a:rPr>
                        <a:t>Seguimiento; profilaxis sin respaldo [r5]</a:t>
                      </a:r>
                    </a:p>
                  </a:txBody>
                  <a:tcPr>
                    <a:solidFill>
                      <a:srgbClr val="FFFFFF"/>
                    </a:solidFill>
                  </a:tcPr>
                </a:tc>
              </a:tr>
              <a:tr h="457200">
                <a:tc>
                  <a:txBody>
                    <a:bodyPr/>
                    <a:lstStyle/>
                    <a:p>
                      <a:r>
                        <a:rPr sz="1400">
                          <a:solidFill>
                            <a:srgbClr val="263238"/>
                          </a:solidFill>
                          <a:latin typeface="Calibri"/>
                        </a:rPr>
                        <a:t>Retiro de material</a:t>
                      </a:r>
                    </a:p>
                  </a:txBody>
                  <a:tcPr>
                    <a:solidFill>
                      <a:srgbClr val="EEF3F4"/>
                    </a:solidFill>
                  </a:tcPr>
                </a:tc>
                <a:tc>
                  <a:txBody>
                    <a:bodyPr/>
                    <a:lstStyle/>
                    <a:p>
                      <a:r>
                        <a:rPr sz="1400">
                          <a:solidFill>
                            <a:srgbClr val="263238"/>
                          </a:solidFill>
                          <a:latin typeface="Calibri"/>
                        </a:rPr>
                        <a:t>Meses</a:t>
                      </a:r>
                    </a:p>
                  </a:txBody>
                  <a:tcPr>
                    <a:solidFill>
                      <a:srgbClr val="EEF3F4"/>
                    </a:solidFill>
                  </a:tcPr>
                </a:tc>
                <a:tc>
                  <a:txBody>
                    <a:bodyPr/>
                    <a:lstStyle/>
                    <a:p>
                      <a:r>
                        <a:rPr sz="1400">
                          <a:solidFill>
                            <a:srgbClr val="263238"/>
                          </a:solidFill>
                          <a:latin typeface="Calibri"/>
                        </a:rPr>
                        <a:t>Hasta 32 % con placas [r4]</a:t>
                      </a:r>
                    </a:p>
                  </a:txBody>
                  <a:tcPr>
                    <a:solidFill>
                      <a:srgbClr val="EEF3F4"/>
                    </a:solidFill>
                  </a:tcPr>
                </a:tc>
                <a:tc>
                  <a:txBody>
                    <a:bodyPr/>
                    <a:lstStyle/>
                    <a:p>
                      <a:r>
                        <a:rPr sz="1400">
                          <a:solidFill>
                            <a:srgbClr val="263238"/>
                          </a:solidFill>
                          <a:latin typeface="Calibri"/>
                        </a:rPr>
                        <a:t>Planificar con el paciente</a:t>
                      </a:r>
                    </a:p>
                  </a:txBody>
                  <a:tcPr>
                    <a:solidFill>
                      <a:srgbClr val="EEF3F4"/>
                    </a:solidFill>
                  </a:tcPr>
                </a:tc>
              </a:tr>
              <a:tr h="457200">
                <a:tc>
                  <a:txBody>
                    <a:bodyPr/>
                    <a:lstStyle/>
                    <a:p>
                      <a:r>
                        <a:rPr sz="1400">
                          <a:solidFill>
                            <a:srgbClr val="263238"/>
                          </a:solidFill>
                          <a:latin typeface="Calibri"/>
                        </a:rPr>
                        <a:t>Falla de fijación o seudoartrosis</a:t>
                      </a:r>
                    </a:p>
                  </a:txBody>
                  <a:tcPr>
                    <a:solidFill>
                      <a:srgbClr val="FFFFFF"/>
                    </a:solidFill>
                  </a:tcPr>
                </a:tc>
                <a:tc>
                  <a:txBody>
                    <a:bodyPr/>
                    <a:lstStyle/>
                    <a:p>
                      <a:r>
                        <a:rPr sz="1400">
                          <a:solidFill>
                            <a:srgbClr val="263238"/>
                          </a:solidFill>
                          <a:latin typeface="Calibri"/>
                        </a:rPr>
                        <a:t>Primeros meses</a:t>
                      </a:r>
                    </a:p>
                  </a:txBody>
                  <a:tcPr>
                    <a:solidFill>
                      <a:srgbClr val="FFFFFF"/>
                    </a:solidFill>
                  </a:tcPr>
                </a:tc>
                <a:tc>
                  <a:txBody>
                    <a:bodyPr/>
                    <a:lstStyle/>
                    <a:p>
                      <a:r>
                        <a:rPr sz="1400">
                          <a:solidFill>
                            <a:srgbClr val="263238"/>
                          </a:solidFill>
                          <a:latin typeface="Calibri"/>
                        </a:rPr>
                        <a:t>3 de 24 [r42]</a:t>
                      </a:r>
                    </a:p>
                  </a:txBody>
                  <a:tcPr>
                    <a:solidFill>
                      <a:srgbClr val="FFFFFF"/>
                    </a:solidFill>
                  </a:tcPr>
                </a:tc>
                <a:tc>
                  <a:txBody>
                    <a:bodyPr/>
                    <a:lstStyle/>
                    <a:p>
                      <a:r>
                        <a:rPr sz="1400">
                          <a:solidFill>
                            <a:srgbClr val="263238"/>
                          </a:solidFill>
                          <a:latin typeface="Calibri"/>
                        </a:rPr>
                        <a:t>Revisión o resección/prótesis</a:t>
                      </a:r>
                    </a:p>
                  </a:txBody>
                  <a:tcPr>
                    <a:solidFill>
                      <a:srgbClr val="FFFFFF"/>
                    </a:solidFill>
                  </a:tcPr>
                </a:tc>
              </a:tr>
              <a:tr h="457200">
                <a:tc>
                  <a:txBody>
                    <a:bodyPr/>
                    <a:lstStyle/>
                    <a:p>
                      <a:r>
                        <a:rPr sz="1400">
                          <a:solidFill>
                            <a:srgbClr val="263238"/>
                          </a:solidFill>
                          <a:latin typeface="Calibri"/>
                        </a:rPr>
                        <a:t>Parálisis del NIP</a:t>
                      </a:r>
                    </a:p>
                  </a:txBody>
                  <a:tcPr>
                    <a:solidFill>
                      <a:srgbClr val="EEF3F4"/>
                    </a:solidFill>
                  </a:tcPr>
                </a:tc>
                <a:tc>
                  <a:txBody>
                    <a:bodyPr/>
                    <a:lstStyle/>
                    <a:p>
                      <a:r>
                        <a:rPr sz="1400">
                          <a:solidFill>
                            <a:srgbClr val="263238"/>
                          </a:solidFill>
                          <a:latin typeface="Calibri"/>
                        </a:rPr>
                        <a:t>Posoperatorio inmediato</a:t>
                      </a:r>
                    </a:p>
                  </a:txBody>
                  <a:tcPr>
                    <a:solidFill>
                      <a:srgbClr val="EEF3F4"/>
                    </a:solidFill>
                  </a:tcPr>
                </a:tc>
                <a:tc>
                  <a:txBody>
                    <a:bodyPr/>
                    <a:lstStyle/>
                    <a:p>
                      <a:r>
                        <a:rPr sz="1400">
                          <a:solidFill>
                            <a:srgbClr val="263238"/>
                          </a:solidFill>
                          <a:latin typeface="Calibri"/>
                        </a:rPr>
                        <a:t>2 de 62 [r58]</a:t>
                      </a:r>
                    </a:p>
                  </a:txBody>
                  <a:tcPr>
                    <a:solidFill>
                      <a:srgbClr val="EEF3F4"/>
                    </a:solidFill>
                  </a:tcPr>
                </a:tc>
                <a:tc>
                  <a:txBody>
                    <a:bodyPr/>
                    <a:lstStyle/>
                    <a:p>
                      <a:r>
                        <a:rPr sz="1400">
                          <a:solidFill>
                            <a:srgbClr val="263238"/>
                          </a:solidFill>
                          <a:latin typeface="Calibri"/>
                        </a:rPr>
                        <a:t>Observación; suele recuperarse [r58]</a:t>
                      </a:r>
                    </a:p>
                  </a:txBody>
                  <a:tcPr>
                    <a:solidFill>
                      <a:srgbClr val="EEF3F4"/>
                    </a:solidFill>
                  </a:tcPr>
                </a:tc>
              </a:tr>
              <a:tr h="457200">
                <a:tc>
                  <a:txBody>
                    <a:bodyPr/>
                    <a:lstStyle/>
                    <a:p>
                      <a:r>
                        <a:rPr sz="1400">
                          <a:solidFill>
                            <a:srgbClr val="263238"/>
                          </a:solidFill>
                          <a:latin typeface="Calibri"/>
                        </a:rPr>
                        <a:t>Reoperación tras prótesis</a:t>
                      </a:r>
                    </a:p>
                  </a:txBody>
                  <a:tcPr>
                    <a:solidFill>
                      <a:srgbClr val="FFFFFF"/>
                    </a:solidFill>
                  </a:tcPr>
                </a:tc>
                <a:tc>
                  <a:txBody>
                    <a:bodyPr/>
                    <a:lstStyle/>
                    <a:p>
                      <a:r>
                        <a:rPr sz="1400">
                          <a:solidFill>
                            <a:srgbClr val="263238"/>
                          </a:solidFill>
                          <a:latin typeface="Calibri"/>
                        </a:rPr>
                        <a:t>Sobre todo en el 1.er año</a:t>
                      </a:r>
                    </a:p>
                  </a:txBody>
                  <a:tcPr>
                    <a:solidFill>
                      <a:srgbClr val="FFFFFF"/>
                    </a:solidFill>
                  </a:tcPr>
                </a:tc>
                <a:tc>
                  <a:txBody>
                    <a:bodyPr/>
                    <a:lstStyle/>
                    <a:p>
                      <a:r>
                        <a:rPr sz="1400">
                          <a:solidFill>
                            <a:srgbClr val="263238"/>
                          </a:solidFill>
                          <a:latin typeface="Calibri"/>
                        </a:rPr>
                        <a:t>16 a 25 % [r46][r47]</a:t>
                      </a:r>
                    </a:p>
                  </a:txBody>
                  <a:tcPr>
                    <a:solidFill>
                      <a:srgbClr val="FFFFFF"/>
                    </a:solidFill>
                  </a:tcPr>
                </a:tc>
                <a:tc>
                  <a:txBody>
                    <a:bodyPr/>
                    <a:lstStyle/>
                    <a:p>
                      <a:r>
                        <a:rPr sz="1400">
                          <a:solidFill>
                            <a:srgbClr val="263238"/>
                          </a:solidFill>
                          <a:latin typeface="Calibri"/>
                        </a:rPr>
                        <a:t>Advertir antes de la cirugía</a:t>
                      </a:r>
                    </a:p>
                  </a:txBody>
                  <a:tcPr>
                    <a:solidFill>
                      <a:srgbClr val="FFFFFF"/>
                    </a:solidFill>
                  </a:tcPr>
                </a:tc>
              </a:tr>
              <a:tr h="457200">
                <a:tc>
                  <a:txBody>
                    <a:bodyPr/>
                    <a:lstStyle/>
                    <a:p>
                      <a:r>
                        <a:rPr sz="1400">
                          <a:solidFill>
                            <a:srgbClr val="263238"/>
                          </a:solidFill>
                          <a:latin typeface="Calibri"/>
                        </a:rPr>
                        <a:t>Erosión capitelar</a:t>
                      </a:r>
                    </a:p>
                  </a:txBody>
                  <a:tcPr>
                    <a:solidFill>
                      <a:srgbClr val="EEF3F4"/>
                    </a:solidFill>
                  </a:tcPr>
                </a:tc>
                <a:tc>
                  <a:txBody>
                    <a:bodyPr/>
                    <a:lstStyle/>
                    <a:p>
                      <a:r>
                        <a:rPr sz="1400">
                          <a:solidFill>
                            <a:srgbClr val="263238"/>
                          </a:solidFill>
                          <a:latin typeface="Calibri"/>
                        </a:rPr>
                        <a:t>Años</a:t>
                      </a:r>
                    </a:p>
                  </a:txBody>
                  <a:tcPr>
                    <a:solidFill>
                      <a:srgbClr val="EEF3F4"/>
                    </a:solidFill>
                  </a:tcPr>
                </a:tc>
                <a:tc>
                  <a:txBody>
                    <a:bodyPr/>
                    <a:lstStyle/>
                    <a:p>
                      <a:r>
                        <a:rPr sz="1400">
                          <a:solidFill>
                            <a:srgbClr val="263238"/>
                          </a:solidFill>
                          <a:latin typeface="Calibri"/>
                        </a:rPr>
                        <a:t>Cerca de 32 % [r4]</a:t>
                      </a:r>
                    </a:p>
                  </a:txBody>
                  <a:tcPr>
                    <a:solidFill>
                      <a:srgbClr val="EEF3F4"/>
                    </a:solidFill>
                  </a:tcPr>
                </a:tc>
                <a:tc>
                  <a:txBody>
                    <a:bodyPr/>
                    <a:lstStyle/>
                    <a:p>
                      <a:r>
                        <a:rPr sz="1400">
                          <a:solidFill>
                            <a:srgbClr val="263238"/>
                          </a:solidFill>
                          <a:latin typeface="Calibri"/>
                        </a:rPr>
                        <a:t>Evitar sobrelongitud [r62]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a:p>
            <a:r>
              <a:rPr sz="1000">
                <a:solidFill>
                  <a:srgbClr val="5A6469"/>
                </a:solidFill>
                <a:latin typeface="Calibri"/>
              </a:rPr>
              <a:t>[r39] Smits AJ et al. Injury. 2014. doi:10.1016/j.injury.2014.05.034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Mason I. Buen pronóstico: sin diferencia de función respecto al codo sano a una media de 21 años… [r4]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Cambios degenerativos radiográficos tras Mason II sin cirugía (19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Akesson T et al. J Bone Joint Surg Am. 2006. doi:10.2106/JBJS.E.01052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DASH a unos 17 años en fracturas inestables desplazadas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Lindenhovius AL et al. J Hand Surg Am. 2007. doi:10.1016/j.jhsa.2007.02.016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Mohamed A et al. Cureus. 2025. doi:10.7759/cureus.98559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Principio: moverse pronto.</a:t>
            </a:r>
          </a:p>
          <a:p>
            <a:pPr marL="347472" indent="-347472">
              <a:spcAft>
                <a:spcPts val="1400"/>
              </a:spcAft>
              <a:buChar char="•"/>
            </a:pPr>
            <a:r>
              <a:rPr sz="2800">
                <a:solidFill>
                  <a:srgbClr val="263238"/>
                </a:solidFill>
                <a:latin typeface="Calibri"/>
              </a:rPr>
              <a:t>La rigidez es la complicación más frecuente y la inmovilización prolongada la favorece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Foocharoen T et al. Cochrane Database Syst Rev. 2014. doi:10.1002/14651858.CD009949.pub2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Aspiración. Puede aliviar el dolor al inicio, pero la evidencia sobre función es de calidad muy baja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Giberson-Chen C et al. J Hand Surg Glob Online. 2025. doi:10.1016/j.jhsg.2025.02.018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Seguimiento. Las radiografías de control rutinarias en fracturas aisladas no operadas casi nunca cambian el manejo: en 318 pacientes, ninguna lo hizo. Se piden si hay dolor desproporcionado… [r64]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Decidir por función y estabilidad, no por la radiografía sola: bloqueo mecánico, reconstruibilidad y estado de los estabilizadores del codo mandan sobre el número de fragmentos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Dolor no es bloqueo: el hematoma puede simularlo; se aspira o se infiltra un analgésico estéril, o se repite el examen en unos días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cabeza radial es una pieza de estabilidad: la pregunta es qué más se lesionó [r4].</a:t>
            </a:r>
          </a:p>
          <a:p>
            <a:pPr marL="347472" indent="-347472">
              <a:spcAft>
                <a:spcPts val="1400"/>
              </a:spcAft>
              <a:buChar char="•"/>
            </a:pPr>
            <a:r>
              <a:rPr sz="2400">
                <a:solidFill>
                  <a:srgbClr val="263238"/>
                </a:solidFill>
                <a:latin typeface="Calibri"/>
              </a:rPr>
              <a:t>El bloqueo mecánico, no el milímetro de desplazamiento, es la indicación quirúrgica con consenso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Mason · Hotchkiss · Broberg-Morrey · AO/OTA 21B2 · bloqueo mecánico · zona segura · Kocher · Kaplan · EDC-split · nervio interóseo posterior · ORIF · artroplastia de cabeza radial · resección de 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a:p>
            <a:r>
              <a:rPr sz="1000">
                <a:solidFill>
                  <a:srgbClr val="5A6469"/>
                </a:solidFill>
                <a:latin typeface="Calibri"/>
              </a:rPr>
              <a:t>[r62] Frank SG et al. J Bone Joint Surg Am. 2009. doi:10.2106/JBJS.H.01161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Bloqueo mecánico decide; sin bloqueo, se mueve temprano.</a:t>
            </a:r>
          </a:p>
          <a:p>
            <a:pPr marL="347472" indent="-347472">
              <a:spcAft>
                <a:spcPts val="1400"/>
              </a:spcAft>
              <a:buChar char="•"/>
            </a:pPr>
            <a:r>
              <a:rPr sz="2400">
                <a:solidFill>
                  <a:srgbClr val="263238"/>
                </a:solidFill>
                <a:latin typeface="Calibri"/>
              </a:rPr>
              <a:t>Cabeza radial: estabilizador secundario; antes de resecar, descarta Essex-Lopresti [r4].</a:t>
            </a:r>
          </a:p>
          <a:p>
            <a:pPr marL="347472" indent="-347472">
              <a:spcAft>
                <a:spcPts val="1400"/>
              </a:spcAft>
              <a:buChar char="•"/>
            </a:pPr>
            <a:r>
              <a:rPr sz="2400">
                <a:solidFill>
                  <a:srgbClr val="263238"/>
                </a:solidFill>
                <a:latin typeface="Calibri"/>
              </a:rPr>
              <a:t>Antebrazo en pronación protege el nervio; placa en zona segura protege la rotación [r4].</a:t>
            </a:r>
          </a:p>
          <a:p>
            <a:pPr marL="347472" indent="-347472">
              <a:spcAft>
                <a:spcPts val="1400"/>
              </a:spcAft>
              <a:buChar char="•"/>
            </a:pPr>
            <a:r>
              <a:rPr sz="2400">
                <a:solidFill>
                  <a:srgbClr val="263238"/>
                </a:solidFill>
                <a:latin typeface="Calibri"/>
              </a:rPr>
              <a:t>Prótesis: ni muy larga ni muy ancha; mide dos veces [r62][r4].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mujer con codo doloroso tras una caída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pacientes reales.</a:t>
            </a:r>
          </a:p>
          <a:p>
            <a:pPr marL="347472" indent="-347472">
              <a:spcAft>
                <a:spcPts val="1400"/>
              </a:spcAft>
              <a:buChar char="•"/>
            </a:pPr>
            <a:r>
              <a:rPr sz="2400">
                <a:solidFill>
                  <a:srgbClr val="263238"/>
                </a:solidFill>
                <a:latin typeface="Calibri"/>
              </a:rPr>
              <a:t>Mujer de 52 años, diestra, oficinista, que cae sobre la mano derecha extendida.</a:t>
            </a:r>
          </a:p>
          <a:p>
            <a:pPr marL="347472" indent="-347472">
              <a:spcAft>
                <a:spcPts val="1400"/>
              </a:spcAft>
              <a:buChar char="•"/>
            </a:pPr>
            <a:r>
              <a:rPr sz="2400">
                <a:solidFill>
                  <a:srgbClr val="263238"/>
                </a:solidFill>
                <a:latin typeface="Calibri"/>
              </a:rPr>
              <a:t>Consulta con dolor lateral del codo y edema.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aclaras si el límite de rotación es dolor o bloqueo mecánico?</a:t>
            </a:r>
          </a:p>
          <a:p>
            <a:pPr marL="347472" indent="-347472">
              <a:spcAft>
                <a:spcPts val="1400"/>
              </a:spcAft>
              <a:buChar char="•"/>
            </a:pPr>
            <a:r>
              <a:rPr sz="2400">
                <a:solidFill>
                  <a:srgbClr val="263238"/>
                </a:solidFill>
                <a:latin typeface="Calibri"/>
              </a:rPr>
              <a:t>2. ¿Qué otras lesiones buscas antes de decidir?</a:t>
            </a:r>
          </a:p>
          <a:p>
            <a:pPr marL="347472" indent="-347472">
              <a:spcAft>
                <a:spcPts val="1400"/>
              </a:spcAft>
              <a:buChar char="•"/>
            </a:pPr>
            <a:r>
              <a:rPr sz="2400">
                <a:solidFill>
                  <a:srgbClr val="263238"/>
                </a:solidFill>
                <a:latin typeface="Calibri"/>
              </a:rPr>
              <a:t>3. ¿Operas o tratas sin cirugía? ¿Qué le dices a la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Windt AEV et al. 2024. doi:10.1530/EOR-24-0035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aspira el hematoma y se infiltra anestésico estéril, y se repite el arco [r4].</a:t>
            </a:r>
          </a:p>
          <a:p>
            <a:pPr marL="347472" indent="-347472">
              <a:spcAft>
                <a:spcPts val="1400"/>
              </a:spcAft>
              <a:buChar char="•"/>
            </a:pPr>
            <a:r>
              <a:rPr sz="2800">
                <a:solidFill>
                  <a:srgbClr val="263238"/>
                </a:solidFill>
                <a:latin typeface="Calibri"/>
              </a:rPr>
              <a:t>Si la rotación se recupera por completo, no hay bloqueo mecánico.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Kaas L, van Riet RP, Vroemen JP, Eygendaal D. The epidemiology of radial head fractures. J Shoulder Elbow Surg. 2010;19(4):520-3. https://doi.org/10.1016/j.jse.2009.10.015</a:t>
            </a:r>
          </a:p>
          <a:p>
            <a:pPr>
              <a:spcAft>
                <a:spcPts val="800"/>
              </a:spcAft>
            </a:pPr>
            <a:r>
              <a:rPr sz="1200">
                <a:solidFill>
                  <a:srgbClr val="263238"/>
                </a:solidFill>
                <a:latin typeface="Calibri"/>
              </a:rPr>
              <a:t>[r2] Duckworth AD, Clement ND, Jenkins PJ, Aitken SA, Court-Brown CM, McQueen MM. The epidemiology of radial head and neck fractures. J Hand Surg Am. 2012;37(1):112-9. https://doi.org/10.1016/j.jhsa.2011.09.034</a:t>
            </a:r>
          </a:p>
          <a:p>
            <a:pPr>
              <a:spcAft>
                <a:spcPts val="800"/>
              </a:spcAft>
            </a:pPr>
            <a:r>
              <a:rPr sz="1200">
                <a:solidFill>
                  <a:srgbClr val="263238"/>
                </a:solidFill>
                <a:latin typeface="Calibri"/>
              </a:rPr>
              <a:t>[r3] Jordan RW, Jones AD. Radial Head Fractures. Open Orthop J. 2017;11:1405-1416. https://doi.org/10.2174/1874325001711011405</a:t>
            </a:r>
          </a:p>
          <a:p>
            <a:pPr>
              <a:spcAft>
                <a:spcPts val="800"/>
              </a:spcAft>
            </a:pPr>
            <a:r>
              <a:rPr sz="1200">
                <a:solidFill>
                  <a:srgbClr val="263238"/>
                </a:solidFill>
                <a:latin typeface="Calibri"/>
              </a:rPr>
              <a:t>[r4] Windt AEV, Langenberg LC, Colaris JW, Eygendaal D. Which radial head fractures are best treated surgically? EFORT Open Rev. 2024;9(5):413-421. https://doi.org/10.1530/EOR-24-0035</a:t>
            </a:r>
          </a:p>
          <a:p>
            <a:pPr>
              <a:spcAft>
                <a:spcPts val="800"/>
              </a:spcAft>
            </a:pPr>
            <a:r>
              <a:rPr sz="1200">
                <a:solidFill>
                  <a:srgbClr val="263238"/>
                </a:solidFill>
                <a:latin typeface="Calibri"/>
              </a:rPr>
              <a:t>[r5] Mohamed A, Fuad U, Farook U, Elasad A, Elsayed A, Pengas IP. Radial Head Fractures in Adults: A Narrative Review. Cureus. 2025;17(12):e98559. https://doi.org/10.7759/cureus.98559</a:t>
            </a:r>
          </a:p>
          <a:p>
            <a:pPr>
              <a:spcAft>
                <a:spcPts val="800"/>
              </a:spcAft>
            </a:pPr>
            <a:r>
              <a:rPr sz="1200">
                <a:solidFill>
                  <a:srgbClr val="263238"/>
                </a:solidFill>
                <a:latin typeface="Calibri"/>
              </a:rPr>
              <a:t>[r6] Ha C, Lee JK, Kim S, Jo S, Chung J, Han SH. Incidence and pattern of concurrent capitellum fracture associated with radial head and neck fractures. Orthop Traumatol Surg Res. 2023;109(5):103531. https://doi.org/10.1016/j.otsr.2022.103531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Vavken P, Vavken J, Demarmels S, Rikli D. Begleitverletzungen bei Radiuskopffrakturen [Associated injuries in radial head fractures]. Z Orthop Unfall. 2017;155(2):220-225. https://doi.org/10.1055/s-0042-118960</a:t>
            </a:r>
          </a:p>
          <a:p>
            <a:pPr>
              <a:spcAft>
                <a:spcPts val="800"/>
              </a:spcAft>
            </a:pPr>
            <a:r>
              <a:rPr sz="1200">
                <a:solidFill>
                  <a:srgbClr val="263238"/>
                </a:solidFill>
                <a:latin typeface="Calibri"/>
              </a:rPr>
              <a:t>[r8] Itamura J, Roidis N, Mirzayan R, Vaishnav S, Learch T, Shean C. Radial head fractures: MRI evaluation of associated injuries. J Shoulder Elbow Surg. 2005;14(4):421-4. https://doi.org/10.1016/j.jse.2004.11.003</a:t>
            </a:r>
          </a:p>
          <a:p>
            <a:pPr>
              <a:spcAft>
                <a:spcPts val="800"/>
              </a:spcAft>
            </a:pPr>
            <a:r>
              <a:rPr sz="1200">
                <a:solidFill>
                  <a:srgbClr val="263238"/>
                </a:solidFill>
                <a:latin typeface="Calibri"/>
              </a:rPr>
              <a:t>[r9] Kaas L, van Riet RP, Turkenburg JL, Vroemen JP, van Dijk CN, Eygendaal D. Magnetic resonance imaging in radial head fractures: most associated injuries are not clinically relevant. J Shoulder Elbow Surg. 2011;20(8):1282-8. https://doi.org/10.1016/j.jse.2011.06.011</a:t>
            </a:r>
          </a:p>
          <a:p>
            <a:pPr>
              <a:spcAft>
                <a:spcPts val="800"/>
              </a:spcAft>
            </a:pPr>
            <a:r>
              <a:rPr sz="1200">
                <a:solidFill>
                  <a:srgbClr val="263238"/>
                </a:solidFill>
                <a:latin typeface="Calibri"/>
              </a:rPr>
              <a:t>[r10] Guitton TG, Ring D. Interobserver reliability of radial head fracture classification: two-dimensional compared with three-dimensional CT. J Bone Joint Surg Am. 2011;93(21):2015-21. https://doi.org/10.2106/JBJS.J.00711</a:t>
            </a:r>
          </a:p>
          <a:p>
            <a:pPr>
              <a:spcAft>
                <a:spcPts val="800"/>
              </a:spcAft>
            </a:pPr>
            <a:r>
              <a:rPr sz="1200">
                <a:solidFill>
                  <a:srgbClr val="263238"/>
                </a:solidFill>
                <a:latin typeface="Calibri"/>
              </a:rPr>
              <a:t>[r11] Ayyaswamy B, Howell L, Anand A, Charalambous CP. Interobserver and intraobserver variations in radial head fracture classification-assessment of two classification systems. J Orthop. 2019;16(6):463-467. https://doi.org/10.1016/j.jor.2019.05.012</a:t>
            </a:r>
          </a:p>
          <a:p>
            <a:pPr>
              <a:spcAft>
                <a:spcPts val="800"/>
              </a:spcAft>
            </a:pPr>
            <a:r>
              <a:rPr sz="1200">
                <a:solidFill>
                  <a:srgbClr val="263238"/>
                </a:solidFill>
                <a:latin typeface="Calibri"/>
              </a:rPr>
              <a:t>[r12] Doornberg J, Elsner A, Kloen P, Marti RK, van Dijk CN, Ring D. Apparently isolated partial articular fractures of the radial head: prevalence and reliability of radiographically diagnosed displacement. J Shoulder Elbow Surg. 2007;16(5):603-8. https://doi.org/10.1016/j.jse.2006.10.015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Mellema JJ, Eygendaal D, van Dijk CN, Ring D, Doornberg JN. Fracture mapping of displaced partial articular fractures of the radial head. J Shoulder Elbow Surg. 2016;25(9):1509-16. https://doi.org/10.1016/j.jse.2016.01.030</a:t>
            </a:r>
          </a:p>
          <a:p>
            <a:pPr>
              <a:spcAft>
                <a:spcPts val="800"/>
              </a:spcAft>
            </a:pPr>
            <a:r>
              <a:rPr sz="1200">
                <a:solidFill>
                  <a:srgbClr val="263238"/>
                </a:solidFill>
                <a:latin typeface="Calibri"/>
              </a:rPr>
              <a:t>[r14] Azib N, de Klerk HH, Doornberg JN, Nettuno N, van den Bekerom MPJ, Chen NC, et al. Radial Head Fractures Cluster in the Anterolateral and Anteromedial Quadrants and Do Not Correlate With Coronoid Fracture Types. Clin Orthop Relat Res. 2026;484(11):2189-97. https://doi.org/10.1097/CORR.0000000000004027</a:t>
            </a:r>
          </a:p>
          <a:p>
            <a:pPr>
              <a:spcAft>
                <a:spcPts val="800"/>
              </a:spcAft>
            </a:pPr>
            <a:r>
              <a:rPr sz="1200">
                <a:solidFill>
                  <a:srgbClr val="263238"/>
                </a:solidFill>
                <a:latin typeface="Calibri"/>
              </a:rPr>
              <a:t>[r15] Appelboam A, Reuben AD, Benger JR, Beech F, Dutson J, Haig S, et al. Elbow extension test to rule out elbow fracture: multicentre, prospective validation and observational study of diagnostic accuracy in adults and children. BMJ. 2008;337:a2428. https://doi.org/10.1136/bmj.a2428</a:t>
            </a:r>
          </a:p>
          <a:p>
            <a:pPr>
              <a:spcAft>
                <a:spcPts val="800"/>
              </a:spcAft>
            </a:pPr>
            <a:r>
              <a:rPr sz="1200">
                <a:solidFill>
                  <a:srgbClr val="263238"/>
                </a:solidFill>
                <a:latin typeface="Calibri"/>
              </a:rPr>
              <a:t>[r16] Jie KE, van Dam LF, Verhagen TF, Hammacher ER. Extension test and ossal point tenderness cannot accurately exclude significant injury in acute elbow trauma. Ann Emerg Med. 2014;64(1):74-8. https://doi.org/10.1016/j.annemergmed.2014.01.022</a:t>
            </a:r>
          </a:p>
          <a:p>
            <a:pPr>
              <a:spcAft>
                <a:spcPts val="800"/>
              </a:spcAft>
            </a:pPr>
            <a:r>
              <a:rPr sz="1200">
                <a:solidFill>
                  <a:srgbClr val="263238"/>
                </a:solidFill>
                <a:latin typeface="Calibri"/>
              </a:rPr>
              <a:t>[r17] O'Dwyer H, O'Sullivan P, Fitzgerald D, Lee MJ, McGrath F, Logan PM. The fat pad sign following elbow trauma in adults: its usefulness and reliability in suspecting occult fracture. J Comput Assist Tomogr. 2004;28(4):562-5. https://doi.org/10.1097/00004728-200407000-00021</a:t>
            </a:r>
          </a:p>
          <a:p>
            <a:pPr>
              <a:spcAft>
                <a:spcPts val="800"/>
              </a:spcAft>
            </a:pPr>
            <a:r>
              <a:rPr sz="1200">
                <a:solidFill>
                  <a:srgbClr val="263238"/>
                </a:solidFill>
                <a:latin typeface="Calibri"/>
              </a:rPr>
              <a:t>[r18] Malahias MA, Manolopoulos PP, Kadu V, Shahpari O, Fagkrezos D, Kaseta MK. Bedside Ultrasonography for Early Diagnosis of Occult Radial Head Fractures in Emergency Room: A CT-Comparative Diagnostic Study. Arch Bone Jt Surg. 2018;6(6):539-546. https://pubmed.ncbi.nlm.nih.gov/30637310/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Manns RA, Lee JR. Critical evaluation of the radial head-capitellum view in acute elbow with an effusion. Clin Radiol. 1990;42(6):433-6. https://doi.org/10.1016/s0009-9260(05)80901-8</a:t>
            </a:r>
          </a:p>
          <a:p>
            <a:pPr>
              <a:spcAft>
                <a:spcPts val="800"/>
              </a:spcAft>
            </a:pPr>
            <a:r>
              <a:rPr sz="1200">
                <a:solidFill>
                  <a:srgbClr val="263238"/>
                </a:solidFill>
                <a:latin typeface="Calibri"/>
              </a:rPr>
              <a:t>[r20] Surucu S, Torres KA, Mitchell G, Bachman D, Cheng AL, Cil A. Decision-making in the treatment of radial head fractures: Delphi methodology. J Shoulder Elbow Surg. 2023;32(2):364-373. https://doi.org/10.1016/j.jse.2022.10.002</a:t>
            </a:r>
          </a:p>
          <a:p>
            <a:pPr>
              <a:spcAft>
                <a:spcPts val="800"/>
              </a:spcAft>
            </a:pPr>
            <a:r>
              <a:rPr sz="1200">
                <a:solidFill>
                  <a:srgbClr val="263238"/>
                </a:solidFill>
                <a:latin typeface="Calibri"/>
              </a:rPr>
              <a:t>[r21] Chalidis BE, Papadopoulos PP, Sachinis NC, Dimitriou CG. Aspiration alone versus aspiration and bupivacaine injection in the treatment of undisplaced radial head fractures: a prospective randomized study. J Shoulder Elbow Surg. 2009;18(5):676-9. https://doi.org/10.1016/j.jse.2009.04.003</a:t>
            </a:r>
          </a:p>
          <a:p>
            <a:pPr>
              <a:spcAft>
                <a:spcPts val="800"/>
              </a:spcAft>
            </a:pPr>
            <a:r>
              <a:rPr sz="1200">
                <a:solidFill>
                  <a:srgbClr val="263238"/>
                </a:solidFill>
                <a:latin typeface="Calibri"/>
              </a:rPr>
              <a:t>[r22] Foocharoen T, Foocharoen C, Laopaiboon M, Tiamklang T. Aspiration of the elbow joint for treating radial head fractures. Cochrane Database Syst Rev. 2014;2014(11):CD009949. https://doi.org/10.1002/14651858.CD009949.pub2</a:t>
            </a:r>
          </a:p>
          <a:p>
            <a:pPr>
              <a:spcAft>
                <a:spcPts val="800"/>
              </a:spcAft>
            </a:pPr>
            <a:r>
              <a:rPr sz="1200">
                <a:solidFill>
                  <a:srgbClr val="263238"/>
                </a:solidFill>
                <a:latin typeface="Calibri"/>
              </a:rPr>
              <a:t>[r23] Dodds SD, Yeh PC, Slade JF 3rd. Essex-lopresti injuries. Hand Clin. 2008;24(1):125-37. https://doi.org/10.1016/j.hcl.2007.11.009</a:t>
            </a:r>
          </a:p>
          <a:p>
            <a:pPr>
              <a:spcAft>
                <a:spcPts val="800"/>
              </a:spcAft>
            </a:pPr>
            <a:r>
              <a:rPr sz="1200">
                <a:solidFill>
                  <a:srgbClr val="263238"/>
                </a:solidFill>
                <a:latin typeface="Calibri"/>
              </a:rPr>
              <a:t>[r24] Lum ZC, Huish EG, Trzeciak MA. Radial axial interosseous load (RAIL) test for essex lopresti type injuries. J Orthop. 2018;15(1):78-80. https://doi.org/10.1016/j.jor.2018.01.013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Huang YX, Teng YJ, Yi XH, Pan J. A biomechanical study on the interosseous membrane and radial head in cadaveric forearms. Acta Orthop Traumatol Turc. 2013;47(2):122-6. https://doi.org/10.3944/aott.2013.2967</a:t>
            </a:r>
          </a:p>
          <a:p>
            <a:pPr>
              <a:spcAft>
                <a:spcPts val="800"/>
              </a:spcAft>
            </a:pPr>
            <a:r>
              <a:rPr sz="1200">
                <a:solidFill>
                  <a:srgbClr val="263238"/>
                </a:solidFill>
                <a:latin typeface="Calibri"/>
              </a:rPr>
              <a:t>[r26] Artiaco S, Fusini F, Colzani G, Massè A, Battiston B. Chronic Essex-Lopresti injury: a systematic review of current treatment options. Int Orthop. 2019;43(6):1413-1420. https://doi.org/10.1007/s00264-018-3888-9</a:t>
            </a:r>
          </a:p>
          <a:p>
            <a:pPr>
              <a:spcAft>
                <a:spcPts val="800"/>
              </a:spcAft>
            </a:pPr>
            <a:r>
              <a:rPr sz="1200">
                <a:solidFill>
                  <a:srgbClr val="263238"/>
                </a:solidFill>
                <a:latin typeface="Calibri"/>
              </a:rPr>
              <a:t>[r27] Zhang D, Benavent KA, Dyer GSM, Earp BE, Blazar P. Acute Radial Head Resection for Fracture: are We Likely to Miss an Essex-Lopresti Injury? Ortop Traumatol Rehabil. 2021;23(4):263-270. https://doi.org/10.5604/01.3001.0015.2363</a:t>
            </a:r>
          </a:p>
          <a:p>
            <a:pPr>
              <a:spcAft>
                <a:spcPts val="800"/>
              </a:spcAft>
            </a:pPr>
            <a:r>
              <a:rPr sz="1200">
                <a:solidFill>
                  <a:srgbClr val="263238"/>
                </a:solidFill>
                <a:latin typeface="Calibri"/>
              </a:rPr>
              <a:t>[r28] Weber MM, Rosteius T, Schildhauer TA, Königshausen M, Rausch V. Monteggia fractures and Monteggia-like-lesions: a systematic review. Arch Orthop Trauma Surg. 2023;143(7):4085-4093. https://doi.org/10.1007/s00402-022-04576-1</a:t>
            </a:r>
          </a:p>
          <a:p>
            <a:pPr>
              <a:spcAft>
                <a:spcPts val="800"/>
              </a:spcAft>
            </a:pPr>
            <a:r>
              <a:rPr sz="1200">
                <a:solidFill>
                  <a:srgbClr val="263238"/>
                </a:solidFill>
                <a:latin typeface="Calibri"/>
              </a:rPr>
              <a:t>[r29] Gao Y, Zhang W, Duan X, Yang J, Al-Qwbani M, Lv J, et al. Surgical interventions for treating radial head fractures in adults. Cochrane Database Syst Rev. 2013;2013(5):CD008987. https://doi.org/10.1002/14651858.CD008987.pub2</a:t>
            </a:r>
          </a:p>
          <a:p>
            <a:pPr>
              <a:spcAft>
                <a:spcPts val="800"/>
              </a:spcAft>
            </a:pPr>
            <a:r>
              <a:rPr sz="1200">
                <a:solidFill>
                  <a:srgbClr val="263238"/>
                </a:solidFill>
                <a:latin typeface="Calibri"/>
              </a:rPr>
              <a:t>[r30] Lanzerath F, Hackl M, Wegmann K, Müller LP, Leschinger T. The treatment of isolated Mason type II radial head fractures: a systematic review. J Shoulder Elbow Surg. 2021;30(3):487-494. https://doi.org/10.1016/j.jse.2020.10.011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Zhao B, Wang H, Diao S, Xu X, Gao Y, Lu T, et al. Comparison of operatively and nonoperatively treated isolated mason type II radial head fractures: a systematic review and meta-analysis. J Orthop Surg Res. 2024;19(1):540. https://doi.org/10.1186/s13018-024-05039-6</a:t>
            </a:r>
          </a:p>
          <a:p>
            <a:pPr>
              <a:spcAft>
                <a:spcPts val="800"/>
              </a:spcAft>
            </a:pPr>
            <a:r>
              <a:rPr sz="1200">
                <a:solidFill>
                  <a:srgbClr val="263238"/>
                </a:solidFill>
                <a:latin typeface="Calibri"/>
              </a:rPr>
              <a:t>[r32] Goy C, van de Wall BJ, Beeres FJ, Link BC, van der Hoeven NM, Babst R, et al. Operative vs. nonoperative treatment in Mason type II fractures: a meta-analysis. JSES Rev Rep Tech. 2026;6(3):100773. https://doi.org/10.1016/j.xrrt.2026.100773</a:t>
            </a:r>
          </a:p>
          <a:p>
            <a:pPr>
              <a:spcAft>
                <a:spcPts val="800"/>
              </a:spcAft>
            </a:pPr>
            <a:r>
              <a:rPr sz="1200">
                <a:solidFill>
                  <a:srgbClr val="263238"/>
                </a:solidFill>
                <a:latin typeface="Calibri"/>
              </a:rPr>
              <a:t>[r33] Kaas L, Struijs PA, Ring D, van Dijk CN, Eygendaal D. Treatment of Mason type II radial head fractures without associated fractures or elbow dislocation: a systematic review. J Hand Surg Am. 2012;37(7):1416-21. https://doi.org/10.1016/j.jhsa.2012.03.042</a:t>
            </a:r>
          </a:p>
          <a:p>
            <a:pPr>
              <a:spcAft>
                <a:spcPts val="800"/>
              </a:spcAft>
            </a:pPr>
            <a:r>
              <a:rPr sz="1200">
                <a:solidFill>
                  <a:srgbClr val="263238"/>
                </a:solidFill>
                <a:latin typeface="Calibri"/>
              </a:rPr>
              <a:t>[r34] Yoon A, King GJ, Grewal R. Is ORIF superior to nonoperative treatment in isolated displaced partial articular fractures of the radial head? Clin Orthop Relat Res. 2014;472(7):2105-12. https://doi.org/10.1007/s11999-014-3541-x</a:t>
            </a:r>
          </a:p>
          <a:p>
            <a:pPr>
              <a:spcAft>
                <a:spcPts val="800"/>
              </a:spcAft>
            </a:pPr>
            <a:r>
              <a:rPr sz="1200">
                <a:solidFill>
                  <a:srgbClr val="263238"/>
                </a:solidFill>
                <a:latin typeface="Calibri"/>
              </a:rPr>
              <a:t>[r35] Akesson T, Herbertsson P, Josefsson PO, Hasserius R, Besjakov J, Karlsson MK. Primary nonoperative treatment of moderately displaced two-part fractures of the radial head. J Bone Joint Surg Am. 2006;88(9):1909-14. https://doi.org/10.2106/JBJS.E.01052</a:t>
            </a:r>
          </a:p>
          <a:p>
            <a:pPr>
              <a:spcAft>
                <a:spcPts val="800"/>
              </a:spcAft>
            </a:pPr>
            <a:r>
              <a:rPr sz="1200">
                <a:solidFill>
                  <a:srgbClr val="263238"/>
                </a:solidFill>
                <a:latin typeface="Calibri"/>
              </a:rPr>
              <a:t>[r36] Lindenhovius AL, Felsch Q, Ring D, Kloen P. The long-term outcome of open reduction and internal fixation of stable displaced isolated partial articular fractures of the radial head. J Trauma. 2009;67(1):143-6. https://doi.org/10.1097/TA.0b013e31818234d6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Paschos NK, Mitsionis GI, Vasiliadis HS, Georgoulis AD. Comparison of early mobilization protocols in radial head fractures. J Orthop Trauma. 2013;27(3):134-9. https://doi.org/10.1097/BOT.0b013e31825cf765</a:t>
            </a:r>
          </a:p>
          <a:p>
            <a:pPr>
              <a:spcAft>
                <a:spcPts val="800"/>
              </a:spcAft>
            </a:pPr>
            <a:r>
              <a:rPr sz="1200">
                <a:solidFill>
                  <a:srgbClr val="263238"/>
                </a:solidFill>
                <a:latin typeface="Calibri"/>
              </a:rPr>
              <a:t>[r38] Unsworth-White J, Koka R, Churchill M, D'Arcy JC, James SE. The non-operative management of radial head fractures: a randomized trial of three treatments. Injury. 1994;25(3):165-7. https://doi.org/10.1016/0020-1383(94)90154-6</a:t>
            </a:r>
          </a:p>
          <a:p>
            <a:pPr>
              <a:spcAft>
                <a:spcPts val="800"/>
              </a:spcAft>
            </a:pPr>
            <a:r>
              <a:rPr sz="1200">
                <a:solidFill>
                  <a:srgbClr val="263238"/>
                </a:solidFill>
                <a:latin typeface="Calibri"/>
              </a:rPr>
              <a:t>[r39] Smits AJ, Giannakopoulos GF, Zuidema WP. Long-term results and treatment modalities of conservatively treated Broberg-Morrey type 1 radial head fractures. Injury. 2014;45(10):1564-8. https://doi.org/10.1016/j.injury.2014.05.034</a:t>
            </a:r>
          </a:p>
          <a:p>
            <a:pPr>
              <a:spcAft>
                <a:spcPts val="800"/>
              </a:spcAft>
            </a:pPr>
            <a:r>
              <a:rPr sz="1200">
                <a:solidFill>
                  <a:srgbClr val="263238"/>
                </a:solidFill>
                <a:latin typeface="Calibri"/>
              </a:rPr>
              <a:t>[r40] Lindenhovius AL, Felsch Q, Doornberg JN, Ring D, Kloen P. Open reduction and internal fixation compared with excision for unstable displaced fractures of the radial head. J Hand Surg Am. 2007;32(5):630-6. https://doi.org/10.1016/j.jhsa.2007.02.016</a:t>
            </a:r>
          </a:p>
          <a:p>
            <a:pPr>
              <a:spcAft>
                <a:spcPts val="800"/>
              </a:spcAft>
            </a:pPr>
            <a:r>
              <a:rPr sz="1200">
                <a:solidFill>
                  <a:srgbClr val="263238"/>
                </a:solidFill>
                <a:latin typeface="Calibri"/>
              </a:rPr>
              <a:t>[r41] Ring D, Quintero J, Jupiter JB. Open reduction and internal fixation of fractures of the radial head. J Bone Joint Surg Am. 2002;84(10):1811-5. https://doi.org/10.2106/00004623-200210000-00011</a:t>
            </a:r>
          </a:p>
          <a:p>
            <a:pPr>
              <a:spcAft>
                <a:spcPts val="800"/>
              </a:spcAft>
            </a:pPr>
            <a:r>
              <a:rPr sz="1200">
                <a:solidFill>
                  <a:srgbClr val="263238"/>
                </a:solidFill>
                <a:latin typeface="Calibri"/>
              </a:rPr>
              <a:t>[r42] Kaeppler K, Geissbuhler AR, Rutledge JC, Dornan GJ, Wallace CA, Viola RW. Minimum 10-year follow-up after open reduction and internal fixation of radial head fractures Mason type II and III. J Shoulder Elbow Surg. 2025;34(2):531-542. https://doi.org/10.1016/j.jse.2024.07.022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Chaijenkij K, Arirachakaran A, Kongtharvonskul J. Clinical outcomes after internal fixation, arthroplasty and resection for treatment of comminuted radial head fractures: a systematic review and network meta-analysis. Musculoskelet Surg. 2021;105(1):17-29. https://doi.org/10.1007/s12306-020-00679-3</a:t>
            </a:r>
          </a:p>
          <a:p>
            <a:pPr>
              <a:spcAft>
                <a:spcPts val="800"/>
              </a:spcAft>
            </a:pPr>
            <a:r>
              <a:rPr sz="1200">
                <a:solidFill>
                  <a:srgbClr val="263238"/>
                </a:solidFill>
                <a:latin typeface="Calibri"/>
              </a:rPr>
              <a:t>[r44] Haines S, Abdelmalek A, Akehurst H, Amirfeyz R. A Systematic Review and Network Meta-Analysis of Randomised Controlled Trials Comparing Treatments for Displaced Radial Head Fractures. J Hand Surg Asian Pac Vol. 2024;29(4):343-349. https://doi.org/10.1142/S2424835524500358</a:t>
            </a:r>
          </a:p>
          <a:p>
            <a:pPr>
              <a:spcAft>
                <a:spcPts val="800"/>
              </a:spcAft>
            </a:pPr>
            <a:r>
              <a:rPr sz="1200">
                <a:solidFill>
                  <a:srgbClr val="263238"/>
                </a:solidFill>
                <a:latin typeface="Calibri"/>
              </a:rPr>
              <a:t>[r45] Zwingmann J, Welzel M, Dovi-Akue D, Schmal H, Südkamp NP, Strohm PC. Clinical results after different operative treatment methods of radial head and neck fractures: a systematic review and meta-analysis of clinical outcome. Injury. 2013;44(11):1540-50. https://doi.org/10.1016/j.injury.2013.04.003</a:t>
            </a:r>
          </a:p>
          <a:p>
            <a:pPr>
              <a:spcAft>
                <a:spcPts val="800"/>
              </a:spcAft>
            </a:pPr>
            <a:r>
              <a:rPr sz="1200">
                <a:solidFill>
                  <a:srgbClr val="263238"/>
                </a:solidFill>
                <a:latin typeface="Calibri"/>
              </a:rPr>
              <a:t>[r46] Cristofaro CD, Carter TH, Wickramasinghe NR, McQueen MM, White TO, Duckworth AD. High Risk of Further Surgery After Radial Head Replacement for Unstable Fractures: Longer-term Outcomes at a Minimum Follow-up of 8 Years. Clin Orthop Relat Res. 2019;477(11):2531-2540. https://doi.org/10.1097/CORR.0000000000000876</a:t>
            </a:r>
          </a:p>
          <a:p>
            <a:pPr>
              <a:spcAft>
                <a:spcPts val="800"/>
              </a:spcAft>
            </a:pPr>
            <a:r>
              <a:rPr sz="1200">
                <a:solidFill>
                  <a:srgbClr val="263238"/>
                </a:solidFill>
                <a:latin typeface="Calibri"/>
              </a:rPr>
              <a:t>[r47] Campbell BR, Rengifo S, Wickes CB, Amer KM, Ilyas AM. Radial Head Arthroplasty for Fracture: Implant Survivorship and Outcomes at Mean Follow-Up of 8 Years. J Hand Surg Am. 2025;50(1):97.e1-97.e6. https://doi.org/10.1016/j.jhsa.2023.04.020</a:t>
            </a:r>
          </a:p>
          <a:p>
            <a:pPr>
              <a:spcAft>
                <a:spcPts val="800"/>
              </a:spcAft>
            </a:pPr>
            <a:r>
              <a:rPr sz="1200">
                <a:solidFill>
                  <a:srgbClr val="263238"/>
                </a:solidFill>
                <a:latin typeface="Calibri"/>
              </a:rPr>
              <a:t>[r48] Carroll PJ, Chang N, Pequeno P, Nam D, Paterson JM, Sheth U. Radial Head Arthroplasty for Radial Head Fracture Is Associated with a Lower Rate of Reoperation Than Open Reduction Internal Fixation: A Population-Based Cohort Study. J Shoulder Elbow Surg. 2026 Oct 9. Epub antes de impresión. https://doi.org/10.1016/j.jse.2026.10.006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Diez Sánchez B, Barco R, Antuña SA. Radial head replacement for acute complex elbow instability: a long-term comparative cohort study of 2 implant designs. J Shoulder Elbow Surg. 2023;32(12):2581-2589. https://doi.org/10.1016/j.jse.2023.07.023</a:t>
            </a:r>
          </a:p>
          <a:p>
            <a:pPr>
              <a:spcAft>
                <a:spcPts val="800"/>
              </a:spcAft>
            </a:pPr>
            <a:r>
              <a:rPr sz="1200">
                <a:solidFill>
                  <a:srgbClr val="263238"/>
                </a:solidFill>
                <a:latin typeface="Calibri"/>
              </a:rPr>
              <a:t>[r50] Delclaux S, Lebon J, Faraud A, Toulemonde J, Bonnevialle N, Coulet B, et al. Complications of radial head prostheses. Int Orthop. 2015;39(5):907-13. https://doi.org/10.1007/s00264-015-2689-7</a:t>
            </a:r>
          </a:p>
          <a:p>
            <a:pPr>
              <a:spcAft>
                <a:spcPts val="800"/>
              </a:spcAft>
            </a:pPr>
            <a:r>
              <a:rPr sz="1200">
                <a:solidFill>
                  <a:srgbClr val="263238"/>
                </a:solidFill>
                <a:latin typeface="Calibri"/>
              </a:rPr>
              <a:t>[r51] Iftimie PP, Calmet Garcia J, de Loyola Garcia Forcada I, Gonzalez Pedrouzo JE, Giné Gomà J. Resection arthroplasty for radial head fractures: Long-term follow-up. J Shoulder Elbow Surg. 2011;20(1):45-50. https://doi.org/10.1016/j.jse.2010.09.005</a:t>
            </a:r>
          </a:p>
          <a:p>
            <a:pPr>
              <a:spcAft>
                <a:spcPts val="800"/>
              </a:spcAft>
            </a:pPr>
            <a:r>
              <a:rPr sz="1200">
                <a:solidFill>
                  <a:srgbClr val="263238"/>
                </a:solidFill>
                <a:latin typeface="Calibri"/>
              </a:rPr>
              <a:t>[r52] Schiffern A, Bettwieser SP, Porucznik CA, Crim JR, Tashjian RZ. Proximal radial drift following radial head resection. J Shoulder Elbow Surg. 2011;20(3):426-33. https://doi.org/10.1016/j.jse.2010.11.008</a:t>
            </a:r>
          </a:p>
          <a:p>
            <a:pPr>
              <a:spcAft>
                <a:spcPts val="800"/>
              </a:spcAft>
            </a:pPr>
            <a:r>
              <a:rPr sz="1200">
                <a:solidFill>
                  <a:srgbClr val="263238"/>
                </a:solidFill>
                <a:latin typeface="Calibri"/>
              </a:rPr>
              <a:t>[r53] Kumar P, Jindal K, Rajnish RK, Patel S, Sharma S, Kumar V, et al. Excision Versus Replacement in Unrepairable Comminuted Fractures of the Radial Head: A Systematic Review of Outcomes and Complications. Indian J Orthop. 2022;56(8):1305-1315. https://doi.org/10.1007/s43465-022-00645-0</a:t>
            </a:r>
          </a:p>
          <a:p>
            <a:pPr>
              <a:spcAft>
                <a:spcPts val="800"/>
              </a:spcAft>
            </a:pPr>
            <a:r>
              <a:rPr sz="1200">
                <a:solidFill>
                  <a:srgbClr val="263238"/>
                </a:solidFill>
                <a:latin typeface="Calibri"/>
              </a:rPr>
              <a:t>[r54] Kyriacou S, Gupta Y, Bains HK, Singh HP. Radial head replacement versus reconstruction for the treatment of the terrible triad injury of the elbow: a systematic review and meta-analysis. Arch Orthop Trauma Surg. 2019;139(4):507-517. https://doi.org/10.1007/s00402-019-03111-z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Barnes LF, Lombardi J, Gardner TR, Strauch RJ, Rosenwasser MP. Comparison of Exposure in the Kaplan Versus the Kocher Approach in the Treatment of Radial Head Fractures. Hand (N Y). 2019;14(2):253-258. https://doi.org/10.1177/1558944717745662</a:t>
            </a:r>
          </a:p>
          <a:p>
            <a:pPr>
              <a:spcAft>
                <a:spcPts val="800"/>
              </a:spcAft>
            </a:pPr>
            <a:r>
              <a:rPr sz="1200">
                <a:solidFill>
                  <a:srgbClr val="263238"/>
                </a:solidFill>
                <a:latin typeface="Calibri"/>
              </a:rPr>
              <a:t>[r56] Hackl M, Wegmann K, Lappen S, Helf C, Burkhart KJ, Müller LP. The course of the posterior interosseous nerve in relation to the proximal radius: is there a reliable landmark? Injury. 2015;46(4):687-92. https://doi.org/10.1016/j.injury.2015.01.028</a:t>
            </a:r>
          </a:p>
          <a:p>
            <a:pPr>
              <a:spcAft>
                <a:spcPts val="800"/>
              </a:spcAft>
            </a:pPr>
            <a:r>
              <a:rPr sz="1200">
                <a:solidFill>
                  <a:srgbClr val="263238"/>
                </a:solidFill>
                <a:latin typeface="Calibri"/>
              </a:rPr>
              <a:t>[r57] Han F, Lim CT, Lim JC, Tan BH, Shen L, Kumar VP. Deep branch of the radial nerve in lateral surgical approaches to the radial head - A cadaveric study. Orthop Traumatol Surg Res. 2016;102(4):453-8. https://doi.org/10.1016/j.otsr.2016.01.023</a:t>
            </a:r>
          </a:p>
          <a:p>
            <a:pPr>
              <a:spcAft>
                <a:spcPts val="800"/>
              </a:spcAft>
            </a:pPr>
            <a:r>
              <a:rPr sz="1200">
                <a:solidFill>
                  <a:srgbClr val="263238"/>
                </a:solidFill>
                <a:latin typeface="Calibri"/>
              </a:rPr>
              <a:t>[r58] Carbonell-Escobar R, Vaquero-Picado A, Barco R, Antuña S. Neurologic complications after surgical management of complex elbow trauma requiring radial head replacement. J Shoulder Elbow Surg. 2020;29(6):1282-1288. https://doi.org/10.1016/j.jse.2020.01.086</a:t>
            </a:r>
          </a:p>
          <a:p>
            <a:pPr>
              <a:spcAft>
                <a:spcPts val="800"/>
              </a:spcAft>
            </a:pPr>
            <a:r>
              <a:rPr sz="1200">
                <a:solidFill>
                  <a:srgbClr val="263238"/>
                </a:solidFill>
                <a:latin typeface="Calibri"/>
              </a:rPr>
              <a:t>[r59] Hoekzema N, Gray R, Orbay J, Rubio F, Vernon L, Imada A, et al. Intraoperative radiographic method of locating the radial head safe zone: the bicipital tuberosity view. J Shoulder Elbow Surg. 2020;29(12):2668-2673. https://doi.org/10.1016/j.jse.2020.05.011</a:t>
            </a:r>
          </a:p>
          <a:p>
            <a:pPr>
              <a:spcAft>
                <a:spcPts val="800"/>
              </a:spcAft>
            </a:pPr>
            <a:r>
              <a:rPr sz="1200">
                <a:solidFill>
                  <a:srgbClr val="263238"/>
                </a:solidFill>
                <a:latin typeface="Calibri"/>
              </a:rPr>
              <a:t>[r60] Azib N, de Klerk HH, Verhaegh R, Sierevelt IN, Verweij LPE, Priester-Vink S, et al. Type of fixation is not associated with range of motion after operative treatment of proximal radius fractures- a systematic review of 519 patients. JSES Int. 2024;8(5):1126-1136. https://doi.org/10.1016/j.jseint.2024.04.011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Li ZJ, Liu Y, Zhao Y, Fu X, Zhang H. Plates versus headless screws for fixation of Mason Type 3 radial head fractures: A systematic review. Jt Dis Relat Surg. 2025;36(3):510-521. https://doi.org/10.52312/jdrs.2025.2195</a:t>
            </a:r>
          </a:p>
          <a:p>
            <a:pPr>
              <a:spcAft>
                <a:spcPts val="800"/>
              </a:spcAft>
            </a:pPr>
            <a:r>
              <a:rPr sz="1200">
                <a:solidFill>
                  <a:srgbClr val="263238"/>
                </a:solidFill>
                <a:latin typeface="Calibri"/>
              </a:rPr>
              <a:t>[r62] Frank SG, Grewal R, Johnson J, Faber KJ, King GJ, Athwal GS. Determination of correct implant size in radial head arthroplasty to avoid overlengthening. J Bone Joint Surg Am. 2009;91(7):1738-46. https://doi.org/10.2106/JBJS.H.01161</a:t>
            </a:r>
          </a:p>
          <a:p>
            <a:pPr>
              <a:spcAft>
                <a:spcPts val="800"/>
              </a:spcAft>
            </a:pPr>
            <a:r>
              <a:rPr sz="1200">
                <a:solidFill>
                  <a:srgbClr val="263238"/>
                </a:solidFill>
                <a:latin typeface="Calibri"/>
              </a:rPr>
              <a:t>[r63] Sathy A, Andre JG. The anconeus approach is safe and effective for lateral elbow trauma: a consecutive case series of clinical and functional outcomes. JSES Rev Rep Tech. 2026;6(4):100857. https://doi.org/10.1016/j.xrrt.2026.100857</a:t>
            </a:r>
          </a:p>
          <a:p>
            <a:pPr>
              <a:spcAft>
                <a:spcPts val="800"/>
              </a:spcAft>
            </a:pPr>
            <a:r>
              <a:rPr sz="1200">
                <a:solidFill>
                  <a:srgbClr val="263238"/>
                </a:solidFill>
                <a:latin typeface="Calibri"/>
              </a:rPr>
              <a:t>[r64] Giberson-Chen C, Grisdela P Jr, Model Z, Blazar P, Earp BE, Zhang D. The Rate and Utility of Follow-Up Radiographs for Nonoperatively Treated Isolated Radial Head Fractures. J Hand Surg Glob Online. 2025;7(4):100728. https://doi.org/10.1016/j.jhsg.2025.02.018</a:t>
            </a:r>
          </a:p>
          <a:p>
            <a:pPr>
              <a:spcAft>
                <a:spcPts val="800"/>
              </a:spcAft>
            </a:pPr>
            <a:r>
              <a:rPr sz="1200">
                <a:solidFill>
                  <a:srgbClr val="263238"/>
                </a:solidFill>
                <a:latin typeface="Calibri"/>
              </a:rPr>
              <a:t>[r65] Sun H, Duan J, Li F. Comparison between radial head arthroplasty and open reduction and internal fixation in patients with radial head fractures (modified Mason type III and IV): a meta-analysis. Eur J Orthop Surg Traumatol. 2016;26(3):283-91. https://doi.org/10.1007/s00590-016-1739-1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 la cabeza del radio: decidir por función y estabilidad</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