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2 422 fracturas</c:v>
                </c:pt>
              </c:strCache>
            </c:strRef>
          </c:tx>
          <c:spPr>
            <a:solidFill>
              <a:srgbClr val="0F5F6B"/>
            </a:solidFill>
          </c:spPr>
          <c:cat>
            <c:strRef>
              <c:f>Sheet1!$A$2:$A$6</c:f>
              <c:strCache>
                <c:ptCount val="5"/>
                <c:pt idx="0">
                  <c:v>2A1 diafisaria sin desplazar</c:v>
                </c:pt>
                <c:pt idx="1">
                  <c:v>2A2 diafisaria angulada</c:v>
                </c:pt>
                <c:pt idx="2">
                  <c:v>2B1 desplazada, simple o en cuña</c:v>
                </c:pt>
                <c:pt idx="3">
                  <c:v>2B2 desplazada, segmentaria o conminuta</c:v>
                </c:pt>
                <c:pt idx="4">
                  <c:v>Tercio lateral (tipo 3)</c:v>
                </c:pt>
              </c:strCache>
            </c:strRef>
          </c:cat>
          <c:val>
            <c:numRef>
              <c:f>Sheet1!$B$2:$B$6</c:f>
              <c:numCache>
                <c:formatCode>General</c:formatCode>
                <c:ptCount val="5"/>
                <c:pt idx="0">
                  <c:v>6.6</c:v>
                </c:pt>
                <c:pt idx="1">
                  <c:v>15.7</c:v>
                </c:pt>
                <c:pt idx="2">
                  <c:v>27.9</c:v>
                </c:pt>
                <c:pt idx="3">
                  <c:v>15.2</c:v>
                </c:pt>
                <c:pt idx="4">
                  <c:v>29.7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2 422 fracturas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κ</c:v>
                </c:pt>
              </c:strCache>
            </c:strRef>
          </c:tx>
          <c:spPr>
            <a:solidFill>
              <a:srgbClr val="0F5F6B"/>
            </a:solidFill>
          </c:spPr>
          <c:cat>
            <c:strRef>
              <c:f>Sheet1!$A$2:$A$8</c:f>
              <c:strCache>
                <c:ptCount val="7"/>
                <c:pt idx="0">
                  <c:v>Clasificación de Robinson, cirujanos</c:v>
                </c:pt>
                <c:pt idx="1">
                  <c:v>Clasificación de Robinson, radiólogos</c:v>
                </c:pt>
                <c:pt idx="2">
                  <c:v>Recomendar cirugía (Jones)</c:v>
                </c:pt>
                <c:pt idx="3">
                  <c:v>Acortamiento de 5,1 a 10 mm (Jones)</c:v>
                </c:pt>
                <c:pt idx="4">
                  <c:v>Desplazamiento de 50 % a 100 % (Jones)</c:v>
                </c:pt>
                <c:pt idx="5">
                  <c:v>Desplazamiento de 0 % a 49 % (Jones)</c:v>
                </c:pt>
                <c:pt idx="6">
                  <c:v>Conminución (Jones)</c:v>
                </c:pt>
              </c:strCache>
            </c:strRef>
          </c:cat>
          <c:val>
            <c:numRef>
              <c:f>Sheet1!$B$2:$B$8</c:f>
              <c:numCache>
                <c:formatCode>General</c:formatCode>
                <c:ptCount val="7"/>
                <c:pt idx="0">
                  <c:v>0.56</c:v>
                </c:pt>
                <c:pt idx="1">
                  <c:v>0.81</c:v>
                </c:pt>
                <c:pt idx="2">
                  <c:v>0.4</c:v>
                </c:pt>
                <c:pt idx="3">
                  <c:v>0.22</c:v>
                </c:pt>
                <c:pt idx="4">
                  <c:v>0.39</c:v>
                </c:pt>
                <c:pt idx="5">
                  <c:v>0.71</c:v>
                </c:pt>
                <c:pt idx="6">
                  <c:v>0.75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κ</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Metaanálisis de Hassankhani 2024 (7 estudios)</c:v>
                </c:pt>
                <c:pt idx="1">
                  <c:v>Metaanálisis de Lin 2025 (7 estudios)</c:v>
                </c:pt>
                <c:pt idx="2">
                  <c:v>Estudio prospectivo de Haak 2025 (167 pacientes)</c:v>
                </c:pt>
              </c:strCache>
            </c:strRef>
          </c:cat>
          <c:val>
            <c:numRef>
              <c:f>Sheet1!$B$2:$B$4</c:f>
              <c:numCache>
                <c:formatCode>General</c:formatCode>
                <c:ptCount val="3"/>
                <c:pt idx="0">
                  <c:v>94</c:v>
                </c:pt>
                <c:pt idx="1">
                  <c:v>92</c:v>
                </c:pt>
                <c:pt idx="2">
                  <c:v>93</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Metaanálisis de Hassankhani 2024 (7 estudios)</c:v>
                </c:pt>
                <c:pt idx="1">
                  <c:v>Metaanálisis de Lin 2025 (7 estudios)</c:v>
                </c:pt>
                <c:pt idx="2">
                  <c:v>Estudio prospectivo de Haak 2025 (167 pacientes)</c:v>
                </c:pt>
              </c:strCache>
            </c:strRef>
          </c:cat>
          <c:val>
            <c:numRef>
              <c:f>Sheet1!$C$2:$C$4</c:f>
              <c:numCache>
                <c:formatCode>General</c:formatCode>
                <c:ptCount val="3"/>
                <c:pt idx="0">
                  <c:v>98</c:v>
                </c:pt>
                <c:pt idx="1">
                  <c:v>95</c:v>
                </c:pt>
                <c:pt idx="2">
                  <c:v>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Cohorte de Robinson 2004: diafisarias sin cirugía a 24 semanas</c:v>
                </c:pt>
                <c:pt idx="1">
                  <c:v>Cohorte de Murray: sin cirugía, desplazadas, adultos</c:v>
                </c:pt>
                <c:pt idx="2">
                  <c:v>Clavicle Trial: con cirugía a 9 meses</c:v>
                </c:pt>
                <c:pt idx="3">
                  <c:v>Clavicle Trial: sin cirugía a 9 meses</c:v>
                </c:pt>
                <c:pt idx="4">
                  <c:v>Woltz: con placa</c:v>
                </c:pt>
                <c:pt idx="5">
                  <c:v>Woltz: sin cirugía a 1 año</c:v>
                </c:pt>
              </c:strCache>
            </c:strRef>
          </c:cat>
          <c:val>
            <c:numRef>
              <c:f>Sheet1!$B$2:$B$7</c:f>
              <c:numCache>
                <c:formatCode>General</c:formatCode>
                <c:ptCount val="6"/>
                <c:pt idx="0">
                  <c:v>4.5</c:v>
                </c:pt>
                <c:pt idx="1">
                  <c:v>13.3</c:v>
                </c:pt>
                <c:pt idx="2">
                  <c:v>0.8</c:v>
                </c:pt>
                <c:pt idx="3">
                  <c:v>11</c:v>
                </c:pt>
                <c:pt idx="4">
                  <c:v>2.4</c:v>
                </c:pt>
                <c:pt idx="5">
                  <c:v>23.1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 de DASH</c:v>
                </c:pt>
              </c:strCache>
            </c:strRef>
          </c:tx>
          <c:spPr>
            <a:solidFill>
              <a:srgbClr val="0F5F6B"/>
            </a:solidFill>
          </c:spPr>
          <c:cat>
            <c:strRef>
              <c:f>Sheet1!$A$2:$A$4</c:f>
              <c:strCache>
                <c:ptCount val="3"/>
                <c:pt idx="0">
                  <c:v>6 semanas</c:v>
                </c:pt>
                <c:pt idx="1">
                  <c:v>3 meses</c:v>
                </c:pt>
                <c:pt idx="2">
                  <c:v>6 meses</c:v>
                </c:pt>
              </c:strCache>
            </c:strRef>
          </c:cat>
          <c:val>
            <c:numRef>
              <c:f>Sheet1!$B$2:$B$4</c:f>
              <c:numCache>
                <c:formatCode>General</c:formatCode>
                <c:ptCount val="3"/>
                <c:pt idx="0">
                  <c:v>9.4</c:v>
                </c:pt>
                <c:pt idx="1">
                  <c:v>3.6</c:v>
                </c:pt>
                <c:pt idx="2">
                  <c:v>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 de DASH</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proporción de pacientes</c:v>
                </c:pt>
              </c:strCache>
            </c:strRef>
          </c:tx>
          <c:spPr>
            <a:solidFill>
              <a:srgbClr val="0F5F6B"/>
            </a:solidFill>
          </c:spPr>
          <c:cat>
            <c:strRef>
              <c:f>Sheet1!$A$2:$A$3</c:f>
              <c:strCache>
                <c:ptCount val="2"/>
                <c:pt idx="0">
                  <c:v>Placa superior</c:v>
                </c:pt>
                <c:pt idx="1">
                  <c:v>Placa anteroinferior</c:v>
                </c:pt>
              </c:strCache>
            </c:strRef>
          </c:cat>
          <c:val>
            <c:numRef>
              <c:f>Sheet1!$B$2:$B$3</c:f>
              <c:numCache>
                <c:formatCode>General</c:formatCode>
                <c:ptCount val="2"/>
                <c:pt idx="0">
                  <c:v>0.11</c:v>
                </c:pt>
                <c:pt idx="1">
                  <c:v>0.05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proporción de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Placa única</c:v>
                </c:pt>
                <c:pt idx="1">
                  <c:v>Dos mini placas</c:v>
                </c:pt>
              </c:strCache>
            </c:strRef>
          </c:cat>
          <c:val>
            <c:numRef>
              <c:f>Sheet1!$B$2:$B$3</c:f>
              <c:numCache>
                <c:formatCode>General</c:formatCode>
                <c:ptCount val="2"/>
                <c:pt idx="0">
                  <c:v>22.5</c:v>
                </c:pt>
                <c:pt idx="1">
                  <c:v>8.1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Infección en grupos quirúrgicos (Cochrane)</c:v>
                </c:pt>
                <c:pt idx="1">
                  <c:v>Pérdida de sensibilidad persistente (ensayo holandés)</c:v>
                </c:pt>
                <c:pt idx="2">
                  <c:v>Retiro electivo de placa (ensayo holandés)</c:v>
                </c:pt>
                <c:pt idx="3">
                  <c:v>Retiro del implante por molestia (Cochrane)</c:v>
                </c:pt>
                <c:pt idx="4">
                  <c:v>Mala unión sintomática con cirugía (Cochrane)</c:v>
                </c:pt>
                <c:pt idx="5">
                  <c:v>Mala unión sintomática sin cirugía (Cochrane)</c:v>
                </c:pt>
              </c:strCache>
            </c:strRef>
          </c:cat>
          <c:val>
            <c:numRef>
              <c:f>Sheet1!$B$2:$B$7</c:f>
              <c:numCache>
                <c:formatCode>General</c:formatCode>
                <c:ptCount val="6"/>
                <c:pt idx="0">
                  <c:v>3.2</c:v>
                </c:pt>
                <c:pt idx="1">
                  <c:v>19</c:v>
                </c:pt>
                <c:pt idx="2">
                  <c:v>16.7</c:v>
                </c:pt>
                <c:pt idx="3">
                  <c:v>10.2</c:v>
                </c:pt>
                <c:pt idx="4">
                  <c:v>1.2</c:v>
                </c:pt>
                <c:pt idx="5">
                  <c:v>11.3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del lado sano</c:v>
                </c:pt>
              </c:strCache>
            </c:strRef>
          </c:tx>
          <c:spPr>
            <a:solidFill>
              <a:srgbClr val="0F5F6B"/>
            </a:solidFill>
          </c:spPr>
          <c:cat>
            <c:strRef>
              <c:f>Sheet1!$A$2:$A$7</c:f>
              <c:strCache>
                <c:ptCount val="6"/>
                <c:pt idx="0">
                  <c:v>Rotación interna máxima</c:v>
                </c:pt>
                <c:pt idx="1">
                  <c:v>Rotación externa máxima</c:v>
                </c:pt>
                <c:pt idx="2">
                  <c:v>Abducción, resistencia</c:v>
                </c:pt>
                <c:pt idx="3">
                  <c:v>Abducción máxima</c:v>
                </c:pt>
                <c:pt idx="4">
                  <c:v>Flexión, resistencia</c:v>
                </c:pt>
                <c:pt idx="5">
                  <c:v>Flexión máxima</c:v>
                </c:pt>
              </c:strCache>
            </c:strRef>
          </c:cat>
          <c:val>
            <c:numRef>
              <c:f>Sheet1!$B$2:$B$7</c:f>
              <c:numCache>
                <c:formatCode>General</c:formatCode>
                <c:ptCount val="6"/>
                <c:pt idx="0">
                  <c:v>85</c:v>
                </c:pt>
                <c:pt idx="1">
                  <c:v>81</c:v>
                </c:pt>
                <c:pt idx="2">
                  <c:v>67</c:v>
                </c:pt>
                <c:pt idx="3">
                  <c:v>82</c:v>
                </c:pt>
                <c:pt idx="4">
                  <c:v>75</c:v>
                </c:pt>
                <c:pt idx="5">
                  <c:v>81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del lado sano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cirugía</c:v>
                </c:pt>
                <c:pt idx="1">
                  <c:v>Sin cirugía</c:v>
                </c:pt>
              </c:strCache>
            </c:strRef>
          </c:cat>
          <c:val>
            <c:numRef>
              <c:f>Sheet1!$B$2:$B$3</c:f>
              <c:numCache>
                <c:formatCode>General</c:formatCode>
                <c:ptCount val="2"/>
                <c:pt idx="0">
                  <c:v>20.8</c:v>
                </c:pt>
                <c:pt idx="1">
                  <c:v>5.2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 la diáfisis de la clavícula.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que explica el tratamiento; Clasificaciones y su fiabilidad; Diagnóstico clínico; Examen físico; Estudios por imagen; Lesiones asociadas que cambian la conducta; Algoritmo de decisión; Tratamiento: conservador y quirúrgico; Técnica quirúrgica: placa e intramedular; Complicaciones; Pronóstico; Rehabilitación y retorno deportivo. Estructura sugerida por el autor para diez minutos: Lámina 1 (45 s) - Apertura: tercio medio, alrededor de 80 % de las fracturas de clavícula [r15]. Pregunta al auditorio: ¿cuántos de ustedes operarían a un joven con un acortamiento importante?. Lámina 2 (60 s) - Mecanismo y anatomía: golpe directo sobre el hombro (94 % de los casos con mecanismo registrado en una serie) [r6]; la curva en S y el punto de inflexión [r61]; nervios supraclaviculares en el abordaje [r35]. Lámina 3 (60 s) - Diagnóstico y lesiones que no se perdonan: piel en tienda, déficit neurovascular, hombro flotante [r58]; lesión vascular en 0,6 % [r46]. Lámina 4 (60 s) - Clasificación: Allman, Robinson y AO/OTA [r58] [r4]; concordancia baja para acortamiento (κ 0,22 en 5,1 a 10 mm) [r7]. Lámina 5 (90 s) - Historia natural sin cirugía: 11 % de no unión a 9 meses en el Clavicle Trial [r12] y 13,3 % en la cohorte de Murray [r21]; tabaquismo OR 3,76 [r21]. Lámina 6 (90 s) - Evidencia de ensayos y metaanálisis: no unión 23,1 % frente a 2,4 % [r11]; unión 88,9 % frente a 96,7 % y NNT de 10 [r17]; ventaja funcional de 9,4 puntos DASH a las 6 semanas que baja a 3,2 a los 6 meses [r16]. Lámina 7 (60 s) - Qué dice la guía AAOS: cirugía o conservador, ambos válidos; placa si hay conminución [r2]. Lámina 8 (75 s) - Técnica: posición, incisión, reducción, placa precontorneada con al menos 6 corticales a cada lado [r58]; superior frente a anteroinferior [r30] [r31]. Lámina 9 (60 s) - Complicaciones: retiro del implante 10,2 % [r15], entumecimiento 19 % [r11], lesión vascular rara [r46]. Lámina 10 (30 s) - Cierre: decisión compartida; mensaje final.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diáfisis (tercio medio) concentra alrededor de 80 % de las fracturas de clavícula, y la clavícula entera aporta entre 2,6 % y 4 % de todas las fracturas (fuente: Lenza M y colaboradores, 2019); una serie hospitalaria dio 81 % para el tercio medio (fuente: Postacchini F y colaboradores, 2002). Sin cirugía, una fractura desplazada deja una pseudoartrosis en 1 de cada 10 pacientes, poco más o menos: 11 % a los 9 meses en el ensayo británico (fuente: Ahrens PM y colaboradores, 2017) y 13,3 % en una cohorte de fracturas diafisarias desplazadas del adulto (fuente: Murray IR y colaboradores, 2013). Operar baja ese riesgo (unión en 96,7 % frente a 88,9 % en una red de 22 ensayos; hay que operar a unos 10 pacientes para evitar 1 pseudoartrosis) (fuente: Axelrod DE y colaboradores, 2020), pero la función a 1 año es equivalente (fuente: American Academy of Orthopaedic Surgeons, 2022) (fuente: Woltz S y colaboradores, 2017). La ventaja funcional de operar es temprana y se encoge con el tiempo: 9,4 puntos de DASH a las 6 semanas, 3,6 a los 3 meses y 3,2 a los 6 meses (fuente: Qvist AH y colaboradores, 2024). La guía AAOS acepta cirugía o tratamiento conservador en la fractura diafisaria desplazada y aislada del adulto; la decisión se comparte con el paciente (fuente: American Academy of Orthopaedic Surgeons, 2022).</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fractura de la diáfisis de la clavícula es la que interrumpe el hueso en su porción media, entre las inserciones de los ligamentos de las articulaciones esternoclavicular y acromioclavicular. En la clasificación de Allman corresponde al grupo I (tercio medio) (fuente: Markes AR y colaboradores, 2022); en la de Robinson es el tipo 2 (diafisario) (fuente: Robinson CM, 1998). Por qué merece un capítulo propio. La clavícula une el esqueleto axial con la extremidad superior y, junto con la escápula, forma la cintura pectoral (fuente: La Rose 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Cuando se rompe en el tercio medio, el esternocleidomastoideo tira del fragmento medial hacia arriba y el peso del hombro lleva el lateral hacia abajo y hacia delante (fuente: Markes AR y colaboradores, 2022); ese desplazamiento condiciona el riesgo de no unión y de mala unión sintomática, y con él la discusión de cirugía (fuente: Robinson CM, 1998) (fuente: Murray IR y colaboradores, 2013). Alcance de este tema. Se trata de la fractura aislada del adulto. La guía AAOS limita su alcance a la fractura clavicular aislada y no pretende guiar el manejo del politraumatizado (fuente: American Academy of Orthopaedic Surgeons, 2022).</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fracturas lateral (distal) y medial (proximal) tienen otra lógica y se tratan en sus capítulos. En adolescentes se resumen las diferencias al final de la sección de pronóstico.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Cuántas son. Las cifras varían según el año, el país y la fuente, así que conviene verlas juntas. La revisión Cochrane sitúa la clavícula entre 2,6 % y 4 % de todas las fracturas (fuente: Lenza M y colaboradores, 2019); la guía AAOS habla de 3 % a 5 % de las fracturas del adulto y de 29 a 64 casos por 100 000 personas-año en las últimas dos décadas (fuente: American Academy of Orthopaedic Surgeons, 2022); una serie de Roma halló 2,6 % de todas las fracturas y 44 % de las del cinturón escapular (fuente: Postacchini F y colaboradores, 2002); y una ficha de StatPearls da hasta 10 % (fuente: Le MQT y colaboradores, 2026). La incidencia clásica de Malmö (1987) fue 64 por 100 000 por año (fuente: Zlowodzki M y colaboradores, 2005). Dónde se rompe. En la serie de Roma, el tercio medio fue el más afectado (81 %), con desplazamiento en 48 % y conminución en 19 %; el tercio medial fue el más raro (2 %) (fuente: Postacchini F y colaboradores, 2002). En el registro sueco de fracturas (2 422 fracturas en mayores de 15 años), 43 % fueron diafisarias desplazadas (fuente: Kihlström C y colaboradores, 2017) y, de todas las diafisarias, 90 % tenía algún grado de desplazamiento o angulación (fuente: Kihlström C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Quién y cómo. Los hombres aportaron 68 % de las fracturas (fuente: Kihlström C y colaboradores, 2017) (fuente: Postacchini F y colaboradores, 2002); el grupo de 15 a 24 años sumó 21 % de las fracturas (los hombres de esa edad, 17 %), y desde los 65 años predominaron las mujeres (fuente: Kihlström C y colaboradores, 2017). La distribución por edad es bimodal: un primer pico entre la segunda y tercera década, que suma casi un tercio de todas las fracturas, y otro en ancianos (fuente: American Academy of Orthopaedic Surgeons, 2022). Cuánto se opera. En una base de seguros privados de EE. UU. la tasa de cirugía fue 15,2 % (fuente: American Academy of Orthopaedic Surgeons, 2022). En Suecia, 17 % de los pacientes se operó dentro de los 30 días y la placa fue el implante en 94 % de ellos (fuente: Kihlström C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«Distribución de las fracturas de clavícula según la clasificación de Robinson (registro sueco)» muestra lo siguiente. 2A1 diafisaria sin desplazar: 6.6 % de 2 422 fracturas (fuente: Kihlström C y colaboradores, 2017). 2A2 diafisaria angulada: 15.7 % de 2 422 fracturas (fuente: Kihlström C y colaboradores, 2017). 2B1 desplazada, simple o en cuña: 27.9 % de 2 422 fracturas (fuente: Kihlström C y colaboradores, 2017). 2B2 desplazada, segmentaria o conminuta: 15.2 % de 2 422 fracturas (fuente: Kihlström C y colaboradores, 2017). Tercio lateral (tipo 3): 29.7 % de 2 422 fracturas (fuente: Kihlström C y colaboradores, 2017).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El mecanismo clásico enseñado en las aulas es la caída sobre la mano extendida, pero los datos clínicos no lo respaldan. En una serie de 150 pacientes, entre los que tenían datos del mecanismo (81 %), 94 % se había fracturado por un impacto directo sobre el hombro y solo 6 % al caer sobre la mano extendida; un análisis biomecánico respaldó lo observado (fuente: Stanley D y colaboradores, 1988). La guía AAOS coincide: lo habitual es el impacto directo sobre el hombro, tanto en caídas de baja energía como en choques de bicicleta o de vehículo (fuente: American Academy of Orthopaedic Surgeons, 2022).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Quiénes se lesionan y cómo. En el registro sueco las causas más frecuentes fueron las caídas a nivel y los accidentes de bicicleta (fuente: Kihlström C y colaboradores, 2017). En la serie de Roma el origen más común fueron los accidentes de tránsito (fuente: Postacchini F y colaboradores, 2002). En la serie de Edimburgo, la fractura del joven solía ser diafisaria y venir del tránsito o del deporte; la del quinto lateral predominó en ancianos y tras caídas en casa (fuente: Robinson CM, 1998). Dónde se rompe el hueso. El hueso falla donde cambia su curvatura.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100 fracturas por alta energía con TC reconstruida en 3D, la línea de fractura cayó en promedio cerca de 60 % de la longitud total contando desde el borde medial, que corresponde al punto de inflexión de la curva en S (fuente: Rivas R y colaboradores, 2026). Es una observación morfométrica de una serie retrospectiva, útil para entender por qué la fractura es diafisaria y para planificar el contorneado de la placa. Con esto cerramos mecanismo de lesión. Sigamos con anatomía que explica el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explica el tratamiento. El hueso. Vista desde arriba, la clavícula es un hueso largo cuyo extremo medial es convexo hacia delante (fuente: La Rose J y colaboradores, 2026); hacia el acromion la curva se invierte y el conjunto dibuja una S (fuente: Markes AR y colaboradores, 2022). Se articula con el manubrio esternal (articulación esternoclavicular, con disco intraarticular) y con el acromion (acromioclavicular), y el ligamento coracoclavicular, con sus fascículos conoideo y trapezoide, la ancla a la coracoides (fuente: La Rose J y colaboradores, 2026). Qué se inserta dónde. Para ubicar las inserciones, la diáfisis se piensa en dos tramos: dos tercios mediales y un tercio lateral (fuente: La Rose J y colaboradores, 2026). Tramo medial: arriba, el esternocleidomastoideo; abajo, en su surco, el subclavio; delante, el pectoral mayor; detrás, el esternohioideo. Tramo lateral: deltoides delante y trapecio detrás (fuente: La Rose J y colaboradores, 2026). De ahí la deformidad típica: el esternocleidomastoideo eleva el fragmento medial y el peso del hombro baja y rota hacia delante el lateral (fuente: Markes AR y colaboradores, 2022). Las estructuras que se arriesgan al operar.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Nervios supraclaviculares. En una disección de 37 cadáveres, casi todos (97 %) mostraban ramas medial y lateral, y cerca de la mitad (49 %) sumaba una intermedia; los 2,7 cm más próximos a la esternoclavicular y los 1,9 cm más próximos a la acromioclavicular quedaron libres de ramas (fuente: Nathe T y colaboradores, 2011). Otro trabajo, sobre 64 hombros, describió 7 patrones de ramificación; en el más común (67,19 %) las ramas medial y lateral compartían un tronco y la intermedia derivaba de las mediales (fuente: Lorsuwannarat N y colaboradores, 2023). Midiendo desde la esternoclavicular, propuso como franjas más seguras para incidir las situadas entre 29,3 % y 51,2 % y entre 60,5 % y 79,7 % de la longitud del hueso (fuente: Lorsuwannarat N y colaboradores, 2023). Entre las zonas seguras la posición de las ramas es variable: hace falta disección cuidadosa (fuente: Nathe T y colaboradores, 2011) (fuente: Lorsuwannarat N y colaboradores, 2023). Vasos subclavios y plexo braquial. Discurren por detrás del hueso. En 127 angiotomografías, la arteria subclavia quedó a 0,91 cm de la clavícula en sentido anteroposterior y no corría por su borde inferior, por lo que los autores juzgaron segura la placa superior para los vasos (fuente: Vatansever A y colaboradores, 2019). Es una conclusión morfométrica: con menos de 1 cm de margen (fuente: Vatansever A y colaboradores, 2019), la profundidad de la broca se controla siempre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Vértice pulmonar. Su lesión puede dar hemotórax o neumotórax; por eso, sobre todo si hay disnea, se ausculta, se mide la saturación y se pide radiografía de tórax (fuente: Markes AR y colaboradores, 2022). Periostio y vascularización. Una revisión francesa insiste en cuidar el aporte vascular del periostio en la diáfisis, elegir la placa según el grosor y la curva en 3 dimensiones del hueso, y estudiar la forma del canal antes de enclavar (fuente: Ropars M y colaboradores, 2017). Con esto cerramos anatomía que explica el tratamiento. Sigamos con clasificaciones y su fiabilidad.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y su fiabilidad. Hay tres lenguajes que conviene dominar porque aparecen en los ensayos y en las guías. Ninguna clasificación decide sola el tratamiento: sirven para describir, comparar y recordar qué características elevan el riesgo. Allman (1967). Divide la clavícula en tercios: grupo I, tercio medio; grupo II, tercio lateral o distal; grupo III, tercio medial o proximal (fuente: Markes AR y colaboradores, 2022). Es útil para ubicar la lesión, pero no dice nada de desplazamiento ni de conminución. Robinson (1998). Parte de la localización (quinto medial, diáfisis, quinto lateral) y añade desplazamiento, conminución y extensión articular (fuente: Robinson CM, 1998). Para la diáfisis: 2A, sin desplazar; 2B, desplazada (fuente: Robinson CM, 1998). La versión usada en el registro sueco la subdivide así: 2A1 (alineada y sin desplazar), 2A2 (alineada pero angulada), 2B1 (desplazada, simple o en cuña) y 2B2 (desplazada, segmentaria o conminuta) (fuente: Kihlström C y colaboradores, 2017). Robinson mostró que, además del desplazamiento, la conminución en las 2B aumenta el riesgo de retraso de consolidación y de no unión (fuente: Robinson CM, 1998). AO/OTA. En la numeración de segmentos, la clavícula es el 15 y la diáfisis el 15.2, con A simple, B en cuña y C conminuta (fuente: Markes AR y colaboradores, 2022). Al leer ensayos conviene reconocer otra notación para la diáfisis, 15-B (fuente: Nourian A y colaboradores, 2017), con subgrupos 15B1 y 15B2 (fuente: Rivera-Saldívar G y colaboradores, 2024). Qué tan fiables son. En un estudio que envió 30 pares de radiografías a 22 cirujanos de hombro (16 respondieron), la concordancia entre observadores fue moderada para la conminución y para los desplazamientos extremos y mínima para el intermedio; en el acortamiento fue débil en 2 rangos, mínima en otro y nula en los 4 restantes, y fue débil para decidir si operar (fuente: Jones GL y colaboradores, 2014). La concordancia de la clasificación de Robinson en fracturas conminutas mejoró cuando se añadió la proyección con 30° de inclinación, y fue mejor en radiólogos que en cirujanos (fuente: Stegeman SA y colaboradores, 2015). Para qué sirve en la decisión. El mensaje práctico es doble: (1) no fundar la cirugía en una sola cifra radiográfica de acortamiento (fuente: Jones GL y colaboradores, 2014); (2) llevar la clasificación a la conversación con el paciente solo como ayuda para estimar el riesgo de no unión, que sube con el desplazamiento y la conminución (fuente: Robinson CM y colaboradores, 2004) (fuente: Murray IR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entre observadores (kappa) al clasificar fracturas diafisarias» muestra lo siguiente. Conminución (Jones): 0.8 κ (fuente: Jones GL y colaboradores, 2014). Desplazamiento de 0 % a 49 % (Jones): 0.7 κ (fuente: Jones GL y colaboradores, 2014). Desplazamiento de 50 % a 100 % (Jones): 0.4 κ (fuente: Jones GL y colaboradores, 2014). Acortamiento de 5,1 a 10 mm (Jones): 0.2 κ (fuente: Jones GL y colaboradores, 2014). Recomendar cirugía (Jones): 0.4 κ (fuente: Jones GL y colaboradores, 2014). Clasificación de Robinson, radiólogos: 0.8 κ (fuente: Stegeman SA y colaboradores, 2015). Clasificación de Robinson, cirujanos: 0.6 κ (fuente: Stegeman SA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«Clasificaciones usadas para la diáfisis de la clavícula» tiene 4 columnas: Sistema, Qué describe, Subtipos de la diáfisis, Límite. Fila 1: Sistema, Allman; Qué describe, Tercio afectado; Subtipos de la diáfisis, Grupo I: tercio medio (fuente: Markes AR y colaboradores, 2022); Límite, No informa desplazamiento ni conminución. Fila 2: Sistema, Robinson; Qué describe, Localización, desplazamiento, conminución; Subtipos de la diáfisis, 2A1, 2A2, 2B1, 2B2 (fuente: Kihlström C y colaboradores, 2017); Límite, La concordancia depende de las proyecciones y del observador (fuente: Stegeman SA y colaboradores, 2015). Fila 3: Sistema, AO/OTA; Qué describe, Segmento y patrón del trazo; Subtipos de la diáfisis, A simple, B en cuña, C conminuta (fuente: Markes AR y colaboradores, 2022); Límite, Menos usada en los ensayos clásicos. (fuente: Kihlström C y colaboradores, 2017) (fuente: Stegeman SA y colaboradores, 2015) (fuente: Markes AR y colaboradores, 2022). Con esto cerramos clasificaciones y su fiabilidad. Sigamos con diagnóstico clínico.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clínico. El diagnóstico es clínico y radiográfico y casi nunca presenta dificultad; la dificultad está en no pasar por alto lo asociado. Historia. Mecanismo (golpe directo, caída, choque), energía del trauma, lado dominante, ocupación y deporte, tabaquismo y comorbilidades. Un mecanismo de alta energía obliga a buscar otras lesiones del cinturón escapular y del tórax (fuente: Markes AR y colaboradores, 2022) (fuente: Serpico M y colaboradores, 2021). Inspección y palpación. Dolor localizado, deformidad, equimosis, a veces crepitación y movilidad anormal; puede haber abrasión o equimosis en el hombro tras un golpe directo, o en la línea media cuando la causa fue la banda del cinturón de seguridad (fuente: Markes AR y colaboradores, 2022). La piel en tienda aparece cuando la punta del fragmento perfora la fascia trapecial: la piel se ve pálida, deja de deslizarse sobre el hueso y puede terminar abriéndose (fuente: Markes AR y colaboradores, 2022). Neurovascular y tórax. Hay que explorar pulsos, color, llenado capilar y función motora y sensitiva distal a la lesión, y auscultar el tórax con saturación de oxígeno si hay disnea, por la cercanía del plexo braquial, los vasos subclavios y el vértice pulmonar (fuente: Markes AR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 análisis de 59 198 pacientes con fractura de clavícula tras trauma cerrado, 0,6 % (341) tenía una lesión de vasos axilosubclavios; el riesgo se multiplicó casi por 50 cuando había lesión del plexo braquial (OR 49,17) (fuente: Tay E y colaboradores, 2021). Por eso un déficit neurológico del brazo debe disparar la búsqueda dirigida de lesión vascular, con comparación de presiones entre ambos brazos (fuente: Tay E y colaboradores, 2021). Cuándo derivar de urgencia. Una revisión de medicina de urgencias separa dos niveles: consulta inmediata ante fractura abierta, fractura proximal con desplazamiento posterior o lesión asociada urgente; derivación preferente si el desplazamiento supera 100 %, el acortamiento pasa de 2 cm, hay conminución u hombro flotante (fuente: Serpico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se busca en la primera evaluación y por qué» tiene 3 columnas: Hallazgo, Qué sugiere, Qué hacer. Fila 1: Hallazgo, Piel blanquecina e inmóvil sobre el hueso; Qué sugiere, Piel en tienda, riesgo de fractura abierta (fuente: Markes AR y colaboradores, 2022); Qué hacer, Valorar cirugía temprana. Fila 2: Hallazgo, Déficit neurológico del brazo; Qué sugiere, Lesión de plexo y mayor riesgo de lesión vascular (OR 49,17) (fuente: Tay E y colaboradores, 2021); Qué hacer, Comparar pulsos y presiones, valorar angio-TC. Fila 3: Hallazgo, Disnea o dolor torácico; Qué sugiere, Posible neumotórax o hemotórax por lesión del vértice pulmonar (fuente: Markes AR y colaboradores, 2022); Qué hacer, Radiografía de tórax y auscultación. Fila 4: Hallazgo, Alta energía; Qué sugiere, Costillas, escápula, húmero proximal u otras fracturas (fuente: Markes AR y colaboradores, 2022); Qué hacer, Revisión completa del cinturón escapular. (fuente: Tay E y colaboradores, 2021) (fuente: Markes AR y colaboradores, 2022). Con esto cerramos diagnóstico clínico.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No encontré en la literatura abierta consultada estudios que den la sensibilidad y la especificidad de maniobras clínicas concretas para la fractura de clavícula; por eso este tema no inventa esas cifras (sin dato verificable). Lo que sí se sostiene es el orden del examen, descrito en revisiones (fuente: Markes AR y colaboradores, 2022) (fuente: Serpico M y colaboradores, 2021). Observar la silueta de ambos hombros de frente y desde arriba: caída del hombro, acortamiento aparente, bulto óseo, equimosis (fuente: Markes AR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Palpar todo el hueso desde el esternón hasta el acromion, y también las articulaciones esternoclavicular y acromioclavicular, para no pasar por alto un segundo foco (fuente: Markes AR y colaboradores, 2022). Evaluar la piel: abrasiones, tienda, herida que comunique con el foco (fractura abierta) (fuente: Markes AR y colaboradores, 2022) (fuente: Serpico M y colaboradores, 2021). Explorar el estado neurovascular distal y comparar con el lado sano (fuente: Markes AR y colaboradores, 2022) (fuente: Tay E y colaboradores, 2021). Auscultar el tórax y revisar costillas y escápula si la energía fue alta (fuente: Markes AR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Revisar el cuello y la columna cervical si el mecanismo lo sugiere (práctica habitual / opinión experta). Registrar la ocupación y los deportes del paciente, porque modulan la decisión compartida (práctica habitual / opinión experta). Con esto cerramos examen físico. Sigamos con estudios por imagen.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estudios por imagen. Radiografía simple. Es la base. Se piden proyecciones anteroposterior y con inclinación cefálica; en un estudio con 154 evaluadores de fracturas conminutas, la concordancia entre observadores y para el mismo observador mejoró al añadir la proyección caudocefálica de 30° a la anteroposterior (fuente: Stegeman SA y colaboradores, 2015). La guía AAOS sugiere, como opción de evidencia limitada, la radiografía de pie: en un estudio, 52,1 % de las fracturas de pie tuvo desplazamiento mayor de 100 % frente a 33,5 % en decúbito, y en otro la diferencia media de desplazamiento fue de 3,34 a 6,3 mm (fuente: American Academy of Orthopaedic Surgeons, 2022). Medir el acortamiento. Pesa en la decisión, pero no hay un método único: se usan proyecciones inclinadas estandarizadas de la clavícula, panorámicas de ambos hombros, la PA de tórax o la cinta métrica en la consulta (fuente: Markes AR y colaboradores, 2022). En una comparación, la placa PA de tórax tomada de pie fue la que mejor concordó con la TC (fuente: Markes AR y colaboradores, 2022). Con radiografía simple unilateral los cirujanos coincidieron poco al medir el acortamiento; por eso los autores desaconsejan decidir la cirugía solo con ese dato o proponen medirlo con otra técnica (fuente: Jones GL y colaboradores, 2014). Tomografía. La TC con reconstrucción 3D permite medir la longitud real frente al lado sano y apreciar mejor el patrón y la conminución (fuente: Markes AR y colaboradores, 2022). En el ensayo británico, la unión se evaluó con TC 3D (fuente: Robinson CM y colaboradores, 2013). Su rol de rutina es discutido: costo y radiación (fuente: Markes AR y colaboradores, 2022). Ecografía. Un metaanálisis de 7 estudios encontró una sensibilidad conjunta de 0,94 y una especificidad de 0,98 (fuente: Hassankhani A y colaboradores, 2024); otro metaanálisis de 7 estudios, 92 % (IC 95 % 87 % a 95 %) y 95 % (IC 95 % 91 % a 98 %) (fuente: Lin B y colaboradores, 2025). Un estudio prospectivo en 8 servicios de urgencias con 167 pacientes, con médicos de urgencias entrenados, dio sensibilidad y especificidad de 93 % cada una, razón de verosimilitud negativa de 0,09 y positiva de 12,39 frente a la radiografía como referencia (fuente: Haak SL y colaboradores, 2025). Es un complemento útil para el triage sin radiación (fuente: Haak SL y colaboradores, 2025); en niños su especificidad fue menor que en adultos (fuente: Hassankhani A y colaboradores, 2024) (fuente: Haak SL y colaboradores, 2025), y en el estudio multicéntrico la referencia siguió siendo la radiografía (fuente: Haak SL y colaboradores, 2025). Angio-TC. Ante sospecha de lesión de vasos subclavios es la prueba que ha sustituido a la angiografía convencional por su exactitud y rapidez (fuente: Chalidis B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«Exactitud de la ecografía para la fractura de clavícula (sensibilidad y especificidad)» muestra lo siguiente. Metaanálisis de Hassankhani 2024 (7 estudios): sensibilidad 94 por ciento y especificidad 98 por ciento (fuente: Hassankhani A y colaboradores, 2024). Metaanálisis de Lin 2025 (7 estudios): sensibilidad 92 por ciento y especificidad 95 por ciento (fuente: Lin B y colaboradores, 2025). Estudio prospectivo de Haak 2025 (167 pacientes): sensibilidad 93 por ciento y especificidad 93 por ciento (fuente: Haak SL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imagen pedir y para qué» tiene 3 columnas: Estudio, Para qué sirve, Límite. Fila 1: Estudio, Radiografía AP más inclinación cefálica de 30°; Para qué sirve, Diagnóstico, desplazamiento, conminución (fuente: Stegeman SA y colaboradores, 2015); Límite, Acortamiento poco fiable en una sola proyección (fuente: Jones GL y colaboradores, 2014). Fila 2: Estudio, Radiografía de pie; Para qué sirve, Muestra más desplazamiento que en decúbito (fuente: American Academy of Orthopaedic Surgeons, 2022); Límite, Evidencia limitada (fuente: American Academy of Orthopaedic Surgeons, 2022). Fila 3: Estudio, TC con reconstrucción 3D; Para qué sirve, Longitud total, patrón y conminución (fuente: Markes AR y colaboradores, 2022); Límite, Costo y radiación; uso de rutina discutido (fuente: Markes AR y colaboradores, 2022). Fila 4: Estudio, Ecografía en el punto de atención; Para qué sirve, Triage sin radiación; sensibilidad 93 % y especificidad 93 % en un estudio multicéntrico (fuente: Haak SL y colaboradores, 2025); Límite, Depende del operador; la especificidad varía entre estudios y es menor en niños (fuente: Hassankhani A y colaboradores, 2024) (fuente: Lin B y colaboradores, 2025). Fila 5: Estudio, Angio-TC; Para qué sirve, Descartar lesión de subclavia ante déficit neurovascular (fuente: Chalidis B y colaboradores, 2024); Límite, Solo con sospecha clínica. (fuente: American Academy of Orthopaedic Surgeons, 2022) (fuente: Jones GL y colaboradores, 2014) (fuente: Stegeman SA y colaboradores, 2015) (fuente: Hassankhani A y colaboradores, 2024) (fuente: Lin B y colaboradores, 2025) (fuente: Haak SL y colaboradores, 2025) (fuente: Chalidis B y colaboradores, 2024) (fuente: Markes AR y colaboradores, 2022). Con esto cerramos estudios por imagen. Sigamos con lesiones asociadas que cambian la conducta.</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lesiones asociadas que cambian la conducta. Hombro flotante. Es la fractura de clavícula junto con la del cuello de la escápula del mismo lado. Una revisión sistemática de 17 estudios (371 hombros) halló que 58 % se operó y 42 % se trató sin cirugía, con una puntuación de Constant de 80 % del máximo en ambos grupos (fuente: Dombrowsky AR y colaboradores, 2020). Su lectura: individualizar; si el cuello escapular está muy desplazado, fijar clavícula y escápula puede convenir, y si apenas se desplazó, alcanza con no operar o con fijar solo la clavícula (fuente: Dombrowsky AR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revisión francesa lo cuenta entre las indicaciones quirúrgicas habituales (fuente: Ropars M y colaboradores, 2017). Lesión vascular. La lesión de vasos subclavios es poco frecuente (0,6 % en una base de trauma cerrado) (fuente: Tay E y colaboradores, 2021), pero puede poner en riesgo la vida (sangrado, hematoma, seudoaneurisma, isquemia del brazo) y pasar inadvertida justo en fracturas cerradas y con poco desplazamiento (fuente: Chalidis B y colaboradores, 2024). La angio-TC es hoy la prueba de elección; si hay sangrado grave o isquemia, primero se resuelve el vaso (las técnicas intervencionistas son una opción) y después se estabiliza la clavícula (fuente: Chalidis B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Plexo braquial. El déficit neurológico aumenta el riesgo de lesión vascular concomitante (OR 49,17) y exige examen dirigido (fuente: Tay E y colaboradores, 2021). Tórax. Neumotórax, hemotórax, contusión pulmonar y fracturas costales acompañan a la clavícula en trauma de energía alta (fuente: Markes AR y colaboradores, 2022) (fuente: Tay E y colaboradores, 2021). Politrauma. La fijación puede facilitar la movilización temprana y el apoyo del miembro (opinión expuesta en una revisión) (fuente: Markes AR y colaboradores, 2022); la guía AAOS excluye explícitamente al politraumatizado de su alcance (fuente: American Academy of Orthopaedic Surgeons, 2022). Con esto cerramos lesiones asociadas que cambian la conducta.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Este algoritmo ordena las decisiones del capítulo; no sustituye al juicio del cirujano ni a la conversación con el paciente. La guía AAOS no fija umbrales de desplazamiento o acortamiento para operar porque los ensayos no los definen de manera uniforme (fuente: American Academy of Orthopaedic Surgeons, 2022).</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«Decisión ante una fractura diafisaria de clavícula del adulto» se lee de arriba hacia abajo. Se parte de: Adulto con fractura diafisaria de clavícula, aislada, confirmada en radiografía. Se decide: ¿Fractura abierta, piel en tienda, lesión neurovascular o hombro flotante con desplazamiento importante? Si la respuesta es sí, derivar y valorar cirugía, urgente si hay lesión vascular o piel amenazada (fuente: Markes AR y colaboradores, 2022) (fuente: Ropars M y colaboradores, 2017) (fuente: Serpico M y colaboradores, 2021). Si la respuesta es no, ¿hay desplazamiento (corticales sin contacto)?. Se hace: Derivar y valorar cirugía, urgente si hay lesión vascular o piel amenazada (fuente: Markes AR y colaboradores, 2022) (fuente: Ropars M y colaboradores, 2017) (fuente: Serpico M y colaboradores, 2021). Se decide: ¿Hay desplazamiento (corticales sin contacto)? Si la respuesta es no, sling y movilidad progresiva; control radiográfico; no se justifica cirugía en la mínimamente desplazada (fuente: American Academy of Orthopaedic Surgeons, 2022). Si la respuesta es sí, estimar el riesgo de no unión: tabaquismo, conminución, desplazamiento, sexo femenino y edad (fuente: Murray IR y colaboradores, 2013) (fuente: Robinson CM y colaboradores, 2004); añadir ocupación, deporte y preferencia del paciente. Se hace: Sling y movilidad progresiva; control radiográfico; no se justifica cirugía en la mínimamente desplazada (fuente: American Academy of Orthopaedic Surgeons, 2022). Se decide: Estimar el riesgo de no unión: tabaquismo, conminución, desplazamiento, sexo femenino y edad (fuente: Murray IR y colaboradores, 2013) (fuente: Robinson CM y colaboradores, 2004); añadir ocupación, deporte y preferencia del paciente? Si la respuesta es el paciente prefiere evitar cirugía, opción conservadora: sling; informar riesgo de no unión de 11 % a 9 meses y de mala unión sintomática (fuente: Ahrens PM y colaboradores, 2017) (fuente: Lenza M y colaboradores, 2019). Si la respuesta es alto riesgo o alta demanda funcional, opción quirúrgica: placa si hay conminución; clavo en trazo simple y con experiencia (fuente: American Academy of Orthopaedic Surgeons, 2022) (fuente: Fuglesang HFS y colaboradores, 2017). Se hace: Opción conservadora: sling; informar riesgo de no unión de 11 % a 9 meses y de mala unión sintomática (fuente: Ahrens PM y colaboradores, 2017) (fuente: Lenza M y colaboradores, 2019). Se hace: Opción quirúrgica: placa si hay conminución; clavo en trazo simple y con experiencia (fuente: American Academy of Orthopaedic Surgeons, 2022) (fuente: Fuglesang HFS y colaboradores, 2017). Termina en: Seguimiento radiográfico. Sin consolidación y con síntomas, valorar cirugía de la no unión: una revisión la plantea desde los 3 meses (fuente: Yetter T y colaboradores, 2023), pero a esa altura 27 % de los no operados del Clavicle Trial aún no mostraba unión y a los 9 meses quedaba 11 % (fuente: Ahrens PM y colaboradores, 2017). Con esto cerramos algoritmo de decisión. Sigamos con tratamiento: conservador y quirúrgico.</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conservador y quirúrgico. 1. Lo que dicen las guías. La guía AAOS (evidencia alta, recomendación fuerte) reconoce que operar la diafisaria desplazada del adulto consolida más y da mejores resultados tempranos; aun así, deja abiertas ambas vías, porque a largo plazo los resultados referidos por el paciente y la satisfacción se igualan (fuente: American Academy of Orthopaedic Surgeons, 2022). En fracturas mínimamente desplazadas la cirugía no está indicada (fuente: American Academy of Orthopaedic Surgeons, 2022). El sling se prefiere en la mayoría de los casos frente al vendaje en ocho; es una opinión de consenso del grupo redactor, ante la falta de evidencia fiable (fuente: American Academy of Orthopaedic Surgeons, 2022). El ultrasonido pulsado de baja intensidad no debe usarse para acelerar la consolidación (fuente: American Academy of Orthopaedic Surgeons, 2022). 2. Tratamiento conservador. Un ensayo con 60 participantes comparó el sling con el vendaje en ocho: el dolor el primer día fue mayor con el vendaje (EVA 6,8 frente a 5,6) y el acortamiento medio no difirió (9 mm frente a 7,5 mm) (fuente: Ersen A y colaboradores, 2015). La práctica (opinión experta) es inmovilizar con sling mientras haya dolor y empezar pronto la movilidad pasiva y activa asistida del codo, la muñeca y la mano. 3. Qué dicen los ensayos. El hilo conductor es este: la cirugía reduce de manera clara la no unión y la mala unión sintomática, acelera el inicio de la recuperación, pero la función final es parecida, y la cirugía se paga con cicatriz, entumecimiento, intolerancia al implante y, a veces, otra operación. Los ensayos principales están en la tabla. 4. Metaanálisis. Seis ensayos con 412 pacientes mostraron 29 no uniones de 200 pacientes sin cirugía frente a 3 de 212 operados (fuente: McKee RC y colaboradores, 2012). La revisión Cochrane (14 estudios, 1 469 participantes) concluyó, con evidencia de baja calidad, que la cirugía puede no mejorar la función a 1 año o más (2,3 puntos de Constant a favor, sin importancia clínica), que puede reducir el fracaso del tratamiento medido como reintervención no rutinaria (RR 0,32) y que la mala unión sintomática fue más frecuente sin cirugía (11,3 % frente a 1,2 %) (fuente: Lenza M y colaboradores, 2019). En una red de 22 ensayos, la unión fue 88,9 % sin cirugía y 96,7 % con cirugía, con un NNT cercano a 10, y la ventaja funcional no llegó a la diferencia mínima clínicamente importante de 8 puntos (fuente: Axelrod DE y colaboradores, 2020). Una red con 19 ensayos (1 783 fracturas) encontró que todas las opciones quirúrgicas reducían de forma significativa la no unión frente a no operar (OR de 0,08 para placa comprimida, 0,07 para clavo y 0,07 para placa de reconstrucción) (fuente: Martin JR y colaboradores, 2021). Otro metaanálisis que combinó ensayos y estudios observacionales halló OR de no unión de 0,18 (IC 95 % 0,10 a 0,33) y, al limitarse a los estudios de alta calidad, menos mala unión y regreso al trabajo 8,64 días antes (fuente: Smeeing DPJ y colaboradores, 2017). 5. Indicaciones. Se distinguen tres niveles. (a) Indicaciones aceptadas: fractura abierta, lesión neurovascular, hombro flotante o impactación del hombro en la revisión francesa (fuente: Ropars M y colaboradores, 2017), y piel amenazada en la revisión pediátrica y adolescente (fuente: Markes AR y colaboradores, 2022). (b) Indicaciones relativas apoyadas por estudios: desplazamiento completo, conminución y acortamiento, con factores como tabaquismo (fuente: Murray IR y colaboradores, 2013) (fuente: Robinson CM y colaboradores, 2004) (fuente: Hill JM y colaboradores, 1997). (c) Preferencia del paciente y demanda funcional (práctica habitual / opinión experta). 6. El costo. Una revisión citada por la guía AAOS estimó un costo medio de alrededor de USD 10 000 con cirugía y USD 8 000 sin ella (fuente: American Academy of Orthopaedic Surgeons, 2022); en el ensayo británico el costo fue significativamente mayor con la placa (fuente: Robinson CM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«No unión sin cirugía y con cirugía en los ensayos» muestra lo siguiente. Woltz: sin cirugía a 1 año: 23.1 por ciento (fuente: Woltz S y colaboradores, 2017). Woltz: con placa: 2.4 por ciento (fuente: Woltz S y colaboradores, 2017). Clavicle Trial: sin cirugía a 9 meses: 11 por ciento (fuente: Ahrens PM y colaboradores, 2017). Clavicle Trial: con cirugía a 9 meses: 0.8 por ciento (fuente: Ahrens PM y colaboradores, 2017). Cohorte de Murray: sin cirugía, desplazadas, adultos: 13.3 por ciento (fuente: Murray IR y colaboradores, 2013). Cohorte de Robinson 2004: diafisarias sin cirugía a 24 semanas: 4.5 por ciento (fuente: Robinson CM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«Ventaja en DASH a favor de la placa frente a no operar (metaanálisis de 10 ensayos)» muestra lo siguiente. 6 semanas: 9.4 puntos de DASH (fuente: Qvist AH y colaboradores, 2024). 3 meses: 3.6 puntos de DASH (fuente: Qvist AH y colaboradores, 2024). 6 meses: 3.2 puntos de DASH (fuente: Qvist AH y colaboradores, 2024). En el documento Word de este tema encontrarás además: Ensayos aleatorizados principales: placa o clavo frente a tratamiento no operatorio; Factores que inclinan hacia operar o hacia tratar sin cirugía. Con esto cerramos tratamiento: conservador y quirúrgico. Sigamos con técnica quirúrgica: placa e intramedular.</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placa e intramedular. Esta sección es apoyo de estudio: explica para entender y no sustituye al tutor ni al manual del implante. Lo que es práctica habitual y no tiene estudio se rotula "práctica habitual / opinión experta" y no lleva cifra. Objetivo. Recuperar la longitud, la alineación y la rotación de la clavícula con una fijación estable que permita movilidad temprana y que irrite lo menos posible. Las dos familias son la placa y el clavo intramedular; la guía AAOS las considera equivalentes a largo plazo, con ventaja para la placa cuando hay conminución (fuente: American Academy of Orthopaedic Surgeons, 2022). Los números de los pasos están en el esquema; aquí van las ideas que los sostienen. Por qué la placa gana en conminución. Un clavo intramedular sostiene mal la longitud cuando falta apoyo entre los fragmentos (práctica habitual / opinión experta). En el ensayo noruego la recuperación con clavo fue más lenta cuanto mayor la conminución y cuando hubo que abrir el foco (fuente: Fuglesang HFS y colaboradores, 2017); una revisión recoge que, con conminución, Smekal no logró recuperar la longitud y vio no unión y telescopaje del implante (fuente: Markes AR y colaboradores, 2022). Placa o clavo en el conjunto de ensayos. Un metaanálisis de 12 ensayos con 839 pacientes comparó la placa con el clavo o el alfiler de Knowles: no halló diferencias en no unión, reintervención ni refractura; el clavo tuvo menos infecciones, cirugía más corta, incisión menor y puntuaciones de Constant y DASH algo mejores, pero más retiros del implante (fuente: Li L y colaboradores, 2020). La elección, entonces, descansa en el patrón de la fractura y en la experiencia del equipo, no en una ventaja general de uno de los dos (fuente: American Academy of Orthopaedic Surgeons, 2022). Por qué importan la incisión y el nervio. El entumecimiento incisional y de la pared torácica se atribuye a las ramas del nervio supraclavicular y se ha descrito en 10 % a 29 % de los pacientes (fuente: Nathe T y colaboradores, 2011); en un ensayo, 19 % de los operados mantuvo pérdida de sensibilidad alrededor de la cicatriz (fuente: Woltz S y colaboradores, 2017). En una serie retrospectiva de 340 pacientes (45 con preservación), preservar el nervio con anestesia local sin torniquete redujo el entumecimiento incisional y de la pared torácica, sin cambiar la unión ni el tiempo quirúrgico (fuente: Hu R y colaboradores, 2023). Errores frecuentes del residente. Abrir un abordaje demasiado largo y despegar el periostio del fragmento en cuña (fuente: Ropars M y colaboradores, 2017). Reducir con la clavícula en rotación o acortada y dar por buena una proyección única (práctica habitual / opinión experta; el peso del acortamiento residual se discute (fuente: Goudie EB y colaboradores, 2017) (fuente: Pradel S y colaboradores, 2023)). Colocar una placa corta o con pocos tornillos (fuente: Markes AR y colaboradores, 2022). Perforar la cortical posterior sin protección ni control de profundidad (fuente: Vatansever A y colaboradores, 2019). Entrar con el clavo en un punto equivocado o dejarlo largo o corto, con prominencia medial (fuente: Lu CC y colaboradores, 2014) (fuente: Smekal V y colaboradores, 2009). Olvidar informar al paciente de la zona de entumecimiento y del posible retiro (fuente: Woltz S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«Retiro de implante tras fijación con placa según su posición» muestra lo siguiente. Placa superior: 0.1 proporción de pacientes (fuente: Nourian A y colaboradores, 2017). Placa anteroinferior: 0.1 proporción de pacientes (fuente: Nourian A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globales: placa única frente a doble placa de bajo perfil» muestra lo siguiente. Placa única: 22.5 por ciento (fuente: Rompen IF y colaboradores, 2022). Dos mini placas: 8.1 por ciento (fuente: Rompen IF y colaboradores, 2022). En el documento Word de este tema encontrarás además: Duración de la cirugía en el ensayo noruego. Con esto cerramos técnica quirúrgica: placa e intramedular.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No unión. Sin cirugía, 4,5 % de las 581 fracturas diafisarias no habían consolidado a las 24 semanas en una cohorte prospectiva de 868 pacientes (fuente: Robinson CM y colaboradores, 2004); en fracturas desplazadas de adultos la cifra fue 13,3 % en otra cohorte (fuente: Murray IR y colaboradores, 2013) y 11 % en el Clavicle Trial a los 9 meses (fuente: Ahrens PM y colaboradores, 2017). El riesgo sube con la falta de contacto cortical, el sexo femenino, la conminución y la edad (fuente: Robinson CM y colaboradores, 2004); el tabaquismo fue el factor más fuerte (OR 3,76) (fuente: Murray IR y colaboradores, 2013). La guía AAOS lo recoge como opción de evidencia limitada (fuente: American Academy of Orthopaedic Surgeons, 2022). En una serie clásica, el acortamiento inicial de 20 mm o más se asoció con no unión (fuente: Hill JM y colaboradores, 1997). El número de pacientes que hay que operar para evitar una no unión es 7,5 si se opera a todos los desplazados y 1,7 si solo se opera a los que tienen probabilidad de no unión de 40 % o más (fuente: Murray IR y colaboradores, 2013). Mala unión sintomática. En 15 pacientes con mala unión tras tratamiento no operatorio (acortamiento medio de 2,9 cm) la osteotomía correctiva mejoró el DASH de 32 a 12 puntos y redujo el acortamiento a 0,4 cm (fuente: McKee MD y colaboradores, 2003). La revisión Cochrane la encontró en 11,3 % de los tratados sin cirugía y 1,2 % de los operados (fuente: Lenza M y colaboradores, 2019). Complicaciones del implante. Es el precio de operar: retiro del implante por molestia en 10,2 % (Cochrane) (fuente: Lenza M y colaboradores, 2019); en el ensayo holandés, 16,7 % de retiro electivo (fuente: Woltz S y colaboradores, 2017); en el danés, 25 % (fuente: Qvist AH y colaboradores, 2018); en una serie de 143 pacientes, 20 % de reoperación casi siempre por irritación del implante (fuente: Ashman BD y colaboradores, 2014). En un ensayo con seguimiento de 30 a 51 meses, la irritación del implante fue de 70 % con placa y 66 % con clavo, y el retiro llegó a 50 % con placa y 82 % con clavo (fuente: Hulsmans MH y colaboradores, 2017). Infección: 3,2 % en los grupos quirúrgicos de la Cochrane (fuente: Lenza M y colaboradores, 2019). Falla mecánica: 3,4 % (fuente: Lenza M y colaboradores, 2019). Nervio supraclavicular. El entumecimiento incisional o de la pared torácica es frecuente: se ha descrito en 10 % a 29 % (fuente: Nathe T y colaboradores, 2011); en un ensayo, 19 % de los operados mantuvo pérdida de sensibilidad alrededor de la cicatriz (fuente: Woltz S y colaboradores, 2017). Hay maneras de reducirlo: incisión vertical (fuente: Wang K y colaboradores, 2010), técnica mínimamente invasiva (fuente: You JM y colaboradores, 2018) o preservación del nervio (fuente: Hu R y colaboradores, 2023). Lesión vascular y neurológica. Rara (0,6 % de lesión de vasos axilosubclavios en una base de trauma cerrado) pero grave (fuente: Tay E y colaboradores, 2021) (fuente: Chalidis B y colaboradores, 2024). Refractura tras retiro. En el ensayo danés hubo una fractura nueva tras retirar la placa (fuente: Qvist AH y colaboradores, 2018). Qué hacer con la no unión sintomática. En una revisión sistemática de 53 estudios con 1 258 no uniones, 95 % consolidó con la primera cirugía y 17 % tuvo alguna complicación (fuente: Yetter T y colaboradores, 2023). Frente al clavo, la placa única unió antes (15,2 frente a 19,8 semanas) y requirió menos reintervenciones (23 % frente a 37 %) (fuente: Yetter T y colaboradores, 2023). El injerto bajó el retraso de unión (0,6 % frente a 3,6 %) a costa de más complicaciones (15 % frente a 8 %), y los autores plantean operar desde los 3 meses si la no unión da síntomas (fuente: Yetter T y colaboradores, 2023). Según una revisión de técnicas, el injerto no siempre es necesario, pero conviene pensarlo en la no unión atrófica (fuente: Martetschläger F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complicaciones o eventos tras la fijación o el tratamiento conservador» muestra lo siguiente. Mala unión sintomática sin cirugía (Cochrane): 11.3 por ciento (fuente: Lenza M y colaboradores, 2019). Mala unión sintomática con cirugía (Cochrane): 1.2 por ciento (fuente: Lenza M y colaboradores, 2019). Retiro del implante por molestia (Cochrane): 10.2 por ciento (fuente: Lenza M y colaboradores, 2019). Retiro electivo de placa (ensayo holandés): 16.7 por ciento (fuente: Woltz S y colaboradores, 2017). Pérdida de sensibilidad persistente (ensayo holandés): 19 por ciento (fuente: Woltz S y colaboradores, 2017). Infección en grupos quirúrgicos (Cochrane): 3.2 por ciento (fuente: Lenza M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y su frecuencia» tiene 3 columnas: Complicación, Frecuencia, Fuente. Fila 1: Complicación, No unión sin cirugía a 24 semanas (diafisarias); Frecuencia, 4,5 %; Fuente, Cohorte prospectiva de 868 pacientes (fuente: Robinson CM y colaboradores, 2004). Fila 2: Complicación, No unión sin cirugía (desplazadas, adultos); Frecuencia, 13,3 %; Fuente, Cohorte de 941 fracturas (fuente: Murray IR y colaboradores, 2013). Fila 3: Complicación, Mala unión sintomática; Frecuencia, 11,3 % sin cirugía y 1,2 % con cirugía; Fuente, Revisión Cochrane (fuente: Lenza M y colaboradores, 2019). Fila 4: Complicación, Retiro de implante por molestia; Frecuencia, 10,2 %; Fuente, Revisión Cochrane (fuente: Lenza M y colaboradores, 2019). Fila 5: Complicación, Infección en el grupo quirúrgico; Frecuencia, 3,2 %; Fuente, Revisión Cochrane (fuente: Lenza M y colaboradores, 2019). Fila 6: Complicación, Falla mecánica; Frecuencia, 3,4 %; Fuente, Revisión Cochrane (fuente: Lenza M y colaboradores, 2019). Fila 7: Complicación, Pérdida de sensibilidad persistente; Frecuencia, 19 %; Fuente, Ensayo holandés (fuente: Woltz S y colaboradores, 2017). Fila 8: Complicación, Reoperación tras placa; Frecuencia, 20 %, casi siempre por irritación; Fuente, Serie de 143 pacientes (fuente: Ashman BD y colaboradores, 2014). (fuente: Woltz S y colaboradores, 2017) (fuente: Lenza M y colaboradores, 2019) (fuente: Murray IR y colaboradores, 2013) (fuente: Robinson CM y colaboradores, 2004) (fuente: Ashman BD y colaboradores, 2014). La tabla completa tiene más filas: están en el documento Word.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Función sin cirugía. El pronóstico funcional depende de si la fractura consolida y en qué posición. Treinta pacientes con fractura desplazada tratada sin cirugía, evaluados a los 55 meses de media, tuvieron una puntuación de Constant de 71 y un DASH de 24,6, y la fuerza del hombro lesionado fue menor que la del sano en todos los movimientos (por ejemplo, 81 % en flexión máxima y 67 % en la resistencia en abducción) (fuente: McKee MD y colaboradores, 2006); es una serie pequeña y no se puede descartar un sesgo de selección (opinión experta). En el ensayo británico, el Constant fue 92,0 con cirugía y 87,8 sin ella, y la diferencia desapareció al excluir a los pacientes con no unión (fuente: Robinson CM y colaboradores, 2013). Función con cirugía. La mayoría de los ensayos encuentra recuperación más rápida con cirugía y función igual a partir de los 6 meses o al año: mejores DASH y Constant a los 3 meses en el ensayo danés (mediana de DASH 1,7 frente a 8,3), sin diferencia a los 6 meses (fuente: Qvist AH y colaboradores, 2018); resultados parecidos en el metaanálisis (fuente: Qvist AH y colaboradores, 2024) (fuente: Axelrod DE y colaboradores, 2020). En un metaanálisis que incluyó estudios observacionales hubo ventaja pequeña de la cirugía a largo plazo (DASH −2,04; Constant 3,23) (fuente: Smeeing DPJ y colaboradores, 2017). La revisión Cochrane, con evidencia de baja calidad, no encontró una mejora clínicamente importante de la función (fuente: Lenza M y colaboradores, 2019). Acortamiento y función. Aquí la literatura discrepa. En 48 pacientes consolidados con TC 3D, el acortamiento medio fue de 11,3 mm y no se relacionó con el DASH ni el Constant (fuente: Goudie EB y colaboradores, 2017). En un estudio de casos y controles de 40 pacientes, los no operados tuvieron peor QuickDASH y más discinesia escapular, el acortamiento se correlacionó con el QuickDASH y los autores propusieron 1,3 cm (8 %) como umbral de impacto funcional (fuente: Pradel S y colaboradores, 2023). Otra serie con 62 pacientes y 5,2 años de seguimiento no halló diferencia entre acortamientos de 20 mm o más y de 19 mm o menos (fuente: Oruc MM y colaboradores, 2026). Una serie de 60 pacientes sugirió que un acortamiento de 0,4 cm predice discinesia escapular, con sensibilidad de 73,08 % y especificidad de 91,18 % (fuente: Ayik G y colaboradores, 2026). Conclusión práctica: el acortamiento es un factor a considerar, no un umbral único (fuente: Jones GL y colaboradores, 2014) (fuente: Goudie EB y colaboradores, 2017) (fuente: Pradel S y colaboradores, 2023). Regreso al trabajo. Los pacientes operados volvieron al trabajo 8,64 días antes en un metaanálisis de estudios de alta calidad (fuente: Smeeing DPJ y colaboradores, 2017). Adolescentes. De 416 adolescentes con fracturas diafisarias completamente desplazadas del grupo FACTS, 282 aportaron datos a los 2 años y los resultados no mejoraron con la cirugía; las complicaciones clínicamente importantes fueron 20,8 % con cirugía y 5,2 % sin ella, y la cirugía inesperada 10,4 % frente a 1,4 % (fuente: Heyworth BE y colaboradores, 2022). La no unión fue de 0,4 % (fuente: Heyworth BE y colaboradores, 2022). El hueso remodela con el tiempo: en 98 adolescentes tratados sin cirugía, el acortamiento y el desplazamiento superior se corrigieron en promedio un 61 % y la angulación un 31 % (fuente: Pennock AT y colaboradores, 2023). La guía AAOS ofrece como opción de evidencia limitada que en adolescentes la cirugía puede no aportar beneficio (fuente: American Academy of Orthopaedic Surgeons, 2022).</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«Fuerza del hombro lesionado respecto al sano tras tratamiento no operatorio (30 pacientes, 55 meses)» muestra lo siguiente. Flexión máxima: 81 % del lado sano (fuente: McKee MD y colaboradores, 2006). Flexión, resistencia: 75 % del lado sano (fuente: McKee MD y colaboradores, 2006). Abducción máxima: 82 % del lado sano (fuente: McKee MD y colaboradores, 2006). Abducción, resistencia: 67 % del lado sano (fuente: McKee MD y colaboradores, 2006). Rotación externa máxima: 81 % del lado sano (fuente: McKee MD y colaboradores, 2006). Rotación interna máxima: 85 % del lado sano (fuente: McKee MD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clínicamente importantes en adolescentes con fractura completamente desplazada» muestra lo siguiente. Con cirugía: 20.8 por ciento (fuente: Heyworth BE y colaboradores, 2022). Sin cirugía: 5.2 por ciento (fuente: Heyworth BE y colaboradores, 2022). Con esto cerramos pronóstico. Sigamos con rehabilitación y retorno deportivo.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retorno deportivo. La guía AAOS no pudo emitir recomendaciones sobre fisioterapia, ni en tratamiento conservador ni tras cirugía, porque no encontró evidencia que cumpliera sus criterios (fuente: American Academy of Orthopaedic Surgeons, 2022). Lo que sigue combina datos aislados con práctica habitual, que se rotula como tal. Tratamiento conservador. Para el manejo sin cirugía, una revisión centrada en niños y adolescentes habla de 2 a 4 semanas de inmovilización y luego movilidad creciente, con regreso al deporte entre las semanas 8 y 12 según la exigencia (fuente: Markes AR y colaboradores, 2022); extrapolar al adulto exige cautela (opinión expuesta en una revisión). Criterio de alta deportiva: ausencia de dolor, fuerza simétrica y signos radiográficos de unión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Posoperatorio de la placa. En 42 pacientes (31 fracturas agudas y 11 pseudoartrosis) que movieron el hombro desde el primer día, sin inmovilizador y con estiramientos cada hora, las complicaciones se limitaron a 1 rigidez transitoria, 1 retraso de consolidación y 2 infecciones superficiales; al final, todos tenían movilidad completa y habían vuelto al trabajo (fuente: Lädermann A y colaboradores, 2017). La recuperación fue más rápida en fracturas agudas que en pseudoartrosis operadas (SANE a las 2 semanas: 73 frente a 45) (fuente: Lädermann A y colaboradores, 2017). Tras el clavo elástico, si preocupa la estabilidad rotacional, algunos limitan la elevación y la abducción a 90° durante las primeras 4 semanas (fuente: Markes AR y colaboradores, 2022). Retorno al deporte.</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54 deportistas con placa precontorneada, 53 volvieron a practicar, 94 % al mismo nivel, con un promedio de 68 días (fuente: Ranalletta M y colaboradores, 2015); en 30 casos de otra serie, el retorno fue de 83 días como promedio, 23 % en 6 semanas o menos y 67 % en 12 semanas o menos (fuente: Meisterling SW y colaboradores, 2013). Una revisión sistemática de 23 estudios concluyó que operar la diafisaria desplazada se asocia con más deportistas que regresan, y antes, que el manejo conservador (fuente: Robertson GA y colaboradores, 2016). La vuelta a deportes de contacto requiere unión sólida y fuerza recuperada (práctica habitual / opinión experta). Con esto cerramos rehabilitación y retorno deportivo.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Decidir con el paciente y no solo con la radiografía: para la guía AAOS, cirugía y manejo conservador son opciones válidas en la diafisaria desplazada del adulto (fuente: American Academy of Orthopaedic Surgeons, 2022). Cirugía = menos pseudoartrosis y recuperación inicial más rápida; no = mejor función final (fuente: Axelrod DE y colaboradores, 2020) (fuente: Qvist AH y colaboradores, 2024) (fuente: Woltz S y colaboradores, 2017). Pesar el riesgo individual de no unión: tabaquismo, conminución y desplazamiento son los predictores más sólidos (fuente: Murray IR y colaboradores, 2013) (fuente: American Academy of Orthopaedic Surgeons, 2022). Si se fija: placa cuando hay conminución y clavo en trazos simples (fuente: American Academy of Orthopaedic Surgeons, 2022) (fuente: Fuglesang HFS y colaboradores, 2017); la posición de la placa (superior o anteroinferior) no cambia la unión, y su efecto sobre la irritación y el retiro es discutido (fuente: Nourian A y colaboradores, 2017) (fuente: Le J y colaboradores, 2026). No pasar por alto lo que sí obliga a operar o a vigilar: fractura abierta, piel en tienda, lesión neurovascular y hombro flotante inestable (fuente: Markes AR y colaboradores, 2022) (fuente: Ropars M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Pedir radiografía anteroposterior y con inclinación cefálica de 30°: la concordancia entre observadores mejora al sumar la segunda proyección (fuente: Stegeman SA y colaboradores, 2015). Cuando se pueda, tomar la radiografía de pie: muestra más desplazamiento que la tomada en decúbito (fuente: American Academy of Orthopaedic Surgeons, 2022). Examinar siempre el estado neurovascular del miembro, la piel sobre el fragmento y el tórax (fuente: Markes AR y colaboradores, 2022). Preguntar si el paciente fuma: es el factor de riesgo más fuerte de pseudoartrosis (OR 3,76) (fuente: Murray IR y colaboradores, 2013). Advertir antes de operar sobre la pérdida de sensibilidad alrededor de la cicatriz (persistió en 19 % de los operados de un ensayo) y sobre el retiro del implante (fuente: Woltz S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Operar baja la pseudoartrosis y adelanta la recuperación; la función final es parecida (fuente: Axelrod DE y colaboradores, 2020) (fuente: Qvist AH y colaboradores, 2024) (fuente: Woltz S y colaboradores, 2017). La guía AAOS acepta cirugía o manejo conservador en la diafisaria desplazada del adulto (fuente: American Academy of Orthopaedic Surgeons, 2022). Fumar, conminución y desplazamiento pesan en el riesgo de no unión (fuente: Murray IR y colaboradores, 2013) (fuente: American Academy of Orthopaedic Surgeons, 2022). Piel en tienda, lesión neurovascular, fractura abierta y hombro flotante inestable: otra conversación (fuente: Markes AR y colaboradores, 2022) (fuente: Ropars M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clavícula · tercio medio · diáfisis clavicular · Allman · Robinson 2B1 · AO/OTA 15.2 · pseudoartrosis · mala unión sintomática · acortamiento · placa superior · placa anteroinferior · clavo intramedular · ESIN · nervio supraclavicular · hombro flotante · piel en tienda · sling · DASH · Constant · COTS · Clavicle Trial · guía AAOS · retorno deportivo · ecografía.</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Tercio medio: alrededor de 80 % de las fracturas de clavícula (fuente: Lenza M y colaboradores, 2019). Operar baja la pseudoartrosis; la función al año es similar (fuente: Axelrod DE y colaboradores, 2020) (fuente: Woltz S y colaboradores, 2017). Fumar: OR 3,76 de pseudoartrosis tras tratamiento no operatorio (fuente: Murray IR y colaboradores, 2013). Con conminución, placa antes que clavo (fuente: American Academy of Orthopaedic Surgeons, 2022). Abierta, piel en tienda, lesión neurovascular o hombro flotante: pensar en cirugía (fuente: Markes AR y colaboradores, 2022) (fuente: Ropars M y colaboradores, 2017). Radiografía anteroposterior más inclinación cefálica de 30° (fuente: Stegeman SA y colaboradores, 2015). Placa superior: más retiro de implante que anteroinferior en un metaanálisis (fuente: Nourian A y colaboradores, 2017). Sling mejor tolerado que el vendaje en ocho (fuente: Ersen A y colaboradores, 2015) (fuente: American Academy of Orthopaedic Surgeons, 2022).</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sintético, sin datos de pacientes reales. Varón de 34 años, fumador de 10 cigarrillos al día, trabajador de la construcción y diestro. Cae de la bicicleta sobre el hombro derecho. Dolor intenso, hombro caído, bulto óseo sobre el tercio medio de la clavícula y piel íntegra. Pulsos radiales simétricos y sensibilidad conservada. La radiografía anteroposterior y la de 30° de inclinación cefálica muestran una fractura 2B1 con desplazamiento mayor de 100 % y 2 cm de acortamiento.</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más examina antes de decidir?. ¿Qué datos del paciente aumentan el riesgo de no unión sin cirugía?. ¿Qué ofrece y qué evidencia sustenta cada opción?. Si decide operar, ¿placa superior, anteroinferior o clavo? ¿Por qué?. ¿Qué le explica sobre la cicatriz y el entumecimiento?.</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1) Piel (tienda), estado neurovascular, tórax y lesiones asociadas; la fractura es cerrada y aislada, y no hay indicaciones absolutas (fuente: Markes AR y colaboradores, 2022) (fuente: Serpico M y colaboradores, 2021). 2) Fumar es el factor más fuerte (OR 3,76), junto con el desplazamiento y la conminución (fuente: Murray IR y colaboradores, 2013); el desplazamiento completo también aumenta el riesgo (fuente: Robinson CM y colaboradores, 2004). 3) La guía AAOS acepta cirugía o manejo conservador por tener resultados a largo plazo similares (fuente: American Academy of Orthopaedic Surgeons, 2022); sin cirugía, la no unión ronda 11 % a los 9 meses en el ensayo británico (fuente: Ahrens PM y colaboradores, 2017) y 23,1 % en el holandés (fuente: Woltz S y colaboradores, 2017); con cirugía, 2,4 % (fuente: Woltz S y colaboradores, 2017). Se discute con el paciente que se espera mejor recuperación en las primeras semanas pero función equivalente al año (fuente: Qvist AH y colaboradores, 2024) (fuente: Woltz S y colaboradores, 2017), y que dejar de fumar forma parte del plan (fuente: Murray IR y colaboradores, 2013). 4) Si no hay conminución, un clavo es posible; con conminución, la guía AAOS sugiere la placa (fuente: American Academy of Orthopaedic Surgeons, 2022). La posición superior o anteroinferior tiene unión y función similares, con más retiros con la superior en un metaanálisis (fuente: Nourian A y colaboradores, 2017) y sin diferencia en otro (fuente: Le J y colaboradores, 2026). 5) Se le informa del entumecimiento (19 % persistente en un ensayo) (fuente: Woltz S y colaboradores, 2017) y del posible retiro del implante (16,7 % electivo) (fuente: Woltz S y colaboradores, 2017). Se opera al paciente, no a la radiografía: factores de riesgo, ocupación y preferencia deciden junto con el patrón de la fractura (fuente: American Academy of Orthopaedic Surgeons, 2022) (fuente: Murray IR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diafisaria de clavícula: ¿operamos la radiografía o al paciente?</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clavicula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que explica el tratamiento</a:t>
            </a:r>
          </a:p>
          <a:p>
            <a:pPr marL="347472" indent="-347472">
              <a:spcAft>
                <a:spcPts val="1400"/>
              </a:spcAft>
              <a:buChar char="•"/>
            </a:pPr>
            <a:r>
              <a:rPr sz="2200">
                <a:solidFill>
                  <a:srgbClr val="263238"/>
                </a:solidFill>
                <a:latin typeface="Calibri"/>
              </a:rPr>
              <a:t>5. Clasificaciones y su fiabilidad</a:t>
            </a:r>
          </a:p>
          <a:p>
            <a:pPr marL="347472" indent="-347472">
              <a:spcAft>
                <a:spcPts val="1400"/>
              </a:spcAft>
              <a:buChar char="•"/>
            </a:pPr>
            <a:r>
              <a:rPr sz="2200">
                <a:solidFill>
                  <a:srgbClr val="263238"/>
                </a:solidFill>
                <a:latin typeface="Calibri"/>
              </a:rPr>
              <a:t>6. Diagnóstico clínico</a:t>
            </a:r>
          </a:p>
          <a:p>
            <a:pPr marL="347472" indent="-347472">
              <a:spcAft>
                <a:spcPts val="1400"/>
              </a:spcAft>
              <a:buChar char="•"/>
            </a:pPr>
            <a:r>
              <a:rPr sz="2200">
                <a:solidFill>
                  <a:srgbClr val="263238"/>
                </a:solidFill>
                <a:latin typeface="Calibri"/>
              </a:rPr>
              <a:t>7. Examen físico</a:t>
            </a:r>
          </a:p>
          <a:p>
            <a:pPr marL="347472" indent="-347472">
              <a:spcAft>
                <a:spcPts val="1400"/>
              </a:spcAft>
              <a:buChar char="•"/>
            </a:pPr>
            <a:r>
              <a:rPr sz="2200">
                <a:solidFill>
                  <a:srgbClr val="263238"/>
                </a:solidFill>
                <a:latin typeface="Calibri"/>
              </a:rPr>
              <a:t>8. Estudios por imagen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Lesiones asociadas que cambian la conducta</a:t>
            </a:r>
          </a:p>
          <a:p>
            <a:pPr marL="347472" indent="-347472">
              <a:spcAft>
                <a:spcPts val="1400"/>
              </a:spcAft>
              <a:buChar char="•"/>
            </a:pPr>
            <a:r>
              <a:rPr sz="2200">
                <a:solidFill>
                  <a:srgbClr val="263238"/>
                </a:solidFill>
                <a:latin typeface="Calibri"/>
              </a:rPr>
              <a:t>10. Algoritmo de decisión</a:t>
            </a:r>
          </a:p>
          <a:p>
            <a:pPr marL="347472" indent="-347472">
              <a:spcAft>
                <a:spcPts val="1400"/>
              </a:spcAft>
              <a:buChar char="•"/>
            </a:pPr>
            <a:r>
              <a:rPr sz="2200">
                <a:solidFill>
                  <a:srgbClr val="263238"/>
                </a:solidFill>
                <a:latin typeface="Calibri"/>
              </a:rPr>
              <a:t>11. Tratamiento: conservador y quirúrgico</a:t>
            </a:r>
          </a:p>
          <a:p>
            <a:pPr marL="347472" indent="-347472">
              <a:spcAft>
                <a:spcPts val="1400"/>
              </a:spcAft>
              <a:buChar char="•"/>
            </a:pPr>
            <a:r>
              <a:rPr sz="2200">
                <a:solidFill>
                  <a:srgbClr val="263238"/>
                </a:solidFill>
                <a:latin typeface="Calibri"/>
              </a:rPr>
              <a:t>12. Técnica quirúrgica: placa e intramedular</a:t>
            </a:r>
          </a:p>
          <a:p>
            <a:pPr marL="347472" indent="-347472">
              <a:spcAft>
                <a:spcPts val="1400"/>
              </a:spcAft>
              <a:buChar char="•"/>
            </a:pPr>
            <a:r>
              <a:rPr sz="2200">
                <a:solidFill>
                  <a:srgbClr val="263238"/>
                </a:solidFill>
                <a:latin typeface="Calibri"/>
              </a:rPr>
              <a:t>13. Complicaciones</a:t>
            </a:r>
          </a:p>
          <a:p>
            <a:pPr marL="347472" indent="-347472">
              <a:spcAft>
                <a:spcPts val="1400"/>
              </a:spcAft>
              <a:buChar char="•"/>
            </a:pPr>
            <a:r>
              <a:rPr sz="2200">
                <a:solidFill>
                  <a:srgbClr val="263238"/>
                </a:solidFill>
                <a:latin typeface="Calibri"/>
              </a:rPr>
              <a:t>14. Pronóstico</a:t>
            </a:r>
          </a:p>
          <a:p>
            <a:pPr marL="347472" indent="-347472">
              <a:spcAft>
                <a:spcPts val="1400"/>
              </a:spcAft>
              <a:buChar char="•"/>
            </a:pPr>
            <a:r>
              <a:rPr sz="2200">
                <a:solidFill>
                  <a:srgbClr val="263238"/>
                </a:solidFill>
                <a:latin typeface="Calibri"/>
              </a:rPr>
              <a:t>15. Rehabilitación y retorno deportivo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Lenza M et al. Cochrane Database Syst Rev. 2019. doi:10.1002/14651858.CD009363.pub3</a:t>
            </a:r>
          </a:p>
          <a:p>
            <a:r>
              <a:rPr sz="1000">
                <a:solidFill>
                  <a:srgbClr val="5A6469"/>
                </a:solidFill>
                <a:latin typeface="Calibri"/>
              </a:rPr>
              <a:t>[r5] Postacchini F et al. J Shoulder Elbow Surg. 2002. doi:10.1067/mse.2002.126613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diáfisis (tercio medio) concentra alrededor de 80 % de las fracturas de clavícula, y la clavícula entera aporta entre 2,6 % y 4 % de todas las fracturas… [r15]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[r3] Robinson CM. Epidemiology and classification. 1998. doi:10.1302/0301-620x.80b3.8079</a:t>
            </a:r>
          </a:p>
          <a:p>
            <a:r>
              <a:rPr sz="800">
                <a:solidFill>
                  <a:srgbClr val="5A6469"/>
                </a:solidFill>
                <a:latin typeface="Calibri"/>
              </a:rPr>
              <a:t>[r21] Murray IR et al. J Bone Joint Surg Am. 2013. doi:10.2106/JBJS.K.01275</a:t>
            </a:r>
          </a:p>
          <a:p>
            <a:r>
              <a:rPr sz="800">
                <a:solidFill>
                  <a:srgbClr val="5A6469"/>
                </a:solidFill>
                <a:latin typeface="Calibri"/>
              </a:rPr>
              <a:t>[r58] Markes AR et al. Orthop Res Rev. 2022. doi:10.2147/ORR.S340538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de la diáfisis de la clavícula es la que interrumpe el hueso en su porción media, entre las inserciones de los ligamentos de las articulaciones esternoclavicular y acromioclavicular.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[r58] Markes AR et al. Orthop Res Rev. 2022. doi:10.2147/ORR.S340538</a:t>
            </a:r>
          </a:p>
          <a:p>
            <a:r>
              <a:rPr sz="1000">
                <a:solidFill>
                  <a:srgbClr val="5A6469"/>
                </a:solidFill>
                <a:latin typeface="Calibri"/>
              </a:rPr>
              <a:t>[r3] Robinson CM. Epidemiology and classification. 1998. doi:10.1302/0301-620x.80b3.8079</a:t>
            </a:r>
          </a:p>
          <a:p>
            <a:r>
              <a:rPr sz="1000">
                <a:solidFill>
                  <a:srgbClr val="5A6469"/>
                </a:solidFill>
                <a:latin typeface="Calibri"/>
              </a:rPr>
              <a:t>[r21] Murray IR et al. J Bone Joint Surg Am. 2013. doi:10.2106/JBJS.K.01275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se rompe en el tercio medio, el esternocleidomastoideo tira del fragmento medial hacia arriba y el peso del hombro lleva el lateral hacia abajo y hacia delante… [r58] [r3] [r21]</a:t>
            </a:r>
          </a:p>
          <a:p>
            <a:pPr marL="347472" indent="-347472">
              <a:spcAft>
                <a:spcPts val="1400"/>
              </a:spcAft>
              <a:buChar char="•"/>
            </a:pPr>
            <a:r>
              <a:rPr sz="2400">
                <a:solidFill>
                  <a:srgbClr val="263238"/>
                </a:solidFill>
                <a:latin typeface="Calibri"/>
              </a:rPr>
              <a:t>Alcance de este tema.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[r3] Robinson CM. Epidemiology and classification. 1998. doi:10.1302/0301-620x.80b3.8079</a:t>
            </a:r>
          </a:p>
          <a:p>
            <a:r>
              <a:rPr sz="800">
                <a:solidFill>
                  <a:srgbClr val="5A6469"/>
                </a:solidFill>
                <a:latin typeface="Calibri"/>
              </a:rPr>
              <a:t>[r21] Murray IR et al. J Bone Joint Surg Am. 2013. doi:10.2106/JBJS.K.01275</a:t>
            </a:r>
          </a:p>
          <a:p>
            <a:r>
              <a:rPr sz="800">
                <a:solidFill>
                  <a:srgbClr val="5A6469"/>
                </a:solidFill>
                <a:latin typeface="Calibri"/>
              </a:rPr>
              <a:t>[r58] Markes AR et al. Orthop Res Rev. 2022. doi:10.2147/ORR.S340538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fracturas lateral (distal) y medial (proximal) tienen otra lógica y se tratan en sus capítulos.</a:t>
            </a:r>
          </a:p>
          <a:p>
            <a:pPr marL="347472" indent="-347472">
              <a:spcAft>
                <a:spcPts val="1400"/>
              </a:spcAft>
              <a:buChar char="•"/>
            </a:pPr>
            <a:r>
              <a:rPr sz="2400">
                <a:solidFill>
                  <a:srgbClr val="263238"/>
                </a:solidFill>
                <a:latin typeface="Calibri"/>
              </a:rPr>
              <a:t>En adolescentes se resumen las diferencias al final de la sección de pronóstico.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[r4] Kihlström C et al. BMC Musculoskelet Disord. 2017. doi:10.1186/s12891-017-1444-1</a:t>
            </a:r>
          </a:p>
          <a:p>
            <a:r>
              <a:rPr sz="800">
                <a:solidFill>
                  <a:srgbClr val="5A6469"/>
                </a:solidFill>
                <a:latin typeface="Calibri"/>
              </a:rPr>
              <a:t>[r5] Postacchini F et al. J Shoulder Elbow Surg. 2002. doi:10.1067/mse.2002.126613</a:t>
            </a:r>
          </a:p>
          <a:p>
            <a:r>
              <a:rPr sz="800">
                <a:solidFill>
                  <a:srgbClr val="5A6469"/>
                </a:solidFill>
                <a:latin typeface="Calibri"/>
              </a:rPr>
              <a:t>[r15] Lenza M et al. Cochrane Database Syst Rev. 2019. doi:10.1002/14651858.CD009363.pub3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Cuántas son.</a:t>
            </a:r>
          </a:p>
          <a:p>
            <a:pPr marL="347472" indent="-347472">
              <a:spcAft>
                <a:spcPts val="1400"/>
              </a:spcAft>
              <a:buChar char="•"/>
            </a:pPr>
            <a:r>
              <a:rPr sz="2800">
                <a:solidFill>
                  <a:srgbClr val="263238"/>
                </a:solidFill>
                <a:latin typeface="Calibri"/>
              </a:rPr>
              <a:t>Las cifras varían según el año, el país y la fuente, así que conviene verlas juntas.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[r4] Kihlström C et al. BMC Musculoskelet Disord. 2017. doi:10.1186/s12891-017-1444-1</a:t>
            </a:r>
          </a:p>
          <a:p>
            <a:r>
              <a:rPr sz="800">
                <a:solidFill>
                  <a:srgbClr val="5A6469"/>
                </a:solidFill>
                <a:latin typeface="Calibri"/>
              </a:rPr>
              <a:t>[r5] Postacchini F et al. J Shoulder Elbow Surg. 2002. doi:10.1067/mse.2002.126613</a:t>
            </a:r>
          </a:p>
          <a:p>
            <a:r>
              <a:rPr sz="800">
                <a:solidFill>
                  <a:srgbClr val="5A6469"/>
                </a:solidFill>
                <a:latin typeface="Calibri"/>
              </a:rPr>
              <a:t>[r15] Lenza M et al. Cochrane Database Syst Rev. 2019. doi:10.1002/14651858.CD009363.pub3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Quién y cómo.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Distribución de las fracturas de clavícula según la clasificación de Robinson (registro sueco)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Kihlström C et al. BMC Musculoskelet Disord. 2017. doi:10.1186/s12891-017-1444-1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[r3] Robinson CM. Epidemiology and classification. 1998. doi:10.1302/0301-620x.80b3.8079</a:t>
            </a:r>
          </a:p>
          <a:p>
            <a:r>
              <a:rPr sz="800">
                <a:solidFill>
                  <a:srgbClr val="5A6469"/>
                </a:solidFill>
                <a:latin typeface="Calibri"/>
              </a:rPr>
              <a:t>[r4] Kihlström C et al. BMC Musculoskelet Disord. 2017. doi:10.1186/s12891-017-1444-1</a:t>
            </a:r>
          </a:p>
          <a:p>
            <a:r>
              <a:rPr sz="800">
                <a:solidFill>
                  <a:srgbClr val="5A6469"/>
                </a:solidFill>
                <a:latin typeface="Calibri"/>
              </a:rPr>
              <a:t>[r5] Postacchini F et al. J Shoulder Elbow Surg. 2002. doi:10.1067/mse.2002.126613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mecanismo clásico enseñado en las aulas es la caída sobre la mano extendida, pero los datos clínicos no lo respaldan.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Kihlström C et al. BMC Musculoskelet Disord. 2017. doi:10.1186/s12891-017-1444-1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Quiénes se lesionan y cómo.</a:t>
            </a:r>
          </a:p>
          <a:p>
            <a:pPr marL="347472" indent="-347472">
              <a:spcAft>
                <a:spcPts val="1400"/>
              </a:spcAft>
              <a:buChar char="•"/>
            </a:pPr>
            <a:r>
              <a:rPr sz="2400">
                <a:solidFill>
                  <a:srgbClr val="263238"/>
                </a:solidFill>
                <a:latin typeface="Calibri"/>
              </a:rPr>
              <a:t>En el registro sueco las causas más frecuentes fueron las caídas a nivel y los accidentes de bicicleta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[r61] Rivas R et al. JSES Int. 2026. doi:10.1016/j.jseint.2026.101623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100 fracturas por alta energía con TC reconstruida en 3D… [r61]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el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[r65] La Rose J et al. En: StatPearls [Internet]. 2026. PMID 30252246</a:t>
            </a:r>
          </a:p>
          <a:p>
            <a:r>
              <a:rPr sz="1000">
                <a:solidFill>
                  <a:srgbClr val="5A6469"/>
                </a:solidFill>
                <a:latin typeface="Calibri"/>
              </a:rPr>
              <a:t>[r58] Markes AR et al. Orthop Res Rev. 2022. doi:10.2147/ORR.S340538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hueso.</a:t>
            </a:r>
          </a:p>
          <a:p>
            <a:pPr marL="347472" indent="-347472">
              <a:spcAft>
                <a:spcPts val="1400"/>
              </a:spcAft>
              <a:buChar char="•"/>
            </a:pPr>
            <a:r>
              <a:rPr sz="2400">
                <a:solidFill>
                  <a:srgbClr val="263238"/>
                </a:solidFill>
                <a:latin typeface="Calibri"/>
              </a:rPr>
              <a:t>Vista desde arriba, la clavícula es un hueso largo cuyo extremo medial es convexo hacia delante [r65]; hacia el acromion la curva se invierte y el conjunto dibuja una S [r58].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el tratamiento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Nathe T et al. Clin Orthop Relat Res. 2011. doi:10.1007/s11999-010-1608-x</a:t>
            </a:r>
          </a:p>
          <a:p>
            <a:r>
              <a:rPr sz="1000">
                <a:solidFill>
                  <a:srgbClr val="5A6469"/>
                </a:solidFill>
                <a:latin typeface="Calibri"/>
              </a:rPr>
              <a:t>[r36] Lorsuwannarat N et al. Arch Orthop Trauma Surg. 2023. doi:10.1007/s00402-023-04874-2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Nervios supraclaviculares. En una disección de 37 cadáveres, casi todos (97 %) mostraban ramas medial y lateral, y cerca de la mitad (49 %) sumaba una intermedia… [r35] [r36]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el tratamiento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[r58] Markes AR et al. Orthop Res Rev. 2022. doi:10.2147/ORR.S340538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Vértice pulmonar. Su lesión puede dar hemotórax o neumotórax; por eso, sobre todo si hay disnea, se ausculta, se mide la saturación y se pide radiografía de tórax [r58].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y su fiabilidad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Robinson CM. Epidemiology and classification. 1998. doi:10.1302/0301-620x.80b3.8079</a:t>
            </a:r>
          </a:p>
          <a:p>
            <a:r>
              <a:rPr sz="800">
                <a:solidFill>
                  <a:srgbClr val="5A6469"/>
                </a:solidFill>
                <a:latin typeface="Calibri"/>
              </a:rPr>
              <a:t>[r4] Kihlström C et al. BMC Musculoskelet Disord. 2017. doi:10.1186/s12891-017-1444-1</a:t>
            </a:r>
          </a:p>
          <a:p>
            <a:r>
              <a:rPr sz="800">
                <a:solidFill>
                  <a:srgbClr val="5A6469"/>
                </a:solidFill>
                <a:latin typeface="Calibri"/>
              </a:rPr>
              <a:t>[r7] Jones GL et al. Am J Sports Med. 2014. doi:10.1177/0363546514523926</a:t>
            </a:r>
          </a:p>
          <a:p>
            <a:r>
              <a:rPr sz="800">
                <a:solidFill>
                  <a:srgbClr val="5A6469"/>
                </a:solidFill>
                <a:latin typeface="Calibri"/>
              </a:rPr>
              <a:t>[r8] Stegeman SA et al. Clin Imaging. 2015. doi:10.1016/j.clinimag.2014.07.012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tres lenguajes que conviene dominar porque aparecen en los ensayos y en las guías.</a:t>
            </a:r>
          </a:p>
          <a:p>
            <a:pPr marL="347472" indent="-347472">
              <a:spcAft>
                <a:spcPts val="1400"/>
              </a:spcAft>
              <a:buChar char="•"/>
            </a:pPr>
            <a:r>
              <a:rPr sz="2400">
                <a:solidFill>
                  <a:srgbClr val="263238"/>
                </a:solidFill>
                <a:latin typeface="Calibri"/>
              </a:rPr>
              <a:t>Ninguna clasificación decide sola el tratamiento: sirven para describir, comparar y recordar qué características elevan el riesgo.</a:t>
            </a:r>
          </a:p>
          <a:p>
            <a:pPr marL="347472" indent="-347472">
              <a:spcAft>
                <a:spcPts val="1400"/>
              </a:spcAft>
              <a:buChar char="•"/>
            </a:pPr>
            <a:r>
              <a:rPr sz="2400">
                <a:solidFill>
                  <a:srgbClr val="263238"/>
                </a:solidFill>
                <a:latin typeface="Calibri"/>
              </a:rPr>
              <a:t>Allman (1967).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Concordancia entre observadores (kappa) al clasificar fracturas diafisarias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Jones GL et al. Am J Sports Med. 2014. doi:10.1177/0363546514523926</a:t>
            </a:r>
          </a:p>
          <a:p>
            <a:r>
              <a:rPr sz="1000">
                <a:solidFill>
                  <a:srgbClr val="5A6469"/>
                </a:solidFill>
                <a:latin typeface="Calibri"/>
              </a:rPr>
              <a:t>[r8] Stegeman SA et al. Clin Imaging. 2015. doi:10.1016/j.clinimag.2014.07.012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usadas para la diáfisis de la clavícula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Kihlström C et al. BMC Musculoskelet Disord. 2017. doi:10.1186/s12891-017-1444-1</a:t>
            </a:r>
          </a:p>
          <a:p>
            <a:r>
              <a:rPr sz="1000">
                <a:solidFill>
                  <a:srgbClr val="5A6469"/>
                </a:solidFill>
                <a:latin typeface="Calibri"/>
              </a:rPr>
              <a:t>[r8] Stegeman SA et al. Clin Imaging. 2015. doi:10.1016/j.clinimag.2014.07.012</a:t>
            </a:r>
          </a:p>
          <a:p>
            <a:r>
              <a:rPr sz="1000">
                <a:solidFill>
                  <a:srgbClr val="5A6469"/>
                </a:solidFill>
                <a:latin typeface="Calibri"/>
              </a:rPr>
              <a:t>[r58] Markes AR et al. Orthop Res Rev. 2022. doi:10.2147/ORR.S340538</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Sistema</a:t>
                      </a:r>
                    </a:p>
                  </a:txBody>
                  <a:tcPr>
                    <a:solidFill>
                      <a:srgbClr val="0F5F6B"/>
                    </a:solidFill>
                  </a:tcPr>
                </a:tc>
                <a:tc>
                  <a:txBody>
                    <a:bodyPr/>
                    <a:lstStyle/>
                    <a:p>
                      <a:r>
                        <a:rPr sz="1400" b="1">
                          <a:solidFill>
                            <a:srgbClr val="FFFFFF"/>
                          </a:solidFill>
                          <a:latin typeface="Calibri"/>
                        </a:rPr>
                        <a:t>Qué describe</a:t>
                      </a:r>
                    </a:p>
                  </a:txBody>
                  <a:tcPr>
                    <a:solidFill>
                      <a:srgbClr val="0F5F6B"/>
                    </a:solidFill>
                  </a:tcPr>
                </a:tc>
                <a:tc>
                  <a:txBody>
                    <a:bodyPr/>
                    <a:lstStyle/>
                    <a:p>
                      <a:r>
                        <a:rPr sz="1400" b="1">
                          <a:solidFill>
                            <a:srgbClr val="FFFFFF"/>
                          </a:solidFill>
                          <a:latin typeface="Calibri"/>
                        </a:rPr>
                        <a:t>Subtipos de la diáfisis</a:t>
                      </a:r>
                    </a:p>
                  </a:txBody>
                  <a:tcPr>
                    <a:solidFill>
                      <a:srgbClr val="0F5F6B"/>
                    </a:solidFill>
                  </a:tcPr>
                </a:tc>
                <a:tc>
                  <a:txBody>
                    <a:bodyPr/>
                    <a:lstStyle/>
                    <a:p>
                      <a:r>
                        <a:rPr sz="1400" b="1">
                          <a:solidFill>
                            <a:srgbClr val="FFFFFF"/>
                          </a:solidFill>
                          <a:latin typeface="Calibri"/>
                        </a:rPr>
                        <a:t>Límite</a:t>
                      </a:r>
                    </a:p>
                  </a:txBody>
                  <a:tcPr>
                    <a:solidFill>
                      <a:srgbClr val="0F5F6B"/>
                    </a:solidFill>
                  </a:tcPr>
                </a:tc>
              </a:tr>
              <a:tr h="457200">
                <a:tc>
                  <a:txBody>
                    <a:bodyPr/>
                    <a:lstStyle/>
                    <a:p>
                      <a:r>
                        <a:rPr sz="1400">
                          <a:solidFill>
                            <a:srgbClr val="263238"/>
                          </a:solidFill>
                          <a:latin typeface="Calibri"/>
                        </a:rPr>
                        <a:t>Allman</a:t>
                      </a:r>
                    </a:p>
                  </a:txBody>
                  <a:tcPr>
                    <a:solidFill>
                      <a:srgbClr val="EEF3F4"/>
                    </a:solidFill>
                  </a:tcPr>
                </a:tc>
                <a:tc>
                  <a:txBody>
                    <a:bodyPr/>
                    <a:lstStyle/>
                    <a:p>
                      <a:r>
                        <a:rPr sz="1400">
                          <a:solidFill>
                            <a:srgbClr val="263238"/>
                          </a:solidFill>
                          <a:latin typeface="Calibri"/>
                        </a:rPr>
                        <a:t>Tercio afectado</a:t>
                      </a:r>
                    </a:p>
                  </a:txBody>
                  <a:tcPr>
                    <a:solidFill>
                      <a:srgbClr val="EEF3F4"/>
                    </a:solidFill>
                  </a:tcPr>
                </a:tc>
                <a:tc>
                  <a:txBody>
                    <a:bodyPr/>
                    <a:lstStyle/>
                    <a:p>
                      <a:r>
                        <a:rPr sz="1400">
                          <a:solidFill>
                            <a:srgbClr val="263238"/>
                          </a:solidFill>
                          <a:latin typeface="Calibri"/>
                        </a:rPr>
                        <a:t>Grupo I: tercio medio [r58]</a:t>
                      </a:r>
                    </a:p>
                  </a:txBody>
                  <a:tcPr>
                    <a:solidFill>
                      <a:srgbClr val="EEF3F4"/>
                    </a:solidFill>
                  </a:tcPr>
                </a:tc>
                <a:tc>
                  <a:txBody>
                    <a:bodyPr/>
                    <a:lstStyle/>
                    <a:p>
                      <a:r>
                        <a:rPr sz="1400">
                          <a:solidFill>
                            <a:srgbClr val="263238"/>
                          </a:solidFill>
                          <a:latin typeface="Calibri"/>
                        </a:rPr>
                        <a:t>No informa desplazamiento ni conminución</a:t>
                      </a:r>
                    </a:p>
                  </a:txBody>
                  <a:tcPr>
                    <a:solidFill>
                      <a:srgbClr val="EEF3F4"/>
                    </a:solidFill>
                  </a:tcPr>
                </a:tc>
              </a:tr>
              <a:tr h="457200">
                <a:tc>
                  <a:txBody>
                    <a:bodyPr/>
                    <a:lstStyle/>
                    <a:p>
                      <a:r>
                        <a:rPr sz="1400">
                          <a:solidFill>
                            <a:srgbClr val="263238"/>
                          </a:solidFill>
                          <a:latin typeface="Calibri"/>
                        </a:rPr>
                        <a:t>Robinson</a:t>
                      </a:r>
                    </a:p>
                  </a:txBody>
                  <a:tcPr>
                    <a:solidFill>
                      <a:srgbClr val="FFFFFF"/>
                    </a:solidFill>
                  </a:tcPr>
                </a:tc>
                <a:tc>
                  <a:txBody>
                    <a:bodyPr/>
                    <a:lstStyle/>
                    <a:p>
                      <a:r>
                        <a:rPr sz="1400">
                          <a:solidFill>
                            <a:srgbClr val="263238"/>
                          </a:solidFill>
                          <a:latin typeface="Calibri"/>
                        </a:rPr>
                        <a:t>Localización, desplazamiento, conminución</a:t>
                      </a:r>
                    </a:p>
                  </a:txBody>
                  <a:tcPr>
                    <a:solidFill>
                      <a:srgbClr val="FFFFFF"/>
                    </a:solidFill>
                  </a:tcPr>
                </a:tc>
                <a:tc>
                  <a:txBody>
                    <a:bodyPr/>
                    <a:lstStyle/>
                    <a:p>
                      <a:r>
                        <a:rPr sz="1400">
                          <a:solidFill>
                            <a:srgbClr val="263238"/>
                          </a:solidFill>
                          <a:latin typeface="Calibri"/>
                        </a:rPr>
                        <a:t>2A1, 2A2, 2B1, 2B2 [r4]</a:t>
                      </a:r>
                    </a:p>
                  </a:txBody>
                  <a:tcPr>
                    <a:solidFill>
                      <a:srgbClr val="FFFFFF"/>
                    </a:solidFill>
                  </a:tcPr>
                </a:tc>
                <a:tc>
                  <a:txBody>
                    <a:bodyPr/>
                    <a:lstStyle/>
                    <a:p>
                      <a:r>
                        <a:rPr sz="1400">
                          <a:solidFill>
                            <a:srgbClr val="263238"/>
                          </a:solidFill>
                          <a:latin typeface="Calibri"/>
                        </a:rPr>
                        <a:t>La concordancia depende de las proyecciones y del observador [r8]</a:t>
                      </a:r>
                    </a:p>
                  </a:txBody>
                  <a:tcPr>
                    <a:solidFill>
                      <a:srgbClr val="FFFFFF"/>
                    </a:solidFill>
                  </a:tcPr>
                </a:tc>
              </a:tr>
              <a:tr h="457200">
                <a:tc>
                  <a:txBody>
                    <a:bodyPr/>
                    <a:lstStyle/>
                    <a:p>
                      <a:r>
                        <a:rPr sz="1400">
                          <a:solidFill>
                            <a:srgbClr val="263238"/>
                          </a:solidFill>
                          <a:latin typeface="Calibri"/>
                        </a:rPr>
                        <a:t>AO/OTA</a:t>
                      </a:r>
                    </a:p>
                  </a:txBody>
                  <a:tcPr>
                    <a:solidFill>
                      <a:srgbClr val="EEF3F4"/>
                    </a:solidFill>
                  </a:tcPr>
                </a:tc>
                <a:tc>
                  <a:txBody>
                    <a:bodyPr/>
                    <a:lstStyle/>
                    <a:p>
                      <a:r>
                        <a:rPr sz="1400">
                          <a:solidFill>
                            <a:srgbClr val="263238"/>
                          </a:solidFill>
                          <a:latin typeface="Calibri"/>
                        </a:rPr>
                        <a:t>Segmento y patrón del trazo</a:t>
                      </a:r>
                    </a:p>
                  </a:txBody>
                  <a:tcPr>
                    <a:solidFill>
                      <a:srgbClr val="EEF3F4"/>
                    </a:solidFill>
                  </a:tcPr>
                </a:tc>
                <a:tc>
                  <a:txBody>
                    <a:bodyPr/>
                    <a:lstStyle/>
                    <a:p>
                      <a:r>
                        <a:rPr sz="1400">
                          <a:solidFill>
                            <a:srgbClr val="263238"/>
                          </a:solidFill>
                          <a:latin typeface="Calibri"/>
                        </a:rPr>
                        <a:t>A simple, B en cuña, C conminuta [r58]</a:t>
                      </a:r>
                    </a:p>
                  </a:txBody>
                  <a:tcPr>
                    <a:solidFill>
                      <a:srgbClr val="EEF3F4"/>
                    </a:solidFill>
                  </a:tcPr>
                </a:tc>
                <a:tc>
                  <a:txBody>
                    <a:bodyPr/>
                    <a:lstStyle/>
                    <a:p>
                      <a:r>
                        <a:rPr sz="1400">
                          <a:solidFill>
                            <a:srgbClr val="263238"/>
                          </a:solidFill>
                          <a:latin typeface="Calibri"/>
                        </a:rPr>
                        <a:t>Menos usada en los ensayos clásicos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Tay E et al. Am Surg. 2021. doi:10.1177/0003134820952832</a:t>
            </a:r>
          </a:p>
          <a:p>
            <a:r>
              <a:rPr sz="1000">
                <a:solidFill>
                  <a:srgbClr val="5A6469"/>
                </a:solidFill>
                <a:latin typeface="Calibri"/>
              </a:rPr>
              <a:t>[r58] Markes AR et al. Orthop Res Rev. 2022. doi:10.2147/ORR.S340538</a:t>
            </a:r>
          </a:p>
          <a:p>
            <a:r>
              <a:rPr sz="1000">
                <a:solidFill>
                  <a:srgbClr val="5A6469"/>
                </a:solidFill>
                <a:latin typeface="Calibri"/>
              </a:rPr>
              <a:t>[r60] Serpico M et al. Am J Emerg Med. 2021. doi:10.1016/j.ajem.2021.06.011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diagnóstico es clínico y radiográfico y casi nunca presenta dificultad; la dificultad está en no pasar por alto lo asociado.</a:t>
            </a:r>
          </a:p>
          <a:p>
            <a:pPr marL="347472" indent="-347472">
              <a:spcAft>
                <a:spcPts val="1400"/>
              </a:spcAft>
              <a:buChar char="•"/>
            </a:pPr>
            <a:r>
              <a:rPr sz="2800">
                <a:solidFill>
                  <a:srgbClr val="263238"/>
                </a:solidFill>
                <a:latin typeface="Calibri"/>
              </a:rPr>
              <a:t>Historia.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Tay E et al. Am Surg. 2021. doi:10.1177/0003134820952832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 análisis de 59 198 pacientes con fractura de clavícula tras trauma cerrado, 0,6 % (341) tenía una lesión de vasos axilosubclavios… [r46]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se busca en la primera evaluación y por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Tay E et al. Am Surg. 2021. doi:10.1177/0003134820952832</a:t>
            </a:r>
          </a:p>
          <a:p>
            <a:r>
              <a:rPr sz="1000">
                <a:solidFill>
                  <a:srgbClr val="5A6469"/>
                </a:solidFill>
                <a:latin typeface="Calibri"/>
              </a:rPr>
              <a:t>[r58] Markes AR et al. Orthop Res Rev. 2022. doi:10.2147/ORR.S340538</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Hallazgo</a:t>
                      </a:r>
                    </a:p>
                  </a:txBody>
                  <a:tcPr>
                    <a:solidFill>
                      <a:srgbClr val="0F5F6B"/>
                    </a:solidFill>
                  </a:tcPr>
                </a:tc>
                <a:tc>
                  <a:txBody>
                    <a:bodyPr/>
                    <a:lstStyle/>
                    <a:p>
                      <a:r>
                        <a:rPr sz="1600" b="1">
                          <a:solidFill>
                            <a:srgbClr val="FFFFFF"/>
                          </a:solidFill>
                          <a:latin typeface="Calibri"/>
                        </a:rPr>
                        <a:t>Qué sugiere</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r>
              <a:tr h="457200">
                <a:tc>
                  <a:txBody>
                    <a:bodyPr/>
                    <a:lstStyle/>
                    <a:p>
                      <a:r>
                        <a:rPr sz="1600">
                          <a:solidFill>
                            <a:srgbClr val="263238"/>
                          </a:solidFill>
                          <a:latin typeface="Calibri"/>
                        </a:rPr>
                        <a:t>Piel blanquecina e inmóvil sobre el hueso</a:t>
                      </a:r>
                    </a:p>
                  </a:txBody>
                  <a:tcPr>
                    <a:solidFill>
                      <a:srgbClr val="EEF3F4"/>
                    </a:solidFill>
                  </a:tcPr>
                </a:tc>
                <a:tc>
                  <a:txBody>
                    <a:bodyPr/>
                    <a:lstStyle/>
                    <a:p>
                      <a:r>
                        <a:rPr sz="1600">
                          <a:solidFill>
                            <a:srgbClr val="263238"/>
                          </a:solidFill>
                          <a:latin typeface="Calibri"/>
                        </a:rPr>
                        <a:t>Piel en tienda, riesgo de fractura abierta [r58]</a:t>
                      </a:r>
                    </a:p>
                  </a:txBody>
                  <a:tcPr>
                    <a:solidFill>
                      <a:srgbClr val="EEF3F4"/>
                    </a:solidFill>
                  </a:tcPr>
                </a:tc>
                <a:tc>
                  <a:txBody>
                    <a:bodyPr/>
                    <a:lstStyle/>
                    <a:p>
                      <a:r>
                        <a:rPr sz="1600">
                          <a:solidFill>
                            <a:srgbClr val="263238"/>
                          </a:solidFill>
                          <a:latin typeface="Calibri"/>
                        </a:rPr>
                        <a:t>Valorar cirugía temprana</a:t>
                      </a:r>
                    </a:p>
                  </a:txBody>
                  <a:tcPr>
                    <a:solidFill>
                      <a:srgbClr val="EEF3F4"/>
                    </a:solidFill>
                  </a:tcPr>
                </a:tc>
              </a:tr>
              <a:tr h="457200">
                <a:tc>
                  <a:txBody>
                    <a:bodyPr/>
                    <a:lstStyle/>
                    <a:p>
                      <a:r>
                        <a:rPr sz="1600">
                          <a:solidFill>
                            <a:srgbClr val="263238"/>
                          </a:solidFill>
                          <a:latin typeface="Calibri"/>
                        </a:rPr>
                        <a:t>Déficit neurológico del brazo</a:t>
                      </a:r>
                    </a:p>
                  </a:txBody>
                  <a:tcPr>
                    <a:solidFill>
                      <a:srgbClr val="FFFFFF"/>
                    </a:solidFill>
                  </a:tcPr>
                </a:tc>
                <a:tc>
                  <a:txBody>
                    <a:bodyPr/>
                    <a:lstStyle/>
                    <a:p>
                      <a:r>
                        <a:rPr sz="1600">
                          <a:solidFill>
                            <a:srgbClr val="263238"/>
                          </a:solidFill>
                          <a:latin typeface="Calibri"/>
                        </a:rPr>
                        <a:t>Lesión de plexo y mayor riesgo de lesión vascular (OR 49,17) [r46]</a:t>
                      </a:r>
                    </a:p>
                  </a:txBody>
                  <a:tcPr>
                    <a:solidFill>
                      <a:srgbClr val="FFFFFF"/>
                    </a:solidFill>
                  </a:tcPr>
                </a:tc>
                <a:tc>
                  <a:txBody>
                    <a:bodyPr/>
                    <a:lstStyle/>
                    <a:p>
                      <a:r>
                        <a:rPr sz="1600">
                          <a:solidFill>
                            <a:srgbClr val="263238"/>
                          </a:solidFill>
                          <a:latin typeface="Calibri"/>
                        </a:rPr>
                        <a:t>Comparar pulsos y presiones, valorar angio-TC</a:t>
                      </a:r>
                    </a:p>
                  </a:txBody>
                  <a:tcPr>
                    <a:solidFill>
                      <a:srgbClr val="FFFFFF"/>
                    </a:solidFill>
                  </a:tcPr>
                </a:tc>
              </a:tr>
              <a:tr h="457200">
                <a:tc>
                  <a:txBody>
                    <a:bodyPr/>
                    <a:lstStyle/>
                    <a:p>
                      <a:r>
                        <a:rPr sz="1600">
                          <a:solidFill>
                            <a:srgbClr val="263238"/>
                          </a:solidFill>
                          <a:latin typeface="Calibri"/>
                        </a:rPr>
                        <a:t>Disnea o dolor torácico</a:t>
                      </a:r>
                    </a:p>
                  </a:txBody>
                  <a:tcPr>
                    <a:solidFill>
                      <a:srgbClr val="EEF3F4"/>
                    </a:solidFill>
                  </a:tcPr>
                </a:tc>
                <a:tc>
                  <a:txBody>
                    <a:bodyPr/>
                    <a:lstStyle/>
                    <a:p>
                      <a:r>
                        <a:rPr sz="1600">
                          <a:solidFill>
                            <a:srgbClr val="263238"/>
                          </a:solidFill>
                          <a:latin typeface="Calibri"/>
                        </a:rPr>
                        <a:t>Posible neumotórax o hemotórax por lesión del vértice pulmonar [r58]</a:t>
                      </a:r>
                    </a:p>
                  </a:txBody>
                  <a:tcPr>
                    <a:solidFill>
                      <a:srgbClr val="EEF3F4"/>
                    </a:solidFill>
                  </a:tcPr>
                </a:tc>
                <a:tc>
                  <a:txBody>
                    <a:bodyPr/>
                    <a:lstStyle/>
                    <a:p>
                      <a:r>
                        <a:rPr sz="1600">
                          <a:solidFill>
                            <a:srgbClr val="263238"/>
                          </a:solidFill>
                          <a:latin typeface="Calibri"/>
                        </a:rPr>
                        <a:t>Radiografía de tórax y auscultación</a:t>
                      </a:r>
                    </a:p>
                  </a:txBody>
                  <a:tcPr>
                    <a:solidFill>
                      <a:srgbClr val="EEF3F4"/>
                    </a:solidFill>
                  </a:tcPr>
                </a:tc>
              </a:tr>
              <a:tr h="457200">
                <a:tc>
                  <a:txBody>
                    <a:bodyPr/>
                    <a:lstStyle/>
                    <a:p>
                      <a:r>
                        <a:rPr sz="1600">
                          <a:solidFill>
                            <a:srgbClr val="263238"/>
                          </a:solidFill>
                          <a:latin typeface="Calibri"/>
                        </a:rPr>
                        <a:t>Alta energía</a:t>
                      </a:r>
                    </a:p>
                  </a:txBody>
                  <a:tcPr>
                    <a:solidFill>
                      <a:srgbClr val="FFFFFF"/>
                    </a:solidFill>
                  </a:tcPr>
                </a:tc>
                <a:tc>
                  <a:txBody>
                    <a:bodyPr/>
                    <a:lstStyle/>
                    <a:p>
                      <a:r>
                        <a:rPr sz="1600">
                          <a:solidFill>
                            <a:srgbClr val="263238"/>
                          </a:solidFill>
                          <a:latin typeface="Calibri"/>
                        </a:rPr>
                        <a:t>Costillas, escápula, húmero proximal u otras fracturas [r58]</a:t>
                      </a:r>
                    </a:p>
                  </a:txBody>
                  <a:tcPr>
                    <a:solidFill>
                      <a:srgbClr val="FFFFFF"/>
                    </a:solidFill>
                  </a:tcPr>
                </a:tc>
                <a:tc>
                  <a:txBody>
                    <a:bodyPr/>
                    <a:lstStyle/>
                    <a:p>
                      <a:r>
                        <a:rPr sz="1600">
                          <a:solidFill>
                            <a:srgbClr val="263238"/>
                          </a:solidFill>
                          <a:latin typeface="Calibri"/>
                        </a:rPr>
                        <a:t>Revisión completa del cinturón escapular</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Tay E et al. Am Surg. 2021. doi:10.1177/0003134820952832</a:t>
            </a:r>
          </a:p>
          <a:p>
            <a:r>
              <a:rPr sz="1000">
                <a:solidFill>
                  <a:srgbClr val="5A6469"/>
                </a:solidFill>
                <a:latin typeface="Calibri"/>
              </a:rPr>
              <a:t>[r58] Markes AR et al. Orthop Res Rev. 2022. doi:10.2147/ORR.S340538</a:t>
            </a:r>
          </a:p>
          <a:p>
            <a:r>
              <a:rPr sz="1000">
                <a:solidFill>
                  <a:srgbClr val="5A6469"/>
                </a:solidFill>
                <a:latin typeface="Calibri"/>
              </a:rPr>
              <a:t>[r60] Serpico M et al. Am J Emerg Med. 2021. doi:10.1016/j.ajem.2021.06.011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encontré en la literatura abierta consultada estudios que den la sensibilidad y la especificidad de maniobras clínicas concretas para la fractura de clavícula…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[r58] Markes AR et al. Orthop Res Rev. 2022. doi:10.2147/ORR.S340538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Palpar todo el hueso desde el esternón hasta el acromion, y también las articulaciones esternoclavicular y acromioclavicular, para no pasar por alto un segundo foco [r58].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Tay E et al. Am Surg. 2021. doi:10.1177/0003134820952832</a:t>
            </a:r>
          </a:p>
          <a:p>
            <a:r>
              <a:rPr sz="1000">
                <a:solidFill>
                  <a:srgbClr val="5A6469"/>
                </a:solidFill>
                <a:latin typeface="Calibri"/>
              </a:rPr>
              <a:t>[r58] Markes AR et al. Orthop Res Rev. 2022. doi:10.2147/ORR.S340538</a:t>
            </a:r>
          </a:p>
          <a:p>
            <a:r>
              <a:rPr sz="1000">
                <a:solidFill>
                  <a:srgbClr val="5A6469"/>
                </a:solidFill>
                <a:latin typeface="Calibri"/>
              </a:rPr>
              <a:t>[r60] Serpico M et al. Am J Emerg Med. 2021. doi:10.1016/j.ajem.2021.06.011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Revisar el cuello y la columna cervical si el mecanismo lo sugiere (práctica habitual / opinión experta).</a:t>
            </a:r>
          </a:p>
          <a:p>
            <a:pPr marL="347472" indent="-347472">
              <a:spcAft>
                <a:spcPts val="1400"/>
              </a:spcAft>
              <a:buChar char="•"/>
            </a:pPr>
            <a:r>
              <a:rPr sz="2400">
                <a:solidFill>
                  <a:srgbClr val="263238"/>
                </a:solidFill>
                <a:latin typeface="Calibri"/>
              </a:rPr>
              <a:t>Registrar la ocupación y los deportes del paciente, porque modulan la decisión compartida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Estudios por imagen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[r7] Jones GL et al. Am J Sports Med. 2014. doi:10.1177/0363546514523926</a:t>
            </a:r>
          </a:p>
          <a:p>
            <a:r>
              <a:rPr sz="800">
                <a:solidFill>
                  <a:srgbClr val="5A6469"/>
                </a:solidFill>
                <a:latin typeface="Calibri"/>
              </a:rPr>
              <a:t>[r8] Stegeman SA et al. Clin Imaging. 2015. doi:10.1016/j.clinimag.2014.07.012</a:t>
            </a:r>
          </a:p>
          <a:p>
            <a:r>
              <a:rPr sz="800">
                <a:solidFill>
                  <a:srgbClr val="5A6469"/>
                </a:solidFill>
                <a:latin typeface="Calibri"/>
              </a:rPr>
              <a:t>[r10] Robinson CM et al. J Bone Joint Surg Am. 2013. doi:10.2106/JBJS.L.00307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 simple.</a:t>
            </a:r>
          </a:p>
          <a:p>
            <a:pPr marL="347472" indent="-347472">
              <a:spcAft>
                <a:spcPts val="1400"/>
              </a:spcAft>
              <a:buChar char="•"/>
            </a:pPr>
            <a:r>
              <a:rPr sz="2800">
                <a:solidFill>
                  <a:srgbClr val="263238"/>
                </a:solidFill>
                <a:latin typeface="Calibri"/>
              </a:rPr>
              <a:t>Es la base.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Exactitud de la ecografía para la fractura de clavícula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Hassankhani A et al. Skeletal Radiol. 2024. doi:10.1007/s00256-023-04396-3</a:t>
            </a:r>
          </a:p>
          <a:p>
            <a:r>
              <a:rPr sz="1000">
                <a:solidFill>
                  <a:srgbClr val="5A6469"/>
                </a:solidFill>
                <a:latin typeface="Calibri"/>
              </a:rPr>
              <a:t>[r43] Lin B et al. J Int Med Res. 2025. doi:10.1177/03000605251351273</a:t>
            </a:r>
          </a:p>
          <a:p>
            <a:r>
              <a:rPr sz="1000">
                <a:solidFill>
                  <a:srgbClr val="5A6469"/>
                </a:solidFill>
                <a:latin typeface="Calibri"/>
              </a:rPr>
              <a:t>[r44] Haak SL et al. Am J Emerg Med. 2025. doi:10.1016/j.ajem.2024.11.008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imagen pedir y para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[r7] Jones GL et al. Am J Sports Med. 2014. doi:10.1177/0363546514523926</a:t>
            </a:r>
          </a:p>
          <a:p>
            <a:r>
              <a:rPr sz="800">
                <a:solidFill>
                  <a:srgbClr val="5A6469"/>
                </a:solidFill>
                <a:latin typeface="Calibri"/>
              </a:rPr>
              <a:t>[r8] Stegeman SA et al. Clin Imaging. 2015. doi:10.1016/j.clinimag.2014.07.012</a:t>
            </a:r>
          </a:p>
          <a:p>
            <a:r>
              <a:rPr sz="800">
                <a:solidFill>
                  <a:srgbClr val="5A6469"/>
                </a:solidFill>
                <a:latin typeface="Calibri"/>
              </a:rPr>
              <a:t>[r42] Hassankhani A et al. Skeletal Radiol. 2024. doi:10.1007/s00256-023-04396-3</a:t>
            </a:r>
          </a:p>
          <a:p>
            <a:r>
              <a:rPr sz="800">
                <a:solidFill>
                  <a:srgbClr val="5A6469"/>
                </a:solidFill>
                <a:latin typeface="Calibri"/>
              </a:rPr>
              <a:t>[r43] Lin B et al. J Int Med Res. 2025. doi:10.1177/03000605251351273</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Para qué sirve</a:t>
                      </a:r>
                    </a:p>
                  </a:txBody>
                  <a:tcPr>
                    <a:solidFill>
                      <a:srgbClr val="0F5F6B"/>
                    </a:solidFill>
                  </a:tcPr>
                </a:tc>
                <a:tc>
                  <a:txBody>
                    <a:bodyPr/>
                    <a:lstStyle/>
                    <a:p>
                      <a:r>
                        <a:rPr sz="1600" b="1">
                          <a:solidFill>
                            <a:srgbClr val="FFFFFF"/>
                          </a:solidFill>
                          <a:latin typeface="Calibri"/>
                        </a:rPr>
                        <a:t>Límite</a:t>
                      </a:r>
                    </a:p>
                  </a:txBody>
                  <a:tcPr>
                    <a:solidFill>
                      <a:srgbClr val="0F5F6B"/>
                    </a:solidFill>
                  </a:tcPr>
                </a:tc>
              </a:tr>
              <a:tr h="457200">
                <a:tc>
                  <a:txBody>
                    <a:bodyPr/>
                    <a:lstStyle/>
                    <a:p>
                      <a:r>
                        <a:rPr sz="1600">
                          <a:solidFill>
                            <a:srgbClr val="263238"/>
                          </a:solidFill>
                          <a:latin typeface="Calibri"/>
                        </a:rPr>
                        <a:t>Radiografía AP más inclinación cefálica de 30°</a:t>
                      </a:r>
                    </a:p>
                  </a:txBody>
                  <a:tcPr>
                    <a:solidFill>
                      <a:srgbClr val="EEF3F4"/>
                    </a:solidFill>
                  </a:tcPr>
                </a:tc>
                <a:tc>
                  <a:txBody>
                    <a:bodyPr/>
                    <a:lstStyle/>
                    <a:p>
                      <a:r>
                        <a:rPr sz="1600">
                          <a:solidFill>
                            <a:srgbClr val="263238"/>
                          </a:solidFill>
                          <a:latin typeface="Calibri"/>
                        </a:rPr>
                        <a:t>Diagnóstico, desplazamiento, conminución [r8]</a:t>
                      </a:r>
                    </a:p>
                  </a:txBody>
                  <a:tcPr>
                    <a:solidFill>
                      <a:srgbClr val="EEF3F4"/>
                    </a:solidFill>
                  </a:tcPr>
                </a:tc>
                <a:tc>
                  <a:txBody>
                    <a:bodyPr/>
                    <a:lstStyle/>
                    <a:p>
                      <a:r>
                        <a:rPr sz="1600">
                          <a:solidFill>
                            <a:srgbClr val="263238"/>
                          </a:solidFill>
                          <a:latin typeface="Calibri"/>
                        </a:rPr>
                        <a:t>Acortamiento poco fiable en una sola proyección [r7]</a:t>
                      </a:r>
                    </a:p>
                  </a:txBody>
                  <a:tcPr>
                    <a:solidFill>
                      <a:srgbClr val="EEF3F4"/>
                    </a:solidFill>
                  </a:tcPr>
                </a:tc>
              </a:tr>
              <a:tr h="457200">
                <a:tc>
                  <a:txBody>
                    <a:bodyPr/>
                    <a:lstStyle/>
                    <a:p>
                      <a:r>
                        <a:rPr sz="1600">
                          <a:solidFill>
                            <a:srgbClr val="263238"/>
                          </a:solidFill>
                          <a:latin typeface="Calibri"/>
                        </a:rPr>
                        <a:t>Radiografía de pie</a:t>
                      </a:r>
                    </a:p>
                  </a:txBody>
                  <a:tcPr>
                    <a:solidFill>
                      <a:srgbClr val="FFFFFF"/>
                    </a:solidFill>
                  </a:tcPr>
                </a:tc>
                <a:tc>
                  <a:txBody>
                    <a:bodyPr/>
                    <a:lstStyle/>
                    <a:p>
                      <a:r>
                        <a:rPr sz="1600">
                          <a:solidFill>
                            <a:srgbClr val="263238"/>
                          </a:solidFill>
                          <a:latin typeface="Calibri"/>
                        </a:rPr>
                        <a:t>Muestra más desplazamiento que en decúbito [r2]</a:t>
                      </a:r>
                    </a:p>
                  </a:txBody>
                  <a:tcPr>
                    <a:solidFill>
                      <a:srgbClr val="FFFFFF"/>
                    </a:solidFill>
                  </a:tcPr>
                </a:tc>
                <a:tc>
                  <a:txBody>
                    <a:bodyPr/>
                    <a:lstStyle/>
                    <a:p>
                      <a:r>
                        <a:rPr sz="1600">
                          <a:solidFill>
                            <a:srgbClr val="263238"/>
                          </a:solidFill>
                          <a:latin typeface="Calibri"/>
                        </a:rPr>
                        <a:t>Evidencia limitada [r2]</a:t>
                      </a:r>
                    </a:p>
                  </a:txBody>
                  <a:tcPr>
                    <a:solidFill>
                      <a:srgbClr val="FFFFFF"/>
                    </a:solidFill>
                  </a:tcPr>
                </a:tc>
              </a:tr>
              <a:tr h="457200">
                <a:tc>
                  <a:txBody>
                    <a:bodyPr/>
                    <a:lstStyle/>
                    <a:p>
                      <a:r>
                        <a:rPr sz="1600">
                          <a:solidFill>
                            <a:srgbClr val="263238"/>
                          </a:solidFill>
                          <a:latin typeface="Calibri"/>
                        </a:rPr>
                        <a:t>TC con reconstrucción 3D</a:t>
                      </a:r>
                    </a:p>
                  </a:txBody>
                  <a:tcPr>
                    <a:solidFill>
                      <a:srgbClr val="EEF3F4"/>
                    </a:solidFill>
                  </a:tcPr>
                </a:tc>
                <a:tc>
                  <a:txBody>
                    <a:bodyPr/>
                    <a:lstStyle/>
                    <a:p>
                      <a:r>
                        <a:rPr sz="1600">
                          <a:solidFill>
                            <a:srgbClr val="263238"/>
                          </a:solidFill>
                          <a:latin typeface="Calibri"/>
                        </a:rPr>
                        <a:t>Longitud total, patrón y conminución [r58]</a:t>
                      </a:r>
                    </a:p>
                  </a:txBody>
                  <a:tcPr>
                    <a:solidFill>
                      <a:srgbClr val="EEF3F4"/>
                    </a:solidFill>
                  </a:tcPr>
                </a:tc>
                <a:tc>
                  <a:txBody>
                    <a:bodyPr/>
                    <a:lstStyle/>
                    <a:p>
                      <a:r>
                        <a:rPr sz="1600">
                          <a:solidFill>
                            <a:srgbClr val="263238"/>
                          </a:solidFill>
                          <a:latin typeface="Calibri"/>
                        </a:rPr>
                        <a:t>Costo y radiación; uso de rutina discutido [r58]</a:t>
                      </a:r>
                    </a:p>
                  </a:txBody>
                  <a:tcPr>
                    <a:solidFill>
                      <a:srgbClr val="EEF3F4"/>
                    </a:solidFill>
                  </a:tcPr>
                </a:tc>
              </a:tr>
              <a:tr h="457200">
                <a:tc>
                  <a:txBody>
                    <a:bodyPr/>
                    <a:lstStyle/>
                    <a:p>
                      <a:r>
                        <a:rPr sz="1600">
                          <a:solidFill>
                            <a:srgbClr val="263238"/>
                          </a:solidFill>
                          <a:latin typeface="Calibri"/>
                        </a:rPr>
                        <a:t>Ecografía en el punto de atención</a:t>
                      </a:r>
                    </a:p>
                  </a:txBody>
                  <a:tcPr>
                    <a:solidFill>
                      <a:srgbClr val="FFFFFF"/>
                    </a:solidFill>
                  </a:tcPr>
                </a:tc>
                <a:tc>
                  <a:txBody>
                    <a:bodyPr/>
                    <a:lstStyle/>
                    <a:p>
                      <a:r>
                        <a:rPr sz="1600">
                          <a:solidFill>
                            <a:srgbClr val="263238"/>
                          </a:solidFill>
                          <a:latin typeface="Calibri"/>
                        </a:rPr>
                        <a:t>Triage sin radiación; sensibilidad 93 % y especificidad 93 % en un estudio multicéntrico [r44]</a:t>
                      </a:r>
                    </a:p>
                  </a:txBody>
                  <a:tcPr>
                    <a:solidFill>
                      <a:srgbClr val="FFFFFF"/>
                    </a:solidFill>
                  </a:tcPr>
                </a:tc>
                <a:tc>
                  <a:txBody>
                    <a:bodyPr/>
                    <a:lstStyle/>
                    <a:p>
                      <a:r>
                        <a:rPr sz="1600">
                          <a:solidFill>
                            <a:srgbClr val="263238"/>
                          </a:solidFill>
                          <a:latin typeface="Calibri"/>
                        </a:rPr>
                        <a:t>Depende del operador; la especificidad varía entre estudios y es menor en niños [r42] [r43]</a:t>
                      </a:r>
                    </a:p>
                  </a:txBody>
                  <a:tcPr>
                    <a:solidFill>
                      <a:srgbClr val="FFFFFF"/>
                    </a:solidFill>
                  </a:tcPr>
                </a:tc>
              </a:tr>
              <a:tr h="457200">
                <a:tc>
                  <a:txBody>
                    <a:bodyPr/>
                    <a:lstStyle/>
                    <a:p>
                      <a:r>
                        <a:rPr sz="1600">
                          <a:solidFill>
                            <a:srgbClr val="263238"/>
                          </a:solidFill>
                          <a:latin typeface="Calibri"/>
                        </a:rPr>
                        <a:t>Angio-TC</a:t>
                      </a:r>
                    </a:p>
                  </a:txBody>
                  <a:tcPr>
                    <a:solidFill>
                      <a:srgbClr val="EEF3F4"/>
                    </a:solidFill>
                  </a:tcPr>
                </a:tc>
                <a:tc>
                  <a:txBody>
                    <a:bodyPr/>
                    <a:lstStyle/>
                    <a:p>
                      <a:r>
                        <a:rPr sz="1600">
                          <a:solidFill>
                            <a:srgbClr val="263238"/>
                          </a:solidFill>
                          <a:latin typeface="Calibri"/>
                        </a:rPr>
                        <a:t>Descartar lesión de subclavia ante déficit neurovascular [r45]</a:t>
                      </a:r>
                    </a:p>
                  </a:txBody>
                  <a:tcPr>
                    <a:solidFill>
                      <a:srgbClr val="EEF3F4"/>
                    </a:solidFill>
                  </a:tcPr>
                </a:tc>
                <a:tc>
                  <a:txBody>
                    <a:bodyPr/>
                    <a:lstStyle/>
                    <a:p>
                      <a:r>
                        <a:rPr sz="1600">
                          <a:solidFill>
                            <a:srgbClr val="263238"/>
                          </a:solidFill>
                          <a:latin typeface="Calibri"/>
                        </a:rPr>
                        <a:t>Solo con sospecha clínica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que cambian la conducta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[r41] Dombrowsky AR et al. J Shoulder Elbow Surg. 2020. doi:10.1016/j.jse.2019.09.029</a:t>
            </a:r>
          </a:p>
          <a:p>
            <a:r>
              <a:rPr sz="800">
                <a:solidFill>
                  <a:srgbClr val="5A6469"/>
                </a:solidFill>
                <a:latin typeface="Calibri"/>
              </a:rPr>
              <a:t>[r45] Chalidis B et al. World J Crit Care Med. 2024. doi:10.5492/wjccm.v13.i4.98579</a:t>
            </a:r>
          </a:p>
          <a:p>
            <a:r>
              <a:rPr sz="800">
                <a:solidFill>
                  <a:srgbClr val="5A6469"/>
                </a:solidFill>
                <a:latin typeface="Calibri"/>
              </a:rPr>
              <a:t>[r46] Tay E et al. Am Surg. 2021. doi:10.1177/0003134820952832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Hombro flotante.</a:t>
            </a:r>
          </a:p>
          <a:p>
            <a:pPr marL="347472" indent="-347472">
              <a:spcAft>
                <a:spcPts val="1400"/>
              </a:spcAft>
              <a:buChar char="•"/>
            </a:pPr>
            <a:r>
              <a:rPr sz="2800">
                <a:solidFill>
                  <a:srgbClr val="263238"/>
                </a:solidFill>
                <a:latin typeface="Calibri"/>
              </a:rPr>
              <a:t>Es la fractura de clavícula junto con la del cuello de la escápula del mismo lado.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que cambian la conducta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Ropars M et al. Orthop Traumatol Surg Res. 2017. doi:10.1016/j.otsr.2016.11.007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revisión francesa lo cuenta entre las indicaciones quirúrgicas habituales [r59].</a:t>
            </a:r>
          </a:p>
          <a:p>
            <a:pPr marL="347472" indent="-347472">
              <a:spcAft>
                <a:spcPts val="1400"/>
              </a:spcAft>
              <a:buChar char="•"/>
            </a:pPr>
            <a:r>
              <a:rPr sz="2800">
                <a:solidFill>
                  <a:srgbClr val="263238"/>
                </a:solidFill>
                <a:latin typeface="Calibri"/>
              </a:rPr>
              <a:t>Lesión vascular.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que cambian la conducta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Tay E et al. Am Surg. 2021. doi:10.1177/0003134820952832</a:t>
            </a:r>
          </a:p>
          <a:p>
            <a:r>
              <a:rPr sz="1000">
                <a:solidFill>
                  <a:srgbClr val="5A6469"/>
                </a:solidFill>
                <a:latin typeface="Calibri"/>
              </a:rPr>
              <a:t>[r58] Markes AR et al. Orthop Res Rev. 2022. doi:10.2147/ORR.S340538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Plexo braquial.</a:t>
            </a:r>
          </a:p>
          <a:p>
            <a:pPr marL="347472" indent="-347472">
              <a:spcAft>
                <a:spcPts val="1400"/>
              </a:spcAft>
              <a:buChar char="•"/>
            </a:pPr>
            <a:r>
              <a:rPr sz="2400">
                <a:solidFill>
                  <a:srgbClr val="263238"/>
                </a:solidFill>
                <a:latin typeface="Calibri"/>
              </a:rPr>
              <a:t>El déficit neurológico aumenta el riesgo de lesión vascular concomitante (OR 49,17) y exige examen dirigido [r46].</a:t>
            </a:r>
          </a:p>
          <a:p>
            <a:pPr marL="347472" indent="-347472">
              <a:spcAft>
                <a:spcPts val="1400"/>
              </a:spcAft>
              <a:buChar char="•"/>
            </a:pPr>
            <a:r>
              <a:rPr sz="2400">
                <a:solidFill>
                  <a:srgbClr val="263238"/>
                </a:solidFill>
                <a:latin typeface="Calibri"/>
              </a:rPr>
              <a:t>Tórax.</a:t>
            </a:r>
          </a:p>
          <a:p>
            <a:pPr marL="347472" indent="-347472">
              <a:spcAft>
                <a:spcPts val="1400"/>
              </a:spcAft>
              <a:buChar char="•"/>
            </a:pPr>
            <a:r>
              <a:rPr sz="2400">
                <a:solidFill>
                  <a:srgbClr val="263238"/>
                </a:solidFill>
                <a:latin typeface="Calibri"/>
              </a:rPr>
              <a:t>Neumotórax, hemotórax, contusión pulmonar y fracturas costales acompañan a la clavícula en trauma de energía alta [r58] [r46].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[r12] Ahrens PM et al. J Bone Joint Surg Am. 2017. doi:10.2106/JBJS.16.01112</a:t>
            </a:r>
          </a:p>
          <a:p>
            <a:r>
              <a:rPr sz="800">
                <a:solidFill>
                  <a:srgbClr val="5A6469"/>
                </a:solidFill>
                <a:latin typeface="Calibri"/>
              </a:rPr>
              <a:t>[r15] Lenza M et al. Cochrane Database Syst Rev. 2019. doi:10.1002/14651858.CD009363.pub3</a:t>
            </a:r>
          </a:p>
          <a:p>
            <a:r>
              <a:rPr sz="800">
                <a:solidFill>
                  <a:srgbClr val="5A6469"/>
                </a:solidFill>
                <a:latin typeface="Calibri"/>
              </a:rPr>
              <a:t>[r21] Murray IR et al. J Bone Joint Surg Am. 2013. doi:10.2106/JBJS.K.01275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algoritmo ordena las decisiones del capítulo; no sustituye al juicio del cirujano ni a la conversación con el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Decisión ante una fractura diafisaria de clavícula del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[r58] Markes AR et al. Orthop Res Rev. 2022. doi:10.2147/ORR.S340538</a:t>
            </a:r>
          </a:p>
          <a:p>
            <a:r>
              <a:rPr sz="800">
                <a:solidFill>
                  <a:srgbClr val="5A6469"/>
                </a:solidFill>
                <a:latin typeface="Calibri"/>
              </a:rPr>
              <a:t>[r59] Ropars M et al. Orthop Traumatol Surg Res. 2017. doi:10.1016/j.otsr.2016.11.007</a:t>
            </a:r>
          </a:p>
          <a:p>
            <a:r>
              <a:rPr sz="800">
                <a:solidFill>
                  <a:srgbClr val="5A6469"/>
                </a:solidFill>
                <a:latin typeface="Calibri"/>
              </a:rPr>
              <a:t>[r60] Serpico M et al. Am J Emerg Med. 2021. doi:10.1016/j.ajem.2021.06.011</a:t>
            </a:r>
          </a:p>
          <a:p>
            <a:r>
              <a:rPr sz="800">
                <a:solidFill>
                  <a:srgbClr val="5A6469"/>
                </a:solidFill>
                <a:latin typeface="Calibri"/>
              </a:rPr>
              <a:t>[r2] American Academy of Orthopaedic Surgeons. Rosemont (IL): AAOS;. 2022.</a:t>
            </a:r>
          </a:p>
          <a:p>
            <a:r>
              <a:rPr sz="800">
                <a:solidFill>
                  <a:srgbClr val="5A6469"/>
                </a:solidFill>
                <a:latin typeface="Calibri"/>
              </a:rPr>
              <a:t>[r21] Murray IR et al. J Bone Joint Surg Am. 2013. doi:10.2106/JBJS.K.01275</a:t>
            </a:r>
          </a:p>
          <a:p>
            <a:r>
              <a:rPr sz="800">
                <a:solidFill>
                  <a:srgbClr val="5A6469"/>
                </a:solidFill>
                <a:latin typeface="Calibri"/>
              </a:rPr>
              <a:t>(+5 referencias más en las láminas finales)</a:t>
            </a:r>
          </a:p>
        </p:txBody>
      </p:sp>
      <p:sp>
        <p:nvSpPr>
          <p:cNvPr id="6" name="Rounded Rectangle 5"/>
          <p:cNvSpPr/>
          <p:nvPr/>
        </p:nvSpPr>
        <p:spPr>
          <a:xfrm>
            <a:off x="4754880" y="1508760"/>
            <a:ext cx="2743200" cy="51155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Adulto con fractura diafisaria de clavícula, aislada, confirmada en radiografía</a:t>
            </a:r>
          </a:p>
        </p:txBody>
      </p:sp>
      <p:sp>
        <p:nvSpPr>
          <p:cNvPr id="7" name="Decision 6"/>
          <p:cNvSpPr/>
          <p:nvPr/>
        </p:nvSpPr>
        <p:spPr>
          <a:xfrm>
            <a:off x="4572000" y="2130047"/>
            <a:ext cx="3108960" cy="78384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abierta, piel en tienda, lesión neurovascular o hombro flotante con desplazamiento importante?</a:t>
            </a:r>
          </a:p>
        </p:txBody>
      </p:sp>
      <p:sp>
        <p:nvSpPr>
          <p:cNvPr id="8" name="Rectangle 7"/>
          <p:cNvSpPr/>
          <p:nvPr/>
        </p:nvSpPr>
        <p:spPr>
          <a:xfrm>
            <a:off x="2987040" y="3023615"/>
            <a:ext cx="2743200" cy="78384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Derivar y valorar cirugía, urgente si hay lesión vascular o piel amenazada [r58] [r59] [r60]</a:t>
            </a:r>
          </a:p>
        </p:txBody>
      </p:sp>
      <p:sp>
        <p:nvSpPr>
          <p:cNvPr id="9" name="Decision 8"/>
          <p:cNvSpPr/>
          <p:nvPr/>
        </p:nvSpPr>
        <p:spPr>
          <a:xfrm>
            <a:off x="6339839" y="3023615"/>
            <a:ext cx="3108960" cy="78384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desplazamiento (corticales sin contacto)?</a:t>
            </a:r>
          </a:p>
        </p:txBody>
      </p:sp>
      <p:sp>
        <p:nvSpPr>
          <p:cNvPr id="10" name="Rectangle 9"/>
          <p:cNvSpPr/>
          <p:nvPr/>
        </p:nvSpPr>
        <p:spPr>
          <a:xfrm>
            <a:off x="2987040" y="3917184"/>
            <a:ext cx="2743200" cy="78384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Sling y movilidad progresiva; control radiográfico; no se justifica cirugía en la mínimamente desplazada [r2]</a:t>
            </a:r>
          </a:p>
        </p:txBody>
      </p:sp>
      <p:sp>
        <p:nvSpPr>
          <p:cNvPr id="11" name="Decision 10"/>
          <p:cNvSpPr/>
          <p:nvPr/>
        </p:nvSpPr>
        <p:spPr>
          <a:xfrm>
            <a:off x="6339839" y="3917184"/>
            <a:ext cx="3108960" cy="78384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Estimar el riesgo de no unión: tabaquismo, conminución, desplazamiento, sexo femenino y edad [r21] [r22]; añadir ocupación, deporte y preferencia del paciente</a:t>
            </a:r>
          </a:p>
        </p:txBody>
      </p:sp>
      <p:sp>
        <p:nvSpPr>
          <p:cNvPr id="12" name="Rectangle 11"/>
          <p:cNvSpPr/>
          <p:nvPr/>
        </p:nvSpPr>
        <p:spPr>
          <a:xfrm>
            <a:off x="2987040" y="4810753"/>
            <a:ext cx="2743200" cy="51155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Opción conservadora: sling; informar riesgo de no unión de 11 % a 9 meses y de mala unión sintomática [r12] [r15]</a:t>
            </a:r>
          </a:p>
        </p:txBody>
      </p:sp>
      <p:sp>
        <p:nvSpPr>
          <p:cNvPr id="13" name="Rectangle 12"/>
          <p:cNvSpPr/>
          <p:nvPr/>
        </p:nvSpPr>
        <p:spPr>
          <a:xfrm>
            <a:off x="6522720" y="4810753"/>
            <a:ext cx="2743200" cy="51155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Opción quirúrgica: placa si hay conminución; clavo en trazo simple y con experiencia [r2] [r27]</a:t>
            </a:r>
          </a:p>
        </p:txBody>
      </p:sp>
      <p:sp>
        <p:nvSpPr>
          <p:cNvPr id="14" name="Rounded Rectangle 13"/>
          <p:cNvSpPr/>
          <p:nvPr/>
        </p:nvSpPr>
        <p:spPr>
          <a:xfrm>
            <a:off x="4754880" y="5432040"/>
            <a:ext cx="2743200" cy="51155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radiográfico. Sin consolidación y con síntomas, valorar cirugía de la no unión: una revisión la plantea desde los 3 meses [r48], pero a esa altura 27 % de los no operados del Clavicle Trial aún no mostraba unión y a los 9 meses quedaba 11 % [r12]</a:t>
            </a:r>
          </a:p>
        </p:txBody>
      </p:sp>
      <p:cxnSp>
        <p:nvCxnSpPr>
          <p:cNvPr id="15" name="Connector 14"/>
          <p:cNvCxnSpPr>
            <a:stCxn id="6" idx="2"/>
            <a:endCxn id="7" idx="0"/>
          </p:cNvCxnSpPr>
          <p:nvPr/>
        </p:nvCxnSpPr>
        <p:spPr>
          <a:xfrm flipH="1">
            <a:off x="6126480" y="202031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6" name="Connector 15"/>
          <p:cNvCxnSpPr>
            <a:stCxn id="7" idx="2"/>
            <a:endCxn id="8" idx="0"/>
          </p:cNvCxnSpPr>
          <p:nvPr/>
        </p:nvCxnSpPr>
        <p:spPr>
          <a:xfrm flipH="1">
            <a:off x="4358640" y="291388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004816" y="290657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18" name="Connector 17"/>
          <p:cNvCxnSpPr>
            <a:stCxn id="7" idx="2"/>
            <a:endCxn id="9" idx="0"/>
          </p:cNvCxnSpPr>
          <p:nvPr/>
        </p:nvCxnSpPr>
        <p:spPr>
          <a:xfrm>
            <a:off x="6126480" y="2913887"/>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800087" y="290657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0" name="Connector 19"/>
          <p:cNvCxnSpPr>
            <a:stCxn id="9" idx="2"/>
            <a:endCxn id="10" idx="0"/>
          </p:cNvCxnSpPr>
          <p:nvPr/>
        </p:nvCxnSpPr>
        <p:spPr>
          <a:xfrm flipH="1">
            <a:off x="4358640" y="3807455"/>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53911" y="3800140"/>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9" idx="2"/>
            <a:endCxn id="11" idx="0"/>
          </p:cNvCxnSpPr>
          <p:nvPr/>
        </p:nvCxnSpPr>
        <p:spPr>
          <a:xfrm flipH="1">
            <a:off x="7894319" y="380745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7949183" y="380014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11" idx="2"/>
            <a:endCxn id="12" idx="0"/>
          </p:cNvCxnSpPr>
          <p:nvPr/>
        </p:nvCxnSpPr>
        <p:spPr>
          <a:xfrm flipH="1">
            <a:off x="4358640" y="4701024"/>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53911" y="4693709"/>
            <a:ext cx="457200" cy="274320"/>
          </a:xfrm>
          <a:prstGeom prst="rect">
            <a:avLst/>
          </a:prstGeom>
          <a:noFill/>
        </p:spPr>
        <p:txBody>
          <a:bodyPr wrap="square">
            <a:spAutoFit/>
          </a:bodyPr>
          <a:lstStyle/>
          <a:p>
            <a:r>
              <a:rPr sz="1200" b="1">
                <a:solidFill>
                  <a:srgbClr val="D97706"/>
                </a:solidFill>
                <a:latin typeface="Calibri"/>
              </a:rPr>
              <a:t>el paciente prefiere evitar cirugía</a:t>
            </a:r>
          </a:p>
        </p:txBody>
      </p:sp>
      <p:cxnSp>
        <p:nvCxnSpPr>
          <p:cNvPr id="26" name="Connector 25"/>
          <p:cNvCxnSpPr>
            <a:stCxn id="11" idx="2"/>
            <a:endCxn id="13" idx="0"/>
          </p:cNvCxnSpPr>
          <p:nvPr/>
        </p:nvCxnSpPr>
        <p:spPr>
          <a:xfrm>
            <a:off x="7894319" y="4701024"/>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949183" y="4693709"/>
            <a:ext cx="457200" cy="274320"/>
          </a:xfrm>
          <a:prstGeom prst="rect">
            <a:avLst/>
          </a:prstGeom>
          <a:noFill/>
        </p:spPr>
        <p:txBody>
          <a:bodyPr wrap="square">
            <a:spAutoFit/>
          </a:bodyPr>
          <a:lstStyle/>
          <a:p>
            <a:r>
              <a:rPr sz="1200" b="1">
                <a:solidFill>
                  <a:srgbClr val="D97706"/>
                </a:solidFill>
                <a:latin typeface="Calibri"/>
              </a:rPr>
              <a:t>alto riesgo o alta demanda funcional</a:t>
            </a:r>
          </a:p>
        </p:txBody>
      </p:sp>
      <p:cxnSp>
        <p:nvCxnSpPr>
          <p:cNvPr id="28" name="Connector 27"/>
          <p:cNvCxnSpPr>
            <a:stCxn id="8" idx="2"/>
            <a:endCxn id="14" idx="0"/>
          </p:cNvCxnSpPr>
          <p:nvPr/>
        </p:nvCxnSpPr>
        <p:spPr>
          <a:xfrm>
            <a:off x="4358640" y="3807455"/>
            <a:ext cx="1767840" cy="162458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10" idx="2"/>
            <a:endCxn id="14" idx="0"/>
          </p:cNvCxnSpPr>
          <p:nvPr/>
        </p:nvCxnSpPr>
        <p:spPr>
          <a:xfrm>
            <a:off x="4358640" y="4701024"/>
            <a:ext cx="1767840" cy="73101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2" idx="2"/>
            <a:endCxn id="14" idx="0"/>
          </p:cNvCxnSpPr>
          <p:nvPr/>
        </p:nvCxnSpPr>
        <p:spPr>
          <a:xfrm>
            <a:off x="4358640" y="532231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3" idx="2"/>
            <a:endCxn id="14" idx="0"/>
          </p:cNvCxnSpPr>
          <p:nvPr/>
        </p:nvCxnSpPr>
        <p:spPr>
          <a:xfrm flipH="1">
            <a:off x="6126480" y="532231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conservador y quirúrgico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[r7] Jones GL et al. Am J Sports Med. 2014. doi:10.1177/0363546514523926</a:t>
            </a:r>
          </a:p>
          <a:p>
            <a:r>
              <a:rPr sz="800">
                <a:solidFill>
                  <a:srgbClr val="5A6469"/>
                </a:solidFill>
                <a:latin typeface="Calibri"/>
              </a:rPr>
              <a:t>[r9] Canadian Orthopaedic Trauma Society. A multicenter, randomized clinical trial. 2007. doi:10.2106/JBJS.F.00020</a:t>
            </a:r>
          </a:p>
          <a:p>
            <a:r>
              <a:rPr sz="800">
                <a:solidFill>
                  <a:srgbClr val="5A6469"/>
                </a:solidFill>
                <a:latin typeface="Calibri"/>
              </a:rPr>
              <a:t>[r10] Robinson CM et al. J Bone Joint Surg Am. 2013. doi:10.2106/JBJS.L.00307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a:t>
            </a:r>
          </a:p>
          <a:p>
            <a:pPr marL="347472" indent="-347472">
              <a:spcAft>
                <a:spcPts val="1400"/>
              </a:spcAft>
              <a:buChar char="•"/>
            </a:pPr>
            <a:r>
              <a:rPr sz="2800">
                <a:solidFill>
                  <a:srgbClr val="263238"/>
                </a:solidFill>
                <a:latin typeface="Calibri"/>
              </a:rPr>
              <a:t>Lo que dicen las guías.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unión sin cirugía y con cirugía en los ensayos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Woltz S et al. J Bone Joint Surg Am. 2017. doi:10.2106/JBJS.15.01394</a:t>
            </a:r>
          </a:p>
          <a:p>
            <a:r>
              <a:rPr sz="800">
                <a:solidFill>
                  <a:srgbClr val="5A6469"/>
                </a:solidFill>
                <a:latin typeface="Calibri"/>
              </a:rPr>
              <a:t>[r12] Ahrens PM et al. J Bone Joint Surg Am. 2017. doi:10.2106/JBJS.16.01112</a:t>
            </a:r>
          </a:p>
          <a:p>
            <a:r>
              <a:rPr sz="800">
                <a:solidFill>
                  <a:srgbClr val="5A6469"/>
                </a:solidFill>
                <a:latin typeface="Calibri"/>
              </a:rPr>
              <a:t>[r21] Murray IR et al. J Bone Joint Surg Am. 2013. doi:10.2106/JBJS.K.01275</a:t>
            </a:r>
          </a:p>
          <a:p>
            <a:r>
              <a:rPr sz="800">
                <a:solidFill>
                  <a:srgbClr val="5A6469"/>
                </a:solidFill>
                <a:latin typeface="Calibri"/>
              </a:rPr>
              <a:t>[r22] Robinson CM et al. J Bone Joint Surg Am. 2004. doi:10.2106/00004623-200407000-00002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Ventaja en DASH a favor de la placa frente a no operar (metaanálisis de 10 ensayos)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Qvist AH et al. JSES Int. 2024. doi:10.1016/j.jseint.2023.12.011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placa e intramedular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[r11] Woltz S et al. J Bone Joint Surg Am. 2017. doi:10.2106/JBJS.15.01394</a:t>
            </a:r>
          </a:p>
          <a:p>
            <a:r>
              <a:rPr sz="800">
                <a:solidFill>
                  <a:srgbClr val="5A6469"/>
                </a:solidFill>
                <a:latin typeface="Calibri"/>
              </a:rPr>
              <a:t>[r14] Smekal V et al. J Orthop Trauma. 2009. doi:10.1097/BOT.0b013e318190cf88</a:t>
            </a:r>
          </a:p>
          <a:p>
            <a:r>
              <a:rPr sz="800">
                <a:solidFill>
                  <a:srgbClr val="5A6469"/>
                </a:solidFill>
                <a:latin typeface="Calibri"/>
              </a:rPr>
              <a:t>[r15] Lenza M et al. Cochrane Database Syst Rev. 2019. doi:10.1002/14651858.CD009363.pub3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Esta sección es apoyo de estudio: explica para entender y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Retiro de implante tras fijación con placa según su posición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Nourian A et al. J Orthop Trauma. 2017. doi:10.1097/BOT.0000000000000936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globales: placa única frente a doble placa de bajo perfil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Rompen IF et al. Eur J Trauma Emerg Surg. 2022. doi:10.1007/s00068-021-01845-3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[r11] Woltz S et al. J Bone Joint Surg Am. 2017. doi:10.2106/JBJS.15.01394</a:t>
            </a:r>
          </a:p>
          <a:p>
            <a:r>
              <a:rPr sz="800">
                <a:solidFill>
                  <a:srgbClr val="5A6469"/>
                </a:solidFill>
                <a:latin typeface="Calibri"/>
              </a:rPr>
              <a:t>[r12] Ahrens PM et al. J Bone Joint Surg Am. 2017. doi:10.2106/JBJS.16.01112</a:t>
            </a:r>
          </a:p>
          <a:p>
            <a:r>
              <a:rPr sz="800">
                <a:solidFill>
                  <a:srgbClr val="5A6469"/>
                </a:solidFill>
                <a:latin typeface="Calibri"/>
              </a:rPr>
              <a:t>[r13] Qvist AH et al. Bone Joint J. 2018. doi:10.1302/0301-620X.100B10.BJJ-2017-1137.R3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unión.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complicaciones o eventos tras la fijación o el tratamiento conservador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Lenza M et al. Cochrane Database Syst Rev. 2019. doi:10.1002/14651858.CD009363.pub3</a:t>
            </a:r>
          </a:p>
          <a:p>
            <a:r>
              <a:rPr sz="1000">
                <a:solidFill>
                  <a:srgbClr val="5A6469"/>
                </a:solidFill>
                <a:latin typeface="Calibri"/>
              </a:rPr>
              <a:t>[r11] Woltz S et al. J Bone Joint Surg Am. 2017. doi:10.2106/JBJS.15.01394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y su frecuencia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Woltz S et al. J Bone Joint Surg Am. 2017. doi:10.2106/JBJS.15.01394</a:t>
            </a:r>
          </a:p>
          <a:p>
            <a:r>
              <a:rPr sz="800">
                <a:solidFill>
                  <a:srgbClr val="5A6469"/>
                </a:solidFill>
                <a:latin typeface="Calibri"/>
              </a:rPr>
              <a:t>[r15] Lenza M et al. Cochrane Database Syst Rev. 2019. doi:10.1002/14651858.CD009363.pub3</a:t>
            </a:r>
          </a:p>
          <a:p>
            <a:r>
              <a:rPr sz="800">
                <a:solidFill>
                  <a:srgbClr val="5A6469"/>
                </a:solidFill>
                <a:latin typeface="Calibri"/>
              </a:rPr>
              <a:t>[r21] Murray IR et al. J Bone Joint Surg Am. 2013. doi:10.2106/JBJS.K.01275</a:t>
            </a:r>
          </a:p>
          <a:p>
            <a:r>
              <a:rPr sz="800">
                <a:solidFill>
                  <a:srgbClr val="5A6469"/>
                </a:solidFill>
                <a:latin typeface="Calibri"/>
              </a:rPr>
              <a:t>[r22] Robinson CM et al. J Bone Joint Surg Am. 2004. doi:10.2106/00004623-200407000-00002</a:t>
            </a:r>
          </a:p>
          <a:p>
            <a:r>
              <a:rPr sz="800">
                <a:solidFill>
                  <a:srgbClr val="5A6469"/>
                </a:solidFill>
                <a:latin typeface="Calibri"/>
              </a:rPr>
              <a:t>[r39] Ashman BD et al. Injury. 2014. doi:10.1016/j.injury.2014.04.032</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Frecuencia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No unión sin cirugía a 24 semanas (diafisarias)</a:t>
                      </a:r>
                    </a:p>
                  </a:txBody>
                  <a:tcPr>
                    <a:solidFill>
                      <a:srgbClr val="EEF3F4"/>
                    </a:solidFill>
                  </a:tcPr>
                </a:tc>
                <a:tc>
                  <a:txBody>
                    <a:bodyPr/>
                    <a:lstStyle/>
                    <a:p>
                      <a:r>
                        <a:rPr sz="1600">
                          <a:solidFill>
                            <a:srgbClr val="263238"/>
                          </a:solidFill>
                          <a:latin typeface="Calibri"/>
                        </a:rPr>
                        <a:t>4,5 %</a:t>
                      </a:r>
                    </a:p>
                  </a:txBody>
                  <a:tcPr>
                    <a:solidFill>
                      <a:srgbClr val="EEF3F4"/>
                    </a:solidFill>
                  </a:tcPr>
                </a:tc>
                <a:tc>
                  <a:txBody>
                    <a:bodyPr/>
                    <a:lstStyle/>
                    <a:p>
                      <a:r>
                        <a:rPr sz="1600">
                          <a:solidFill>
                            <a:srgbClr val="263238"/>
                          </a:solidFill>
                          <a:latin typeface="Calibri"/>
                        </a:rPr>
                        <a:t>Cohorte prospectiva de 868 pacientes [r22]</a:t>
                      </a:r>
                    </a:p>
                  </a:txBody>
                  <a:tcPr>
                    <a:solidFill>
                      <a:srgbClr val="EEF3F4"/>
                    </a:solidFill>
                  </a:tcPr>
                </a:tc>
              </a:tr>
              <a:tr h="457200">
                <a:tc>
                  <a:txBody>
                    <a:bodyPr/>
                    <a:lstStyle/>
                    <a:p>
                      <a:r>
                        <a:rPr sz="1600">
                          <a:solidFill>
                            <a:srgbClr val="263238"/>
                          </a:solidFill>
                          <a:latin typeface="Calibri"/>
                        </a:rPr>
                        <a:t>No unión sin cirugía (desplazadas, adultos)</a:t>
                      </a:r>
                    </a:p>
                  </a:txBody>
                  <a:tcPr>
                    <a:solidFill>
                      <a:srgbClr val="FFFFFF"/>
                    </a:solidFill>
                  </a:tcPr>
                </a:tc>
                <a:tc>
                  <a:txBody>
                    <a:bodyPr/>
                    <a:lstStyle/>
                    <a:p>
                      <a:r>
                        <a:rPr sz="1600">
                          <a:solidFill>
                            <a:srgbClr val="263238"/>
                          </a:solidFill>
                          <a:latin typeface="Calibri"/>
                        </a:rPr>
                        <a:t>13,3 %</a:t>
                      </a:r>
                    </a:p>
                  </a:txBody>
                  <a:tcPr>
                    <a:solidFill>
                      <a:srgbClr val="FFFFFF"/>
                    </a:solidFill>
                  </a:tcPr>
                </a:tc>
                <a:tc>
                  <a:txBody>
                    <a:bodyPr/>
                    <a:lstStyle/>
                    <a:p>
                      <a:r>
                        <a:rPr sz="1600">
                          <a:solidFill>
                            <a:srgbClr val="263238"/>
                          </a:solidFill>
                          <a:latin typeface="Calibri"/>
                        </a:rPr>
                        <a:t>Cohorte de 941 fracturas [r21]</a:t>
                      </a:r>
                    </a:p>
                  </a:txBody>
                  <a:tcPr>
                    <a:solidFill>
                      <a:srgbClr val="FFFFFF"/>
                    </a:solidFill>
                  </a:tcPr>
                </a:tc>
              </a:tr>
              <a:tr h="457200">
                <a:tc>
                  <a:txBody>
                    <a:bodyPr/>
                    <a:lstStyle/>
                    <a:p>
                      <a:r>
                        <a:rPr sz="1600">
                          <a:solidFill>
                            <a:srgbClr val="263238"/>
                          </a:solidFill>
                          <a:latin typeface="Calibri"/>
                        </a:rPr>
                        <a:t>Mala unión sintomática</a:t>
                      </a:r>
                    </a:p>
                  </a:txBody>
                  <a:tcPr>
                    <a:solidFill>
                      <a:srgbClr val="EEF3F4"/>
                    </a:solidFill>
                  </a:tcPr>
                </a:tc>
                <a:tc>
                  <a:txBody>
                    <a:bodyPr/>
                    <a:lstStyle/>
                    <a:p>
                      <a:r>
                        <a:rPr sz="1600">
                          <a:solidFill>
                            <a:srgbClr val="263238"/>
                          </a:solidFill>
                          <a:latin typeface="Calibri"/>
                        </a:rPr>
                        <a:t>11,3 % sin cirugía y 1,2 % con cirugía</a:t>
                      </a:r>
                    </a:p>
                  </a:txBody>
                  <a:tcPr>
                    <a:solidFill>
                      <a:srgbClr val="EEF3F4"/>
                    </a:solidFill>
                  </a:tcPr>
                </a:tc>
                <a:tc>
                  <a:txBody>
                    <a:bodyPr/>
                    <a:lstStyle/>
                    <a:p>
                      <a:r>
                        <a:rPr sz="1600">
                          <a:solidFill>
                            <a:srgbClr val="263238"/>
                          </a:solidFill>
                          <a:latin typeface="Calibri"/>
                        </a:rPr>
                        <a:t>Revisión Cochrane [r15]</a:t>
                      </a:r>
                    </a:p>
                  </a:txBody>
                  <a:tcPr>
                    <a:solidFill>
                      <a:srgbClr val="EEF3F4"/>
                    </a:solidFill>
                  </a:tcPr>
                </a:tc>
              </a:tr>
              <a:tr h="457200">
                <a:tc>
                  <a:txBody>
                    <a:bodyPr/>
                    <a:lstStyle/>
                    <a:p>
                      <a:r>
                        <a:rPr sz="1600">
                          <a:solidFill>
                            <a:srgbClr val="263238"/>
                          </a:solidFill>
                          <a:latin typeface="Calibri"/>
                        </a:rPr>
                        <a:t>Retiro de implante por molestia</a:t>
                      </a:r>
                    </a:p>
                  </a:txBody>
                  <a:tcPr>
                    <a:solidFill>
                      <a:srgbClr val="FFFFFF"/>
                    </a:solidFill>
                  </a:tcPr>
                </a:tc>
                <a:tc>
                  <a:txBody>
                    <a:bodyPr/>
                    <a:lstStyle/>
                    <a:p>
                      <a:r>
                        <a:rPr sz="1600">
                          <a:solidFill>
                            <a:srgbClr val="263238"/>
                          </a:solidFill>
                          <a:latin typeface="Calibri"/>
                        </a:rPr>
                        <a:t>10,2 %</a:t>
                      </a:r>
                    </a:p>
                  </a:txBody>
                  <a:tcPr>
                    <a:solidFill>
                      <a:srgbClr val="FFFFFF"/>
                    </a:solidFill>
                  </a:tcPr>
                </a:tc>
                <a:tc>
                  <a:txBody>
                    <a:bodyPr/>
                    <a:lstStyle/>
                    <a:p>
                      <a:r>
                        <a:rPr sz="1600">
                          <a:solidFill>
                            <a:srgbClr val="263238"/>
                          </a:solidFill>
                          <a:latin typeface="Calibri"/>
                        </a:rPr>
                        <a:t>Revisión Cochrane [r15]</a:t>
                      </a:r>
                    </a:p>
                  </a:txBody>
                  <a:tcPr>
                    <a:solidFill>
                      <a:srgbClr val="FFFFFF"/>
                    </a:solidFill>
                  </a:tcPr>
                </a:tc>
              </a:tr>
              <a:tr h="457200">
                <a:tc>
                  <a:txBody>
                    <a:bodyPr/>
                    <a:lstStyle/>
                    <a:p>
                      <a:r>
                        <a:rPr sz="1600">
                          <a:solidFill>
                            <a:srgbClr val="263238"/>
                          </a:solidFill>
                          <a:latin typeface="Calibri"/>
                        </a:rPr>
                        <a:t>Infección en el grupo quirúrgico</a:t>
                      </a:r>
                    </a:p>
                  </a:txBody>
                  <a:tcPr>
                    <a:solidFill>
                      <a:srgbClr val="EEF3F4"/>
                    </a:solidFill>
                  </a:tcPr>
                </a:tc>
                <a:tc>
                  <a:txBody>
                    <a:bodyPr/>
                    <a:lstStyle/>
                    <a:p>
                      <a:r>
                        <a:rPr sz="1600">
                          <a:solidFill>
                            <a:srgbClr val="263238"/>
                          </a:solidFill>
                          <a:latin typeface="Calibri"/>
                        </a:rPr>
                        <a:t>3,2 %</a:t>
                      </a:r>
                    </a:p>
                  </a:txBody>
                  <a:tcPr>
                    <a:solidFill>
                      <a:srgbClr val="EEF3F4"/>
                    </a:solidFill>
                  </a:tcPr>
                </a:tc>
                <a:tc>
                  <a:txBody>
                    <a:bodyPr/>
                    <a:lstStyle/>
                    <a:p>
                      <a:r>
                        <a:rPr sz="1600">
                          <a:solidFill>
                            <a:srgbClr val="263238"/>
                          </a:solidFill>
                          <a:latin typeface="Calibri"/>
                        </a:rPr>
                        <a:t>Revisión Cochrane [r15]</a:t>
                      </a:r>
                    </a:p>
                  </a:txBody>
                  <a:tcPr>
                    <a:solidFill>
                      <a:srgbClr val="EEF3F4"/>
                    </a:solidFill>
                  </a:tcPr>
                </a:tc>
              </a:tr>
              <a:tr h="457200">
                <a:tc>
                  <a:txBody>
                    <a:bodyPr/>
                    <a:lstStyle/>
                    <a:p>
                      <a:r>
                        <a:rPr sz="1600">
                          <a:solidFill>
                            <a:srgbClr val="263238"/>
                          </a:solidFill>
                          <a:latin typeface="Calibri"/>
                        </a:rPr>
                        <a:t>Falla mecánica</a:t>
                      </a:r>
                    </a:p>
                  </a:txBody>
                  <a:tcPr>
                    <a:solidFill>
                      <a:srgbClr val="FFFFFF"/>
                    </a:solidFill>
                  </a:tcPr>
                </a:tc>
                <a:tc>
                  <a:txBody>
                    <a:bodyPr/>
                    <a:lstStyle/>
                    <a:p>
                      <a:r>
                        <a:rPr sz="1600">
                          <a:solidFill>
                            <a:srgbClr val="263238"/>
                          </a:solidFill>
                          <a:latin typeface="Calibri"/>
                        </a:rPr>
                        <a:t>3,4 %</a:t>
                      </a:r>
                    </a:p>
                  </a:txBody>
                  <a:tcPr>
                    <a:solidFill>
                      <a:srgbClr val="FFFFFF"/>
                    </a:solidFill>
                  </a:tcPr>
                </a:tc>
                <a:tc>
                  <a:txBody>
                    <a:bodyPr/>
                    <a:lstStyle/>
                    <a:p>
                      <a:r>
                        <a:rPr sz="1600">
                          <a:solidFill>
                            <a:srgbClr val="263238"/>
                          </a:solidFill>
                          <a:latin typeface="Calibri"/>
                        </a:rPr>
                        <a:t>Revisión Cochrane [r15]</a:t>
                      </a:r>
                    </a:p>
                  </a:txBody>
                  <a:tcPr>
                    <a:solidFill>
                      <a:srgbClr val="FFFFFF"/>
                    </a:solidFill>
                  </a:tcPr>
                </a:tc>
              </a:tr>
              <a:tr h="457200">
                <a:tc>
                  <a:txBody>
                    <a:bodyPr/>
                    <a:lstStyle/>
                    <a:p>
                      <a:r>
                        <a:rPr sz="1600">
                          <a:solidFill>
                            <a:srgbClr val="263238"/>
                          </a:solidFill>
                          <a:latin typeface="Calibri"/>
                        </a:rPr>
                        <a:t>Pérdida de sensibilidad persistente</a:t>
                      </a:r>
                    </a:p>
                  </a:txBody>
                  <a:tcPr>
                    <a:solidFill>
                      <a:srgbClr val="EEF3F4"/>
                    </a:solidFill>
                  </a:tcPr>
                </a:tc>
                <a:tc>
                  <a:txBody>
                    <a:bodyPr/>
                    <a:lstStyle/>
                    <a:p>
                      <a:r>
                        <a:rPr sz="1600">
                          <a:solidFill>
                            <a:srgbClr val="263238"/>
                          </a:solidFill>
                          <a:latin typeface="Calibri"/>
                        </a:rPr>
                        <a:t>19 %</a:t>
                      </a:r>
                    </a:p>
                  </a:txBody>
                  <a:tcPr>
                    <a:solidFill>
                      <a:srgbClr val="EEF3F4"/>
                    </a:solidFill>
                  </a:tcPr>
                </a:tc>
                <a:tc>
                  <a:txBody>
                    <a:bodyPr/>
                    <a:lstStyle/>
                    <a:p>
                      <a:r>
                        <a:rPr sz="1600">
                          <a:solidFill>
                            <a:srgbClr val="263238"/>
                          </a:solidFill>
                          <a:latin typeface="Calibri"/>
                        </a:rPr>
                        <a:t>Ensayo holandés [r11]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[r7] Jones GL et al. Am J Sports Med. 2014. doi:10.1177/0363546514523926</a:t>
            </a:r>
          </a:p>
          <a:p>
            <a:r>
              <a:rPr sz="800">
                <a:solidFill>
                  <a:srgbClr val="5A6469"/>
                </a:solidFill>
                <a:latin typeface="Calibri"/>
              </a:rPr>
              <a:t>[r10] Robinson CM et al. J Bone Joint Surg Am. 2013. doi:10.2106/JBJS.L.00307</a:t>
            </a:r>
          </a:p>
          <a:p>
            <a:r>
              <a:rPr sz="800">
                <a:solidFill>
                  <a:srgbClr val="5A6469"/>
                </a:solidFill>
                <a:latin typeface="Calibri"/>
              </a:rPr>
              <a:t>[r13] Qvist AH et al. Bone Joint J. 2018. doi:10.1302/0301-620X.100B10.BJJ-2017-1137.R3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Función sin cirugía.</a:t>
            </a:r>
          </a:p>
          <a:p>
            <a:pPr marL="347472" indent="-347472">
              <a:spcAft>
                <a:spcPts val="1400"/>
              </a:spcAft>
              <a:buChar char="•"/>
            </a:pPr>
            <a:r>
              <a:rPr sz="2800">
                <a:solidFill>
                  <a:srgbClr val="263238"/>
                </a:solidFill>
                <a:latin typeface="Calibri"/>
              </a:rPr>
              <a:t>El pronóstico funcional depende de si la fractura consolida y en qué posición.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Fuerza del hombro lesionado respecto al sano tras tratamiento no operatorio (30 pacientes, 55 meses)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McKee MD et al. J Bone Joint Surg Am. 2006. doi:10.2106/JBJS.D.02795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clínicamente importantes en adolescentes con fractura completamente desplazada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Heyworth BE et al. Am J Sports Med. 2022. doi:10.1177/03635465221114420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retorno deportivo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Rosemont (IL): AAOS;. 2022.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guía AAOS no pudo emitir recomendaciones sobre fisioterapia, ni en tratamiento conservador ni tras cirugía, porque no encontró evidencia que cumpliera sus criterios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retorno deportivo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Rosemont (IL): AAOS;. 2022.</a:t>
            </a:r>
          </a:p>
          <a:p>
            <a:r>
              <a:rPr sz="800">
                <a:solidFill>
                  <a:srgbClr val="5A6469"/>
                </a:solidFill>
                <a:latin typeface="Calibri"/>
              </a:rPr>
              <a:t>[r52] Ranalletta M et al. Am J Sports Med. 2015. doi:10.1177/0363546514559913</a:t>
            </a:r>
          </a:p>
          <a:p>
            <a:r>
              <a:rPr sz="800">
                <a:solidFill>
                  <a:srgbClr val="5A6469"/>
                </a:solidFill>
                <a:latin typeface="Calibri"/>
              </a:rPr>
              <a:t>[r53] Meisterling SW et al. Am J Sports Med. 2013. doi:10.1177/0363546513501494</a:t>
            </a:r>
          </a:p>
          <a:p>
            <a:r>
              <a:rPr sz="800">
                <a:solidFill>
                  <a:srgbClr val="5A6469"/>
                </a:solidFill>
                <a:latin typeface="Calibri"/>
              </a:rPr>
              <a:t>[r54] Robertson GA et al. Br Med Bull. 2016. doi:10.1093/bmb/ldw029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Posoperatorio de la placa.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retorno deportivo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Ranalletta M et al. Am J Sports Med. 2015. doi:10.1177/0363546514559913</a:t>
            </a:r>
          </a:p>
          <a:p>
            <a:r>
              <a:rPr sz="1000">
                <a:solidFill>
                  <a:srgbClr val="5A6469"/>
                </a:solidFill>
                <a:latin typeface="Calibri"/>
              </a:rPr>
              <a:t>[r53] Meisterling SW et al. Am J Sports Med. 2013. doi:10.1177/0363546513501494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54 deportistas con placa precontorneada, 53 volvieron a practicar, 94 % al mismo nivel, con un promedio de 68 días; en 30 casos de otra serie… [r52] [r53]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Rosemont (IL): AAOS;. 2022.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Decidir con el paciente y no solo con la radiografía: para la guía AAOS, cirugía y manejo conservador son opciones válidas en la diafisaria desplazada del adulto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Stegeman SA et al. Clin Imaging. 2015. doi:10.1016/j.clinimag.2014.07.012</a:t>
            </a:r>
          </a:p>
          <a:p>
            <a:r>
              <a:rPr sz="1000">
                <a:solidFill>
                  <a:srgbClr val="5A6469"/>
                </a:solidFill>
                <a:latin typeface="Calibri"/>
              </a:rPr>
              <a:t>[r2] American Academy of Orthopaedic Surgeons. Rosemont (IL): AAOS;. 2022.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Pedir radiografía anteroposterior y con inclinación cefálica de 30°: la concordancia entre observadores mejora al sumar la segunda proyección [r8].</a:t>
            </a:r>
          </a:p>
          <a:p>
            <a:pPr marL="347472" indent="-347472">
              <a:spcAft>
                <a:spcPts val="1400"/>
              </a:spcAft>
              <a:buChar char="•"/>
            </a:pPr>
            <a:r>
              <a:rPr sz="2400">
                <a:solidFill>
                  <a:srgbClr val="263238"/>
                </a:solidFill>
                <a:latin typeface="Calibri"/>
              </a:rPr>
              <a:t>Cuando se pueda, tomar la radiografía de pie: muestra más desplazamiento que la tomada en decúbito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Axelrod DE et al. Clin Orthop Relat Res. 2020. doi:10.1097/CORR.0000000000000986</a:t>
            </a:r>
          </a:p>
          <a:p>
            <a:r>
              <a:rPr sz="800">
                <a:solidFill>
                  <a:srgbClr val="5A6469"/>
                </a:solidFill>
                <a:latin typeface="Calibri"/>
              </a:rPr>
              <a:t>[r16] Qvist AH et al. JSES Int. 2024. doi:10.1016/j.jseint.2023.12.011</a:t>
            </a:r>
          </a:p>
          <a:p>
            <a:r>
              <a:rPr sz="800">
                <a:solidFill>
                  <a:srgbClr val="5A6469"/>
                </a:solidFill>
                <a:latin typeface="Calibri"/>
              </a:rPr>
              <a:t>[r11] Woltz S et al. J Bone Joint Surg Am. 2017. doi:10.2106/JBJS.15.01394</a:t>
            </a:r>
          </a:p>
          <a:p>
            <a:r>
              <a:rPr sz="800">
                <a:solidFill>
                  <a:srgbClr val="5A6469"/>
                </a:solidFill>
                <a:latin typeface="Calibri"/>
              </a:rPr>
              <a:t>[r2] American Academy of Orthopaedic Surgeons. Rosemont (IL): AAOS;. 2022.</a:t>
            </a:r>
          </a:p>
          <a:p>
            <a:r>
              <a:rPr sz="800">
                <a:solidFill>
                  <a:srgbClr val="5A6469"/>
                </a:solidFill>
                <a:latin typeface="Calibri"/>
              </a:rPr>
              <a:t>[r21] Murray IR et al. J Bone Joint Surg Am. 2013. doi:10.2106/JBJS.K.01275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Operar baja la pseudoartrosis y adelanta la recuperación; la función final es parecida [r17] [r16] [r11].</a:t>
            </a:r>
          </a:p>
          <a:p>
            <a:pPr marL="347472" indent="-347472">
              <a:spcAft>
                <a:spcPts val="1400"/>
              </a:spcAft>
              <a:buChar char="•"/>
            </a:pPr>
            <a:r>
              <a:rPr sz="2400">
                <a:solidFill>
                  <a:srgbClr val="263238"/>
                </a:solidFill>
                <a:latin typeface="Calibri"/>
              </a:rPr>
              <a:t>La guía AAOS acepta cirugía o manejo conservador en la diafisaria desplazada del adulto [r2].</a:t>
            </a:r>
          </a:p>
          <a:p>
            <a:pPr marL="347472" indent="-347472">
              <a:spcAft>
                <a:spcPts val="1400"/>
              </a:spcAft>
              <a:buChar char="•"/>
            </a:pPr>
            <a:r>
              <a:rPr sz="2400">
                <a:solidFill>
                  <a:srgbClr val="263238"/>
                </a:solidFill>
                <a:latin typeface="Calibri"/>
              </a:rPr>
              <a:t>Fumar, conminución y desplazamiento pesan en el riesgo de no unión [r21]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clavícula · tercio medio · diáfisis clavicular · Allman · Robinson 2B1 · AO/OTA 15.2 · pseudoartrosis · mala unión sintomática · acortamiento · placa superior · placa anteroinferior · clavo intramedular · ESIN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Lenza M et al. Cochrane Database Syst Rev. 2019. doi:10.1002/14651858.CD009363.pub3</a:t>
            </a:r>
          </a:p>
          <a:p>
            <a:r>
              <a:rPr sz="800">
                <a:solidFill>
                  <a:srgbClr val="5A6469"/>
                </a:solidFill>
                <a:latin typeface="Calibri"/>
              </a:rPr>
              <a:t>[r17] Axelrod DE et al. Clin Orthop Relat Res. 2020. doi:10.1097/CORR.0000000000000986</a:t>
            </a:r>
          </a:p>
          <a:p>
            <a:r>
              <a:rPr sz="800">
                <a:solidFill>
                  <a:srgbClr val="5A6469"/>
                </a:solidFill>
                <a:latin typeface="Calibri"/>
              </a:rPr>
              <a:t>[r11] Woltz S et al. J Bone Joint Surg Am. 2017. doi:10.2106/JBJS.15.01394</a:t>
            </a:r>
          </a:p>
          <a:p>
            <a:r>
              <a:rPr sz="800">
                <a:solidFill>
                  <a:srgbClr val="5A6469"/>
                </a:solidFill>
                <a:latin typeface="Calibri"/>
              </a:rPr>
              <a:t>[r21] Murray IR et al. J Bone Joint Surg Am. 2013. doi:10.2106/JBJS.K.01275</a:t>
            </a:r>
          </a:p>
          <a:p>
            <a:r>
              <a:rPr sz="800">
                <a:solidFill>
                  <a:srgbClr val="5A6469"/>
                </a:solidFill>
                <a:latin typeface="Calibri"/>
              </a:rPr>
              <a:t>[r2] American Academy of Orthopaedic Surgeons. Rosemont (IL): AAOS;. 2022.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Tercio medio: alrededor de 80 % de las fracturas de clavícula [r15].</a:t>
            </a:r>
          </a:p>
          <a:p>
            <a:pPr marL="347472" indent="-347472">
              <a:spcAft>
                <a:spcPts val="1400"/>
              </a:spcAft>
              <a:buChar char="•"/>
            </a:pPr>
            <a:r>
              <a:rPr sz="2400">
                <a:solidFill>
                  <a:srgbClr val="263238"/>
                </a:solidFill>
                <a:latin typeface="Calibri"/>
              </a:rPr>
              <a:t>Operar baja la pseudoartrosis; la función al año es similar [r17] [r11].</a:t>
            </a:r>
          </a:p>
          <a:p>
            <a:pPr marL="347472" indent="-347472">
              <a:spcAft>
                <a:spcPts val="1400"/>
              </a:spcAft>
              <a:buChar char="•"/>
            </a:pPr>
            <a:r>
              <a:rPr sz="2400">
                <a:solidFill>
                  <a:srgbClr val="263238"/>
                </a:solidFill>
                <a:latin typeface="Calibri"/>
              </a:rPr>
              <a:t>Fumar: OR 3,76 de pseudoartrosis tras tratamiento no operatorio [r21].</a:t>
            </a:r>
          </a:p>
          <a:p>
            <a:pPr marL="347472" indent="-347472">
              <a:spcAft>
                <a:spcPts val="1400"/>
              </a:spcAft>
              <a:buChar char="•"/>
            </a:pPr>
            <a:r>
              <a:rPr sz="2400">
                <a:solidFill>
                  <a:srgbClr val="263238"/>
                </a:solidFill>
                <a:latin typeface="Calibri"/>
              </a:rPr>
              <a:t>Con conminución, placa antes que clavo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el ciclista con hombro caído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sintético, sin datos de pacientes reales.</a:t>
            </a:r>
          </a:p>
          <a:p>
            <a:pPr marL="347472" indent="-347472">
              <a:spcAft>
                <a:spcPts val="1400"/>
              </a:spcAft>
              <a:buChar char="•"/>
            </a:pPr>
            <a:r>
              <a:rPr sz="2400">
                <a:solidFill>
                  <a:srgbClr val="263238"/>
                </a:solidFill>
                <a:latin typeface="Calibri"/>
              </a:rPr>
              <a:t>Varón de 34 años, fumador de 10 cigarrillos al día, trabajador de la construcción y diestro.</a:t>
            </a:r>
          </a:p>
          <a:p>
            <a:pPr marL="347472" indent="-347472">
              <a:spcAft>
                <a:spcPts val="1400"/>
              </a:spcAft>
              <a:buChar char="•"/>
            </a:pPr>
            <a:r>
              <a:rPr sz="2400">
                <a:solidFill>
                  <a:srgbClr val="263238"/>
                </a:solidFill>
                <a:latin typeface="Calibri"/>
              </a:rPr>
              <a:t>Cae de la bicicleta sobre el hombro derecho.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más examina antes de decidir?</a:t>
            </a:r>
          </a:p>
          <a:p>
            <a:pPr marL="347472" indent="-347472">
              <a:spcAft>
                <a:spcPts val="1400"/>
              </a:spcAft>
              <a:buChar char="•"/>
            </a:pPr>
            <a:r>
              <a:rPr sz="2400">
                <a:solidFill>
                  <a:srgbClr val="263238"/>
                </a:solidFill>
                <a:latin typeface="Calibri"/>
              </a:rPr>
              <a:t>2. ¿Qué datos del paciente aumentan el riesgo de no unión sin cirugía?</a:t>
            </a:r>
          </a:p>
          <a:p>
            <a:pPr marL="347472" indent="-347472">
              <a:spcAft>
                <a:spcPts val="1400"/>
              </a:spcAft>
              <a:buChar char="•"/>
            </a:pPr>
            <a:r>
              <a:rPr sz="2400">
                <a:solidFill>
                  <a:srgbClr val="263238"/>
                </a:solidFill>
                <a:latin typeface="Calibri"/>
              </a:rPr>
              <a:t>3. ¿Qué ofrece y qué evidencia sustenta cada opción?</a:t>
            </a:r>
          </a:p>
          <a:p>
            <a:pPr marL="347472" indent="-347472">
              <a:spcAft>
                <a:spcPts val="1400"/>
              </a:spcAft>
              <a:buChar char="•"/>
            </a:pPr>
            <a:r>
              <a:rPr sz="2400">
                <a:solidFill>
                  <a:srgbClr val="263238"/>
                </a:solidFill>
                <a:latin typeface="Calibri"/>
              </a:rPr>
              <a:t>4. Si decide operar, ¿placa superior, anteroinferior o clavo? ¿Por qué?</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[r58] Markes AR et al. Orthop Res Rev. 2022. doi:10.2147/ORR.S340538</a:t>
            </a:r>
          </a:p>
          <a:p>
            <a:r>
              <a:rPr sz="1000">
                <a:solidFill>
                  <a:srgbClr val="5A6469"/>
                </a:solidFill>
                <a:latin typeface="Calibri"/>
              </a:rPr>
              <a:t>[r60] Serpico M et al. Am J Emerg Med. 2021. doi:10.1016/j.ajem.2021.06.011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Piel (tienda), estado neurovascular, tórax y lesiones asociadas; la fractura es cerrada y aislada, y no hay indicaciones absolutas [r58] [r60].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Wright M, Della Rocca GJ. American Academy of Orthopaedic Surgeons Clinical Practice Guideline Summary on the Treatment of Clavicle Fractures. J Am Acad Orthop Surg. 2023;31(18):977-983. doi:10.5435/JAAOS-D-23-00472 https://doi.org/10.5435/JAAOS-D-23-00472</a:t>
            </a:r>
          </a:p>
          <a:p>
            <a:pPr>
              <a:spcAft>
                <a:spcPts val="800"/>
              </a:spcAft>
            </a:pPr>
            <a:r>
              <a:rPr sz="1200">
                <a:solidFill>
                  <a:srgbClr val="263238"/>
                </a:solidFill>
                <a:latin typeface="Calibri"/>
              </a:rPr>
              <a:t>[r2] American Academy of Orthopaedic Surgeons. Treatment of clavicle fractures: evidence-based clinical practice guideline. Rosemont (IL): AAOS; 2022 Dec 2. https://www.aaos.org/globalassets/quality-and-practice-resources/clavicle-fractures/clavicle-fractures-cpg.pdf</a:t>
            </a:r>
          </a:p>
          <a:p>
            <a:pPr>
              <a:spcAft>
                <a:spcPts val="800"/>
              </a:spcAft>
            </a:pPr>
            <a:r>
              <a:rPr sz="1200">
                <a:solidFill>
                  <a:srgbClr val="263238"/>
                </a:solidFill>
                <a:latin typeface="Calibri"/>
              </a:rPr>
              <a:t>[r3] Robinson CM. Fractures of the clavicle in the adult. Epidemiology and classification. J Bone Joint Surg Br. 1998;80(3):476-84. doi:10.1302/0301-620x.80b3.8079 https://doi.org/10.1302/0301-620x.80b3.8079</a:t>
            </a:r>
          </a:p>
          <a:p>
            <a:pPr>
              <a:spcAft>
                <a:spcPts val="800"/>
              </a:spcAft>
            </a:pPr>
            <a:r>
              <a:rPr sz="1200">
                <a:solidFill>
                  <a:srgbClr val="263238"/>
                </a:solidFill>
                <a:latin typeface="Calibri"/>
              </a:rPr>
              <a:t>[r4] Kihlström C, Möller M, Lönn K, Wolf O. Clavicle fractures: epidemiology, classification and treatment of 2 422 fractures in the Swedish Fracture Register; an observational study. BMC Musculoskelet Disord. 2017;18(1):82. doi:10.1186/s12891-017-1444-1 https://doi.org/10.1186/s12891-017-1444-1</a:t>
            </a:r>
          </a:p>
          <a:p>
            <a:pPr>
              <a:spcAft>
                <a:spcPts val="800"/>
              </a:spcAft>
            </a:pPr>
            <a:r>
              <a:rPr sz="1200">
                <a:solidFill>
                  <a:srgbClr val="263238"/>
                </a:solidFill>
                <a:latin typeface="Calibri"/>
              </a:rPr>
              <a:t>[r5] Postacchini F, Gumina S, De Santis P, Albo F. Epidemiology of clavicle fractures. J Shoulder Elbow Surg. 2002;11(5):452-6. doi:10.1067/mse.2002.126613 https://doi.org/10.1067/mse.2002.126613</a:t>
            </a:r>
          </a:p>
          <a:p>
            <a:pPr>
              <a:spcAft>
                <a:spcPts val="800"/>
              </a:spcAft>
            </a:pPr>
            <a:r>
              <a:rPr sz="1200">
                <a:solidFill>
                  <a:srgbClr val="263238"/>
                </a:solidFill>
                <a:latin typeface="Calibri"/>
              </a:rPr>
              <a:t>[r6] Stanley D, Trowbridge EA, Norris SH. The mechanism of clavicular fracture. A clinical and biomechanical analysis. J Bone Joint Surg Br. 1988;70(3):461-4. doi:10.1302/0301-620X.70B3.3372571 https://doi.org/10.1302/0301-620X.70B3.3372571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Jones GL, Bishop JY, Lewis B, Pedroza AD. Intraobserver and interobserver agreement in the classification and treatment of midshaft clavicle fractures. Am J Sports Med. 2014;42(5):1176-81. doi:10.1177/0363546514523926 https://doi.org/10.1177/0363546514523926</a:t>
            </a:r>
          </a:p>
          <a:p>
            <a:pPr>
              <a:spcAft>
                <a:spcPts val="800"/>
              </a:spcAft>
            </a:pPr>
            <a:r>
              <a:rPr sz="1200">
                <a:solidFill>
                  <a:srgbClr val="263238"/>
                </a:solidFill>
                <a:latin typeface="Calibri"/>
              </a:rPr>
              <a:t>[r8] Stegeman SA, Fernandes NC, Krijnen P, Schipper IB. Reliability of the Robinson classification for displaced comminuted midshaft clavicular fractures. Clin Imaging. 2015;39(2):293-6. doi:10.1016/j.clinimag.2014.07.012 https://doi.org/10.1016/j.clinimag.2014.07.012</a:t>
            </a:r>
          </a:p>
          <a:p>
            <a:pPr>
              <a:spcAft>
                <a:spcPts val="800"/>
              </a:spcAft>
            </a:pPr>
            <a:r>
              <a:rPr sz="1200">
                <a:solidFill>
                  <a:srgbClr val="263238"/>
                </a:solidFill>
                <a:latin typeface="Calibri"/>
              </a:rPr>
              <a:t>[r9] Canadian Orthopaedic Trauma Society. Nonoperative treatment compared with plate fixation of displaced midshaft clavicular fractures. A multicenter, randomized clinical trial. J Bone Joint Surg Am. 2007;89(1):1-10. doi:10.2106/JBJS.F.00020 https://doi.org/10.2106/JBJS.F.00020</a:t>
            </a:r>
          </a:p>
          <a:p>
            <a:pPr>
              <a:spcAft>
                <a:spcPts val="800"/>
              </a:spcAft>
            </a:pPr>
            <a:r>
              <a:rPr sz="1200">
                <a:solidFill>
                  <a:srgbClr val="263238"/>
                </a:solidFill>
                <a:latin typeface="Calibri"/>
              </a:rPr>
              <a:t>[r10] Robinson CM, Goudie EB, Murray IR, Jenkins PJ, Ahktar MA, Read EO, et al. Open reduction and plate fixation versus nonoperative treatment for displaced midshaft clavicular fractures: a multicenter, randomized, controlled trial. J Bone Joint Surg Am. 2013;95(17):1576-84. doi:10.2106/JBJS.L.00307 https://doi.org/10.2106/JBJS.L.00307</a:t>
            </a:r>
          </a:p>
          <a:p>
            <a:pPr>
              <a:spcAft>
                <a:spcPts val="800"/>
              </a:spcAft>
            </a:pPr>
            <a:r>
              <a:rPr sz="1200">
                <a:solidFill>
                  <a:srgbClr val="263238"/>
                </a:solidFill>
                <a:latin typeface="Calibri"/>
              </a:rPr>
              <a:t>[r11] Woltz S, Stegeman SA, Krijnen P, van Dijkman BA, van Thiel TP, Schep NW, et al. Plate Fixation Compared with Nonoperative Treatment for Displaced Midshaft Clavicular Fractures: A Multicenter Randomized Controlled Trial. J Bone Joint Surg Am. 2017;99(2):106-112. doi:10.2106/JBJS.15.01394 https://doi.org/10.2106/JBJS.15.01394</a:t>
            </a:r>
          </a:p>
          <a:p>
            <a:pPr>
              <a:spcAft>
                <a:spcPts val="800"/>
              </a:spcAft>
            </a:pPr>
            <a:r>
              <a:rPr sz="1200">
                <a:solidFill>
                  <a:srgbClr val="263238"/>
                </a:solidFill>
                <a:latin typeface="Calibri"/>
              </a:rPr>
              <a:t>[r12] Ahrens PM, Garlick NI, Barber J, Tims EM. The Clavicle Trial: A Multicenter Randomized Controlled Trial Comparing Operative with Nonoperative Treatment of Displaced Midshaft Clavicle Fractures. J Bone Joint Surg Am. 2017;99(16):1345-1354. doi:10.2106/JBJS.16.01112 https://doi.org/10.2106/JBJS.16.01112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Qvist AH, Væsel MT, Jensen CM, Jensen SL. Plate fixation compared with nonoperative treatment of displaced midshaft clavicular fractures: a randomized clinical trial. Bone Joint J. 2018;100-B(10):1385-1391. doi:10.1302/0301-620X.100B10.BJJ-2017-1137.R3 https://doi.org/10.1302/0301-620X.100B10.BJJ-2017-1137.R3</a:t>
            </a:r>
          </a:p>
          <a:p>
            <a:pPr>
              <a:spcAft>
                <a:spcPts val="800"/>
              </a:spcAft>
            </a:pPr>
            <a:r>
              <a:rPr sz="1200">
                <a:solidFill>
                  <a:srgbClr val="263238"/>
                </a:solidFill>
                <a:latin typeface="Calibri"/>
              </a:rPr>
              <a:t>[r14] Smekal V, Irenberger A, Struve P, Wambacher M, Krappinger D, Kralinger FS. Elastic stable intramedullary nailing versus nonoperative treatment of displaced midshaft clavicular fractures-a randomized, controlled, clinical trial. J Orthop Trauma. 2009;23(2):106-12. doi:10.1097/BOT.0b013e318190cf88 https://doi.org/10.1097/BOT.0b013e318190cf88</a:t>
            </a:r>
          </a:p>
          <a:p>
            <a:pPr>
              <a:spcAft>
                <a:spcPts val="800"/>
              </a:spcAft>
            </a:pPr>
            <a:r>
              <a:rPr sz="1200">
                <a:solidFill>
                  <a:srgbClr val="263238"/>
                </a:solidFill>
                <a:latin typeface="Calibri"/>
              </a:rPr>
              <a:t>[r15] Lenza M, Buchbinder R, Johnston RV, Ferrari BA, Faloppa F. Surgical versus conservative interventions for treating fractures of the middle third of the clavicle. Cochrane Database Syst Rev. 2019;1(1):CD009363. doi:10.1002/14651858.CD009363.pub3 https://doi.org/10.1002/14651858.CD009363.pub3</a:t>
            </a:r>
          </a:p>
          <a:p>
            <a:pPr>
              <a:spcAft>
                <a:spcPts val="800"/>
              </a:spcAft>
            </a:pPr>
            <a:r>
              <a:rPr sz="1200">
                <a:solidFill>
                  <a:srgbClr val="263238"/>
                </a:solidFill>
                <a:latin typeface="Calibri"/>
              </a:rPr>
              <a:t>[r16] Qvist AH, Jensen SL. Minimal early functional gains after operative treatment of midshaft clavicular fractures: a meta-analysis of 10 randomized controlled trials including 1333 patients. JSES Int. 2024;8(3):400-406. doi:10.1016/j.jseint.2023.12.011 https://doi.org/10.1016/j.jseint.2023.12.011</a:t>
            </a:r>
          </a:p>
          <a:p>
            <a:pPr>
              <a:spcAft>
                <a:spcPts val="800"/>
              </a:spcAft>
            </a:pPr>
            <a:r>
              <a:rPr sz="1200">
                <a:solidFill>
                  <a:srgbClr val="263238"/>
                </a:solidFill>
                <a:latin typeface="Calibri"/>
              </a:rPr>
              <a:t>[r17] Axelrod DE, Ekhtiari S, Bozzo A, Bhandari M, Johal H. What Is the Best Evidence for Management of Displaced Midshaft Clavicle Fractures? A Systematic Review and Network Meta-analysis of 22 Randomized Controlled Trials. Clin Orthop Relat Res. 2020;478(2):392-402. doi:10.1097/CORR.0000000000000986 https://doi.org/10.1097/CORR.0000000000000986</a:t>
            </a:r>
          </a:p>
          <a:p>
            <a:pPr>
              <a:spcAft>
                <a:spcPts val="800"/>
              </a:spcAft>
            </a:pPr>
            <a:r>
              <a:rPr sz="1200">
                <a:solidFill>
                  <a:srgbClr val="263238"/>
                </a:solidFill>
                <a:latin typeface="Calibri"/>
              </a:rPr>
              <a:t>[r18] McKee RC, Whelan DB, Schemitsch EH, McKee MD. Operative versus nonoperative care of displaced midshaft clavicular fractures: a meta-analysis of randomized clinical trials. J Bone Joint Surg Am. 2012;94(8):675-84. doi:10.2106/JBJS.J.01364 https://doi.org/10.2106/JBJS.J.01364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Smeeing DPJ, van der Ven DJC, Hietbrink F, Timmers TK, van Heijl M, Kruyt MC, et al. Surgical Versus Nonsurgical Treatment for Midshaft Clavicle Fractures in Patients Aged 16 Years and Older: A Systematic Review, Meta-analysis, and Comparison of Randomized Controlled Trials and Observational Studies. Am J Sports Med. 2017;45(8):1937-1945. doi:10.1177/0363546516673615 https://doi.org/10.1177/0363546516673615</a:t>
            </a:r>
          </a:p>
          <a:p>
            <a:pPr>
              <a:spcAft>
                <a:spcPts val="800"/>
              </a:spcAft>
            </a:pPr>
            <a:r>
              <a:rPr sz="1200">
                <a:solidFill>
                  <a:srgbClr val="263238"/>
                </a:solidFill>
                <a:latin typeface="Calibri"/>
              </a:rPr>
              <a:t>[r20] Martin JR, Saunders PE, Phillips M, Mitchell SM, Mckee MD, Schemitsch EH, et al. Comparative effectiveness of treatment options for displaced midshaft clavicle fractures : a systematic review and network meta-analysis. Bone Jt Open. 2021;2(8):646-654. doi:10.1302/2633-1462.28.BJO-2021-0112.R1 https://doi.org/10.1302/2633-1462.28.BJO-2021-0112.R1</a:t>
            </a:r>
          </a:p>
          <a:p>
            <a:pPr>
              <a:spcAft>
                <a:spcPts val="800"/>
              </a:spcAft>
            </a:pPr>
            <a:r>
              <a:rPr sz="1200">
                <a:solidFill>
                  <a:srgbClr val="263238"/>
                </a:solidFill>
                <a:latin typeface="Calibri"/>
              </a:rPr>
              <a:t>[r21] Murray IR, Foster CJ, Eros A, Robinson CM. Risk factors for nonunion after nonoperative treatment of displaced midshaft fractures of the clavicle. J Bone Joint Surg Am. 2013;95(13):1153-8. doi:10.2106/JBJS.K.01275 https://doi.org/10.2106/JBJS.K.01275</a:t>
            </a:r>
          </a:p>
          <a:p>
            <a:pPr>
              <a:spcAft>
                <a:spcPts val="800"/>
              </a:spcAft>
            </a:pPr>
            <a:r>
              <a:rPr sz="1200">
                <a:solidFill>
                  <a:srgbClr val="263238"/>
                </a:solidFill>
                <a:latin typeface="Calibri"/>
              </a:rPr>
              <a:t>[r22] Robinson CM, Court-Brown CM, McQueen MM, Wakefield AE. Estimating the risk of nonunion following nonoperative treatment of a clavicular fracture. J Bone Joint Surg Am. 2004;86(7):1359-65. doi:10.2106/00004623-200407000-00002 https://doi.org/10.2106/00004623-200407000-00002</a:t>
            </a:r>
          </a:p>
          <a:p>
            <a:pPr>
              <a:spcAft>
                <a:spcPts val="800"/>
              </a:spcAft>
            </a:pPr>
            <a:r>
              <a:rPr sz="1200">
                <a:solidFill>
                  <a:srgbClr val="263238"/>
                </a:solidFill>
                <a:latin typeface="Calibri"/>
              </a:rPr>
              <a:t>[r23] Goudie EB, Clement ND, Murray IR, Lawrence CR, Wilson M, Brooksbank AJ, et al. The Influence of Shortening on Clinical Outcome in Healed Displaced Midshaft Clavicular Fractures After Nonoperative Treatment. J Bone Joint Surg Am. 2017;99(14):1166-1172. doi:10.2106/JBJS.16.01010 https://doi.org/10.2106/JBJS.16.01010</a:t>
            </a:r>
          </a:p>
          <a:p>
            <a:pPr>
              <a:spcAft>
                <a:spcPts val="800"/>
              </a:spcAft>
            </a:pPr>
            <a:r>
              <a:rPr sz="1200">
                <a:solidFill>
                  <a:srgbClr val="263238"/>
                </a:solidFill>
                <a:latin typeface="Calibri"/>
              </a:rPr>
              <a:t>[r24] Hill JM, McGuire MH, Crosby LA. Closed treatment of displaced middle-third fractures of the clavicle gives poor results. J Bone Joint Surg Br. 1997;79(4):537-9. doi:10.1302/0301-620x.79b4.7529 https://doi.org/10.1302/0301-620x.79b4.7529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McKee MD, Pedersen EM, Jones C, Stephen DJ, Kreder HJ, Schemitsch EH, et al. Deficits following nonoperative treatment of displaced midshaft clavicular fractures. J Bone Joint Surg Am. 2006;88(1):35-40. doi:10.2106/JBJS.D.02795 https://doi.org/10.2106/JBJS.D.02795</a:t>
            </a:r>
          </a:p>
          <a:p>
            <a:pPr>
              <a:spcAft>
                <a:spcPts val="800"/>
              </a:spcAft>
            </a:pPr>
            <a:r>
              <a:rPr sz="1200">
                <a:solidFill>
                  <a:srgbClr val="263238"/>
                </a:solidFill>
                <a:latin typeface="Calibri"/>
              </a:rPr>
              <a:t>[r26] Pradel S, Brunaud M, Coulomb R, Kouyoumdjian P, Marès O. Less than 1.5cm shortening in clavicle midshaft fracture has long-term functional impact. Orthop Traumatol Surg Res. 2023;109(5):103590. doi:10.1016/j.otsr.2023.103590 https://doi.org/10.1016/j.otsr.2023.103590</a:t>
            </a:r>
          </a:p>
          <a:p>
            <a:pPr>
              <a:spcAft>
                <a:spcPts val="800"/>
              </a:spcAft>
            </a:pPr>
            <a:r>
              <a:rPr sz="1200">
                <a:solidFill>
                  <a:srgbClr val="263238"/>
                </a:solidFill>
                <a:latin typeface="Calibri"/>
              </a:rPr>
              <a:t>[r27] Fuglesang HFS, Flugsrud GB, Randsborg PH, Oord P, Benth JŠ, Utvåg SE. Plate fixation versus intramedullary nailing of completely displaced midshaft fractures of the clavicle: a prospective randomised controlled trial. Bone Joint J. 2017;99-B(8):1095-1101. doi:10.1302/0301-620X.99B8.BJJ-2016-1318.R1 https://doi.org/10.1302/0301-620X.99B8.BJJ-2016-1318.R1</a:t>
            </a:r>
          </a:p>
          <a:p>
            <a:pPr>
              <a:spcAft>
                <a:spcPts val="800"/>
              </a:spcAft>
            </a:pPr>
            <a:r>
              <a:rPr sz="1200">
                <a:solidFill>
                  <a:srgbClr val="263238"/>
                </a:solidFill>
                <a:latin typeface="Calibri"/>
              </a:rPr>
              <a:t>[r28] Li L, Yang X, Xing F, Jiang J, Tang X. Plate fixation versus intramedullary nail or Knowles pin fixation for displaced midshaft clavicle fractures: A meta-analysis of randomized controlled trials. Medicine (Baltimore). 2020;99(39):e22284. doi:10.1097/MD.0000000000022284 https://doi.org/10.1097/MD.0000000000022284</a:t>
            </a:r>
          </a:p>
          <a:p>
            <a:pPr>
              <a:spcAft>
                <a:spcPts val="800"/>
              </a:spcAft>
            </a:pPr>
            <a:r>
              <a:rPr sz="1200">
                <a:solidFill>
                  <a:srgbClr val="263238"/>
                </a:solidFill>
                <a:latin typeface="Calibri"/>
              </a:rPr>
              <a:t>[r29] Hulsmans MH, van Heijl M, Houwert RM, Hammacher ER, Meylaerts SA, Verhofstad MH, et al. High Irritation and Removal Rates After Plate or Nail Fixation in Patients With Displaced Midshaft Clavicle Fractures. Clin Orthop Relat Res. 2017;475(2):532-539. doi:10.1007/s11999-016-5113-8 https://doi.org/10.1007/s11999-016-5113-8</a:t>
            </a:r>
          </a:p>
          <a:p>
            <a:pPr>
              <a:spcAft>
                <a:spcPts val="800"/>
              </a:spcAft>
            </a:pPr>
            <a:r>
              <a:rPr sz="1200">
                <a:solidFill>
                  <a:srgbClr val="263238"/>
                </a:solidFill>
                <a:latin typeface="Calibri"/>
              </a:rPr>
              <a:t>[r30] Nourian A, Dhaliwal S, Vangala S, Vezeridis PS. Midshaft Fractures of the Clavicle: A Meta-analysis Comparing Surgical Fixation Using Anteroinferior Plating Versus Superior Plating. J Orthop Trauma. 2017;31(9):461-467. doi:10.1097/BOT.0000000000000936 https://doi.org/10.1097/BOT.0000000000000936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66</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Le J, Taie FA, Lam T, Hershfeld B, Bitterman AD, Cohn RM. Superior versus anteroinferior plating for displaced midshaft clavicle fractures: a systematic review and meta-analysis of union, function, and complications. Clin Shoulder Elb. 2026;29(1):60-72. doi:10.5397/cise.2025.01179 https://doi.org/10.5397/cise.2025.01179</a:t>
            </a:r>
          </a:p>
          <a:p>
            <a:pPr>
              <a:spcAft>
                <a:spcPts val="800"/>
              </a:spcAft>
            </a:pPr>
            <a:r>
              <a:rPr sz="1200">
                <a:solidFill>
                  <a:srgbClr val="263238"/>
                </a:solidFill>
                <a:latin typeface="Calibri"/>
              </a:rPr>
              <a:t>[r32] Rivera-Saldívar G, Manrique-Ávila JA. Superior versus anteroinferior plating for mid-shaft clavicle fractures: a randomized clinical trial [Fracturas diafisarias de clavícula manejadas con placa superior versus anterior: ensayo clínico aleatorizado]. Cir Cir. 2024;92(2):141-149. doi:10.24875/CIRU.22000562 https://doi.org/10.24875/CIRU.22000562</a:t>
            </a:r>
          </a:p>
          <a:p>
            <a:pPr>
              <a:spcAft>
                <a:spcPts val="800"/>
              </a:spcAft>
            </a:pPr>
            <a:r>
              <a:rPr sz="1200">
                <a:solidFill>
                  <a:srgbClr val="263238"/>
                </a:solidFill>
                <a:latin typeface="Calibri"/>
              </a:rPr>
              <a:t>[r33] Rompen IF, van de Wall BJM, van Heijl M, Bünter I, Diwersi N, Tillmann F, et al. Low profile dual plating for mid-shaft clavicle fractures: a meta-analysis and systematic review of observational studies. Eur J Trauma Emerg Surg. 2022;48(4):3063-3071. doi:10.1007/s00068-021-01845-3 https://doi.org/10.1007/s00068-021-01845-3</a:t>
            </a:r>
          </a:p>
          <a:p>
            <a:pPr>
              <a:spcAft>
                <a:spcPts val="800"/>
              </a:spcAft>
            </a:pPr>
            <a:r>
              <a:rPr sz="1200">
                <a:solidFill>
                  <a:srgbClr val="263238"/>
                </a:solidFill>
                <a:latin typeface="Calibri"/>
              </a:rPr>
              <a:t>[r34] Wang K, Dowrick A, Choi J, Rahim R, Edwards E. Post-operative numbness and patient satisfaction following plate fixation of clavicular fractures. Injury. 2010;41(10):1002-5. doi:10.1016/j.injury.2010.02.028 https://doi.org/10.1016/j.injury.2010.02.028</a:t>
            </a:r>
          </a:p>
          <a:p>
            <a:pPr>
              <a:spcAft>
                <a:spcPts val="800"/>
              </a:spcAft>
            </a:pPr>
            <a:r>
              <a:rPr sz="1200">
                <a:solidFill>
                  <a:srgbClr val="263238"/>
                </a:solidFill>
                <a:latin typeface="Calibri"/>
              </a:rPr>
              <a:t>[r35] Nathe T, Tseng S, Yoo B. The anatomy of the supraclavicular nerve during surgical approach to the clavicular shaft. Clin Orthop Relat Res. 2011;469(3):890-4. doi:10.1007/s11999-010-1608-x https://doi.org/10.1007/s11999-010-1608-x</a:t>
            </a:r>
          </a:p>
          <a:p>
            <a:pPr>
              <a:spcAft>
                <a:spcPts val="800"/>
              </a:spcAft>
            </a:pPr>
            <a:r>
              <a:rPr sz="1200">
                <a:solidFill>
                  <a:srgbClr val="263238"/>
                </a:solidFill>
                <a:latin typeface="Calibri"/>
              </a:rPr>
              <a:t>[r36] Lorsuwannarat N, Jirangkul P. Safe zone of supraclavicular nerve during clavicle fixation and its anatomical variations, a cadaveric study. Arch Orthop Trauma Surg. 2023;143(9):5677-5685. doi:10.1007/s00402-023-04874-2 https://doi.org/10.1007/s00402-023-04874-2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66</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Hu R, Su YJ, Chien CS. Supraclavicular nerve sparing versus sacrifice during open reduction internal fixation of acute midshaft clavicle fracture. J Orthop Surg Res. 2023;18(1):725. doi:10.1186/s13018-023-04220-7 https://doi.org/10.1186/s13018-023-04220-7</a:t>
            </a:r>
          </a:p>
          <a:p>
            <a:pPr>
              <a:spcAft>
                <a:spcPts val="800"/>
              </a:spcAft>
            </a:pPr>
            <a:r>
              <a:rPr sz="1200">
                <a:solidFill>
                  <a:srgbClr val="263238"/>
                </a:solidFill>
                <a:latin typeface="Calibri"/>
              </a:rPr>
              <a:t>[r38] You JM, Wu YS, Wang Y. Comparison of post-operative numbness and patient satisfaction using minimally invasive plate osteosynthesis or open plating for acute displaced clavicular shaft fractures. Int J Surg. 2018;56:21-25. doi:10.1016/j.ijsu.2018.06.007 https://doi.org/10.1016/j.ijsu.2018.06.007</a:t>
            </a:r>
          </a:p>
          <a:p>
            <a:pPr>
              <a:spcAft>
                <a:spcPts val="800"/>
              </a:spcAft>
            </a:pPr>
            <a:r>
              <a:rPr sz="1200">
                <a:solidFill>
                  <a:srgbClr val="263238"/>
                </a:solidFill>
                <a:latin typeface="Calibri"/>
              </a:rPr>
              <a:t>[r39] Ashman BD, Slobogean GP, Stone TB, Viskontas DG, Moola FO, Perey BH, et al. Reoperation following open reduction and plate fixation of displaced mid-shaft clavicle fractures. Injury. 2014;45(10):1549-53. doi:10.1016/j.injury.2014.04.032 https://doi.org/10.1016/j.injury.2014.04.032</a:t>
            </a:r>
          </a:p>
          <a:p>
            <a:pPr>
              <a:spcAft>
                <a:spcPts val="800"/>
              </a:spcAft>
            </a:pPr>
            <a:r>
              <a:rPr sz="1200">
                <a:solidFill>
                  <a:srgbClr val="263238"/>
                </a:solidFill>
                <a:latin typeface="Calibri"/>
              </a:rPr>
              <a:t>[r40] Lu CC, Liu PC, Huang SH, Hsieh CH, Tien YC, Chien SH. Complications and technical pitfalls of titanium elastic nail fixation for midclavicular fractures. Orthopedics. 2014;37(4):e377-83. doi:10.3928/01477447-20140401-60 https://doi.org/10.3928/01477447-20140401-60</a:t>
            </a:r>
          </a:p>
          <a:p>
            <a:pPr>
              <a:spcAft>
                <a:spcPts val="800"/>
              </a:spcAft>
            </a:pPr>
            <a:r>
              <a:rPr sz="1200">
                <a:solidFill>
                  <a:srgbClr val="263238"/>
                </a:solidFill>
                <a:latin typeface="Calibri"/>
              </a:rPr>
              <a:t>[r41] Dombrowsky AR, Boudreau S, Quade J, Brabston EW, Ponce BA, Momaya AM. Clinical outcomes following conservative and surgical management of floating shoulder injuries: a systematic review. J Shoulder Elbow Surg. 2020;29(3):634-642. doi:10.1016/j.jse.2019.09.029 https://doi.org/10.1016/j.jse.2019.09.029</a:t>
            </a:r>
          </a:p>
          <a:p>
            <a:pPr>
              <a:spcAft>
                <a:spcPts val="800"/>
              </a:spcAft>
            </a:pPr>
            <a:r>
              <a:rPr sz="1200">
                <a:solidFill>
                  <a:srgbClr val="263238"/>
                </a:solidFill>
                <a:latin typeface="Calibri"/>
              </a:rPr>
              <a:t>[r42] Hassankhani A, Amoukhteh M, Jannatdoust P, Valizadeh P, Gholamrezanezhad A. A systematic review and meta-analysis on the diagnostic utility of ultrasound for clavicle fractures. Skeletal Radiol. 2024;53(2):307-318. doi:10.1007/s00256-023-04396-3 https://doi.org/10.1007/s00256-023-04396-3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Lin B, Yuan D, Chen W, Liu Y, Ji X. Evaluation of the diagnostic performance of ultrasound for clavicle fractures in emergency settings: A meta-analysis and systematic review. J Int Med Res. 2025;53(6):3000605251351273. doi:10.1177/03000605251351273 https://doi.org/10.1177/03000605251351273</a:t>
            </a:r>
          </a:p>
          <a:p>
            <a:pPr>
              <a:spcAft>
                <a:spcPts val="800"/>
              </a:spcAft>
            </a:pPr>
            <a:r>
              <a:rPr sz="1200">
                <a:solidFill>
                  <a:srgbClr val="263238"/>
                </a:solidFill>
                <a:latin typeface="Calibri"/>
              </a:rPr>
              <a:t>[r44] Haak SL, Vos H, Borgstede MG, Boendermaker AE, Rietveld V, Kroon T, et al. Diagnostic accuracy of point-of-care ultrasound in detecting clavicle fractures. Am J Emerg Med. 2025;88:156-161. doi:10.1016/j.ajem.2024.11.008 https://doi.org/10.1016/j.ajem.2024.11.008</a:t>
            </a:r>
          </a:p>
          <a:p>
            <a:pPr>
              <a:spcAft>
                <a:spcPts val="800"/>
              </a:spcAft>
            </a:pPr>
            <a:r>
              <a:rPr sz="1200">
                <a:solidFill>
                  <a:srgbClr val="263238"/>
                </a:solidFill>
                <a:latin typeface="Calibri"/>
              </a:rPr>
              <a:t>[r45] Chalidis B, Davitis V, Papadopoulos P, Pitsilos C. Subclavian vessels injury: An underestimated complication of clavicular fractures. World J Crit Care Med. 2024;13(4):98579. doi:10.5492/wjccm.v13.i4.98579 https://doi.org/10.5492/wjccm.v13.i4.98579</a:t>
            </a:r>
          </a:p>
          <a:p>
            <a:pPr>
              <a:spcAft>
                <a:spcPts val="800"/>
              </a:spcAft>
            </a:pPr>
            <a:r>
              <a:rPr sz="1200">
                <a:solidFill>
                  <a:srgbClr val="263238"/>
                </a:solidFill>
                <a:latin typeface="Calibri"/>
              </a:rPr>
              <a:t>[r46] Tay E, Grigorian A, Schubl SD, Lekawa M, de Virgilio C, Scolaro J, et al. Brachial Plexus Injury Significantly Increases Risk of Axillosubclavian Vessel Injury in Blunt Trauma Patients With Clavicle Fractures. Am Surg. 2021;87(5):747-752. doi:10.1177/0003134820952832 https://doi.org/10.1177/0003134820952832</a:t>
            </a:r>
          </a:p>
          <a:p>
            <a:pPr>
              <a:spcAft>
                <a:spcPts val="800"/>
              </a:spcAft>
            </a:pPr>
            <a:r>
              <a:rPr sz="1200">
                <a:solidFill>
                  <a:srgbClr val="263238"/>
                </a:solidFill>
                <a:latin typeface="Calibri"/>
              </a:rPr>
              <a:t>[r47] Vatansever A, Demiryürek D, Erçakmak B, Özsoy H, Hazirolan T, Şentürk YE. Redefining the morphometry of subclavian vessels for clavicle fracture treatments. Surg Radiol Anat. 2019;41(4):365-372. doi:10.1007/s00276-018-2132-z https://doi.org/10.1007/s00276-018-2132-z</a:t>
            </a:r>
          </a:p>
          <a:p>
            <a:pPr>
              <a:spcAft>
                <a:spcPts val="800"/>
              </a:spcAft>
            </a:pPr>
            <a:r>
              <a:rPr sz="1200">
                <a:solidFill>
                  <a:srgbClr val="263238"/>
                </a:solidFill>
                <a:latin typeface="Calibri"/>
              </a:rPr>
              <a:t>[r48] Yetter T, Harper J, Weatherby PJ, Somerson JS. Complications and Outcomes After Surgical Intervention in Clavicular Nonunion: A Systematic Review. JBJS Rev. 2023;11(1). doi:10.2106/JBJS.RVW.22.00171 https://doi.org/10.2106/JBJS.RVW.22.00171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66</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Martetschläger F, Gaskill TR, Millett PJ. Management of clavicle nonunion and malunion. J Shoulder Elbow Surg. 2013;22(6):862-8. doi:10.1016/j.jse.2013.01.022 https://doi.org/10.1016/j.jse.2013.01.022</a:t>
            </a:r>
          </a:p>
          <a:p>
            <a:pPr>
              <a:spcAft>
                <a:spcPts val="800"/>
              </a:spcAft>
            </a:pPr>
            <a:r>
              <a:rPr sz="1200">
                <a:solidFill>
                  <a:srgbClr val="263238"/>
                </a:solidFill>
                <a:latin typeface="Calibri"/>
              </a:rPr>
              <a:t>[r50] McKee MD, Wild LM, Schemitsch EH. Midshaft malunions of the clavicle. J Bone Joint Surg Am. 2003;85(5):790-7. doi:10.2106/00004623-200305000-00003 https://doi.org/10.2106/00004623-200305000-00003</a:t>
            </a:r>
          </a:p>
          <a:p>
            <a:pPr>
              <a:spcAft>
                <a:spcPts val="800"/>
              </a:spcAft>
            </a:pPr>
            <a:r>
              <a:rPr sz="1200">
                <a:solidFill>
                  <a:srgbClr val="263238"/>
                </a:solidFill>
                <a:latin typeface="Calibri"/>
              </a:rPr>
              <a:t>[r51] Ersen A, Atalar AC, Birisik F, Saglam Y, Demirhan M. Comparison of simple arm sling and figure of eight clavicular bandage for midshaft clavicular fractures: a randomised controlled study. Bone Joint J. 2015;97-B(11):1562-5. doi:10.1302/0301-620X.97B11.35588 https://doi.org/10.1302/0301-620X.97B11.35588</a:t>
            </a:r>
          </a:p>
          <a:p>
            <a:pPr>
              <a:spcAft>
                <a:spcPts val="800"/>
              </a:spcAft>
            </a:pPr>
            <a:r>
              <a:rPr sz="1200">
                <a:solidFill>
                  <a:srgbClr val="263238"/>
                </a:solidFill>
                <a:latin typeface="Calibri"/>
              </a:rPr>
              <a:t>[r52] Ranalletta M, Rossi LA, Piuzzi NS, Bertona A, Bongiovanni SL, Maignon G. Return to sports after plate fixation of displaced midshaft clavicular fractures in athletes. Am J Sports Med. 2015;43(3):565-9. doi:10.1177/0363546514559913 https://doi.org/10.1177/0363546514559913</a:t>
            </a:r>
          </a:p>
          <a:p>
            <a:pPr>
              <a:spcAft>
                <a:spcPts val="800"/>
              </a:spcAft>
            </a:pPr>
            <a:r>
              <a:rPr sz="1200">
                <a:solidFill>
                  <a:srgbClr val="263238"/>
                </a:solidFill>
                <a:latin typeface="Calibri"/>
              </a:rPr>
              <a:t>[r53] Meisterling SW, Cain EL, Fleisig GS, Hartzell JL, Dugas JR. Return to athletic activity after plate fixation of displaced midshaft clavicle fractures. Am J Sports Med. 2013;41(11):2632-6. doi:10.1177/0363546513501494 https://doi.org/10.1177/0363546513501494</a:t>
            </a:r>
          </a:p>
          <a:p>
            <a:pPr>
              <a:spcAft>
                <a:spcPts val="800"/>
              </a:spcAft>
            </a:pPr>
            <a:r>
              <a:rPr sz="1200">
                <a:solidFill>
                  <a:srgbClr val="263238"/>
                </a:solidFill>
                <a:latin typeface="Calibri"/>
              </a:rPr>
              <a:t>[r54] Robertson GA, Wood AM. Return to sport following clavicle fractures: a systematic review. Br Med Bull. 2016;119(1):111-28. doi:10.1093/bmb/ldw029 https://doi.org/10.1093/bmb/ldw029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66</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Lädermann A, Abrassart S, Denard PJ, Tirefort J, Nowak A, Schwitzguebel AJ. Functional recovery following early mobilization after middle third clavicle osteosynthesis for acute fractures or nonunion: A case-control study. Orthop Traumatol Surg Res. 2017;103(6):885-889. doi:10.1016/j.otsr.2017.03.021 https://doi.org/10.1016/j.otsr.2017.03.021</a:t>
            </a:r>
          </a:p>
          <a:p>
            <a:pPr>
              <a:spcAft>
                <a:spcPts val="800"/>
              </a:spcAft>
            </a:pPr>
            <a:r>
              <a:rPr sz="1200">
                <a:solidFill>
                  <a:srgbClr val="263238"/>
                </a:solidFill>
                <a:latin typeface="Calibri"/>
              </a:rPr>
              <a:t>[r56] Heyworth BE, Pennock AT, Li Y, Liotta ES, Dragonetti B, Williams D, et al. Two-Year Functional Outcomes of Operative vs Nonoperative Treatment of Completely Displaced Midshaft Clavicle Fractures in Adolescents: Results From the Prospective Multicenter FACTS Study Group. Am J Sports Med. 2022;50(11):3045-3055. doi:10.1177/03635465221114420 https://doi.org/10.1177/03635465221114420</a:t>
            </a:r>
          </a:p>
          <a:p>
            <a:pPr>
              <a:spcAft>
                <a:spcPts val="800"/>
              </a:spcAft>
            </a:pPr>
            <a:r>
              <a:rPr sz="1200">
                <a:solidFill>
                  <a:srgbClr val="263238"/>
                </a:solidFill>
                <a:latin typeface="Calibri"/>
              </a:rPr>
              <a:t>[r57] Pennock AT, Bastrom TP, Boutelle KE, Carroll AN, Edmonds EW, Nepple JJ, et al. Bony Remodeling of Adolescent Displaced Clavicle Fractures: A FACTS Study. Am J Sports Med. 2023;51(4):871-876. doi:10.1177/03635465231152884 https://doi.org/10.1177/03635465231152884</a:t>
            </a:r>
          </a:p>
          <a:p>
            <a:pPr>
              <a:spcAft>
                <a:spcPts val="800"/>
              </a:spcAft>
            </a:pPr>
            <a:r>
              <a:rPr sz="1200">
                <a:solidFill>
                  <a:srgbClr val="263238"/>
                </a:solidFill>
                <a:latin typeface="Calibri"/>
              </a:rPr>
              <a:t>[r58] Markes AR, Garcia-Lopez E, Halvorson RT, Swarup I. Management of Displaced Midshaft Clavicle Fractures in Pediatrics and Adolescents: Operative vs Nonoperative Treatment. Orthop Res Rev. 2022;14:373-381. doi:10.2147/ORR.S340538 https://doi.org/10.2147/ORR.S340538</a:t>
            </a:r>
          </a:p>
          <a:p>
            <a:pPr>
              <a:spcAft>
                <a:spcPts val="800"/>
              </a:spcAft>
            </a:pPr>
            <a:r>
              <a:rPr sz="1200">
                <a:solidFill>
                  <a:srgbClr val="263238"/>
                </a:solidFill>
                <a:latin typeface="Calibri"/>
              </a:rPr>
              <a:t>[r59] Ropars M, Thomazeau H, Huten D. Clavicle fractures. Orthop Traumatol Surg Res. 2017;103(1S):S53-S59. doi:10.1016/j.otsr.2016.11.007 https://doi.org/10.1016/j.otsr.2016.11.007</a:t>
            </a:r>
          </a:p>
          <a:p>
            <a:pPr>
              <a:spcAft>
                <a:spcPts val="800"/>
              </a:spcAft>
            </a:pPr>
            <a:r>
              <a:rPr sz="1200">
                <a:solidFill>
                  <a:srgbClr val="263238"/>
                </a:solidFill>
                <a:latin typeface="Calibri"/>
              </a:rPr>
              <a:t>[r60] Serpico M, Tomberg S. The emergency medicine management of clavicle fractures. Am J Emerg Med. 2021;49:315-325. doi:10.1016/j.ajem.2021.06.011 https://doi.org/10.1016/j.ajem.2021.06.011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66</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Rivas R, Muhammad E, Love A, Wells AL, Mekhail J, Orbay J, et al. High energy clavicle shaft fractures consistently occur at the inflection point: defining morphology and correlation with fracture patterns. JSES Int. 2026;10(3):101623. doi:10.1016/j.jseint.2026.101623 https://doi.org/10.1016/j.jseint.2026.101623</a:t>
            </a:r>
          </a:p>
          <a:p>
            <a:pPr>
              <a:spcAft>
                <a:spcPts val="800"/>
              </a:spcAft>
            </a:pPr>
            <a:r>
              <a:rPr sz="1200">
                <a:solidFill>
                  <a:srgbClr val="263238"/>
                </a:solidFill>
                <a:latin typeface="Calibri"/>
              </a:rPr>
              <a:t>[r62] Zlowodzki M, Zelle BA, Cole PA, Jeray K, McKee MD. Treatment of acute midshaft clavicle fractures: systematic review of 2144 fractures: on behalf of the Evidence-Based Orthopaedic Trauma Working Group. J Orthop Trauma. 2005;19(7):504-7. doi:10.1097/01.bot.0000172287.44278.ef https://doi.org/10.1097/01.bot.0000172287.44278.ef</a:t>
            </a:r>
          </a:p>
          <a:p>
            <a:pPr>
              <a:spcAft>
                <a:spcPts val="800"/>
              </a:spcAft>
            </a:pPr>
            <a:r>
              <a:rPr sz="1200">
                <a:solidFill>
                  <a:srgbClr val="263238"/>
                </a:solidFill>
                <a:latin typeface="Calibri"/>
              </a:rPr>
              <a:t>[r63] Oruc MM, Kemah B, Söylemez MS. Does clavicle shaft malunion with more than 20 mm shortening have a clinical and radiological effect on the shoulder joint? JSES Rev Rep Tech. 2026;6(2):100679. doi:10.1016/j.xrrt.2026.100679 https://doi.org/10.1016/j.xrrt.2026.100679</a:t>
            </a:r>
          </a:p>
          <a:p>
            <a:pPr>
              <a:spcAft>
                <a:spcPts val="800"/>
              </a:spcAft>
            </a:pPr>
            <a:r>
              <a:rPr sz="1200">
                <a:solidFill>
                  <a:srgbClr val="263238"/>
                </a:solidFill>
                <a:latin typeface="Calibri"/>
              </a:rPr>
              <a:t>[r64] Ayik G, Kolac UC, Aksoy T, Ibik S, Kaymakoglu M, Kara D, et al. Comparing the effects of surgical and conservative treatment on scapular dyskinesis in minimally displaced midshaft clavicle fractures. Arch Orthop Trauma Surg. 2026;146(1). doi:10.1007/s00402-026-06189-4 https://doi.org/10.1007/s00402-026-06189-4</a:t>
            </a:r>
          </a:p>
          <a:p>
            <a:pPr>
              <a:spcAft>
                <a:spcPts val="800"/>
              </a:spcAft>
            </a:pPr>
            <a:r>
              <a:rPr sz="1200">
                <a:solidFill>
                  <a:srgbClr val="263238"/>
                </a:solidFill>
                <a:latin typeface="Calibri"/>
              </a:rPr>
              <a:t>[r65] La Rose J, Charlick M, Varacallo MA. Anatomy, Shoulder and Upper Limb, Clavicle. En: StatPearls [Internet]. Treasure Island (FL): StatPearls Publishing; 2026. https://pubmed.ncbi.nlm.nih.gov/30252246/</a:t>
            </a:r>
          </a:p>
          <a:p>
            <a:pPr>
              <a:spcAft>
                <a:spcPts val="800"/>
              </a:spcAft>
            </a:pPr>
            <a:r>
              <a:rPr sz="1200">
                <a:solidFill>
                  <a:srgbClr val="263238"/>
                </a:solidFill>
                <a:latin typeface="Calibri"/>
              </a:rPr>
              <a:t>[r66] Le MQT, Myers K, May T, Hosseinzadeh S. Clavicle Fracture. En: StatPearls [Internet]. Treasure Island (FL): StatPearls Publishing; 2026. https://pubmed.ncbi.nlm.nih.gov/29939669/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diafisaria de clavícula: ¿operamos la radiografía o al paciente?</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