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100 000</c:v>
                </c:pt>
              </c:strCache>
            </c:strRef>
          </c:tx>
          <c:spPr>
            <a:solidFill>
              <a:srgbClr val="0F5F6B"/>
            </a:solidFill>
          </c:spPr>
          <c:cat>
            <c:strRef>
              <c:f>Sheet1!$A$2:$A$3</c:f>
              <c:strCache>
                <c:ptCount val="2"/>
                <c:pt idx="0">
                  <c:v>1999</c:v>
                </c:pt>
                <c:pt idx="1">
                  <c:v>2016</c:v>
                </c:pt>
              </c:strCache>
            </c:strRef>
          </c:cat>
          <c:val>
            <c:numRef>
              <c:f>Sheet1!$B$2:$B$3</c:f>
              <c:numCache>
                <c:formatCode>General</c:formatCode>
                <c:ptCount val="2"/>
                <c:pt idx="0">
                  <c:v>96.4</c:v>
                </c:pt>
                <c:pt idx="1">
                  <c:v>173.1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por 100 000</c:v>
                </c:pt>
              </c:strCache>
            </c:strRef>
          </c:tx>
          <c:spPr>
            <a:solidFill>
              <a:srgbClr val="0F5F6B"/>
            </a:solidFill>
          </c:spPr>
          <c:cat>
            <c:strRef>
              <c:f>Sheet1!$A$2:$A$3</c:f>
              <c:strCache>
                <c:ptCount val="2"/>
                <c:pt idx="0">
                  <c:v>Dinamarca</c:v>
                </c:pt>
                <c:pt idx="1">
                  <c:v>Brasil</c:v>
                </c:pt>
              </c:strCache>
            </c:strRef>
          </c:cat>
          <c:val>
            <c:numRef>
              <c:f>Sheet1!$B$2:$B$3</c:f>
              <c:numCache>
                <c:formatCode>General</c:formatCode>
                <c:ptCount val="2"/>
                <c:pt idx="0">
                  <c:v>315.9</c:v>
                </c:pt>
                <c:pt idx="1">
                  <c:v>95.1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Nm</c:v>
                </c:pt>
              </c:strCache>
            </c:strRef>
          </c:tx>
          <c:spPr>
            <a:solidFill>
              <a:srgbClr val="0F5F6B"/>
            </a:solidFill>
          </c:spPr>
          <c:cat>
            <c:strRef>
              <c:f>Sheet1!$A$2:$A$9</c:f>
              <c:strCache>
                <c:ptCount val="8"/>
                <c:pt idx="0">
                  <c:v>3 tornillos · trazo coronal</c:v>
                </c:pt>
                <c:pt idx="1">
                  <c:v>3 tornillos · con oblicuidad axial</c:v>
                </c:pt>
                <c:pt idx="2">
                  <c:v>3 tornillos · conminución posteroinferior</c:v>
                </c:pt>
                <c:pt idx="3">
                  <c:v>3 tornillos · oblicuidad + conminución</c:v>
                </c:pt>
                <c:pt idx="4">
                  <c:v>Deslizante · trazo coronal</c:v>
                </c:pt>
                <c:pt idx="5">
                  <c:v>Deslizante · con oblicuidad axial</c:v>
                </c:pt>
                <c:pt idx="6">
                  <c:v>Deslizante · conminución posteroinferior</c:v>
                </c:pt>
                <c:pt idx="7">
                  <c:v>Deslizante · oblicuidad + conminución</c:v>
                </c:pt>
              </c:strCache>
            </c:strRef>
          </c:cat>
          <c:val>
            <c:numRef>
              <c:f>Sheet1!$B$2:$B$9</c:f>
              <c:numCache>
                <c:formatCode>General</c:formatCode>
                <c:ptCount val="8"/>
                <c:pt idx="0">
                  <c:v>40.2</c:v>
                </c:pt>
                <c:pt idx="1">
                  <c:v>35.0</c:v>
                </c:pt>
                <c:pt idx="2">
                  <c:v>29.8</c:v>
                </c:pt>
                <c:pt idx="3">
                  <c:v>31.8</c:v>
                </c:pt>
                <c:pt idx="4">
                  <c:v>28.6</c:v>
                </c:pt>
                <c:pt idx="5">
                  <c:v>24.2</c:v>
                </c:pt>
                <c:pt idx="6">
                  <c:v>21.4</c:v>
                </c:pt>
                <c:pt idx="7">
                  <c:v>21.0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Nm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kappa</c:v>
                </c:pt>
              </c:strCache>
            </c:strRef>
          </c:tx>
          <c:spPr>
            <a:solidFill>
              <a:srgbClr val="0F5F6B"/>
            </a:solidFill>
          </c:spPr>
          <c:cat>
            <c:strRef>
              <c:f>Sheet1!$A$2:$A$8</c:f>
              <c:strCache>
                <c:ptCount val="7"/>
                <c:pt idx="0">
                  <c:v>Pauwels (Gašpar)</c:v>
                </c:pt>
                <c:pt idx="1">
                  <c:v>AO/OTA simplificada (Cazzato)</c:v>
                </c:pt>
                <c:pt idx="2">
                  <c:v>AO/OTA 2018 completa (Cazzato)</c:v>
                </c:pt>
                <c:pt idx="3">
                  <c:v>Garden simplificada (Van Embden)</c:v>
                </c:pt>
                <c:pt idx="4">
                  <c:v>Garden 4 grados (Gašpar)</c:v>
                </c:pt>
                <c:pt idx="5">
                  <c:v>Garden 4 grados (Van Embden)</c:v>
                </c:pt>
                <c:pt idx="6">
                  <c:v>Garden 4 grados (Cazzato)</c:v>
                </c:pt>
              </c:strCache>
            </c:strRef>
          </c:cat>
          <c:val>
            <c:numRef>
              <c:f>Sheet1!$B$2:$B$8</c:f>
              <c:numCache>
                <c:formatCode>General</c:formatCode>
                <c:ptCount val="7"/>
                <c:pt idx="0">
                  <c:v>0.19</c:v>
                </c:pt>
                <c:pt idx="1">
                  <c:v>0.48</c:v>
                </c:pt>
                <c:pt idx="2">
                  <c:v>0.3</c:v>
                </c:pt>
                <c:pt idx="3">
                  <c:v>0.52</c:v>
                </c:pt>
                <c:pt idx="4">
                  <c:v>0.41</c:v>
                </c:pt>
                <c:pt idx="5">
                  <c:v>0.31</c:v>
                </c:pt>
                <c:pt idx="6">
                  <c:v>0.49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kappa</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Smeets 2018 (n = 191)</c:v>
                </c:pt>
                <c:pt idx="1">
                  <c:v>Adams 1997 (n = 41; cálculo propio a partir de 15/19 y 1/22)</c:v>
                </c:pt>
              </c:strCache>
            </c:strRef>
          </c:cat>
          <c:val>
            <c:numRef>
              <c:f>Sheet1!$B$2:$B$3</c:f>
              <c:numCache>
                <c:formatCode>General</c:formatCode>
                <c:ptCount val="2"/>
                <c:pt idx="0">
                  <c:v>85.0</c:v>
                </c:pt>
                <c:pt idx="1">
                  <c:v>78.9</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Smeets 2018 (n = 191)</c:v>
                </c:pt>
                <c:pt idx="1">
                  <c:v>Adams 1997 (n = 41; cálculo propio a partir de 15/19 y 1/22)</c:v>
                </c:pt>
              </c:strCache>
            </c:strRef>
          </c:cat>
          <c:val>
            <c:numRef>
              <c:f>Sheet1!$C$2:$C$3</c:f>
              <c:numCache>
                <c:formatCode>General</c:formatCode>
                <c:ptCount val="2"/>
                <c:pt idx="0">
                  <c:v>70.0</c:v>
                </c:pt>
                <c:pt idx="1">
                  <c:v>95.4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TC (Kellock, 13 estudios)</c:v>
                </c:pt>
                <c:pt idx="1">
                  <c:v>Ecografía, corte 5,3 mm (Tsukamoto, n = 94)</c:v>
                </c:pt>
              </c:strCache>
            </c:strRef>
          </c:cat>
          <c:val>
            <c:numRef>
              <c:f>Sheet1!$B$2:$B$3</c:f>
              <c:numCache>
                <c:formatCode>General</c:formatCode>
                <c:ptCount val="2"/>
                <c:pt idx="0">
                  <c:v>94.0</c:v>
                </c:pt>
                <c:pt idx="1">
                  <c:v>96.0</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TC (Kellock, 13 estudios)</c:v>
                </c:pt>
                <c:pt idx="1">
                  <c:v>Ecografía, corte 5,3 mm (Tsukamoto, n = 94)</c:v>
                </c:pt>
              </c:strCache>
            </c:strRef>
          </c:cat>
          <c:val>
            <c:numRef>
              <c:f>Sheet1!$C$2:$C$3</c:f>
              <c:numCache>
                <c:formatCode>General</c:formatCode>
                <c:ptCount val="2"/>
                <c:pt idx="0">
                  <c:v>100.0</c:v>
                </c:pt>
                <c:pt idx="1">
                  <c:v>98.0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Radiografía sin fractura (global)</c:v>
                </c:pt>
                <c:pt idx="1">
                  <c:v>80 años o más</c:v>
                </c:pt>
                <c:pt idx="2">
                  <c:v>Informe radiográfico equívoco</c:v>
                </c:pt>
                <c:pt idx="3">
                  <c:v>Fractura aislada del trocánter mayor</c:v>
                </c:pt>
              </c:strCache>
            </c:strRef>
          </c:cat>
          <c:val>
            <c:numRef>
              <c:f>Sheet1!$B$2:$B$5</c:f>
              <c:numCache>
                <c:formatCode>General</c:formatCode>
                <c:ptCount val="4"/>
                <c:pt idx="0">
                  <c:v>39</c:v>
                </c:pt>
                <c:pt idx="1">
                  <c:v>44</c:v>
                </c:pt>
                <c:pt idx="2">
                  <c:v>58</c:v>
                </c:pt>
                <c:pt idx="3">
                  <c:v>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Reintervención · deslizante</c:v>
                </c:pt>
                <c:pt idx="1">
                  <c:v>Reintervención · tornillos</c:v>
                </c:pt>
                <c:pt idx="2">
                  <c:v>Necrosis · deslizante</c:v>
                </c:pt>
                <c:pt idx="3">
                  <c:v>Necrosis · tornillos</c:v>
                </c:pt>
              </c:strCache>
            </c:strRef>
          </c:cat>
          <c:val>
            <c:numRef>
              <c:f>Sheet1!$B$2:$B$5</c:f>
              <c:numCache>
                <c:formatCode>General</c:formatCode>
                <c:ptCount val="4"/>
                <c:pt idx="0">
                  <c:v>20</c:v>
                </c:pt>
                <c:pt idx="1">
                  <c:v>22</c:v>
                </c:pt>
                <c:pt idx="2">
                  <c:v>9</c:v>
                </c:pt>
                <c:pt idx="3">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Reintervención · total</c:v>
                </c:pt>
                <c:pt idx="1">
                  <c:v>Reintervención · hemi</c:v>
                </c:pt>
                <c:pt idx="2">
                  <c:v>Luxación · total</c:v>
                </c:pt>
                <c:pt idx="3">
                  <c:v>Luxación · hemi</c:v>
                </c:pt>
                <c:pt idx="4">
                  <c:v>Mortalidad · total</c:v>
                </c:pt>
                <c:pt idx="5">
                  <c:v>Mortalidad · hemi</c:v>
                </c:pt>
              </c:strCache>
            </c:strRef>
          </c:cat>
          <c:val>
            <c:numRef>
              <c:f>Sheet1!$B$2:$B$7</c:f>
              <c:numCache>
                <c:formatCode>General</c:formatCode>
                <c:ptCount val="6"/>
                <c:pt idx="0">
                  <c:v>7.9</c:v>
                </c:pt>
                <c:pt idx="1">
                  <c:v>8.3</c:v>
                </c:pt>
                <c:pt idx="2">
                  <c:v>4.7</c:v>
                </c:pt>
                <c:pt idx="3">
                  <c:v>2.4</c:v>
                </c:pt>
                <c:pt idx="4">
                  <c:v>14.3</c:v>
                </c:pt>
                <c:pt idx="5">
                  <c:v>13.1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Mortalidad · acelerada</c:v>
                </c:pt>
                <c:pt idx="1">
                  <c:v>Mortalidad · estándar</c:v>
                </c:pt>
                <c:pt idx="2">
                  <c:v>Complicaciones mayores · acelerada</c:v>
                </c:pt>
                <c:pt idx="3">
                  <c:v>Complicaciones mayores · estándar</c:v>
                </c:pt>
              </c:strCache>
            </c:strRef>
          </c:cat>
          <c:val>
            <c:numRef>
              <c:f>Sheet1!$B$2:$B$5</c:f>
              <c:numCache>
                <c:formatCode>General</c:formatCode>
                <c:ptCount val="4"/>
                <c:pt idx="0">
                  <c:v>9</c:v>
                </c:pt>
                <c:pt idx="1">
                  <c:v>10</c:v>
                </c:pt>
                <c:pt idx="2">
                  <c:v>22</c:v>
                </c:pt>
                <c:pt idx="3">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Mortalidad 30 días · antes de 24 h</c:v>
                </c:pt>
                <c:pt idx="1">
                  <c:v>Mortalidad 30 días · después de 24 h</c:v>
                </c:pt>
                <c:pt idx="2">
                  <c:v>Mortalidad o complicaciones · antes de 24 h</c:v>
                </c:pt>
                <c:pt idx="3">
                  <c:v>Mortalidad o complicaciones · después de 24 h</c:v>
                </c:pt>
              </c:strCache>
            </c:strRef>
          </c:cat>
          <c:val>
            <c:numRef>
              <c:f>Sheet1!$B$2:$B$5</c:f>
              <c:numCache>
                <c:formatCode>General</c:formatCode>
                <c:ptCount val="4"/>
                <c:pt idx="0">
                  <c:v>5.8</c:v>
                </c:pt>
                <c:pt idx="1">
                  <c:v>6.5</c:v>
                </c:pt>
                <c:pt idx="2">
                  <c:v>10.1</c:v>
                </c:pt>
                <c:pt idx="3">
                  <c:v>12.2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RR</c:v>
                </c:pt>
              </c:strCache>
            </c:strRef>
          </c:tx>
          <c:spPr>
            <a:solidFill>
              <a:srgbClr val="0F5F6B"/>
            </a:solidFill>
          </c:spPr>
          <c:cat>
            <c:strRef>
              <c:f>Sheet1!$A$2:$A$3</c:f>
              <c:strCache>
                <c:ptCount val="2"/>
                <c:pt idx="0">
                  <c:v>Mortalidad a largo plazo</c:v>
                </c:pt>
                <c:pt idx="1">
                  <c:v>Mortalidad hospitalaria</c:v>
                </c:pt>
              </c:strCache>
            </c:strRef>
          </c:cat>
          <c:val>
            <c:numRef>
              <c:f>Sheet1!$B$2:$B$3</c:f>
              <c:numCache>
                <c:formatCode>General</c:formatCode>
                <c:ptCount val="2"/>
                <c:pt idx="0">
                  <c:v>0.83</c:v>
                </c:pt>
                <c:pt idx="1">
                  <c:v>0.6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HR</c:v>
                </c:pt>
              </c:strCache>
            </c:strRef>
          </c:tx>
          <c:spPr>
            <a:solidFill>
              <a:srgbClr val="0F5F6B"/>
            </a:solidFill>
          </c:spPr>
          <c:cat>
            <c:strRef>
              <c:f>Sheet1!$A$2:$A$6</c:f>
              <c:strCache>
                <c:ptCount val="5"/>
                <c:pt idx="0">
                  <c:v>IMC (por cada 5 puntos)</c:v>
                </c:pt>
                <c:pt idx="1">
                  <c:v>Sexo femenino</c:v>
                </c:pt>
                <c:pt idx="2">
                  <c:v>Fractura desplazada</c:v>
                </c:pt>
                <c:pt idx="3">
                  <c:v>Fumador con tornillos frente a deslizante</c:v>
                </c:pt>
                <c:pt idx="4">
                  <c:v>Implantación inaceptable</c:v>
                </c:pt>
              </c:strCache>
            </c:strRef>
          </c:cat>
          <c:val>
            <c:numRef>
              <c:f>Sheet1!$B$2:$B$6</c:f>
              <c:numCache>
                <c:formatCode>General</c:formatCode>
                <c:ptCount val="5"/>
                <c:pt idx="0">
                  <c:v>1.19</c:v>
                </c:pt>
                <c:pt idx="1">
                  <c:v>1.79</c:v>
                </c:pt>
                <c:pt idx="2">
                  <c:v>2.16</c:v>
                </c:pt>
                <c:pt idx="3">
                  <c:v>2.94</c:v>
                </c:pt>
                <c:pt idx="4">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HR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Reducción abierta (n = 15)</c:v>
                </c:pt>
                <c:pt idx="1">
                  <c:v>Reducción cerrada (n = 83)</c:v>
                </c:pt>
              </c:strCache>
            </c:strRef>
          </c:cat>
          <c:val>
            <c:numRef>
              <c:f>Sheet1!$B$2:$B$3</c:f>
              <c:numCache>
                <c:formatCode>General</c:formatCode>
                <c:ptCount val="2"/>
                <c:pt idx="0">
                  <c:v>53.3</c:v>
                </c:pt>
                <c:pt idx="1">
                  <c:v>16.9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Reoperación</c:v>
                </c:pt>
                <c:pt idx="1">
                  <c:v>Necrosis avascular</c:v>
                </c:pt>
                <c:pt idx="2">
                  <c:v>Fallo del implante</c:v>
                </c:pt>
                <c:pt idx="3">
                  <c:v>No unión</c:v>
                </c:pt>
                <c:pt idx="4">
                  <c:v>Malunión</c:v>
                </c:pt>
                <c:pt idx="5">
                  <c:v>Infección del sitio quirúrgico</c:v>
                </c:pt>
              </c:strCache>
            </c:strRef>
          </c:cat>
          <c:val>
            <c:numRef>
              <c:f>Sheet1!$B$2:$B$7</c:f>
              <c:numCache>
                <c:formatCode>General</c:formatCode>
                <c:ptCount val="6"/>
                <c:pt idx="0">
                  <c:v>18.0</c:v>
                </c:pt>
                <c:pt idx="1">
                  <c:v>14.3</c:v>
                </c:pt>
                <c:pt idx="2">
                  <c:v>9.7</c:v>
                </c:pt>
                <c:pt idx="3">
                  <c:v>9.3</c:v>
                </c:pt>
                <c:pt idx="4">
                  <c:v>7.1</c:v>
                </c:pt>
                <c:pt idx="5">
                  <c:v>5.1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Sheet1!$A$2:$A$5</c:f>
              <c:strCache>
                <c:ptCount val="4"/>
                <c:pt idx="0">
                  <c:v>Menores de 30</c:v>
                </c:pt>
                <c:pt idx="1">
                  <c:v>30 a 39</c:v>
                </c:pt>
                <c:pt idx="2">
                  <c:v>40 a 49</c:v>
                </c:pt>
                <c:pt idx="3">
                  <c:v>50 a 59</c:v>
                </c:pt>
              </c:strCache>
            </c:strRef>
          </c:cat>
          <c:val>
            <c:numRef>
              <c:f>Sheet1!$B$2:$B$5</c:f>
              <c:numCache>
                <c:formatCode>General</c:formatCode>
                <c:ptCount val="4"/>
                <c:pt idx="0">
                  <c:v>36</c:v>
                </c:pt>
                <c:pt idx="1">
                  <c:v>40</c:v>
                </c:pt>
                <c:pt idx="2">
                  <c:v>48</c:v>
                </c:pt>
                <c:pt idx="3">
                  <c:v>57</c:v>
                </c:pt>
              </c:numCache>
            </c:numRef>
          </c:val>
          <c:smooth val="0"/>
        </c:ser>
        <c:ser>
          <c:idx val="1"/>
          <c:order val="1"/>
          <c:tx>
            <c:strRef>
              <c:f>Sheet1!$C$1</c:f>
              <c:strCache>
                <c:ptCount val="1"/>
                <c:pt idx="0">
                  <c:v>Serie 2</c:v>
                </c:pt>
              </c:strCache>
            </c:strRef>
          </c:tx>
          <c:spPr>
            <a:ln w="38100">
              <a:solidFill>
                <a:srgbClr val="D97706"/>
              </a:solidFill>
            </a:ln>
          </c:spPr>
          <c:marker>
            <c:spPr>
              <a:solidFill>
                <a:srgbClr val="D97706"/>
              </a:solidFill>
            </c:spPr>
          </c:marker>
          <c:cat>
            <c:strRef>
              <c:f>Sheet1!$A$2:$A$5</c:f>
              <c:strCache>
                <c:ptCount val="4"/>
                <c:pt idx="0">
                  <c:v>Menores de 30</c:v>
                </c:pt>
                <c:pt idx="1">
                  <c:v>30 a 39</c:v>
                </c:pt>
                <c:pt idx="2">
                  <c:v>40 a 49</c:v>
                </c:pt>
                <c:pt idx="3">
                  <c:v>50 a 59</c:v>
                </c:pt>
              </c:strCache>
            </c:strRef>
          </c:cat>
          <c:val>
            <c:numRef>
              <c:f>Sheet1!$C$2:$C$5</c:f>
              <c:numCache>
                <c:formatCode>General</c:formatCode>
                <c:ptCount val="4"/>
                <c:pt idx="0">
                  <c:v>10</c:v>
                </c:pt>
                <c:pt idx="1">
                  <c:v>10</c:v>
                </c:pt>
                <c:pt idx="2">
                  <c:v>20</c:v>
                </c:pt>
                <c:pt idx="3">
                  <c:v>27</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legend>
      <c:legendPos val="b"/>
      <c:layout/>
      <c:overlay val="0"/>
    </c:legend>
    <c:plotVisOnly val="1"/>
    <c:dispBlanksAs val="gap"/>
    <c:showDLblsOverMax val="0"/>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Sheet1!$A$2:$A$5</c:f>
              <c:strCache>
                <c:ptCount val="4"/>
                <c:pt idx="0">
                  <c:v>1 año</c:v>
                </c:pt>
                <c:pt idx="1">
                  <c:v>2 años</c:v>
                </c:pt>
                <c:pt idx="2">
                  <c:v>5 años</c:v>
                </c:pt>
                <c:pt idx="3">
                  <c:v>10 años</c:v>
                </c:pt>
              </c:strCache>
            </c:strRef>
          </c:cat>
          <c:val>
            <c:numRef>
              <c:f>Sheet1!$B$2:$B$5</c:f>
              <c:numCache>
                <c:formatCode>General</c:formatCode>
                <c:ptCount val="4"/>
                <c:pt idx="0">
                  <c:v>8</c:v>
                </c:pt>
                <c:pt idx="1">
                  <c:v>11</c:v>
                </c:pt>
                <c:pt idx="2">
                  <c:v>18</c:v>
                </c:pt>
                <c:pt idx="3">
                  <c:v>22</c:v>
                </c:pt>
              </c:numCache>
            </c:numRef>
          </c:val>
          <c:smooth val="0"/>
        </c:ser>
        <c:ser>
          <c:idx val="1"/>
          <c:order val="1"/>
          <c:tx>
            <c:strRef>
              <c:f>Sheet1!$C$1</c:f>
              <c:strCache>
                <c:ptCount val="1"/>
                <c:pt idx="0">
                  <c:v>Serie 2</c:v>
                </c:pt>
              </c:strCache>
            </c:strRef>
          </c:tx>
          <c:spPr>
            <a:ln w="38100">
              <a:solidFill>
                <a:srgbClr val="D97706"/>
              </a:solidFill>
            </a:ln>
          </c:spPr>
          <c:marker>
            <c:spPr>
              <a:solidFill>
                <a:srgbClr val="D97706"/>
              </a:solidFill>
            </c:spPr>
          </c:marker>
          <c:cat>
            <c:strRef>
              <c:f>Sheet1!$A$2:$A$5</c:f>
              <c:strCache>
                <c:ptCount val="4"/>
                <c:pt idx="0">
                  <c:v>1 año</c:v>
                </c:pt>
                <c:pt idx="1">
                  <c:v>2 años</c:v>
                </c:pt>
                <c:pt idx="2">
                  <c:v>5 años</c:v>
                </c:pt>
                <c:pt idx="3">
                  <c:v>10 años</c:v>
                </c:pt>
              </c:strCache>
            </c:strRef>
          </c:cat>
          <c:val>
            <c:numRef>
              <c:f>Sheet1!$C$2:$C$5</c:f>
              <c:numCache>
                <c:formatCode>General</c:formatCode>
                <c:ptCount val="4"/>
                <c:pt idx="0">
                  <c:v>18</c:v>
                </c:pt>
                <c:pt idx="1">
                  <c:v>22</c:v>
                </c:pt>
                <c:pt idx="2">
                  <c:v>26</c:v>
                </c:pt>
                <c:pt idx="3">
                  <c:v>20</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legend>
      <c:legendPos val="b"/>
      <c:layout/>
      <c:overlay val="0"/>
    </c:legend>
    <c:plotVisOnly val="1"/>
    <c:dispBlanksAs val="gap"/>
    <c:showDLblsOverMax val="0"/>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30 días</c:v>
                </c:pt>
                <c:pt idx="1">
                  <c:v>6 meses</c:v>
                </c:pt>
                <c:pt idx="2">
                  <c:v>1 año</c:v>
                </c:pt>
              </c:strCache>
            </c:strRef>
          </c:cat>
          <c:val>
            <c:numRef>
              <c:f>Sheet1!$B$2:$B$4</c:f>
              <c:numCache>
                <c:formatCode>General</c:formatCode>
                <c:ptCount val="3"/>
                <c:pt idx="0">
                  <c:v>36</c:v>
                </c:pt>
                <c:pt idx="1">
                  <c:v>46</c:v>
                </c:pt>
                <c:pt idx="2">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Mayores de 75 con fractura de cadera que superaron más del doble de la carga</c:v>
                </c:pt>
                <c:pt idx="1">
                  <c:v>Jóvenes con fractura de tobillo que mantuvieron la carga casi todo el tiempo</c:v>
                </c:pt>
              </c:strCache>
            </c:strRef>
          </c:cat>
          <c:val>
            <c:numRef>
              <c:f>Sheet1!$B$2:$B$3</c:f>
              <c:numCache>
                <c:formatCode>General</c:formatCode>
                <c:ptCount val="2"/>
                <c:pt idx="0">
                  <c:v>69</c:v>
                </c:pt>
                <c:pt idx="1">
                  <c:v>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Fractura del cuello femoral.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Anatomía vascular y por qué importa; Biomecánica; Clasificación: qué es, para qué sirve y qué tan fiable es; Diagnóstico; Examen físico: la percusión rotuliano-púbica; Imágenes y fractura oculta; Algoritmo de decisión; Tratamiento: qué dice la evidencia; Momento de la cirugía y mortalidad; Perioperatorio: anestesia, tromboprofilaxis y ortogeriatría; Técnica quirúrgica explicada para entender; Complicaciones; Pronóstico; Rehabilitación y carga; Guías NICE y AAOS lado a lado. Estructura sugerida por el autor para diez minutos: Lámina 1 (0:30): Título, objetivo y aviso: material educativo, no sustituye el juicio clínico ni al tutor. Lámina 2 (1:00): Por qué es especial: fractura intracapsular y vasos retinaculares de la arteria circunfleja femoral medial [r15][r16]. Lámina 3 (1:00): Epidemiología: tasas en Ecuador de 96,4 a 173,1 por 100 000 en mayores de 65 años (1999–2016) [r48] y casi el doble de fracturas hacia 2050 en el mundo [r47]. Lámina 4 (1:00): Clasificaciones: Garden, Pauwels y AO/OTA con su acuerdo interobservador bajo; decidir con desplazada o no desplazada [r9][r10][r11][r12]. Lámina 5 (1:00): Diagnóstico: radiografía, resonancia y TC ante fractura oculta; 39 % de fracturas ocultas [r17][r18][r38]. Lámina 6 (1:30): Adulto mayor desplazada: artroplastia sobre fijación, cementada; hemi frente a total con HEALTH y WHiTE 5 [r3][r4][r6][r40]. Lámina 7 (1:00): Adulto joven: reducción y fijación con 18,0 % de reoperación y 14,3 % de necrosis [r27][r29]. Lámina 8 (1:00): Cuándo operar: HIP ATTACK frente a cohortes; NICE y AAOS [r1][r24][r38][r40]. Lámina 9 (1:00): Sistema: ortogeriatría, tromboprofilaxis y carga inmediata [r36][r37][r38][r39][r43]. Lámina 10 (0:30): Mensajes para llevar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fractura del cuello femoral es intracapsular: el trazo interrumpe o estira los vasos que nutren la cabeza, y por eso la necrosis avascular y la no unión dominan todas las decisiones (fuente: Gautier E y colaboradores, 2000) (fuente: Zlotorowicz M y colaboradores, 2011). La pregunta que ordena el tratamiento es doble: ¿está desplazada?, y ¿cuánto vale conservar la cabeza de este paciente? En desplazadas del adulto mayor la AAOS recomienda artroplastia sobre fijación (fuente: American Academy of Orthopaedic Surgeons, 2021); en la red de metaanálisis Cochrane los tornillos tuvieron un RR de 5,04 de reoperación frente a hemiartroplastia cementada (fuente: Lewis SR y colaboradores, 2022). En el adulto joven se intenta salvar la cabeza con reducción anatómica y fijación, pero el metaanálisis agrupó 18,0 % de reoperación y 14,3 % de necrosis avascular tras fijar (fuente: Slobogean GP y colaboradores, 2015). Operar el mismo día o al día siguiente es la recomendación de NICE (fuente: National Institute for Health and Care Excellence, 2023). HIP ATTACK (cirugía acelerada, mediana 6 h frente a 24 h) no redujo mortalidad ni complicaciones mayores a 90 días (fuente: HIP ATTACK Investigators, 2020), aunque en cohortes esperar más de 24 h se asoció con más complicaciones (fuente: Pincus D y colaboradores, 2017). Hemiartroplastia frente a artroplastia total: HEALTH no halló diferencia en reintervención (7,9 % frente a 8,3 %) (fuente: HEALTH Investigators y colaboradores, 2019); la total tuvo más luxación (RR 1,96) en la revisión Cochrane (fuente: Lewis SR y colaboradores, 2022). Cuando se usa prótesis, el tallo cementado es la recomendación (fuente: American Academy of Orthopaedic Surgeons, 2021). Tras una fractura de cadera el riesgo de morir se multiplica por 5–8 en los primeros 3 meses (fuente: Haentjens P y colaboradores, 2010): es un problema ortogeriátrico, no solo quirúrgico (fuente: Grigoryan KV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fractura del cuello femoral es la pérdida de continuidad del segmento que une la cabeza con la región trocantérica, dentro de la cápsula articular. Es el prototipo de fractura intracapsular: el fragmento cefálico depende de vasos que corren pegados al cuello, así que la lesión ósea y la lesión vascular suelen ir juntas (fuente: Gautier E y colaboradores, 2000) (fuente: Zlotorowicz M y colaboradores, 2011). La clasificación AO/OTA la ubica en el grupo 31-B, con tres tipos: subcapital con desplazamiento mínimo o nulo (B1), transcervical (B2) y subcapital desplazada (B3) (fuente: Cazzato G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decidir, la guía de la AAOS separa fracturas estables (impactadas o no desplazadas) de inestables (desplazadas) (fuente: American Academy of Orthopaedic Surgeons, 2021). Este tema cubre dos pacientes que comparten nombre pero no estrategia: el adulto mayor con fractura por fragilidad, donde se reemplaza la articulación (fuente: American Academy of Orthopaedic Surgeons, 2021), y el adulto joven con trauma de alta energía, donde se intenta conservar la cabeza (fuente: Slobogean GP y colaboradores, 2015).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Panorama mundial. Una revisión sistemática de 63 países encontró que el riesgo de fractura de cadera difiere más de 10 veces de un país a otro (fuente: Kanis JA y colaboradores, 2012). En una base de 19 países y regiones (4 115 046 fracturas), las tasas estandarizadas fueron desde 95,1 por 100 000 en Brasil hasta 315,9 en Dinamarca; las proyecciones indican que el total anual casi se duplicará entre 2018 y 2050 (fuente: Sing CW y colaboradores, 2023). Ecuador. Entre los adultos de 65 años o más hospitalizados por fractura de cadera, la tasa ajustada pasó de 96,4 por 100 000 en 1999 a 173,1 en 2016, con un crecimiento anual medio de 4,6 % (fuente: Orces CH y colaboradores, 2017). En mayores de 50 años, el número de fracturas pasó de 703 en 1999 a 1 315 en 2008 (fuente: Orces CH, 2011). Las proyecciones de ese estudio para 2020, 2030 y 2050 (3 909, 8 980 y 47 275 fracturas) son extrapolaciones antiguas, no mediciones (fuente: Orces CH, 2011). Qué no sabemos. Las fuentes anteriores hablan de «fractura de cadera» (cuello más región trocantérica) y no separan el cuello femoral. Sin dato verificable de incidencia específica del cuello femoral en Guayaquil. Quiénes. La edad media de los hospitalizados en Ecuador fue 82,3 años (fuente: Orces CH y colaboradores, 2017). En el mundo, los hombres tuvieron más mortalidad tras la fractura que las mujeres (fuente: Sing CW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«Ecuador: hospitalizaciones por fractura de cadera, ≥65 años (tasa ajustada)» muestra lo siguiente. 1999: 96.4 por 100 000 (fuente: Orces CH y colaboradores, 2017). 2016: 173.1 por 100 000 (fuente: Orces CH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«Incidencia estandarizada de fractura de cadera: extremos de 19 países y regiones» muestra lo siguiente. Brasil: 95.1 por 100 000 (fuente: Sing CW y colaboradores, 2023). Dinamarca: 315.9 por 100 000 (fuente: Sing CW y colaboradores, 2023). En el documento Word de este tema encontrarás además: Fuentes de epidemiología usadas en este tema.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Adulto mayor. Caída desde la propia altura sobre hueso osteoporótico: baja energía (fuente: Cazzato G y colaboradores, 2022). Adulto joven (en la literatura, 60 años o menos (fuente: Slobogean GP y colaboradores, 2015)). Predominan los traumatismos de alta energía y los trazos desplazados (fuente: Slobogean GP y colaboradores, 2015). Esa diferencia explica por qué el pronóstico y la estrategia cambian: la lesión del joven suele ser más vertical y desplazada (fuente: Slobogean GP y colaboradores, 2015) (fuente: Collinge CA y colaboradores, 2024). Lesiones asociadas. En el joven hay que buscar lesiones asociadas; si el cuello se rompe junto con la diáfisis del mismo fémur, el conjunto de complicaciones fue menor que el estimado para el cuello aislado (fuente: Slobogean GP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Práctica habitual / opinión experta: pedir siempre una radiografía de cadera dedicada en cualquier fractura diafisaria femoral de alta energía, porque la fractura de cuello asociada se pasa por alto con facilidad. Fuera de alcance. Las fracturas por estrés y las patológicas del cuello requieren manejo propio y no se tratan aquí. Con esto cerramos mecanismo de lesión. Sigamos con anatomía vascular y por qué importa.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vascular y por qué importa. La cabeza femoral depende sobre todo de la arteria circunfleja femoral medial (ACFM) (fuente: Gautier E y colaboradores, 2000). Para ubicar su rama profunda sirven tres referencias: cruza por detrás del tendón del obturador externo, pasa por delante del tendón conjunto (gemelos y obturador interno) y perfora la cápsula a la altura del gemelo superior; ya intracapsular, avanza por la cara posterosuperior del cuello y se divide en 2 a 4 vasos retinaculares subsinoviales (fuente: Gautier E y colaboradores, 2000). Ese trayecto fuera de la cápsula fue el mismo en las 24 caderas de cadáver estudiadas (fuente: Gautier E y colaboradores, 2000). Otra serie de 16 disecciones llegó a lo mismo: lo que cuenta son las nutricias que entran por arriba y por detrás del cuello y la posteroinferior, todas hijas de la ACFM; como circuito de reserva, el que más pesa llega desde la glútea inferior por la rama del piriforme (fuente: Zlotorowicz M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qué importa (razonamiento, no cifra). Los vasos retinaculares caminan bajo la sinovial, pegados al cuello. Una fractura desplazada los estira o los rompe. Cuando se conserva la cabeza, ese pedículo es lo que hay que cuidar; cuando se retira la cabeza (artroplastia), el problema vascular desaparece pero aparecen los de una prótesis. Lo quirúrgico. En ese mismo trabajo, la rama profunda se libró de romperse o estirarse al luxar la cadera mientras el obturador externo permaneció intacto, incluso después de liberar el resto de las inserciones y de abrir la cápsula en todo su contorno (fuente: Gautier E y colaboradores, 2000). De ahí que convenga respetar el obturador externo y los rotadores en los abordajes posteriores: seccionarlos puede lesionar la rama profunda (fuente: Gautier E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clave» tiene 3 columnas: Estructura, Hallazgo en cadáver, Para qué sirve saberlo. Fila 1: Estructura, Rama profunda de la ACFM; Hallazgo en cadáver, Constante en su trayecto extracapsular; cruza por detrás el obturador externo (fuente: Gautier E y colaboradores, 2000); Para qué sirve saberlo, Fuente principal de irrigación de la cabeza (fuente: Gautier E y colaboradores, 2000) (fuente: Zlotorowicz M y colaboradores, 2011). Fila 2: Estructura, Vasos retinaculares; Hallazgo en cadáver, De 2 a 4 vasos subsinoviales en la cara posterosuperior del cuello (fuente: Gautier E y colaboradores, 2000); Para qué sirve saberlo, Son los que se rompen con el desplazamiento. Fila 3: Estructura, Obturador externo; Hallazgo en cadáver, Protegió la rama profunda al luxar la cadera (fuente: Gautier E y colaboradores, 2000); Para qué sirve saberlo, Estructura a respetar en abordajes posteriores. Fila 4: Estructura, Anastomosis con la glútea inferior; Hallazgo en cadáver, Por la rama piriforme; la más importante de las accesorias (fuente: Zlotorowicz M y colaboradores, 2011); Para qué sirve saberlo, Circulación de reserva, no suficiente por sí sola. (fuente: Gautier E y colaboradores, 2000) (fuente: Zlotorowicz M y colaboradores, 2011). Con esto cerramos anatomía vascular y por qué importa. Sigamos con biomecánica.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Según Pauwels (1935), lo que más pesa es la inclinación del trazo: en un trazo más vertical aumentan el cizallamiento y el varo y disminuye la compresión, y con ello crece el riesgo de desplazamiento y de no unión (fuente: Nandi S, 2021). La inclinación se mide desde la horizontal en la radiografía AP: tipo I de 0° a 30°, tipo II de 30° a 50° y tipo III de 50° o más (fuente: Nandi S, 2021). En 565 fracturas desplazadas de adultos de 18 a 59 años, el ángulo de Pauwels medio fue 53,8° (fuente: Collinge CA y colaboradores, 2024): la fractura del joven suele ser vertical. La conminución posteroinferior también pesa. En un modelo sintético de fractura vertical con tres tornillos canulados, el par de torsión hasta el fallo bajó de 40,2 Nm (trazo coronal puro) a 29,8 Nm con conminución posteroinferior; con tornillo deslizante bajó de 28,6 a 21,4 Nm (fuente: Wright DJ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todos los grupos, el montaje de tres tornillos periféricos soportó un par de torsión mayor que el tornillo deslizante (fuente: Wright DJ y colaboradores, 2020). Cuidado con la lectura: es un estudio de laboratorio en hueso sintético. Sirve para entender por qué el trazo vertical y la conminución posterior fracasan; no decide solo. En clínica, el piloto FAITH-2 en adultos de 18 a 60 años no halló diferencia entre ambos sistemas (HR 0,90; IC95% 0,40–2,02) y no tuvo potencia para detectarla (fuente: Slobogean GP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«Par de torsión hasta el fallo en fractura vertical simulada (hueso sintético)» muestra lo siguiente. 3 tornillos · trazo coronal: 40.2 Nm (fuente: Wright DJ y colaboradores, 2020). 3 tornillos · con oblicuidad axial: 35 Nm (fuente: Wright DJ y colaboradores, 2020). 3 tornillos · conminución posteroinferior: 29.8 Nm (fuente: Wright DJ y colaboradores, 2020). 3 tornillos · oblicuidad + conminución: 31.8 Nm (fuente: Wright DJ y colaboradores, 2020). Deslizante · trazo coronal: 28.6 Nm (fuente: Wright DJ y colaboradores, 2020). Deslizante · con oblicuidad axial: 24.2 Nm (fuente: Wright DJ y colaboradores, 2020). Deslizante · conminución posteroinferior: 21.4 Nm (fuente: Wright DJ y colaboradores, 2020). Deslizante · oblicuidad + conminución: 21 Nm (fuente: Wright DJ y colaboradores, 2020). Con esto cerramos biomecánica. Sigamos con clasificación: qué es, para qué sirve y qué tan fiable es.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qué es, para qué sirve y qué tan fiable es. Garden (radiografía AP), de menos a más desplazamiento. I: trazo incompleto o cabeza impactada en valgo. II: trazo completo con los fragmentos en su sitio. III: trazo completo con desplazamiento parcial. IV: trazo completo con desplazamiento total; como la cabeza ya no está unida al cuello, puede volver a alinearse con el acetábulo (fuente: Cazzato G y colaboradores, 2022). Pauwels. Mide el ángulo del trazo respecto de la horizontal: tipo I de 0° a 30°, tipo II de 30° a 50°, tipo III de 50° o más (fuente: Nandi S, 2021). AO/OTA 31-B (2018). B1 subcapital con desplazamiento mínimo o nulo, B2 transcervical, B3 subcapital desplazada; en la práctica se usan solo esas tres categorías (fuente: Cazzato G y colaboradores, 2022). ¿Qué tan fiables son? Poco. El kappa interobservador medio de Garden fue 0,49 con seis cirujanos y 150 radiografías (rango 0,28–0,73) (fuente: Cazzato G y colaboradores, 2022), 0,31 con diez observadores (fuente: Van Embden D y colaboradores, 2012) y 0,41 con cinco (fuente: Gašpar D y colaboradores, 2012). Reducir Garden a «no desplazada / desplazada» subió el acuerdo a 0,52 (fuente: Van Embden D y colaboradores, 2012). Pauwels tuvo 0,19 (fuente: Gašpar D y colaboradores, 2012). AO/OTA 2018 tuvo 0,30 y su versión simplificada B1/B2/B3 0,48 (fuente: Cazzato G y colaboradores, 2022). La experiencia del cirujano no mejoró la fiabilidad (fuente: Cazzato G y colaboradores, 2022). Pauwels, además, no tiene valor pronóstico fiable según la revisión de Nandi (fuente: Nandi S, 2021). Al juzgar la reducción tras la operación, ningún índice superó a la impresión global de los revisores (ICC 0,49); el índice de Garden, los criterios de Lowell y los del grupo de trabajo quedaron entre 0,41 y 0,48 de ICC, y entre los evaluadores fueron los cirujanos de trauma quienes más coincidieron, por encima de los no traumatólogos y de los residentes (fuente: Karanicolas PJ y colaboradores, 2009). Para qué sirve en la decisión. (1) Desplazada o no desplazada: es la división que cambia el tratamiento (fuente: American Academy of Orthopaedic Surgeons, 2021). (2) Pauwels: sirve para pensar la biomecánica y elegir la construcción en el joven, no para predecir (fuente: Nandi S, 2021). (3) AO/OTA: lenguaje común para investigación (fuente: Cazzato G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«Acuerdo interobservador (kappa) según sistema y estudio» muestra lo siguiente. Garden 4 grados (Cazzato): 0.5 kappa (fuente: Cazzato G y colaboradores, 2022). Garden 4 grados (Van Embden): 0.3 kappa (fuente: Van Embden D y colaboradores, 2012). Garden 4 grados (Gašpar): 0.4 kappa (fuente: Gašpar D y colaboradores, 2012). Garden simplificada (Van Embden): 0.5 kappa (fuente: Van Embden D y colaboradores, 2012). AO/OTA 2018 completa (Cazzato): 0.3 kappa (fuente: Cazzato G y colaboradores, 2022). AO/OTA simplificada (Cazzato): 0.5 kappa (fuente: Cazzato G y colaboradores, 2022). Pauwels (Gašpar): 0.2 kappa (fuente: Gašpar D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«Clasificaciones del cuello femoral» tiene 4 columnas: Sistema, Cómo se define, Utilidad real, Acuerdo interobservador (kappa). Fila 1: Sistema, Garden I–IV; Cómo se define, Grado de desplazamiento en AP (fuente: Cazzato G y colaboradores, 2022); Utilidad real, Separa no desplazada de desplazada (fuente: American Academy of Orthopaedic Surgeons, 2021); Acuerdo interobservador (kappa), 0,49 (fuente: Cazzato G y colaboradores, 2022); 0,31 (fuente: Van Embden D y colaboradores, 2012); 0,41 (fuente: Gašpar D y colaboradores, 2012). Fila 2: Sistema, Garden simplificada; Cómo se define, No desplazada o desplazada (fuente: Van Embden D y colaboradores, 2012); Utilidad real, Es la que decide tratamiento (fuente: American Academy of Orthopaedic Surgeons, 2021); Acuerdo interobservador (kappa), 0,52 (fuente: Van Embden D y colaboradores, 2012). Fila 3: Sistema, Pauwels I–III; Cómo se define, Ángulo del trazo: 0–30°, 30–50°, ≥50° (fuente: Nandi S, 2021); Utilidad real, Biomecánica del trazo vertical (fuente: Nandi S, 2021); Acuerdo interobservador (kappa), 0,19 (fuente: Gašpar D y colaboradores, 2012). Fila 4: Sistema, AO/OTA 31-B; Cómo se define, B1 subcapital mínima o nula; B2 transcervical; B3 subcapital desplazada (fuente: Cazzato G y colaboradores, 2022); Utilidad real, Lenguaje de investigación (fuente: Cazzato G y colaboradores, 2022); Acuerdo interobservador (kappa), 0,30 completa; 0,48 simplificada (fuente: Cazzato G y colaboradores, 2022). (fuente: Cazzato G y colaboradores, 2022) (fuente: Van Embden D y colaboradores, 2012) (fuente: Gašpar D y colaboradores, 2012) (fuente: Nandi S, 2021) (fuente: American Academy of Orthopaedic Surgeons, 2021). Con esto cerramos clasificación: qué es, para qué sirve y qué tan fiable es. Sigamos con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Clínica (práctica habitual / opinión experta, texto clásico). Dolor en ingle o cadera tras una caída o un trauma, con imposibilidad de cargar. En la fractura desplazada el miembro suele verse acortado y en rotación externa. Las fracturas impactadas o por estrés permiten a veces caminar con dolor; que el paciente camine no descarta fractura. Antes de la imagen: analgesia. NICE indica analgesia inmediata para cualquier persona con sospecha de fractura, también si hay deterioro cognitivo, y con un alivio que permita la rotación externa pasiva del miembro que exige el estudio de la cadera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Imagen inicial. Radiografía de cadera de calidad adecuada; si es negativa y la sospecha persiste, resonancia (o TC) (fuente: National Institute for Health and Care Excellence, 2023). Ver el bloque de imágenes. Qué más buscar. Deterioro cognitivo y delirio desde la llegada (fuente: National Institute for Health and Care Excellence, 2023). NICE enumera comorbilidades corregibles que no deben demorar la cirugía: anemia, anticoagulación, depleción de volumen, alteraciones electrolíticas, diabetes o insuficiencia cardíaca no controladas, arritmia o isquemia corregibles, infección torácica aguda y exacerbación de enfermedad respiratoria crónica (fuente: National Institute for Health and Care Excellence, 2023).</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no hacer. No se recomienda la tracción preoperatoria sistemática en la fractura de cadera; es una recomendación fuerte de la AAOS (fuente: American Academy of Orthopaedic Surgeons, 2021). Con esto cerramos diagnóstico. Sigamos con examen físico: la percusión rotuliano-púbica.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la percusión rotuliano-púbica. De todas las maniobras clásicas, la que tiene datos de exactitud publicados es la percusión rotuliano-púbica: se golpea la rótula con el dedo y se escucha con el estetoscopio sobre el pubis; la fractura cambia el sonido respecto del lado sano (fuente: Smeets SJM y colaboradores, 2018). En 191 pacientes con sospecha de fractura de cadera o pelvis, la prueba tuvo sensibilidad de 85 %, especificidad de 70 %, valor predictivo positivo de 0,94 y valor predictivo negativo de 0,47, con kappa interobservador de 0,7 (fuente: Smeets SJM y colaboradores, 2018). Ojo con el contexto: 84 % de esa muestra tenía fractura, y una prevalencia tan alta sube el valor predictivo positivo y baja el negativo (fuente: Smeets SJM y colaboradores, 2018). En 11 pacientes con prueba positiva y radiografía sin fractura se hizo TC y se hallaron 8 fracturas (73 %) (fuente: Smeets SJM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 estudio más antiguo con 41 pacientes, 15 de 19 con fractura radiográfica (78,9 %) tuvieron una prueba anormal por al menos uno de dos evaluadores, y 1 de 22 sin fractura (4,6 %) la tuvo anormal (fuente: Adams SL y colaboradores, 1997). Cómo leerlo. Una prueba positiva sube mucho la sospecha. Una negativa casi no la baja (valor predictivo negativo de 0,47 (fuente: Smeets SJM y colaboradores, 2018)). Sirve para decidir si pedir más imagen, no para descartar. Para otras maniobras (rotación pasiva dolorosa, carga axial, golpe de talón): sin dato verificable de sensibilidad y especificidad en las fuentes abiertas revisadas.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«Percusión rotuliano-púbica: sensibilidad y especificidad» muestra lo siguiente. Smeets 2018 (n = 191): sensibilidad 85 por ciento y especificidad 70 por ciento (fuente: Smeets SJM y colaboradores, 2018). Adams 1997 (n = 41; cálculo propio a partir de 15/19 y 1/22): sensibilidad 78.9 por ciento y especificidad 95.4 por ciento (fuente: Adams SL y colaboradores, 1997). Con esto cerramos examen físico: la percusión rotuliano-púbica. Sigamos con imágenes y fractura oculta.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y fractura oculta. Secuencia. NICE propone resonancia cuando la radiografía, de calidad adecuada, es negativa pero la sospecha de fractura persiste; la TC queda como alternativa a considerar cuando la resonancia está contraindicada o no puede hacerse en 24 horas (fuente: National Institute for Health and Care Excellence, 2023). Qué tan frecuente es la fractura oculta. Un metaanálisis de 35 estudios (2 992 pacientes; edad media 76,8 años) encontró, en la resonancia de los mayores con sospecha clínica y radiografía sin fractura, una fractura quirúrgica en 39 % (IC95% 35–43) (fuente: Haj-Mirzaian A y colaboradores, 2020). Fue más frecuente en los de 80 años o más (44 %), cuando el informe radiográfico era dudoso (58 %) y cuando la radiografía solo mostraba una fractura aislada del trocánter mayor (92 %) (fuente: Haj-Mirzaian A y colaboradores, 2020). TC frente a resonancia. Con la resonancia como patrón de referencia, la sensibilidad fue 79 % para la TC y 87 % para la gammagrafía (fuente: Haj-Mirzaian A y colaboradores, 2020). Otro metaanálisis de 13 estudios (1 248 pacientes) estimó para la TC una sensibilidad de 94 % y una especificidad de 100 %, con 50 exámenes falsos negativos (fuente: Kellock TT y colaboradores, 2019). Dos metaanálisis, dos cifras: difieren las referencias y los diseños, y ambas se dan sin promediarlas (fuente: Haj-Mirzaian A y colaboradores, 2020) (fuente: Kellock TT y colaboradores, 2019). Un metaanálisis de 12 estudios (1 819 participantes) concluyó que la resonancia supera a la TC en sensibilidad, especificidad y razones de verosimilitud (fuente: Qu H y colaboradores, 2024). Sus autores ven la TC como plan B cuando la resonancia está contraindicada o no está a mano, y piden resonancia si la duda clínica sigue tras una TC normal (fuente: Kellock TT y colaboradores, 2019). Una serie prospectiva. En una serie de 100 pacientes consecutivos con radiografía negativa o dudosa y sospecha que no cedía, la resonancia detectó fractura del cuello o intertrocantérica en 46 y otras fracturas en 27; apenas 10 resultaron negativas, una de ellas falsa negativa (fuente: Frihagen F y colaboradores, 2005). Ecografía. En 94 pacientes mayores de 70 años con sospecha de fractura oculta del cuello, un punto de corte de 5,3 mm en la distancia cuello–cápsula anterior dio sensibilidad de 0,96 y especificidad de 0,98 frente a la resonancia (fuente: Tsukamoto H y colaboradores, 2023). Es un único estudio, pequeño (27 fracturas ocultas confirmadas por resonancia) (fuente: Tsukamoto H y colaboradores, 2023): es una pista, no un estándar.</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«Exactitud diagnóstica en fractura oculta» muestra lo siguiente. TC (Kellock, 13 estudios): sensibilidad 94 por ciento y especificidad 100 por ciento (fuente: Kellock TT y colaboradores, 2019). Ecografía, corte 5,3 mm (Tsukamoto, n = 94): sensibilidad 96 por ciento y especificidad 98 por ciento (fuente: Tsukamoto 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fractura quirúrgica oculta en la resonancia, según el escenario» muestra lo siguiente. Radiografía sin fractura (global): 39 por ciento (fuente: Haj-Mirzaian A y colaboradores, 2020). 80 años o más: 44 por ciento (fuente: Haj-Mirzaian A y colaboradores, 2020). Informe radiográfico equívoco: 58 por ciento (fuente: Haj-Mirzaian A y colaboradores, 2020). Fractura aislada del trocánter mayor: 92 por ciento (fuente: Haj-Mirzaian A y colaboradores, 2020). En el documento Word de este tema encontrarás además: Rendimiento de las imágenes en fractura oculta de cadera. Con esto cerramos imágenes y fractura oculta.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Este esquema resume la lógica del tema. Es un apoyo de estudio: la decisión real se toma con el tutor, el paciente y la guía del hospital. El umbral de edad entre «joven» y «mayor» no tiene consenso; la literatura sobre fractura de cuello en jóvenes usa 60 años o menos (fuente: Slobogean GP y colaboradores, 2015) o menos de 60 (fuente: Collinge CA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«Fractura de cuello femoral: del dolor de cadera al tratamiento» se lee de arriba hacia abajo. Se parte de: Dolor de cadera tras caída o trauma, sospecha de fractura. Se hace: Analgesia inmediata y radiografía de cadera de calidad adecuada (fuente: National Institute for Health and Care Excellence, 2023). Se decide: ¿Se ve fractura? Si la respuesta es no, sospecha persistente: resonancia; si no hay en 24 h o está contraindicada, tc (fuente: National Institute for Health and Care Excellence, 2023). Si la respuesta es sí, ¿está desplazada (en la práctica garden iii–iv)?. Se hace: Sospecha persistente: resonancia; si no hay en 24 h o está contraindicada, TC (fuente: National Institute for Health and Care Excellence, 2023). Se decide: ¿Hay fractura en la imagen avanzada? Si la respuesta es no, sin fractura: buscar otra causa del dolor. Si la respuesta es sí, ¿está desplazada (en la práctica garden iii–iv)?. Termina en: Sin fractura: buscar otra causa del dolor. Se decide: ¿Está desplazada (en la práctica Garden III–IV)? Si la respuesta es no, estable (impactada o no desplazada): fijación interna, hemiartroplastia o manejo no operatorio pueden considerarse; la aaos lo gradúa como opción limitada (fuente: American Academy of Orthopaedic Surgeons, 2021). Si la respuesta es sí, ¿adulto joven (en la literatura 60 años o menos (fuente: Slobogean GP y colaboradores, 2015)) o adulto mayor?. Se hace: Estable (impactada o no desplazada): fijación interna, hemiartroplastia o manejo no operatorio pueden considerarse; la AAOS lo gradúa como opción limitada (fuente: American Academy of Orthopaedic Surgeons, 2021). Se decide: ¿Adulto joven (en la literatura 60 años o menos (fuente: Slobogean GP y colaboradores, 2015)) o adulto mayor? Si la respuesta es joven, joven: reducción anatómica y fijación; práctica habitual, lo antes posible; informar tasa alta de necrosis y reoperación (fuente: Slobogean GP y colaboradores, 2015). Si la respuesta es mayor, mayor: ¿caminaba fuera de casa de forma independiente (bastón como máximo), sin comorbilidad que contraindique la total, y se espera independencia en la vida diaria más allá de 2 años? (fuente: National Institute for Health and Care Excellence, 2023). Se hace: Joven: reducción anatómica y fijación; práctica habitual, lo antes posible; informar tasa alta de necrosis y reoperación (fuente: Slobogean GP y colaboradores, 2015). Se decide: Mayor: ¿caminaba fuera de casa de forma independiente (bastón como máximo), sin comorbilidad que contraindique la total, y se espera independencia en la vida diaria más allá de 2 años? (fuente: National Institute for Health and Care Excellence, 2023)? Si la respuesta es sí, considerar artroplastia total cementada; más luxación que la hemiartroplastia (fuente: National Institute for Health and Care Excellence, 2023) (fuente: Lewis SR y colaboradores, 2022). Si la respuesta es no, hemiartroplastia con tallo cementado (fuente: American Academy of Orthopaedic Surgeons, 2021). Se hace: Considerar artroplastia total cementada; más luxación que la hemiartroplastia (fuente: National Institute for Health and Care Excellence, 2023) (fuente: Lewis SR y colaboradores, 2022). Se hace: Hemiartroplastia con tallo cementado (fuente: American Academy of Orthopaedic Surgeons, 2021). Termina en: Cirugía el día de la llegada o el siguiente, carga sin restricción y programa ortogeriátrico (fuente: National Institute for Health and Care Excellence, 2023). Con esto cerramos algoritmo de decisión. Sigamos con tratamiento: qué dice la evidencia.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dice la evidencia. Para las fracturas inestables (desplazadas), la AAOS prefiere la artroplastia a la fijación, con evidencia de calidad alta (fuente: American Academy of Orthopaedic Surgeons, 2021). La red de metaanálisis Cochrane (119 estudios, 17 653 participantes; 83 % de fracturas desplazadas) tomó como referencia la hemiartroplastia unipolar moderna cementada: en ella 4,3 % volvió a quirófano; con placa de ángulo fijo el RR fue 4,63, con pines 4,16, con tornillos 5,04 y con tratamiento no operatorio 5,41 (fuente: Lewis SR y colaboradores, 2022). El propio estudio advierte que la fijación incluía más fracturas no desplazadas y rebaja la certeza de la evidencia por ello (fuente: Lewis SR y colaboradores, 2022). Un metaanálisis clásico de ensayos (14 con datos de revisión, 1 901 pacientes) ya mostraba un riesgo de revisión con artroplastia de RR 0,23 frente a fijación, a costa de más infección (RR 1,81), más sangrado y más tiempo quirúrgico (fuente: Bhandari M y colaboradores, 2003). En FAITH se asignaron al azar 1 108 pacientes (50 años o más, fractura de cadera por baja energía) a tornillo deslizante con placa o a tornillos canulados; a los 24 meses la reintervención fue de 20 % frente a 22 % (HR 0,83; IC95% 0,63–1,09) (fuente: Fixation using Alternative Implants for the Treatment of Hip fractures (FAITH) Investigators, 2017). Con el deslizante hubo más necrosis avascular (9 % frente a 5 %; HR 1,91) (fuente: Fixation using Alternative Implants for the Treatment of Hip fractures (FAITH) Investigators, 2017). Según los autores, el deslizante podría rendir mejor en fumadores y en fracturas desplazadas o de la base del cuello (fuente: Fixation using Alternative Implants for the Treatment of Hip fractures (FAITH) Investigators, 2017). En el análisis de factores de revisión de FAITH, la calidad inaceptable de la implantación (HR 2,70), la fractura desplazada (HR 2,16), el sexo femenino (HR 1,79) y fumar con tornillos frente a deslizante (HR 2,94) se asociaron a reintervención (fuente: Sprague S y colaboradores, 2018). En adultos de 18 a 60 años, el piloto FAITH-2 no halló diferencia (HR 0,90) y no tuvo potencia suficiente (fuente: Slobogean GP y colaboradores, 2020). El sistema de cuello femoral (FNS) frente a tornillos canulados, en 8 estudios con 448 pacientes, mostró menos necrosis (OR 0,27) y menos fallo del implante (OR 0,28), pero con calidad limitada y alta heterogeneidad (fuente: Jiang J y colaboradores, 2023): es una hipótesis a confirmar con ensayos grandes. En HEALTH, 1 495 pacientes de 50 años o más con fractura desplazada, todos capaces de caminar sin ayuda de otra persona antes de la lesión, fueron asignados al azar; la reintervención a 24 meses fue de 7,9 % con total y 8,3 % con hemiartroplastia (HR 0,95; IC95% 0,64–1,40) (fuente: HEALTH Investigators y colaboradores, 2019). La luxación fue 4,7 % con total y 2,4 % con hemi (HR 2,00; IC99% 0,97–4,09); la mortalidad, 14,3 % frente a 13,1 %; y la función favoreció modestamente a la total, con una diferencia que los autores consideran clínicamente poco importante (fuente: HEALTH Investigators y colaboradores, 2019). La revisión Cochrane (17 estudios, 3 232 participantes) halló más luxación con la total (RR 1,96; IC95% 1,17–3,27) y ninguna diferencia en mortalidad a 12 meses (RR 1,00) (fuente: Lewis SR y colaboradores, 2022). Un metaanálisis de 16 estudios (3 084 pacientes) concluyó, con certeza moderada, que la hemi y la total dan resultados similares en revisión (hasta 5 años), función (hasta 3 años) y luxación, con operación 22 minutos más corta con la hemi (fuente: Ekhtiari S y colaboradores, 2020). Qué dicen las guías. NICE (2023) recomienda ofrecer reemplazo (total o hemi) y considerar la total en quien caminaba solo con bastón como máximo, sin comorbilidad que la contraindique y con expectativa de independencia más allá de 2 años (fuente: National Institute for Health and Care Excellence, 2023). La AAOS señala que, en pacientes bien seleccionados, puede haber beneficio funcional con la total a riesgo de más complicaciones (recomendación moderada, rebajada) (fuente: American Academy of Orthopaedic Surgeons, 2021). Doble movilidad. Un metaanálisis de 23 estudios (7 189 pacientes) halló menos luxación con doble movilidad que con total convencional (OR 0,26) y que con hemi (OR 0,27) (fuente: You D y colaboradores, 2020); otro de 17 estudios, en su mayoría no aleatorizados, estimó 4 % de luxación acumulada (fuente: Cha YH y colaboradores, 2020). La evidencia aleatorizada es limitada: es una opción a discutir, no un estándar (fuente: Lewis SR y colaboradores, 2022). La Cochrane no halló diferencia en mortalidad entre bipolar y unipolar (certeza baja); para calidad de vida y reoperación la certeza fue muy baja; el riesgo absoluto de luxación fue de unos 1,6 % (fuente: Lewis SR y colaboradores, 2022). La AAOS las considera equivalentes (recomendación moderada) (fuente: American Academy of Orthopaedic Surgeons, 2021). WHiTE 5 (1 225 pacientes de 60 años o más): el EQ-5D a 4 meses fue 0,371 con cemento y 0,315 sin cemento (diferencia ajustada 0,055; IC95% 0,009–0,101); la fractura periprotésica fue 0,5 % frente a 2,1 % (fuente: Fernandez MA y colaboradores, 2022). La Cochrane, con 17 estudios (3 644 participantes), halló mejor calidad de vida con cemento (SMD 0,20) y menos mortalidad a 12 meses (RR 0,86), menos fractura periprotésica (intraoperatoria RR 0,20; posoperatoria RR 0,29), pero más embolia pulmonar (RR 3,56) (fuente: Lewis SR y colaboradores, 2022). NICE y AAOS recomiendan tallo cementado (fuente: National Institute for Health and Care Excellence, 2023) (fuente: American Academy of Orthopaedic Surgeons, 2021). El precio del cemento es el síndrome de implantación: en Inglaterra y Gales se notificó una muerte o un daño grave por cada 2 900 hemiartroplastias por fractura de cuello, y en 89 % de esas notificaciones el deterioro agudo apareció mientras se colocaba el cemento o pocos minutos después (fuente: Rutter PD y colaboradores, 2014). En la revisión Cochrane de 27 estudios (3 369 participantes) no hubo diferencia clara entre lateral y posterior en mortalidad (RR 0,88; IC95% 0,56–1,39), y el abordaje anterior, frente al posterior, mostró más marcha independiente temprana (RR 1,64; IC95% 1,15–2,34; 2 estudios, 161 participantes) con certeza baja; los autores concluyen que la evidencia es insuficiente para elegir (fuente: Morrell AT y colaboradores, 2025). La AAOS no favorece ningún abordaje (fuente: American Academy of Orthopaedic Surgeons, 2021); NICE, en una recomendación de 2011, sugiere considerar el abordaje anterolateral en vez del posterior (fuente: National Institute for Health and Care Excellence, 2023). Tras fijar fracturas de cuello en pacientes de 60 años o menos, el metaanálisis de 41 estudios (1 558 fracturas) agrupó 18,0 % de reoperación, 14,3 % de necrosis avascular, 9,3 % de no unión, 9,7 % de fallo del implante y 5,1 % de infección; las fracturas desplazadas tuvieron peor evolución (fuente: Slobogean GP y colaboradores, 2015). En 565 fracturas desplazadas de adultos de 18 a 59 años, hubo fracaso del tratamiento en 47 %, y creció por década: 36 % en menores de 30, 40 % en los 30, 48 % en los 40 y 57 % en los 50 (fuente: Collinge CA y colaboradores, 2024). En la revisión de 6 estudios (263 caderas), el tiempo transcurrido entre la lesión y la cirugía no modificó de forma significativa la necrosis (17,5 % global) (fuente: Gao YS y colaboradores, 2013); por eso la urgencia en el joven es práctica habitual, con evidencia débil a favor. En 98 pacientes menores de 60 años, abrir el foco consiguió reducciones excelentes con más frecuencia (53,3 % frente a 16,9 %), pero no se asoció a menos no unión ni necrosis; en cambio, una reducción de peor calidad se asoció a reoperación mayor (fuente: Chi JE y colaboradores, 2026). Sin dato verificable sobre artroplastia primaria frente a fijación en jóvenes en las fuentes abiertas revisadas. En pacientes frágiles que no se operan, la mortalidad agrupada fue 36 % a 30 días, 46 % a 6 meses y 60 % a 1 año (fuente: Loggers SAI y colaboradores, 2020). La AAOS plantea que en fracturas estables puede considerarse hemiartroplastia, fijación o manejo no operatorio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«FAITH: reintervención y necrosis avascular a 24 meses» muestra lo siguiente. Reintervención · deslizante: 20 por ciento (fuente: Fixation using Alternative Implants for the Treatment of Hip fractures (FAITH) Investigators, 2017). Reintervención · tornillos: 22 por ciento (fuente: Fixation using Alternative Implants for the Treatment of Hip fractures (FAITH) Investigators, 2017). Necrosis · deslizante: 9 por ciento (fuente: Fixation using Alternative Implants for the Treatment of Hip fractures (FAITH) Investigators, 2017). Necrosis · tornillos: 5 por ciento (fuente: Fixation using Alternative Implants for the Treatment of Hip fractures (FAITH) Investigators, 2017).</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«HEALTH: artroplastia total frente a hemiartroplastia (24 meses)» muestra lo siguiente. Reintervención · total: 7.9 por ciento (fuente: HEALTH Investigators y colaboradores, 2019). Reintervención · hemi: 8.3 por ciento (fuente: HEALTH Investigators y colaboradores, 2019). Luxación · total: 4.7 por ciento (fuente: HEALTH Investigators y colaboradores, 2019). Luxación · hemi: 2.4 por ciento (fuente: HEALTH Investigators y colaboradores, 2019). Mortalidad · total: 14.3 por ciento (fuente: HEALTH Investigators y colaboradores, 2019). Mortalidad · hemi: 13.1 por ciento (fuente: HEALTH Investigators y colaboradores, 2019). En el documento Word de este tema encontrarás además: WHiTE 5: cementada frente a no cementada (la diferencia de mortalidad no fue significativa); Cochrane en red: RR de reoperación frente a hemiartroplastia cementada; Ensayos y revisiones que cambiaron la conducta; Riesgo relativo de reoperación frente a hemiartroplastia unipolar moderna cementada (referencia 4,3 %). Con esto cerramos tratamiento: qué dice la evidencia. Sigamos con momento de la cirugía y mortalidad.</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momento de la cirugía y mortalidad. El ensayo. HIP ATTACK fue un ensayo internacional con 2 970 pacientes de 45 años o más con fractura de cadera, reclutados en 69 hospitales de 17 países y asignados al azar a cirugía acelerada (meta de 6 horas desde el diagnóstico) o a atención estándar (fuente: HIP ATTACK Investigators, 2020). El tiempo mediano hasta la cirugía fue 6 h (RIC 4–9) en el grupo acelerado y 24 h (10–42) en el estándar (fuente: HIP ATTACK Investigators, 2020). A 90 días la mortalidad fue 9 % con cirugía acelerada y 10 % con atención estándar (HR 0,91; IC95% 0,72–1,14); las complicaciones mayores alcanzaron 22 % en ambos grupos (HR 0,97; 0,83–1,13), sin diferencia significativa (fuente: HIP ATTACK Investigators, 2020). Las cohortes. En una cohorte de 42 230 pacientes de Ontario, la mortalidad a 30 días fue 7,0 %, y las complicaciones fueron más probables cuando la espera superaba las 24 horas (fuente: Pincus D y colaboradores, 2017). Emparejados por propensión, quienes operaron después de 24 h tuvieron 6,5 % de mortalidad frente a 5,8 % (diferencia 0,79 puntos; IC95% 0,23–1,35) y el compuesto de mortalidad o complicaciones 12,2 % frente a 10,1 % (fuente: Pincus D y colaboradores, 2017). En un metaanálisis de 28 estudios observacionales (31 242 pacientes), operar dentro de 48 horas se asoció a 20 % menos mortalidad a 12 meses (RR 0,80; IC95% 0,66–0,97); con el corte de 24 h, la diferencia no alcanzó significación (RR 0,82; 0,67–1,01) (fuente: Klestil T y colaboradores, 2018). Cómo conciliarlo. El ensayo prueba que apurar a 6 horas no ayuda (fuente: HIP ATTACK Investigators, 2020); las cohortes sugieren que esperar más de uno o dos días daña (fuente: Pincus D y colaboradores, 2017) (fuente: Klestil T y colaboradores, 2018). No se contradicen: el beneficio está en no dejar pasar el primer día y, a la vez, optimizar lo corregible. Opinión experta: operar de noche a un paciente sin optimizar para ganar horas no está respaldado por el ensayo. Qué dicen las guías. NICE: operar el día de la llegada o el siguiente, y corregir de inmediato lo que pueda demorar la cirugía (fuente: National Institute for Health and Care Excellence, 2023). AAOS: la cirugía dentro de 24–48 horas puede asociarse a mejores resultados (recomendación moderada, evidencia baja) (fuente: American Academy of Orthopaedic Surgeons, 2021). En el adulto joven. Una revisión de 6 estudios no encontró diferencias significativas en la necrosis avascular (17,5 % global) según lo que se tardó en operar (fuente: Gao YS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«HIP ATTACK: mortalidad a 90 días y complicaciones mayores» muestra lo siguiente. Mortalidad · acelerada: 9 por ciento (fuente: HIP ATTACK Investigators, 2020). Mortalidad · estándar: 10 por ciento (fuente: HIP ATTACK Investigators, 2020). Complicaciones mayores · acelerada: 22 por ciento (fuente: HIP ATTACK Investigators, 2020). Complicaciones mayores · estándar: 22 por ciento (fuente: HIP ATTACK Investigators, 2020).</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«Ontario (cohorte emparejada): operar antes o después de 24 horas» muestra lo siguiente. Mortalidad 30 días · antes de 24 h: 5.8 por ciento (fuente: Pincus D y colaboradores, 2017). Mortalidad 30 días · después de 24 h: 6.5 por ciento (fuente: Pincus D y colaboradores, 2017). Mortalidad o complicaciones · antes de 24 h: 10.1 por ciento (fuente: Pincus D y colaboradores, 2017). Mortalidad o complicaciones · después de 24 h: 12.2 por ciento (fuente: Pincus D y colaboradores, 2017). En el documento Word de este tema encontrarás además: Tiempo hasta la cirugía: ensayo, cohortes y guías. Con esto cerramos momento de la cirugía y mortalidad. Sigamos con perioperatorio: anestesia, tromboprofilaxis y ortogeriatría.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perioperatorio: anestesia, tromboprofilaxis y ortogeriatría. En REGAIN (1 600 pacientes de 50 años o más), el compuesto de muerte o incapacidad para caminar a los 60 días ocurrió en 18,5 % con anestesia espinal y en 18,0 % con general (RR 1,03; IC95% 0,84–1,27); el delirio apareció en 20,5 % y 19,7 %, respectivamente (fuente: Neuman MD y colaboradores, 2021). La AAOS considera apropiadas ambas técnicas (fuente: American Academy of Orthopaedic Surgeons, 2021) y NICE pide que sea la persona quien elija, una vez conversados riesgos y beneficios (fuente: National Institute for Health and Care Excellence, 2023). La AAOS recomienda analgesia multimodal con bloqueo nervioso preoperatorio, y NICE advierte que el bloqueo no sustituye a la cirugía precoz (fuente: American Academy of Orthopaedic Surgeons, 2021) (fuente: National Institute for Health and Care Excellence, 2023). La AAOS recomienda ácido tranexámico en fracturas de cadera (recomendación fuerte) y sugiere un umbral de transfusión no mayor de 8 g/dl en pacientes asintomáticos en el posoperatorio (fuente: American Academy of Orthopaedic Surgeons, 2021). La AAOS recomienda usar profilaxis de tromboembolismo venoso en fractura de cadera (fuente: American Academy of Orthopaedic Surgeons, 2021). Para las fracturas por fragilidad de pelvis, cadera o fémur proximal, NICE propone un mes de profilaxis cuando el riesgo de trombosis supera al de sangrado: HBPM a partir de 6–12 horas tras la cirugía o fondaparinux a partir de 6 horas, siempre que el riesgo de sangrado sea bajo (fuente: National Institute for Health and Care Excellence, 2019). Cuando la operación se posterga más allá del día siguiente al ingreso, NICE sugiere valorar profilaxis antes de operar (la última dosis de HBPM, al menos 12 h antes; la de fondaparinux, 24 h antes) y, si la profilaxis farmacológica está contraindicada, compresión neumática intermitente (fuente: National Institute for Health and Care Excellence, 2019). La guía del ACCP de 2012 (9.ª edición, ya antigua) recomienda una entre varias opciones (HBPM, fondaparinux, heparina no fraccionada de dosis baja, antagonistas de vitamina K, aspirina, o compresión neumática) por mínimo 10 a 14 días, prefiere HBPM y sugiere extender hasta 35 días; los anticoagulantes orales directos que menciona no se recomiendan en cirugía de fractura de cadera (fuente: Falck-Ytter Y y colaboradores, 2012). Aspirina. PREVENT CLOT (12 211 pacientes con fracturas de extremidades operadas o fractura de pelvis o acetábulo; edad media 44,6 años) mostró que aspirina no fue inferior a HBPM para muerte a 90 días (0,78 % frente a 0,73 %), con más trombosis venosa profunda con aspirina (2,51 % frente a 1,71 %) y embolia pulmonar igual (1,49 % en cada grupo) (fuente: Major Extremity Trauma Research Consortium (METRC) y colaboradores, 2023). Esa población es más joven y no es específica de fractura de cadera del anciano: no reemplaza la recomendación de la guía de su hospital. En el metaanálisis de 18 estudios (9 094 pacientes), el trabajo conjunto con ortogeriatría se asoció a menor mortalidad intrahospitalaria (RR 0,60; IC95% 0,43–0,84) y a largo plazo (RR 0,83; 0,74–0,94) (fuente: Grigoryan KV y colaboradores, 2014). Otro metaanálisis, de 37 estudios (37 294 pacientes), halló 28 % menos mortalidad hospitalaria, 14 % menos mortalidad a 1 año y 19 % menos delirio, con 1,55 días menos de estancia, y sin evidencia suficiente para preferir un modelo sobre otro (fuente: Van Heghe A y colaboradores, 2022). NICE recomienda desde la admisión un programa formal con valoración ortogeriátrica, optimización rápida, metas de rehabilitación, revisión coordinada y enlace con salud mental, prevención de caídas y salud ósea (fuente: National Institute for Health and Care Excellence, 2023). La AAOS recomienda programas interdisciplinarios (recomendación fuerte) (fuente: American Academy of Orthopaedic Surgeons, 2021).</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«Colaboración ortogeriátrica: riesgo relativo de mortalidad» muestra lo siguiente. Mortalidad hospitalaria: 0.6 RR (fuente: Grigoryan KV y colaboradores, 2014). Mortalidad a largo plazo: 0.8 RR (fuente: Grigoryan KV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«Tromboprofilaxis tras fractura de cadera: qué dice cada fuente» tiene 2 columnas: Fuente, Recomendación o hallazgo. Fila 1: Fuente, AAOS 2021 (fuente: American Academy of Orthopaedic Surgeons, 2021); Recomendación o hallazgo, Debe usarse profilaxis de tromboembolismo venoso (fuerte). Fila 2: Fuente, NICE NG89 (fuente: National Institute for Health and Care Excellence, 2019); Recomendación o hallazgo, Un mes: HBPM desde 6–12 h tras cirugía o fondaparinux desde 6 h, si el riesgo de sangrado es bajo. Fila 3: Fuente, ACCP 2012 (fuente: Falck-Ytter Y y colaboradores, 2012); Recomendación o hallazgo, Una entre varias opciones, mínimo 10–14 días; HBPM preferida; extender hasta 35 días. Fila 4: Fuente, PREVENT CLOT 2023 (fuente: Major Extremity Trauma Research Consortium (METRC) y colaboradores, 2023); Recomendación o hallazgo, Aspirina no inferior en mortalidad a 90 días (0,78 % frente a 0,73 %); más TVP (2,51 % frente a 1,71 %); edad media 44,6 años. (fuente: National Institute for Health and Care Excellence, 2019) (fuente: American Academy of Orthopaedic Surgeons, 2021) (fuente: Major Extremity Trauma Research Consortium (METRC) y colaboradores, 2023) (fuente: Falck-Ytter Y y colaboradores, 2012). Con esto cerramos perioperatorio: anestesia, tromboprofilaxis y ortogeriatría. Sigamos con técnica quirúrgica explicada para entender.</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explicada para entender. Este bloque es apoyo de estudio: explica el porqué de cada paso. No sustituye al tutor ni al manual del implante. Todo paso sin estudio que lo respalde se rotula práctica habitual / opinión experta y no lleva cifra. NICE pide que consultores o personal senior supervisen a los residentes en estos procedimientos (fuente: National Institute for Health and Care Excellence, 2023). En FAITH, la calidad inaceptable de la implantación multiplicó por 2,70 el riesgo de revisión (IC95% 1,59–4,55) (fuente: Sprague S y colaboradores, 2018). En menores de 60 años, la mala reducción se asoció a reoperación mayor (regular: OR 7,03; mala: OR 47,6) (fuente: Chi JE y colaboradores, 2026). Para juzgar la reducción, la impresión global fue al menos tan fiable como cualquier índice, y los cirujanos de trauma fueron quienes más coincidieron (fuente: Karanicolas PJ y colaboradores, 2009). Abrir el foco no garantiza mejores resultados: la reducción abierta logró más reducciones excelentes (53,3 % frente a 16,9 %) pero no menos no unión ni necrosis (fuente: Chi JE y colaboradores, 2026). Posición (práctica habitual): decúbito supino en mesa radiolúcida o de tracción, con el miembro sano apartado para que el arco en C vea AP y axial sin estorbos. Antes de lavarse, comprobar que ambas vistas se obtienen. Reducción (práctica habitual): tracción longitudinal suave, ligera abducción y rotación interna, y confirmación en AP y axial. Si no se logra por vía cerrada, valorar abrir por un abordaje anterior para no aceptar una mala reducción; la evidencia actual no demuestra que abrir mejore el resultado, pero sí que la mala reducción empeora (fuente: Chi JE y colaboradores, 2026). Cómo saber que está bien: alineación en los dos planos, sin varo ni retroversión (práctica habitual); ningún índice superó a la impresión global, y los cirujanos de trauma fueron los que más coincidieron (fuente: Karanicolas PJ y colaboradores, 2009). Sin dato verificable de un valor numérico de ángulo aceptable en las fuentes abiertas revisadas. Agujas guía: tres agujas paralelas, periféricas, en triángulo: una inferior por el calcar y dos superiores, anterior y posterior (práctica habitual). El estudio biomecánico de Wright usó tres tornillos periféricos y estos resistieron más torsión que el deslizante (fuente: Wright DJ y colaboradores, 2020). Punto de entrada: la aguja inferior entra en la cortical lateral entre los bordes superior e inferior del trocánter menor. En una serie de 304 pacientes con 256 radiografías analizables, la fractura subtrocantérea fue de 0,78 % (2 casos) y no hubo ninguna con entrada en esa zona (fuente: Hickey B y colaboradores, 2014). Es una serie retrospectiva: el respaldo es débil. Medir, perforar, roscar (práctica habitual): revisar en rotación del arco que ninguna punta perfore la cabeza; la punta debe quedar cerca del hueso subcondral sin penetrar la articulación; comprimir sin colapsar el foco. Cierre y carga: lavado y cierre por planos (práctica habitual); en el adulto mayor, carga sin restricción (fuente: National Institute for Health and Care Excellence, 2023). FAITH sugiere que fumadores y fracturas desplazadas o de la base del cuello podrían beneficiarse del deslizante (fuente: Fixation using Alternative Implants for the Treatment of Hip fractures (FAITH) Investigators, 2017); el piloto en jóvenes no halló diferencia (fuente: Slobogean GP y colaboradores, 2020); y en laboratorio los tres tornillos resistieron más torsión (fuente: Wright DJ y colaboradores, 2020). No hay consenso. Práctica habitual / opinión experta: se añade un tornillo antirrotatorio superior para que la cabeza no gire sobre el eje del tornillo al deslizar. Posición y abordaje: decúbito lateral para el abordaje posterior (y, según la escuela, para el lateral directo) o supino para el anterior (práctica habitual). No hay abordaje superior demostrado: la Cochrane no halló diferencia de mortalidad entre lateral y posterior (RR 0,88) (fuente: Morrell AT y colaboradores, 2025), la AAOS no favorece ninguno (fuente: American Academy of Orthopaedic Surgeons, 2021) y NICE (recomendación de 2011) sugiere considerar el anterolateral en vez del posterior (fuente: National Institute for Health and Care Excellence, 2023). Cápsula y rotadores (práctica habitual): en abordaje posterior se reparan cápsula y rotadores para reducir la luxación. Extraer la cabeza y medirla (práctica habitual): el diámetro de la cabeza extraída orienta el tamaño de la cabeza protésica. Preparar el canal con raspado y rimado evitando perforar o fracturar el fémur: la fractura periprotésica fue 0,5 % con tallo cementado y 2,1 % con no cementado (fuente: Fernandez MA y colaboradores, 2022). Cementar: lavar y secar el canal, usar restrictor, presurizar e insertar el tallo despacio (práctica habitual). Avisar al anestesiólogo antes de cementar: hubo un incidente de muerte o daño grave por cada 2 900 hemiartroplastias por fractura de cuello (fuente: Rutter PD y colaboradores, 2014). NICE remite a una guía de seguridad de las sociedades de anestesia, ortopedia y geriatría del Reino Unido (fuente: National Institute for Health and Care Excellence, 2023). Probar longitud, desplazamiento lateral y estabilidad en flexión con rotación interna (práctica habitual). Cerrar y movilizar al día siguiente (fuente: National Institute for Health and Care Excellence, 2023). Se considera en quien caminaba solo fuera de casa, con bastón como máximo, sin comorbilidad que la contraindique y con expectativa de independencia más allá de 2 años (fuente: National Institute for Health and Care Excellence, 2023). Tiene más luxación que la hemi (RR 1,96) (fuente: Lewis SR y colaboradores, 2022); la doble movilidad redujo la luxación en metaanálisis de estudios en su mayoría observacionales (fuente: You D y colaboradores, 2020) (fuente: Cha YH y colaboradores, 2020). La elección de abordaje depende de la escuela y del cirujano (opinión experta). Aceptar una mala reducción porque «ya está dormido»: es el error más caro (fuente: Sprague S y colaboradores, 2018) (fuente: Chi JE y colaboradores, 2026). Entrada del tornillo inferior fuera de la zona entre los bordes superior e inferior del trocánter menor: las 2 fracturas subtrocantéreas de la serie ocurrieron fuera de esa zona; el respaldo es retrospectivo (fuente: Hickey B y colaboradores, 2014). Tornillos no paralelos o no periféricos (fuente: Wright DJ y colaboradores, 2020). Penetración articular no vista por mirar un solo plano (práctica habitual). Cementar sin avisar al anestesiólogo (fuente: Rutter PD y colaboradores, 2014). Indicar carga parcial a un anciano: solo 1 de 16 pacientes de 75 años o más pudo cumplirla, y por poco tiempo (fuente: Kammerlander C y colaboradores, 2018). Clasificar con Pauwels y creer que predice: kappa 0,19 en un estudio (fuente: Gašpar D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«FAITH: factores asociados a revisión quirúrgica (razón de riesgo)» muestra lo siguiente. Implantación inaceptable: 2.7 HR (fuente: Sprague S y colaboradores, 2018). Fumador con tornillos frente a deslizante: 2.9 HR (fuente: Sprague S y colaboradores, 2018). Fractura desplazada: 2.2 HR (fuente: Sprague S y colaboradores, 2018). Sexo femenino: 1.8 HR (fuente: Sprague S y colaboradores, 2018). IMC (por cada 5 puntos): 1.2 HR (fuente: Sprague S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«Menores de 60 años: tasa de reducción excelente según el tipo de reducción» muestra lo siguiente. Reducción abierta (n = 15): 53.3 por ciento (fuente: Chi JE y colaboradores, 2026). Reducción cerrada (n = 83): 16.9 por ciento (fuente: Chi JE y colaboradores, 2026). En el documento Word de este tema encontrarás además: Qué respaldo tiene cada paso técnico. Con esto cerramos técnica quirúrgica explicada para entender.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Adulto joven tras fijación. En el metaanálisis de 41 estudios (1 558 fracturas), las tasas agrupadas fueron 18,0 % de reoperación, 14,3 % de necrosis avascular, 9,3 % de no unión, 7,1 % de malunión, 9,7 % de fallo del implante y 5,1 % de infección del sitio quirúrgico; las fracturas desplazadas reoperaron, desarrollaron necrosis y no consolidaron con más frecuencia (fuente: Slobogean GP y colaboradores, 2015). En 565 fracturas desplazadas de adultos menores de 60 años, la necrosis fue 10 %, 10 %, 20 % y 27 % por década (menores de 30, los 30, los 40 y los 50) (fuente: Collinge CA y colaboradores, 2024). Adulto mayor con fijación. En FAITH, la necrosis avascular fue 9 % con deslizante y 5 % con tornillos; la reintervención a 24 meses, 20 % y 22 % (fuente: Fixation using Alternative Implants for the Treatment of Hip fractures (FAITH) Investigators, 2017). En la red Cochrane, los tornillos tuvieron un RR de 5,04 de reoperación frente a la hemiartroplastia cementada (fuente: Lewis SR y colaboradores, 2022). Artroplastia. La luxación fue 4,7 % con total y 2,4 % con hemi en HEALTH (fuente: HEALTH Investigators y colaboradores, 2019); la Cochrane estimó un RR de 1,96 para la total (fuente: Lewis SR y colaboradores, 2022). La doble movilidad redujo la luxación (OR 0,26 frente a total; 0,27 frente a hemi) (fuente: You D y colaboradores, 2020), con 4 % acumulado en un metaanálisis de estudios en su mayoría observacionales (fuente: Cha YH y colaboradores, 2020). La fractura periprotésica fue 0,5 % con cemento y 2,1 % sin cemento (fuente: Fernandez MA y colaboradores, 2022). El cemento aumentó el riesgo de embolia pulmonar (RR 3,56) en la Cochrane (fuente: Lewis SR y colaboradores, 2022). El síndrome de implantación de cemento causó un incidente de muerte o daño grave por cada 2 900 hemiartroplastias por fractura de cuello en Inglaterra y Gales (fuente: Rutter PD y colaboradores, 2014). Comparada con fijación, la artroplastia aumentó el riesgo de infección (RR 1,81) (fuente: Bhandari M y colaboradores, 2003). Fijación con tornillos. Fractura subtrocantérea posterior: 0,78 % (2 de 256 pacientes con radiografía analizable, en una serie de 304) (fuente: Hickey B y colaboradores, 2014). Delirio. Cerca de 20 % en REGAIN con ambos tipos de anestesia (20,5 % y 19,7 %) (fuente: Neuman MD y colaboradores, 2021); la ortogeriatría se asoció a 19 % menos delirio (fuente: Van Heghe 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«Adulto joven tras fijación: complicaciones agrupadas» muestra lo siguiente. Reoperación: 18 por ciento (fuente: Slobogean GP y colaboradores, 2015). Necrosis avascular: 14.3 por ciento (fuente: Slobogean GP y colaboradores, 2015). Fallo del implante: 9.7 por ciento (fuente: Slobogean GP y colaboradores, 2015). No unión: 9.3 por ciento (fuente: Slobogean GP y colaboradores, 2015). Malunión: 7.1 por ciento (fuente: Slobogean GP y colaboradores, 2015). Infección del sitio quirúrgico: 5.1 por ciento (fuente: Slobogean GP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desplazadas de 18 a 59 años: fracaso del tratamiento (valor) y necrosis (valor2) por década de vida» muestra lo siguiente. Menores de 30: 36 por ciento y 10 por ciento (fuente: Collinge CA y colaboradores, 2024). 30 a 39: 40 por ciento y 10 por ciento (fuente: Collinge CA y colaboradores, 2024). 40 a 49: 48 por ciento y 20 por ciento (fuente: Collinge CA y colaboradores, 2024). 50 a 59: 57 por ciento y 27 por ciento (fuente: Collinge CA y colaboradores, 2024). En el documento Word de este tema encontrarás además: Tasas de complicaciones según el contexto.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Mortalidad relativa. Frente a controles de la misma edad y sexo, el riesgo de morir en los primeros 3 meses tras una fractura de cadera fue 5,75 veces mayor en mujeres (IC95% 4,94–6,67) y 7,95 veces mayor en hombres (6,13–10,30); con el tiempo ese exceso se atenúa, pero no desaparece (fuente: Haentjens P y colaboradores, 2010). A los 80 años, el exceso de mortalidad anual en mujeres blancas fue de 8 %, 11 %, 18 % y 22 % al cumplirse 1, 2, 5 y 10 años de la lesión; en hombres, de 18 %, 22 %, 26 % y 20 % (fuente: Haentjens P y colaboradores, 2010). Mortalidad absoluta. A 30 días fue 7,0 % en 42 230 pacientes de Ontario (fuente: Pincus D y colaboradores, 2017); a 90 días, 9 % y 10 % en HIP ATTACK (fuente: HIP ATTACK Investigators, 2020); a 12 meses, 23,5 % en el grupo de referencia de la red Cochrane (fuente: Lewis SR y colaboradores, 2022), y 23,9 % y 27,8 % con tallo cementado y no cementado en WHiTE 5, diferencia no significativa (OR 0,80; IC95% 0,62–1,05) (fuente: Fernandez MA y colaboradores, 2022). A 1 año, entre 14,4 % (Singapur) y 28,3 % (Reino Unido) en 19 países y regiones (fuente: Sing CW y colaboradores, 2023). En HEALTH, la mortalidad a 24 meses fue 14,3 % con total y 13,1 % con hemi (fuente: HEALTH Investigators y colaboradores, 2019). Sin operar. En pacientes frágiles manejados sin cirugía, la mortalidad agrupada fue 36 % a 30 días, 46 % a 6 meses y 60 % al año, y solo 9,6 % podía movilizarse a los 6 meses (fuente: Loggers SAI y colaboradores, 2020). Función. En REGAIN, a 60 días 15,2 % con espinal y 14,4 % con general no caminaban de forma independiente (fuente: Neuman MD y colaboradores, 2021). En WHiTE 5, el EQ-5D a 4 meses fue 0,371 con cemento y 0,315 sin cemento, en una escala cuyo máximo es 1 (fuente: Fernandez MA y colaboradores, 2022). En HEALTH, la función favoreció modestamente a la total, con una diferencia considerada clínicamente poco importante (fuente: HEALTH Investigators y colaboradores, 2019). Factores que cambian el pronóstico de la fijación. Fractura desplazada (HR 2,16), mala calidad de implantación (HR 2,70) y sexo femenino (HR 1,79) se asociaron a revisión (fuente: Sprague S y colaboradores, 2018); en jóvenes, el fracaso aumentó con cada década de edad (fuente: Collinge CA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anual excesiva a los 80 años: mujeres (valor) y hombres (valor2)» muestra lo siguiente. 1 año: 8 por ciento y 18 por ciento (fuente: Haentjens P y colaboradores, 2010). 2 años: 11 por ciento y 22 por ciento (fuente: Haentjens P y colaboradores, 2010). 5 años: 18 por ciento y 26 por ciento (fuente: Haentjens P y colaboradores, 2010). 10 años: 22 por ciento y 20 por ciento (fuente: Haentjens 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«Manejo no operatorio en frágiles: mortalidad agrupada» muestra lo siguiente. 30 días: 36 por ciento (fuente: Loggers SAI y colaboradores, 2020). 6 meses: 46 por ciento (fuente: Loggers SAI y colaboradores, 2020). 1 año: 60 por ciento (fuente: Loggers SAI y colaboradores, 2020). En el documento Word de este tema encontrarás además: Mortalidad tras fractura de cadera en las fuentes revisadas. Con esto cerramos pronóstico. Sigamos con rehabilitación y carga.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carga. Adulto mayor. NICE plantea operar de modo que el paciente pueda apoyar el miembro sin restricción desde el posoperatorio inmediato, con valoración de fisioterapia y movilización a partir del día siguiente, como mínimo una vez al día (fuente: National Institute for Health and Care Excellence, 2023). Para la AAOS, apoyar todo el peso de inmediato, según tolerancia, es una opción posible (opción limitada, evidencia baja) (fuente: American Academy of Orthopaedic Surgeons, 2021). Por qué no funciona la carga parcial. En un estudio con sensor en la plantilla, 69 % de 16 pacientes de 75 años o más sobrepasó en más del doble la carga indicada (20 kg); solo uno la respetó, y durante poco tiempo, mientras que 89 % de los jóvenes con fractura de tobillo mantuvo la carga indicada (fuente: Kammerlander C y colaboradores, 2018). Un metaanálisis de 10 estudios (5 806 pacientes; 1 929 con fractura de cuello, 3 694 extracapsulares) asoció la carga sin restricción con menor mortalidad a largo plazo (RR 0,67; IC95% 0,51–0,88), con certeza baja y casi todos los estudios observacionales (fuente: Xu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Programa. NICE incluye en el programa de fractura de cadera metas de rehabilitación, alta temprana apoyada si el paciente está estable y puede moverse, y enlace con prevención de caídas y salud ósea (fuente: National Institute for Health and Care Excellence, 2023). La salud ósea es una oportunidad que se pierde: en 19 países y regiones, entre 11,5 % y 50,3 % recibía tratamiento antiosteoporótico en el primer año (fuente: Sing CW y colaboradores, 2023). Adulto joven tras fijación. Opinión experta / práctica habitual: muchos cirujanos restringen la carga durante semanas para proteger la fijación. No hallamos un ensayo comparativo en jóvenes en las fuentes abiertas revisadas: sin dato verificable. Decidir con el tutor y según la calidad de reducción y fijación obtenidas.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«Carga parcial indicada: quién la respeta» muestra lo siguiente. Mayores de 75 con fractura de cadera que superaron más del doble de la carga: 69 por ciento (fuente: Kammerlander C y colaboradores, 2018). Jóvenes con fractura de tobillo que mantuvieron la carga casi todo el tiempo: 89 por ciento (fuente: Kammerlander C y colaboradores, 2018). Con esto cerramos rehabilitación y carga. Sigamos con guías nice y aaos lado a lado.</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nice y aaos lado a lado. Las guías no coinciden en todo ni son infalibles: la propia AAOS gradúa varias recomendaciones como moderadas o limitadas (fuente: American Academy of Orthopaedic Surgeons, 2021), y NICE marca cada recomendación con su año: unas son de 2011 y otras de 2017 o 2023 (fuente: National Institute for Health and Care Excellence, 2023).Esta tabla es para estudiar; en la práctica manda la guía de su hospital.</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«NICE CG124 (actualizada 2023) y AAOS 2021» tiene 3 columnas: Tema, NICE, AAOS. Fila 1: Tema, Momento de la cirugía; NICE, El día de la llegada o el siguiente (fuente: National Institute for Health and Care Excellence, 2023); AAOS, 24–48 h puede asociarse a mejores resultados (moderada) (fuente: American Academy of Orthopaedic Surgeons, 2021). Fila 2: Tema, Desplazada: fijar o reemplazar; NICE, Ofrecer reemplazo, total o hemi (fuente: National Institute for Health and Care Excellence, 2023); AAOS, Artroplastia sobre fijación (fuerte) (fuente: American Academy of Orthopaedic Surgeons, 2021). Fila 3: Tema, Total frente a hemi; NICE, Considerar total en quien caminaba solo con bastón como máximo, sin comorbilidad limitante y con expectativa de independencia más allá de 2 años (fuente: National Institute for Health and Care Excellence, 2023); AAOS, Posible beneficio funcional de la total en pacientes bien seleccionados, con más complicaciones (moderada, rebajada) (fuente: American Academy of Orthopaedic Surgeons, 2021). Fila 4: Tema, Cemento; NICE, Usar implantes cementados (fuente: National Institute for Health and Care Excellence, 2023); AAOS, Tallo cementado (fuerte) (fuente: American Academy of Orthopaedic Surgeons, 2021). Fila 5: Tema, Abordaje de la hemiartroplastia; NICE, Considerar el abordaje anterolateral en vez del posterior (recomendación de 2011) (fuente: National Institute for Health and Care Excellence, 2023); AAOS, Ningún abordaje favorecido (moderada) (fuente: American Academy of Orthopaedic Surgeons, 2021). Fila 6: Tema, Fractura estable; NICE, Sin recomendación específica en el texto revisado; AAOS, Hemiartroplastia, fijación o manejo no operatorio pueden considerarse (opción limitada) (fuente: American Academy of Orthopaedic Surgeons, 2021). Fila 7: Tema, Anestesia; NICE, Ofrecer espinal o general tras explicar riesgos (fuente: National Institute for Health and Care Excellence, 2023); AAOS, Cualquiera de las dos es apropiada (fuerte) (fuente: American Academy of Orthopaedic Surgeons, 2021). Fila 8: Tema, Analgesia; NICE, Paracetamol cada 6 h; bloqueos si no basta; no sustituyen a la cirugía precoz (fuente: National Institute for Health and Care Excellence, 2023); AAOS, Analgesia multimodal con bloqueo nervioso preoperatorio (fuerte) (fuente: American Academy of Orthopaedic Surgeons, 2021). Fila 9: Tema, Carga; NICE, Operar para permitir carga completa sin restricción inmediata (fuente: National Institute for Health and Care Excellence, 2023); AAOS, Carga completa inmediata a tolerancia puede considerarse (opción limitada) (fuente: American Academy of Orthopaedic Surgeons, 2021). Fila 10: Tema, Tromboprofilaxis; NICE, Un mes con HBPM o fondaparinux si el riesgo de trombosis supera al de sangrado (fuente: National Institute for Health and Care Excellence, 2019); AAOS, Debe usarse profilaxis (fuerte) (fuente: American Academy of Orthopaedic Surgeons, 2021). Fila 11: Tema, Equipo; NICE, Programa formal de fractura de cadera con ortogeriatría (fuente: National Institute for Health and Care Excellence, 2023); AAOS, Programas interdisciplinarios (fuerte) (fuente: American Academy of Orthopaedic Surgeons, 2021). Fila 12: Tema, Tracción preoperatoria; NICE, Sin recomendación específica en el texto revisado; AAOS, No usar de rutina (fuerte) (fuente: American Academy of Orthopaedic Surgeons, 2021). Fila 13: Tema, Ácido tranexámico y transfusión; NICE, Sin recomendación específica en el texto revisado; AAOS, Ácido tranexámico (fuerte); transfundir con umbral no mayor de 8 g/dl en asintomáticos (moderada) (fuente: American Academy of Orthopaedic Surgeons, 2021). (fuente: National Institute for Health and Care Excellence, 2023) (fuente: National Institute for Health and Care Excellence, 2019) (fuente: American Academy of Orthopaedic Surgeons, 2021). La tabla completa tiene más filas: están en el documento Word. Con esto cerramos guías nice y aaos lado a lado.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La anatomía vascular explica el pronóstico: la rama profunda de la arteria circunfleja femoral medial nutre la cabeza y sus vasos retinaculares corren pegados al cuello (fuente: Gautier E y colaboradores, 2000) (fuente: Zlotorowicz M y colaboradores, 2011). Se decide por desplazamiento y por paciente (edad fisiológica, función previa, cognición), no por el nombre de una clasificación poco fiable (fuente: Van Embden D y colaboradores, 2012) (fuente: American Academy of Orthopaedic Surgeons, 2021). Una mala reducción o un implante mal colocado se pagan en reoperaciones: la calidad inaceptable de implantación multiplicó el riesgo de revisión (HR 2,70) (fuente: Sprague S y colaboradores, 2018), y en menores de 60 años la mala reducción se asoció a más reoperación mayor (fuente: Chi JE y colaboradores, 2026). En artroplastia por fractura se usa tallo cementado: mejor calidad de vida a 4 meses y menos fractura periprotésica que el no cementado en el ensayo WHiTE 5 (fuente: Fernandez MA y colaboradores, 2022) (fuente: American Academy of Orthopaedic Surgeons, 2021). El sistema de atención también cuenta: cirugía precoz, carga inmediata y manejo ortogeriátrico (fuente: National Institute for Health and Care Excellence, 2023) (fuente: Grigoryan KV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Radiografía negativa con sospecha clínica no descarta fractura: 39 % de esos pacientes tenían fractura que requería cirugía en la resonancia (fuente: Haj-Mirzaian A y colaboradores, 2020). Pedir MRI, o TC si no hay MRI en 24 h (fuente: National Institute for Health and Care Excellence, 2023). El cuello femoral desplazado del adulto mayor se trata con artroplastia, no con tornillos (fuente: American Academy of Orthopaedic Surgeons, 2021). La artroplastia se hace con tallo cementado (fuente: American Academy of Orthopaedic Surgeons, 2021) (fuente: National Institute for Health and Care Excellence, 2023). El joven con fractura desplazada necesita reducción cuidadosa y se le advierte desde el inicio de la alta tasa de necrosis y reoperación (fuente: Slobogean GP y colaboradores, 2015). Analgesia inmediata, tromboprofilaxis y valoración geriátrica forman parte del tratamiento, no son accesorios (fuente: National Institute for Health and Care Excellence, 2023) (fuente: National Institute for Health and Care Excellence, 2019) (fuente: American Academy of Orthopaedic Surgeons, 2021). Ninguna cifra de este tema reemplaza el juicio de su tutor ni la guía de su hospital.</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Decidir por desplazamiento y por paciente, no por el nombre de una clasificación poco fiable (fuente: Van Embden D y colaboradores, 2012) (fuente: American Academy of Orthopaedic Surgeons, 2021). En el adulto mayor con fractura desplazada: artroplastia, tallo cementado, cirugía precoz y manejo ortogeriátrico (fuente: National Institute for Health and Care Excellence, 2023) (fuente: American Academy of Orthopaedic Surgeons, 2021). En el joven: reducción cuidadosa y fijación, con la franqueza de que reoperación y necrosis son frecuentes (fuente: Slobogean GP y colaboradores, 2015). Lo que no hay evidencia para sostener se dice: práctica habitual u opinión experta, 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chart" Target="../charts/char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Fractura del cuello femoral: decidir con evidencia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trauma-adulto · cadera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Anatomía vascular y por qué importa</a:t>
            </a:r>
          </a:p>
          <a:p>
            <a:pPr marL="347472" indent="-347472">
              <a:spcAft>
                <a:spcPts val="1400"/>
              </a:spcAft>
              <a:buChar char="•"/>
            </a:pPr>
            <a:r>
              <a:rPr sz="2200">
                <a:solidFill>
                  <a:srgbClr val="263238"/>
                </a:solidFill>
                <a:latin typeface="Calibri"/>
              </a:rPr>
              <a:t>5. Biomecánica</a:t>
            </a:r>
          </a:p>
          <a:p>
            <a:pPr marL="347472" indent="-347472">
              <a:spcAft>
                <a:spcPts val="1400"/>
              </a:spcAft>
              <a:buChar char="•"/>
            </a:pPr>
            <a:r>
              <a:rPr sz="2200">
                <a:solidFill>
                  <a:srgbClr val="263238"/>
                </a:solidFill>
                <a:latin typeface="Calibri"/>
              </a:rPr>
              <a:t>6. Clasificación: qué es, para qué sirve y qué tan fiable es</a:t>
            </a:r>
          </a:p>
          <a:p>
            <a:pPr marL="347472" indent="-347472">
              <a:spcAft>
                <a:spcPts val="1400"/>
              </a:spcAft>
              <a:buChar char="•"/>
            </a:pPr>
            <a:r>
              <a:rPr sz="2200">
                <a:solidFill>
                  <a:srgbClr val="263238"/>
                </a:solidFill>
                <a:latin typeface="Calibri"/>
              </a:rPr>
              <a:t>7. Diagnóstico</a:t>
            </a:r>
          </a:p>
          <a:p>
            <a:pPr marL="347472" indent="-347472">
              <a:spcAft>
                <a:spcPts val="1400"/>
              </a:spcAft>
              <a:buChar char="•"/>
            </a:pPr>
            <a:r>
              <a:rPr sz="2200">
                <a:solidFill>
                  <a:srgbClr val="263238"/>
                </a:solidFill>
                <a:latin typeface="Calibri"/>
              </a:rPr>
              <a:t>8. Examen físico: la percusión rotuliano-púbica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y fractura oculta</a:t>
            </a:r>
          </a:p>
          <a:p>
            <a:pPr marL="347472" indent="-347472">
              <a:spcAft>
                <a:spcPts val="1400"/>
              </a:spcAft>
              <a:buChar char="•"/>
            </a:pPr>
            <a:r>
              <a:rPr sz="2200">
                <a:solidFill>
                  <a:srgbClr val="263238"/>
                </a:solidFill>
                <a:latin typeface="Calibri"/>
              </a:rPr>
              <a:t>10. Algoritmo de decisión</a:t>
            </a:r>
          </a:p>
          <a:p>
            <a:pPr marL="347472" indent="-347472">
              <a:spcAft>
                <a:spcPts val="1400"/>
              </a:spcAft>
              <a:buChar char="•"/>
            </a:pPr>
            <a:r>
              <a:rPr sz="2200">
                <a:solidFill>
                  <a:srgbClr val="263238"/>
                </a:solidFill>
                <a:latin typeface="Calibri"/>
              </a:rPr>
              <a:t>11. Tratamiento: qué dice la evidencia</a:t>
            </a:r>
          </a:p>
          <a:p>
            <a:pPr marL="347472" indent="-347472">
              <a:spcAft>
                <a:spcPts val="1400"/>
              </a:spcAft>
              <a:buChar char="•"/>
            </a:pPr>
            <a:r>
              <a:rPr sz="2200">
                <a:solidFill>
                  <a:srgbClr val="263238"/>
                </a:solidFill>
                <a:latin typeface="Calibri"/>
              </a:rPr>
              <a:t>12. Momento de la cirugía y mortalidad</a:t>
            </a:r>
          </a:p>
          <a:p>
            <a:pPr marL="347472" indent="-347472">
              <a:spcAft>
                <a:spcPts val="1400"/>
              </a:spcAft>
              <a:buChar char="•"/>
            </a:pPr>
            <a:r>
              <a:rPr sz="2200">
                <a:solidFill>
                  <a:srgbClr val="263238"/>
                </a:solidFill>
                <a:latin typeface="Calibri"/>
              </a:rPr>
              <a:t>13. Perioperatorio: anestesia, tromboprofilaxis y ortogeriatría</a:t>
            </a:r>
          </a:p>
          <a:p>
            <a:pPr marL="347472" indent="-347472">
              <a:spcAft>
                <a:spcPts val="1400"/>
              </a:spcAft>
              <a:buChar char="•"/>
            </a:pPr>
            <a:r>
              <a:rPr sz="2200">
                <a:solidFill>
                  <a:srgbClr val="263238"/>
                </a:solidFill>
                <a:latin typeface="Calibri"/>
              </a:rPr>
              <a:t>14. Técnica quirúrgica explicada para entender</a:t>
            </a:r>
          </a:p>
          <a:p>
            <a:pPr marL="347472" indent="-347472">
              <a:spcAft>
                <a:spcPts val="1400"/>
              </a:spcAft>
              <a:buChar char="•"/>
            </a:pPr>
            <a:r>
              <a:rPr sz="2200">
                <a:solidFill>
                  <a:srgbClr val="263238"/>
                </a:solidFill>
                <a:latin typeface="Calibri"/>
              </a:rPr>
              <a:t>15. Complicaciones</a:t>
            </a:r>
          </a:p>
          <a:p>
            <a:pPr marL="347472" indent="-347472">
              <a:spcAft>
                <a:spcPts val="1400"/>
              </a:spcAft>
              <a:buChar char="•"/>
            </a:pPr>
            <a:r>
              <a:rPr sz="2200">
                <a:solidFill>
                  <a:srgbClr val="263238"/>
                </a:solidFill>
                <a:latin typeface="Calibri"/>
              </a:rPr>
              <a:t>16. Pronóstico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Gautier E et al. J Bone Joint Surg Br. 2000. doi:10.1302/0301-620x.82b5.10426</a:t>
            </a:r>
          </a:p>
          <a:p>
            <a:r>
              <a:rPr sz="1000">
                <a:solidFill>
                  <a:srgbClr val="5A6469"/>
                </a:solidFill>
                <a:latin typeface="Calibri"/>
              </a:rPr>
              <a:t>[r16] Zlotorowicz M et al. J Bone Joint Surg Br. 2011. doi:10.1302/0301-620X.93B11.26993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del cuello femoral es intracapsular: el trazo interrumpe o estira los vasos que nutren la cabeza, y por eso la necrosis avascular y la no unión dominan todas las decisiones [r15][r16].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Cazzato G et al. BMC Musculoskelet Disord. 2022. doi:10.1186/s12891-022-05007-3</a:t>
            </a:r>
          </a:p>
          <a:p>
            <a:r>
              <a:rPr sz="800">
                <a:solidFill>
                  <a:srgbClr val="5A6469"/>
                </a:solidFill>
                <a:latin typeface="Calibri"/>
              </a:rPr>
              <a:t>[r15] Gautier E et al. J Bone Joint Surg Br. 2000. doi:10.1302/0301-620x.82b5.10426</a:t>
            </a:r>
          </a:p>
          <a:p>
            <a:r>
              <a:rPr sz="800">
                <a:solidFill>
                  <a:srgbClr val="5A6469"/>
                </a:solidFill>
                <a:latin typeface="Calibri"/>
              </a:rPr>
              <a:t>[r16] Zlotorowicz M et al. J Bone Joint Surg Br. 2011. doi:10.1302/0301-620X.93B11.26993</a:t>
            </a:r>
          </a:p>
          <a:p>
            <a:r>
              <a:rPr sz="800">
                <a:solidFill>
                  <a:srgbClr val="5A6469"/>
                </a:solidFill>
                <a:latin typeface="Calibri"/>
              </a:rPr>
              <a:t>[r27] Slobogean GP et al. Injury. 2015. doi:10.1016/j.injury.2014.10.010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fractura del cuello femoral es la pérdida de continuidad del segmento que une la cabeza con la región trocantérica, dentro de la cápsula articular.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American Academy of Orthopaedic Surgeons. Adoptada el 3 de diciembre de. 2021. doi:10.5435/JAAOS-D-22-00273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decidir, la guía de la AAOS separa fracturas estables (impactadas o no desplazadas) de inestables (desplazadas)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Kanis JA et al. Osteoporos Int. 2012. doi:10.1007/s00198-012-1964-3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Panorama mundial.</a:t>
            </a:r>
          </a:p>
          <a:p>
            <a:pPr marL="347472" indent="-347472">
              <a:spcAft>
                <a:spcPts val="1400"/>
              </a:spcAft>
              <a:buChar char="•"/>
            </a:pPr>
            <a:r>
              <a:rPr sz="2400">
                <a:solidFill>
                  <a:srgbClr val="263238"/>
                </a:solidFill>
                <a:latin typeface="Calibri"/>
              </a:rPr>
              <a:t>Una revisión sistemática de 63 países encontró que el riesgo de fractura de cadera difiere más de 10 veces de un país a otro [r46].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Ecuador: hospitalizaciones por fractura de cadera, ≥65 años (tasa ajustada)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Orces CH et al. Arch Osteoporos. 2017. doi:10.1007/s11657-017-0410-8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Incidencia estandarizada de fractura de cadera: extremos de 19 países y regiones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Sing CW et al. J Bone Miner Res. 2023. doi:10.1002/jbmr.4821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Cazzato G et al. BMC Musculoskelet Disord. 2022. doi:10.1186/s12891-022-05007-3</a:t>
            </a:r>
          </a:p>
          <a:p>
            <a:r>
              <a:rPr sz="1000">
                <a:solidFill>
                  <a:srgbClr val="5A6469"/>
                </a:solidFill>
                <a:latin typeface="Calibri"/>
              </a:rPr>
              <a:t>[r27] Slobogean GP et al. Injury. 2015. doi:10.1016/j.injury.2014.10.010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Adulto mayor.</a:t>
            </a:r>
          </a:p>
          <a:p>
            <a:pPr marL="347472" indent="-347472">
              <a:spcAft>
                <a:spcPts val="1400"/>
              </a:spcAft>
              <a:buChar char="•"/>
            </a:pPr>
            <a:r>
              <a:rPr sz="2400">
                <a:solidFill>
                  <a:srgbClr val="263238"/>
                </a:solidFill>
                <a:latin typeface="Calibri"/>
              </a:rPr>
              <a:t>Caída desde la propia altura sobre hueso osteoporótico: baja energía [r9].</a:t>
            </a:r>
          </a:p>
          <a:p>
            <a:pPr marL="347472" indent="-347472">
              <a:spcAft>
                <a:spcPts val="1400"/>
              </a:spcAft>
              <a:buChar char="•"/>
            </a:pPr>
            <a:r>
              <a:rPr sz="2400">
                <a:solidFill>
                  <a:srgbClr val="263238"/>
                </a:solidFill>
                <a:latin typeface="Calibri"/>
              </a:rPr>
              <a:t>Adulto joven (en la literatura, 60 años o menos [r27]).</a:t>
            </a:r>
          </a:p>
          <a:p>
            <a:pPr marL="347472" indent="-347472">
              <a:spcAft>
                <a:spcPts val="1400"/>
              </a:spcAft>
              <a:buChar char="•"/>
            </a:pPr>
            <a:r>
              <a:rPr sz="2400">
                <a:solidFill>
                  <a:srgbClr val="263238"/>
                </a:solidFill>
                <a:latin typeface="Calibri"/>
              </a:rPr>
              <a:t>Predominan los traumatismos de alta energía y los trazos desplazados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Cazzato G et al. BMC Musculoskelet Disord. 2022. doi:10.1186/s12891-022-05007-3</a:t>
            </a:r>
          </a:p>
          <a:p>
            <a:r>
              <a:rPr sz="1000">
                <a:solidFill>
                  <a:srgbClr val="5A6469"/>
                </a:solidFill>
                <a:latin typeface="Calibri"/>
              </a:rPr>
              <a:t>[r27] Slobogean GP et al. Injury. 2015. doi:10.1016/j.injury.2014.10.010</a:t>
            </a:r>
          </a:p>
          <a:p>
            <a:r>
              <a:rPr sz="1000">
                <a:solidFill>
                  <a:srgbClr val="5A6469"/>
                </a:solidFill>
                <a:latin typeface="Calibri"/>
              </a:rPr>
              <a:t>[r29] Collinge CA et al. J Orthop Trauma. 2024. doi:10.1097/BOT.0000000000002840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Práctica habitual / opinión experta: pedir siempre una radiografía de cadera dedicada en cualquier fractura diafisaria femoral de alta energía…</a:t>
            </a:r>
          </a:p>
          <a:p>
            <a:pPr marL="347472" indent="-347472">
              <a:spcAft>
                <a:spcPts val="1400"/>
              </a:spcAft>
              <a:buChar char="•"/>
            </a:pPr>
            <a:r>
              <a:rPr sz="2400">
                <a:solidFill>
                  <a:srgbClr val="263238"/>
                </a:solidFill>
                <a:latin typeface="Calibri"/>
              </a:rPr>
              <a:t>Fuera de alcance.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vascular y por qué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Gautier E et al. J Bone Joint Surg Br. 2000. doi:10.1302/0301-620x.82b5.10426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cabeza femoral depende sobre todo de la arteria circunfleja femoral medial (ACFM)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vascular y por qué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Gautier E et al. J Bone Joint Surg Br. 2000. doi:10.1302/0301-620x.82b5.10426</a:t>
            </a:r>
          </a:p>
          <a:p>
            <a:r>
              <a:rPr sz="1000">
                <a:solidFill>
                  <a:srgbClr val="5A6469"/>
                </a:solidFill>
                <a:latin typeface="Calibri"/>
              </a:rPr>
              <a:t>[r16] Zlotorowicz M et al. J Bone Joint Surg Br. 2011. doi:10.1302/0301-620X.93B11.26993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qué importa (razonamiento, no cifra).</a:t>
            </a:r>
          </a:p>
          <a:p>
            <a:pPr marL="347472" indent="-347472">
              <a:spcAft>
                <a:spcPts val="1400"/>
              </a:spcAft>
              <a:buChar char="•"/>
            </a:pPr>
            <a:r>
              <a:rPr sz="2400">
                <a:solidFill>
                  <a:srgbClr val="263238"/>
                </a:solidFill>
                <a:latin typeface="Calibri"/>
              </a:rPr>
              <a:t>Los vasos retinaculares caminan bajo la sinovial, pegados al cuello.</a:t>
            </a:r>
          </a:p>
          <a:p>
            <a:pPr marL="347472" indent="-347472">
              <a:spcAft>
                <a:spcPts val="1400"/>
              </a:spcAft>
              <a:buChar char="•"/>
            </a:pPr>
            <a:r>
              <a:rPr sz="2400">
                <a:solidFill>
                  <a:srgbClr val="263238"/>
                </a:solidFill>
                <a:latin typeface="Calibri"/>
              </a:rPr>
              <a:t>Una fractura desplazada los estira o los rompe.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Gautier E et al. J Bone Joint Surg Br. 2000. doi:10.1302/0301-620x.82b5.10426</a:t>
            </a:r>
          </a:p>
          <a:p>
            <a:r>
              <a:rPr sz="1000">
                <a:solidFill>
                  <a:srgbClr val="5A6469"/>
                </a:solidFill>
                <a:latin typeface="Calibri"/>
              </a:rPr>
              <a:t>[r16] Zlotorowicz M et al. J Bone Joint Surg Br. 2011. doi:10.1302/0301-620X.93B11.26993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Hallazgo en cadáver</a:t>
                      </a:r>
                    </a:p>
                  </a:txBody>
                  <a:tcPr>
                    <a:solidFill>
                      <a:srgbClr val="0F5F6B"/>
                    </a:solidFill>
                  </a:tcPr>
                </a:tc>
                <a:tc>
                  <a:txBody>
                    <a:bodyPr/>
                    <a:lstStyle/>
                    <a:p>
                      <a:r>
                        <a:rPr sz="1600" b="1">
                          <a:solidFill>
                            <a:srgbClr val="FFFFFF"/>
                          </a:solidFill>
                          <a:latin typeface="Calibri"/>
                        </a:rPr>
                        <a:t>Para qué sirve saberlo</a:t>
                      </a:r>
                    </a:p>
                  </a:txBody>
                  <a:tcPr>
                    <a:solidFill>
                      <a:srgbClr val="0F5F6B"/>
                    </a:solidFill>
                  </a:tcPr>
                </a:tc>
              </a:tr>
              <a:tr h="457200">
                <a:tc>
                  <a:txBody>
                    <a:bodyPr/>
                    <a:lstStyle/>
                    <a:p>
                      <a:r>
                        <a:rPr sz="1600">
                          <a:solidFill>
                            <a:srgbClr val="263238"/>
                          </a:solidFill>
                          <a:latin typeface="Calibri"/>
                        </a:rPr>
                        <a:t>Rama profunda de la ACFM</a:t>
                      </a:r>
                    </a:p>
                  </a:txBody>
                  <a:tcPr>
                    <a:solidFill>
                      <a:srgbClr val="EEF3F4"/>
                    </a:solidFill>
                  </a:tcPr>
                </a:tc>
                <a:tc>
                  <a:txBody>
                    <a:bodyPr/>
                    <a:lstStyle/>
                    <a:p>
                      <a:r>
                        <a:rPr sz="1600">
                          <a:solidFill>
                            <a:srgbClr val="263238"/>
                          </a:solidFill>
                          <a:latin typeface="Calibri"/>
                        </a:rPr>
                        <a:t>Constante en su trayecto extracapsular; cruza por detrás el obturador externo [r15]</a:t>
                      </a:r>
                    </a:p>
                  </a:txBody>
                  <a:tcPr>
                    <a:solidFill>
                      <a:srgbClr val="EEF3F4"/>
                    </a:solidFill>
                  </a:tcPr>
                </a:tc>
                <a:tc>
                  <a:txBody>
                    <a:bodyPr/>
                    <a:lstStyle/>
                    <a:p>
                      <a:r>
                        <a:rPr sz="1600">
                          <a:solidFill>
                            <a:srgbClr val="263238"/>
                          </a:solidFill>
                          <a:latin typeface="Calibri"/>
                        </a:rPr>
                        <a:t>Fuente principal de irrigación de la cabeza [r15][r16]</a:t>
                      </a:r>
                    </a:p>
                  </a:txBody>
                  <a:tcPr>
                    <a:solidFill>
                      <a:srgbClr val="EEF3F4"/>
                    </a:solidFill>
                  </a:tcPr>
                </a:tc>
              </a:tr>
              <a:tr h="457200">
                <a:tc>
                  <a:txBody>
                    <a:bodyPr/>
                    <a:lstStyle/>
                    <a:p>
                      <a:r>
                        <a:rPr sz="1600">
                          <a:solidFill>
                            <a:srgbClr val="263238"/>
                          </a:solidFill>
                          <a:latin typeface="Calibri"/>
                        </a:rPr>
                        <a:t>Vasos retinaculares</a:t>
                      </a:r>
                    </a:p>
                  </a:txBody>
                  <a:tcPr>
                    <a:solidFill>
                      <a:srgbClr val="FFFFFF"/>
                    </a:solidFill>
                  </a:tcPr>
                </a:tc>
                <a:tc>
                  <a:txBody>
                    <a:bodyPr/>
                    <a:lstStyle/>
                    <a:p>
                      <a:r>
                        <a:rPr sz="1600">
                          <a:solidFill>
                            <a:srgbClr val="263238"/>
                          </a:solidFill>
                          <a:latin typeface="Calibri"/>
                        </a:rPr>
                        <a:t>De 2 a 4 vasos subsinoviales en la cara posterosuperior del cuello [r15]</a:t>
                      </a:r>
                    </a:p>
                  </a:txBody>
                  <a:tcPr>
                    <a:solidFill>
                      <a:srgbClr val="FFFFFF"/>
                    </a:solidFill>
                  </a:tcPr>
                </a:tc>
                <a:tc>
                  <a:txBody>
                    <a:bodyPr/>
                    <a:lstStyle/>
                    <a:p>
                      <a:r>
                        <a:rPr sz="1600">
                          <a:solidFill>
                            <a:srgbClr val="263238"/>
                          </a:solidFill>
                          <a:latin typeface="Calibri"/>
                        </a:rPr>
                        <a:t>Son los que se rompen con el desplazamiento</a:t>
                      </a:r>
                    </a:p>
                  </a:txBody>
                  <a:tcPr>
                    <a:solidFill>
                      <a:srgbClr val="FFFFFF"/>
                    </a:solidFill>
                  </a:tcPr>
                </a:tc>
              </a:tr>
              <a:tr h="457200">
                <a:tc>
                  <a:txBody>
                    <a:bodyPr/>
                    <a:lstStyle/>
                    <a:p>
                      <a:r>
                        <a:rPr sz="1600">
                          <a:solidFill>
                            <a:srgbClr val="263238"/>
                          </a:solidFill>
                          <a:latin typeface="Calibri"/>
                        </a:rPr>
                        <a:t>Obturador externo</a:t>
                      </a:r>
                    </a:p>
                  </a:txBody>
                  <a:tcPr>
                    <a:solidFill>
                      <a:srgbClr val="EEF3F4"/>
                    </a:solidFill>
                  </a:tcPr>
                </a:tc>
                <a:tc>
                  <a:txBody>
                    <a:bodyPr/>
                    <a:lstStyle/>
                    <a:p>
                      <a:r>
                        <a:rPr sz="1600">
                          <a:solidFill>
                            <a:srgbClr val="263238"/>
                          </a:solidFill>
                          <a:latin typeface="Calibri"/>
                        </a:rPr>
                        <a:t>Protegió la rama profunda al luxar la cadera [r15]</a:t>
                      </a:r>
                    </a:p>
                  </a:txBody>
                  <a:tcPr>
                    <a:solidFill>
                      <a:srgbClr val="EEF3F4"/>
                    </a:solidFill>
                  </a:tcPr>
                </a:tc>
                <a:tc>
                  <a:txBody>
                    <a:bodyPr/>
                    <a:lstStyle/>
                    <a:p>
                      <a:r>
                        <a:rPr sz="1600">
                          <a:solidFill>
                            <a:srgbClr val="263238"/>
                          </a:solidFill>
                          <a:latin typeface="Calibri"/>
                        </a:rPr>
                        <a:t>Estructura a respetar en abordajes posteriores</a:t>
                      </a:r>
                    </a:p>
                  </a:txBody>
                  <a:tcPr>
                    <a:solidFill>
                      <a:srgbClr val="EEF3F4"/>
                    </a:solidFill>
                  </a:tcPr>
                </a:tc>
              </a:tr>
              <a:tr h="457200">
                <a:tc>
                  <a:txBody>
                    <a:bodyPr/>
                    <a:lstStyle/>
                    <a:p>
                      <a:r>
                        <a:rPr sz="1600">
                          <a:solidFill>
                            <a:srgbClr val="263238"/>
                          </a:solidFill>
                          <a:latin typeface="Calibri"/>
                        </a:rPr>
                        <a:t>Anastomosis con la glútea inferior</a:t>
                      </a:r>
                    </a:p>
                  </a:txBody>
                  <a:tcPr>
                    <a:solidFill>
                      <a:srgbClr val="FFFFFF"/>
                    </a:solidFill>
                  </a:tcPr>
                </a:tc>
                <a:tc>
                  <a:txBody>
                    <a:bodyPr/>
                    <a:lstStyle/>
                    <a:p>
                      <a:r>
                        <a:rPr sz="1600">
                          <a:solidFill>
                            <a:srgbClr val="263238"/>
                          </a:solidFill>
                          <a:latin typeface="Calibri"/>
                        </a:rPr>
                        <a:t>Por la rama piriforme; la más importante de las accesorias [r16]</a:t>
                      </a:r>
                    </a:p>
                  </a:txBody>
                  <a:tcPr>
                    <a:solidFill>
                      <a:srgbClr val="FFFFFF"/>
                    </a:solidFill>
                  </a:tcPr>
                </a:tc>
                <a:tc>
                  <a:txBody>
                    <a:bodyPr/>
                    <a:lstStyle/>
                    <a:p>
                      <a:r>
                        <a:rPr sz="1600">
                          <a:solidFill>
                            <a:srgbClr val="263238"/>
                          </a:solidFill>
                          <a:latin typeface="Calibri"/>
                        </a:rPr>
                        <a:t>Circulación de reserva, no suficiente por sí sola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Nandi S. World J Orthop. 2021. doi:10.5312/wjo.v12.i11.811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Según Pauwels (1935), lo que más pesa es la inclinación del trazo: en un trazo más vertical aumentan el cizallamiento y el varo y disminuye la compresión…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Wright DJ et al. J Orthop Trauma. 2020. doi:10.1097/BOT.0000000000001846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todos los grupos, el montaje de tres tornillos periféricos soportó un par de torsión mayor que el tornillo deslizante [r14].</a:t>
            </a:r>
          </a:p>
          <a:p>
            <a:pPr marL="347472" indent="-347472">
              <a:spcAft>
                <a:spcPts val="1400"/>
              </a:spcAft>
              <a:buChar char="•"/>
            </a:pPr>
            <a:r>
              <a:rPr sz="2400">
                <a:solidFill>
                  <a:srgbClr val="263238"/>
                </a:solidFill>
                <a:latin typeface="Calibri"/>
              </a:rPr>
              <a:t>Cuidado con la lectura: es un estudio de laboratorio en hueso sintético.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Par de torsión hasta el fallo en fractura vertical simulada (hueso sintético)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Wright DJ et al. J Orthop Trauma. 2020. doi:10.1097/BOT.0000000000001846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qué es, para qué sirve y qué tan fiable 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Cazzato G et al. BMC Musculoskelet Disord. 2022. doi:10.1186/s12891-022-05007-3</a:t>
            </a:r>
          </a:p>
          <a:p>
            <a:r>
              <a:rPr sz="800">
                <a:solidFill>
                  <a:srgbClr val="5A6469"/>
                </a:solidFill>
                <a:latin typeface="Calibri"/>
              </a:rPr>
              <a:t>[r10] Van Embden D et al. Orthop Traumatol Surg Res. 2012. doi:10.1016/j.otsr.2012.02.003</a:t>
            </a:r>
          </a:p>
          <a:p>
            <a:r>
              <a:rPr sz="800">
                <a:solidFill>
                  <a:srgbClr val="5A6469"/>
                </a:solidFill>
                <a:latin typeface="Calibri"/>
              </a:rPr>
              <a:t>[r11] Gašpar D et al. Med Glas (Zenica). 2012. PMID 22926358</a:t>
            </a:r>
          </a:p>
          <a:p>
            <a:r>
              <a:rPr sz="800">
                <a:solidFill>
                  <a:srgbClr val="5A6469"/>
                </a:solidFill>
                <a:latin typeface="Calibri"/>
              </a:rPr>
              <a:t>[r12] Nandi S. World J Orthop. 2021. doi:10.5312/wjo.v12.i11.811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Garden (radiografía AP), de menos a más desplazamiento.</a:t>
            </a:r>
          </a:p>
          <a:p>
            <a:pPr marL="347472" indent="-347472">
              <a:spcAft>
                <a:spcPts val="1400"/>
              </a:spcAft>
              <a:buChar char="•"/>
            </a:pPr>
            <a:r>
              <a:rPr sz="2400">
                <a:solidFill>
                  <a:srgbClr val="263238"/>
                </a:solidFill>
                <a:latin typeface="Calibri"/>
              </a:rPr>
              <a:t>I: trazo incompleto o cabeza impactada en valgo.</a:t>
            </a:r>
          </a:p>
          <a:p>
            <a:pPr marL="347472" indent="-347472">
              <a:spcAft>
                <a:spcPts val="1400"/>
              </a:spcAft>
              <a:buChar char="•"/>
            </a:pPr>
            <a:r>
              <a:rPr sz="2400">
                <a:solidFill>
                  <a:srgbClr val="263238"/>
                </a:solidFill>
                <a:latin typeface="Calibri"/>
              </a:rPr>
              <a:t>II: trazo completo con los fragmentos en su sitio.</a:t>
            </a:r>
          </a:p>
          <a:p>
            <a:pPr marL="347472" indent="-347472">
              <a:spcAft>
                <a:spcPts val="1400"/>
              </a:spcAft>
              <a:buChar char="•"/>
            </a:pPr>
            <a:r>
              <a:rPr sz="2400">
                <a:solidFill>
                  <a:srgbClr val="263238"/>
                </a:solidFill>
                <a:latin typeface="Calibri"/>
              </a:rPr>
              <a:t>III: trazo completo con desplazamiento parcial.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Acuerdo interobservador (kappa) según sistema y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Cazzato G et al. BMC Musculoskelet Disord. 2022. doi:10.1186/s12891-022-05007-3</a:t>
            </a:r>
          </a:p>
          <a:p>
            <a:r>
              <a:rPr sz="1000">
                <a:solidFill>
                  <a:srgbClr val="5A6469"/>
                </a:solidFill>
                <a:latin typeface="Calibri"/>
              </a:rPr>
              <a:t>[r10] Van Embden D et al. Orthop Traumatol Surg Res. 2012. doi:10.1016/j.otsr.2012.02.003</a:t>
            </a:r>
          </a:p>
          <a:p>
            <a:r>
              <a:rPr sz="1000">
                <a:solidFill>
                  <a:srgbClr val="5A6469"/>
                </a:solidFill>
                <a:latin typeface="Calibri"/>
              </a:rPr>
              <a:t>[r11] Gašpar D et al. Med Glas (Zenica). 2012. PMID 22926358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del cuello femoral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Cazzato G et al. BMC Musculoskelet Disord. 2022. doi:10.1186/s12891-022-05007-3</a:t>
            </a:r>
          </a:p>
          <a:p>
            <a:r>
              <a:rPr sz="800">
                <a:solidFill>
                  <a:srgbClr val="5A6469"/>
                </a:solidFill>
                <a:latin typeface="Calibri"/>
              </a:rPr>
              <a:t>[r10] Van Embden D et al. Orthop Traumatol Surg Res. 2012. doi:10.1016/j.otsr.2012.02.003</a:t>
            </a:r>
          </a:p>
          <a:p>
            <a:r>
              <a:rPr sz="800">
                <a:solidFill>
                  <a:srgbClr val="5A6469"/>
                </a:solidFill>
                <a:latin typeface="Calibri"/>
              </a:rPr>
              <a:t>[r11] Gašpar D et al. Med Glas (Zenica). 2012. PMID 22926358</a:t>
            </a:r>
          </a:p>
          <a:p>
            <a:r>
              <a:rPr sz="800">
                <a:solidFill>
                  <a:srgbClr val="5A6469"/>
                </a:solidFill>
                <a:latin typeface="Calibri"/>
              </a:rPr>
              <a:t>[r12] Nandi S. World J Orthop. 2021. doi:10.5312/wjo.v12.i11.811</a:t>
            </a:r>
          </a:p>
          <a:p>
            <a:r>
              <a:rPr sz="800">
                <a:solidFill>
                  <a:srgbClr val="5A6469"/>
                </a:solidFill>
                <a:latin typeface="Calibri"/>
              </a:rPr>
              <a:t>[r40] American Academy of Orthopaedic Surgeons. Adoptada el 3 de diciembre de. 2021. doi:10.5435/JAAOS-D-22-00273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Sistema</a:t>
                      </a:r>
                    </a:p>
                  </a:txBody>
                  <a:tcPr>
                    <a:solidFill>
                      <a:srgbClr val="0F5F6B"/>
                    </a:solidFill>
                  </a:tcPr>
                </a:tc>
                <a:tc>
                  <a:txBody>
                    <a:bodyPr/>
                    <a:lstStyle/>
                    <a:p>
                      <a:r>
                        <a:rPr sz="1400" b="1">
                          <a:solidFill>
                            <a:srgbClr val="FFFFFF"/>
                          </a:solidFill>
                          <a:latin typeface="Calibri"/>
                        </a:rPr>
                        <a:t>Cómo se define</a:t>
                      </a:r>
                    </a:p>
                  </a:txBody>
                  <a:tcPr>
                    <a:solidFill>
                      <a:srgbClr val="0F5F6B"/>
                    </a:solidFill>
                  </a:tcPr>
                </a:tc>
                <a:tc>
                  <a:txBody>
                    <a:bodyPr/>
                    <a:lstStyle/>
                    <a:p>
                      <a:r>
                        <a:rPr sz="1400" b="1">
                          <a:solidFill>
                            <a:srgbClr val="FFFFFF"/>
                          </a:solidFill>
                          <a:latin typeface="Calibri"/>
                        </a:rPr>
                        <a:t>Utilidad real</a:t>
                      </a:r>
                    </a:p>
                  </a:txBody>
                  <a:tcPr>
                    <a:solidFill>
                      <a:srgbClr val="0F5F6B"/>
                    </a:solidFill>
                  </a:tcPr>
                </a:tc>
                <a:tc>
                  <a:txBody>
                    <a:bodyPr/>
                    <a:lstStyle/>
                    <a:p>
                      <a:r>
                        <a:rPr sz="1400" b="1">
                          <a:solidFill>
                            <a:srgbClr val="FFFFFF"/>
                          </a:solidFill>
                          <a:latin typeface="Calibri"/>
                        </a:rPr>
                        <a:t>Acuerdo interobservador (kappa)</a:t>
                      </a:r>
                    </a:p>
                  </a:txBody>
                  <a:tcPr>
                    <a:solidFill>
                      <a:srgbClr val="0F5F6B"/>
                    </a:solidFill>
                  </a:tcPr>
                </a:tc>
              </a:tr>
              <a:tr h="457200">
                <a:tc>
                  <a:txBody>
                    <a:bodyPr/>
                    <a:lstStyle/>
                    <a:p>
                      <a:r>
                        <a:rPr sz="1400">
                          <a:solidFill>
                            <a:srgbClr val="263238"/>
                          </a:solidFill>
                          <a:latin typeface="Calibri"/>
                        </a:rPr>
                        <a:t>Garden I–IV</a:t>
                      </a:r>
                    </a:p>
                  </a:txBody>
                  <a:tcPr>
                    <a:solidFill>
                      <a:srgbClr val="EEF3F4"/>
                    </a:solidFill>
                  </a:tcPr>
                </a:tc>
                <a:tc>
                  <a:txBody>
                    <a:bodyPr/>
                    <a:lstStyle/>
                    <a:p>
                      <a:r>
                        <a:rPr sz="1400">
                          <a:solidFill>
                            <a:srgbClr val="263238"/>
                          </a:solidFill>
                          <a:latin typeface="Calibri"/>
                        </a:rPr>
                        <a:t>Grado de desplazamiento en AP [r9]</a:t>
                      </a:r>
                    </a:p>
                  </a:txBody>
                  <a:tcPr>
                    <a:solidFill>
                      <a:srgbClr val="EEF3F4"/>
                    </a:solidFill>
                  </a:tcPr>
                </a:tc>
                <a:tc>
                  <a:txBody>
                    <a:bodyPr/>
                    <a:lstStyle/>
                    <a:p>
                      <a:r>
                        <a:rPr sz="1400">
                          <a:solidFill>
                            <a:srgbClr val="263238"/>
                          </a:solidFill>
                          <a:latin typeface="Calibri"/>
                        </a:rPr>
                        <a:t>Separa no desplazada de desplazada [r40]</a:t>
                      </a:r>
                    </a:p>
                  </a:txBody>
                  <a:tcPr>
                    <a:solidFill>
                      <a:srgbClr val="EEF3F4"/>
                    </a:solidFill>
                  </a:tcPr>
                </a:tc>
                <a:tc>
                  <a:txBody>
                    <a:bodyPr/>
                    <a:lstStyle/>
                    <a:p>
                      <a:r>
                        <a:rPr sz="1400">
                          <a:solidFill>
                            <a:srgbClr val="263238"/>
                          </a:solidFill>
                          <a:latin typeface="Calibri"/>
                        </a:rPr>
                        <a:t>0,49 [r9]; 0,31 [r10]; 0,41 [r11]</a:t>
                      </a:r>
                    </a:p>
                  </a:txBody>
                  <a:tcPr>
                    <a:solidFill>
                      <a:srgbClr val="EEF3F4"/>
                    </a:solidFill>
                  </a:tcPr>
                </a:tc>
              </a:tr>
              <a:tr h="457200">
                <a:tc>
                  <a:txBody>
                    <a:bodyPr/>
                    <a:lstStyle/>
                    <a:p>
                      <a:r>
                        <a:rPr sz="1400">
                          <a:solidFill>
                            <a:srgbClr val="263238"/>
                          </a:solidFill>
                          <a:latin typeface="Calibri"/>
                        </a:rPr>
                        <a:t>Garden simplificada</a:t>
                      </a:r>
                    </a:p>
                  </a:txBody>
                  <a:tcPr>
                    <a:solidFill>
                      <a:srgbClr val="FFFFFF"/>
                    </a:solidFill>
                  </a:tcPr>
                </a:tc>
                <a:tc>
                  <a:txBody>
                    <a:bodyPr/>
                    <a:lstStyle/>
                    <a:p>
                      <a:r>
                        <a:rPr sz="1400">
                          <a:solidFill>
                            <a:srgbClr val="263238"/>
                          </a:solidFill>
                          <a:latin typeface="Calibri"/>
                        </a:rPr>
                        <a:t>No desplazada o desplazada [r10]</a:t>
                      </a:r>
                    </a:p>
                  </a:txBody>
                  <a:tcPr>
                    <a:solidFill>
                      <a:srgbClr val="FFFFFF"/>
                    </a:solidFill>
                  </a:tcPr>
                </a:tc>
                <a:tc>
                  <a:txBody>
                    <a:bodyPr/>
                    <a:lstStyle/>
                    <a:p>
                      <a:r>
                        <a:rPr sz="1400">
                          <a:solidFill>
                            <a:srgbClr val="263238"/>
                          </a:solidFill>
                          <a:latin typeface="Calibri"/>
                        </a:rPr>
                        <a:t>Es la que decide tratamiento [r40]</a:t>
                      </a:r>
                    </a:p>
                  </a:txBody>
                  <a:tcPr>
                    <a:solidFill>
                      <a:srgbClr val="FFFFFF"/>
                    </a:solidFill>
                  </a:tcPr>
                </a:tc>
                <a:tc>
                  <a:txBody>
                    <a:bodyPr/>
                    <a:lstStyle/>
                    <a:p>
                      <a:r>
                        <a:rPr sz="1400">
                          <a:solidFill>
                            <a:srgbClr val="263238"/>
                          </a:solidFill>
                          <a:latin typeface="Calibri"/>
                        </a:rPr>
                        <a:t>0,52 [r10]</a:t>
                      </a:r>
                    </a:p>
                  </a:txBody>
                  <a:tcPr>
                    <a:solidFill>
                      <a:srgbClr val="FFFFFF"/>
                    </a:solidFill>
                  </a:tcPr>
                </a:tc>
              </a:tr>
              <a:tr h="457200">
                <a:tc>
                  <a:txBody>
                    <a:bodyPr/>
                    <a:lstStyle/>
                    <a:p>
                      <a:r>
                        <a:rPr sz="1400">
                          <a:solidFill>
                            <a:srgbClr val="263238"/>
                          </a:solidFill>
                          <a:latin typeface="Calibri"/>
                        </a:rPr>
                        <a:t>Pauwels I–III</a:t>
                      </a:r>
                    </a:p>
                  </a:txBody>
                  <a:tcPr>
                    <a:solidFill>
                      <a:srgbClr val="EEF3F4"/>
                    </a:solidFill>
                  </a:tcPr>
                </a:tc>
                <a:tc>
                  <a:txBody>
                    <a:bodyPr/>
                    <a:lstStyle/>
                    <a:p>
                      <a:r>
                        <a:rPr sz="1400">
                          <a:solidFill>
                            <a:srgbClr val="263238"/>
                          </a:solidFill>
                          <a:latin typeface="Calibri"/>
                        </a:rPr>
                        <a:t>Ángulo del trazo: 0–30°, 30–50°, ≥50° [r12]</a:t>
                      </a:r>
                    </a:p>
                  </a:txBody>
                  <a:tcPr>
                    <a:solidFill>
                      <a:srgbClr val="EEF3F4"/>
                    </a:solidFill>
                  </a:tcPr>
                </a:tc>
                <a:tc>
                  <a:txBody>
                    <a:bodyPr/>
                    <a:lstStyle/>
                    <a:p>
                      <a:r>
                        <a:rPr sz="1400">
                          <a:solidFill>
                            <a:srgbClr val="263238"/>
                          </a:solidFill>
                          <a:latin typeface="Calibri"/>
                        </a:rPr>
                        <a:t>Biomecánica del trazo vertical [r12]</a:t>
                      </a:r>
                    </a:p>
                  </a:txBody>
                  <a:tcPr>
                    <a:solidFill>
                      <a:srgbClr val="EEF3F4"/>
                    </a:solidFill>
                  </a:tcPr>
                </a:tc>
                <a:tc>
                  <a:txBody>
                    <a:bodyPr/>
                    <a:lstStyle/>
                    <a:p>
                      <a:r>
                        <a:rPr sz="1400">
                          <a:solidFill>
                            <a:srgbClr val="263238"/>
                          </a:solidFill>
                          <a:latin typeface="Calibri"/>
                        </a:rPr>
                        <a:t>0,19 [r11]</a:t>
                      </a:r>
                    </a:p>
                  </a:txBody>
                  <a:tcPr>
                    <a:solidFill>
                      <a:srgbClr val="EEF3F4"/>
                    </a:solidFill>
                  </a:tcPr>
                </a:tc>
              </a:tr>
              <a:tr h="457200">
                <a:tc>
                  <a:txBody>
                    <a:bodyPr/>
                    <a:lstStyle/>
                    <a:p>
                      <a:r>
                        <a:rPr sz="1400">
                          <a:solidFill>
                            <a:srgbClr val="263238"/>
                          </a:solidFill>
                          <a:latin typeface="Calibri"/>
                        </a:rPr>
                        <a:t>AO/OTA 31-B</a:t>
                      </a:r>
                    </a:p>
                  </a:txBody>
                  <a:tcPr>
                    <a:solidFill>
                      <a:srgbClr val="FFFFFF"/>
                    </a:solidFill>
                  </a:tcPr>
                </a:tc>
                <a:tc>
                  <a:txBody>
                    <a:bodyPr/>
                    <a:lstStyle/>
                    <a:p>
                      <a:r>
                        <a:rPr sz="1400">
                          <a:solidFill>
                            <a:srgbClr val="263238"/>
                          </a:solidFill>
                          <a:latin typeface="Calibri"/>
                        </a:rPr>
                        <a:t>B1 subcapital mínima o nula; B2 transcervical; B3 subcapital desplazada [r9]</a:t>
                      </a:r>
                    </a:p>
                  </a:txBody>
                  <a:tcPr>
                    <a:solidFill>
                      <a:srgbClr val="FFFFFF"/>
                    </a:solidFill>
                  </a:tcPr>
                </a:tc>
                <a:tc>
                  <a:txBody>
                    <a:bodyPr/>
                    <a:lstStyle/>
                    <a:p>
                      <a:r>
                        <a:rPr sz="1400">
                          <a:solidFill>
                            <a:srgbClr val="263238"/>
                          </a:solidFill>
                          <a:latin typeface="Calibri"/>
                        </a:rPr>
                        <a:t>Lenguaje de investigación [r9]</a:t>
                      </a:r>
                    </a:p>
                  </a:txBody>
                  <a:tcPr>
                    <a:solidFill>
                      <a:srgbClr val="FFFFFF"/>
                    </a:solidFill>
                  </a:tcPr>
                </a:tc>
                <a:tc>
                  <a:txBody>
                    <a:bodyPr/>
                    <a:lstStyle/>
                    <a:p>
                      <a:r>
                        <a:rPr sz="1400">
                          <a:solidFill>
                            <a:srgbClr val="263238"/>
                          </a:solidFill>
                          <a:latin typeface="Calibri"/>
                        </a:rPr>
                        <a:t>0,30 completa; 0,48 simplificada [r9]</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National Institute for Health and Care Excellence. London: NICE;. 2023.</a:t>
            </a:r>
          </a:p>
          <a:p>
            <a:r>
              <a:rPr sz="1000">
                <a:solidFill>
                  <a:srgbClr val="5A6469"/>
                </a:solidFill>
                <a:latin typeface="Calibri"/>
              </a:rPr>
              <a:t>[r40] American Academy of Orthopaedic Surgeons. Adoptada el 3 de diciembre de. 2021. doi:10.5435/JAAOS-D-22-00273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Clínica (práctica habitual / opinión experta, texto clásico).</a:t>
            </a:r>
          </a:p>
          <a:p>
            <a:pPr marL="347472" indent="-347472">
              <a:spcAft>
                <a:spcPts val="1400"/>
              </a:spcAft>
              <a:buChar char="•"/>
            </a:pPr>
            <a:r>
              <a:rPr sz="2400">
                <a:solidFill>
                  <a:srgbClr val="263238"/>
                </a:solidFill>
                <a:latin typeface="Calibri"/>
              </a:rPr>
              <a:t>Dolor en ingle o cadera tras una caída o un trauma, con imposibilidad de cargar.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Imagen inicial.</a:t>
            </a:r>
          </a:p>
          <a:p>
            <a:pPr marL="347472" indent="-347472">
              <a:spcAft>
                <a:spcPts val="1400"/>
              </a:spcAft>
              <a:buChar char="•"/>
            </a:pPr>
            <a:r>
              <a:rPr sz="2400">
                <a:solidFill>
                  <a:srgbClr val="263238"/>
                </a:solidFill>
                <a:latin typeface="Calibri"/>
              </a:rPr>
              <a:t>Radiografía de cadera de calidad adecuada; si es negativa y la sospecha persiste, resonancia (o TC) [r38].</a:t>
            </a:r>
          </a:p>
          <a:p>
            <a:pPr marL="347472" indent="-347472">
              <a:spcAft>
                <a:spcPts val="1400"/>
              </a:spcAft>
              <a:buChar char="•"/>
            </a:pPr>
            <a:r>
              <a:rPr sz="2400">
                <a:solidFill>
                  <a:srgbClr val="263238"/>
                </a:solidFill>
                <a:latin typeface="Calibri"/>
              </a:rPr>
              <a:t>Ver el bloque de imágenes.</a:t>
            </a:r>
          </a:p>
          <a:p>
            <a:pPr marL="347472" indent="-347472">
              <a:spcAft>
                <a:spcPts val="1400"/>
              </a:spcAft>
              <a:buChar char="•"/>
            </a:pPr>
            <a:r>
              <a:rPr sz="2400">
                <a:solidFill>
                  <a:srgbClr val="263238"/>
                </a:solidFill>
                <a:latin typeface="Calibri"/>
              </a:rPr>
              <a:t>Qué más buscar.</a:t>
            </a:r>
          </a:p>
          <a:p>
            <a:pPr marL="347472" indent="-347472">
              <a:spcAft>
                <a:spcPts val="1400"/>
              </a:spcAft>
              <a:buChar char="•"/>
            </a:pPr>
            <a:r>
              <a:rPr sz="2400">
                <a:solidFill>
                  <a:srgbClr val="263238"/>
                </a:solidFill>
                <a:latin typeface="Calibri"/>
              </a:rPr>
              <a:t>Deterioro cognitivo y delirio desde la llegada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American Academy of Orthopaedic Surgeons. Adoptada el 3 de diciembre de. 2021. doi:10.5435/JAAOS-D-22-00273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no hacer.</a:t>
            </a:r>
          </a:p>
          <a:p>
            <a:pPr marL="347472" indent="-347472">
              <a:spcAft>
                <a:spcPts val="1400"/>
              </a:spcAft>
              <a:buChar char="•"/>
            </a:pPr>
            <a:r>
              <a:rPr sz="2800">
                <a:solidFill>
                  <a:srgbClr val="263238"/>
                </a:solidFill>
                <a:latin typeface="Calibri"/>
              </a:rPr>
              <a:t>No se recomienda la tracción preoperatoria sistemática en la fractura de cadera; es una recomendación fuerte de la AAOS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la percusión rotuliano-púbica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Smeets SJM et al. Int Orthop. 2018. doi:10.1007/s00264-018-4036-2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De todas las maniobras clásicas, la que tiene datos de exactitud publicados es la percusión rotuliano-púbica…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la percusión rotuliano-púbica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Adams SL et al. Am J Emerg Med. 1997. doi:10.1016/s0735-6757(97)90095-4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estudio más antiguo con 41 pacientes, 15 de 19 con fractura radiográfica (78,9 %) tuvieron una prueba anormal por al menos uno de dos evaluadores… [r23]</a:t>
            </a:r>
          </a:p>
          <a:p>
            <a:pPr marL="347472" indent="-347472">
              <a:spcAft>
                <a:spcPts val="1400"/>
              </a:spcAft>
              <a:buChar char="•"/>
            </a:pPr>
            <a:r>
              <a:rPr sz="2400">
                <a:solidFill>
                  <a:srgbClr val="263238"/>
                </a:solidFill>
                <a:latin typeface="Calibri"/>
              </a:rPr>
              <a:t>Cómo leerlo.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Percusión rotuliano-púbica: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Smeets SJM et al. Int Orthop. 2018. doi:10.1007/s00264-018-4036-2</a:t>
            </a:r>
          </a:p>
          <a:p>
            <a:r>
              <a:rPr sz="1000">
                <a:solidFill>
                  <a:srgbClr val="5A6469"/>
                </a:solidFill>
                <a:latin typeface="Calibri"/>
              </a:rPr>
              <a:t>[r23] Adams SL et al. Am J Emerg Med. 1997. doi:10.1016/s0735-6757(97)90095-4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y fractura oculta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Haj-Mirzaian A et al. Radiology. 2020. doi:10.1148/radiol.2020192167</a:t>
            </a:r>
          </a:p>
          <a:p>
            <a:r>
              <a:rPr sz="800">
                <a:solidFill>
                  <a:srgbClr val="5A6469"/>
                </a:solidFill>
                <a:latin typeface="Calibri"/>
              </a:rPr>
              <a:t>[r18] Kellock TT et al. AJR Am J Roentgenol. 2019. doi:10.2214/AJR.19.21510</a:t>
            </a:r>
          </a:p>
          <a:p>
            <a:r>
              <a:rPr sz="800">
                <a:solidFill>
                  <a:srgbClr val="5A6469"/>
                </a:solidFill>
                <a:latin typeface="Calibri"/>
              </a:rPr>
              <a:t>[r19] Qu H et al. Am J Transl Res. 2024. doi:10.62347/NUBB1946</a:t>
            </a:r>
          </a:p>
          <a:p>
            <a:r>
              <a:rPr sz="800">
                <a:solidFill>
                  <a:srgbClr val="5A6469"/>
                </a:solidFill>
                <a:latin typeface="Calibri"/>
              </a:rPr>
              <a:t>[r20] Frihagen F et al. Acta Orthop. 2005. doi:10.1080/17453670510041510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Secuencia.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Exactitud diagnóstica en fractura oculta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Kellock TT et al. AJR Am J Roentgenol. 2019. doi:10.2214/AJR.19.21510</a:t>
            </a:r>
          </a:p>
          <a:p>
            <a:r>
              <a:rPr sz="1000">
                <a:solidFill>
                  <a:srgbClr val="5A6469"/>
                </a:solidFill>
                <a:latin typeface="Calibri"/>
              </a:rPr>
              <a:t>[r21] Tsukamoto H et al. J Clin Orthop Trauma. 2023. doi:10.1016/j.jcot.2022.102087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fractura quirúrgica oculta en la resonancia, según el escenario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Haj-Mirzaian A et al. Radiology. 2020. doi:10.1148/radiol.2020192167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Lewis SR et al. Cochrane Database Syst Rev. 2022. doi:10.1002/14651858.CD013410.pub2</a:t>
            </a:r>
          </a:p>
          <a:p>
            <a:r>
              <a:rPr sz="800">
                <a:solidFill>
                  <a:srgbClr val="5A6469"/>
                </a:solidFill>
                <a:latin typeface="Calibri"/>
              </a:rPr>
              <a:t>[r27] Slobogean GP et al. Injury. 2015. doi:10.1016/j.injury.2014.10.010</a:t>
            </a:r>
          </a:p>
          <a:p>
            <a:r>
              <a:rPr sz="800">
                <a:solidFill>
                  <a:srgbClr val="5A6469"/>
                </a:solidFill>
                <a:latin typeface="Calibri"/>
              </a:rPr>
              <a:t>[r29] Collinge CA et al. J Orthop Trauma. 2024. doi:10.1097/BOT.0000000000002840</a:t>
            </a:r>
          </a:p>
          <a:p>
            <a:r>
              <a:rPr sz="800">
                <a:solidFill>
                  <a:srgbClr val="5A6469"/>
                </a:solidFill>
                <a:latin typeface="Calibri"/>
              </a:rPr>
              <a:t>[r38]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esquema resume la lógica del tema.</a:t>
            </a:r>
          </a:p>
          <a:p>
            <a:pPr marL="347472" indent="-347472">
              <a:spcAft>
                <a:spcPts val="1400"/>
              </a:spcAft>
              <a:buChar char="•"/>
            </a:pPr>
            <a:r>
              <a:rPr sz="2400">
                <a:solidFill>
                  <a:srgbClr val="263238"/>
                </a:solidFill>
                <a:latin typeface="Calibri"/>
              </a:rPr>
              <a:t>Es un apoyo de estudio: la decisión real se toma con el tutor, el paciente y la guía del hospital.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 cuello femoral: del dolor de cadera al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[r38] National Institute for Health and Care Excellence. London: NICE;. 2023.</a:t>
            </a:r>
          </a:p>
          <a:p>
            <a:r>
              <a:rPr sz="800">
                <a:solidFill>
                  <a:srgbClr val="5A6469"/>
                </a:solidFill>
                <a:latin typeface="Calibri"/>
              </a:rPr>
              <a:t>[r40] American Academy of Orthopaedic Surgeons. Adoptada el 3 de diciembre de. 2021. doi:10.5435/JAAOS-D-22-00273</a:t>
            </a:r>
          </a:p>
          <a:p>
            <a:r>
              <a:rPr sz="800">
                <a:solidFill>
                  <a:srgbClr val="5A6469"/>
                </a:solidFill>
                <a:latin typeface="Calibri"/>
              </a:rPr>
              <a:t>[r27] Slobogean GP et al. Injury. 2015. doi:10.1016/j.injury.2014.10.010</a:t>
            </a:r>
          </a:p>
          <a:p>
            <a:r>
              <a:rPr sz="800">
                <a:solidFill>
                  <a:srgbClr val="5A6469"/>
                </a:solidFill>
                <a:latin typeface="Calibri"/>
              </a:rPr>
              <a:t>[r5] Lewis SR et al. Cochrane Database Syst Rev. 2022. doi:10.1002/14651858.CD013410.pub2</a:t>
            </a:r>
          </a:p>
        </p:txBody>
      </p:sp>
      <p:sp>
        <p:nvSpPr>
          <p:cNvPr id="6" name="Rounded Rectangle 5"/>
          <p:cNvSpPr/>
          <p:nvPr/>
        </p:nvSpPr>
        <p:spPr>
          <a:xfrm>
            <a:off x="4754880" y="1508760"/>
            <a:ext cx="2743200" cy="2722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de cadera tras caída o trauma, sospecha de fractura</a:t>
            </a:r>
          </a:p>
        </p:txBody>
      </p:sp>
      <p:sp>
        <p:nvSpPr>
          <p:cNvPr id="7" name="Rectangle 6"/>
          <p:cNvSpPr/>
          <p:nvPr/>
        </p:nvSpPr>
        <p:spPr>
          <a:xfrm>
            <a:off x="4754880" y="1890757"/>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Analgesia inmediata y radiografía de cadera de calidad adecuada [r38]</a:t>
            </a:r>
          </a:p>
        </p:txBody>
      </p:sp>
      <p:sp>
        <p:nvSpPr>
          <p:cNvPr id="8" name="Decision 7"/>
          <p:cNvSpPr/>
          <p:nvPr/>
        </p:nvSpPr>
        <p:spPr>
          <a:xfrm>
            <a:off x="4572000" y="2272755"/>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 ve fractura?</a:t>
            </a:r>
          </a:p>
        </p:txBody>
      </p:sp>
      <p:sp>
        <p:nvSpPr>
          <p:cNvPr id="9" name="Rectangle 8"/>
          <p:cNvSpPr/>
          <p:nvPr/>
        </p:nvSpPr>
        <p:spPr>
          <a:xfrm>
            <a:off x="4754880" y="2799671"/>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Sospecha persistente: resonancia; si no hay en 24 h o está contraindicada, TC [r38]</a:t>
            </a:r>
          </a:p>
        </p:txBody>
      </p:sp>
      <p:sp>
        <p:nvSpPr>
          <p:cNvPr id="10" name="Decision 9"/>
          <p:cNvSpPr/>
          <p:nvPr/>
        </p:nvSpPr>
        <p:spPr>
          <a:xfrm>
            <a:off x="4572000" y="3181669"/>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fractura en la imagen avanzada?</a:t>
            </a:r>
          </a:p>
        </p:txBody>
      </p:sp>
      <p:sp>
        <p:nvSpPr>
          <p:cNvPr id="11" name="Rounded Rectangle 10"/>
          <p:cNvSpPr/>
          <p:nvPr/>
        </p:nvSpPr>
        <p:spPr>
          <a:xfrm>
            <a:off x="2987040" y="3708585"/>
            <a:ext cx="2743200" cy="41718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Sin fractura: buscar otra causa del dolor</a:t>
            </a:r>
          </a:p>
        </p:txBody>
      </p:sp>
      <p:sp>
        <p:nvSpPr>
          <p:cNvPr id="12" name="Decision 11"/>
          <p:cNvSpPr/>
          <p:nvPr/>
        </p:nvSpPr>
        <p:spPr>
          <a:xfrm>
            <a:off x="6339839" y="3708585"/>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¿Está desplazada (en la práctica Garden III–IV)?</a:t>
            </a:r>
          </a:p>
        </p:txBody>
      </p:sp>
      <p:sp>
        <p:nvSpPr>
          <p:cNvPr id="13" name="Rectangle 12"/>
          <p:cNvSpPr/>
          <p:nvPr/>
        </p:nvSpPr>
        <p:spPr>
          <a:xfrm>
            <a:off x="2987040" y="4235500"/>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Estable (impactada o no desplazada): fijación interna, hemiartroplastia o manejo no operatorio pueden considerarse; la AAOS lo gradúa como opción limitada [r40]</a:t>
            </a:r>
          </a:p>
        </p:txBody>
      </p:sp>
      <p:sp>
        <p:nvSpPr>
          <p:cNvPr id="14" name="Decision 13"/>
          <p:cNvSpPr/>
          <p:nvPr/>
        </p:nvSpPr>
        <p:spPr>
          <a:xfrm>
            <a:off x="6339839" y="4235500"/>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¿Adulto joven (en la literatura 60 años o menos [r27]) o adulto mayor?</a:t>
            </a:r>
          </a:p>
        </p:txBody>
      </p:sp>
      <p:sp>
        <p:nvSpPr>
          <p:cNvPr id="15" name="Rectangle 14"/>
          <p:cNvSpPr/>
          <p:nvPr/>
        </p:nvSpPr>
        <p:spPr>
          <a:xfrm>
            <a:off x="2987040" y="4762416"/>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Joven: reducción anatómica y fijación; práctica habitual, lo antes posible; informar tasa alta de necrosis y reoperación [r27]</a:t>
            </a:r>
          </a:p>
        </p:txBody>
      </p:sp>
      <p:sp>
        <p:nvSpPr>
          <p:cNvPr id="16" name="Decision 15"/>
          <p:cNvSpPr/>
          <p:nvPr/>
        </p:nvSpPr>
        <p:spPr>
          <a:xfrm>
            <a:off x="6339839" y="4762416"/>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Mayor: ¿caminaba fuera de casa de forma independiente (bastón como máximo), sin comorbilidad que contraindique la total, y se espera independencia en la vida diaria más allá de 2 años? [r38]</a:t>
            </a:r>
          </a:p>
        </p:txBody>
      </p:sp>
      <p:sp>
        <p:nvSpPr>
          <p:cNvPr id="17" name="Rectangle 16"/>
          <p:cNvSpPr/>
          <p:nvPr/>
        </p:nvSpPr>
        <p:spPr>
          <a:xfrm>
            <a:off x="2987040" y="528933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artroplastia total cementada; más luxación que la hemiartroplastia [r38][r5]</a:t>
            </a:r>
          </a:p>
        </p:txBody>
      </p:sp>
      <p:sp>
        <p:nvSpPr>
          <p:cNvPr id="18" name="Rectangle 17"/>
          <p:cNvSpPr/>
          <p:nvPr/>
        </p:nvSpPr>
        <p:spPr>
          <a:xfrm>
            <a:off x="6522720" y="528933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Hemiartroplastia con tallo cementado [r40]</a:t>
            </a:r>
          </a:p>
        </p:txBody>
      </p:sp>
      <p:sp>
        <p:nvSpPr>
          <p:cNvPr id="19" name="Rounded Rectangle 18"/>
          <p:cNvSpPr/>
          <p:nvPr/>
        </p:nvSpPr>
        <p:spPr>
          <a:xfrm>
            <a:off x="4754880" y="5671330"/>
            <a:ext cx="274320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Cirugía el día de la llegada o el siguiente, carga sin restricción y programa ortogeriátrico [r38]</a:t>
            </a:r>
          </a:p>
        </p:txBody>
      </p:sp>
      <p:cxnSp>
        <p:nvCxnSpPr>
          <p:cNvPr id="20" name="Connector 19"/>
          <p:cNvCxnSpPr>
            <a:stCxn id="6" idx="2"/>
            <a:endCxn id="7" idx="0"/>
          </p:cNvCxnSpPr>
          <p:nvPr/>
        </p:nvCxnSpPr>
        <p:spPr>
          <a:xfrm flipH="1">
            <a:off x="6126480" y="17810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6126480" y="216302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8" idx="2"/>
            <a:endCxn id="9" idx="0"/>
          </p:cNvCxnSpPr>
          <p:nvPr/>
        </p:nvCxnSpPr>
        <p:spPr>
          <a:xfrm flipH="1">
            <a:off x="6126480" y="268994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682627"/>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8" idx="2"/>
            <a:endCxn id="12" idx="0"/>
          </p:cNvCxnSpPr>
          <p:nvPr/>
        </p:nvCxnSpPr>
        <p:spPr>
          <a:xfrm>
            <a:off x="6126480" y="2689942"/>
            <a:ext cx="1767839" cy="101864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7" y="300074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9" idx="2"/>
            <a:endCxn id="10" idx="0"/>
          </p:cNvCxnSpPr>
          <p:nvPr/>
        </p:nvCxnSpPr>
        <p:spPr>
          <a:xfrm flipH="1">
            <a:off x="6126480" y="307194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0" idx="2"/>
            <a:endCxn id="11" idx="0"/>
          </p:cNvCxnSpPr>
          <p:nvPr/>
        </p:nvCxnSpPr>
        <p:spPr>
          <a:xfrm flipH="1">
            <a:off x="4358640" y="359885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04816" y="359154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9" name="Connector 28"/>
          <p:cNvCxnSpPr>
            <a:stCxn id="10" idx="2"/>
            <a:endCxn id="12" idx="0"/>
          </p:cNvCxnSpPr>
          <p:nvPr/>
        </p:nvCxnSpPr>
        <p:spPr>
          <a:xfrm>
            <a:off x="6126480" y="3598856"/>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800087" y="359154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2" idx="2"/>
            <a:endCxn id="13" idx="0"/>
          </p:cNvCxnSpPr>
          <p:nvPr/>
        </p:nvCxnSpPr>
        <p:spPr>
          <a:xfrm flipH="1">
            <a:off x="4358640" y="4125772"/>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53911" y="4118456"/>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4" idx="0"/>
          </p:cNvCxnSpPr>
          <p:nvPr/>
        </p:nvCxnSpPr>
        <p:spPr>
          <a:xfrm flipH="1">
            <a:off x="7894319" y="412577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7949183" y="411845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4" idx="2"/>
            <a:endCxn id="15" idx="0"/>
          </p:cNvCxnSpPr>
          <p:nvPr/>
        </p:nvCxnSpPr>
        <p:spPr>
          <a:xfrm flipH="1">
            <a:off x="4358640" y="4652687"/>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153911" y="4645372"/>
            <a:ext cx="457200" cy="274320"/>
          </a:xfrm>
          <a:prstGeom prst="rect">
            <a:avLst/>
          </a:prstGeom>
          <a:noFill/>
        </p:spPr>
        <p:txBody>
          <a:bodyPr wrap="square">
            <a:spAutoFit/>
          </a:bodyPr>
          <a:lstStyle/>
          <a:p>
            <a:r>
              <a:rPr sz="1200" b="1">
                <a:solidFill>
                  <a:srgbClr val="D97706"/>
                </a:solidFill>
                <a:latin typeface="Calibri"/>
              </a:rPr>
              <a:t>joven</a:t>
            </a:r>
          </a:p>
        </p:txBody>
      </p:sp>
      <p:cxnSp>
        <p:nvCxnSpPr>
          <p:cNvPr id="37" name="Connector 36"/>
          <p:cNvCxnSpPr>
            <a:stCxn id="14" idx="2"/>
            <a:endCxn id="16" idx="0"/>
          </p:cNvCxnSpPr>
          <p:nvPr/>
        </p:nvCxnSpPr>
        <p:spPr>
          <a:xfrm flipH="1">
            <a:off x="7894319" y="465268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7949183" y="4645372"/>
            <a:ext cx="457200" cy="274320"/>
          </a:xfrm>
          <a:prstGeom prst="rect">
            <a:avLst/>
          </a:prstGeom>
          <a:noFill/>
        </p:spPr>
        <p:txBody>
          <a:bodyPr wrap="square">
            <a:spAutoFit/>
          </a:bodyPr>
          <a:lstStyle/>
          <a:p>
            <a:r>
              <a:rPr sz="1200" b="1">
                <a:solidFill>
                  <a:srgbClr val="D97706"/>
                </a:solidFill>
                <a:latin typeface="Calibri"/>
              </a:rPr>
              <a:t>mayor</a:t>
            </a:r>
          </a:p>
        </p:txBody>
      </p:sp>
      <p:cxnSp>
        <p:nvCxnSpPr>
          <p:cNvPr id="39" name="Connector 38"/>
          <p:cNvCxnSpPr>
            <a:stCxn id="16" idx="2"/>
            <a:endCxn id="17" idx="0"/>
          </p:cNvCxnSpPr>
          <p:nvPr/>
        </p:nvCxnSpPr>
        <p:spPr>
          <a:xfrm flipH="1">
            <a:off x="4358640" y="5179603"/>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6153911" y="517228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6" idx="2"/>
            <a:endCxn id="18" idx="0"/>
          </p:cNvCxnSpPr>
          <p:nvPr/>
        </p:nvCxnSpPr>
        <p:spPr>
          <a:xfrm>
            <a:off x="7894319" y="5179603"/>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7949183" y="5172288"/>
            <a:ext cx="457200" cy="274320"/>
          </a:xfrm>
          <a:prstGeom prst="rect">
            <a:avLst/>
          </a:prstGeom>
          <a:noFill/>
        </p:spPr>
        <p:txBody>
          <a:bodyPr wrap="square">
            <a:spAutoFit/>
          </a:bodyPr>
          <a:lstStyle/>
          <a:p>
            <a:r>
              <a:rPr sz="1200" b="1">
                <a:solidFill>
                  <a:srgbClr val="D97706"/>
                </a:solidFill>
                <a:latin typeface="Calibri"/>
              </a:rPr>
              <a:t>no</a:t>
            </a:r>
          </a:p>
        </p:txBody>
      </p:sp>
      <p:cxnSp>
        <p:nvCxnSpPr>
          <p:cNvPr id="43" name="Connector 42"/>
          <p:cNvCxnSpPr>
            <a:stCxn id="13" idx="2"/>
            <a:endCxn id="19" idx="0"/>
          </p:cNvCxnSpPr>
          <p:nvPr/>
        </p:nvCxnSpPr>
        <p:spPr>
          <a:xfrm>
            <a:off x="4358640" y="4652687"/>
            <a:ext cx="1767840" cy="101864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5" idx="2"/>
            <a:endCxn id="19" idx="0"/>
          </p:cNvCxnSpPr>
          <p:nvPr/>
        </p:nvCxnSpPr>
        <p:spPr>
          <a:xfrm>
            <a:off x="4358640" y="5179603"/>
            <a:ext cx="1767840" cy="4917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5" name="Connector 44"/>
          <p:cNvCxnSpPr>
            <a:stCxn id="17" idx="2"/>
            <a:endCxn id="19" idx="0"/>
          </p:cNvCxnSpPr>
          <p:nvPr/>
        </p:nvCxnSpPr>
        <p:spPr>
          <a:xfrm>
            <a:off x="4358640" y="556160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Connector 45"/>
          <p:cNvCxnSpPr>
            <a:stCxn id="18" idx="2"/>
            <a:endCxn id="19" idx="0"/>
          </p:cNvCxnSpPr>
          <p:nvPr/>
        </p:nvCxnSpPr>
        <p:spPr>
          <a:xfrm flipH="1">
            <a:off x="6126480" y="556160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qué dice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American Academy of Orthopaedic Surgeons. Adoptada el 3 de diciembre de. 2021. doi:10.5435/JAAOS-D-22-00273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las fracturas inestables (desplazadas), la AAOS prefiere la artroplastia a la fijación, con evidencia de calidad alta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FAITH: reintervención y necrosis avascular a 24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Fixation using Alternative Implants for the Treatment of Hip fractures (FAITH) Investigators. Lancet. 2017. doi:10.1016/S0140-6736(17)30066-1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HEALTH: artroplastia total frente a hemiartroplastia (24 meses)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HEALTH Investigators et al. N Engl J Med. 2019. doi:10.1056/NEJMoa1906190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Momento de la cirugía y mortalidad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HIP ATTACK Investigators. Lancet. 2020. doi:10.1016/S0140-6736(20)30058-1</a:t>
            </a:r>
          </a:p>
          <a:p>
            <a:r>
              <a:rPr sz="800">
                <a:solidFill>
                  <a:srgbClr val="5A6469"/>
                </a:solidFill>
                <a:latin typeface="Calibri"/>
              </a:rPr>
              <a:t>[r24] Pincus D et al. JAMA. 2017. doi:10.1001/jama.2017.17606</a:t>
            </a:r>
          </a:p>
          <a:p>
            <a:r>
              <a:rPr sz="800">
                <a:solidFill>
                  <a:srgbClr val="5A6469"/>
                </a:solidFill>
                <a:latin typeface="Calibri"/>
              </a:rPr>
              <a:t>[r25] Klestil T et al. Sci Rep. 2018. doi:10.1038/s41598-018-32098-7</a:t>
            </a:r>
          </a:p>
          <a:p>
            <a:r>
              <a:rPr sz="800">
                <a:solidFill>
                  <a:srgbClr val="5A6469"/>
                </a:solidFill>
                <a:latin typeface="Calibri"/>
              </a:rPr>
              <a:t>[r28] Gao YS et al. Eur J Orthop Surg Traumatol. 2013. doi:10.1007/s00590-012-0948-5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ensayo.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HIP ATTACK: mortalidad a 90 días y complicaciones mayores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HIP ATTACK Investigators. Lancet. 2020. doi:10.1016/S0140-6736(20)30058-1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Ontario (cohorte emparejada): operar antes o después de 24 horas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Pincus D et al. JAMA. 2017. doi:10.1001/jama.2017.17606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Perioperatorio: anestesia, tromboprofilaxis y ortogeriatría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Neuman MD et al. N Engl J Med. 2021. doi:10.1056/NEJMoa2113514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REGAIN (1 600 pacientes de 50 años o más), el compuesto de muerte o incapacidad para caminar a los 60 días ocurrió en 18,5 % con anestesia espinal y… [r35]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Colaboración ortogeriátrica: riesgo relativo de mortalidad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Grigoryan KV et al. J Orthop Trauma. 2014. doi:10.1097/BOT.0b013e3182a5a045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Tromboprofilaxis tras fractura de cadera: qué dice cada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[r39] National Institute for Health and Care Excellence. London: NICE;. 2019.</a:t>
            </a:r>
          </a:p>
          <a:p>
            <a:r>
              <a:rPr sz="800">
                <a:solidFill>
                  <a:srgbClr val="5A6469"/>
                </a:solidFill>
                <a:latin typeface="Calibri"/>
              </a:rPr>
              <a:t>[r40] American Academy of Orthopaedic Surgeons. Adoptada el 3 de diciembre de. 2021. doi:10.5435/JAAOS-D-22-00273</a:t>
            </a:r>
          </a:p>
          <a:p>
            <a:r>
              <a:rPr sz="800">
                <a:solidFill>
                  <a:srgbClr val="5A6469"/>
                </a:solidFill>
                <a:latin typeface="Calibri"/>
              </a:rPr>
              <a:t>[r41] Major Extremity Trauma Research Consortium (METRC) et al. N Engl J Med. 2023. doi:10.1056/NEJMoa2205973</a:t>
            </a:r>
          </a:p>
          <a:p>
            <a:r>
              <a:rPr sz="800">
                <a:solidFill>
                  <a:srgbClr val="5A6469"/>
                </a:solidFill>
                <a:latin typeface="Calibri"/>
              </a:rPr>
              <a:t>[r42] Falck-Ytter Y et al. Chest. 2012. doi:10.1378/chest.11-2404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Recomendación o hallazgo</a:t>
                      </a:r>
                    </a:p>
                  </a:txBody>
                  <a:tcPr>
                    <a:solidFill>
                      <a:srgbClr val="0F5F6B"/>
                    </a:solidFill>
                  </a:tcPr>
                </a:tc>
              </a:tr>
              <a:tr h="457200">
                <a:tc>
                  <a:txBody>
                    <a:bodyPr/>
                    <a:lstStyle/>
                    <a:p>
                      <a:r>
                        <a:rPr sz="1600">
                          <a:solidFill>
                            <a:srgbClr val="263238"/>
                          </a:solidFill>
                          <a:latin typeface="Calibri"/>
                        </a:rPr>
                        <a:t>AAOS 2021 [r40]</a:t>
                      </a:r>
                    </a:p>
                  </a:txBody>
                  <a:tcPr>
                    <a:solidFill>
                      <a:srgbClr val="EEF3F4"/>
                    </a:solidFill>
                  </a:tcPr>
                </a:tc>
                <a:tc>
                  <a:txBody>
                    <a:bodyPr/>
                    <a:lstStyle/>
                    <a:p>
                      <a:r>
                        <a:rPr sz="1600">
                          <a:solidFill>
                            <a:srgbClr val="263238"/>
                          </a:solidFill>
                          <a:latin typeface="Calibri"/>
                        </a:rPr>
                        <a:t>Debe usarse profilaxis de tromboembolismo venoso (fuerte)</a:t>
                      </a:r>
                    </a:p>
                  </a:txBody>
                  <a:tcPr>
                    <a:solidFill>
                      <a:srgbClr val="EEF3F4"/>
                    </a:solidFill>
                  </a:tcPr>
                </a:tc>
              </a:tr>
              <a:tr h="457200">
                <a:tc>
                  <a:txBody>
                    <a:bodyPr/>
                    <a:lstStyle/>
                    <a:p>
                      <a:r>
                        <a:rPr sz="1600">
                          <a:solidFill>
                            <a:srgbClr val="263238"/>
                          </a:solidFill>
                          <a:latin typeface="Calibri"/>
                        </a:rPr>
                        <a:t>NICE NG89 [r39]</a:t>
                      </a:r>
                    </a:p>
                  </a:txBody>
                  <a:tcPr>
                    <a:solidFill>
                      <a:srgbClr val="FFFFFF"/>
                    </a:solidFill>
                  </a:tcPr>
                </a:tc>
                <a:tc>
                  <a:txBody>
                    <a:bodyPr/>
                    <a:lstStyle/>
                    <a:p>
                      <a:r>
                        <a:rPr sz="1600">
                          <a:solidFill>
                            <a:srgbClr val="263238"/>
                          </a:solidFill>
                          <a:latin typeface="Calibri"/>
                        </a:rPr>
                        <a:t>Un mes: HBPM desde 6–12 h tras cirugía o fondaparinux desde 6 h, si el riesgo de sangrado es bajo</a:t>
                      </a:r>
                    </a:p>
                  </a:txBody>
                  <a:tcPr>
                    <a:solidFill>
                      <a:srgbClr val="FFFFFF"/>
                    </a:solidFill>
                  </a:tcPr>
                </a:tc>
              </a:tr>
              <a:tr h="457200">
                <a:tc>
                  <a:txBody>
                    <a:bodyPr/>
                    <a:lstStyle/>
                    <a:p>
                      <a:r>
                        <a:rPr sz="1600">
                          <a:solidFill>
                            <a:srgbClr val="263238"/>
                          </a:solidFill>
                          <a:latin typeface="Calibri"/>
                        </a:rPr>
                        <a:t>ACCP 2012 [r42]</a:t>
                      </a:r>
                    </a:p>
                  </a:txBody>
                  <a:tcPr>
                    <a:solidFill>
                      <a:srgbClr val="EEF3F4"/>
                    </a:solidFill>
                  </a:tcPr>
                </a:tc>
                <a:tc>
                  <a:txBody>
                    <a:bodyPr/>
                    <a:lstStyle/>
                    <a:p>
                      <a:r>
                        <a:rPr sz="1600">
                          <a:solidFill>
                            <a:srgbClr val="263238"/>
                          </a:solidFill>
                          <a:latin typeface="Calibri"/>
                        </a:rPr>
                        <a:t>Una entre varias opciones, mínimo 10–14 días; HBPM preferida; extender hasta 35 días</a:t>
                      </a:r>
                    </a:p>
                  </a:txBody>
                  <a:tcPr>
                    <a:solidFill>
                      <a:srgbClr val="EEF3F4"/>
                    </a:solidFill>
                  </a:tcPr>
                </a:tc>
              </a:tr>
              <a:tr h="457200">
                <a:tc>
                  <a:txBody>
                    <a:bodyPr/>
                    <a:lstStyle/>
                    <a:p>
                      <a:r>
                        <a:rPr sz="1600">
                          <a:solidFill>
                            <a:srgbClr val="263238"/>
                          </a:solidFill>
                          <a:latin typeface="Calibri"/>
                        </a:rPr>
                        <a:t>PREVENT CLOT 2023 [r41]</a:t>
                      </a:r>
                    </a:p>
                  </a:txBody>
                  <a:tcPr>
                    <a:solidFill>
                      <a:srgbClr val="FFFFFF"/>
                    </a:solidFill>
                  </a:tcPr>
                </a:tc>
                <a:tc>
                  <a:txBody>
                    <a:bodyPr/>
                    <a:lstStyle/>
                    <a:p>
                      <a:r>
                        <a:rPr sz="1600">
                          <a:solidFill>
                            <a:srgbClr val="263238"/>
                          </a:solidFill>
                          <a:latin typeface="Calibri"/>
                        </a:rPr>
                        <a:t>Aspirina no inferior en mortalidad a 90 días (0,78 % frente a 0,73 %); más TVP (2,51 % frente a 1,71 %); edad media 44,6 años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explicada para entender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Fixation using Alternative Implants for the Treatment of Hip fractures (FAITH) Investigators. Lancet. 2017. doi:10.1016/S0140-6736(17)30066-1</a:t>
            </a:r>
          </a:p>
          <a:p>
            <a:r>
              <a:rPr sz="800">
                <a:solidFill>
                  <a:srgbClr val="5A6469"/>
                </a:solidFill>
                <a:latin typeface="Calibri"/>
              </a:rPr>
              <a:t>[r4] Fernandez MA et al. N Engl J Med. 2022. doi:10.1056/NEJMoa2108337</a:t>
            </a:r>
          </a:p>
          <a:p>
            <a:r>
              <a:rPr sz="800">
                <a:solidFill>
                  <a:srgbClr val="5A6469"/>
                </a:solidFill>
                <a:latin typeface="Calibri"/>
              </a:rPr>
              <a:t>[r5] Lewis SR et al. Cochrane Database Syst Rev. 2022. doi:10.1002/14651858.CD013410.pub2</a:t>
            </a:r>
          </a:p>
          <a:p>
            <a:r>
              <a:rPr sz="800">
                <a:solidFill>
                  <a:srgbClr val="5A6469"/>
                </a:solidFill>
                <a:latin typeface="Calibri"/>
              </a:rPr>
              <a:t>[r7] Morrell AT et al. Cochrane Database Syst Rev. 2025. doi:10.1002/14651858.CD016031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bloque es apoyo de estudio: explica el porqué de cada paso.</a:t>
            </a:r>
          </a:p>
          <a:p>
            <a:pPr marL="347472" indent="-347472">
              <a:spcAft>
                <a:spcPts val="1400"/>
              </a:spcAft>
              <a:buChar char="•"/>
            </a:pPr>
            <a:r>
              <a:rPr sz="2800">
                <a:solidFill>
                  <a:srgbClr val="263238"/>
                </a:solidFill>
                <a:latin typeface="Calibri"/>
              </a:rPr>
              <a:t>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FAITH: factores asociados a revisión quirúrgica (razón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Sprague S et al. J Orthop Trauma. 2018. doi:10.1097/BOT.0000000000001162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Menores de 60 años: tasa de reducción excelente según el tipo de reducción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[r51] Chi JE et al. Arch Orthop Trauma Surg. 2026. doi:10.1007/s00402-026-06475-1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Fixation using Alternative Implants for the Treatment of Hip fractures (FAITH) Investigators. Lancet. 2017. doi:10.1016/S0140-6736(17)30066-1</a:t>
            </a:r>
          </a:p>
          <a:p>
            <a:r>
              <a:rPr sz="800">
                <a:solidFill>
                  <a:srgbClr val="5A6469"/>
                </a:solidFill>
                <a:latin typeface="Calibri"/>
              </a:rPr>
              <a:t>[r3] HEALTH Investigators et al. N Engl J Med. 2019. doi:10.1056/NEJMoa1906190</a:t>
            </a:r>
          </a:p>
          <a:p>
            <a:r>
              <a:rPr sz="800">
                <a:solidFill>
                  <a:srgbClr val="5A6469"/>
                </a:solidFill>
                <a:latin typeface="Calibri"/>
              </a:rPr>
              <a:t>[r4] Fernandez MA et al. N Engl J Med. 2022. doi:10.1056/NEJMoa2108337</a:t>
            </a:r>
          </a:p>
          <a:p>
            <a:r>
              <a:rPr sz="800">
                <a:solidFill>
                  <a:srgbClr val="5A6469"/>
                </a:solidFill>
                <a:latin typeface="Calibri"/>
              </a:rPr>
              <a:t>[r5] Lewis SR et al. Cochrane Database Syst Rev. 2022. doi:10.1002/14651858.CD013410.pub2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Adulto joven tras fijación.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Adulto joven tras fijación: complicaciones agrupadas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Slobogean GP et al. Injury. 2015. doi:10.1016/j.injury.2014.10.010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desplazadas de 18 a 59 años: fracaso del tratamiento (valor) y necrosis (valor2) por década de vida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Collinge CA et al. J Orthop Trauma. 2024. doi:10.1097/BOT.0000000000002840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HIP ATTACK Investigators. Lancet. 2020. doi:10.1016/S0140-6736(20)30058-1</a:t>
            </a:r>
          </a:p>
          <a:p>
            <a:r>
              <a:rPr sz="800">
                <a:solidFill>
                  <a:srgbClr val="5A6469"/>
                </a:solidFill>
                <a:latin typeface="Calibri"/>
              </a:rPr>
              <a:t>[r3] HEALTH Investigators et al. N Engl J Med. 2019. doi:10.1056/NEJMoa1906190</a:t>
            </a:r>
          </a:p>
          <a:p>
            <a:r>
              <a:rPr sz="800">
                <a:solidFill>
                  <a:srgbClr val="5A6469"/>
                </a:solidFill>
                <a:latin typeface="Calibri"/>
              </a:rPr>
              <a:t>[r4] Fernandez MA et al. N Engl J Med. 2022. doi:10.1056/NEJMoa2108337</a:t>
            </a:r>
          </a:p>
          <a:p>
            <a:r>
              <a:rPr sz="800">
                <a:solidFill>
                  <a:srgbClr val="5A6469"/>
                </a:solidFill>
                <a:latin typeface="Calibri"/>
              </a:rPr>
              <a:t>[r6] Lewis SR et al. Cochrane Database Syst Rev. 2022. doi:10.1002/14651858.CD013404.pub2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Mortalidad relativa.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anual excesiva a los 80 años: mujeres (valor) y hombres (valor2)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Haentjens P et al. Ann Intern Med. 2010. doi:10.7326/0003-4819-152-6-201003160-00008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Manejo no operatorio en frágiles: mortalidad agrupada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Loggers SAI et al. Injury. 2020. doi:10.1016/j.injury.2020.08.027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[r38] National Institute for Health and Care Excellence. London: NICE;. 2023.</a:t>
            </a:r>
          </a:p>
          <a:p>
            <a:r>
              <a:rPr sz="800">
                <a:solidFill>
                  <a:srgbClr val="5A6469"/>
                </a:solidFill>
                <a:latin typeface="Calibri"/>
              </a:rPr>
              <a:t>[r40] American Academy of Orthopaedic Surgeons. Adoptada el 3 de diciembre de. 2021. doi:10.5435/JAAOS-D-22-00273</a:t>
            </a:r>
          </a:p>
          <a:p>
            <a:r>
              <a:rPr sz="800">
                <a:solidFill>
                  <a:srgbClr val="5A6469"/>
                </a:solidFill>
                <a:latin typeface="Calibri"/>
              </a:rPr>
              <a:t>[r43] Kammerlander C et al. J Bone Joint Surg Am. 2018. doi:10.2106/JBJS.17.01222</a:t>
            </a:r>
          </a:p>
          <a:p>
            <a:r>
              <a:rPr sz="800">
                <a:solidFill>
                  <a:srgbClr val="5A6469"/>
                </a:solidFill>
                <a:latin typeface="Calibri"/>
              </a:rPr>
              <a:t>[r44] Xu S et al. J Clin Med. 2026. doi:10.3390/jcm15103912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Adulto mayor.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Programa.</a:t>
            </a:r>
          </a:p>
          <a:p>
            <a:pPr marL="347472" indent="-347472">
              <a:spcAft>
                <a:spcPts val="1400"/>
              </a:spcAft>
              <a:buChar char="•"/>
            </a:pPr>
            <a:r>
              <a:rPr sz="2400">
                <a:solidFill>
                  <a:srgbClr val="263238"/>
                </a:solidFill>
                <a:latin typeface="Calibri"/>
              </a:rPr>
              <a:t>NICE incluye en el programa de fractura de cadera metas de rehabilitación, alta temprana apoyada si el paciente está estable y puede moverse, y enlace con prevención de caídas y salud ósea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Carga parcial indicada: quién la respeta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Kammerlander C et al. J Bone Joint Surg Am. 2018. doi:10.2106/JBJS.17.01222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NICE y AAOS lado a lado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American Academy of Orthopaedic Surgeons. Adoptada el 3 de diciembre de. 2021. doi:10.5435/JAAOS-D-22-00273</a:t>
            </a:r>
          </a:p>
          <a:p>
            <a:r>
              <a:rPr sz="1000">
                <a:solidFill>
                  <a:srgbClr val="5A6469"/>
                </a:solidFill>
                <a:latin typeface="Calibri"/>
              </a:rPr>
              <a:t>[r38]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guías no coinciden en todo ni son infalibles: la propia AAOS gradúa varias recomendaciones como moderadas o limitadas, y NICE marca cada recomendación con su año… [r40]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NICE CG124 (actualizada 2023) y AAOS 2021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National Institute for Health and Care Excellence. London: NICE;. 2023.</a:t>
            </a:r>
          </a:p>
          <a:p>
            <a:r>
              <a:rPr sz="1000">
                <a:solidFill>
                  <a:srgbClr val="5A6469"/>
                </a:solidFill>
                <a:latin typeface="Calibri"/>
              </a:rPr>
              <a:t>[r39] National Institute for Health and Care Excellence. London: NICE;. 2019.</a:t>
            </a:r>
          </a:p>
          <a:p>
            <a:r>
              <a:rPr sz="1000">
                <a:solidFill>
                  <a:srgbClr val="5A6469"/>
                </a:solidFill>
                <a:latin typeface="Calibri"/>
              </a:rPr>
              <a:t>[r40] American Academy of Orthopaedic Surgeons. Adoptada el 3 de diciembre de. 2021. doi:10.5435/JAAOS-D-22-00273</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Tema</a:t>
                      </a:r>
                    </a:p>
                  </a:txBody>
                  <a:tcPr>
                    <a:solidFill>
                      <a:srgbClr val="0F5F6B"/>
                    </a:solidFill>
                  </a:tcPr>
                </a:tc>
                <a:tc>
                  <a:txBody>
                    <a:bodyPr/>
                    <a:lstStyle/>
                    <a:p>
                      <a:r>
                        <a:rPr sz="1600" b="1">
                          <a:solidFill>
                            <a:srgbClr val="FFFFFF"/>
                          </a:solidFill>
                          <a:latin typeface="Calibri"/>
                        </a:rPr>
                        <a:t>NICE</a:t>
                      </a:r>
                    </a:p>
                  </a:txBody>
                  <a:tcPr>
                    <a:solidFill>
                      <a:srgbClr val="0F5F6B"/>
                    </a:solidFill>
                  </a:tcPr>
                </a:tc>
                <a:tc>
                  <a:txBody>
                    <a:bodyPr/>
                    <a:lstStyle/>
                    <a:p>
                      <a:r>
                        <a:rPr sz="1600" b="1">
                          <a:solidFill>
                            <a:srgbClr val="FFFFFF"/>
                          </a:solidFill>
                          <a:latin typeface="Calibri"/>
                        </a:rPr>
                        <a:t>AAOS</a:t>
                      </a:r>
                    </a:p>
                  </a:txBody>
                  <a:tcPr>
                    <a:solidFill>
                      <a:srgbClr val="0F5F6B"/>
                    </a:solidFill>
                  </a:tcPr>
                </a:tc>
              </a:tr>
              <a:tr h="457200">
                <a:tc>
                  <a:txBody>
                    <a:bodyPr/>
                    <a:lstStyle/>
                    <a:p>
                      <a:r>
                        <a:rPr sz="1600">
                          <a:solidFill>
                            <a:srgbClr val="263238"/>
                          </a:solidFill>
                          <a:latin typeface="Calibri"/>
                        </a:rPr>
                        <a:t>Momento de la cirugía</a:t>
                      </a:r>
                    </a:p>
                  </a:txBody>
                  <a:tcPr>
                    <a:solidFill>
                      <a:srgbClr val="EEF3F4"/>
                    </a:solidFill>
                  </a:tcPr>
                </a:tc>
                <a:tc>
                  <a:txBody>
                    <a:bodyPr/>
                    <a:lstStyle/>
                    <a:p>
                      <a:r>
                        <a:rPr sz="1600">
                          <a:solidFill>
                            <a:srgbClr val="263238"/>
                          </a:solidFill>
                          <a:latin typeface="Calibri"/>
                        </a:rPr>
                        <a:t>El día de la llegada o el siguiente [r38]</a:t>
                      </a:r>
                    </a:p>
                  </a:txBody>
                  <a:tcPr>
                    <a:solidFill>
                      <a:srgbClr val="EEF3F4"/>
                    </a:solidFill>
                  </a:tcPr>
                </a:tc>
                <a:tc>
                  <a:txBody>
                    <a:bodyPr/>
                    <a:lstStyle/>
                    <a:p>
                      <a:r>
                        <a:rPr sz="1600">
                          <a:solidFill>
                            <a:srgbClr val="263238"/>
                          </a:solidFill>
                          <a:latin typeface="Calibri"/>
                        </a:rPr>
                        <a:t>24–48 h puede asociarse a mejores resultados (moderada) [r40]</a:t>
                      </a:r>
                    </a:p>
                  </a:txBody>
                  <a:tcPr>
                    <a:solidFill>
                      <a:srgbClr val="EEF3F4"/>
                    </a:solidFill>
                  </a:tcPr>
                </a:tc>
              </a:tr>
              <a:tr h="457200">
                <a:tc>
                  <a:txBody>
                    <a:bodyPr/>
                    <a:lstStyle/>
                    <a:p>
                      <a:r>
                        <a:rPr sz="1600">
                          <a:solidFill>
                            <a:srgbClr val="263238"/>
                          </a:solidFill>
                          <a:latin typeface="Calibri"/>
                        </a:rPr>
                        <a:t>Desplazada: fijar o reemplazar</a:t>
                      </a:r>
                    </a:p>
                  </a:txBody>
                  <a:tcPr>
                    <a:solidFill>
                      <a:srgbClr val="FFFFFF"/>
                    </a:solidFill>
                  </a:tcPr>
                </a:tc>
                <a:tc>
                  <a:txBody>
                    <a:bodyPr/>
                    <a:lstStyle/>
                    <a:p>
                      <a:r>
                        <a:rPr sz="1600">
                          <a:solidFill>
                            <a:srgbClr val="263238"/>
                          </a:solidFill>
                          <a:latin typeface="Calibri"/>
                        </a:rPr>
                        <a:t>Ofrecer reemplazo, total o hemi [r38]</a:t>
                      </a:r>
                    </a:p>
                  </a:txBody>
                  <a:tcPr>
                    <a:solidFill>
                      <a:srgbClr val="FFFFFF"/>
                    </a:solidFill>
                  </a:tcPr>
                </a:tc>
                <a:tc>
                  <a:txBody>
                    <a:bodyPr/>
                    <a:lstStyle/>
                    <a:p>
                      <a:r>
                        <a:rPr sz="1600">
                          <a:solidFill>
                            <a:srgbClr val="263238"/>
                          </a:solidFill>
                          <a:latin typeface="Calibri"/>
                        </a:rPr>
                        <a:t>Artroplastia sobre fijación (fuerte) [r40]</a:t>
                      </a:r>
                    </a:p>
                  </a:txBody>
                  <a:tcPr>
                    <a:solidFill>
                      <a:srgbClr val="FFFFFF"/>
                    </a:solidFill>
                  </a:tcPr>
                </a:tc>
              </a:tr>
              <a:tr h="457200">
                <a:tc>
                  <a:txBody>
                    <a:bodyPr/>
                    <a:lstStyle/>
                    <a:p>
                      <a:r>
                        <a:rPr sz="1600">
                          <a:solidFill>
                            <a:srgbClr val="263238"/>
                          </a:solidFill>
                          <a:latin typeface="Calibri"/>
                        </a:rPr>
                        <a:t>Total frente a hemi</a:t>
                      </a:r>
                    </a:p>
                  </a:txBody>
                  <a:tcPr>
                    <a:solidFill>
                      <a:srgbClr val="EEF3F4"/>
                    </a:solidFill>
                  </a:tcPr>
                </a:tc>
                <a:tc>
                  <a:txBody>
                    <a:bodyPr/>
                    <a:lstStyle/>
                    <a:p>
                      <a:r>
                        <a:rPr sz="1600">
                          <a:solidFill>
                            <a:srgbClr val="263238"/>
                          </a:solidFill>
                          <a:latin typeface="Calibri"/>
                        </a:rPr>
                        <a:t>Considerar total en quien caminaba solo con bastón como máximo, sin comorbilidad limitante y con expectativa de independencia más allá de 2 años [r38]</a:t>
                      </a:r>
                    </a:p>
                  </a:txBody>
                  <a:tcPr>
                    <a:solidFill>
                      <a:srgbClr val="EEF3F4"/>
                    </a:solidFill>
                  </a:tcPr>
                </a:tc>
                <a:tc>
                  <a:txBody>
                    <a:bodyPr/>
                    <a:lstStyle/>
                    <a:p>
                      <a:r>
                        <a:rPr sz="1600">
                          <a:solidFill>
                            <a:srgbClr val="263238"/>
                          </a:solidFill>
                          <a:latin typeface="Calibri"/>
                        </a:rPr>
                        <a:t>Posible beneficio funcional de la total en pacientes bien seleccionados, con más complicaciones (moderada, rebajada) [r40]</a:t>
                      </a:r>
                    </a:p>
                  </a:txBody>
                  <a:tcPr>
                    <a:solidFill>
                      <a:srgbClr val="EEF3F4"/>
                    </a:solidFill>
                  </a:tcPr>
                </a:tc>
              </a:tr>
              <a:tr h="457200">
                <a:tc>
                  <a:txBody>
                    <a:bodyPr/>
                    <a:lstStyle/>
                    <a:p>
                      <a:r>
                        <a:rPr sz="1600">
                          <a:solidFill>
                            <a:srgbClr val="263238"/>
                          </a:solidFill>
                          <a:latin typeface="Calibri"/>
                        </a:rPr>
                        <a:t>Cemento</a:t>
                      </a:r>
                    </a:p>
                  </a:txBody>
                  <a:tcPr>
                    <a:solidFill>
                      <a:srgbClr val="FFFFFF"/>
                    </a:solidFill>
                  </a:tcPr>
                </a:tc>
                <a:tc>
                  <a:txBody>
                    <a:bodyPr/>
                    <a:lstStyle/>
                    <a:p>
                      <a:r>
                        <a:rPr sz="1600">
                          <a:solidFill>
                            <a:srgbClr val="263238"/>
                          </a:solidFill>
                          <a:latin typeface="Calibri"/>
                        </a:rPr>
                        <a:t>Usar implantes cementados [r38]</a:t>
                      </a:r>
                    </a:p>
                  </a:txBody>
                  <a:tcPr>
                    <a:solidFill>
                      <a:srgbClr val="FFFFFF"/>
                    </a:solidFill>
                  </a:tcPr>
                </a:tc>
                <a:tc>
                  <a:txBody>
                    <a:bodyPr/>
                    <a:lstStyle/>
                    <a:p>
                      <a:r>
                        <a:rPr sz="1600">
                          <a:solidFill>
                            <a:srgbClr val="263238"/>
                          </a:solidFill>
                          <a:latin typeface="Calibri"/>
                        </a:rPr>
                        <a:t>Tallo cementado (fuerte) [r40]</a:t>
                      </a:r>
                    </a:p>
                  </a:txBody>
                  <a:tcPr>
                    <a:solidFill>
                      <a:srgbClr val="FFFFFF"/>
                    </a:solidFill>
                  </a:tcPr>
                </a:tc>
              </a:tr>
              <a:tr h="457200">
                <a:tc>
                  <a:txBody>
                    <a:bodyPr/>
                    <a:lstStyle/>
                    <a:p>
                      <a:r>
                        <a:rPr sz="1600">
                          <a:solidFill>
                            <a:srgbClr val="263238"/>
                          </a:solidFill>
                          <a:latin typeface="Calibri"/>
                        </a:rPr>
                        <a:t>Abordaje de la hemiartroplastia</a:t>
                      </a:r>
                    </a:p>
                  </a:txBody>
                  <a:tcPr>
                    <a:solidFill>
                      <a:srgbClr val="EEF3F4"/>
                    </a:solidFill>
                  </a:tcPr>
                </a:tc>
                <a:tc>
                  <a:txBody>
                    <a:bodyPr/>
                    <a:lstStyle/>
                    <a:p>
                      <a:r>
                        <a:rPr sz="1600">
                          <a:solidFill>
                            <a:srgbClr val="263238"/>
                          </a:solidFill>
                          <a:latin typeface="Calibri"/>
                        </a:rPr>
                        <a:t>Considerar el abordaje anterolateral en vez del posterior (recomendación de 2011) [r38]</a:t>
                      </a:r>
                    </a:p>
                  </a:txBody>
                  <a:tcPr>
                    <a:solidFill>
                      <a:srgbClr val="EEF3F4"/>
                    </a:solidFill>
                  </a:tcPr>
                </a:tc>
                <a:tc>
                  <a:txBody>
                    <a:bodyPr/>
                    <a:lstStyle/>
                    <a:p>
                      <a:r>
                        <a:rPr sz="1600">
                          <a:solidFill>
                            <a:srgbClr val="263238"/>
                          </a:solidFill>
                          <a:latin typeface="Calibri"/>
                        </a:rPr>
                        <a:t>Ningún abordaje favorecido (moderada) [r40]</a:t>
                      </a:r>
                    </a:p>
                  </a:txBody>
                  <a:tcPr>
                    <a:solidFill>
                      <a:srgbClr val="EEF3F4"/>
                    </a:solidFill>
                  </a:tcPr>
                </a:tc>
              </a:tr>
              <a:tr h="457200">
                <a:tc>
                  <a:txBody>
                    <a:bodyPr/>
                    <a:lstStyle/>
                    <a:p>
                      <a:r>
                        <a:rPr sz="1600">
                          <a:solidFill>
                            <a:srgbClr val="263238"/>
                          </a:solidFill>
                          <a:latin typeface="Calibri"/>
                        </a:rPr>
                        <a:t>Fractura estable</a:t>
                      </a:r>
                    </a:p>
                  </a:txBody>
                  <a:tcPr>
                    <a:solidFill>
                      <a:srgbClr val="FFFFFF"/>
                    </a:solidFill>
                  </a:tcPr>
                </a:tc>
                <a:tc>
                  <a:txBody>
                    <a:bodyPr/>
                    <a:lstStyle/>
                    <a:p>
                      <a:r>
                        <a:rPr sz="1600">
                          <a:solidFill>
                            <a:srgbClr val="263238"/>
                          </a:solidFill>
                          <a:latin typeface="Calibri"/>
                        </a:rPr>
                        <a:t>Sin recomendación específica en el texto revisado</a:t>
                      </a:r>
                    </a:p>
                  </a:txBody>
                  <a:tcPr>
                    <a:solidFill>
                      <a:srgbClr val="FFFFFF"/>
                    </a:solidFill>
                  </a:tcPr>
                </a:tc>
                <a:tc>
                  <a:txBody>
                    <a:bodyPr/>
                    <a:lstStyle/>
                    <a:p>
                      <a:r>
                        <a:rPr sz="1600">
                          <a:solidFill>
                            <a:srgbClr val="263238"/>
                          </a:solidFill>
                          <a:latin typeface="Calibri"/>
                        </a:rPr>
                        <a:t>Hemiartroplastia, fijación o manejo no operatorio pueden considerarse (opción limitada) [r40]</a:t>
                      </a:r>
                    </a:p>
                  </a:txBody>
                  <a:tcPr>
                    <a:solidFill>
                      <a:srgbClr val="FFFFFF"/>
                    </a:solidFill>
                  </a:tcPr>
                </a:tc>
              </a:tr>
              <a:tr h="457200">
                <a:tc>
                  <a:txBody>
                    <a:bodyPr/>
                    <a:lstStyle/>
                    <a:p>
                      <a:r>
                        <a:rPr sz="1600">
                          <a:solidFill>
                            <a:srgbClr val="263238"/>
                          </a:solidFill>
                          <a:latin typeface="Calibri"/>
                        </a:rPr>
                        <a:t>Anestesia</a:t>
                      </a:r>
                    </a:p>
                  </a:txBody>
                  <a:tcPr>
                    <a:solidFill>
                      <a:srgbClr val="EEF3F4"/>
                    </a:solidFill>
                  </a:tcPr>
                </a:tc>
                <a:tc>
                  <a:txBody>
                    <a:bodyPr/>
                    <a:lstStyle/>
                    <a:p>
                      <a:r>
                        <a:rPr sz="1600">
                          <a:solidFill>
                            <a:srgbClr val="263238"/>
                          </a:solidFill>
                          <a:latin typeface="Calibri"/>
                        </a:rPr>
                        <a:t>Ofrecer espinal o general tras explicar riesgos [r38]</a:t>
                      </a:r>
                    </a:p>
                  </a:txBody>
                  <a:tcPr>
                    <a:solidFill>
                      <a:srgbClr val="EEF3F4"/>
                    </a:solidFill>
                  </a:tcPr>
                </a:tc>
                <a:tc>
                  <a:txBody>
                    <a:bodyPr/>
                    <a:lstStyle/>
                    <a:p>
                      <a:r>
                        <a:rPr sz="1600">
                          <a:solidFill>
                            <a:srgbClr val="263238"/>
                          </a:solidFill>
                          <a:latin typeface="Calibri"/>
                        </a:rPr>
                        <a:t>Cualquiera de las dos es apropiada (fuerte) [r40]</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Gautier E et al. J Bone Joint Surg Br. 2000. doi:10.1302/0301-620x.82b5.10426</a:t>
            </a:r>
          </a:p>
          <a:p>
            <a:r>
              <a:rPr sz="1000">
                <a:solidFill>
                  <a:srgbClr val="5A6469"/>
                </a:solidFill>
                <a:latin typeface="Calibri"/>
              </a:rPr>
              <a:t>[r16] Zlotorowicz M et al. J Bone Joint Surg Br. 2011. doi:10.1302/0301-620X.93B11.26993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La anatomía vascular explica el pronóstico: la rama profunda de la arteria circunfleja femoral medial nutre la cabeza y sus vasos retinaculares corren pegados al cuello [r15][r16].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Haj-Mirzaian A et al. Radiology. 2020. doi:10.1148/radiol.2020192167</a:t>
            </a:r>
          </a:p>
          <a:p>
            <a:r>
              <a:rPr sz="1000">
                <a:solidFill>
                  <a:srgbClr val="5A6469"/>
                </a:solidFill>
                <a:latin typeface="Calibri"/>
              </a:rPr>
              <a:t>[r38]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 negativa con sospecha clínica no descarta fractura: 39 % de esos pacientes tenían fractura que requería cirugía en la resonancia [r17]. Pedir MRI, o TC si no hay MRI en 24 h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Van Embden D et al. Orthop Traumatol Surg Res. 2012. doi:10.1016/j.otsr.2012.02.003</a:t>
            </a:r>
          </a:p>
          <a:p>
            <a:r>
              <a:rPr sz="1000">
                <a:solidFill>
                  <a:srgbClr val="5A6469"/>
                </a:solidFill>
                <a:latin typeface="Calibri"/>
              </a:rPr>
              <a:t>[r40] American Academy of Orthopaedic Surgeons. Adoptada el 3 de diciembre de. 2021. doi:10.5435/JAAOS-D-22-00273</a:t>
            </a:r>
          </a:p>
          <a:p>
            <a:r>
              <a:rPr sz="1000">
                <a:solidFill>
                  <a:srgbClr val="5A6469"/>
                </a:solidFill>
                <a:latin typeface="Calibri"/>
              </a:rPr>
              <a:t>[r38] National Institute for Health and Care Excellence. London: NICE;. 2023.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Decidir por desplazamiento y por paciente, no por el nombre de una clasificación poco fiable [r10][r40].</a:t>
            </a:r>
          </a:p>
          <a:p>
            <a:pPr marL="347472" indent="-347472">
              <a:spcAft>
                <a:spcPts val="1400"/>
              </a:spcAft>
              <a:buChar char="•"/>
            </a:pPr>
            <a:r>
              <a:rPr sz="2400">
                <a:solidFill>
                  <a:srgbClr val="263238"/>
                </a:solidFill>
                <a:latin typeface="Calibri"/>
              </a:rPr>
              <a:t>En el adulto mayor con fractura desplazada: artroplastia, tallo cementado, cirugía precoz y manejo ortogeriátrico [r38][r40].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HIP ATTACK Investigators. Accelerated surgery versus standard care in hip fracture (HIP ATTACK): an international, randomised, controlled trial. Lancet. 2020;395(10225):698-708. doi:10.1016/S0140-6736(20)30058-1 PMID:32050090 https://doi.org/10.1016/S0140-6736(20)30058-1</a:t>
            </a:r>
          </a:p>
          <a:p>
            <a:pPr>
              <a:spcAft>
                <a:spcPts val="800"/>
              </a:spcAft>
            </a:pPr>
            <a:r>
              <a:rPr sz="1200">
                <a:solidFill>
                  <a:srgbClr val="263238"/>
                </a:solidFill>
                <a:latin typeface="Calibri"/>
              </a:rPr>
              <a:t>[r2] Fixation using Alternative Implants for the Treatment of Hip fractures (FAITH) Investigators. Fracture fixation in the operative management of hip fractures (FAITH): an international, multicentre, randomised controlled trial. Lancet. 2017;389(10078):1519-1527. doi:10.1016/S0140-6736(17)30066-1 PMID:28262269 https://doi.org/10.1016/S0140-6736(17)30066-1</a:t>
            </a:r>
          </a:p>
          <a:p>
            <a:pPr>
              <a:spcAft>
                <a:spcPts val="800"/>
              </a:spcAft>
            </a:pPr>
            <a:r>
              <a:rPr sz="1200">
                <a:solidFill>
                  <a:srgbClr val="263238"/>
                </a:solidFill>
                <a:latin typeface="Calibri"/>
              </a:rPr>
              <a:t>[r3] HEALTH Investigators, Bhandari M, Einhorn TA, Guyatt G, Schemitsch EH, Zura RD, et al. Total Hip Arthroplasty or Hemiarthroplasty for Hip Fracture. N Engl J Med. 2019;381(23):2199-2208. doi:10.1056/NEJMoa1906190 PMID:31557429 https://doi.org/10.1056/NEJMoa1906190</a:t>
            </a:r>
          </a:p>
          <a:p>
            <a:pPr>
              <a:spcAft>
                <a:spcPts val="800"/>
              </a:spcAft>
            </a:pPr>
            <a:r>
              <a:rPr sz="1200">
                <a:solidFill>
                  <a:srgbClr val="263238"/>
                </a:solidFill>
                <a:latin typeface="Calibri"/>
              </a:rPr>
              <a:t>[r4] Fernandez MA, Achten J, Parsons N, Griffin XL, Png ME, Gould J, et al. Cemented or Uncemented Hemiarthroplasty for Intracapsular Hip Fracture. N Engl J Med. 2022;386(6):521-530. doi:10.1056/NEJMoa2108337 PMID:35139272 https://doi.org/10.1056/NEJMoa2108337</a:t>
            </a:r>
          </a:p>
          <a:p>
            <a:pPr>
              <a:spcAft>
                <a:spcPts val="800"/>
              </a:spcAft>
            </a:pPr>
            <a:r>
              <a:rPr sz="1200">
                <a:solidFill>
                  <a:srgbClr val="263238"/>
                </a:solidFill>
                <a:latin typeface="Calibri"/>
              </a:rPr>
              <a:t>[r5] Lewis SR, Macey R, Parker MJ, Cook JA, Griffin XL. Arthroplasties for hip fracture in adults. Cochrane Database Syst Rev. 2022;2(2):CD013410. doi:10.1002/14651858.CD013410.pub2 PMID:35156194 https://doi.org/10.1002/14651858.CD013410.pub2</a:t>
            </a:r>
          </a:p>
          <a:p>
            <a:pPr>
              <a:spcAft>
                <a:spcPts val="800"/>
              </a:spcAft>
            </a:pPr>
            <a:r>
              <a:rPr sz="1200">
                <a:solidFill>
                  <a:srgbClr val="263238"/>
                </a:solidFill>
                <a:latin typeface="Calibri"/>
              </a:rPr>
              <a:t>[r6] Lewis SR, Macey R, Stokes J, Cook JA, Eardley WG, Griffin XL. Surgical interventions for treating intracapsular hip fractures in older adults: a network meta-analysis. Cochrane Database Syst Rev. 2022;2(2):CD013404. doi:10.1002/14651858.CD013404.pub2 PMID:35156192 https://doi.org/10.1002/14651858.CD013404.pub2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Morrell AT, Lindsay SE, Schabel K, Parker MJ, Griffin XL. Surgical approaches for inserting hemiarthroplasty of the hip in people with hip fractures. Cochrane Database Syst Rev. 2025;6(6):CD016031. doi:10.1002/14651858.CD016031 PMID:40511667 https://doi.org/10.1002/14651858.CD016031</a:t>
            </a:r>
          </a:p>
          <a:p>
            <a:pPr>
              <a:spcAft>
                <a:spcPts val="800"/>
              </a:spcAft>
            </a:pPr>
            <a:r>
              <a:rPr sz="1200">
                <a:solidFill>
                  <a:srgbClr val="263238"/>
                </a:solidFill>
                <a:latin typeface="Calibri"/>
              </a:rPr>
              <a:t>[r8] Ekhtiari S, Gormley J, Axelrod DE, Devji T, Bhandari M, Guyatt GH. Total Hip Arthroplasty Versus Hemiarthroplasty for Displaced Femoral Neck Fracture: A Systematic Review and Meta-Analysis of Randomized Controlled Trials. J Bone Joint Surg Am. 2020;102(18):1638-1645. doi:10.2106/JBJS.20.00226 PMID:32732709 https://doi.org/10.2106/JBJS.20.00226</a:t>
            </a:r>
          </a:p>
          <a:p>
            <a:pPr>
              <a:spcAft>
                <a:spcPts val="800"/>
              </a:spcAft>
            </a:pPr>
            <a:r>
              <a:rPr sz="1200">
                <a:solidFill>
                  <a:srgbClr val="263238"/>
                </a:solidFill>
                <a:latin typeface="Calibri"/>
              </a:rPr>
              <a:t>[r9] Cazzato G, Oliva MS, Masci G, Vitiello R, Smimmo A, Matrangolo MR, et al. Femoral neck fracture: the reliability of radiologic classifications. BMC Musculoskelet Disord. 2022;22(Suppl 2):1063. doi:10.1186/s12891-022-05007-3 PMID:35078436 https://doi.org/10.1186/s12891-022-05007-3</a:t>
            </a:r>
          </a:p>
          <a:p>
            <a:pPr>
              <a:spcAft>
                <a:spcPts val="800"/>
              </a:spcAft>
            </a:pPr>
            <a:r>
              <a:rPr sz="1200">
                <a:solidFill>
                  <a:srgbClr val="263238"/>
                </a:solidFill>
                <a:latin typeface="Calibri"/>
              </a:rPr>
              <a:t>[r10] Van Embden D, Rhemrev SJ, Genelin F, Meylaerts SA, Roukema GR. The reliability of a simplified Garden classification for intracapsular hip fractures. Orthop Traumatol Surg Res. 2012;98(4):405-8. doi:10.1016/j.otsr.2012.02.003 PMID:22560590 https://doi.org/10.1016/j.otsr.2012.02.003</a:t>
            </a:r>
          </a:p>
          <a:p>
            <a:pPr>
              <a:spcAft>
                <a:spcPts val="800"/>
              </a:spcAft>
            </a:pPr>
            <a:r>
              <a:rPr sz="1200">
                <a:solidFill>
                  <a:srgbClr val="263238"/>
                </a:solidFill>
                <a:latin typeface="Calibri"/>
              </a:rPr>
              <a:t>[r11] Gašpar D, Crnković T, Durović D, Podsednik D, Slišurić F. AO group, AO subgroup, Garden and Pauwels classification systems of femoral neck fractures: are they reliable and reproducible?. Med Glas (Zenica). 2012;9(2):243-7. PMID:22926358 https://pubmed.ncbi.nlm.nih.gov/22926358/</a:t>
            </a:r>
          </a:p>
          <a:p>
            <a:pPr>
              <a:spcAft>
                <a:spcPts val="800"/>
              </a:spcAft>
            </a:pPr>
            <a:r>
              <a:rPr sz="1200">
                <a:solidFill>
                  <a:srgbClr val="263238"/>
                </a:solidFill>
                <a:latin typeface="Calibri"/>
              </a:rPr>
              <a:t>[r12] Nandi S. Revisiting Pauwels' classification of femoral neck fractures. World J Orthop. 2021;12(11):811-815. doi:10.5312/wjo.v12.i11.811 PMID:34888141 https://doi.org/10.5312/wjo.v12.i11.811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Karanicolas PJ, Bhandari M, Walter SD, Heels-Ansdell D, Sanders D, Schemitsch E, et al. Interobserver reliability of classification systems to rate the quality of femoral neck fracture reduction. J Orthop Trauma. 2009;23(6):408-12. doi:10.1097/BOT.0b013e31815ea017 PMID:19550226 https://doi.org/10.1097/BOT.0b013e31815ea017</a:t>
            </a:r>
          </a:p>
          <a:p>
            <a:pPr>
              <a:spcAft>
                <a:spcPts val="800"/>
              </a:spcAft>
            </a:pPr>
            <a:r>
              <a:rPr sz="1200">
                <a:solidFill>
                  <a:srgbClr val="263238"/>
                </a:solidFill>
                <a:latin typeface="Calibri"/>
              </a:rPr>
              <a:t>[r14] Wright DJ, Bui CN, Ihn HE, McGarry MH, Lee TQ, Scolaro JA. Posterior Inferior Comminution Significantly Influences Torque to Failure in Vertically Oriented Femoral Neck Fractures: A Biomechanical Study. J Orthop Trauma. 2020;34(12):644-649. doi:10.1097/BOT.0000000000001846 PMID:32467487 https://doi.org/10.1097/BOT.0000000000001846</a:t>
            </a:r>
          </a:p>
          <a:p>
            <a:pPr>
              <a:spcAft>
                <a:spcPts val="800"/>
              </a:spcAft>
            </a:pPr>
            <a:r>
              <a:rPr sz="1200">
                <a:solidFill>
                  <a:srgbClr val="263238"/>
                </a:solidFill>
                <a:latin typeface="Calibri"/>
              </a:rPr>
              <a:t>[r15] Gautier E, Ganz K, Krügel N, Gill T, Ganz R. Anatomy of the medial femoral circumflex artery and its surgical implications. J Bone Joint Surg Br. 2000;82(5):679-83. doi:10.1302/0301-620x.82b5.10426 PMID:10963165 https://doi.org/10.1302/0301-620x.82b5.10426</a:t>
            </a:r>
          </a:p>
          <a:p>
            <a:pPr>
              <a:spcAft>
                <a:spcPts val="800"/>
              </a:spcAft>
            </a:pPr>
            <a:r>
              <a:rPr sz="1200">
                <a:solidFill>
                  <a:srgbClr val="263238"/>
                </a:solidFill>
                <a:latin typeface="Calibri"/>
              </a:rPr>
              <a:t>[r16] Zlotorowicz M, Szczodry M, Czubak J, Ciszek B. Anatomy of the medial femoral circumflex artery with respect to the vascularity of the femoral head. J Bone Joint Surg Br. 2011;93(11):1471-4. doi:10.1302/0301-620X.93B11.26993 PMID:22058296 https://doi.org/10.1302/0301-620X.93B11.26993</a:t>
            </a:r>
          </a:p>
          <a:p>
            <a:pPr>
              <a:spcAft>
                <a:spcPts val="800"/>
              </a:spcAft>
            </a:pPr>
            <a:r>
              <a:rPr sz="1200">
                <a:solidFill>
                  <a:srgbClr val="263238"/>
                </a:solidFill>
                <a:latin typeface="Calibri"/>
              </a:rPr>
              <a:t>[r17] Haj-Mirzaian A, Eng J, Khorasani R, Raja AS, Levin AS, Smith SE, et al. Use of Advanced Imaging for Radiographically Occult Hip Fracture in Elderly Patients: A Systematic Review and Meta-Analysis. Radiology. 2020;296(3):521-531. doi:10.1148/radiol.2020192167 PMID:32633673 https://doi.org/10.1148/radiol.2020192167</a:t>
            </a:r>
          </a:p>
          <a:p>
            <a:pPr>
              <a:spcAft>
                <a:spcPts val="800"/>
              </a:spcAft>
            </a:pPr>
            <a:r>
              <a:rPr sz="1200">
                <a:solidFill>
                  <a:srgbClr val="263238"/>
                </a:solidFill>
                <a:latin typeface="Calibri"/>
              </a:rPr>
              <a:t>[r18] Kellock TT, Khurana B, Mandell JC. Diagnostic Performance of CT for Occult Proximal Femoral Fractures: A Systematic Review and Meta-Analysis. AJR Am J Roentgenol. 2019;213(6):1324-1330. doi:10.2214/AJR.19.21510 PMID:31461322 https://doi.org/10.2214/AJR.19.21510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Qu H, Bian L. Comparison of CT and MRI in diagnosing occult hip fracture: a systematic review and meta-analysis. Am J Transl Res. 2024;16(7):2745-2755. doi:10.62347/NUBB1946 PMID:39114706 https://doi.org/10.62347/NUBB1946</a:t>
            </a:r>
          </a:p>
          <a:p>
            <a:pPr>
              <a:spcAft>
                <a:spcPts val="800"/>
              </a:spcAft>
            </a:pPr>
            <a:r>
              <a:rPr sz="1200">
                <a:solidFill>
                  <a:srgbClr val="263238"/>
                </a:solidFill>
                <a:latin typeface="Calibri"/>
              </a:rPr>
              <a:t>[r20] Frihagen F, Nordsletten L, Tariq R, Madsen JE. MRI diagnosis of occult hip fractures. Acta Orthop. 2005;76(4):524-30. doi:10.1080/17453670510041510 PMID:16195069 https://doi.org/10.1080/17453670510041510</a:t>
            </a:r>
          </a:p>
          <a:p>
            <a:pPr>
              <a:spcAft>
                <a:spcPts val="800"/>
              </a:spcAft>
            </a:pPr>
            <a:r>
              <a:rPr sz="1200">
                <a:solidFill>
                  <a:srgbClr val="263238"/>
                </a:solidFill>
                <a:latin typeface="Calibri"/>
              </a:rPr>
              <a:t>[r21] Tsukamoto H, Kijima H, Saito K, Saito H, Miyakoshi N. Diagnostic accuracy of ultrasonography for occult femoral neck fracture. J Clin Orthop Trauma. 2023;36:102087. doi:10.1016/j.jcot.2022.102087 PMID:36570856 https://doi.org/10.1016/j.jcot.2022.102087</a:t>
            </a:r>
          </a:p>
          <a:p>
            <a:pPr>
              <a:spcAft>
                <a:spcPts val="800"/>
              </a:spcAft>
            </a:pPr>
            <a:r>
              <a:rPr sz="1200">
                <a:solidFill>
                  <a:srgbClr val="263238"/>
                </a:solidFill>
                <a:latin typeface="Calibri"/>
              </a:rPr>
              <a:t>[r22] Smeets SJM, Vening W, Winkes MB, Kuijt GP, Slooter GD, van Eerten PV. The patellar pubic percussion test: a simple bedside tool for suspected occult hip fractures. Int Orthop. 2018;42(11):2521-2524. doi:10.1007/s00264-018-4036-2 PMID:30019126 https://doi.org/10.1007/s00264-018-4036-2</a:t>
            </a:r>
          </a:p>
          <a:p>
            <a:pPr>
              <a:spcAft>
                <a:spcPts val="800"/>
              </a:spcAft>
            </a:pPr>
            <a:r>
              <a:rPr sz="1200">
                <a:solidFill>
                  <a:srgbClr val="263238"/>
                </a:solidFill>
                <a:latin typeface="Calibri"/>
              </a:rPr>
              <a:t>[r23] Adams SL, Yarnold PR. Clinical use of the patellar-pubic percussion sign in hip trauma. Am J Emerg Med. 1997;15(2):173-5. doi:10.1016/s0735-6757(97)90095-4 PMID:9115523 https://doi.org/10.1016/s0735-6757(97)90095-4</a:t>
            </a:r>
          </a:p>
          <a:p>
            <a:pPr>
              <a:spcAft>
                <a:spcPts val="800"/>
              </a:spcAft>
            </a:pPr>
            <a:r>
              <a:rPr sz="1200">
                <a:solidFill>
                  <a:srgbClr val="263238"/>
                </a:solidFill>
                <a:latin typeface="Calibri"/>
              </a:rPr>
              <a:t>[r24] Pincus D, Ravi B, Wasserstein D, Huang A, Paterson JM, Nathens AB, et al. Association Between Wait Time and 30-Day Mortality in Adults Undergoing Hip Fracture Surgery. JAMA. 2017;318(20):1994-2003. doi:10.1001/jama.2017.17606 PMID:29183076 https://doi.org/10.1001/jama.2017.17606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Klestil T, Röder C, Stotter C, Winkler B, Nehrer S, Lutz M, et al. Impact of timing of surgery in elderly hip fracture patients: a systematic review and meta-analysis. Sci Rep. 2018;8(1):13933. doi:10.1038/s41598-018-32098-7 PMID:30224765 https://doi.org/10.1038/s41598-018-32098-7</a:t>
            </a:r>
          </a:p>
          <a:p>
            <a:pPr>
              <a:spcAft>
                <a:spcPts val="800"/>
              </a:spcAft>
            </a:pPr>
            <a:r>
              <a:rPr sz="1200">
                <a:solidFill>
                  <a:srgbClr val="263238"/>
                </a:solidFill>
                <a:latin typeface="Calibri"/>
              </a:rPr>
              <a:t>[r26] Haentjens P, Magaziner J, Colón-Emeric CS, Vanderschueren D, Milisen K, Velkeniers B, et al. Meta-analysis: excess mortality after hip fracture among older women and men. Ann Intern Med. 2010;152(6):380-90. doi:10.7326/0003-4819-152-6-201003160-00008 PMID:20231569 https://doi.org/10.7326/0003-4819-152-6-201003160-00008</a:t>
            </a:r>
          </a:p>
          <a:p>
            <a:pPr>
              <a:spcAft>
                <a:spcPts val="800"/>
              </a:spcAft>
            </a:pPr>
            <a:r>
              <a:rPr sz="1200">
                <a:solidFill>
                  <a:srgbClr val="263238"/>
                </a:solidFill>
                <a:latin typeface="Calibri"/>
              </a:rPr>
              <a:t>[r27] Slobogean GP, Sprague SA, Scott T, Bhandari M. Complications following young femoral neck fractures. Injury. 2015;46(3):484-91. doi:10.1016/j.injury.2014.10.010 PMID:25480307 https://doi.org/10.1016/j.injury.2014.10.010</a:t>
            </a:r>
          </a:p>
          <a:p>
            <a:pPr>
              <a:spcAft>
                <a:spcPts val="800"/>
              </a:spcAft>
            </a:pPr>
            <a:r>
              <a:rPr sz="1200">
                <a:solidFill>
                  <a:srgbClr val="263238"/>
                </a:solidFill>
                <a:latin typeface="Calibri"/>
              </a:rPr>
              <a:t>[r28] Gao YS, Ai ZS, Zhu ZH, Yu XW, Zhang CQ. Injury-to-surgery interval does not affect postfracture osteonecrosis of the femoral head in young adults: a systematic review. Eur J Orthop Surg Traumatol. 2013;23(2):203-9. doi:10.1007/s00590-012-0948-5 PMID:23412453 https://doi.org/10.1007/s00590-012-0948-5</a:t>
            </a:r>
          </a:p>
          <a:p>
            <a:pPr>
              <a:spcAft>
                <a:spcPts val="800"/>
              </a:spcAft>
            </a:pPr>
            <a:r>
              <a:rPr sz="1200">
                <a:solidFill>
                  <a:srgbClr val="263238"/>
                </a:solidFill>
                <a:latin typeface="Calibri"/>
              </a:rPr>
              <a:t>[r29] Collinge CA, Giga K, Roser T, Lebus GF, Beltran MJ, Crist B, et al. Treatment Failure After Repair of Displaced Femoral Neck Fractures in Patients Compared by "Decade of Life": An Analysis of 565 Cases in Adults Less Than 60 years of Age. J Orthop Trauma. 2024;38(8):418-425. doi:10.1097/BOT.0000000000002840 PMID:39007657 https://doi.org/10.1097/BOT.0000000000002840</a:t>
            </a:r>
          </a:p>
          <a:p>
            <a:pPr>
              <a:spcAft>
                <a:spcPts val="800"/>
              </a:spcAft>
            </a:pPr>
            <a:r>
              <a:rPr sz="1200">
                <a:solidFill>
                  <a:srgbClr val="263238"/>
                </a:solidFill>
                <a:latin typeface="Calibri"/>
              </a:rPr>
              <a:t>[r30] Sprague S, Schemitsch EH, Swiontkowski M, Della Rocca GJ, Jeray KJ, Liew S, et al. Factors Associated With Revision Surgery After Internal Fixation of Hip Fractures. J Orthop Trauma. 2018;32(5):223-230. doi:10.1097/BOT.0000000000001162 PMID:29677091 https://doi.org/10.1097/BOT.0000000000001162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Hickey B, Jones HM, Jones S. Is distal screw entry point associated with subtrochanteric fracture after intracapsular hip fracture fixation?. ANZ J Surg. 2014;84(4):245-8. doi:10.1111/ans.12498 PMID:24812708 https://doi.org/10.1111/ans.12498</a:t>
            </a:r>
          </a:p>
          <a:p>
            <a:pPr>
              <a:spcAft>
                <a:spcPts val="800"/>
              </a:spcAft>
            </a:pPr>
            <a:r>
              <a:rPr sz="1200">
                <a:solidFill>
                  <a:srgbClr val="263238"/>
                </a:solidFill>
                <a:latin typeface="Calibri"/>
              </a:rPr>
              <a:t>[r32] Bhandari M, Devereaux PJ, Swiontkowski MF, Tornetta P, Obremskey W, Koval KJ, et al. Internal fixation compared with arthroplasty for displaced fractures of the femoral neck. A meta-analysis. J Bone Joint Surg Am. 2003;85(9):1673-81. doi:10.2106/00004623-200309000-00004 PMID:12954824 https://doi.org/10.2106/00004623-200309000-00004</a:t>
            </a:r>
          </a:p>
          <a:p>
            <a:pPr>
              <a:spcAft>
                <a:spcPts val="800"/>
              </a:spcAft>
            </a:pPr>
            <a:r>
              <a:rPr sz="1200">
                <a:solidFill>
                  <a:srgbClr val="263238"/>
                </a:solidFill>
                <a:latin typeface="Calibri"/>
              </a:rPr>
              <a:t>[r33] Jiang J, Chen J, Xing F, Liu H, Xiang Z. Comparison of femoral neck system versus cannulated screws for treatment of femoral neck fractures: a systematic review and meta-analysis. BMC Musculoskelet Disord. 2023;24(1):285. doi:10.1186/s12891-023-06378-x PMID:37055749 https://doi.org/10.1186/s12891-023-06378-x</a:t>
            </a:r>
          </a:p>
          <a:p>
            <a:pPr>
              <a:spcAft>
                <a:spcPts val="800"/>
              </a:spcAft>
            </a:pPr>
            <a:r>
              <a:rPr sz="1200">
                <a:solidFill>
                  <a:srgbClr val="263238"/>
                </a:solidFill>
                <a:latin typeface="Calibri"/>
              </a:rPr>
              <a:t>[r34] You D, Sepehri A, Kooner S, Krzyzaniak H, Johal H, Duffy P, et al. Outcomes of total hip arthroplasty using dual mobility components in patients with a femoral neck fracture. Bone Joint J. 2020;102-B(7):811-821. doi:10.1302/0301-620X.102B7.BJJ-2019-1486.R1 PMID:32600134 https://doi.org/10.1302/0301-620X.102B7.BJJ-2019-1486.R1</a:t>
            </a:r>
          </a:p>
          <a:p>
            <a:pPr>
              <a:spcAft>
                <a:spcPts val="800"/>
              </a:spcAft>
            </a:pPr>
            <a:r>
              <a:rPr sz="1200">
                <a:solidFill>
                  <a:srgbClr val="263238"/>
                </a:solidFill>
                <a:latin typeface="Calibri"/>
              </a:rPr>
              <a:t>[r35] Neuman MD, Feng R, Carson JL, Gaskins LJ, Dillane D, Sessler DI, et al. Spinal Anesthesia or General Anesthesia for Hip Surgery in Older Adults. N Engl J Med. 2021;385(22):2025-2035. doi:10.1056/NEJMoa2113514 PMID:34623788 https://doi.org/10.1056/NEJMoa2113514</a:t>
            </a:r>
          </a:p>
          <a:p>
            <a:pPr>
              <a:spcAft>
                <a:spcPts val="800"/>
              </a:spcAft>
            </a:pPr>
            <a:r>
              <a:rPr sz="1200">
                <a:solidFill>
                  <a:srgbClr val="263238"/>
                </a:solidFill>
                <a:latin typeface="Calibri"/>
              </a:rPr>
              <a:t>[r36] Grigoryan KV, Javedan H, Rudolph JL. Orthogeriatric care models and outcomes in hip fracture patients: a systematic review and meta-analysis. J Orthop Trauma. 2014;28(3):e49-55. doi:10.1097/BOT.0b013e3182a5a045 PMID:23912859 https://doi.org/10.1097/BOT.0b013e3182a5a045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Van Heghe A, Mordant G, Dupont J, Dejaeger M, Laurent MR, Gielen E. Effects of Orthogeriatric Care Models on Outcomes of Hip Fracture Patients: A Systematic Review and Meta-Analysis. Calcif Tissue Int. 2022;110(2):162-184. doi:10.1007/s00223-021-00913-5 PMID:34591127 https://doi.org/10.1007/s00223-021-00913-5</a:t>
            </a:r>
          </a:p>
          <a:p>
            <a:pPr>
              <a:spcAft>
                <a:spcPts val="800"/>
              </a:spcAft>
            </a:pPr>
            <a:r>
              <a:rPr sz="1200">
                <a:solidFill>
                  <a:srgbClr val="263238"/>
                </a:solidFill>
                <a:latin typeface="Calibri"/>
              </a:rPr>
              <a:t>[r38] National Institute for Health and Care Excellence. Hip fracture: management (CG124). London: NICE; 2011 (actualizada el 6 de enero de 2023). Disponible en: https://www.nice.org.uk/guidance/cg124 https://www.nice.org.uk/guidance/cg124/chapter/Recommendations</a:t>
            </a:r>
          </a:p>
          <a:p>
            <a:pPr>
              <a:spcAft>
                <a:spcPts val="800"/>
              </a:spcAft>
            </a:pPr>
            <a:r>
              <a:rPr sz="1200">
                <a:solidFill>
                  <a:srgbClr val="263238"/>
                </a:solidFill>
                <a:latin typeface="Calibri"/>
              </a:rPr>
              <a:t>[r39] National Institute for Health and Care Excellence. Venous thromboembolism in over 16s: reducing the risk of hospital-acquired deep vein thrombosis or pulmonary embolism (NG89). London: NICE; 2018 (actualizada el 13 de agosto de 2019). Disponible en: https://www.nice.org.uk/guidance/ng89 https://www.nice.org.uk/guidance/ng89/chapter/Recommendations</a:t>
            </a:r>
          </a:p>
          <a:p>
            <a:pPr>
              <a:spcAft>
                <a:spcPts val="800"/>
              </a:spcAft>
            </a:pPr>
            <a:r>
              <a:rPr sz="1200">
                <a:solidFill>
                  <a:srgbClr val="263238"/>
                </a:solidFill>
                <a:latin typeface="Calibri"/>
              </a:rPr>
              <a:t>[r40] American Academy of Orthopaedic Surgeons. Management of Hip Fractures in Older Adults: Evidence-Based Clinical Practice Guideline. Adoptada el 3 de diciembre de 2021. Disponible en: https://www.aaos.org/hipfxcpg. Resumen publicado: Switzer JA, O'Connor MI. AAOS Management of Hip Fractures in Older Adults Evidence-based Clinical Practice Guideline. J Am Acad Orthop Surg. 2022;30(20):e1297-e1301. doi:10.5435/JAAOS-D-22-00273 PMID:36200818 https://www.aaos.org/hipfxcpg</a:t>
            </a:r>
          </a:p>
          <a:p>
            <a:pPr>
              <a:spcAft>
                <a:spcPts val="800"/>
              </a:spcAft>
            </a:pPr>
            <a:r>
              <a:rPr sz="1200">
                <a:solidFill>
                  <a:srgbClr val="263238"/>
                </a:solidFill>
                <a:latin typeface="Calibri"/>
              </a:rPr>
              <a:t>[r41] Major Extremity Trauma Research Consortium (METRC), O'Toole RV, Stein DM, O'Hara NN, Frey KP, Taylor TJ, et al. Aspirin or Low-Molecular-Weight Heparin for Thromboprophylaxis after a Fracture. N Engl J Med. 2023;388(3):203-213. doi:10.1056/NEJMoa2205973 PMID:36652352 https://doi.org/10.1056/NEJMoa2205973</a:t>
            </a:r>
          </a:p>
          <a:p>
            <a:pPr>
              <a:spcAft>
                <a:spcPts val="800"/>
              </a:spcAft>
            </a:pPr>
            <a:r>
              <a:rPr sz="1200">
                <a:solidFill>
                  <a:srgbClr val="263238"/>
                </a:solidFill>
                <a:latin typeface="Calibri"/>
              </a:rPr>
              <a:t>[r42] Falck-Ytter Y, Francis CW, Johanson NA, Curley C, Dahl OE, Schulman S, et al. Prevention of VTE in orthopedic surgery patients: Antithrombotic Therapy and Prevention of Thrombosis, 9th ed: American College of Chest Physicians Evidence-Based Clinical Practice Guidelines. Chest. 2012;141(2 Suppl):e278S-e325S. doi:10.1378/chest.11-2404 PMID:22315265 https://doi.org/10.1378/chest.11-2404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Kammerlander C, Pfeufer D, Lisitano LA, Mehaffey S, Böcker W, Neuerburg C. Inability of Older Adult Patients with Hip Fracture to Maintain Postoperative Weight-Bearing Restrictions. J Bone Joint Surg Am. 2018;100(11):936-941. doi:10.2106/JBJS.17.01222 PMID:29870444 https://doi.org/10.2106/JBJS.17.01222</a:t>
            </a:r>
          </a:p>
          <a:p>
            <a:pPr>
              <a:spcAft>
                <a:spcPts val="800"/>
              </a:spcAft>
            </a:pPr>
            <a:r>
              <a:rPr sz="1200">
                <a:solidFill>
                  <a:srgbClr val="263238"/>
                </a:solidFill>
                <a:latin typeface="Calibri"/>
              </a:rPr>
              <a:t>[r44] Xu S, Gao F, Chen Y, Liu G, Peng K, Zhang J, et al. Impact of Postoperative Weight-Bearing Protocols on Prognosis in Geriatric Hip Fracture Patients: A Systematic Review and Meta-Analysis. J Clin Med. 2026;15(10):3912. doi:10.3390/jcm15103912 PMID:42194870 https://doi.org/10.3390/jcm15103912</a:t>
            </a:r>
          </a:p>
          <a:p>
            <a:pPr>
              <a:spcAft>
                <a:spcPts val="800"/>
              </a:spcAft>
            </a:pPr>
            <a:r>
              <a:rPr sz="1200">
                <a:solidFill>
                  <a:srgbClr val="263238"/>
                </a:solidFill>
                <a:latin typeface="Calibri"/>
              </a:rPr>
              <a:t>[r45] Loggers SAI, Van Lieshout EMM, Joosse P, Verhofstad MHJ, Willems HC. Prognosis of nonoperative treatment in elderly patients with a hip fracture: A systematic review and meta-analysis. Injury. 2020;51(11):2407-2413. doi:10.1016/j.injury.2020.08.027 PMID:32907702 https://doi.org/10.1016/j.injury.2020.08.027</a:t>
            </a:r>
          </a:p>
          <a:p>
            <a:pPr>
              <a:spcAft>
                <a:spcPts val="800"/>
              </a:spcAft>
            </a:pPr>
            <a:r>
              <a:rPr sz="1200">
                <a:solidFill>
                  <a:srgbClr val="263238"/>
                </a:solidFill>
                <a:latin typeface="Calibri"/>
              </a:rPr>
              <a:t>[r46] Kanis JA, Odén A, McCloskey EV, Johansson H, Wahl DA, Cooper C, et al. A systematic review of hip fracture incidence and probability of fracture worldwide. Osteoporos Int. 2012;23(9):2239-56. doi:10.1007/s00198-012-1964-3 PMID:22419370 https://doi.org/10.1007/s00198-012-1964-3</a:t>
            </a:r>
          </a:p>
          <a:p>
            <a:pPr>
              <a:spcAft>
                <a:spcPts val="800"/>
              </a:spcAft>
            </a:pPr>
            <a:r>
              <a:rPr sz="1200">
                <a:solidFill>
                  <a:srgbClr val="263238"/>
                </a:solidFill>
                <a:latin typeface="Calibri"/>
              </a:rPr>
              <a:t>[r47] Sing CW, Lin TC, Bartholomew S, Bell JS, Bennett C, Beyene K, et al. Global Epidemiology of Hip Fractures: Secular Trends in Incidence Rate, Post-Fracture Treatment, and All-Cause Mortality. J Bone Miner Res. 2023;38(8):1064-1075. doi:10.1002/jbmr.4821 PMID:37118993 https://doi.org/10.1002/jbmr.4821</a:t>
            </a:r>
          </a:p>
          <a:p>
            <a:pPr>
              <a:spcAft>
                <a:spcPts val="800"/>
              </a:spcAft>
            </a:pPr>
            <a:r>
              <a:rPr sz="1200">
                <a:solidFill>
                  <a:srgbClr val="263238"/>
                </a:solidFill>
                <a:latin typeface="Calibri"/>
              </a:rPr>
              <a:t>[r48] Orces CH, Gavilanez EL. Increasing hip fracture rates among older adults in Ecuador: analysis of the National Hospital Discharge System, 1999-2016. Arch Osteoporos. 2017;12(1):109. doi:10.1007/s11657-017-0410-8 PMID:29218651 https://doi.org/10.1007/s11657-017-0410-8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Orces CH. Trends in hip fracture rates in Ecuador and projections for the future. Rev Panam Salud Publica. 2011;29(1):27-31. PMID:21390416 https://pubmed.ncbi.nlm.nih.gov/21390416/</a:t>
            </a:r>
          </a:p>
          <a:p>
            <a:pPr>
              <a:spcAft>
                <a:spcPts val="800"/>
              </a:spcAft>
            </a:pPr>
            <a:r>
              <a:rPr sz="1200">
                <a:solidFill>
                  <a:srgbClr val="263238"/>
                </a:solidFill>
                <a:latin typeface="Calibri"/>
              </a:rPr>
              <a:t>[r50] Slobogean GP, Sprague S, Bzovsky S, Scott T, Thabane L, Heels-Ansdell D, et al. Fixation Using Alternative Implants for the Treatment of Hip Fractures (FAITH-2): The Clinical Outcomes of a Multicenter 2 × 2 Factorial Randomized Controlled Pilot Trial in Young Femoral Neck Fracture Patients. J Orthop Trauma. 2020;34(10):524-532. doi:10.1097/BOT.0000000000001773 PMID:32732587 https://doi.org/10.1097/BOT.0000000000001773</a:t>
            </a:r>
          </a:p>
          <a:p>
            <a:pPr>
              <a:spcAft>
                <a:spcPts val="800"/>
              </a:spcAft>
            </a:pPr>
            <a:r>
              <a:rPr sz="1200">
                <a:solidFill>
                  <a:srgbClr val="263238"/>
                </a:solidFill>
                <a:latin typeface="Calibri"/>
              </a:rPr>
              <a:t>[r51] Chi JE, Liu CH, Lo YH, Lai CY, Chen IJ, Yu YH. Superior reduction quality without improved outcomes: open versus closed reduction for displaced femoral neck fractures in adults under 60 years. Arch Orthop Trauma Surg. 2026;146(1):336. doi:10.1007/s00402-026-06475-1 PMID:42747591 https://doi.org/10.1007/s00402-026-06475-1</a:t>
            </a:r>
          </a:p>
          <a:p>
            <a:pPr>
              <a:spcAft>
                <a:spcPts val="800"/>
              </a:spcAft>
            </a:pPr>
            <a:r>
              <a:rPr sz="1200">
                <a:solidFill>
                  <a:srgbClr val="263238"/>
                </a:solidFill>
                <a:latin typeface="Calibri"/>
              </a:rPr>
              <a:t>[r52] Rutter PD, Panesar SS, Darzi A, Donaldson LJ. What is the risk of death or severe harm due to bone cement implantation syndrome among patients undergoing hip hemiarthroplasty for fractured neck of femur? A patient safety surveillance study. BMJ Open. 2014;4(6):e004853. doi:10.1136/bmjopen-2014-004853 PMID:24924418 https://doi.org/10.1136/bmjopen-2014-004853</a:t>
            </a:r>
          </a:p>
          <a:p>
            <a:pPr>
              <a:spcAft>
                <a:spcPts val="800"/>
              </a:spcAft>
            </a:pPr>
            <a:r>
              <a:rPr sz="1200">
                <a:solidFill>
                  <a:srgbClr val="263238"/>
                </a:solidFill>
                <a:latin typeface="Calibri"/>
              </a:rPr>
              <a:t>[r53] Cha YH, Yoo JI, Kim JT, Park CH, Ahn YS, Choy WS, et al. Dual mobility total hip arthroplasty in the treatment of femoral neck fractures. Bone Joint J. 2020;102-B(11):1457-1466. doi:10.1302/0301-620X.102B11.BJJ-2020-0610.R2 PMID:33135437 https://doi.org/10.1302/0301-620X.102B11.BJJ-2020-0610.R2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Fractura del cuello femoral: decidir con evidencia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