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Sistema de salud estadounidense (611 fracturas)</c:v>
                </c:pt>
                <c:pt idx="1">
                  <c:v>Hospital distrital checo (240 pacientes)</c:v>
                </c:pt>
                <c:pt idx="2">
                  <c:v>Hospital universitario checo (363 pacientes)</c:v>
                </c:pt>
              </c:strCache>
            </c:strRef>
          </c:cat>
          <c:val>
            <c:numRef>
              <c:f>Sheet1!$B$2:$B$4</c:f>
              <c:numCache>
                <c:formatCode>General</c:formatCode>
                <c:ptCount val="3"/>
                <c:pt idx="0">
                  <c:v>10</c:v>
                </c:pt>
                <c:pt idx="1">
                  <c:v>20</c:v>
                </c:pt>
                <c:pt idx="2">
                  <c:v>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Hospital que menos inmovilizó</c:v>
                </c:pt>
                <c:pt idx="1">
                  <c:v>Conjunto de los 12 hospitales (93 fracturas)</c:v>
                </c:pt>
                <c:pt idx="2">
                  <c:v>Hospital que más inmovilizó</c:v>
                </c:pt>
              </c:strCache>
            </c:strRef>
          </c:cat>
          <c:val>
            <c:numRef>
              <c:f>Sheet1!$B$2:$B$4</c:f>
              <c:numCache>
                <c:formatCode>General</c:formatCode>
                <c:ptCount val="3"/>
                <c:pt idx="0">
                  <c:v>29</c:v>
                </c:pt>
                <c:pt idx="1">
                  <c:v>75</c:v>
                </c:pt>
                <c:pt idx="2">
                  <c:v>100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del máximo</c:v>
                </c:pt>
              </c:strCache>
            </c:strRef>
          </c:tx>
          <c:spPr>
            <a:solidFill>
              <a:srgbClr val="0F5F6B"/>
            </a:solidFill>
          </c:spPr>
          <c:cat>
            <c:strRef>
              <c:f>Sheet1!$A$2:$A$3</c:f>
              <c:strCache>
                <c:ptCount val="2"/>
                <c:pt idx="0">
                  <c:v>Fuerza de agarre del flexor del meñique</c:v>
                </c:pt>
                <c:pt idx="1">
                  <c:v>Arco de movimiento del dedo</c:v>
                </c:pt>
              </c:strCache>
            </c:strRef>
          </c:cat>
          <c:val>
            <c:numRef>
              <c:f>Sheet1!$B$2:$B$3</c:f>
              <c:numCache>
                <c:formatCode>General</c:formatCode>
                <c:ptCount val="2"/>
                <c:pt idx="0">
                  <c:v>92</c:v>
                </c:pt>
                <c:pt idx="1">
                  <c:v>78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del máximo</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Sheet1!$A$2:$A$2</c:f>
              <c:strCache>
                <c:ptCount val="1"/>
                <c:pt idx="0">
                  <c:v>Ecografía a pie de cama</c:v>
                </c:pt>
              </c:strCache>
            </c:strRef>
          </c:cat>
          <c:val>
            <c:numRef>
              <c:f>Sheet1!$B$2:$B$2</c:f>
              <c:numCache>
                <c:formatCode>General</c:formatCode>
                <c:ptCount val="1"/>
                <c:pt idx="0">
                  <c:v>97.4</c:v>
                </c:pt>
              </c:numCache>
            </c:numRef>
          </c:val>
        </c:ser>
        <c:ser>
          <c:idx val="1"/>
          <c:order val="1"/>
          <c:tx>
            <c:strRef>
              <c:f>Sheet1!$C$1</c:f>
              <c:strCache>
                <c:ptCount val="1"/>
                <c:pt idx="0">
                  <c:v>Especificidad</c:v>
                </c:pt>
              </c:strCache>
            </c:strRef>
          </c:tx>
          <c:spPr>
            <a:solidFill>
              <a:srgbClr val="D97706"/>
            </a:solidFill>
          </c:spPr>
          <c:cat>
            <c:strRef>
              <c:f>Sheet1!$A$2:$A$2</c:f>
              <c:strCache>
                <c:ptCount val="1"/>
                <c:pt idx="0">
                  <c:v>Ecografía a pie de cama</c:v>
                </c:pt>
              </c:strCache>
            </c:strRef>
          </c:cat>
          <c:val>
            <c:numRef>
              <c:f>Sheet1!$C$2:$C$2</c:f>
              <c:numCache>
                <c:formatCode>General</c:formatCode>
                <c:ptCount val="1"/>
                <c:pt idx="0">
                  <c:v>92.9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Articulación penetrada (159 articulaciones, Shewring)</c:v>
                </c:pt>
                <c:pt idx="1">
                  <c:v>Mal resultado en las interfalángicas proximales (Shewring)</c:v>
                </c:pt>
                <c:pt idx="2">
                  <c:v>Complicaciones en la cohorte de 115 pacientes (Harper)</c:v>
                </c:pt>
              </c:strCache>
            </c:strRef>
          </c:cat>
          <c:val>
            <c:numRef>
              <c:f>Sheet1!$B$2:$B$4</c:f>
              <c:numCache>
                <c:formatCode>General</c:formatCode>
                <c:ptCount val="3"/>
                <c:pt idx="0">
                  <c:v>96</c:v>
                </c:pt>
                <c:pt idx="1">
                  <c:v>42</c:v>
                </c:pt>
                <c:pt idx="2">
                  <c:v>12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 DASH</c:v>
                </c:pt>
              </c:strCache>
            </c:strRef>
          </c:tx>
          <c:spPr>
            <a:solidFill>
              <a:srgbClr val="0F5F6B"/>
            </a:solidFill>
          </c:spPr>
          <c:cat>
            <c:strRef>
              <c:f>Sheet1!$A$2:$A$3</c:f>
              <c:strCache>
                <c:ptCount val="2"/>
                <c:pt idx="0">
                  <c:v>Vendaje de compañero</c:v>
                </c:pt>
                <c:pt idx="1">
                  <c:v>Reducción y yeso</c:v>
                </c:pt>
              </c:strCache>
            </c:strRef>
          </c:cat>
          <c:val>
            <c:numRef>
              <c:f>Sheet1!$B$2:$B$3</c:f>
              <c:numCache>
                <c:formatCode>General</c:formatCode>
                <c:ptCount val="2"/>
                <c:pt idx="0">
                  <c:v>19.7</c:v>
                </c:pt>
                <c:pt idx="1">
                  <c:v>44.6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 DASH</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días</c:v>
                </c:pt>
              </c:strCache>
            </c:strRef>
          </c:tx>
          <c:spPr>
            <a:solidFill>
              <a:srgbClr val="0F5F6B"/>
            </a:solidFill>
          </c:spPr>
          <c:cat>
            <c:strRef>
              <c:f>Sheet1!$A$2:$A$7</c:f>
              <c:strCache>
                <c:ptCount val="6"/>
                <c:pt idx="0">
                  <c:v>Vendaje de compañero (Pellatt, mediana)</c:v>
                </c:pt>
                <c:pt idx="1">
                  <c:v>Yeso (Pellatt, mediana)</c:v>
                </c:pt>
                <c:pt idx="2">
                  <c:v>Vendaje blando (van Aaken, media)</c:v>
                </c:pt>
                <c:pt idx="3">
                  <c:v>Reducción y yeso (van Aaken, media)</c:v>
                </c:pt>
                <c:pt idx="4">
                  <c:v>No operados (Sletten, media)</c:v>
                </c:pt>
                <c:pt idx="5">
                  <c:v>Operados con ramillete (Sletten, media)</c:v>
                </c:pt>
              </c:strCache>
            </c:strRef>
          </c:cat>
          <c:val>
            <c:numRef>
              <c:f>Sheet1!$B$2:$B$7</c:f>
              <c:numCache>
                <c:formatCode>General</c:formatCode>
                <c:ptCount val="6"/>
                <c:pt idx="0">
                  <c:v>0</c:v>
                </c:pt>
                <c:pt idx="1">
                  <c:v>2</c:v>
                </c:pt>
                <c:pt idx="2">
                  <c:v>22</c:v>
                </c:pt>
                <c:pt idx="3">
                  <c:v>33</c:v>
                </c:pt>
                <c:pt idx="4">
                  <c:v>8</c:v>
                </c:pt>
                <c:pt idx="5">
                  <c:v>42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días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del lado sano</c:v>
                </c:pt>
              </c:strCache>
            </c:strRef>
          </c:tx>
          <c:spPr>
            <a:solidFill>
              <a:srgbClr val="0F5F6B"/>
            </a:solidFill>
          </c:spPr>
          <c:cat>
            <c:strRef>
              <c:f>Sheet1!$A$2:$A$5</c:f>
              <c:strCache>
                <c:ptCount val="4"/>
                <c:pt idx="0">
                  <c:v>Flexión con placa bloqueada</c:v>
                </c:pt>
                <c:pt idx="1">
                  <c:v>Flexión con aguja intramedular</c:v>
                </c:pt>
                <c:pt idx="2">
                  <c:v>Extensión con placa bloqueada</c:v>
                </c:pt>
                <c:pt idx="3">
                  <c:v>Extensión con aguja intramedular</c:v>
                </c:pt>
              </c:strCache>
            </c:strRef>
          </c:cat>
          <c:val>
            <c:numRef>
              <c:f>Sheet1!$B$2:$B$5</c:f>
              <c:numCache>
                <c:formatCode>General</c:formatCode>
                <c:ptCount val="4"/>
                <c:pt idx="0">
                  <c:v>59</c:v>
                </c:pt>
                <c:pt idx="1">
                  <c:v>98</c:v>
                </c:pt>
                <c:pt idx="2">
                  <c:v>89</c:v>
                </c:pt>
                <c:pt idx="3">
                  <c:v>99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del lado sano</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grados</c:v>
                </c:pt>
              </c:strCache>
            </c:strRef>
          </c:tx>
          <c:spPr>
            <a:solidFill>
              <a:srgbClr val="0F5F6B"/>
            </a:solidFill>
          </c:spPr>
          <c:cat>
            <c:strRef>
              <c:f>Sheet1!$A$2:$A$3</c:f>
              <c:strCache>
                <c:ptCount val="2"/>
                <c:pt idx="0">
                  <c:v>Aguja intramedular</c:v>
                </c:pt>
                <c:pt idx="1">
                  <c:v>Agujas transversas</c:v>
                </c:pt>
              </c:strCache>
            </c:strRef>
          </c:cat>
          <c:val>
            <c:numRef>
              <c:f>Sheet1!$B$2:$B$3</c:f>
              <c:numCache>
                <c:formatCode>General</c:formatCode>
                <c:ptCount val="2"/>
                <c:pt idx="0">
                  <c:v>94</c:v>
                </c:pt>
                <c:pt idx="1">
                  <c:v>81.5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grados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Pérdida del nudillo, grupo férula</c:v>
                </c:pt>
                <c:pt idx="1">
                  <c:v>Pérdida del nudillo, grupo agujas transversas</c:v>
                </c:pt>
                <c:pt idx="2">
                  <c:v>Infección superficial, grupo férula</c:v>
                </c:pt>
                <c:pt idx="3">
                  <c:v>Infección superficial, grupo agujas transversas</c:v>
                </c:pt>
              </c:strCache>
            </c:strRef>
          </c:cat>
          <c:val>
            <c:numRef>
              <c:f>Sheet1!$B$2:$B$5</c:f>
              <c:numCache>
                <c:formatCode>General</c:formatCode>
                <c:ptCount val="4"/>
                <c:pt idx="0">
                  <c:v>33.3</c:v>
                </c:pt>
                <c:pt idx="1">
                  <c:v>0</c:v>
                </c:pt>
                <c:pt idx="2">
                  <c:v>0</c:v>
                </c:pt>
                <c:pt idx="3">
                  <c:v>4.7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Vendaje de compañero</c:v>
                </c:pt>
                <c:pt idx="1">
                  <c:v>Reducción y yeso</c:v>
                </c:pt>
              </c:strCache>
            </c:strRef>
          </c:cat>
          <c:val>
            <c:numRef>
              <c:f>Sheet1!$B$2:$B$3</c:f>
              <c:numCache>
                <c:formatCode>General</c:formatCode>
                <c:ptCount val="2"/>
                <c:pt idx="0">
                  <c:v>6.1</c:v>
                </c:pt>
                <c:pt idx="1">
                  <c:v>27.3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días</c:v>
                </c:pt>
              </c:strCache>
            </c:strRef>
          </c:tx>
          <c:spPr>
            <a:solidFill>
              <a:srgbClr val="0F5F6B"/>
            </a:solidFill>
          </c:spPr>
          <c:cat>
            <c:strRef>
              <c:f>Sheet1!$A$2:$A$3</c:f>
              <c:strCache>
                <c:ptCount val="2"/>
                <c:pt idx="0">
                  <c:v>Manejo no quirúrgico</c:v>
                </c:pt>
                <c:pt idx="1">
                  <c:v>Manejo quirúrgico</c:v>
                </c:pt>
              </c:strCache>
            </c:strRef>
          </c:cat>
          <c:val>
            <c:numRef>
              <c:f>Sheet1!$B$2:$B$3</c:f>
              <c:numCache>
                <c:formatCode>General</c:formatCode>
                <c:ptCount val="2"/>
                <c:pt idx="0">
                  <c:v>22.0</c:v>
                </c:pt>
                <c:pt idx="1">
                  <c:v>28.5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días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Sheet1!$A$2:$A$2</c:f>
              <c:strCache>
                <c:ptCount val="1"/>
                <c:pt idx="0">
                  <c:v>Pacientes con QuickDASH de 0 (12 de 15)</c:v>
                </c:pt>
              </c:strCache>
            </c:strRef>
          </c:cat>
          <c:val>
            <c:numRef>
              <c:f>Sheet1!$B$2:$B$2</c:f>
              <c:numCache>
                <c:formatCode>General</c:formatCode>
                <c:ptCount val="1"/>
                <c:pt idx="0">
                  <c:v>80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Fractura del cuello del quinto metacarpiano.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Mecanismo de lesión; Anatomía; Biomecánica; Clasificación y umbrales; Diagnóstico; Examen físico; Imágenes; Mordedura de pelea (fight bite); Algoritmo de decisión; Tratamiento; Técnica; Complicaciones; Pronóstico; Rehabilitación. Estructura sugerida por el autor para diez minutos: Lámina 1 (45 s) - Apertura: la fractura metacarpiana más frecuente, 57 % de las metacarpianas del registro sueco [r1], y sin embargo solo 10 % de 611 casos se operó en un sistema de salud [r2]. Pregunta al auditorio: ¿cuántos de ustedes reducirían?. Lámina 2 (60 s) - Mecanismo y anatomía: carga axial con el puño, ápice dorsal por conminución volar y tracción de los interóseos [r6]; la CMC del quinto compensa y por eso el meñique perdona más ángulo [r11]. Lámina 3 (60 s) - Examen: piel primero, rotación con los dedos en flexión [r11]; la mordedura de pelea penetra la articulación en 96 % [r14]. Lámina 4 (60 s) - Imagen: tres vistas, pero solo 45 % las tenía en un centro terciario [r16]; la oblicua sobreestima hasta 35° [r15]; ecografía con sensibilidad de 97,4 % y especificidad de 92,9 % [r44]. Lámina 5 (75 s) - ¿Cuántos grados importan? Ali: 92 % de fuerza y 78 % de arco con 30° [r20]; Boeckstyns: 18 estudios sin correlación [r7]; France: 80 % con QuickDASH 0 con más de 70° medidos en oblicua [r39]. Lámina 6 (90 s) - Funcional frente a yeso: DASH a las 3 semanas de 19,7 frente a 44,6 y 28 días menos de baja [r3]; QuickDASH mediano de 0 en ambos a las 12 semanas [r4]. Lámina 7 (75 s) - Jahss: de 40,5° a 35,0° y 43 % pierde la corrección [r8]; reducir con menos de 70° no parece aportar movilidad, según sus autores [r13]. Lámina 8 (90 s) - Operar o no: 2 ensayos, n = 125, sin diferencia a 12 meses y OR de 3,0 para eventos adversos [r10]; baja de 42 frente a 8 días [r10]; ventaja estética pero no funcional [r41]. Lámina 9 (60 s) - Si se opera: una aguja gruesa no fue inferior a dos [r23]; la placa dejó una flexión de la MCF de 59 % del lado sano frente a 98 % con aguja [r27]; las transversas, mayor riesgo en el metaanálisis en red [r30] pero con ensayo en contra [r31]. Lámina 10 (45 s) - Cierre: mirar rotación y herida, no operar por grados, decidir con el paciente qué pesa más, nudillo o baja laboral [r17] [r9].</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Es la fractura metacarpiana más común: el quinto metacarpiano reunió 57 % de todas las fracturas metacarpianas del registro sueco (18.802 casos) y 70 % de esas fracturas ocurrieron en hombres (fuente: Deuschl J y colaboradores, 2025). La mayoría se resuelve sin cirugía: en un sistema de salud, 90 % de 611 fracturas del cuello se trató sin operar y ninguna de las no operadas necesitó cirugía posterior por pseudoartrosis o consolidación viciosa sintomática (fuente: Luciani MA y colaboradores, 2024). Con angulación menor de 70° y sin rotación, el vendaje de compañero con movilidad inmediata dio mejores resultados que reducir e inmovilizar con yeso: el DASH a las 3 semanas fue 19,7 frente a 44,6 y la baja laboral 28 días menor (fuente: Martínez-Catalán N y colaboradores, 2020); en otro ensayo el QuickDASH a las 12 semanas fue 0 en ambos grupos (fuente: Pellatt R y colaboradores, 2019). Lo que sí cambia la conducta es la rotación evidente, la fractura abierta o la herida por diente sobre la articulación, el trazo intraarticular y las fracturas múltiples (fuente: Hussain MH y colaboradores, 2020) (fuente: Zachary PKD y colaboradores, 2025); el ángulo solo discrimina poco, porque 18 estudios prospectivos no hallaron correlación entre angulación y resultado clínico (fuente: Boeckstyns MEH, 2021). Reducir con la maniobra de Jahss mejora la imagen un rato: la angulación media bajó de 40,5° a 35,0° y 43 % perdió esa corrección en el control (fuente: Curtin PB y colaboradores, 2026). Operar da un nudillo más parecido al normal, pero a 1 año el ensayo de Sletten no halló mejor función y sí más baja laboral y más complicaciones (fuente: Sletten IN y colaboradores, 2015); en la metarrevisión de los ensayos, los operados tuvieron 3 veces más probabilidad de un evento adverso (OR 3,0) (fuente: Wormald J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La fractura del cuello del quinto metacarpiano es la que ocurre inmediatamente proximal a la cabeza, bajo el nudillo del meñique (fuente: Poolman RW y colaboradores, 2005). Se la llama fractura del boxeador porque el mecanismo clásico es un golpe con el puño cerrado (fuente: Malik S y colaboradores, 2024) (fuente: Hussain MH y colaboradores, 2020), pero no es el único: en el registro sueco la caída fue la causa más común del conjunto de fracturas metacarpianas (fuente: Deuschl J y colaboradores, 2025), y en otras cohortes hay traumatismos accidentales además de puñetazos (fuente: Curtin PB y colaboradores, 2026). Es extraarticular, y la cabeza queda inclinada hacia la palma, con el ápice del ángulo hacia dorsal (fuente: Zachary PKD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Reconocerla no es el desafío, porque basta una radiografía. Lo difícil es decidir qué hacer, y ahí la evidencia es abundante pero de calidad modesta. La revisión Cochrane no pudo recomendar un tratamiento no quirúrgico por encima de otro: eran 5 estudios (252 participantes), casi todos de baja calidad, y ninguno medía la función de la mano con un instrumento validado (fuente: Poolman RW y colaboradores, 2005). Cuando se buscaron ensayos que compararan operar con no operar, una revisión sistemática de 2019 solo encontró 2 de cuello del quinto, con 125 pacientes en total (fuente: Wormald J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Este capítulo separa lo que está bien respaldado (qué mirar, qué no hace falta hacer) de lo que sigue discutido (cuántos grados importan y cuándo operar). Alcance. Adultos con esqueleto maduro y fractura extraarticular cerrada, o con una herida pequeña sobre el dorso de la articulación metacarpofalángica. La base y la diáfisis de los metacarpianos, la fractura del niño y las lesiones de tendones tienen su propio tema. Con esto cerramos definición. Sigamos con epidemiología.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Quién se fractura el quinto. En el registro sueco de fracturas (18.802 fracturas metacarpianas) la edad media fue 39 años (33 en hombres y 52 en mujeres) y 70 % de esas fracturas ocurrieron en hombres (fuente: Deuschl J y colaboradores, 2025). El patrón cambia con el sexo: en ellos domina la fractura distal extraarticular del quinto (la nuestra), y en ellas la de su diáfisis (fuente: Deuschl J y colaboradores, 2025). Los autores proponen, como posible explicación, hábitos distintos: puñetazos en los varones y mecanismos de torsión, como el tirón de una correa de perro, en las mujeres (fuente: Deuschl J y colaboradores, 2025). Solo 1,5 % de todas las lesiones eran abiertas (fuente: Deuschl J y colaboradores, 2025). Cuánto pesa dentro de la mano. Depende del denominador, y por eso las cifras de la literatura no coinciden. El quinto fue 57 % de las fracturas metacarpianas en Suecia (fuente: Deuschl J y colaboradores, 2025). Las metacarpianas son entre 18 % y 44 % de las fracturas de la mano y el quinto dedo es el más afectado (fuente: Kollitz KM y colaboradores, 2014). StatPearls habla de 20 % para el quinto y de 10 % para la fractura del boxeador sobre el total de la mano (fuente: Malik S y colaboradores, 2024), y la revisión Cochrane calcula en cerca de 20 % las fracturas subcapitales (fuente: Poolman RW y colaboradores, 2005). La incidencia de fracturas de dedos y metacarpianos juntos oscila entre 114 y 1483 por 100.000 personas al año según el estudio (fuente: Cavalcanti Kussmaul A y colaboradores, 2023). Ante una cifra, lea siempre qué había en el denominador. Cómo se trata en la práctica. Es una lesión con mucha variación entre centros. En un sistema de salud, 10 % de 611 fracturas se operó (fuente: Luciani MA y colaboradores, 2024); en dos centros checos se operó 20 % (240 pacientes) y 7 % (363 pacientes), aunque en ambos un ángulo volar de más de 30° se consideraba indicación radiográfica (fuente: Štěpánek K y colaboradores, 2026). En 12 hospitales holandeses se inmovilizó 75 % de los cuellos del quinto, con un rango de 29 % a 100 % entre hospitales (fuente: de Haas LEM y colaboradores, 2024). Más de 20 % de los pacientes con esta lesión no tuvo seguimiento fuera de urgencias (fuente: Luciani MA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«Porcentaje de fracturas del cuello del quinto que se operan, según el centro» muestra lo siguiente. Sistema de salud estadounidense (611 fracturas): 10 por ciento (fuente: Luciani MA y colaboradores, 2024). Hospital distrital checo (240 pacientes): 20 por ciento (fuente: Štěpánek K y colaboradores, 2026). Hospital universitario checo (363 pacientes): 7 por ciento (fuente: Štěpánek K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«Inmovilización de los cuellos del quinto en 12 hospitales holandeses» muestra lo siguiente. Hospital que menos inmovilizó: 29 por ciento (fuente: de Haas LEM y colaboradores, 2024). Conjunto de los 12 hospitales (93 fracturas): 75 por ciento (fuente: de Haas LEM y colaboradores, 2024). Hospital que más inmovilizó: 100 por ciento (fuente: de Haas LEM y colaboradores, 2024). En el documento Word de este tema encontrarás además: Peso del quinto metacarpiano según la fuente (el denominador cambia). Con esto cerramos epidemiología. Sigamos con mecanismo de lesión.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El golpe. El mecanismo típico es una carga axial: el puño cerrado golpea una superficie dura y la fuerza viaja por el quinto metacarpiano (fuente: Hussain MH y colaboradores, 2020) (fuente: Zachary PKD y colaboradores, 2025). El cuello cede, se aplasta la cortical volar (conminución volar) y los interóseos tiran de la cabeza hacia la palma, de modo que el ápice del ángulo queda hacia dorsal (fuente: Zachary PKD y colaboradores, 2025) (fuente: Padegimas EM y colaboradores, 2016). Reducir esta fractura es fácil; lo difícil es mantener la reducción (fuente: Hussain MH y colaboradores, 2020), y la conminución volar es una explicación plausible (hipótesis).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 siempre es un puñetazo. En el registro sueco la causa más común de fractura metacarpiana fue una caída (fuente: Deuschl J y colaboradores, 2025). En una cohorte con maniobra de Jahss, ni el mecanismo (puñetazo o trauma accidental) ni el alcohol ni la lesión repetida se asociaron con la pérdida de reducción (fuente: Curtin PB y colaboradores, 2026). El mecanismo importa sobre todo para una pregunta: ¿el puño chocó con un diente? El golpe contra la boca.</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Una herida dorsal sobre la articulación metacarpofalángica tras un puñetazo es una puerta de entrada de la flora oral (fuente: Padegimas EM y colaboradores, 2016) (fuente: Kennedy SA y colaboradores, 2015); se trata en el bloque de mordedura de pelea. En el politraumatizado. Estas fracturas pueden ser sutiles y diagnosticarse tarde cuando hay otras lesiones que dominan la atención (fuente: Padegimas EM y colaboradores, 2016). Con esto cerramos mecanismo de lesión. Sigamos con anatomía.</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Las partes del hueso. Cada metacarpiano tiene cabeza, diáfisis, cuello y base: la cabeza articula con la falange proximal y la base con el carpo (fuente: Malik S y colaboradores, 2024). El cuello es la porción estrechada que une la diáfisis con la cabeza (texto clásico), y es el punto débil del hueso. Una pared de vecinos. Del segundo al quinto, los metacarpianos se sostienen unos a otros con ligamentos firmes: por eso una fractura aislada tiende a quedar estable (fuente: Malik S y colaboradores, 2024). Como el hueso está bien irrigado, consolida pronto, salvo en el aplastamiento o el desplazamiento grave (fuente: Malik S y colaboradores, 2024). Si se fractura un vecino también, la estabilidad cambia (ver indicaciones).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articulación que compensa. La articulación carpometacarpiana del quinto es muy móvil y absorbe parte de la deformidad sagital (fuente: Zachary PKD y colaboradores, 2025); las del cuarto y quinto compensan, y por eso los dedos cubitales toleran más angulación que los radiales (fuente: Padegimas EM y colaboradores, 2016). Es la base anatómica de que el meñique perdone más que el índice. Qué se inserta ahí. Mire las láminas de Gray: en el quinto metacarpiano se inserta el oponente del meñique (borde cubital) y nacen interóseos (el tercero palmar y el cuarto dorsal); el flexor corto y el abductor del meñique pasan de largo hasta la base de la falange proximal (texto clásico).</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interóseos son los que inclinan la cabeza hacia la palma cuando el cuello cede (fuente: Zachary PKD y colaboradores, 2025). Estructuras en riesgo al operar. Un estudio con 7 manos de cadáver y agujas de 1,6 mm mostró que ninguna vía percutánea es inocua: todas lesionaron al menos una estructura (fuente: Akinleye SD y colaboradores, 2019). Qué cuidar según la vía: anterógrada, el extensor cubital del carpo (5 de 7); retrógrada, el extensor común o el propio del meñique (4 de 7); transversa, el nervio cutáneo dorsal cubital (2 de 7) (fuente: Akinleye SD y colaboradores, 2019). Con placa dorsal se retraen los extensores y a veces hay que seccionar y reparar la banda sagital (fuente: Padegimas EM y colaboradores, 2016). Con esto cerramos anatomía. Sigamos con biomecánica.</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Qué dice el laboratorio sobre los 30°. El estudio de Ali simuló dos músculos intrínsecos, el flexor del meñique y el tercer interóseo palmar (fuente: Ali A y colaboradores, 1999). Cuanto más angulada la fractura, más se aproximan el origen y la inserción del flexor: el músculo se queda flojo y parte de su recorrido se gasta sin flexionar la articulación (fuente: Ali A y colaboradores, 1999). Con el modelo en 30°, el músculo conserva 92 % de su fuerza de agarre máxima y el dedo mantiene 78 % de su arco de movimiento (fuente: Ali A y colaboradores, 1999); de ahí sale la propuesta de Ali de no aceptar una angulación final mayor de 30° (fuente: Ali A y colaboradores, 1999). Birndorf llegó a una conclusión parecida por otra vía: en manos de cadáver fue aumentando la angulación de 10° en 10°, de 0° a 90°, y a partir de 30° la eficiencia flexora cayó de forma significativa (fuente: Birndorf MS y colaboradores, 1997). Pasado ese punto, cerrar el meñique exige que el tendón recorra más, soporte más carga y haga más trabajo (fuente: Birndorf MS y colaboradores, 1997). Qué dice la clínica. La clínica no confirma ese límite. En una revisión que reunió 18 estudios prospectivos comparativos en adultos, ninguno mostró relación entre el ángulo (inicial o residual) y el resultado clínico (fuente: Boeckstyns MEH, 2021). Otro dato: en un centro, 40 de 364 fracturas (11 %) consolidaron con más de 70° medidos en la radiografía oblicua; de ellas, 15 pacientes (ángulo medio de 73°, seguimiento medio de 32 meses) puntuaron todos en la mejor categoría funcional, y 12 de 15 (80 %) tenían un QuickDASH de 0 (fuente: France TJ y colaboradores, 2023). Ojo: ese ángulo se midió en oblicua, que da lecturas mayores que la lateral (fuente: Lamraski G y colaboradores, 2006). Son muestras pequeñas y retrospectivas, pero apuntan en la misma dirección: los 30° del laboratorio miden la eficiencia de un músculo en un modelo, y en la mano real la movilidad carpometacarpiana del cuarto y quinto compensa parte de la deformidad (fuente: Padegimas EM y colaboradores, 2016). El acortamiento. En un modelo de cadáver de fractura diafisaria (2.º y 5.º metacarpianos), cada 2 mm de acortamiento produjo en promedio 7° de retraso de extensión de la articulación metacarpofalángica, que la hiperextensión activa podría compensar (fuente: Strauch RJ y colaboradores, 1998). Es un modelo de diáfisis, no de cuello: sirve para entender, no para decidir. Para el cuello, algunos autores proponen operar con acortamiento de más de 3 mm (fuente: Chen KJ y colaboradores, 2020) o de más de 5 mm (fuente: Hussain MH y colaboradores, 2020); el primero reconoce que estos umbrales no están firmemente establecidos (fuente: Chen KJ y colaboradores, 2020). Y los implantes. La placa se considera la construcción biomecánicamente más estable (fuente: Padegimas EM y colaboradores, 2016), pero esa ventaja mecánica no se tradujo en mejor función clínica (ver tratamiento) (fuente: Facca S y colaboradores, 2010) (fuente: Chen KJ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«Modelo de Ali: lo que conserva el flexor del meñique con 30° de angulación» muestra lo siguiente. Fuerza de agarre del flexor del meñique: 92 % del máximo (fuente: Ali A y colaboradores, 1999). Arco de movimiento del dedo: 78 % del máximo (fuente: Ali A y colaboradores, 1999).</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prueba y qué no prueba cada estudio sobre la angulación» tiene 4 columnas: Estudio, Modelo, Hallazgo, Límite de lo que prueba. Fila 1: Estudio, Ali, 1999; Modelo, Modelo biomecánico del flexor corto y del interóseo; Hallazgo, 30° conserva 92 % del agarre y 78 % del arco (fuente: Ali A y colaboradores, 1999); Límite de lo que prueba, Un músculo en un modelo, no la mano completa. Fila 2: Estudio, Birndorf, 1997; Modelo, Manos de cadáver, 0° a 90°; Hallazgo, La eficiencia flexora decae por encima de 30° (fuente: Birndorf MS y colaboradores, 1997); Límite de lo que prueba, Cadáver, sin adaptación del paciente. Fila 3: Estudio, Boeckstyns, 2021; Modelo, Revisión de 18 estudios prospectivos; Hallazgo, Ninguno halló correlación ángulo-resultado (fuente: Boeckstyns MEH, 2021); Límite de lo que prueba, Estudios heterogéneos y de calidad modesta (fuente: Poolman RW y colaboradores, 2005). Fila 4: Estudio, France, 2023; Modelo, Serie retrospectiva sin cirugía con más de 70° medidos en oblicua; Hallazgo, QuickDASH de 0 en 80 % de 15 pacientes (fuente: France TJ y colaboradores, 2023); Límite de lo que prueba, Solo 15 de 40 casos elegibles participaron (fuente: France TJ y colaboradores, 2023). (fuente: Ali A y colaboradores, 1999) (fuente: Birndorf MS y colaboradores, 1997) (fuente: Boeckstyns MEH, 2021) (fuente: France TJ y colaboradores, 2023) (fuente: Poolman RW y colaboradores, 2005). Con esto cerramos biomecánica. Sigamos con clasificación y umbrales.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y umbrales. No existe una clasificación con valor demostrado para decidir el tratamiento. Como cualquier hueso largo, la fractura se describe como abierta o cerrada, intra o extraarticular y por su patrón (transverso, oblicuo, espiroideo o conminuto) (fuente: Hussain MH y colaboradores, 2020). Lo que sí sirve en la consulta es un puñado de ejes que cambian la conducta: Piel. Cerrada o abierta; toda herida sobre el nudillo se presume abierta hacia el foco o hacia la articulación mientras no se demuestre lo contrario (fuente: Padegimas EM y colaboradores, 2016). Articulación. Extraarticular (lo habitual) o con trazo hacia la cabeza; más de 1 mm de desplazamiento de la cabeza o un fragmento que bloquea el movimiento empuja a cirugía (fuente: Padegimas EM y colaboradores, 2016). Alineación. Angulación en el plano sagital, rotación y acortamiento son las tres consideraciones que más pesan (fuente: Zachary PKD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Estabilidad. La conminución volar acompaña a la deformidad en ápice dorsal (fuente: Zachary PKD y colaboradores, 2025), y mantener la reducción es el problema habitual (fuente: Hussain MH y colaboradores, 2020). Un ensayo rotula estas fracturas simples extraarticulares del cuello como AO 77 A3.1 (fuente: Zawam SH y colaboradores, 2024); úselo para registrar, no para decidir. El problema de los grados. Cada fuente propone un umbral distinto (tabla), y no se puede comparar sin saber cómo se midió el ángulo (fuente: Padegimas EM y colaboradores, 2016). Dos revisiones recuerdan que la relación normal cabeza-cuello ronda 15°, de modo que la angulación real es lo medido en la lateral menos 15° (fuente: Padegimas EM y colaboradores, 2016) (fuente: Hussain MH y colaboradores, 2020). Antes de comparar umbrales, mire si el estudio aclara si restó o no esos grados.</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«Umbrales de angulación palmar que plantean las fuentes (no son equivalentes)» tiene 4 columnas: Fuente, Tipo de estudio, Umbral, Qué significa. Fila 1: Fuente, Ali, 1999; Tipo de estudio, Modelo biomecánico; Umbral, 30°; Qué significa, Límite superior de angulación final aceptable (fuente: Ali A y colaboradores, 1999). Fila 2: Fuente, Birndorf, 1997; Tipo de estudio, Cadáver; Umbral, más de 30°; Qué significa, Decae la eficiencia flexora (fuente: Birndorf MS y colaboradores, 1997). Fila 3: Fuente, Hussain, 2020; Tipo de estudio, Revisión; Umbral, 40° en el quinto (10°, 20°, 30° y 40° del 2.º al 5.º); Qué significa, Angulación volar aceptable por dedo (fuente: Hussain MH y colaboradores, 2020). Fila 4: Fuente, Facca, 2010; Tipo de estudio, Cohorte prospectiva comparativa; Umbral, más de 45°, o rotación alterada; Qué significa, Indicación de cirugía según sus autores (fuente: Facca S y colaboradores, 2010). Fila 5: Fuente, Chen, 2020; Tipo de estudio, Cohorte retrospectiva; Umbral, más de 30° o acortamiento de más de 3 mm; Qué significa, Umbrales no firmemente establecidos (fuente: Chen KJ y colaboradores, 2020). Fila 6: Fuente, Sletten, 2015; Tipo de estudio, ECA; Umbral, 30° o más (criterio de inclusión); Qué significa, No operar igualó al ramillete a 1 año (fuente: Sletten IN y colaboradores, 2015). Fila 7: Fuente, Strub, 2010; Tipo de estudio, ECA; Umbral, 30° a 70°; Qué significa, Sin ventaja funcional con aguja intramedular (fuente: Strub B y colaboradores, 2010). Fila 8: Fuente, Statius Muller, 2003; Tipo de estudio, ECA; Umbral, hasta 70° sin rotación; Qué significa, Vendaje de 1 semana bastó (fuente: Statius Muller MG y colaboradores, 2003). Fila 9: Fuente, Boeckstyns, 2021; Tipo de estudio, Revisión sistemática; Umbral, hasta 70°; Qué significa, 90 % de éxito con ortesis sin reducir (fuente: Boeckstyns MEH, 2021). Fila 10: Fuente, Zachary, 2025; Tipo de estudio, Revisión de ECA; Umbral, más de 70°; Qué significa, Indicación de cirugía citada (fuente: Zachary PKD y colaboradores, 2025). Fila 11: Fuente, France, 2023; Tipo de estudio, Serie; Umbral, más de 70° en oblicua (71° a 82°); Qué significa, Resultado aceptable sin cirugía (fuente: France TJ y colaboradores, 2023). Fila 12: Fuente, Štěpánek, 2026; Tipo de estudio, Cohortes; Umbral, más de 30°; Qué significa, Indicación radiográfica en los dos centros (fuente: Štěpánek K y colaboradores, 2026). (fuente: Ali A y colaboradores, 1999) (fuente: Birndorf MS y colaboradores, 1997) (fuente: Hussain MH y colaboradores, 2020) (fuente: Facca S y colaboradores, 2010) (fuente: Chen KJ y colaboradores, 2020) (fuente: Sletten IN y colaboradores, 2015) (fuente: Strub B y colaboradores, 2010) (fuente: Statius Muller MG y colaboradores, 2003) (fuente: Boeckstyns MEH, 2021) (fuente: Zachary PKD y colaboradores, 2025) (fuente: France TJ y colaboradores, 2023) (fuente: Štěpánek K y colaboradores, 2026). La tabla completa tiene más filas: están en el documento Word. Con esto cerramos clasificación y umbrales. Sigamos con diagnóstico.</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Historia. Edad, mano dominante y ocupación cambian el manejo (fuente: Padegimas EM y colaboradores, 2016). Pregunte cómo fue el golpe (¿contra un diente?), cuánto hace y el estado de vacunación antitetánica (práctica habitual). Una herida sobre la articulación cambia por completo el problema. Qué tan buena es la clínica. La evidencia sobre exactitud diagnóstica de la historia y la exploración en fracturas de mano es escasa: una revisión sistemática encontró solo 2 estudios sobre la historia clínica entre 35 estudios elegibles (fuente: Krastman P y colaboradores, 2020). Para la exploración de fracturas falángicas y metacarpianas, un único estudio dio sensibilidad de 26 % a 55 % y especificidad de 13 % a 89 % (fuente: Krastman P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Traducción: el examen decide a quién radiografiar y sirve para detectar rotación y herida; no sirve para descartar fractura. La imagen. La radiografía en tres proyecciones es el estándar (fuente: Hussain MH y colaboradores, 2020); en las fracturas metacarpianas y de los dedos la imagen tuvo sensibilidad de 73 % a 100 % y especificidad de 78 % a 100 % en la revisión sistemática (fuente: Krastman P y colaboradores, 2020). La ecografía a pie de cama y la TC tienen roles puntuales (bloque de imágenes).</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«Exactitud diagnóstica para fracturas de mano (rangos entre estudios)» tiene 4 columnas: Prueba, Sensibilidad, Especificidad, Ref.. Fila 1: Prueba, Examen físico, fracturas falángicas y metacarpianas (1 estudio); Sensibilidad, 26 % a 55 %; Especificidad, 13 % a 89 %; Ref., (fuente: Krastman P y colaboradores, 2020). Fila 2: Prueba, Imagen, fracturas metacarpianas y de dedos; Sensibilidad, 73 % a 100 %; Especificidad, 78 % a 100 %; Ref., (fuente: Krastman P y colaboradores, 2020). (fuente: Krastman P y colaboradores, 2020). Con esto cerramos diagnóstico. Sigamos con examen físico.</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No hay una maniobra con sensibilidad y especificidad medidas para la rotación del meñique en esta fractura (sin dato verificable). El examen es estructurado y comparativo: Piel primero. Busque laceraciones para descartar fractura abierta; toda herida sobre el nudillo se presume abierta hacia el foco o hacia la articulación mientras no se demuestre lo contrario (fuente: Padegimas EM y colaboradores, 2016). Si hay herida por diente, tétanos y profilaxis antibiótica con cobertura de flora oral (amoxicilina con clavulánico) (fuente: Padegimas EM y colaboradores, 2016). Contorno y acortamiento. Hinchazón, equimosis y pérdida del contorno del nudillo (fuente: Padegimas EM y colaboradores, 2016); compare el acortamiento del rayo con la mano contralateral (fuente: Padegimas EM y colaboradores, 2016). Rotación, siempre en flexión. Pida que cierre el puño y mire hacia dónde apuntan las puntas: en una mano sana convergen hacia el polo distal del escafoides, y un meñique rotado se desvía hacia fuera (fuente: Padegimas EM y colaboradores, 2016). Con los dedos estirados ese defecto suele no verse (fuente: Padegimas EM y colaboradores, 2016). Regla útil: flexionar exagera la rotación y extender exagera la angulación (fuente: Padegimas EM y colaboradores, 2016). Si el dolor impide la flexión activa, flexione usted el dedo: la desviación aparece igual (fuente: Padegimas EM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Pseudogarra. Aparece como hiperextensión del rayo al intentar extender el dedo cuando la angulación es avanzada; la extensión del dedo y el agarre se valoran mejor en fase subaguda que en la aguda (fuente: Padegimas EM y colaboradores, 2016). Neurovascular antes de anestesiar o reducir. Llenado capilar menor de 2 segundos y discriminación de dos puntos menor de 6 mm (fuente: Padegimas EM y colaboradores, 2016); las heridas dorsales pueden dañar las ramas sensitivas dorsales cubital o radial (fuente: Padegimas EM y colaboradores, 2016). Extensores y flexores. Las heridas dorsales pueden lesionar un extensor y retraerlo (fuente: Padegimas EM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buscar y qué cambia en la decisión» tiene 3 columnas: Hallazgo, Cómo se busca, Qué cambia. Fila 1: Hallazgo, Herida sobre la MCF; Cómo se busca, Inspección, con el puño cerrado y abierto; Qué cambia, Mordedura de pelea: antibiótico, tétanos, exploración articular (fuente: Padegimas EM y colaboradores, 2016). Fila 2: Hallazgo, Rotación; Cómo se busca, Dedos en flexión, comparar con la mano sana; Qué cambia, Rotación evidente: indicación de cirugía (fuente: Zachary PKD y colaboradores, 2025) (fuente: Padegimas EM y colaboradores, 2016). Fila 3: Hallazgo, Acortamiento; Cómo se busca, Comparar el rayo con el otro lado; Qué cambia, Se pesa junto al ángulo (fuente: Chen KJ y colaboradores, 2020) (fuente: Padegimas EM y colaboradores, 2016). Fila 4: Hallazgo, Pseudogarra; Cómo se busca, Intentar extender el dedo; Qué cambia, Marca angulación avanzada (fuente: Padegimas EM y colaboradores, 2016). Fila 5: Hallazgo, Neurovascular; Cómo se busca, Llenado capilar y dos puntos antes de infiltrar; Qué cambia, Documentar antes de cualquier maniobra (fuente: Padegimas EM y colaboradores, 2016). (fuente: Padegimas EM y colaboradores, 2016) (fuente: Zachary PKD y colaboradores, 2025) (fuente: Chen KJ y colaboradores, 2020). Con esto cerramos examen físico. Sigamos con imágenes.</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Radiografía. Lo mínimo son tres proyecciones (anteroposterior, oblicua y lateral) centradas en el rayo lesionado; aislar el dedo evita que los vecinos se superpongan (fuente: Padegimas EM y colaboradores, 2016). La lateral tiene que ser verdadera: basta que la mano quede algo girada para que el ángulo medido cambie (fuente: Padegimas EM y colaboradores, 2016). En un centro terciario de mano solo 45 % de 235 pacientes con fractura confirmada tenía las tres proyecciones, y en las fracturas metacarpianas la que más faltaba era la lateral (38 %) (fuente: Southall C y colaboradores, 2023). El Colegio Americano de Radiología recomienda tres vistas para lesiones de mano y dedos (fuente: Southall C y colaboradores, 2023). Cómo medir sin engañarse. En un estudio con 30 cadáveres, todos los métodos fueron reproducibles, pero solo el trazado de líneas sobre la lateral dio un ángulo cercano al real; la oblicua siempre exageró la cifra, hasta en 35° (fuente: Lamraski G y colaboradores, 2006). El método de la línea media del canal en la lateral (MC-90) tuvo fiabilidad sustancial, con ICC de 0,53 a 0,81, y para el acortamiento una línea por la parte más distal de las cabezas del 3.º y 4.º metacarpianos tuvo ICC de 0,81 a 0,96 (fuente: Sletten IN y colaboradores, 2013). Aun así, tres cirujanos de mano midiendo 96 radiografías de 32 pacientes tuvieron concordancia interobservador ligera, y su acuerdo sobre el tratamiento fue regular (fuente: Leung YL y colaboradores, 2002). Mida siempre en lateral verdadera y con el mismo método; en pacientes límite, no decida por un grado de diferencia. Vista de horizonte. Con los dedos extendidos puede subestimarse la lesión ósea de una mordedura de puño, y la vista de horizonte (skyline) de la cabeza muestra el daño articular (fuente: Eyres KS y colaboradores, 1993); puede revelar un defecto vertical por penetración del diente (fuente: Padegimas EM y colaboradores, 2016). Ecografía. En 81 pacientes con trauma de mano y dolor sobre el quinto, la ecografía a pie de cama detectó 38 de 39 fracturas, incluida una oculta en la radiografía (fuente: Aksay E y colaboradores, 2015); sensibilidad de 97,4 % y especificidad de 92,9 %, con cociente de verosimilitud positivo de 14 y negativo de 0,03 (fuente: Aksay E y colaboradores, 2015). Es una opción de apoyo, no sustituye a la radiografía para medir el ángulo (opinión experta). TC. Solo si se sospecha extensión intraarticular a la cabeza (fuente: Padegimas EM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«Ecografía a pie de cama para fractura del quinto metacarpiano (81 pacientes, referencia: radiografía leída por ortopedista)» muestra lo siguiente. Ecografía a pie de cama: sensibilidad 97.4 por ciento y especificidad 92.9 por ciento (fuente: Aksay E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«Fiabilidad de la medición del cuello del quinto» tiene 3 columnas: Estudio, Diseño, Resultado. Fila 1: Estudio, Lamraski, 2006; Diseño, 30 cadáveres, radiografías; Resultado, Válida solo en lateral con líneas; en oblicua hasta 35° más (fuente: Lamraski G y colaboradores, 2006). Fila 2: Estudio, Leung, 2002; Diseño, 3 cirujanos, 96 radiografías de 32 pacientes; Resultado, Concordancia interobservador ligera; acuerdo de tratamiento regular (fuente: Leung YL y colaboradores, 2002). Fila 3: Estudio, Sletten, 2013; Diseño, Comparación de 4 métodos de ángulo; Resultado, MC-90 con ICC de 0,53 a 0,81; acortamiento con ICC de 0,81 a 0,96 (fuente: Sletten IN y colaboradores, 2013). Fila 4: Estudio, Southall, 2023; Diseño, 235 pacientes con fractura de mano; Resultado, 45 % con tres vistas; en metacarpianas, 57 % (fuente: Southall C y colaboradores, 2023). (fuente: Lamraski G y colaboradores, 2006) (fuente: Leung YL y colaboradores, 2002) (fuente: Sletten IN y colaboradores, 2013) (fuente: Southall C y colaboradores, 2023). Con esto cerramos imágenes. Sigamos con mordedura de pelea (fight bite).</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mordedura de pelea (fight bite). Es la complicación que más daño puede hacer por pasar inadvertida (opinión experta). Una herida pequeña sobre la articulación metacarpofalángica tras un puñetazo puede ser un diente que penetró el aparato extensor y la articulación: en una serie prospectiva de 147 pacientes con 159 articulaciones lesionadas (130 metacarpofalángicas y 29 interfalángicas proximales), la articulación estaba penetrada en 96 % (fuente: Shewring DJ y colaboradores, 2015). Por qué es peligrosa. Ninguna otra región recibe tantas mordeduras como la mano; sus espacios cerrados y los gérmenes de la saliva explican que una herida mínima termine en una infección grave (fuente: Kennedy SA y colaboradores, 2015). Casi siempre hay varios gérmenes, aerobios y anaerobios mezclados (fuente: Kennedy SA y colaboradores, 2015). Estafilococos, estreptococos y anaerobios aparecen tras la mordedura de cualquier mamífero, mientras que Eikenella es la firma de la boca humana (fuente: Kennedy SA y colaboradores, 2015). Si hubo contacto con sangre, piense también en VIH y en hepatitis B y C (fuente: Kennedy SA y colaboradores, 2015). Qué hacer. Cuatro tiempos sirven para toda mordedura: sospecharla, lavar temprano, revisar qué estructuras tocó y dar profilaxis; si la infección ya está instalada, se desbrida y se inicia antibiótico empírico (fuente: Kennedy SA y colaboradores, 2015). Para la herida por diente en una fractura del cuello, Padegimas indica tétanos y profilaxis con amoxicilina con clavulánico, que cubre la flora oral (fuente: Padegimas EM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¿Siempre quirófano? La serie de Shewring exploró quirúrgicamente a todos: en las lesiones de la articulación metacarpofalángica el resultado fue satisfactorio o bueno en todos, mientras que 42 % de las interfalángicas proximales tuvo mal resultado, con 4 amputaciones y 1 artrodesis (fuente: Shewring DJ y colaboradores, 2015). Una cohorte de 115 pacientes mostró otra cara: 63 % se trató solo con antibióticos, 28 % con irrigación en urgencias y 9 % en quirófano; la tasa de complicaciones fue 12 % y solo presentarse después de 24 horas se asoció con más complicaciones (P = 0,003) (fuente: Harper CM y colaboradores, 2020). Su mensaje: quien llega dentro de las primeras 24 horas y sin pus franco puede manejarse con lavado en urgencias, antibiótico oral y vigilancia de la herida (fuente: Harper CM y colaboradores, 2020). ¿La articulación está abierta? La prueba de carga salina, usada en otras articulaciones, se evaluó en 79 articulaciones metacarpofalángicas de 16 manos de cadáver: bastaron 0,3 mL para 95 % de sensibilidad y 0,32 mL para 99 %, y ninguna requirió más de 0,4 mL (fuente: Chughtai M y colaboradores, 2023). Falta validarla en pacientes vivos (fuente: Chughtai M y colaboradores, 2023). Mientras tanto, ante la duda, una herida sobre la articulación se considera comunicada (fuente: Padegimas EM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«Mordedura de pelea: cifras de dos series» muestra lo siguiente. Articulación penetrada (159 articulaciones, Shewring): 96 por ciento (fuente: Shewring DJ y colaboradores, 2015). Mal resultado en las interfalángicas proximales (Shewring): 42 por ciento (fuente: Shewring DJ y colaboradores, 2015). Complicaciones en la cohorte de 115 pacientes (Harper): 12 por ciento (fuente: Harper CM y colaboradores, 2020). Con esto cerramos mordedura de pelea (fight bite). Sigamos con algoritmo de decisión.</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decisión. Este algoritmo resume la lógica del capítulo con la revisión de Zachary (fuente: Zachary PKD y colaboradores, 2025), el ensayo de Martínez-Catalán (fuente: Martínez-Catalán N y colaboradores, 2020), la serie de mordeduras (fuente: Harper CM y colaboradores, 2020) y la revisión de Padegimas (fuente: Padegimas EM y colaboradores, 2016). No sustituye la indicación del tutor ni la decisión compartida con el paciente; los umbrales de ángulo varían mucho según la fuente (ver clasificación).</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«Adulto con dolor y deformidad del borde cubital de la mano tras un golpe» se lee de arriba hacia abajo. Se parte de: Dolor, hinchazón y pérdida del nudillo del meñique tras un golpe con el puño o una caída. Se decide: Mire la piel: ¿herida sobre la articulación metacarpofalángica o antecedente de golpe contra dientes? (fuente: Padegimas EM y colaboradores, 2016)? Si la respuesta es sí, tratar como mordedura de pelea: tétanos, antibiótico con cobertura de flora oral, irrigar; antes de 24 horas y sin pus franco puede bastar la irrigación en urgencias (fuente: Harper CM y colaboradores, 2020); con pus o consulta tardía, exploración quirúrgica (opinión experta, en línea con la serie que exploró a todos (fuente: Shewring DJ y colaboradores, 2015)) (fuente: Padegimas EM y colaboradores, 2016). Si la respuesta es no, examen comparativo: rotación en flexión, acortamiento, pseudogarra y estado neurovascular antes de anestesiar (fuente: Padegimas EM y colaboradores, 2016). Se hace: Tratar como mordedura de pelea: tétanos, antibiótico con cobertura de flora oral, irrigar; antes de 24 horas y sin pus franco puede bastar la irrigación en urgencias (fuente: Harper CM y colaboradores, 2020); con pus o consulta tardía, exploración quirúrgica (opinión experta, en línea con la serie que exploró a todos (fuente: Shewring DJ y colaboradores, 2015)) (fuente: Padegimas EM y colaboradores, 2016). Se hace: Examen comparativo: rotación en flexión, acortamiento, pseudogarra y estado neurovascular antes de anestesiar (fuente: Padegimas EM y colaboradores, 2016). Se hace: Radiografía en tres proyecciones y medir el ángulo en una lateral verdadera (fuente: Southall C y colaboradores, 2023) (fuente: Lamraski G y colaboradores, 2006). Se decide: ¿Rotación evidente, fractura abierta, trazo a la cabeza con más de 1 mm o fracturas múltiples? (fuente: Zachary PKD y colaboradores, 2025) (fuente: Padegimas EM y colaboradores, 2016)? Si la respuesta es sí, derivar a cirugía de mano: fijar según el patrón y la experiencia del equipo (fuente: Zachary PKD y colaboradores, 2025) (fuente: Padegimas EM y colaboradores, 2016). Si la respuesta es no, ¿angulación mayor de 70°, acortamiento relevante o alta demanda estética o laboral? (fuente: Zachary PKD y colaboradores, 2025) (fuente: Chen KJ y colaboradores, 2020). Se hace: Derivar a cirugía de mano: fijar según el patrón y la experiencia del equipo (fuente: Zachary PKD y colaboradores, 2025) (fuente: Padegimas EM y colaboradores, 2016). Se decide: ¿Angulación mayor de 70°, acortamiento relevante o alta demanda estética o laboral? (fuente: Zachary PKD y colaboradores, 2025) (fuente: Chen KJ y colaboradores, 2020)? Si la respuesta es sí, decisión compartida: explicar que sin cirugía se pierde parte del nudillo sin peor función a 1 año, y que operar suma baja laboral y eventos adversos (fuente: van Aaken J y colaboradores, 2016) (fuente: Sletten IN y colaboradores, 2015) (fuente: Wormald J y colaboradores, 2019). Si la respuesta es no, tratamiento funcional: vendaje de compañero o férula corta que deje mover, sin reducción obligatoria (fuente: Martínez-Catalán N y colaboradores, 2020) (fuente: Pellatt R y colaboradores, 2019) (fuente: Schultz EA y colaboradores, 2025). Se hace: Decisión compartida: explicar que sin cirugía se pierde parte del nudillo sin peor función a 1 año, y que operar suma baja laboral y eventos adversos (fuente: van Aaken J y colaboradores, 2016) (fuente: Sletten IN y colaboradores, 2015) (fuente: Wormald J y colaboradores, 2019). Si la respuesta es elige no operar, tratamiento funcional: vendaje de compañero o férula corta que deje mover, sin reducción obligatoria (fuente: Martínez-Catalán N y colaboradores, 2020) (fuente: Pellatt R y colaboradores, 2019) (fuente: Schultz EA y colaboradores, 2025). Si la respuesta es elige operar, derivar a cirugía de mano: fijar según el patrón y la experiencia del equipo (fuente: Zachary PKD y colaboradores, 2025) (fuente: Padegimas EM y colaboradores, 2016). Se hace: Tratamiento funcional: vendaje de compañero o férula corta que deje mover, sin reducción obligatoria (fuente: Martínez-Catalán N y colaboradores, 2020) (fuente: Pellatt R y colaboradores, 2019) (fuente: Schultz EA y colaboradores, 2025). Se hace: Control a las 3 semanas: se evalúa angulación, rotación y función; la reducción, si se intentó, se pierde en ese lapso (fuente: Martínez-Catalán N y colaboradores, 2020). Termina en: Rehabilitar y volver al trabajo según la demanda: mediana de 0 a 2 días de baja sin cirugía en un ensayo (fuente: Pellatt R y colaboradores, 2019). Con esto cerramos algoritmo de decisión. Sigamos con tratamiento.</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El panorama en una línea. La evidencia comparativa se parece más a un empate que a una victoria. La revisión Cochrane (5 estudios, 252 participantes) no halló ningún tratamiento no quirúrgico superior (fuente: Poolman RW y colaboradores, 2005). Una revisión sistemática que solo aceptó ensayos de operar frente a no operar reunió 2 (n = 125) y no vio diferencias a 12 meses en resultado reportado, clínico ni radiográfico (fuente: Wormald J y colaboradores, 2019). El metaanálisis en red de 6 ensayos (288 pacientes) puso al tratamiento conservador como el de menos complicaciones (SUCRA de 94,1 %) y a las agujas transversas como el de más (SUCRA de 15,7 %) (fuente: Zong SL y colaboradores, 2016); el SUCRA resume la posición en el ranking, no es la probabilidad de ser la mejor opción. La revisión de 13 ensayos de 2025 concluye que operar no parece mejorar los resultados a largo plazo (fuente: Zachary PKD y colaboradores, 2025), y un metaanálisis de 2026 con 311 pacientes halló que la cirugía reduce la angulación palmar sin cambiar el agarre ni el acortamiento (fuente: Mohabey A y colaboradores, 2026). Tratamiento funcional: vendaje de compañero frente a yeso. Es la comparación mejor estudiada. Martínez-Catalán (72 adultos con angulación menor de 70° y sin rotación) midió cuánto estorba la mano con el DASH: a las 3 semanas, 19,7 con vendaje de compañero frente a 44,6 con reducción y yeso; a las 9 semanas la brecha era de 6,3 puntos, menos de lo que un paciente notaría (la diferencia mínima clínicamente importante) (fuente: Martínez-Catalán N y colaboradores, 2020). El yeso sumó complicaciones y el vendaje ahorró 28 días de baja (fuente: Martínez-Catalán N y colaboradores, 2020). Pellatt analizó 97 pacientes y no encontró nada que separar: QuickDASH mediano de 0 en los dos brazos a las 12 semanas (fuente: Pellatt R y colaboradores, 2019). La baja laboral tuvo mediana de 0 días con vendaje y de 2 con yeso (fuente: Pellatt R y colaboradores, 2019), diferencia que no fue significativa (fuente: Zachary PKD y colaboradores, 2025). Van Aaken (68 pacientes) lo planteó como no inferioridad: la diferencia media de QuickDASH a los 4 meses fue -10,4 (IC 95 % -27,0 a +6,2), con el límite superior por debajo del margen de 10 puntos, y el vendaje blando ahorró 11 días de baja (fuente: van Aaken J y colaboradores, 2016). Su advertencia práctica es que el paciente debe aceptar la pérdida del nudillo (fuente: van Aaken J y colaboradores, 2016). Metaanálisis de 4 ensayos: el vendaje de compañero mejoró dolor, movilidad y fuerza, sin diferencia en DASH ni en satisfacción (fuente: Mohamed MB y colaboradores, 2022). Statius Muller (35 pacientes completaron; angulación media de 39°): un vendaje compresivo de 1 semana con movilización inmediata rindió igual que 3 semanas de yeso cubital en movilidad, satisfacción, dolor y retorno al trabajo (fuente: Statius Muller MG y colaboradores, 2003). Retrouvey (37 participantes): bMHQ sin diferencia, pero a las 8 semanas el agarre fue 93 % con vendaje elástico frente a 64 % con férula, respecto a la referencia canadiense (fuente: Retrouvey H y colaboradores, 2022). Qué férula, si se usa. Incluir la muñeca en una férula cubital empeora los resultados a corto plazo, a las 3 y 6 semanas (fuente: Zachary PKD y colaboradores, 2025); en el ensayo de Davison (40 pacientes) la diferencia fue de movilidad: déficit de movimiento activo a las 3 semanas de 5,0° con ortesis de mano y 27,4° con férula cubital, sin diferencias en dolor ni complicaciones y sin diferencia a las 12 semanas (fuente: Zachary PKD y colaboradores, 2025). Entre ortesis de mano y vendaje de compañero, el QuickDASH a las 6 semanas fue 10,7 y 9,6, en un ensayo con potencia insuficiente (fuente: Clark T y colaboradores, 2026). Un consenso Delphi de 2025 consideró válida como medida de calidad minimizar la inmovilización innecesaria en el cuello del quinto (fuente: Schultz EA y colaboradores, 2025), en línea con la guía holandesa (fuente: de Haas LEM y colaboradores, 2024). La maniobra de Jahss: ¿vale la pena? Con la metacarpofalángica y la interfalángica proximal llevadas a 90°, la falange proximal hace de palanca: al presionarla hacia dorsal, levanta la cabeza del metacarpiano (fuente: Zawam SH y colaboradores, 2024) (fuente: Hussain MH y colaboradores, 2020). Reducir es fácil; mantener la reducción es el problema (fuente: Hussain MH y colaboradores, 2020). En 91 pacientes la angulación media bajó de 40,5° a 35,0°, solo 38 % ganó 5° o más, y 43 % perdió la reducción en el primer control; la pérdida se asoció con mayor angulación inicial y con mayor corrección inmediata (fuente: Curtin PB y colaboradores, 2026). En la revisión de Boeckstyns la reducción con inmovilización mejoró el ángulo 5° a 9° en tres estudios y 29° en otro (fuente: Boeckstyns MEH, 2021). En Martínez-Catalán la reducción se perdió ya en las primeras 3 semanas y la angulación residual fue equivalente entre grupos (fuente: Martínez-Catalán N y colaboradores, 2020). Un estudio prospectivo no aleatorizado de 2026 con 78 varones halló que una férula en posición de Jahss corrigió 15,2° frente a 8,9° con la férula cubital y tuvo menos malunión (5 % frente a 28 %), sin diferencia en la pérdida posterior de reducción (fuente: Süner U y colaboradores, 2026); la asignación fue por día par o impar según el cirujano de turno, así que léalo como hipótesis (fuente: Süner U y colaboradores, 2026). Lectura práctica (interpretación de este capítulo, no de un estudio): reducir es opcional; si se hace, es por la expectativa estética, no por la función. Operar o no operar: los ensayos. Strub (40 pacientes, 30° a 70°): sin diferencia en movimiento ni agarre; satisfacción y aspecto mejores con aguja intramedular, es decir, ventaja estética pero no funcional (fuente: Strub B y colaboradores, 2010). Sletten (85 pacientes, 30° o más): a 1 año sin diferencias en QuickDASH, dolor, satisfacción, movilidad, agarre ni calidad de vida; tendencia a mayor satisfacción con el aspecto de la mano (p = 0,06), pero más baja laboral (p &lt; 0,001) y más complicaciones (p = 0,02) en operados (fuente: Sletten IN y colaboradores, 2015). Zawam (90 pacientes, 30° a 70°; 84 completaron 1 año): unión de 7,76 semanas con férula y 7,38 con agujas transversas; QuickDASH de 2,86 y 2,14; agarre de 89,67 % y 92,19 % del lado sano (fuente: Zawam SH y colaboradores, 2024). En el grupo férula, 14 pacientes tuvieron pérdida del nudillo sin repercusión funcional, y en el grupo agujas, 2 tuvieron infección superficial (fuente: Zawam SH y colaboradores, 2024). Cepni (24 varones de oficina, 45 días de seguimiento): retorno al trabajo de 33,6 días con férula y 3,9 con cirugía, y QuickDASH a los 30 días de 69,5 frente a 2,96 (fuente: Cepni SK y colaboradores, 2016) (fuente: Zachary PKD y colaboradores, 2025); es una muestra pequeña y seleccionada de gente con altas expectativas (fuente: Cepni SK y colaboradores, 2016). Lectura: con demanda de retorno inmediato la cirugía puede acortar la recuperación; a 1 año la función es la misma (fuente: Zachary PKD y colaboradores, 2025). Si se opera, ¿con qué? La evidencia es discrepante y de calidad modesta. Intramedular o transversa: en Winter (36 pacientes) la intramedular dio mejor movimiento activo total, 279° frente a 261° (fuente: Zachary PKD y colaboradores, 2025), pero en el ensayo de Galal (80 pacientes) la transversa tuvo menos tiempo operatorio y menos complicaciones, sin diferencia en movimiento ni QuickDASH (fuente: Galal S y colaboradores, 2017). Sletten recomienda el ramillete por el riesgo de fractura secundaria del metacarpiano vecino tras las transversas (fuente: Sletten IN y colaboradores, 2012). Una o dos agujas intramedulares: en 290 pacientes, una aguja gruesa fue no inferior a dos más finas (DASH de 3,8 y 4,4 a 6 meses); solo 151 de 290 (52 %) completaron el seguimiento (fuente: Eisenschenk A y colaboradores, 2019). Entrada anterógrada o retrógrada: a 3 meses la anterógrada fue mejor (movimiento de 80° frente a 69°; agarre de 81 % frente a 71 %), y a 6 meses ya no había diferencias (agarre de 93 % y 91 %) (fuente: Kim JK y colaboradores, 2015). Placa o aguja: flexión de la MCF relativa al lado sano de 59 % con placa bloqueada y 98 % con aguja intramedular en una serie de 38 fracturas (fuente: Facca S y colaboradores, 2010); en otra de 54 pacientes, la placa dio retorno más temprano al trabajo y mayor satisfacción estética, pero más tiempo operatorio y más complicaciones (fuente: Chen KJ y colaboradores, 2020). Un estudio de 2026 con 71 pacientes concluyó que la placa no fue superior y tuvo más complicaciones (fuente: Yoğun Y y colaboradores, 2026). Tornillo intramedular o agujas percutáneas: en 113 pacientes con fractura de cuello de cualquier metacarpiano (no solo del quinto) la flexión a las 4 a 6 semanas fue 81° con tornillo frente a 65° con agujas, pero las complicaciones mayores fueron 8,8 % frente a 0 % (fuente: Bridges TN y colaboradores, 2026). Metaanálisis: uno de 4 estudios pequeños (163 participantes) favoreció el clavo anterógrado (fuente: Yammine K y colaboradores, 2014); otro de 10 estudios y 277 cuellos no halló diferencias en discapacidad, agarre, consolidación ni complicaciones (fuente: Thomas TL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«Discapacidad (DASH) a las 3 semanas: vendaje de compañero frente a reducción y yeso (Martínez-Catalán)» muestra lo siguiente. Vendaje de compañero: 19.7 puntos DASH (fuente: Martínez-Catalán N y colaboradores, 2020). Reducción y yeso: 44.6 puntos DASH (fuente: Martínez-Catalán N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«Días de baja laboral según el tratamiento (media o mediana según el estudio)» muestra lo siguiente. Operados con ramillete (Sletten, media): 42 días (fuente: Wormald J y colaboradores, 2019). No operados (Sletten, media): 8 días (fuente: Wormald J y colaboradores, 2019). Reducción y yeso (van Aaken, media): 33 días (fuente: Zachary PKD y colaboradores, 2025). Vendaje blando (van Aaken, media): 22 días (fuente: Zachary PKD y colaboradores, 2025). Yeso (Pellatt, mediana): 2 días (fuente: Pellatt R y colaboradores, 2019). Vendaje de compañero (Pellatt, mediana): 0 días (fuente: Pellatt R y colaboradores, 2019). En el documento Word de este tema encontrarás además: Ranking por menor tasa de complicaciones: SUCRA (metaanálisis en red de 6 ensayos; 100 % = siempre la mejor); Maniobra de Jahss y férula: angulación media en 91 pacientes con control; Fuerza de agarre a las 8 semanas (% de la referencia canadiense); Ensayos y metaanálisis que comparan tratamientos no quirúrgicos; Operar frente a no operar: ensayos del cuello del quinto; Técnicas quirúrgicas: qué mostró cada comparación. Con esto cerramos tratamiento. Sigamos con técnica.</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Este bloque explica los gestos para entenderlos; no sustituye al tutor ni al manual del implante. Recuerde que la mayoría de estas fracturas no se opera: 90 % de 611 en un sistema de salud (fuente: Luciani MA y colaboradores, 2024). 1. Reducción cerrada y férula. Es el gesto básico de la guardia (práctica habitual); el esquema de pasos lo detalla. 2. Aguja intramedular única (anterógrada). Es una técnica pensada para ser simple: una aguja gruesa única fue no inferior a dos más finas (fuente: Eisenschenk A y colaboradores, 2019). El esquema de pasos se basa en la técnica de Amsallem (fuente: Amsallem L y colaboradores, 2018). En resumen: una sola aguja gruesa (18/10), con la punta acodada, abre su propia puerta de entrada y avanza por el canal; con la cabeza ya reducida por Jahss, se lleva hasta el subcondral de la cabeza, y si queda rotación se gira el metacarpiano sobre la aguja como eje (fuente: Amsallem L y colaboradores, 2018). En esa serie de 30 pacientes todos consolidaron a los 90 días, ninguno tuvo malrotación, la cirugía duró 14 minutos de media y no hubo complicaciones (fuente: Amsallem L y colaboradores, 2018); es una serie sin grupo control. Otra variante añade una aguja transósea entre las cabezas del cuarto y quinto metacarpianos para controlar la rotación, con 4 celulitis en el trayecto y 2 casos de entumecimiento en 21 pacientes (fuente: Paras TM y colaboradores, 2026). 3. Agujas transversas. Se pasan del quinto al cuarto metacarpiano (fuente: Hussain MH y colaboradores, 2020). En el ensayo de Zawam, tras reducir, se pasaron 1 o 2 agujas de la cabeza del quinto a la del cuarto y otras 2 de diáfisis a diáfisis, con imágenes en tres proyecciones al final (fuente: Zawam SH y colaboradores, 2024). Las agujas se dejaron prominentes sobre la piel para retirarlas en consulta a las 6 semanas (fuente: Zawam SH y colaboradores, 2024). Dejarlas expuestas tiene costo: en una serie, 12 % tuvo infección superficial, todas con agujas transversas expuestas (fuente: Sletten IN y colaboradores, 2012). 4. Placa dorsal. Vía dorsal: con los extensores apartados, el cuello se aborda subperióstico; para ver lo distal a veces hay que abrir la banda sagital, en parte o del todo, y repararla al final (fuente: Padegimas EM y colaboradores, 2016). En la cabeza, el cartílago de la cara volar puede impedir que el tornillo distal tome las dos corticales; la salida es angular los tornillos en planos distintos o usar tornillos bloqueados unicorticales (fuente: Padegimas EM y colaboradores, 2016). Está indicada sobre todo con conminución o con varios cuellos fracturados (fuente: Padegimas EM y colaboradores, 2016). 5. Tornillo intramedular sin cabeza (retrógrado). Funciona mejor en el cuello que en la diáfisis (fuente: Padegimas EM y colaboradores, 2016). La cabeza se alcanza abriendo el aparato extensor a lo largo de sus fibras (fuente: Padegimas EM y colaboradores, 2016). Mida el tornillo para que llegue al istmo sin alcanzar la base: si es demasiado largo, endereza la curvatura normal del hueso (fuente: Padegimas EM y colaboradores, 2016). No requiere retiro (fuente: Hussain MH y colaboradores, 2020). Cómo comprobar que la reducción quedó bien. Mire el ángulo en una lateral verdadera (fuente: Lamraski G y colaboradores, 2006), la rotación con los dedos en flexión (fuente: Padegimas EM y colaboradores, 2016) y compruebe la fijación en las tres proyecciones al final (fuente: Zawam SH y colaboradores, 2024). Si la rotación persiste, corríjala antes de salir del quirófano (fuente: Amsallem L y colaboradores, 2018). Errores frecuentes del residente. Medir el ángulo sobre una oblicua (fuente: Lamraski G y colaboradores, 2006); no explorar la rotación antes de decidir (fuente: Padegimas EM y colaboradores, 2016); entrar por el tendón extensor cubital del carpo sin planear su protección (5 de 7 cadáveres con la vía anterógrada) (fuente: Akinleye SD y colaboradores, 2019); dejar agujas largas y expuestas (fuente: Sletten IN y colaboradores, 2012); usar placa con un fragmento distal pequeño (práctica habitual / opinión experta); inmovilizar de más cuando la evidencia apoya movilizar (fuente: Feehan LM y colaboradores, 2004).</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«Movimiento de la articulación metacarpofalángica respecto al lado sano: placa frente a aguja intramedular (Facca)» muestra lo siguiente. Flexión con placa bloqueada: 59 % del lado sano (fuente: Facca S y colaboradores, 2010). Flexión con aguja intramedular: 98 % del lado sano (fuente: Facca S y colaboradores, 2010). Extensión con placa bloqueada: 89 % del lado sano (fuente: Facca S y colaboradores, 2010). Extensión con aguja intramedular: 99 % del lado sano (fuente: Facca S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«Movimiento activo de la MCF: intramedular frente a transversa (Winter, 36 pacientes)» muestra lo siguiente. Aguja intramedular: 94 grados (fuente: Zachary PKD y colaboradores, 2025). Agujas transversas: 81.5 grados (fuente: Zachary PKD y colaboradores, 2025). Con esto cerramos técnica. Sigamos con complicaciones.</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Sin cirugía. La complicación típica es estética: en el ensayo de Zawam, 14 de 42 pacientes del grupo férula tuvieron pérdida radiográfica del nudillo por la angulación palmar, sin efecto sobre el agarre ni la función (fuente: Zawam SH y colaboradores, 2024). La reducción también se pierde: 43 % la perdió en el primer control (fuente: Curtin PB y colaboradores, 2026). En la rutina real, ningún caso no quirúrgico de una serie de 611 fracturas necesitó una operación posterior por pseudoartrosis o consolidación viciosa sintomática (fuente: Luciani MA y colaboradores, 2024). En el ensayo de Martínez-Catalán, las complicaciones a las 9 semanas fueron 6,1 % con vendaje de compañero y 27,3 % con reducción y yeso (fuente: Zachary PKD y colaboradores, 2025). Con cirugía. En los dos ensayos de operar frente a no operar, los operados tuvieron 3 veces más probabilidad de sufrir un evento adverso (OR 3,0; IC 95 % 1,23 a 7,31): síntomas neurológicos en 12, extrusión de la aguja en 4, infección en 2, aflojamiento en 1, retraso de cicatrización en 1 y síndrome doloroso regional complejo en 2 (fuente: Wormald J y colaboradores, 2019). En una serie de 67 operados, 12 % tuvo infección superficial, 39 % alteración de la sensibilidad cutánea y 29 % intolerancia al frío (fuente: Sletten IN y colaboradores, 2012). Las revisiones cifran las complicaciones posquirúrgicas en hasta 36 % (fuente: Padegimas EM y colaboradores, 2016) y en 32 % a 36 % para fracturas de dedos y metacarpianos en general (fuente: Cavalcanti Kussmaul A y colaboradores, 2023). El tornillo intramedular tuvo 8,8 % de complicaciones mayores frente a 0 % con agujas percutáneas (fuente: Bridges TN y colaboradores, 2026); con agujas, 4 de 21 pacientes tuvieron celulitis en el trayecto y 2 entumecimiento dorsal (fuente: Paras TM y colaboradores, 2026); con placa, rigidez y mala movilidad (flexión de la MCF de 59 % del lado sano) (fuente: Facca S y colaboradores, 2010) y más complicaciones que con agujas en un estudio de 2026 (fuente: Yoğun Y y colaboradores, 2026). Estructuras en riesgo. Ninguna técnica percutánea elimina el riesgo de dañar tendones o nervios vecinos (fuente: Akinleye SD y colaboradores, 2019). Mordedura de pelea. Es una complicación evitable y potencialmente grave (opinión experta); ver el bloque correspondiente (fuente: Shewring DJ y colaboradores, 2015) (fuente: Harper CM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«Zawam: complicaciones por grupo (42 pacientes por grupo)» muestra lo siguiente. Pérdida del nudillo, grupo férula: 33.3 por ciento (fuente: Zawam SH y colaboradores, 2024). Pérdida del nudillo, grupo agujas transversas: 0 por ciento (fuente: Zawam SH y colaboradores, 2024). Infección superficial, grupo férula: 0 por ciento (fuente: Zawam SH y colaboradores, 2024). Infección superficial, grupo agujas transversas: 4.7 por ciento (fuente: Zawam SH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con vendaje frente a yeso tras reducir (Martínez-Catalán, 9 semanas)» muestra lo siguiente. Vendaje de compañero: 6.1 por ciento (fuente: Zachary PKD y colaboradores, 2025). Reducción y yeso: 27.3 por ciento (fuente: Zachary PKD y colaboradores, 2025). En el documento Word de este tema encontrarás además: Tornillo intramedular frente a agujas percutáneas (113 pacientes, cuellos de cualquier metacarpiano); Complicaciones y su frecuencia según la estrategia. Con esto cerramos complicaciones. Sigamos con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Función. A 1 año, el registro sueco no halló efecto de las fracturas metacarpianas sobre la función de la mano ni la calidad de vida reportadas (fuente: Deuschl J y colaboradores, 2025). En los ensayos de cuello del quinto la función final fue buena en todos los brazos: QuickDASH de 4,10 con cirugía y 3,82 sin ella en Sletten (fuente: Wormald J y colaboradores, 2019), y de 2,86 y 2,14 en Zawam (fuente: Zawam SH y colaboradores, 2024). Aun con más de 70° de angulación medida en oblicua, 80 % de 15 pacientes tratados sin cirugía tuvo un QuickDASH de 0 (fuente: France TJ y colaboradores, 2023). Al sumar 18 estudios, Boeckstyns estima que una ortesis funcional sin reducción resuelve bien 90 % de los cuellos con angulación de hasta 70°, y los estudios coinciden en un DASH final por debajo de 10 (fuente: Boeckstyns MEH, 2021). Nudillo. Lo que cambia con la cirugía es la forma: en Strub hubo ventaja estética con la fijación intramedular (fuente: Strub B y colaboradores, 2010), en Sletten una tendencia a mayor satisfacción con el aspecto de la mano (fuente: Sletten IN y colaboradores, 2015), y en Zawam 14 de 42 pacientes del grupo férula perdieron el nudillo sin que eso afectara la función (fuente: Zawam SH y colaboradores, 2024). Si el paciente acepta perderlo es una pregunta que se resuelve antes de decidir (decisión compartida) (fuente: van Aaken J y colaboradores, 2016). Unión. En el ensayo de Zawam la unión radiográfica fue de 7,76 semanas con férula y 7,38 con agujas, sin pseudoartrosis en ningún grupo (fuente: Zawam SH y colaboradores, 2024). Entre los pacientes no operados de la serie de 611, ninguno requirió después cirugía por pseudoartrosis o malunión sintomáticas (fuente: Luciani MA y colaboradores, 2024). Retorno al trabajo y al deporte. La baja es lo que más separa los tratamientos: 42 días con ramillete frente a 8 sin operar (fuente: Wormald J y colaboradores, 2019); mediana de 0 días con vendaje de compañero frente a 2 con yeso, diferencia no significativa (fuente: Pellatt R y colaboradores, 2019) (fuente: Zachary PKD y colaboradores, 2025). En atletas, una revisión de 8 estudios (ninguno aleatorizado, todos de calidad regular o mala) halló que todos volvieron a su nivel previo, a los 21,9 días de media en fracturas metacarpianas, y más tarde con cirugía (28,5 días frente a 22,0) (fuente: Geoghegan L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«Retorno al deporte tras fractura metacarpiana (revisión de 8 estudios)» muestra lo siguiente. Manejo no quirúrgico: 22 días (fuente: Geoghegan L y colaboradores, 2021). Manejo quirúrgico: 28.5 días (fuente: Geoghegan L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«Quinto metacarpiano consolidado con más de 70° (medidos en oblicua) tratado sin cirugía: pacientes sin discapacidad (QuickDASH 0)» muestra lo siguiente. Pacientes con QuickDASH de 0 (12 de 15): 80 por ciento (fuente: France TJ y colaboradores, 2023). En el documento Word de este tema encontrarás además: Unión radiográfica en el ensayo de Zawam. Con esto cerramos pronóstico. Sigamos con rehabilitación.</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No hay un calendario de rehabilitación validado para esta fractura (sin dato verificable); lo que hay son pautas de ensayos y una idea que la evidencia sostiene: moverse pronto no parece dañar. Una revisión sistemática reunió 6 estudios casi aleatorizados y de baja calidad, con 459 pacientes (fuente: Feehan LM y colaboradores, 2004). En fracturas metacarpianas cerradas y extraarticulares, mover las articulaciones antes de los 21 días se asoció con volver antes al trabajo y recuperar antes movilidad y fuerza, sin perder la alineación; aun así, con ese nivel de evidencia los autores no pueden recomendarlo ni desaconsejarlo (fuente: Feehan LM y colaboradores, 2004).</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coherente con los ensayos que ya movilizaban a la semana (fuente: Statius Muller MG y colaboradores, 2003) (fuente: Strub B y colaboradores, 2010). Cómo se ve en la práctica de los ensayos. Con vendaje de compañero, movilidad libre inmediata (fuente: van Aaken J y colaboradores, 2007); con férula, retirarla de 3 a 5 veces al día después de la tercera semana (fuente: Zawam SH y colaboradores, 2024); tras agujas transversas, retiro a las 6 semanas y soporte de muñeca (fuente: Zawam SH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Después de cirugía, el retorno al deporte fue más tardío (28,5 días frente a 22,0) (fuente: Geoghegan L y colaboradores, 2021). Con esto cerramos rehabilitación.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Primero la mano, después la radiografía: rotación con los dedos en flexión, acortamiento, pseudogarra y, sobre todo, la piel sobre la articulación metacarpofalángica; una herida ahí es una mordedura de pelea hasta probar lo contrario (fuente: Padegimas EM y colaboradores, 2016). La rotación evidente y la herida abierta definen la cirugía; el ángulo, por sí solo, casi nunca (fuente: Zachary PKD y colaboradores, 2025) (fuente: Boeckstyns MEH, 2021). La opción de partida es funcional: vendaje de compañero o una férula corta que deje mover, sin reducción obligatoria (fuente: Martínez-Catalán N y colaboradores, 2020) (fuente: Pellatt R y colaboradores, 2019) (fuente: Schultz EA y colaboradores, 2025). La reducción cerrada corrige poco y se pierde: 43 % pierde la corrección en el primer control (fuente: Curtin PB y colaboradores, 2026), y los autores de un ensayo concluyen que reducir fracturas de menos de 70° no parece aportar movilidad a la articulación metacarpofalángica (fuente: Statius Muller MG y colaboradores, 2003). Operar es una decisión compartida sobre el nudillo y las expectativas, no sobre la función: a 1 año los ensayos no muestran ventaja funcional y sí más baja laboral y más eventos adversos (fuente: Sletten IN y colaboradores, 2015) (fuente: Wormald J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Examine con los dedos en flexión y compare con la mano sana: con los dedos extendidos la rotación se escapa (fuente: Padegimas EM y colaboradores, 2016). Una herida sobre la articulación metacarpofalángica exige tétanos, antibiótico con cobertura de flora oral y valorar la articulación (fuente: Padegimas EM y colaboradores, 2016) (fuente: Shewring DJ y colaboradores, 2015). Pida las tres proyecciones con una lateral verdadera; en oblicua el ángulo sale mayor, hasta 35° más (fuente: Lamraski G y colaboradores, 2006) (fuente: Southall C y colaboradores, 2023). Avise al paciente que sin cirugía pierde parte del nudillo y que eso no empeoró la función en los ensayos (fuente: van Aaken J y colaboradores, 2016) (fuente: Zawam SH y colaboradores, 2024). Si se opera con agujas, entiérrelas o protéjalas: en una serie de operados, 12 % tuvo infección superficial y todas las infecciones fueron con agujas transversas dejadas expuestas (fuente: Sletten IN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La rotación evidente y la herida sobre la articulación definen la conducta; el ángulo solo no (fuente: Zachary PKD y colaboradores, 2025) (fuente: Boeckstyns MEH, 2021). El tratamiento funcional es la opción de partida y la evidencia no muestra ventaja de reducir o enyesar (fuente: Martínez-Catalán N y colaboradores, 2020) (fuente: Pellatt R y colaboradores, 2019). La maniobra de Jahss corrige poco y 43 % lo pierde (fuente: Curtin PB y colaboradores, 2026). A 1 año la cirugía no mejora la función y suma baja laboral y eventos adversos (fuente: Wormald J y colaboradores, 2019) (fuente: Sletten IN y colaboradores, 2015). La mordedura de pelea es la urgencia escondida de este capítulo (fuente: Shewring DJ y colaboradores, 2015) (fuente: Harper CM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fractura del boxeador · cuello del quinto metacarpiano · maniobra de Jahss · vendaje de compañero · buddy taping · ramillete (bouquet) · aguja intramedular · agujas transversas · pseudogarra · rotación digital · mordedura de pelea · fight bite · angulación palmar · pérdida del nudillo · férula cubital · ortesis funcional · QuickDASH · articulación carpometacarpiana · interóseos · vista skyline · tornillo intramedular sin cabeza · placa dorsal · retorno al trabajo · toma de decisión compartida.</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El golpe de puño rompe el cuello del quinto y deja la cabeza hacia la palma (fuente: Zachary PKD y colaboradores, 2025). Herida sobre la articulación metacarpofalángica: mordedura de pelea hasta probar lo contrario (fuente: Padegimas EM y colaboradores, 2016). La rotación se mira con los dedos en flexión, nunca en extensión (fuente: Padegimas EM y colaboradores, 2016). El ángulo solo no decide: mandan la rotación, la herida y la demanda del paciente (fuente: Zachary PKD y colaboradores, 2025) (fuente: Boeckstyns MEH, 2021). Vendaje de compañero con movilidad temprana: función igual o mejor que con yeso (fuente: Pellatt R y colaboradores, 2019) (fuente: Martínez-Catalán N y colaboradores, 2020). La maniobra de Jahss corrige poco y 43 % lo pierde (fuente: Curtin PB y colaboradores, 2026). El ángulo se mide solo en lateral verdadera; la oblicua sobreestima (fuente: Lamraski G y colaboradores, 2006). Operar compra nudillo; cuesta baja laboral y más eventos adversos (fuente: Wormald J y colaboradores, 2019) (fuente: Sletten IN y colaboradores, 2015). Enterrar las agujas evita infección; la transversa arriesga fractura del vecino (fuente: Sletten IN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sintético, sin datos de pacientes reales. Varón de 24 años, oficinista y futbolista aficionado, diestro y sin enfermedades. Tras una discusión golpea una pared con el puño derecho. Consulta a las 6 horas con dolor y pérdida del nudillo del meñique. La piel está íntegra, sin herida. Con los dedos en flexión no hay cruce ni rotación. La radiografía lateral muestra una angulación de unos 45°, sin trazo hacia la cabeza y sin otros metacarpianos fracturados. Pregunta si va a perder el nudillo y si podrá volver al trabajo en una semana.</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hallazgos del examen cambiarían de inmediato la conducta?. ¿Reduciría la fractura? ¿Qué le diría sobre la reducción?. ¿Qué tratamiento propone y qué evidencia lo respalda?. El paciente quiere volver al trabajo en una semana y le importa el nudillo. ¿Cómo conduce la decisión?. ¿De qué complicaciones le avisaría según la estrategia elegida?.</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1) Una herida sobre la articulación (mordedura de pelea) cambia todo: tétanos, antibiótico y valorar la articulación (fuente: Padegimas EM y colaboradores, 2016); también una rotación evidente, un trazo a la cabeza o fracturas múltiples orientan a cirugía (fuente: Zachary PKD y colaboradores, 2025) (fuente: Padegimas EM y colaboradores, 2016). 2) La reducción es opcional: la maniobra de Jahss bajó la angulación media de 40,5° a 35,0° y 43 % perdió la corrección (fuente: Curtin PB y colaboradores, 2026); según los autores de un ensayo, reducir fracturas de menos de 70° no parece aportar movilidad (fuente: Statius Muller MG y colaboradores, 2003). 3) Vendaje de compañero o férula corta con movilidad temprana: DASH a las 3 semanas de 19,7 frente a 44,6 con yeso (fuente: Martínez-Catalán N y colaboradores, 2020), QuickDASH mediano de 0 en ambos grupos (fuente: Pellatt R y colaboradores, 2019), y con 30° o más de angulación, no operar igualó al ramillete a 1 año (fuente: Sletten IN y colaboradores, 2015). 4) Decisión compartida: sin cirugía perderá parte del nudillo (fuente: van Aaken J y colaboradores, 2016); en un ensayo pequeño de oficinistas operados el retorno al trabajo fue 3,9 días frente a 33,6 con férula (fuente: Cepni SK y colaboradores, 2016) (fuente: Zachary PKD y colaboradores, 2025), pero en la metarrevisión de ensayos la función a 12 meses fue igual y los operados tuvieron 3 veces más probabilidad de un evento adverso (fuente: Wormald J y colaboradores, 2019). Si no puede faltar al trabajo, el vendaje de compañero se asoció con una mediana de 0 días de baja en otro ensayo (fuente: Pellatt R y colaboradores, 2019). 5) Sin cirugía: pérdida del nudillo (33,3 % en un ensayo, sin repercusión funcional) (fuente: Zawam SH y colaboradores, 2024); con cirugía: infección del trayecto, síntomas neurológicos y rigidez (fuente: Wormald J y colaboradores, 2019) (fuente: Facca S y colaboradores, 2010). El ángulo no decide por sí solo; decide la piel, la rotación, la expectativa del paciente y qué costo está dispuesto a pagar por el nudillo (fuente: Zachary PKD y colaboradores, 2025) (fuente: Wormald J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chart" Target="../charts/char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chart" Target="../charts/char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chart" Target="../charts/char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Fractura del cuello del quinto metacarpiano: ¿operamos la radiografía o al paciente?</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trauma-adulto · metacarpianos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2026-10-31.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a:t>
            </a:r>
          </a:p>
          <a:p>
            <a:pPr marL="347472" indent="-347472">
              <a:spcAft>
                <a:spcPts val="1400"/>
              </a:spcAft>
              <a:buChar char="•"/>
            </a:pPr>
            <a:r>
              <a:rPr sz="2200">
                <a:solidFill>
                  <a:srgbClr val="263238"/>
                </a:solidFill>
                <a:latin typeface="Calibri"/>
              </a:rPr>
              <a:t>3. Mecanismo de lesión</a:t>
            </a:r>
          </a:p>
          <a:p>
            <a:pPr marL="347472" indent="-347472">
              <a:spcAft>
                <a:spcPts val="1400"/>
              </a:spcAft>
              <a:buChar char="•"/>
            </a:pPr>
            <a:r>
              <a:rPr sz="2200">
                <a:solidFill>
                  <a:srgbClr val="263238"/>
                </a:solidFill>
                <a:latin typeface="Calibri"/>
              </a:rPr>
              <a:t>4. Anatomía</a:t>
            </a:r>
          </a:p>
          <a:p>
            <a:pPr marL="347472" indent="-347472">
              <a:spcAft>
                <a:spcPts val="1400"/>
              </a:spcAft>
              <a:buChar char="•"/>
            </a:pPr>
            <a:r>
              <a:rPr sz="2200">
                <a:solidFill>
                  <a:srgbClr val="263238"/>
                </a:solidFill>
                <a:latin typeface="Calibri"/>
              </a:rPr>
              <a:t>5. Biomecánica</a:t>
            </a:r>
          </a:p>
          <a:p>
            <a:pPr marL="347472" indent="-347472">
              <a:spcAft>
                <a:spcPts val="1400"/>
              </a:spcAft>
              <a:buChar char="•"/>
            </a:pPr>
            <a:r>
              <a:rPr sz="2200">
                <a:solidFill>
                  <a:srgbClr val="263238"/>
                </a:solidFill>
                <a:latin typeface="Calibri"/>
              </a:rPr>
              <a:t>6. Clasificación y umbrales</a:t>
            </a:r>
          </a:p>
          <a:p>
            <a:pPr marL="347472" indent="-347472">
              <a:spcAft>
                <a:spcPts val="1400"/>
              </a:spcAft>
              <a:buChar char="•"/>
            </a:pPr>
            <a:r>
              <a:rPr sz="2200">
                <a:solidFill>
                  <a:srgbClr val="263238"/>
                </a:solidFill>
                <a:latin typeface="Calibri"/>
              </a:rPr>
              <a:t>7. Diagnóstico</a:t>
            </a:r>
          </a:p>
          <a:p>
            <a:pPr marL="347472" indent="-347472">
              <a:spcAft>
                <a:spcPts val="1400"/>
              </a:spcAft>
              <a:buChar char="•"/>
            </a:pPr>
            <a:r>
              <a:rPr sz="2200">
                <a:solidFill>
                  <a:srgbClr val="263238"/>
                </a:solidFill>
                <a:latin typeface="Calibri"/>
              </a:rPr>
              <a:t>8. Examen físico</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Imágenes</a:t>
            </a:r>
          </a:p>
          <a:p>
            <a:pPr marL="347472" indent="-347472">
              <a:spcAft>
                <a:spcPts val="1400"/>
              </a:spcAft>
              <a:buChar char="•"/>
            </a:pPr>
            <a:r>
              <a:rPr sz="2200">
                <a:solidFill>
                  <a:srgbClr val="263238"/>
                </a:solidFill>
                <a:latin typeface="Calibri"/>
              </a:rPr>
              <a:t>10. Mordedura de pelea (fight bite)</a:t>
            </a:r>
          </a:p>
          <a:p>
            <a:pPr marL="347472" indent="-347472">
              <a:spcAft>
                <a:spcPts val="1400"/>
              </a:spcAft>
              <a:buChar char="•"/>
            </a:pPr>
            <a:r>
              <a:rPr sz="2200">
                <a:solidFill>
                  <a:srgbClr val="263238"/>
                </a:solidFill>
                <a:latin typeface="Calibri"/>
              </a:rPr>
              <a:t>11. Algoritmo de decisión</a:t>
            </a:r>
          </a:p>
          <a:p>
            <a:pPr marL="347472" indent="-347472">
              <a:spcAft>
                <a:spcPts val="1400"/>
              </a:spcAft>
              <a:buChar char="•"/>
            </a:pPr>
            <a:r>
              <a:rPr sz="2200">
                <a:solidFill>
                  <a:srgbClr val="263238"/>
                </a:solidFill>
                <a:latin typeface="Calibri"/>
              </a:rPr>
              <a:t>12. Tratamiento</a:t>
            </a:r>
          </a:p>
          <a:p>
            <a:pPr marL="347472" indent="-347472">
              <a:spcAft>
                <a:spcPts val="1400"/>
              </a:spcAft>
              <a:buChar char="•"/>
            </a:pPr>
            <a:r>
              <a:rPr sz="2200">
                <a:solidFill>
                  <a:srgbClr val="263238"/>
                </a:solidFill>
                <a:latin typeface="Calibri"/>
              </a:rPr>
              <a:t>13. Técnica</a:t>
            </a:r>
          </a:p>
          <a:p>
            <a:pPr marL="347472" indent="-347472">
              <a:spcAft>
                <a:spcPts val="1400"/>
              </a:spcAft>
              <a:buChar char="•"/>
            </a:pPr>
            <a:r>
              <a:rPr sz="2200">
                <a:solidFill>
                  <a:srgbClr val="263238"/>
                </a:solidFill>
                <a:latin typeface="Calibri"/>
              </a:rPr>
              <a:t>14. Complicaciones</a:t>
            </a:r>
          </a:p>
          <a:p>
            <a:pPr marL="347472" indent="-347472">
              <a:spcAft>
                <a:spcPts val="1400"/>
              </a:spcAft>
              <a:buChar char="•"/>
            </a:pPr>
            <a:r>
              <a:rPr sz="2200">
                <a:solidFill>
                  <a:srgbClr val="263238"/>
                </a:solidFill>
                <a:latin typeface="Calibri"/>
              </a:rPr>
              <a:t>15. Pronóstico</a:t>
            </a:r>
          </a:p>
          <a:p>
            <a:pPr marL="347472" indent="-347472">
              <a:spcAft>
                <a:spcPts val="1400"/>
              </a:spcAft>
              <a:buChar char="•"/>
            </a:pPr>
            <a:r>
              <a:rPr sz="2200">
                <a:solidFill>
                  <a:srgbClr val="263238"/>
                </a:solidFill>
                <a:latin typeface="Calibri"/>
              </a:rPr>
              <a:t>16. Rehabilitación</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Deuschl J et al. J Hand Surg Glob Online. 2025. doi:10.1016/j.jhsg.2025.02.015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la fractura metacarpiana más común: el quinto metacarpiano reunió 57 % de todas las fracturas metacarpianas del registro sueco (18.802 casos) y 70 % de esas fracturas ocurrieron en hombres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Poolman RW et al. Cochrane Database Syst Rev. 2005. doi:10.1002/14651858.CD003210.pub3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fractura del cuello del quinto metacarpiano es la que ocurre inmediatamente proximal a la cabeza, bajo el nudillo del meñique [r33].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Deuschl J et al. J Hand Surg Glob Online. 2025. doi:10.1016/j.jhsg.2025.02.015</a:t>
            </a:r>
          </a:p>
          <a:p>
            <a:r>
              <a:rPr sz="800">
                <a:solidFill>
                  <a:srgbClr val="5A6469"/>
                </a:solidFill>
                <a:latin typeface="Calibri"/>
              </a:rPr>
              <a:t>[r5] Hussain MH et al. Cureus. 2020. doi:10.7759/cureus.9442</a:t>
            </a:r>
          </a:p>
          <a:p>
            <a:r>
              <a:rPr sz="800">
                <a:solidFill>
                  <a:srgbClr val="5A6469"/>
                </a:solidFill>
                <a:latin typeface="Calibri"/>
              </a:rPr>
              <a:t>[r6] Zachary PKD et al. Plast Reconstr Surg Glob Open. 2025. doi:10.1097/GOX.0000000000006687</a:t>
            </a:r>
          </a:p>
          <a:p>
            <a:r>
              <a:rPr sz="800">
                <a:solidFill>
                  <a:srgbClr val="5A6469"/>
                </a:solidFill>
                <a:latin typeface="Calibri"/>
              </a:rPr>
              <a:t>[r8] Curtin PB et al. Hand (N Y). 2026. doi:10.1177/15589447261430935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Reconocerla no es el desafío, porque basta una radiografía.</a:t>
            </a:r>
          </a:p>
          <a:p>
            <a:pPr marL="347472" indent="-347472">
              <a:spcAft>
                <a:spcPts val="1400"/>
              </a:spcAft>
              <a:buChar char="•"/>
            </a:pPr>
            <a:r>
              <a:rPr sz="2400">
                <a:solidFill>
                  <a:srgbClr val="263238"/>
                </a:solidFill>
                <a:latin typeface="Calibri"/>
              </a:rPr>
              <a:t>Lo difícil es decidir qué hacer, y ahí la evidencia es abundante pero de calidad modesta.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Deuschl J et al. J Hand Surg Glob Online. 2025. doi:10.1016/j.jhsg.2025.02.015</a:t>
            </a:r>
          </a:p>
          <a:p>
            <a:r>
              <a:rPr sz="800">
                <a:solidFill>
                  <a:srgbClr val="5A6469"/>
                </a:solidFill>
                <a:latin typeface="Calibri"/>
              </a:rPr>
              <a:t>[r5] Hussain MH et al. Cureus. 2020. doi:10.7759/cureus.9442</a:t>
            </a:r>
          </a:p>
          <a:p>
            <a:r>
              <a:rPr sz="800">
                <a:solidFill>
                  <a:srgbClr val="5A6469"/>
                </a:solidFill>
                <a:latin typeface="Calibri"/>
              </a:rPr>
              <a:t>[r6] Zachary PKD et al. Plast Reconstr Surg Glob Open. 2025. doi:10.1097/GOX.0000000000006687</a:t>
            </a:r>
          </a:p>
          <a:p>
            <a:r>
              <a:rPr sz="800">
                <a:solidFill>
                  <a:srgbClr val="5A6469"/>
                </a:solidFill>
                <a:latin typeface="Calibri"/>
              </a:rPr>
              <a:t>[r8] Curtin PB et al. Hand (N Y). 2026. doi:10.1177/15589447261430935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Este capítulo separa lo que está bien respaldado (qué mirar, qué no hace falta hacer) de lo que sigue discutido (cuántos grados importan y cuándo operar).</a:t>
            </a:r>
          </a:p>
          <a:p>
            <a:pPr marL="347472" indent="-347472">
              <a:spcAft>
                <a:spcPts val="1400"/>
              </a:spcAft>
              <a:buChar char="•"/>
            </a:pPr>
            <a:r>
              <a:rPr sz="2400">
                <a:solidFill>
                  <a:srgbClr val="263238"/>
                </a:solidFill>
                <a:latin typeface="Calibri"/>
              </a:rPr>
              <a:t>Alcance.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Deuschl J et al. J Hand Surg Glob Online. 2025. doi:10.1016/j.jhsg.2025.02.015</a:t>
            </a:r>
          </a:p>
          <a:p>
            <a:r>
              <a:rPr sz="800">
                <a:solidFill>
                  <a:srgbClr val="5A6469"/>
                </a:solidFill>
                <a:latin typeface="Calibri"/>
              </a:rPr>
              <a:t>[r2] Luciani MA et al. J Hand Surg Am. 2024. doi:10.1016/j.jhsa.2022.08.008</a:t>
            </a:r>
          </a:p>
          <a:p>
            <a:r>
              <a:rPr sz="800">
                <a:solidFill>
                  <a:srgbClr val="5A6469"/>
                </a:solidFill>
                <a:latin typeface="Calibri"/>
              </a:rPr>
              <a:t>[r29] de Haas LEM et al. Eur J Trauma Emerg Surg. 2024. doi:10.1007/s00068-024-02659-9</a:t>
            </a:r>
          </a:p>
          <a:p>
            <a:r>
              <a:rPr sz="800">
                <a:solidFill>
                  <a:srgbClr val="5A6469"/>
                </a:solidFill>
                <a:latin typeface="Calibri"/>
              </a:rPr>
              <a:t>[r32] Malik S et al. En: StatPearls [Internet]. 2024. PMID 29261999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Quién se fractura el quinto.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Porcentaje de fracturas del cuello del quinto que se operan, según el centro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Luciani MA et al. J Hand Surg Am. 2024. doi:10.1016/j.jhsa.2022.08.008</a:t>
            </a:r>
          </a:p>
          <a:p>
            <a:r>
              <a:rPr sz="1000">
                <a:solidFill>
                  <a:srgbClr val="5A6469"/>
                </a:solidFill>
                <a:latin typeface="Calibri"/>
              </a:rPr>
              <a:t>[r36] Štěpánek K et al. Acta Chir Orthop Traumatol Cech. 2026. doi:10.55095/achot2026/035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Inmovilización de los cuellos del quinto en 12 hospitales holandeses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de Haas LEM et al. Eur J Trauma Emerg Surg. 2024. doi:10.1007/s00068-024-02659-9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Hussain MH et al. Cureus. 2020. doi:10.7759/cureus.9442</a:t>
            </a:r>
          </a:p>
          <a:p>
            <a:r>
              <a:rPr sz="1000">
                <a:solidFill>
                  <a:srgbClr val="5A6469"/>
                </a:solidFill>
                <a:latin typeface="Calibri"/>
              </a:rPr>
              <a:t>[r6] Zachary PKD et al. Plast Reconstr Surg Glob Open. 2025. doi:10.1097/GOX.0000000000006687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golpe.</a:t>
            </a:r>
          </a:p>
          <a:p>
            <a:pPr marL="347472" indent="-347472">
              <a:spcAft>
                <a:spcPts val="1400"/>
              </a:spcAft>
              <a:buChar char="•"/>
            </a:pPr>
            <a:r>
              <a:rPr sz="2400">
                <a:solidFill>
                  <a:srgbClr val="263238"/>
                </a:solidFill>
                <a:latin typeface="Calibri"/>
              </a:rPr>
              <a:t>El mecanismo típico es una carga axial: el puño cerrado golpea una superficie dura y la fuerza viaja por el quinto metacarpiano [r5] [r6].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Deuschl J et al. J Hand Surg Glob Online. 2025. doi:10.1016/j.jhsg.2025.02.015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siempre es un puñetazo.</a:t>
            </a:r>
          </a:p>
          <a:p>
            <a:pPr marL="347472" indent="-347472">
              <a:spcAft>
                <a:spcPts val="1400"/>
              </a:spcAft>
              <a:buChar char="•"/>
            </a:pPr>
            <a:r>
              <a:rPr sz="2800">
                <a:solidFill>
                  <a:srgbClr val="263238"/>
                </a:solidFill>
                <a:latin typeface="Calibri"/>
              </a:rPr>
              <a:t>En el registro sueco la causa más común de fractura metacarpiana fue una caída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Padegimas EM et al. Arch Trauma Res. 2016. doi:10.5812/atr.32933</a:t>
            </a:r>
          </a:p>
          <a:p>
            <a:r>
              <a:rPr sz="1000">
                <a:solidFill>
                  <a:srgbClr val="5A6469"/>
                </a:solidFill>
                <a:latin typeface="Calibri"/>
              </a:rPr>
              <a:t>[r37] Kennedy SA et al. J Am Acad Orthop Surg. 2015. doi:10.5435/JAAOS-23-01-47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herida dorsal sobre la articulación metacarpofalángica tras un puñetazo es una puerta de entrada de la flora oral [r11] [r37]; se trata en el bloque de mordedura de pelea.</a:t>
            </a:r>
          </a:p>
          <a:p>
            <a:pPr marL="347472" indent="-347472">
              <a:spcAft>
                <a:spcPts val="1400"/>
              </a:spcAft>
              <a:buChar char="•"/>
            </a:pPr>
            <a:r>
              <a:rPr sz="2400">
                <a:solidFill>
                  <a:srgbClr val="263238"/>
                </a:solidFill>
                <a:latin typeface="Calibri"/>
              </a:rPr>
              <a:t>En el politraumatizado.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Malik S et al. En: StatPearls [Internet]. 2024. PMID 29261999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partes del hueso.</a:t>
            </a:r>
          </a:p>
          <a:p>
            <a:pPr marL="347472" indent="-347472">
              <a:spcAft>
                <a:spcPts val="1400"/>
              </a:spcAft>
              <a:buChar char="•"/>
            </a:pPr>
            <a:r>
              <a:rPr sz="2400">
                <a:solidFill>
                  <a:srgbClr val="263238"/>
                </a:solidFill>
                <a:latin typeface="Calibri"/>
              </a:rPr>
              <a:t>Cada metacarpiano tiene cabeza, diáfisis, cuello y base: la cabeza articula con la falange proximal y la base con el carpo [r32].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69</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Zachary PKD et al. Plast Reconstr Surg Glob Open. 2025. doi:10.1097/GOX.0000000000006687</a:t>
            </a:r>
          </a:p>
          <a:p>
            <a:r>
              <a:rPr sz="800">
                <a:solidFill>
                  <a:srgbClr val="5A6469"/>
                </a:solidFill>
                <a:latin typeface="Calibri"/>
              </a:rPr>
              <a:t>[r11] Padegimas EM et al. Arch Trauma Res. 2016. doi:10.5812/atr.32933</a:t>
            </a:r>
          </a:p>
          <a:p>
            <a:r>
              <a:rPr sz="800">
                <a:solidFill>
                  <a:srgbClr val="5A6469"/>
                </a:solidFill>
                <a:latin typeface="Calibri"/>
              </a:rPr>
              <a:t>[r32] Malik S et al. En: StatPearls [Internet]. 2024. PMID 29261999</a:t>
            </a:r>
          </a:p>
          <a:p>
            <a:r>
              <a:rPr sz="800">
                <a:solidFill>
                  <a:srgbClr val="5A6469"/>
                </a:solidFill>
                <a:latin typeface="Calibri"/>
              </a:rPr>
              <a:t>[r38] Akinleye SD et al. Hand (N Y). 2019. doi:10.1177/1558944717731858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articulación que compensa.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69</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Zachary PKD et al. Plast Reconstr Surg Glob Open. 2025. doi:10.1097/GOX.0000000000006687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Los interóseos son los que inclinan la cabeza hacia la palma cuando el cuello cede [r6].</a:t>
            </a:r>
          </a:p>
          <a:p>
            <a:pPr marL="347472" indent="-347472">
              <a:spcAft>
                <a:spcPts val="1400"/>
              </a:spcAft>
              <a:buChar char="•"/>
            </a:pPr>
            <a:r>
              <a:rPr sz="2800">
                <a:solidFill>
                  <a:srgbClr val="263238"/>
                </a:solidFill>
                <a:latin typeface="Calibri"/>
              </a:rPr>
              <a:t>Estructuras en riesgo al operar.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69</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Ali A et al. J Hand Surg Am. 1999. doi:10.1053/jhsu.1999.0835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Qué dice el laboratorio sobre los 30°.</a:t>
            </a:r>
          </a:p>
          <a:p>
            <a:pPr marL="347472" indent="-347472">
              <a:spcAft>
                <a:spcPts val="1400"/>
              </a:spcAft>
              <a:buChar char="•"/>
            </a:pPr>
            <a:r>
              <a:rPr sz="2400">
                <a:solidFill>
                  <a:srgbClr val="263238"/>
                </a:solidFill>
                <a:latin typeface="Calibri"/>
              </a:rPr>
              <a:t>El estudio de Ali simuló dos músculos intrínsecos, el flexor del meñique y el tercer interóseo palmar [r20].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69</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Modelo de Ali: lo que conserva el flexor del meñique con 30° de angulación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Ali A et al. J Hand Surg Am. 1999. doi:10.1053/jhsu.1999.0835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69</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Qué prueba y qué no prueba cada estudio sobre la angulación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[r20] Ali A et al. J Hand Surg Am. 1999. doi:10.1053/jhsu.1999.0835</a:t>
            </a:r>
          </a:p>
          <a:p>
            <a:r>
              <a:rPr sz="800">
                <a:solidFill>
                  <a:srgbClr val="5A6469"/>
                </a:solidFill>
                <a:latin typeface="Calibri"/>
              </a:rPr>
              <a:t>[r21] Birndorf MS et al. Plast Reconstr Surg. 1997. doi:10.1097/00006534-199704000-00024</a:t>
            </a:r>
          </a:p>
          <a:p>
            <a:r>
              <a:rPr sz="800">
                <a:solidFill>
                  <a:srgbClr val="5A6469"/>
                </a:solidFill>
                <a:latin typeface="Calibri"/>
              </a:rPr>
              <a:t>[r7] Boeckstyns MEH. J Hand Surg Eur Vol. 2021. doi:10.1177/1753193420968040</a:t>
            </a:r>
          </a:p>
          <a:p>
            <a:r>
              <a:rPr sz="800">
                <a:solidFill>
                  <a:srgbClr val="5A6469"/>
                </a:solidFill>
                <a:latin typeface="Calibri"/>
              </a:rPr>
              <a:t>[r39] France TJ et al. Hand (N Y). 2023. doi:10.1177/15589447211063238</a:t>
            </a:r>
          </a:p>
          <a:p>
            <a:r>
              <a:rPr sz="800">
                <a:solidFill>
                  <a:srgbClr val="5A6469"/>
                </a:solidFill>
                <a:latin typeface="Calibri"/>
              </a:rPr>
              <a:t>[r33] Poolman RW et al. Cochrane Database Syst Rev. 2005. doi:10.1002/14651858.CD003210.pub3</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Estudio</a:t>
                      </a:r>
                    </a:p>
                  </a:txBody>
                  <a:tcPr>
                    <a:solidFill>
                      <a:srgbClr val="0F5F6B"/>
                    </a:solidFill>
                  </a:tcPr>
                </a:tc>
                <a:tc>
                  <a:txBody>
                    <a:bodyPr/>
                    <a:lstStyle/>
                    <a:p>
                      <a:r>
                        <a:rPr sz="1400" b="1">
                          <a:solidFill>
                            <a:srgbClr val="FFFFFF"/>
                          </a:solidFill>
                          <a:latin typeface="Calibri"/>
                        </a:rPr>
                        <a:t>Modelo</a:t>
                      </a:r>
                    </a:p>
                  </a:txBody>
                  <a:tcPr>
                    <a:solidFill>
                      <a:srgbClr val="0F5F6B"/>
                    </a:solidFill>
                  </a:tcPr>
                </a:tc>
                <a:tc>
                  <a:txBody>
                    <a:bodyPr/>
                    <a:lstStyle/>
                    <a:p>
                      <a:r>
                        <a:rPr sz="1400" b="1">
                          <a:solidFill>
                            <a:srgbClr val="FFFFFF"/>
                          </a:solidFill>
                          <a:latin typeface="Calibri"/>
                        </a:rPr>
                        <a:t>Hallazgo</a:t>
                      </a:r>
                    </a:p>
                  </a:txBody>
                  <a:tcPr>
                    <a:solidFill>
                      <a:srgbClr val="0F5F6B"/>
                    </a:solidFill>
                  </a:tcPr>
                </a:tc>
                <a:tc>
                  <a:txBody>
                    <a:bodyPr/>
                    <a:lstStyle/>
                    <a:p>
                      <a:r>
                        <a:rPr sz="1400" b="1">
                          <a:solidFill>
                            <a:srgbClr val="FFFFFF"/>
                          </a:solidFill>
                          <a:latin typeface="Calibri"/>
                        </a:rPr>
                        <a:t>Límite de lo que prueba</a:t>
                      </a:r>
                    </a:p>
                  </a:txBody>
                  <a:tcPr>
                    <a:solidFill>
                      <a:srgbClr val="0F5F6B"/>
                    </a:solidFill>
                  </a:tcPr>
                </a:tc>
              </a:tr>
              <a:tr h="457200">
                <a:tc>
                  <a:txBody>
                    <a:bodyPr/>
                    <a:lstStyle/>
                    <a:p>
                      <a:r>
                        <a:rPr sz="1400">
                          <a:solidFill>
                            <a:srgbClr val="263238"/>
                          </a:solidFill>
                          <a:latin typeface="Calibri"/>
                        </a:rPr>
                        <a:t>Ali, 1999</a:t>
                      </a:r>
                    </a:p>
                  </a:txBody>
                  <a:tcPr>
                    <a:solidFill>
                      <a:srgbClr val="EEF3F4"/>
                    </a:solidFill>
                  </a:tcPr>
                </a:tc>
                <a:tc>
                  <a:txBody>
                    <a:bodyPr/>
                    <a:lstStyle/>
                    <a:p>
                      <a:r>
                        <a:rPr sz="1400">
                          <a:solidFill>
                            <a:srgbClr val="263238"/>
                          </a:solidFill>
                          <a:latin typeface="Calibri"/>
                        </a:rPr>
                        <a:t>Modelo biomecánico del flexor corto y del interóseo</a:t>
                      </a:r>
                    </a:p>
                  </a:txBody>
                  <a:tcPr>
                    <a:solidFill>
                      <a:srgbClr val="EEF3F4"/>
                    </a:solidFill>
                  </a:tcPr>
                </a:tc>
                <a:tc>
                  <a:txBody>
                    <a:bodyPr/>
                    <a:lstStyle/>
                    <a:p>
                      <a:r>
                        <a:rPr sz="1400">
                          <a:solidFill>
                            <a:srgbClr val="263238"/>
                          </a:solidFill>
                          <a:latin typeface="Calibri"/>
                        </a:rPr>
                        <a:t>30° conserva 92 % del agarre y 78 % del arco [r20]</a:t>
                      </a:r>
                    </a:p>
                  </a:txBody>
                  <a:tcPr>
                    <a:solidFill>
                      <a:srgbClr val="EEF3F4"/>
                    </a:solidFill>
                  </a:tcPr>
                </a:tc>
                <a:tc>
                  <a:txBody>
                    <a:bodyPr/>
                    <a:lstStyle/>
                    <a:p>
                      <a:r>
                        <a:rPr sz="1400">
                          <a:solidFill>
                            <a:srgbClr val="263238"/>
                          </a:solidFill>
                          <a:latin typeface="Calibri"/>
                        </a:rPr>
                        <a:t>Un músculo en un modelo, no la mano completa</a:t>
                      </a:r>
                    </a:p>
                  </a:txBody>
                  <a:tcPr>
                    <a:solidFill>
                      <a:srgbClr val="EEF3F4"/>
                    </a:solidFill>
                  </a:tcPr>
                </a:tc>
              </a:tr>
              <a:tr h="457200">
                <a:tc>
                  <a:txBody>
                    <a:bodyPr/>
                    <a:lstStyle/>
                    <a:p>
                      <a:r>
                        <a:rPr sz="1400">
                          <a:solidFill>
                            <a:srgbClr val="263238"/>
                          </a:solidFill>
                          <a:latin typeface="Calibri"/>
                        </a:rPr>
                        <a:t>Birndorf, 1997</a:t>
                      </a:r>
                    </a:p>
                  </a:txBody>
                  <a:tcPr>
                    <a:solidFill>
                      <a:srgbClr val="FFFFFF"/>
                    </a:solidFill>
                  </a:tcPr>
                </a:tc>
                <a:tc>
                  <a:txBody>
                    <a:bodyPr/>
                    <a:lstStyle/>
                    <a:p>
                      <a:r>
                        <a:rPr sz="1400">
                          <a:solidFill>
                            <a:srgbClr val="263238"/>
                          </a:solidFill>
                          <a:latin typeface="Calibri"/>
                        </a:rPr>
                        <a:t>Manos de cadáver, 0° a 90°</a:t>
                      </a:r>
                    </a:p>
                  </a:txBody>
                  <a:tcPr>
                    <a:solidFill>
                      <a:srgbClr val="FFFFFF"/>
                    </a:solidFill>
                  </a:tcPr>
                </a:tc>
                <a:tc>
                  <a:txBody>
                    <a:bodyPr/>
                    <a:lstStyle/>
                    <a:p>
                      <a:r>
                        <a:rPr sz="1400">
                          <a:solidFill>
                            <a:srgbClr val="263238"/>
                          </a:solidFill>
                          <a:latin typeface="Calibri"/>
                        </a:rPr>
                        <a:t>La eficiencia flexora decae por encima de 30° [r21]</a:t>
                      </a:r>
                    </a:p>
                  </a:txBody>
                  <a:tcPr>
                    <a:solidFill>
                      <a:srgbClr val="FFFFFF"/>
                    </a:solidFill>
                  </a:tcPr>
                </a:tc>
                <a:tc>
                  <a:txBody>
                    <a:bodyPr/>
                    <a:lstStyle/>
                    <a:p>
                      <a:r>
                        <a:rPr sz="1400">
                          <a:solidFill>
                            <a:srgbClr val="263238"/>
                          </a:solidFill>
                          <a:latin typeface="Calibri"/>
                        </a:rPr>
                        <a:t>Cadáver, sin adaptación del paciente</a:t>
                      </a:r>
                    </a:p>
                  </a:txBody>
                  <a:tcPr>
                    <a:solidFill>
                      <a:srgbClr val="FFFFFF"/>
                    </a:solidFill>
                  </a:tcPr>
                </a:tc>
              </a:tr>
              <a:tr h="457200">
                <a:tc>
                  <a:txBody>
                    <a:bodyPr/>
                    <a:lstStyle/>
                    <a:p>
                      <a:r>
                        <a:rPr sz="1400">
                          <a:solidFill>
                            <a:srgbClr val="263238"/>
                          </a:solidFill>
                          <a:latin typeface="Calibri"/>
                        </a:rPr>
                        <a:t>Boeckstyns, 2021</a:t>
                      </a:r>
                    </a:p>
                  </a:txBody>
                  <a:tcPr>
                    <a:solidFill>
                      <a:srgbClr val="EEF3F4"/>
                    </a:solidFill>
                  </a:tcPr>
                </a:tc>
                <a:tc>
                  <a:txBody>
                    <a:bodyPr/>
                    <a:lstStyle/>
                    <a:p>
                      <a:r>
                        <a:rPr sz="1400">
                          <a:solidFill>
                            <a:srgbClr val="263238"/>
                          </a:solidFill>
                          <a:latin typeface="Calibri"/>
                        </a:rPr>
                        <a:t>Revisión de 18 estudios prospectivos</a:t>
                      </a:r>
                    </a:p>
                  </a:txBody>
                  <a:tcPr>
                    <a:solidFill>
                      <a:srgbClr val="EEF3F4"/>
                    </a:solidFill>
                  </a:tcPr>
                </a:tc>
                <a:tc>
                  <a:txBody>
                    <a:bodyPr/>
                    <a:lstStyle/>
                    <a:p>
                      <a:r>
                        <a:rPr sz="1400">
                          <a:solidFill>
                            <a:srgbClr val="263238"/>
                          </a:solidFill>
                          <a:latin typeface="Calibri"/>
                        </a:rPr>
                        <a:t>Ninguno halló correlación ángulo-resultado [r7]</a:t>
                      </a:r>
                    </a:p>
                  </a:txBody>
                  <a:tcPr>
                    <a:solidFill>
                      <a:srgbClr val="EEF3F4"/>
                    </a:solidFill>
                  </a:tcPr>
                </a:tc>
                <a:tc>
                  <a:txBody>
                    <a:bodyPr/>
                    <a:lstStyle/>
                    <a:p>
                      <a:r>
                        <a:rPr sz="1400">
                          <a:solidFill>
                            <a:srgbClr val="263238"/>
                          </a:solidFill>
                          <a:latin typeface="Calibri"/>
                        </a:rPr>
                        <a:t>Estudios heterogéneos y de calidad modesta [r33]</a:t>
                      </a:r>
                    </a:p>
                  </a:txBody>
                  <a:tcPr>
                    <a:solidFill>
                      <a:srgbClr val="EEF3F4"/>
                    </a:solidFill>
                  </a:tcPr>
                </a:tc>
              </a:tr>
              <a:tr h="457200">
                <a:tc>
                  <a:txBody>
                    <a:bodyPr/>
                    <a:lstStyle/>
                    <a:p>
                      <a:r>
                        <a:rPr sz="1400">
                          <a:solidFill>
                            <a:srgbClr val="263238"/>
                          </a:solidFill>
                          <a:latin typeface="Calibri"/>
                        </a:rPr>
                        <a:t>France, 2023</a:t>
                      </a:r>
                    </a:p>
                  </a:txBody>
                  <a:tcPr>
                    <a:solidFill>
                      <a:srgbClr val="FFFFFF"/>
                    </a:solidFill>
                  </a:tcPr>
                </a:tc>
                <a:tc>
                  <a:txBody>
                    <a:bodyPr/>
                    <a:lstStyle/>
                    <a:p>
                      <a:r>
                        <a:rPr sz="1400">
                          <a:solidFill>
                            <a:srgbClr val="263238"/>
                          </a:solidFill>
                          <a:latin typeface="Calibri"/>
                        </a:rPr>
                        <a:t>Serie retrospectiva sin cirugía con más de 70° medidos en oblicua</a:t>
                      </a:r>
                    </a:p>
                  </a:txBody>
                  <a:tcPr>
                    <a:solidFill>
                      <a:srgbClr val="FFFFFF"/>
                    </a:solidFill>
                  </a:tcPr>
                </a:tc>
                <a:tc>
                  <a:txBody>
                    <a:bodyPr/>
                    <a:lstStyle/>
                    <a:p>
                      <a:r>
                        <a:rPr sz="1400">
                          <a:solidFill>
                            <a:srgbClr val="263238"/>
                          </a:solidFill>
                          <a:latin typeface="Calibri"/>
                        </a:rPr>
                        <a:t>QuickDASH de 0 en 80 % de 15 pacientes [r39]</a:t>
                      </a:r>
                    </a:p>
                  </a:txBody>
                  <a:tcPr>
                    <a:solidFill>
                      <a:srgbClr val="FFFFFF"/>
                    </a:solidFill>
                  </a:tcPr>
                </a:tc>
                <a:tc>
                  <a:txBody>
                    <a:bodyPr/>
                    <a:lstStyle/>
                    <a:p>
                      <a:r>
                        <a:rPr sz="1400">
                          <a:solidFill>
                            <a:srgbClr val="263238"/>
                          </a:solidFill>
                          <a:latin typeface="Calibri"/>
                        </a:rPr>
                        <a:t>Solo 15 de 40 casos elegibles participaron [r39]</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69</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y umbrales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Hussain MH et al. Cureus. 2020. doi:10.7759/cureus.9442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existe una clasificación con valor demostrado para decidir el tratamiento.</a:t>
            </a:r>
          </a:p>
          <a:p>
            <a:pPr marL="347472" indent="-347472">
              <a:spcAft>
                <a:spcPts val="1400"/>
              </a:spcAft>
              <a:buChar char="•"/>
            </a:pPr>
            <a:r>
              <a:rPr sz="2400">
                <a:solidFill>
                  <a:srgbClr val="263238"/>
                </a:solidFill>
                <a:latin typeface="Calibri"/>
              </a:rPr>
              <a:t>Como cualquier hueso largo, la fractura se describe como abierta o cerrada, intra o extraarticular y por su patrón (transverso, oblicuo, espiroideo o conminuto)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y umbrales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Zachary PKD et al. Plast Reconstr Surg Glob Open. 2025. doi:10.1097/GOX.0000000000006687</a:t>
            </a:r>
          </a:p>
          <a:p>
            <a:r>
              <a:rPr sz="1000">
                <a:solidFill>
                  <a:srgbClr val="5A6469"/>
                </a:solidFill>
                <a:latin typeface="Calibri"/>
              </a:rPr>
              <a:t>[r5] Hussain MH et al. Cureus. 2020. doi:10.7759/cureus.9442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Estabilidad. La conminución volar acompaña a la deformidad en ápice dorsal [r6], y mantener la reducción es el problema habitual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Umbrales de angulación palmar que plantean las fuentes (no son equivalentes)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[r20] Ali A et al. J Hand Surg Am. 1999. doi:10.1053/jhsu.1999.0835</a:t>
            </a:r>
          </a:p>
          <a:p>
            <a:r>
              <a:rPr sz="800">
                <a:solidFill>
                  <a:srgbClr val="5A6469"/>
                </a:solidFill>
                <a:latin typeface="Calibri"/>
              </a:rPr>
              <a:t>[r21] Birndorf MS et al. Plast Reconstr Surg. 1997. doi:10.1097/00006534-199704000-00024</a:t>
            </a:r>
          </a:p>
          <a:p>
            <a:r>
              <a:rPr sz="800">
                <a:solidFill>
                  <a:srgbClr val="5A6469"/>
                </a:solidFill>
                <a:latin typeface="Calibri"/>
              </a:rPr>
              <a:t>[r5] Hussain MH et al. Cureus. 2020. doi:10.7759/cureus.9442</a:t>
            </a:r>
          </a:p>
          <a:p>
            <a:r>
              <a:rPr sz="800">
                <a:solidFill>
                  <a:srgbClr val="5A6469"/>
                </a:solidFill>
                <a:latin typeface="Calibri"/>
              </a:rPr>
              <a:t>[r27] Facca S et al. Orthop Traumatol Surg Res. 2010. doi:10.1016/j.otsr.2010.02.009</a:t>
            </a:r>
          </a:p>
          <a:p>
            <a:r>
              <a:rPr sz="800">
                <a:solidFill>
                  <a:srgbClr val="5A6469"/>
                </a:solidFill>
                <a:latin typeface="Calibri"/>
              </a:rPr>
              <a:t>[r26] Chen KJ et al. J Hand Surg Eur Vol. 2020. doi:10.1177/1753193419896518</a:t>
            </a:r>
          </a:p>
          <a:p>
            <a:r>
              <a:rPr sz="800">
                <a:solidFill>
                  <a:srgbClr val="5A6469"/>
                </a:solidFill>
                <a:latin typeface="Calibri"/>
              </a:rPr>
              <a:t>(+7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Fuente</a:t>
                      </a:r>
                    </a:p>
                  </a:txBody>
                  <a:tcPr>
                    <a:solidFill>
                      <a:srgbClr val="0F5F6B"/>
                    </a:solidFill>
                  </a:tcPr>
                </a:tc>
                <a:tc>
                  <a:txBody>
                    <a:bodyPr/>
                    <a:lstStyle/>
                    <a:p>
                      <a:r>
                        <a:rPr sz="1400" b="1">
                          <a:solidFill>
                            <a:srgbClr val="FFFFFF"/>
                          </a:solidFill>
                          <a:latin typeface="Calibri"/>
                        </a:rPr>
                        <a:t>Tipo de estudio</a:t>
                      </a:r>
                    </a:p>
                  </a:txBody>
                  <a:tcPr>
                    <a:solidFill>
                      <a:srgbClr val="0F5F6B"/>
                    </a:solidFill>
                  </a:tcPr>
                </a:tc>
                <a:tc>
                  <a:txBody>
                    <a:bodyPr/>
                    <a:lstStyle/>
                    <a:p>
                      <a:r>
                        <a:rPr sz="1400" b="1">
                          <a:solidFill>
                            <a:srgbClr val="FFFFFF"/>
                          </a:solidFill>
                          <a:latin typeface="Calibri"/>
                        </a:rPr>
                        <a:t>Umbral</a:t>
                      </a:r>
                    </a:p>
                  </a:txBody>
                  <a:tcPr>
                    <a:solidFill>
                      <a:srgbClr val="0F5F6B"/>
                    </a:solidFill>
                  </a:tcPr>
                </a:tc>
                <a:tc>
                  <a:txBody>
                    <a:bodyPr/>
                    <a:lstStyle/>
                    <a:p>
                      <a:r>
                        <a:rPr sz="1400" b="1">
                          <a:solidFill>
                            <a:srgbClr val="FFFFFF"/>
                          </a:solidFill>
                          <a:latin typeface="Calibri"/>
                        </a:rPr>
                        <a:t>Qué significa</a:t>
                      </a:r>
                    </a:p>
                  </a:txBody>
                  <a:tcPr>
                    <a:solidFill>
                      <a:srgbClr val="0F5F6B"/>
                    </a:solidFill>
                  </a:tcPr>
                </a:tc>
              </a:tr>
              <a:tr h="457200">
                <a:tc>
                  <a:txBody>
                    <a:bodyPr/>
                    <a:lstStyle/>
                    <a:p>
                      <a:r>
                        <a:rPr sz="1400">
                          <a:solidFill>
                            <a:srgbClr val="263238"/>
                          </a:solidFill>
                          <a:latin typeface="Calibri"/>
                        </a:rPr>
                        <a:t>Ali, 1999</a:t>
                      </a:r>
                    </a:p>
                  </a:txBody>
                  <a:tcPr>
                    <a:solidFill>
                      <a:srgbClr val="EEF3F4"/>
                    </a:solidFill>
                  </a:tcPr>
                </a:tc>
                <a:tc>
                  <a:txBody>
                    <a:bodyPr/>
                    <a:lstStyle/>
                    <a:p>
                      <a:r>
                        <a:rPr sz="1400">
                          <a:solidFill>
                            <a:srgbClr val="263238"/>
                          </a:solidFill>
                          <a:latin typeface="Calibri"/>
                        </a:rPr>
                        <a:t>Modelo biomecánico</a:t>
                      </a:r>
                    </a:p>
                  </a:txBody>
                  <a:tcPr>
                    <a:solidFill>
                      <a:srgbClr val="EEF3F4"/>
                    </a:solidFill>
                  </a:tcPr>
                </a:tc>
                <a:tc>
                  <a:txBody>
                    <a:bodyPr/>
                    <a:lstStyle/>
                    <a:p>
                      <a:r>
                        <a:rPr sz="1400">
                          <a:solidFill>
                            <a:srgbClr val="263238"/>
                          </a:solidFill>
                          <a:latin typeface="Calibri"/>
                        </a:rPr>
                        <a:t>30°</a:t>
                      </a:r>
                    </a:p>
                  </a:txBody>
                  <a:tcPr>
                    <a:solidFill>
                      <a:srgbClr val="EEF3F4"/>
                    </a:solidFill>
                  </a:tcPr>
                </a:tc>
                <a:tc>
                  <a:txBody>
                    <a:bodyPr/>
                    <a:lstStyle/>
                    <a:p>
                      <a:r>
                        <a:rPr sz="1400">
                          <a:solidFill>
                            <a:srgbClr val="263238"/>
                          </a:solidFill>
                          <a:latin typeface="Calibri"/>
                        </a:rPr>
                        <a:t>Límite superior de angulación final aceptable [r20]</a:t>
                      </a:r>
                    </a:p>
                  </a:txBody>
                  <a:tcPr>
                    <a:solidFill>
                      <a:srgbClr val="EEF3F4"/>
                    </a:solidFill>
                  </a:tcPr>
                </a:tc>
              </a:tr>
              <a:tr h="457200">
                <a:tc>
                  <a:txBody>
                    <a:bodyPr/>
                    <a:lstStyle/>
                    <a:p>
                      <a:r>
                        <a:rPr sz="1400">
                          <a:solidFill>
                            <a:srgbClr val="263238"/>
                          </a:solidFill>
                          <a:latin typeface="Calibri"/>
                        </a:rPr>
                        <a:t>Birndorf, 1997</a:t>
                      </a:r>
                    </a:p>
                  </a:txBody>
                  <a:tcPr>
                    <a:solidFill>
                      <a:srgbClr val="FFFFFF"/>
                    </a:solidFill>
                  </a:tcPr>
                </a:tc>
                <a:tc>
                  <a:txBody>
                    <a:bodyPr/>
                    <a:lstStyle/>
                    <a:p>
                      <a:r>
                        <a:rPr sz="1400">
                          <a:solidFill>
                            <a:srgbClr val="263238"/>
                          </a:solidFill>
                          <a:latin typeface="Calibri"/>
                        </a:rPr>
                        <a:t>Cadáver</a:t>
                      </a:r>
                    </a:p>
                  </a:txBody>
                  <a:tcPr>
                    <a:solidFill>
                      <a:srgbClr val="FFFFFF"/>
                    </a:solidFill>
                  </a:tcPr>
                </a:tc>
                <a:tc>
                  <a:txBody>
                    <a:bodyPr/>
                    <a:lstStyle/>
                    <a:p>
                      <a:r>
                        <a:rPr sz="1400">
                          <a:solidFill>
                            <a:srgbClr val="263238"/>
                          </a:solidFill>
                          <a:latin typeface="Calibri"/>
                        </a:rPr>
                        <a:t>más de 30°</a:t>
                      </a:r>
                    </a:p>
                  </a:txBody>
                  <a:tcPr>
                    <a:solidFill>
                      <a:srgbClr val="FFFFFF"/>
                    </a:solidFill>
                  </a:tcPr>
                </a:tc>
                <a:tc>
                  <a:txBody>
                    <a:bodyPr/>
                    <a:lstStyle/>
                    <a:p>
                      <a:r>
                        <a:rPr sz="1400">
                          <a:solidFill>
                            <a:srgbClr val="263238"/>
                          </a:solidFill>
                          <a:latin typeface="Calibri"/>
                        </a:rPr>
                        <a:t>Decae la eficiencia flexora [r21]</a:t>
                      </a:r>
                    </a:p>
                  </a:txBody>
                  <a:tcPr>
                    <a:solidFill>
                      <a:srgbClr val="FFFFFF"/>
                    </a:solidFill>
                  </a:tcPr>
                </a:tc>
              </a:tr>
              <a:tr h="457200">
                <a:tc>
                  <a:txBody>
                    <a:bodyPr/>
                    <a:lstStyle/>
                    <a:p>
                      <a:r>
                        <a:rPr sz="1400">
                          <a:solidFill>
                            <a:srgbClr val="263238"/>
                          </a:solidFill>
                          <a:latin typeface="Calibri"/>
                        </a:rPr>
                        <a:t>Hussain, 2020</a:t>
                      </a:r>
                    </a:p>
                  </a:txBody>
                  <a:tcPr>
                    <a:solidFill>
                      <a:srgbClr val="EEF3F4"/>
                    </a:solidFill>
                  </a:tcPr>
                </a:tc>
                <a:tc>
                  <a:txBody>
                    <a:bodyPr/>
                    <a:lstStyle/>
                    <a:p>
                      <a:r>
                        <a:rPr sz="1400">
                          <a:solidFill>
                            <a:srgbClr val="263238"/>
                          </a:solidFill>
                          <a:latin typeface="Calibri"/>
                        </a:rPr>
                        <a:t>Revisión</a:t>
                      </a:r>
                    </a:p>
                  </a:txBody>
                  <a:tcPr>
                    <a:solidFill>
                      <a:srgbClr val="EEF3F4"/>
                    </a:solidFill>
                  </a:tcPr>
                </a:tc>
                <a:tc>
                  <a:txBody>
                    <a:bodyPr/>
                    <a:lstStyle/>
                    <a:p>
                      <a:r>
                        <a:rPr sz="1400">
                          <a:solidFill>
                            <a:srgbClr val="263238"/>
                          </a:solidFill>
                          <a:latin typeface="Calibri"/>
                        </a:rPr>
                        <a:t>40° en el quinto (10°, 20°, 30° y 40° del 2.º al 5.º)</a:t>
                      </a:r>
                    </a:p>
                  </a:txBody>
                  <a:tcPr>
                    <a:solidFill>
                      <a:srgbClr val="EEF3F4"/>
                    </a:solidFill>
                  </a:tcPr>
                </a:tc>
                <a:tc>
                  <a:txBody>
                    <a:bodyPr/>
                    <a:lstStyle/>
                    <a:p>
                      <a:r>
                        <a:rPr sz="1400">
                          <a:solidFill>
                            <a:srgbClr val="263238"/>
                          </a:solidFill>
                          <a:latin typeface="Calibri"/>
                        </a:rPr>
                        <a:t>Angulación volar aceptable por dedo [r5]</a:t>
                      </a:r>
                    </a:p>
                  </a:txBody>
                  <a:tcPr>
                    <a:solidFill>
                      <a:srgbClr val="EEF3F4"/>
                    </a:solidFill>
                  </a:tcPr>
                </a:tc>
              </a:tr>
              <a:tr h="457200">
                <a:tc>
                  <a:txBody>
                    <a:bodyPr/>
                    <a:lstStyle/>
                    <a:p>
                      <a:r>
                        <a:rPr sz="1400">
                          <a:solidFill>
                            <a:srgbClr val="263238"/>
                          </a:solidFill>
                          <a:latin typeface="Calibri"/>
                        </a:rPr>
                        <a:t>Facca, 2010</a:t>
                      </a:r>
                    </a:p>
                  </a:txBody>
                  <a:tcPr>
                    <a:solidFill>
                      <a:srgbClr val="FFFFFF"/>
                    </a:solidFill>
                  </a:tcPr>
                </a:tc>
                <a:tc>
                  <a:txBody>
                    <a:bodyPr/>
                    <a:lstStyle/>
                    <a:p>
                      <a:r>
                        <a:rPr sz="1400">
                          <a:solidFill>
                            <a:srgbClr val="263238"/>
                          </a:solidFill>
                          <a:latin typeface="Calibri"/>
                        </a:rPr>
                        <a:t>Cohorte prospectiva comparativa</a:t>
                      </a:r>
                    </a:p>
                  </a:txBody>
                  <a:tcPr>
                    <a:solidFill>
                      <a:srgbClr val="FFFFFF"/>
                    </a:solidFill>
                  </a:tcPr>
                </a:tc>
                <a:tc>
                  <a:txBody>
                    <a:bodyPr/>
                    <a:lstStyle/>
                    <a:p>
                      <a:r>
                        <a:rPr sz="1400">
                          <a:solidFill>
                            <a:srgbClr val="263238"/>
                          </a:solidFill>
                          <a:latin typeface="Calibri"/>
                        </a:rPr>
                        <a:t>más de 45°, o rotación alterada</a:t>
                      </a:r>
                    </a:p>
                  </a:txBody>
                  <a:tcPr>
                    <a:solidFill>
                      <a:srgbClr val="FFFFFF"/>
                    </a:solidFill>
                  </a:tcPr>
                </a:tc>
                <a:tc>
                  <a:txBody>
                    <a:bodyPr/>
                    <a:lstStyle/>
                    <a:p>
                      <a:r>
                        <a:rPr sz="1400">
                          <a:solidFill>
                            <a:srgbClr val="263238"/>
                          </a:solidFill>
                          <a:latin typeface="Calibri"/>
                        </a:rPr>
                        <a:t>Indicación de cirugía según sus autores [r27]</a:t>
                      </a:r>
                    </a:p>
                  </a:txBody>
                  <a:tcPr>
                    <a:solidFill>
                      <a:srgbClr val="FFFFFF"/>
                    </a:solidFill>
                  </a:tcPr>
                </a:tc>
              </a:tr>
              <a:tr h="457200">
                <a:tc>
                  <a:txBody>
                    <a:bodyPr/>
                    <a:lstStyle/>
                    <a:p>
                      <a:r>
                        <a:rPr sz="1400">
                          <a:solidFill>
                            <a:srgbClr val="263238"/>
                          </a:solidFill>
                          <a:latin typeface="Calibri"/>
                        </a:rPr>
                        <a:t>Chen, 2020</a:t>
                      </a:r>
                    </a:p>
                  </a:txBody>
                  <a:tcPr>
                    <a:solidFill>
                      <a:srgbClr val="EEF3F4"/>
                    </a:solidFill>
                  </a:tcPr>
                </a:tc>
                <a:tc>
                  <a:txBody>
                    <a:bodyPr/>
                    <a:lstStyle/>
                    <a:p>
                      <a:r>
                        <a:rPr sz="1400">
                          <a:solidFill>
                            <a:srgbClr val="263238"/>
                          </a:solidFill>
                          <a:latin typeface="Calibri"/>
                        </a:rPr>
                        <a:t>Cohorte retrospectiva</a:t>
                      </a:r>
                    </a:p>
                  </a:txBody>
                  <a:tcPr>
                    <a:solidFill>
                      <a:srgbClr val="EEF3F4"/>
                    </a:solidFill>
                  </a:tcPr>
                </a:tc>
                <a:tc>
                  <a:txBody>
                    <a:bodyPr/>
                    <a:lstStyle/>
                    <a:p>
                      <a:r>
                        <a:rPr sz="1400">
                          <a:solidFill>
                            <a:srgbClr val="263238"/>
                          </a:solidFill>
                          <a:latin typeface="Calibri"/>
                        </a:rPr>
                        <a:t>más de 30° o acortamiento de más de 3 mm</a:t>
                      </a:r>
                    </a:p>
                  </a:txBody>
                  <a:tcPr>
                    <a:solidFill>
                      <a:srgbClr val="EEF3F4"/>
                    </a:solidFill>
                  </a:tcPr>
                </a:tc>
                <a:tc>
                  <a:txBody>
                    <a:bodyPr/>
                    <a:lstStyle/>
                    <a:p>
                      <a:r>
                        <a:rPr sz="1400">
                          <a:solidFill>
                            <a:srgbClr val="263238"/>
                          </a:solidFill>
                          <a:latin typeface="Calibri"/>
                        </a:rPr>
                        <a:t>Umbrales no firmemente establecidos [r26]</a:t>
                      </a:r>
                    </a:p>
                  </a:txBody>
                  <a:tcPr>
                    <a:solidFill>
                      <a:srgbClr val="EEF3F4"/>
                    </a:solidFill>
                  </a:tcPr>
                </a:tc>
              </a:tr>
              <a:tr h="457200">
                <a:tc>
                  <a:txBody>
                    <a:bodyPr/>
                    <a:lstStyle/>
                    <a:p>
                      <a:r>
                        <a:rPr sz="1400">
                          <a:solidFill>
                            <a:srgbClr val="263238"/>
                          </a:solidFill>
                          <a:latin typeface="Calibri"/>
                        </a:rPr>
                        <a:t>Sletten, 2015</a:t>
                      </a:r>
                    </a:p>
                  </a:txBody>
                  <a:tcPr>
                    <a:solidFill>
                      <a:srgbClr val="FFFFFF"/>
                    </a:solidFill>
                  </a:tcPr>
                </a:tc>
                <a:tc>
                  <a:txBody>
                    <a:bodyPr/>
                    <a:lstStyle/>
                    <a:p>
                      <a:r>
                        <a:rPr sz="1400">
                          <a:solidFill>
                            <a:srgbClr val="263238"/>
                          </a:solidFill>
                          <a:latin typeface="Calibri"/>
                        </a:rPr>
                        <a:t>ECA</a:t>
                      </a:r>
                    </a:p>
                  </a:txBody>
                  <a:tcPr>
                    <a:solidFill>
                      <a:srgbClr val="FFFFFF"/>
                    </a:solidFill>
                  </a:tcPr>
                </a:tc>
                <a:tc>
                  <a:txBody>
                    <a:bodyPr/>
                    <a:lstStyle/>
                    <a:p>
                      <a:r>
                        <a:rPr sz="1400">
                          <a:solidFill>
                            <a:srgbClr val="263238"/>
                          </a:solidFill>
                          <a:latin typeface="Calibri"/>
                        </a:rPr>
                        <a:t>30° o más (criterio de inclusión)</a:t>
                      </a:r>
                    </a:p>
                  </a:txBody>
                  <a:tcPr>
                    <a:solidFill>
                      <a:srgbClr val="FFFFFF"/>
                    </a:solidFill>
                  </a:tcPr>
                </a:tc>
                <a:tc>
                  <a:txBody>
                    <a:bodyPr/>
                    <a:lstStyle/>
                    <a:p>
                      <a:r>
                        <a:rPr sz="1400">
                          <a:solidFill>
                            <a:srgbClr val="263238"/>
                          </a:solidFill>
                          <a:latin typeface="Calibri"/>
                        </a:rPr>
                        <a:t>No operar igualó al ramillete a 1 año [r9]</a:t>
                      </a:r>
                    </a:p>
                  </a:txBody>
                  <a:tcPr>
                    <a:solidFill>
                      <a:srgbClr val="FFFFFF"/>
                    </a:solidFill>
                  </a:tcPr>
                </a:tc>
              </a:tr>
              <a:tr h="457200">
                <a:tc>
                  <a:txBody>
                    <a:bodyPr/>
                    <a:lstStyle/>
                    <a:p>
                      <a:r>
                        <a:rPr sz="1400">
                          <a:solidFill>
                            <a:srgbClr val="263238"/>
                          </a:solidFill>
                          <a:latin typeface="Calibri"/>
                        </a:rPr>
                        <a:t>Strub, 2010</a:t>
                      </a:r>
                    </a:p>
                  </a:txBody>
                  <a:tcPr>
                    <a:solidFill>
                      <a:srgbClr val="EEF3F4"/>
                    </a:solidFill>
                  </a:tcPr>
                </a:tc>
                <a:tc>
                  <a:txBody>
                    <a:bodyPr/>
                    <a:lstStyle/>
                    <a:p>
                      <a:r>
                        <a:rPr sz="1400">
                          <a:solidFill>
                            <a:srgbClr val="263238"/>
                          </a:solidFill>
                          <a:latin typeface="Calibri"/>
                        </a:rPr>
                        <a:t>ECA</a:t>
                      </a:r>
                    </a:p>
                  </a:txBody>
                  <a:tcPr>
                    <a:solidFill>
                      <a:srgbClr val="EEF3F4"/>
                    </a:solidFill>
                  </a:tcPr>
                </a:tc>
                <a:tc>
                  <a:txBody>
                    <a:bodyPr/>
                    <a:lstStyle/>
                    <a:p>
                      <a:r>
                        <a:rPr sz="1400">
                          <a:solidFill>
                            <a:srgbClr val="263238"/>
                          </a:solidFill>
                          <a:latin typeface="Calibri"/>
                        </a:rPr>
                        <a:t>30° a 70°</a:t>
                      </a:r>
                    </a:p>
                  </a:txBody>
                  <a:tcPr>
                    <a:solidFill>
                      <a:srgbClr val="EEF3F4"/>
                    </a:solidFill>
                  </a:tcPr>
                </a:tc>
                <a:tc>
                  <a:txBody>
                    <a:bodyPr/>
                    <a:lstStyle/>
                    <a:p>
                      <a:r>
                        <a:rPr sz="1400">
                          <a:solidFill>
                            <a:srgbClr val="263238"/>
                          </a:solidFill>
                          <a:latin typeface="Calibri"/>
                        </a:rPr>
                        <a:t>Sin ventaja funcional con aguja intramedular [r41]</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69</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Padegimas EM et al. Arch Trauma Res. 2016. doi:10.5812/atr.32933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Historia.</a:t>
            </a:r>
          </a:p>
          <a:p>
            <a:pPr marL="347472" indent="-347472">
              <a:spcAft>
                <a:spcPts val="1400"/>
              </a:spcAft>
              <a:buChar char="•"/>
            </a:pPr>
            <a:r>
              <a:rPr sz="2400">
                <a:solidFill>
                  <a:srgbClr val="263238"/>
                </a:solidFill>
                <a:latin typeface="Calibri"/>
              </a:rPr>
              <a:t>Edad, mano dominante y ocupación cambian el manejo [r11].</a:t>
            </a:r>
          </a:p>
          <a:p>
            <a:pPr marL="347472" indent="-347472">
              <a:spcAft>
                <a:spcPts val="1400"/>
              </a:spcAft>
              <a:buChar char="•"/>
            </a:pPr>
            <a:r>
              <a:rPr sz="2400">
                <a:solidFill>
                  <a:srgbClr val="263238"/>
                </a:solidFill>
                <a:latin typeface="Calibri"/>
              </a:rPr>
              <a:t>Pregunte cómo fue el golpe (¿contra un diente?), cuánto hace y el estado de vacunación antitetánica (práctica habitual).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69</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Hussain MH et al. Cureus. 2020. doi:10.7759/cureus.9442</a:t>
            </a:r>
          </a:p>
          <a:p>
            <a:r>
              <a:rPr sz="1000">
                <a:solidFill>
                  <a:srgbClr val="5A6469"/>
                </a:solidFill>
                <a:latin typeface="Calibri"/>
              </a:rPr>
              <a:t>[r11] Padegimas EM et al. Arch Trauma Res. 2016. doi:10.5812/atr.32933</a:t>
            </a:r>
          </a:p>
          <a:p>
            <a:r>
              <a:rPr sz="1000">
                <a:solidFill>
                  <a:srgbClr val="5A6469"/>
                </a:solidFill>
                <a:latin typeface="Calibri"/>
              </a:rPr>
              <a:t>[r42] Krastman P et al. BMC Musculoskelet Disord. 2020. doi:10.1186/s12891-019-2988-z</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Traducción: el examen decide a quién radiografiar y sirve para detectar rotación y herida; no sirve para descartar fractura.</a:t>
            </a:r>
          </a:p>
          <a:p>
            <a:pPr marL="347472" indent="-347472">
              <a:spcAft>
                <a:spcPts val="1400"/>
              </a:spcAft>
              <a:buChar char="•"/>
            </a:pPr>
            <a:r>
              <a:rPr sz="2800">
                <a:solidFill>
                  <a:srgbClr val="263238"/>
                </a:solidFill>
                <a:latin typeface="Calibri"/>
              </a:rPr>
              <a:t>La imagen.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69</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Exactitud diagnóstica para fracturas de mano (rangos entre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[r42] Krastman P et al. BMC Musculoskelet Disord. 2020. doi:10.1186/s12891-019-2988-z</a:t>
            </a:r>
          </a:p>
        </p:txBody>
      </p:sp>
      <p:graphicFrame>
        <p:nvGraphicFramePr>
          <p:cNvPr id="6" name="Table 5"/>
          <p:cNvGraphicFramePr>
            <a:graphicFrameLocks noGrp="1"/>
          </p:cNvGraphicFramePr>
          <p:nvPr/>
        </p:nvGraphicFramePr>
        <p:xfrm>
          <a:off x="822960" y="1645920"/>
          <a:ext cx="10607040" cy="1371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Prueba</a:t>
                      </a:r>
                    </a:p>
                  </a:txBody>
                  <a:tcPr>
                    <a:solidFill>
                      <a:srgbClr val="0F5F6B"/>
                    </a:solidFill>
                  </a:tcPr>
                </a:tc>
                <a:tc>
                  <a:txBody>
                    <a:bodyPr/>
                    <a:lstStyle/>
                    <a:p>
                      <a:r>
                        <a:rPr sz="1400" b="1">
                          <a:solidFill>
                            <a:srgbClr val="FFFFFF"/>
                          </a:solidFill>
                          <a:latin typeface="Calibri"/>
                        </a:rPr>
                        <a:t>Sensibilidad</a:t>
                      </a:r>
                    </a:p>
                  </a:txBody>
                  <a:tcPr>
                    <a:solidFill>
                      <a:srgbClr val="0F5F6B"/>
                    </a:solidFill>
                  </a:tcPr>
                </a:tc>
                <a:tc>
                  <a:txBody>
                    <a:bodyPr/>
                    <a:lstStyle/>
                    <a:p>
                      <a:r>
                        <a:rPr sz="1400" b="1">
                          <a:solidFill>
                            <a:srgbClr val="FFFFFF"/>
                          </a:solidFill>
                          <a:latin typeface="Calibri"/>
                        </a:rPr>
                        <a:t>Especificidad</a:t>
                      </a:r>
                    </a:p>
                  </a:txBody>
                  <a:tcPr>
                    <a:solidFill>
                      <a:srgbClr val="0F5F6B"/>
                    </a:solidFill>
                  </a:tcPr>
                </a:tc>
                <a:tc>
                  <a:txBody>
                    <a:bodyPr/>
                    <a:lstStyle/>
                    <a:p>
                      <a:r>
                        <a:rPr sz="1400" b="1">
                          <a:solidFill>
                            <a:srgbClr val="FFFFFF"/>
                          </a:solidFill>
                          <a:latin typeface="Calibri"/>
                        </a:rPr>
                        <a:t>Ref.</a:t>
                      </a:r>
                    </a:p>
                  </a:txBody>
                  <a:tcPr>
                    <a:solidFill>
                      <a:srgbClr val="0F5F6B"/>
                    </a:solidFill>
                  </a:tcPr>
                </a:tc>
              </a:tr>
              <a:tr h="457200">
                <a:tc>
                  <a:txBody>
                    <a:bodyPr/>
                    <a:lstStyle/>
                    <a:p>
                      <a:r>
                        <a:rPr sz="1400">
                          <a:solidFill>
                            <a:srgbClr val="263238"/>
                          </a:solidFill>
                          <a:latin typeface="Calibri"/>
                        </a:rPr>
                        <a:t>Examen físico, fracturas falángicas y metacarpianas (1 estudio)</a:t>
                      </a:r>
                    </a:p>
                  </a:txBody>
                  <a:tcPr>
                    <a:solidFill>
                      <a:srgbClr val="EEF3F4"/>
                    </a:solidFill>
                  </a:tcPr>
                </a:tc>
                <a:tc>
                  <a:txBody>
                    <a:bodyPr/>
                    <a:lstStyle/>
                    <a:p>
                      <a:r>
                        <a:rPr sz="1400">
                          <a:solidFill>
                            <a:srgbClr val="263238"/>
                          </a:solidFill>
                          <a:latin typeface="Calibri"/>
                        </a:rPr>
                        <a:t>26 % a 55 %</a:t>
                      </a:r>
                    </a:p>
                  </a:txBody>
                  <a:tcPr>
                    <a:solidFill>
                      <a:srgbClr val="EEF3F4"/>
                    </a:solidFill>
                  </a:tcPr>
                </a:tc>
                <a:tc>
                  <a:txBody>
                    <a:bodyPr/>
                    <a:lstStyle/>
                    <a:p>
                      <a:r>
                        <a:rPr sz="1400">
                          <a:solidFill>
                            <a:srgbClr val="263238"/>
                          </a:solidFill>
                          <a:latin typeface="Calibri"/>
                        </a:rPr>
                        <a:t>13 % a 89 %</a:t>
                      </a:r>
                    </a:p>
                  </a:txBody>
                  <a:tcPr>
                    <a:solidFill>
                      <a:srgbClr val="EEF3F4"/>
                    </a:solidFill>
                  </a:tcPr>
                </a:tc>
                <a:tc>
                  <a:txBody>
                    <a:bodyPr/>
                    <a:lstStyle/>
                    <a:p>
                      <a:r>
                        <a:rPr sz="1400">
                          <a:solidFill>
                            <a:srgbClr val="263238"/>
                          </a:solidFill>
                          <a:latin typeface="Calibri"/>
                        </a:rPr>
                        <a:t>[r42]</a:t>
                      </a:r>
                    </a:p>
                  </a:txBody>
                  <a:tcPr>
                    <a:solidFill>
                      <a:srgbClr val="EEF3F4"/>
                    </a:solidFill>
                  </a:tcPr>
                </a:tc>
              </a:tr>
              <a:tr h="457200">
                <a:tc>
                  <a:txBody>
                    <a:bodyPr/>
                    <a:lstStyle/>
                    <a:p>
                      <a:r>
                        <a:rPr sz="1400">
                          <a:solidFill>
                            <a:srgbClr val="263238"/>
                          </a:solidFill>
                          <a:latin typeface="Calibri"/>
                        </a:rPr>
                        <a:t>Imagen, fracturas metacarpianas y de dedos</a:t>
                      </a:r>
                    </a:p>
                  </a:txBody>
                  <a:tcPr>
                    <a:solidFill>
                      <a:srgbClr val="FFFFFF"/>
                    </a:solidFill>
                  </a:tcPr>
                </a:tc>
                <a:tc>
                  <a:txBody>
                    <a:bodyPr/>
                    <a:lstStyle/>
                    <a:p>
                      <a:r>
                        <a:rPr sz="1400">
                          <a:solidFill>
                            <a:srgbClr val="263238"/>
                          </a:solidFill>
                          <a:latin typeface="Calibri"/>
                        </a:rPr>
                        <a:t>73 % a 100 %</a:t>
                      </a:r>
                    </a:p>
                  </a:txBody>
                  <a:tcPr>
                    <a:solidFill>
                      <a:srgbClr val="FFFFFF"/>
                    </a:solidFill>
                  </a:tcPr>
                </a:tc>
                <a:tc>
                  <a:txBody>
                    <a:bodyPr/>
                    <a:lstStyle/>
                    <a:p>
                      <a:r>
                        <a:rPr sz="1400">
                          <a:solidFill>
                            <a:srgbClr val="263238"/>
                          </a:solidFill>
                          <a:latin typeface="Calibri"/>
                        </a:rPr>
                        <a:t>78 % a 100 %</a:t>
                      </a:r>
                    </a:p>
                  </a:txBody>
                  <a:tcPr>
                    <a:solidFill>
                      <a:srgbClr val="FFFFFF"/>
                    </a:solidFill>
                  </a:tcPr>
                </a:tc>
                <a:tc>
                  <a:txBody>
                    <a:bodyPr/>
                    <a:lstStyle/>
                    <a:p>
                      <a:r>
                        <a:rPr sz="1400">
                          <a:solidFill>
                            <a:srgbClr val="263238"/>
                          </a:solidFill>
                          <a:latin typeface="Calibri"/>
                        </a:rPr>
                        <a:t>[r42]</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69</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Zachary PKD et al. Plast Reconstr Surg Glob Open. 2025. doi:10.1097/GOX.0000000000006687</a:t>
            </a:r>
          </a:p>
          <a:p>
            <a:r>
              <a:rPr sz="1000">
                <a:solidFill>
                  <a:srgbClr val="5A6469"/>
                </a:solidFill>
                <a:latin typeface="Calibri"/>
              </a:rPr>
              <a:t>[r11] Padegimas EM et al. Arch Trauma Res. 2016. doi:10.5812/atr.32933</a:t>
            </a:r>
          </a:p>
          <a:p>
            <a:r>
              <a:rPr sz="1000">
                <a:solidFill>
                  <a:srgbClr val="5A6469"/>
                </a:solidFill>
                <a:latin typeface="Calibri"/>
              </a:rPr>
              <a:t>[r26] Chen KJ et al. J Hand Surg Eur Vol. 2020. doi:10.1177/1753193419896518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hay una maniobra con sensibilidad y especificidad medidas para la rotación del meñique en esta fractura (sin dato verificable).</a:t>
            </a:r>
          </a:p>
          <a:p>
            <a:pPr marL="347472" indent="-347472">
              <a:spcAft>
                <a:spcPts val="1400"/>
              </a:spcAft>
              <a:buChar char="•"/>
            </a:pPr>
            <a:r>
              <a:rPr sz="2400">
                <a:solidFill>
                  <a:srgbClr val="263238"/>
                </a:solidFill>
                <a:latin typeface="Calibri"/>
              </a:rPr>
              <a:t>El examen es estructurado y comparativo: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69</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Padegimas EM et al. Arch Trauma Res. 2016. doi:10.5812/atr.32933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Pseudogarra. Aparece como hiperextensión del rayo al intentar extender el dedo cuando la angulación es avanzada…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69</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buscar y qué cambia en la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Padegimas EM et al. Arch Trauma Res. 2016. doi:10.5812/atr.32933</a:t>
            </a:r>
          </a:p>
          <a:p>
            <a:r>
              <a:rPr sz="1000">
                <a:solidFill>
                  <a:srgbClr val="5A6469"/>
                </a:solidFill>
                <a:latin typeface="Calibri"/>
              </a:rPr>
              <a:t>[r6] Zachary PKD et al. Plast Reconstr Surg Glob Open. 2025. doi:10.1097/GOX.0000000000006687</a:t>
            </a:r>
          </a:p>
          <a:p>
            <a:r>
              <a:rPr sz="1000">
                <a:solidFill>
                  <a:srgbClr val="5A6469"/>
                </a:solidFill>
                <a:latin typeface="Calibri"/>
              </a:rPr>
              <a:t>[r26] Chen KJ et al. J Hand Surg Eur Vol. 2020. doi:10.1177/1753193419896518</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Hallazgo</a:t>
                      </a:r>
                    </a:p>
                  </a:txBody>
                  <a:tcPr>
                    <a:solidFill>
                      <a:srgbClr val="0F5F6B"/>
                    </a:solidFill>
                  </a:tcPr>
                </a:tc>
                <a:tc>
                  <a:txBody>
                    <a:bodyPr/>
                    <a:lstStyle/>
                    <a:p>
                      <a:r>
                        <a:rPr sz="1600" b="1">
                          <a:solidFill>
                            <a:srgbClr val="FFFFFF"/>
                          </a:solidFill>
                          <a:latin typeface="Calibri"/>
                        </a:rPr>
                        <a:t>Cómo se busca</a:t>
                      </a:r>
                    </a:p>
                  </a:txBody>
                  <a:tcPr>
                    <a:solidFill>
                      <a:srgbClr val="0F5F6B"/>
                    </a:solidFill>
                  </a:tcPr>
                </a:tc>
                <a:tc>
                  <a:txBody>
                    <a:bodyPr/>
                    <a:lstStyle/>
                    <a:p>
                      <a:r>
                        <a:rPr sz="1600" b="1">
                          <a:solidFill>
                            <a:srgbClr val="FFFFFF"/>
                          </a:solidFill>
                          <a:latin typeface="Calibri"/>
                        </a:rPr>
                        <a:t>Qué cambia</a:t>
                      </a:r>
                    </a:p>
                  </a:txBody>
                  <a:tcPr>
                    <a:solidFill>
                      <a:srgbClr val="0F5F6B"/>
                    </a:solidFill>
                  </a:tcPr>
                </a:tc>
              </a:tr>
              <a:tr h="457200">
                <a:tc>
                  <a:txBody>
                    <a:bodyPr/>
                    <a:lstStyle/>
                    <a:p>
                      <a:r>
                        <a:rPr sz="1600">
                          <a:solidFill>
                            <a:srgbClr val="263238"/>
                          </a:solidFill>
                          <a:latin typeface="Calibri"/>
                        </a:rPr>
                        <a:t>Herida sobre la MCF</a:t>
                      </a:r>
                    </a:p>
                  </a:txBody>
                  <a:tcPr>
                    <a:solidFill>
                      <a:srgbClr val="EEF3F4"/>
                    </a:solidFill>
                  </a:tcPr>
                </a:tc>
                <a:tc>
                  <a:txBody>
                    <a:bodyPr/>
                    <a:lstStyle/>
                    <a:p>
                      <a:r>
                        <a:rPr sz="1600">
                          <a:solidFill>
                            <a:srgbClr val="263238"/>
                          </a:solidFill>
                          <a:latin typeface="Calibri"/>
                        </a:rPr>
                        <a:t>Inspección, con el puño cerrado y abierto</a:t>
                      </a:r>
                    </a:p>
                  </a:txBody>
                  <a:tcPr>
                    <a:solidFill>
                      <a:srgbClr val="EEF3F4"/>
                    </a:solidFill>
                  </a:tcPr>
                </a:tc>
                <a:tc>
                  <a:txBody>
                    <a:bodyPr/>
                    <a:lstStyle/>
                    <a:p>
                      <a:r>
                        <a:rPr sz="1600">
                          <a:solidFill>
                            <a:srgbClr val="263238"/>
                          </a:solidFill>
                          <a:latin typeface="Calibri"/>
                        </a:rPr>
                        <a:t>Mordedura de pelea: antibiótico, tétanos, exploración articular [r11]</a:t>
                      </a:r>
                    </a:p>
                  </a:txBody>
                  <a:tcPr>
                    <a:solidFill>
                      <a:srgbClr val="EEF3F4"/>
                    </a:solidFill>
                  </a:tcPr>
                </a:tc>
              </a:tr>
              <a:tr h="457200">
                <a:tc>
                  <a:txBody>
                    <a:bodyPr/>
                    <a:lstStyle/>
                    <a:p>
                      <a:r>
                        <a:rPr sz="1600">
                          <a:solidFill>
                            <a:srgbClr val="263238"/>
                          </a:solidFill>
                          <a:latin typeface="Calibri"/>
                        </a:rPr>
                        <a:t>Rotación</a:t>
                      </a:r>
                    </a:p>
                  </a:txBody>
                  <a:tcPr>
                    <a:solidFill>
                      <a:srgbClr val="FFFFFF"/>
                    </a:solidFill>
                  </a:tcPr>
                </a:tc>
                <a:tc>
                  <a:txBody>
                    <a:bodyPr/>
                    <a:lstStyle/>
                    <a:p>
                      <a:r>
                        <a:rPr sz="1600">
                          <a:solidFill>
                            <a:srgbClr val="263238"/>
                          </a:solidFill>
                          <a:latin typeface="Calibri"/>
                        </a:rPr>
                        <a:t>Dedos en flexión, comparar con la mano sana</a:t>
                      </a:r>
                    </a:p>
                  </a:txBody>
                  <a:tcPr>
                    <a:solidFill>
                      <a:srgbClr val="FFFFFF"/>
                    </a:solidFill>
                  </a:tcPr>
                </a:tc>
                <a:tc>
                  <a:txBody>
                    <a:bodyPr/>
                    <a:lstStyle/>
                    <a:p>
                      <a:r>
                        <a:rPr sz="1600">
                          <a:solidFill>
                            <a:srgbClr val="263238"/>
                          </a:solidFill>
                          <a:latin typeface="Calibri"/>
                        </a:rPr>
                        <a:t>Rotación evidente: indicación de cirugía [r6] [r11]</a:t>
                      </a:r>
                    </a:p>
                  </a:txBody>
                  <a:tcPr>
                    <a:solidFill>
                      <a:srgbClr val="FFFFFF"/>
                    </a:solidFill>
                  </a:tcPr>
                </a:tc>
              </a:tr>
              <a:tr h="457200">
                <a:tc>
                  <a:txBody>
                    <a:bodyPr/>
                    <a:lstStyle/>
                    <a:p>
                      <a:r>
                        <a:rPr sz="1600">
                          <a:solidFill>
                            <a:srgbClr val="263238"/>
                          </a:solidFill>
                          <a:latin typeface="Calibri"/>
                        </a:rPr>
                        <a:t>Acortamiento</a:t>
                      </a:r>
                    </a:p>
                  </a:txBody>
                  <a:tcPr>
                    <a:solidFill>
                      <a:srgbClr val="EEF3F4"/>
                    </a:solidFill>
                  </a:tcPr>
                </a:tc>
                <a:tc>
                  <a:txBody>
                    <a:bodyPr/>
                    <a:lstStyle/>
                    <a:p>
                      <a:r>
                        <a:rPr sz="1600">
                          <a:solidFill>
                            <a:srgbClr val="263238"/>
                          </a:solidFill>
                          <a:latin typeface="Calibri"/>
                        </a:rPr>
                        <a:t>Comparar el rayo con el otro lado</a:t>
                      </a:r>
                    </a:p>
                  </a:txBody>
                  <a:tcPr>
                    <a:solidFill>
                      <a:srgbClr val="EEF3F4"/>
                    </a:solidFill>
                  </a:tcPr>
                </a:tc>
                <a:tc>
                  <a:txBody>
                    <a:bodyPr/>
                    <a:lstStyle/>
                    <a:p>
                      <a:r>
                        <a:rPr sz="1600">
                          <a:solidFill>
                            <a:srgbClr val="263238"/>
                          </a:solidFill>
                          <a:latin typeface="Calibri"/>
                        </a:rPr>
                        <a:t>Se pesa junto al ángulo [r26] [r11]</a:t>
                      </a:r>
                    </a:p>
                  </a:txBody>
                  <a:tcPr>
                    <a:solidFill>
                      <a:srgbClr val="EEF3F4"/>
                    </a:solidFill>
                  </a:tcPr>
                </a:tc>
              </a:tr>
              <a:tr h="457200">
                <a:tc>
                  <a:txBody>
                    <a:bodyPr/>
                    <a:lstStyle/>
                    <a:p>
                      <a:r>
                        <a:rPr sz="1600">
                          <a:solidFill>
                            <a:srgbClr val="263238"/>
                          </a:solidFill>
                          <a:latin typeface="Calibri"/>
                        </a:rPr>
                        <a:t>Pseudogarra</a:t>
                      </a:r>
                    </a:p>
                  </a:txBody>
                  <a:tcPr>
                    <a:solidFill>
                      <a:srgbClr val="FFFFFF"/>
                    </a:solidFill>
                  </a:tcPr>
                </a:tc>
                <a:tc>
                  <a:txBody>
                    <a:bodyPr/>
                    <a:lstStyle/>
                    <a:p>
                      <a:r>
                        <a:rPr sz="1600">
                          <a:solidFill>
                            <a:srgbClr val="263238"/>
                          </a:solidFill>
                          <a:latin typeface="Calibri"/>
                        </a:rPr>
                        <a:t>Intentar extender el dedo</a:t>
                      </a:r>
                    </a:p>
                  </a:txBody>
                  <a:tcPr>
                    <a:solidFill>
                      <a:srgbClr val="FFFFFF"/>
                    </a:solidFill>
                  </a:tcPr>
                </a:tc>
                <a:tc>
                  <a:txBody>
                    <a:bodyPr/>
                    <a:lstStyle/>
                    <a:p>
                      <a:r>
                        <a:rPr sz="1600">
                          <a:solidFill>
                            <a:srgbClr val="263238"/>
                          </a:solidFill>
                          <a:latin typeface="Calibri"/>
                        </a:rPr>
                        <a:t>Marca angulación avanzada [r11]</a:t>
                      </a:r>
                    </a:p>
                  </a:txBody>
                  <a:tcPr>
                    <a:solidFill>
                      <a:srgbClr val="FFFFFF"/>
                    </a:solidFill>
                  </a:tcPr>
                </a:tc>
              </a:tr>
              <a:tr h="457200">
                <a:tc>
                  <a:txBody>
                    <a:bodyPr/>
                    <a:lstStyle/>
                    <a:p>
                      <a:r>
                        <a:rPr sz="1600">
                          <a:solidFill>
                            <a:srgbClr val="263238"/>
                          </a:solidFill>
                          <a:latin typeface="Calibri"/>
                        </a:rPr>
                        <a:t>Neurovascular</a:t>
                      </a:r>
                    </a:p>
                  </a:txBody>
                  <a:tcPr>
                    <a:solidFill>
                      <a:srgbClr val="EEF3F4"/>
                    </a:solidFill>
                  </a:tcPr>
                </a:tc>
                <a:tc>
                  <a:txBody>
                    <a:bodyPr/>
                    <a:lstStyle/>
                    <a:p>
                      <a:r>
                        <a:rPr sz="1600">
                          <a:solidFill>
                            <a:srgbClr val="263238"/>
                          </a:solidFill>
                          <a:latin typeface="Calibri"/>
                        </a:rPr>
                        <a:t>Llenado capilar y dos puntos antes de infiltrar</a:t>
                      </a:r>
                    </a:p>
                  </a:txBody>
                  <a:tcPr>
                    <a:solidFill>
                      <a:srgbClr val="EEF3F4"/>
                    </a:solidFill>
                  </a:tcPr>
                </a:tc>
                <a:tc>
                  <a:txBody>
                    <a:bodyPr/>
                    <a:lstStyle/>
                    <a:p>
                      <a:r>
                        <a:rPr sz="1600">
                          <a:solidFill>
                            <a:srgbClr val="263238"/>
                          </a:solidFill>
                          <a:latin typeface="Calibri"/>
                        </a:rPr>
                        <a:t>Documentar antes de cualquier maniobra [r11]</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69</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Padegimas EM et al. Arch Trauma Res. 2016. doi:10.5812/atr.32933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Radiografía.</a:t>
            </a:r>
          </a:p>
          <a:p>
            <a:pPr marL="347472" indent="-347472">
              <a:spcAft>
                <a:spcPts val="1400"/>
              </a:spcAft>
              <a:buChar char="•"/>
            </a:pPr>
            <a:r>
              <a:rPr sz="2400">
                <a:solidFill>
                  <a:srgbClr val="263238"/>
                </a:solidFill>
                <a:latin typeface="Calibri"/>
              </a:rPr>
              <a:t>Lo mínimo son tres proyecciones (anteroposterior, oblicua y lateral) centradas en el rayo lesionado; aislar el dedo evita que los vecinos se superpongan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69</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Ecografía a pie de cama para fractura del quinto metacarpiano (81 pacientes, referencia: radiografía leída por ortopedista)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[r44] Aksay E et al. Emerg Med J. 2015. doi:10.1136/emermed-2013-202971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Fiabilidad de la medición del cuello del quinto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[r15] Lamraski G et al. J Orthop Res. 2006. doi:10.1002/jor.20025</a:t>
            </a:r>
          </a:p>
          <a:p>
            <a:r>
              <a:rPr sz="800">
                <a:solidFill>
                  <a:srgbClr val="5A6469"/>
                </a:solidFill>
                <a:latin typeface="Calibri"/>
              </a:rPr>
              <a:t>[r25] Leung YL et al. J Hand Surg Am. 2002. doi:10.1053/s0363-5023(06)90001-x</a:t>
            </a:r>
          </a:p>
          <a:p>
            <a:r>
              <a:rPr sz="800">
                <a:solidFill>
                  <a:srgbClr val="5A6469"/>
                </a:solidFill>
                <a:latin typeface="Calibri"/>
              </a:rPr>
              <a:t>[r43] Sletten IN et al. J Hand Surg Eur Vol. 2013. doi:10.1177/1753193412461582</a:t>
            </a:r>
          </a:p>
          <a:p>
            <a:r>
              <a:rPr sz="800">
                <a:solidFill>
                  <a:srgbClr val="5A6469"/>
                </a:solidFill>
                <a:latin typeface="Calibri"/>
              </a:rPr>
              <a:t>[r16] Southall C et al. Int J Surg. 2023. doi:10.1097/JS9.0000000000000381</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Estudio</a:t>
                      </a:r>
                    </a:p>
                  </a:txBody>
                  <a:tcPr>
                    <a:solidFill>
                      <a:srgbClr val="0F5F6B"/>
                    </a:solidFill>
                  </a:tcPr>
                </a:tc>
                <a:tc>
                  <a:txBody>
                    <a:bodyPr/>
                    <a:lstStyle/>
                    <a:p>
                      <a:r>
                        <a:rPr sz="1600" b="1">
                          <a:solidFill>
                            <a:srgbClr val="FFFFFF"/>
                          </a:solidFill>
                          <a:latin typeface="Calibri"/>
                        </a:rPr>
                        <a:t>Diseño</a:t>
                      </a:r>
                    </a:p>
                  </a:txBody>
                  <a:tcPr>
                    <a:solidFill>
                      <a:srgbClr val="0F5F6B"/>
                    </a:solidFill>
                  </a:tcPr>
                </a:tc>
                <a:tc>
                  <a:txBody>
                    <a:bodyPr/>
                    <a:lstStyle/>
                    <a:p>
                      <a:r>
                        <a:rPr sz="1600" b="1">
                          <a:solidFill>
                            <a:srgbClr val="FFFFFF"/>
                          </a:solidFill>
                          <a:latin typeface="Calibri"/>
                        </a:rPr>
                        <a:t>Resultado</a:t>
                      </a:r>
                    </a:p>
                  </a:txBody>
                  <a:tcPr>
                    <a:solidFill>
                      <a:srgbClr val="0F5F6B"/>
                    </a:solidFill>
                  </a:tcPr>
                </a:tc>
              </a:tr>
              <a:tr h="457200">
                <a:tc>
                  <a:txBody>
                    <a:bodyPr/>
                    <a:lstStyle/>
                    <a:p>
                      <a:r>
                        <a:rPr sz="1600">
                          <a:solidFill>
                            <a:srgbClr val="263238"/>
                          </a:solidFill>
                          <a:latin typeface="Calibri"/>
                        </a:rPr>
                        <a:t>Lamraski, 2006</a:t>
                      </a:r>
                    </a:p>
                  </a:txBody>
                  <a:tcPr>
                    <a:solidFill>
                      <a:srgbClr val="EEF3F4"/>
                    </a:solidFill>
                  </a:tcPr>
                </a:tc>
                <a:tc>
                  <a:txBody>
                    <a:bodyPr/>
                    <a:lstStyle/>
                    <a:p>
                      <a:r>
                        <a:rPr sz="1600">
                          <a:solidFill>
                            <a:srgbClr val="263238"/>
                          </a:solidFill>
                          <a:latin typeface="Calibri"/>
                        </a:rPr>
                        <a:t>30 cadáveres, radiografías</a:t>
                      </a:r>
                    </a:p>
                  </a:txBody>
                  <a:tcPr>
                    <a:solidFill>
                      <a:srgbClr val="EEF3F4"/>
                    </a:solidFill>
                  </a:tcPr>
                </a:tc>
                <a:tc>
                  <a:txBody>
                    <a:bodyPr/>
                    <a:lstStyle/>
                    <a:p>
                      <a:r>
                        <a:rPr sz="1600">
                          <a:solidFill>
                            <a:srgbClr val="263238"/>
                          </a:solidFill>
                          <a:latin typeface="Calibri"/>
                        </a:rPr>
                        <a:t>Válida solo en lateral con líneas; en oblicua hasta 35° más [r15]</a:t>
                      </a:r>
                    </a:p>
                  </a:txBody>
                  <a:tcPr>
                    <a:solidFill>
                      <a:srgbClr val="EEF3F4"/>
                    </a:solidFill>
                  </a:tcPr>
                </a:tc>
              </a:tr>
              <a:tr h="457200">
                <a:tc>
                  <a:txBody>
                    <a:bodyPr/>
                    <a:lstStyle/>
                    <a:p>
                      <a:r>
                        <a:rPr sz="1600">
                          <a:solidFill>
                            <a:srgbClr val="263238"/>
                          </a:solidFill>
                          <a:latin typeface="Calibri"/>
                        </a:rPr>
                        <a:t>Leung, 2002</a:t>
                      </a:r>
                    </a:p>
                  </a:txBody>
                  <a:tcPr>
                    <a:solidFill>
                      <a:srgbClr val="FFFFFF"/>
                    </a:solidFill>
                  </a:tcPr>
                </a:tc>
                <a:tc>
                  <a:txBody>
                    <a:bodyPr/>
                    <a:lstStyle/>
                    <a:p>
                      <a:r>
                        <a:rPr sz="1600">
                          <a:solidFill>
                            <a:srgbClr val="263238"/>
                          </a:solidFill>
                          <a:latin typeface="Calibri"/>
                        </a:rPr>
                        <a:t>3 cirujanos, 96 radiografías de 32 pacientes</a:t>
                      </a:r>
                    </a:p>
                  </a:txBody>
                  <a:tcPr>
                    <a:solidFill>
                      <a:srgbClr val="FFFFFF"/>
                    </a:solidFill>
                  </a:tcPr>
                </a:tc>
                <a:tc>
                  <a:txBody>
                    <a:bodyPr/>
                    <a:lstStyle/>
                    <a:p>
                      <a:r>
                        <a:rPr sz="1600">
                          <a:solidFill>
                            <a:srgbClr val="263238"/>
                          </a:solidFill>
                          <a:latin typeface="Calibri"/>
                        </a:rPr>
                        <a:t>Concordancia interobservador ligera; acuerdo de tratamiento regular [r25]</a:t>
                      </a:r>
                    </a:p>
                  </a:txBody>
                  <a:tcPr>
                    <a:solidFill>
                      <a:srgbClr val="FFFFFF"/>
                    </a:solidFill>
                  </a:tcPr>
                </a:tc>
              </a:tr>
              <a:tr h="457200">
                <a:tc>
                  <a:txBody>
                    <a:bodyPr/>
                    <a:lstStyle/>
                    <a:p>
                      <a:r>
                        <a:rPr sz="1600">
                          <a:solidFill>
                            <a:srgbClr val="263238"/>
                          </a:solidFill>
                          <a:latin typeface="Calibri"/>
                        </a:rPr>
                        <a:t>Sletten, 2013</a:t>
                      </a:r>
                    </a:p>
                  </a:txBody>
                  <a:tcPr>
                    <a:solidFill>
                      <a:srgbClr val="EEF3F4"/>
                    </a:solidFill>
                  </a:tcPr>
                </a:tc>
                <a:tc>
                  <a:txBody>
                    <a:bodyPr/>
                    <a:lstStyle/>
                    <a:p>
                      <a:r>
                        <a:rPr sz="1600">
                          <a:solidFill>
                            <a:srgbClr val="263238"/>
                          </a:solidFill>
                          <a:latin typeface="Calibri"/>
                        </a:rPr>
                        <a:t>Comparación de 4 métodos de ángulo</a:t>
                      </a:r>
                    </a:p>
                  </a:txBody>
                  <a:tcPr>
                    <a:solidFill>
                      <a:srgbClr val="EEF3F4"/>
                    </a:solidFill>
                  </a:tcPr>
                </a:tc>
                <a:tc>
                  <a:txBody>
                    <a:bodyPr/>
                    <a:lstStyle/>
                    <a:p>
                      <a:r>
                        <a:rPr sz="1600">
                          <a:solidFill>
                            <a:srgbClr val="263238"/>
                          </a:solidFill>
                          <a:latin typeface="Calibri"/>
                        </a:rPr>
                        <a:t>MC-90 con ICC de 0,53 a 0,81; acortamiento con ICC de 0,81 a 0,96 [r43]</a:t>
                      </a:r>
                    </a:p>
                  </a:txBody>
                  <a:tcPr>
                    <a:solidFill>
                      <a:srgbClr val="EEF3F4"/>
                    </a:solidFill>
                  </a:tcPr>
                </a:tc>
              </a:tr>
              <a:tr h="457200">
                <a:tc>
                  <a:txBody>
                    <a:bodyPr/>
                    <a:lstStyle/>
                    <a:p>
                      <a:r>
                        <a:rPr sz="1600">
                          <a:solidFill>
                            <a:srgbClr val="263238"/>
                          </a:solidFill>
                          <a:latin typeface="Calibri"/>
                        </a:rPr>
                        <a:t>Southall, 2023</a:t>
                      </a:r>
                    </a:p>
                  </a:txBody>
                  <a:tcPr>
                    <a:solidFill>
                      <a:srgbClr val="FFFFFF"/>
                    </a:solidFill>
                  </a:tcPr>
                </a:tc>
                <a:tc>
                  <a:txBody>
                    <a:bodyPr/>
                    <a:lstStyle/>
                    <a:p>
                      <a:r>
                        <a:rPr sz="1600">
                          <a:solidFill>
                            <a:srgbClr val="263238"/>
                          </a:solidFill>
                          <a:latin typeface="Calibri"/>
                        </a:rPr>
                        <a:t>235 pacientes con fractura de mano</a:t>
                      </a:r>
                    </a:p>
                  </a:txBody>
                  <a:tcPr>
                    <a:solidFill>
                      <a:srgbClr val="FFFFFF"/>
                    </a:solidFill>
                  </a:tcPr>
                </a:tc>
                <a:tc>
                  <a:txBody>
                    <a:bodyPr/>
                    <a:lstStyle/>
                    <a:p>
                      <a:r>
                        <a:rPr sz="1600">
                          <a:solidFill>
                            <a:srgbClr val="263238"/>
                          </a:solidFill>
                          <a:latin typeface="Calibri"/>
                        </a:rPr>
                        <a:t>45 % con tres vistas; en metacarpianas, 57 % [r16]</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69</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Mordedura de pelea (fight bite)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Padegimas EM et al. Arch Trauma Res. 2016. doi:10.5812/atr.32933</a:t>
            </a:r>
          </a:p>
          <a:p>
            <a:r>
              <a:rPr sz="800">
                <a:solidFill>
                  <a:srgbClr val="5A6469"/>
                </a:solidFill>
                <a:latin typeface="Calibri"/>
              </a:rPr>
              <a:t>[r14] Shewring DJ et al. J Hand Surg Eur Vol. 2015. doi:10.1177/1753193415576249</a:t>
            </a:r>
          </a:p>
          <a:p>
            <a:r>
              <a:rPr sz="800">
                <a:solidFill>
                  <a:srgbClr val="5A6469"/>
                </a:solidFill>
                <a:latin typeface="Calibri"/>
              </a:rPr>
              <a:t>[r24] Harper CM et al. Hand (N Y). 2020. doi:10.1177/1558944719831238</a:t>
            </a:r>
          </a:p>
          <a:p>
            <a:r>
              <a:rPr sz="800">
                <a:solidFill>
                  <a:srgbClr val="5A6469"/>
                </a:solidFill>
                <a:latin typeface="Calibri"/>
              </a:rPr>
              <a:t>[r37] Kennedy SA et al. J Am Acad Orthop Surg. 2015. doi:10.5435/JAAOS-23-01-47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la complicación que más daño puede hacer por pasar inadvertida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69</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Mordedura de pelea (fight bite)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Padegimas EM et al. Arch Trauma Res. 2016. doi:10.5812/atr.32933</a:t>
            </a:r>
          </a:p>
          <a:p>
            <a:r>
              <a:rPr sz="800">
                <a:solidFill>
                  <a:srgbClr val="5A6469"/>
                </a:solidFill>
                <a:latin typeface="Calibri"/>
              </a:rPr>
              <a:t>[r14] Shewring DJ et al. J Hand Surg Eur Vol. 2015. doi:10.1177/1753193415576249</a:t>
            </a:r>
          </a:p>
          <a:p>
            <a:r>
              <a:rPr sz="800">
                <a:solidFill>
                  <a:srgbClr val="5A6469"/>
                </a:solidFill>
                <a:latin typeface="Calibri"/>
              </a:rPr>
              <a:t>[r24] Harper CM et al. Hand (N Y). 2020. doi:10.1177/1558944719831238</a:t>
            </a:r>
          </a:p>
          <a:p>
            <a:r>
              <a:rPr sz="800">
                <a:solidFill>
                  <a:srgbClr val="5A6469"/>
                </a:solidFill>
                <a:latin typeface="Calibri"/>
              </a:rPr>
              <a:t>[r37] Kennedy SA et al. J Am Acad Orthop Surg. 2015. doi:10.5435/JAAOS-23-01-47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¿Siempre quirófano?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69</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Mordedura de pelea: cifras de dos series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Shewring DJ et al. J Hand Surg Eur Vol. 2015. doi:10.1177/1753193415576249</a:t>
            </a:r>
          </a:p>
          <a:p>
            <a:r>
              <a:rPr sz="1000">
                <a:solidFill>
                  <a:srgbClr val="5A6469"/>
                </a:solidFill>
                <a:latin typeface="Calibri"/>
              </a:rPr>
              <a:t>[r24] Harper CM et al. Hand (N Y). 2020. doi:10.1177/1558944719831238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69</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Zachary PKD et al. Plast Reconstr Surg Glob Open. 2025. doi:10.1097/GOX.0000000000006687</a:t>
            </a:r>
          </a:p>
          <a:p>
            <a:r>
              <a:rPr sz="800">
                <a:solidFill>
                  <a:srgbClr val="5A6469"/>
                </a:solidFill>
                <a:latin typeface="Calibri"/>
              </a:rPr>
              <a:t>[r3] Martínez-Catalán N et al. J Hand Surg Am. 2020. doi:10.1016/j.jhsa.2020.05.013</a:t>
            </a:r>
          </a:p>
          <a:p>
            <a:r>
              <a:rPr sz="800">
                <a:solidFill>
                  <a:srgbClr val="5A6469"/>
                </a:solidFill>
                <a:latin typeface="Calibri"/>
              </a:rPr>
              <a:t>[r24] Harper CM et al. Hand (N Y). 2020. doi:10.1177/1558944719831238</a:t>
            </a:r>
          </a:p>
          <a:p>
            <a:r>
              <a:rPr sz="800">
                <a:solidFill>
                  <a:srgbClr val="5A6469"/>
                </a:solidFill>
                <a:latin typeface="Calibri"/>
              </a:rPr>
              <a:t>[r11] Padegimas EM et al. Arch Trauma Res. 2016. doi:10.5812/atr.32933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Este algoritmo resume la lógica del capítulo con la revisión de Zachary [r6], el ensayo de Martínez-Catalán [r3], la serie de mordeduras [r24] y la revisión de Padegimas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69</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Adulto con dolor y deformidad del borde cubital de la mano tras un golpe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Padegimas EM et al. Arch Trauma Res. 2016. doi:10.5812/atr.32933</a:t>
            </a:r>
          </a:p>
          <a:p>
            <a:r>
              <a:rPr sz="800">
                <a:solidFill>
                  <a:srgbClr val="5A6469"/>
                </a:solidFill>
                <a:latin typeface="Calibri"/>
              </a:rPr>
              <a:t>[r24] Harper CM et al. Hand (N Y). 2020. doi:10.1177/1558944719831238</a:t>
            </a:r>
          </a:p>
          <a:p>
            <a:r>
              <a:rPr sz="800">
                <a:solidFill>
                  <a:srgbClr val="5A6469"/>
                </a:solidFill>
                <a:latin typeface="Calibri"/>
              </a:rPr>
              <a:t>[r14] Shewring DJ et al. J Hand Surg Eur Vol. 2015. doi:10.1177/1753193415576249</a:t>
            </a:r>
          </a:p>
          <a:p>
            <a:r>
              <a:rPr sz="800">
                <a:solidFill>
                  <a:srgbClr val="5A6469"/>
                </a:solidFill>
                <a:latin typeface="Calibri"/>
              </a:rPr>
              <a:t>[r16] Southall C et al. Int J Surg. 2023. doi:10.1097/JS9.0000000000000381</a:t>
            </a:r>
          </a:p>
          <a:p>
            <a:r>
              <a:rPr sz="800">
                <a:solidFill>
                  <a:srgbClr val="5A6469"/>
                </a:solidFill>
                <a:latin typeface="Calibri"/>
              </a:rPr>
              <a:t>[r15] Lamraski G et al. J Orthop Res. 2006. doi:10.1002/jor.20025</a:t>
            </a:r>
          </a:p>
          <a:p>
            <a:r>
              <a:rPr sz="800">
                <a:solidFill>
                  <a:srgbClr val="5A6469"/>
                </a:solidFill>
                <a:latin typeface="Calibri"/>
              </a:rPr>
              <a:t>(+8 referencias más en las láminas finales)</a:t>
            </a:r>
          </a:p>
        </p:txBody>
      </p:sp>
      <p:sp>
        <p:nvSpPr>
          <p:cNvPr id="6" name="Rounded Rectangle 5"/>
          <p:cNvSpPr/>
          <p:nvPr/>
        </p:nvSpPr>
        <p:spPr>
          <a:xfrm>
            <a:off x="4754880" y="1508760"/>
            <a:ext cx="2743200" cy="264953"/>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Dolor, hinchazón y pérdida del nudillo del meñique tras un golpe con el puño o una caída</a:t>
            </a:r>
          </a:p>
        </p:txBody>
      </p:sp>
      <p:sp>
        <p:nvSpPr>
          <p:cNvPr id="7" name="Decision 6"/>
          <p:cNvSpPr/>
          <p:nvPr/>
        </p:nvSpPr>
        <p:spPr>
          <a:xfrm>
            <a:off x="4572000" y="1883441"/>
            <a:ext cx="3108960" cy="40597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Mire la piel: ¿herida sobre la articulación metacarpofalángica o antecedente de golpe contra dientes? [r11]</a:t>
            </a:r>
          </a:p>
        </p:txBody>
      </p:sp>
      <p:sp>
        <p:nvSpPr>
          <p:cNvPr id="8" name="Rectangle 7"/>
          <p:cNvSpPr/>
          <p:nvPr/>
        </p:nvSpPr>
        <p:spPr>
          <a:xfrm>
            <a:off x="4754880" y="2399146"/>
            <a:ext cx="2743200" cy="2649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Tratar como mordedura de pelea: tétanos, antibiótico con cobertura de flora oral, irrigar; antes de 24 horas y sin pus franco puede bastar la irrigación en urgencias [r24]; con pus o consulta tardía, exploración quirúrgica (opinión experta, en línea con la serie que exploró a todos [r14]) [r11]</a:t>
            </a:r>
          </a:p>
        </p:txBody>
      </p:sp>
      <p:sp>
        <p:nvSpPr>
          <p:cNvPr id="9" name="Rectangle 8"/>
          <p:cNvSpPr/>
          <p:nvPr/>
        </p:nvSpPr>
        <p:spPr>
          <a:xfrm>
            <a:off x="4754880" y="2773828"/>
            <a:ext cx="2743200" cy="2649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Examen comparativo: rotación en flexión, acortamiento, pseudogarra y estado neurovascular antes de anestesiar [r11]</a:t>
            </a:r>
          </a:p>
        </p:txBody>
      </p:sp>
      <p:sp>
        <p:nvSpPr>
          <p:cNvPr id="10" name="Rectangle 9"/>
          <p:cNvSpPr/>
          <p:nvPr/>
        </p:nvSpPr>
        <p:spPr>
          <a:xfrm>
            <a:off x="4754880" y="3148509"/>
            <a:ext cx="2743200" cy="2649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Radiografía en tres proyecciones y medir el ángulo en una lateral verdadera [r16] [r15]</a:t>
            </a:r>
          </a:p>
        </p:txBody>
      </p:sp>
      <p:sp>
        <p:nvSpPr>
          <p:cNvPr id="11" name="Decision 10"/>
          <p:cNvSpPr/>
          <p:nvPr/>
        </p:nvSpPr>
        <p:spPr>
          <a:xfrm>
            <a:off x="4572000" y="3523191"/>
            <a:ext cx="3108960" cy="40597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¿Rotación evidente, fractura abierta, trazo a la cabeza con más de 1 mm o fracturas múltiples? [r6] [r11]</a:t>
            </a:r>
          </a:p>
        </p:txBody>
      </p:sp>
      <p:sp>
        <p:nvSpPr>
          <p:cNvPr id="12" name="Decision 11"/>
          <p:cNvSpPr/>
          <p:nvPr/>
        </p:nvSpPr>
        <p:spPr>
          <a:xfrm>
            <a:off x="4572000" y="4038896"/>
            <a:ext cx="3108960" cy="40597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¿Angulación mayor de 70°, acortamiento relevante o alta demanda estética o laboral? [r6] [r26]</a:t>
            </a:r>
          </a:p>
        </p:txBody>
      </p:sp>
      <p:sp>
        <p:nvSpPr>
          <p:cNvPr id="13" name="Rectangle 12"/>
          <p:cNvSpPr/>
          <p:nvPr/>
        </p:nvSpPr>
        <p:spPr>
          <a:xfrm>
            <a:off x="4754880" y="4554601"/>
            <a:ext cx="2743200" cy="2649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Decisión compartida: explicar que sin cirugía se pierde parte del nudillo sin peor función a 1 año, y que operar suma baja laboral y eventos adversos [r17] [r9] [r10]</a:t>
            </a:r>
          </a:p>
        </p:txBody>
      </p:sp>
      <p:sp>
        <p:nvSpPr>
          <p:cNvPr id="14" name="Rectangle 13"/>
          <p:cNvSpPr/>
          <p:nvPr/>
        </p:nvSpPr>
        <p:spPr>
          <a:xfrm>
            <a:off x="2987040" y="4929283"/>
            <a:ext cx="2743200" cy="2649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Derivar a cirugía de mano: fijar según el patrón y la experiencia del equipo [r6] [r11]</a:t>
            </a:r>
          </a:p>
        </p:txBody>
      </p:sp>
      <p:sp>
        <p:nvSpPr>
          <p:cNvPr id="15" name="Rectangle 14"/>
          <p:cNvSpPr/>
          <p:nvPr/>
        </p:nvSpPr>
        <p:spPr>
          <a:xfrm>
            <a:off x="6522720" y="4929283"/>
            <a:ext cx="2743200" cy="2649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Tratamiento funcional: vendaje de compañero o férula corta que deje mover, sin reducción obligatoria [r3] [r4] [r12]</a:t>
            </a:r>
          </a:p>
        </p:txBody>
      </p:sp>
      <p:sp>
        <p:nvSpPr>
          <p:cNvPr id="16" name="Rectangle 15"/>
          <p:cNvSpPr/>
          <p:nvPr/>
        </p:nvSpPr>
        <p:spPr>
          <a:xfrm>
            <a:off x="4754880" y="5303964"/>
            <a:ext cx="2743200" cy="2649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Control a las 3 semanas: se evalúa angulación, rotación y función; la reducción, si se intentó, se pierde en ese lapso [r3]</a:t>
            </a:r>
          </a:p>
        </p:txBody>
      </p:sp>
      <p:sp>
        <p:nvSpPr>
          <p:cNvPr id="17" name="Rounded Rectangle 16"/>
          <p:cNvSpPr/>
          <p:nvPr/>
        </p:nvSpPr>
        <p:spPr>
          <a:xfrm>
            <a:off x="4754880" y="5678646"/>
            <a:ext cx="2743200" cy="264953"/>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Rehabilitar y volver al trabajo según la demanda: mediana de 0 a 2 días de baja sin cirugía en un ensayo [r4]</a:t>
            </a:r>
          </a:p>
        </p:txBody>
      </p:sp>
      <p:cxnSp>
        <p:nvCxnSpPr>
          <p:cNvPr id="18" name="Connector 17"/>
          <p:cNvCxnSpPr>
            <a:stCxn id="6" idx="2"/>
            <a:endCxn id="7" idx="0"/>
          </p:cNvCxnSpPr>
          <p:nvPr/>
        </p:nvCxnSpPr>
        <p:spPr>
          <a:xfrm flipH="1">
            <a:off x="6126480" y="1773713"/>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9" name="Connector 18"/>
          <p:cNvCxnSpPr>
            <a:stCxn id="7" idx="2"/>
            <a:endCxn id="8" idx="0"/>
          </p:cNvCxnSpPr>
          <p:nvPr/>
        </p:nvCxnSpPr>
        <p:spPr>
          <a:xfrm flipH="1">
            <a:off x="6126480" y="2289418"/>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6181344" y="228210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1" name="Connector 20"/>
          <p:cNvCxnSpPr>
            <a:stCxn id="7" idx="2"/>
            <a:endCxn id="9" idx="0"/>
          </p:cNvCxnSpPr>
          <p:nvPr/>
        </p:nvCxnSpPr>
        <p:spPr>
          <a:xfrm flipH="1">
            <a:off x="6126480" y="2289418"/>
            <a:ext cx="0" cy="484410"/>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6181344" y="2413241"/>
            <a:ext cx="457200" cy="274320"/>
          </a:xfrm>
          <a:prstGeom prst="rect">
            <a:avLst/>
          </a:prstGeom>
          <a:noFill/>
        </p:spPr>
        <p:txBody>
          <a:bodyPr wrap="square">
            <a:spAutoFit/>
          </a:bodyPr>
          <a:lstStyle/>
          <a:p>
            <a:r>
              <a:rPr sz="1200" b="1">
                <a:solidFill>
                  <a:srgbClr val="D97706"/>
                </a:solidFill>
                <a:latin typeface="Calibri"/>
              </a:rPr>
              <a:t>no</a:t>
            </a:r>
          </a:p>
        </p:txBody>
      </p:sp>
      <p:cxnSp>
        <p:nvCxnSpPr>
          <p:cNvPr id="23" name="Connector 22"/>
          <p:cNvCxnSpPr>
            <a:stCxn id="8" idx="2"/>
            <a:endCxn id="9" idx="0"/>
          </p:cNvCxnSpPr>
          <p:nvPr/>
        </p:nvCxnSpPr>
        <p:spPr>
          <a:xfrm flipH="1">
            <a:off x="6126480" y="2664099"/>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4" name="Connector 23"/>
          <p:cNvCxnSpPr>
            <a:stCxn id="9" idx="2"/>
            <a:endCxn id="10" idx="0"/>
          </p:cNvCxnSpPr>
          <p:nvPr/>
        </p:nvCxnSpPr>
        <p:spPr>
          <a:xfrm flipH="1">
            <a:off x="6126480" y="3038781"/>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5" name="Connector 24"/>
          <p:cNvCxnSpPr>
            <a:stCxn id="10" idx="2"/>
            <a:endCxn id="11" idx="0"/>
          </p:cNvCxnSpPr>
          <p:nvPr/>
        </p:nvCxnSpPr>
        <p:spPr>
          <a:xfrm flipH="1">
            <a:off x="6126480" y="3413462"/>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6" name="Connector 25"/>
          <p:cNvCxnSpPr>
            <a:stCxn id="11" idx="2"/>
            <a:endCxn id="14" idx="0"/>
          </p:cNvCxnSpPr>
          <p:nvPr/>
        </p:nvCxnSpPr>
        <p:spPr>
          <a:xfrm flipH="1">
            <a:off x="4358640" y="3929168"/>
            <a:ext cx="1767840" cy="1000115"/>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5004816" y="423348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8" name="Connector 27"/>
          <p:cNvCxnSpPr>
            <a:stCxn id="11" idx="2"/>
            <a:endCxn id="12" idx="0"/>
          </p:cNvCxnSpPr>
          <p:nvPr/>
        </p:nvCxnSpPr>
        <p:spPr>
          <a:xfrm flipH="1">
            <a:off x="6126480" y="3929168"/>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6181344" y="3921852"/>
            <a:ext cx="457200" cy="274320"/>
          </a:xfrm>
          <a:prstGeom prst="rect">
            <a:avLst/>
          </a:prstGeom>
          <a:noFill/>
        </p:spPr>
        <p:txBody>
          <a:bodyPr wrap="square">
            <a:spAutoFit/>
          </a:bodyPr>
          <a:lstStyle/>
          <a:p>
            <a:r>
              <a:rPr sz="1200" b="1">
                <a:solidFill>
                  <a:srgbClr val="D97706"/>
                </a:solidFill>
                <a:latin typeface="Calibri"/>
              </a:rPr>
              <a:t>no</a:t>
            </a:r>
          </a:p>
        </p:txBody>
      </p:sp>
      <p:cxnSp>
        <p:nvCxnSpPr>
          <p:cNvPr id="30" name="Connector 29"/>
          <p:cNvCxnSpPr>
            <a:stCxn id="12" idx="2"/>
            <a:endCxn id="13" idx="0"/>
          </p:cNvCxnSpPr>
          <p:nvPr/>
        </p:nvCxnSpPr>
        <p:spPr>
          <a:xfrm flipH="1">
            <a:off x="6126480" y="4444873"/>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6181344" y="4437557"/>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2" name="Connector 31"/>
          <p:cNvCxnSpPr>
            <a:stCxn id="12" idx="2"/>
            <a:endCxn id="15" idx="0"/>
          </p:cNvCxnSpPr>
          <p:nvPr/>
        </p:nvCxnSpPr>
        <p:spPr>
          <a:xfrm>
            <a:off x="6126480" y="4444873"/>
            <a:ext cx="1767840" cy="484410"/>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6800088" y="4568696"/>
            <a:ext cx="457200" cy="274320"/>
          </a:xfrm>
          <a:prstGeom prst="rect">
            <a:avLst/>
          </a:prstGeom>
          <a:noFill/>
        </p:spPr>
        <p:txBody>
          <a:bodyPr wrap="square">
            <a:spAutoFit/>
          </a:bodyPr>
          <a:lstStyle/>
          <a:p>
            <a:r>
              <a:rPr sz="1200" b="1">
                <a:solidFill>
                  <a:srgbClr val="D97706"/>
                </a:solidFill>
                <a:latin typeface="Calibri"/>
              </a:rPr>
              <a:t>no</a:t>
            </a:r>
          </a:p>
        </p:txBody>
      </p:sp>
      <p:cxnSp>
        <p:nvCxnSpPr>
          <p:cNvPr id="34" name="Connector 33"/>
          <p:cNvCxnSpPr>
            <a:stCxn id="13" idx="2"/>
            <a:endCxn id="15" idx="0"/>
          </p:cNvCxnSpPr>
          <p:nvPr/>
        </p:nvCxnSpPr>
        <p:spPr>
          <a:xfrm>
            <a:off x="6126480" y="4819554"/>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6800088" y="4812239"/>
            <a:ext cx="457200" cy="274320"/>
          </a:xfrm>
          <a:prstGeom prst="rect">
            <a:avLst/>
          </a:prstGeom>
          <a:noFill/>
        </p:spPr>
        <p:txBody>
          <a:bodyPr wrap="square">
            <a:spAutoFit/>
          </a:bodyPr>
          <a:lstStyle/>
          <a:p>
            <a:r>
              <a:rPr sz="1200" b="1">
                <a:solidFill>
                  <a:srgbClr val="D97706"/>
                </a:solidFill>
                <a:latin typeface="Calibri"/>
              </a:rPr>
              <a:t>elige no operar</a:t>
            </a:r>
          </a:p>
        </p:txBody>
      </p:sp>
      <p:cxnSp>
        <p:nvCxnSpPr>
          <p:cNvPr id="36" name="Connector 35"/>
          <p:cNvCxnSpPr>
            <a:stCxn id="13" idx="2"/>
            <a:endCxn id="14" idx="0"/>
          </p:cNvCxnSpPr>
          <p:nvPr/>
        </p:nvCxnSpPr>
        <p:spPr>
          <a:xfrm flipH="1">
            <a:off x="4358640" y="4819554"/>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5004816" y="4812239"/>
            <a:ext cx="457200" cy="274320"/>
          </a:xfrm>
          <a:prstGeom prst="rect">
            <a:avLst/>
          </a:prstGeom>
          <a:noFill/>
        </p:spPr>
        <p:txBody>
          <a:bodyPr wrap="square">
            <a:spAutoFit/>
          </a:bodyPr>
          <a:lstStyle/>
          <a:p>
            <a:r>
              <a:rPr sz="1200" b="1">
                <a:solidFill>
                  <a:srgbClr val="D97706"/>
                </a:solidFill>
                <a:latin typeface="Calibri"/>
              </a:rPr>
              <a:t>elige operar</a:t>
            </a:r>
          </a:p>
        </p:txBody>
      </p:sp>
      <p:cxnSp>
        <p:nvCxnSpPr>
          <p:cNvPr id="38" name="Connector 37"/>
          <p:cNvCxnSpPr>
            <a:stCxn id="15" idx="2"/>
            <a:endCxn id="16" idx="0"/>
          </p:cNvCxnSpPr>
          <p:nvPr/>
        </p:nvCxnSpPr>
        <p:spPr>
          <a:xfrm flipH="1">
            <a:off x="6126480" y="5194236"/>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9" name="Connector 38"/>
          <p:cNvCxnSpPr>
            <a:stCxn id="16" idx="2"/>
            <a:endCxn id="17" idx="0"/>
          </p:cNvCxnSpPr>
          <p:nvPr/>
        </p:nvCxnSpPr>
        <p:spPr>
          <a:xfrm flipH="1">
            <a:off x="6126480" y="5568917"/>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0" name="Connector 39"/>
          <p:cNvCxnSpPr>
            <a:stCxn id="14" idx="2"/>
            <a:endCxn id="17" idx="0"/>
          </p:cNvCxnSpPr>
          <p:nvPr/>
        </p:nvCxnSpPr>
        <p:spPr>
          <a:xfrm>
            <a:off x="4358640" y="5194236"/>
            <a:ext cx="1767840" cy="484410"/>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69</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Poolman RW et al. Cochrane Database Syst Rev. 2005. doi:10.1002/14651858.CD003210.pub3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panorama en una línea.</a:t>
            </a:r>
          </a:p>
          <a:p>
            <a:pPr marL="347472" indent="-347472">
              <a:spcAft>
                <a:spcPts val="1400"/>
              </a:spcAft>
              <a:buChar char="•"/>
            </a:pPr>
            <a:r>
              <a:rPr sz="2400">
                <a:solidFill>
                  <a:srgbClr val="263238"/>
                </a:solidFill>
                <a:latin typeface="Calibri"/>
              </a:rPr>
              <a:t>La evidencia comparativa se parece más a un empate que a una victoria.</a:t>
            </a:r>
          </a:p>
          <a:p>
            <a:pPr marL="347472" indent="-347472">
              <a:spcAft>
                <a:spcPts val="1400"/>
              </a:spcAft>
              <a:buChar char="•"/>
            </a:pPr>
            <a:r>
              <a:rPr sz="2400">
                <a:solidFill>
                  <a:srgbClr val="263238"/>
                </a:solidFill>
                <a:latin typeface="Calibri"/>
              </a:rPr>
              <a:t>La revisión Cochrane (5 estudios, 252 participantes) no halló ningún tratamiento no quirúrgico superior [r33].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69</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Discapacidad (DASH) a las 3 semanas: vendaje de compañero frente a reducción y yeso (Martínez-Catalán)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Martínez-Catalán N et al. J Hand Surg Am. 2020. doi:10.1016/j.jhsa.2020.05.013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69</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Días de baja laboral según el tratamiento (media o mediana según el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Wormald J et al. 2019. doi:10.1016/j.jpra.2019.02.001</a:t>
            </a:r>
          </a:p>
          <a:p>
            <a:r>
              <a:rPr sz="1000">
                <a:solidFill>
                  <a:srgbClr val="5A6469"/>
                </a:solidFill>
                <a:latin typeface="Calibri"/>
              </a:rPr>
              <a:t>[r6] Zachary PKD et al. Plast Reconstr Surg Glob Open. 2025. doi:10.1097/GOX.0000000000006687</a:t>
            </a:r>
          </a:p>
          <a:p>
            <a:r>
              <a:rPr sz="1000">
                <a:solidFill>
                  <a:srgbClr val="5A6469"/>
                </a:solidFill>
                <a:latin typeface="Calibri"/>
              </a:rPr>
              <a:t>[r4] Pellatt R et al. Ann Emerg Med. 2019. doi:10.1016/j.annemergmed.2019.01.032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69</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Luciani MA et al. J Hand Surg Am. 2024. doi:10.1016/j.jhsa.2022.08.008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Este bloque explica los gestos para entenderlos; no sustituye al tutor ni al manual del implante.</a:t>
            </a:r>
          </a:p>
          <a:p>
            <a:pPr marL="347472" indent="-347472">
              <a:spcAft>
                <a:spcPts val="1400"/>
              </a:spcAft>
              <a:buChar char="•"/>
            </a:pPr>
            <a:r>
              <a:rPr sz="2400">
                <a:solidFill>
                  <a:srgbClr val="263238"/>
                </a:solidFill>
                <a:latin typeface="Calibri"/>
              </a:rPr>
              <a:t>Recuerde que la mayoría de estas fracturas no se opera: 90 % de 611 en un sistema de salud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69</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Movimiento de la articulación metacarpofalángica respecto al lado sano: placa frente a aguja intramedular (Facca)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Facca S et al. Orthop Traumatol Surg Res. 2010. doi:10.1016/j.otsr.2010.02.009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69</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Movimiento activo de la MCF: intramedular frente a transversa (Winter, 36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Zachary PKD et al. Plast Reconstr Surg Glob Open. 2025. doi:10.1097/GOX.0000000000006687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69</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Luciani MA et al. J Hand Surg Am. 2024. doi:10.1016/j.jhsa.2022.08.008</a:t>
            </a:r>
          </a:p>
          <a:p>
            <a:r>
              <a:rPr sz="800">
                <a:solidFill>
                  <a:srgbClr val="5A6469"/>
                </a:solidFill>
                <a:latin typeface="Calibri"/>
              </a:rPr>
              <a:t>[r6] Zachary PKD et al. Plast Reconstr Surg Glob Open. 2025. doi:10.1097/GOX.0000000000006687</a:t>
            </a:r>
          </a:p>
          <a:p>
            <a:r>
              <a:rPr sz="800">
                <a:solidFill>
                  <a:srgbClr val="5A6469"/>
                </a:solidFill>
                <a:latin typeface="Calibri"/>
              </a:rPr>
              <a:t>[r8] Curtin PB et al. Hand (N Y). 2026. doi:10.1177/15589447261430935</a:t>
            </a:r>
          </a:p>
          <a:p>
            <a:r>
              <a:rPr sz="800">
                <a:solidFill>
                  <a:srgbClr val="5A6469"/>
                </a:solidFill>
                <a:latin typeface="Calibri"/>
              </a:rPr>
              <a:t>[r10] Wormald J et al. 2019. doi:10.1016/j.jpra.2019.02.001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Sin cirugía.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69</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Zawam: complicaciones por grupo (42 pacientes por grupo)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Zawam SH et al. Eur J Trauma Emerg Surg. 2024. doi:10.1007/s00068-023-02417-3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69</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con vendaje frente a yeso tras reducir (Martínez-Catalán, 9 semanas)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Zachary PKD et al. Plast Reconstr Surg Glob Open. 2025. doi:10.1097/GOX.0000000000006687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69</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Deuschl J et al. J Hand Surg Glob Online. 2025. doi:10.1016/j.jhsg.2025.02.015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Función.</a:t>
            </a:r>
          </a:p>
          <a:p>
            <a:pPr marL="347472" indent="-347472">
              <a:spcAft>
                <a:spcPts val="1400"/>
              </a:spcAft>
              <a:buChar char="•"/>
            </a:pPr>
            <a:r>
              <a:rPr sz="2400">
                <a:solidFill>
                  <a:srgbClr val="263238"/>
                </a:solidFill>
                <a:latin typeface="Calibri"/>
              </a:rPr>
              <a:t>A 1 año, el registro sueco no halló efecto de las fracturas metacarpianas sobre la función de la mano ni la calidad de vida reportadas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69</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Retorno al deporte tras fractura metacarpiana (revisión de 8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[r59] Geoghegan L et al. Orthop J Sports Med. 2021. doi:10.1177/2325967120980013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69</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Quinto metacarpiano consolidado con más de 70° (medidos en oblicua) tratado sin cirugía: pacientes sin discapacidad (QuickDASH 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[r39] France TJ et al. Hand (N Y). 2023. doi:10.1177/15589447211063238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69</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Martínez-Catalán N et al. J Hand Surg Am. 2020. doi:10.1016/j.jhsa.2020.05.013</a:t>
            </a:r>
          </a:p>
          <a:p>
            <a:r>
              <a:rPr sz="800">
                <a:solidFill>
                  <a:srgbClr val="5A6469"/>
                </a:solidFill>
                <a:latin typeface="Calibri"/>
              </a:rPr>
              <a:t>[r4] Pellatt R et al. Ann Emerg Med. 2019. doi:10.1016/j.annemergmed.2019.01.032</a:t>
            </a:r>
          </a:p>
          <a:p>
            <a:r>
              <a:rPr sz="800">
                <a:solidFill>
                  <a:srgbClr val="5A6469"/>
                </a:solidFill>
                <a:latin typeface="Calibri"/>
              </a:rPr>
              <a:t>[r6] Zachary PKD et al. Plast Reconstr Surg Glob Open. 2025. doi:10.1097/GOX.0000000000006687</a:t>
            </a:r>
          </a:p>
          <a:p>
            <a:r>
              <a:rPr sz="800">
                <a:solidFill>
                  <a:srgbClr val="5A6469"/>
                </a:solidFill>
                <a:latin typeface="Calibri"/>
              </a:rPr>
              <a:t>[r10] Wormald J et al. 2019. doi:10.1016/j.jpra.2019.02.001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hay un calendario de rehabilitación validado para esta fractura (sin dato verificable); lo que hay son pautas de ensayos y una idea que la evidencia sostiene…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69</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Statius Muller MG et al. Arch Orthop Trauma Surg. 2003. doi:10.1007/s00402-003-0580-2</a:t>
            </a:r>
          </a:p>
          <a:p>
            <a:r>
              <a:rPr sz="1000">
                <a:solidFill>
                  <a:srgbClr val="5A6469"/>
                </a:solidFill>
                <a:latin typeface="Calibri"/>
              </a:rPr>
              <a:t>[r41] Strub B et al. J Hand Surg Eur Vol. 2010. doi:10.1177/1753193410377845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coherente con los ensayos que ya movilizaban a la semana [r13] [r41].</a:t>
            </a:r>
          </a:p>
          <a:p>
            <a:pPr marL="347472" indent="-347472">
              <a:spcAft>
                <a:spcPts val="1400"/>
              </a:spcAft>
              <a:buChar char="•"/>
            </a:pPr>
            <a:r>
              <a:rPr sz="2800">
                <a:solidFill>
                  <a:srgbClr val="263238"/>
                </a:solidFill>
                <a:latin typeface="Calibri"/>
              </a:rPr>
              <a:t>Cómo se ve en la práctica de los ensayos.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69</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[r59] Geoghegan L et al. Orthop J Sports Med. 2021. doi:10.1177/2325967120980013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Después de cirugía, el retorno al deporte fue más tardío (28,5 días frente a 22,0) [r59].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69</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Padegimas EM et al. Arch Trauma Res. 2016. doi:10.5812/atr.32933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Primero la mano, después la radiografía: rotación con los dedos en flexión, acortamiento, pseudogarra y, sobre todo, la piel sobre la articulación metacarpofalángica; una herida ahí es una mordedura de pelea hasta probar lo contrario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69</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Padegimas EM et al. Arch Trauma Res. 2016. doi:10.5812/atr.32933</a:t>
            </a:r>
          </a:p>
          <a:p>
            <a:r>
              <a:rPr sz="1000">
                <a:solidFill>
                  <a:srgbClr val="5A6469"/>
                </a:solidFill>
                <a:latin typeface="Calibri"/>
              </a:rPr>
              <a:t>[r14] Shewring DJ et al. J Hand Surg Eur Vol. 2015. doi:10.1177/1753193415576249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Examine con los dedos en flexión y compare con la mano sana: con los dedos extendidos la rotación se escapa [r11].</a:t>
            </a:r>
          </a:p>
          <a:p>
            <a:pPr marL="347472" indent="-347472">
              <a:spcAft>
                <a:spcPts val="1400"/>
              </a:spcAft>
              <a:buChar char="•"/>
            </a:pPr>
            <a:r>
              <a:rPr sz="2400">
                <a:solidFill>
                  <a:srgbClr val="263238"/>
                </a:solidFill>
                <a:latin typeface="Calibri"/>
              </a:rPr>
              <a:t>Una herida sobre la articulación metacarpofalángica exige tétanos, antibiótico con cobertura de flora oral y valorar la articulación [r11] [r14].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69</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Zachary PKD et al. Plast Reconstr Surg Glob Open. 2025. doi:10.1097/GOX.0000000000006687</a:t>
            </a:r>
          </a:p>
          <a:p>
            <a:r>
              <a:rPr sz="800">
                <a:solidFill>
                  <a:srgbClr val="5A6469"/>
                </a:solidFill>
                <a:latin typeface="Calibri"/>
              </a:rPr>
              <a:t>[r7] Boeckstyns MEH. J Hand Surg Eur Vol. 2021. doi:10.1177/1753193420968040</a:t>
            </a:r>
          </a:p>
          <a:p>
            <a:r>
              <a:rPr sz="800">
                <a:solidFill>
                  <a:srgbClr val="5A6469"/>
                </a:solidFill>
                <a:latin typeface="Calibri"/>
              </a:rPr>
              <a:t>[r3] Martínez-Catalán N et al. J Hand Surg Am. 2020. doi:10.1016/j.jhsa.2020.05.013</a:t>
            </a:r>
          </a:p>
          <a:p>
            <a:r>
              <a:rPr sz="800">
                <a:solidFill>
                  <a:srgbClr val="5A6469"/>
                </a:solidFill>
                <a:latin typeface="Calibri"/>
              </a:rPr>
              <a:t>[r4] Pellatt R et al. Ann Emerg Med. 2019. doi:10.1016/j.annemergmed.2019.01.032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rotación evidente y la herida sobre la articulación definen la conducta; el ángulo solo no [r6] [r7].</a:t>
            </a:r>
          </a:p>
          <a:p>
            <a:pPr marL="347472" indent="-347472">
              <a:spcAft>
                <a:spcPts val="1400"/>
              </a:spcAft>
              <a:buChar char="•"/>
            </a:pPr>
            <a:r>
              <a:rPr sz="2400">
                <a:solidFill>
                  <a:srgbClr val="263238"/>
                </a:solidFill>
                <a:latin typeface="Calibri"/>
              </a:rPr>
              <a:t>El tratamiento funcional es la opción de partida y la evidencia no muestra ventaja de reducir o enyesar [r3]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69</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fractura del boxeador · cuello del quinto metacarpiano · maniobra de Jahss · vendaje de compañero · buddy taping · ramillete (bouquet) · aguja intramedular · agujas transversas · pseudogarra · rotación digital · mordedura…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69</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Zachary PKD et al. Plast Reconstr Surg Glob Open. 2025. doi:10.1097/GOX.0000000000006687</a:t>
            </a:r>
          </a:p>
          <a:p>
            <a:r>
              <a:rPr sz="1000">
                <a:solidFill>
                  <a:srgbClr val="5A6469"/>
                </a:solidFill>
                <a:latin typeface="Calibri"/>
              </a:rPr>
              <a:t>[r11] Padegimas EM et al. Arch Trauma Res. 2016. doi:10.5812/atr.32933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golpe de puño rompe el cuello del quinto y deja la cabeza hacia la palma [r6].</a:t>
            </a:r>
          </a:p>
          <a:p>
            <a:pPr marL="347472" indent="-347472">
              <a:spcAft>
                <a:spcPts val="1400"/>
              </a:spcAft>
              <a:buChar char="•"/>
            </a:pPr>
            <a:r>
              <a:rPr sz="2400">
                <a:solidFill>
                  <a:srgbClr val="263238"/>
                </a:solidFill>
                <a:latin typeface="Calibri"/>
              </a:rPr>
              <a:t>Herida sobre la articulación metacarpofalángica: mordedura de pelea hasta probar lo contrario [r11].</a:t>
            </a:r>
          </a:p>
          <a:p>
            <a:pPr marL="347472" indent="-347472">
              <a:spcAft>
                <a:spcPts val="1400"/>
              </a:spcAft>
              <a:buChar char="•"/>
            </a:pPr>
            <a:r>
              <a:rPr sz="2400">
                <a:solidFill>
                  <a:srgbClr val="263238"/>
                </a:solidFill>
                <a:latin typeface="Calibri"/>
              </a:rPr>
              <a:t>La rotación se mira con los dedos en flexión, nunca en extensión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69</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de staff: Caso de staff: el golpe contra la pared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didáctico sintético, sin datos de pacientes reales.</a:t>
            </a:r>
          </a:p>
          <a:p>
            <a:pPr marL="347472" indent="-347472">
              <a:spcAft>
                <a:spcPts val="1400"/>
              </a:spcAft>
              <a:buChar char="•"/>
            </a:pPr>
            <a:r>
              <a:rPr sz="2400">
                <a:solidFill>
                  <a:srgbClr val="263238"/>
                </a:solidFill>
                <a:latin typeface="Calibri"/>
              </a:rPr>
              <a:t>Varón de 24 años, oficinista y futbolista aficionado, diestro y sin enfermedades.</a:t>
            </a:r>
          </a:p>
          <a:p>
            <a:pPr marL="347472" indent="-347472">
              <a:spcAft>
                <a:spcPts val="1400"/>
              </a:spcAft>
              <a:buChar char="•"/>
            </a:pPr>
            <a:r>
              <a:rPr sz="2400">
                <a:solidFill>
                  <a:srgbClr val="263238"/>
                </a:solidFill>
                <a:latin typeface="Calibri"/>
              </a:rPr>
              <a:t>Tras una discusión golpea una pared con el puño derecho.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69</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hallazgos del examen cambiarían de inmediato la conducta?</a:t>
            </a:r>
          </a:p>
          <a:p>
            <a:pPr marL="347472" indent="-347472">
              <a:spcAft>
                <a:spcPts val="1400"/>
              </a:spcAft>
              <a:buChar char="•"/>
            </a:pPr>
            <a:r>
              <a:rPr sz="2400">
                <a:solidFill>
                  <a:srgbClr val="263238"/>
                </a:solidFill>
                <a:latin typeface="Calibri"/>
              </a:rPr>
              <a:t>2. ¿Reduciría la fractura? ¿Qué le diría sobre la reducción?</a:t>
            </a:r>
          </a:p>
          <a:p>
            <a:pPr marL="347472" indent="-347472">
              <a:spcAft>
                <a:spcPts val="1400"/>
              </a:spcAft>
              <a:buChar char="•"/>
            </a:pPr>
            <a:r>
              <a:rPr sz="2400">
                <a:solidFill>
                  <a:srgbClr val="263238"/>
                </a:solidFill>
                <a:latin typeface="Calibri"/>
              </a:rPr>
              <a:t>3. ¿Qué tratamiento propone y qué evidencia lo respalda?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69</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Padegimas EM et al. Arch Trauma Res. 2016. doi:10.5812/atr.32933</a:t>
            </a:r>
          </a:p>
          <a:p>
            <a:r>
              <a:rPr sz="1000">
                <a:solidFill>
                  <a:srgbClr val="5A6469"/>
                </a:solidFill>
                <a:latin typeface="Calibri"/>
              </a:rPr>
              <a:t>[r6] Zachary PKD et al. Plast Reconstr Surg Glob Open. 2025. doi:10.1097/GOX.0000000000006687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Una herida sobre la articulación (mordedura de pelea) cambia todo: tétanos, antibiótico y valorar la articulación [r11]; también una rotación evidente, un trazo a la cabeza o fracturas múltiples orientan a cirugía [r6]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69</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Deuschl J, Alfort H, Wilcke M. The Epidemiology of Metacarpal Fractures: A Descriptive Study Based on 18,802 Fractures From the Swedish Fracture Register. J Hand Surg Glob Online. 2025;7(4):100725. doi:10.1016/j.jhsg.2025.02.015 https://doi.org/10.1016/j.jhsg.2025.02.015</a:t>
            </a:r>
          </a:p>
          <a:p>
            <a:pPr>
              <a:spcAft>
                <a:spcPts val="800"/>
              </a:spcAft>
            </a:pPr>
            <a:r>
              <a:rPr sz="1200">
                <a:solidFill>
                  <a:srgbClr val="263238"/>
                </a:solidFill>
                <a:latin typeface="Calibri"/>
              </a:rPr>
              <a:t>[r2] Luciani MA, Mayers Y, Warnick EP, Udoeyo IF, Klena JC, Grandizio LC. Trends in the Management of Fifth Metacarpal Neck Fractures. J Hand Surg Am. 2024;49(4):384.e1-384.e9. doi:10.1016/j.jhsa.2022.08.008 https://doi.org/10.1016/j.jhsa.2022.08.008</a:t>
            </a:r>
          </a:p>
          <a:p>
            <a:pPr>
              <a:spcAft>
                <a:spcPts val="800"/>
              </a:spcAft>
            </a:pPr>
            <a:r>
              <a:rPr sz="1200">
                <a:solidFill>
                  <a:srgbClr val="263238"/>
                </a:solidFill>
                <a:latin typeface="Calibri"/>
              </a:rPr>
              <a:t>[r3] Martínez-Catalán N, Pajares S, Llanos L, Mahillo I, Calvo E. A Prospective Randomized Trial Comparing the Functional Results of Buddy Taping Versus Closed Reduction and Cast Immobilization in Patients With Fifth Metacarpal Neck Fractures. J Hand Surg Am. 2020;45(12):1134-1140. doi:10.1016/j.jhsa.2020.05.013 https://doi.org/10.1016/j.jhsa.2020.05.013</a:t>
            </a:r>
          </a:p>
          <a:p>
            <a:pPr>
              <a:spcAft>
                <a:spcPts val="800"/>
              </a:spcAft>
            </a:pPr>
            <a:r>
              <a:rPr sz="1200">
                <a:solidFill>
                  <a:srgbClr val="263238"/>
                </a:solidFill>
                <a:latin typeface="Calibri"/>
              </a:rPr>
              <a:t>[r4] Pellatt R, Fomin I, Pienaar C, Bindra R, Thomas M, Tan E, et al. Is Buddy Taping as Effective as Plaster Immobilization for Adults With an Uncomplicated Neck of Fifth Metacarpal Fracture? A Randomized Controlled Trial. Ann Emerg Med. 2019;74(1):88-97. doi:10.1016/j.annemergmed.2019.01.032 https://doi.org/10.1016/j.annemergmed.2019.01.032</a:t>
            </a:r>
          </a:p>
          <a:p>
            <a:pPr>
              <a:spcAft>
                <a:spcPts val="800"/>
              </a:spcAft>
            </a:pPr>
            <a:r>
              <a:rPr sz="1200">
                <a:solidFill>
                  <a:srgbClr val="263238"/>
                </a:solidFill>
                <a:latin typeface="Calibri"/>
              </a:rPr>
              <a:t>[r5] Hussain MH, Ghaffar A, Choudry Q, Iqbal Z, Khan MN. Management of Fifth Metacarpal Neck Fracture (Boxer's Fracture): A Literature Review. Cureus. 2020;12(7):e9442. doi:10.7759/cureus.9442 https://doi.org/10.7759/cureus.9442</a:t>
            </a:r>
          </a:p>
          <a:p>
            <a:pPr>
              <a:spcAft>
                <a:spcPts val="800"/>
              </a:spcAft>
            </a:pPr>
            <a:r>
              <a:rPr sz="1200">
                <a:solidFill>
                  <a:srgbClr val="263238"/>
                </a:solidFill>
                <a:latin typeface="Calibri"/>
              </a:rPr>
              <a:t>[r6] Zachary PKD, Parikh HB, Kulber DA, Kuschner SH. Fifth Metacarpal Neck Fractures: Less Is More. Plast Reconstr Surg Glob Open. 2025;13(4):e6687. doi:10.1097/GOX.0000000000006687 https://doi.org/10.1097/GOX.0000000000006687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69</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Boeckstyns MEH. Challenging the dogma: severely angulated neck fractures of the fifth metacarpal must be treated surgically. J Hand Surg Eur Vol. 2021;46(1):30-36. doi:10.1177/1753193420968040 https://doi.org/10.1177/1753193420968040</a:t>
            </a:r>
          </a:p>
          <a:p>
            <a:pPr>
              <a:spcAft>
                <a:spcPts val="800"/>
              </a:spcAft>
            </a:pPr>
            <a:r>
              <a:rPr sz="1200">
                <a:solidFill>
                  <a:srgbClr val="263238"/>
                </a:solidFill>
                <a:latin typeface="Calibri"/>
              </a:rPr>
              <a:t>[r8] Curtin PB, Flood MG, Werenski JO, DeFazio MW, Jones MD. Incidence and Predictors of Loss of Reduction in Fifth Metacarpal Neck Fractures. Hand (N Y). 2026:15589447261430935. doi:10.1177/15589447261430935 https://doi.org/10.1177/15589447261430935</a:t>
            </a:r>
          </a:p>
          <a:p>
            <a:pPr>
              <a:spcAft>
                <a:spcPts val="800"/>
              </a:spcAft>
            </a:pPr>
            <a:r>
              <a:rPr sz="1200">
                <a:solidFill>
                  <a:srgbClr val="263238"/>
                </a:solidFill>
                <a:latin typeface="Calibri"/>
              </a:rPr>
              <a:t>[r9] Sletten IN, Hellund JC, Olsen B, Clementsen S, Kvernmo HD, Nordsletten L. Conservative treatment has comparable outcome with bouquet pinning of little finger metacarpal neck fractures: a multicentre randomized controlled study of 85 patients. J Hand Surg Eur Vol. 2015;40(1):76-83. doi:10.1177/1753193414560119 https://doi.org/10.1177/1753193414560119</a:t>
            </a:r>
          </a:p>
          <a:p>
            <a:pPr>
              <a:spcAft>
                <a:spcPts val="800"/>
              </a:spcAft>
            </a:pPr>
            <a:r>
              <a:rPr sz="1200">
                <a:solidFill>
                  <a:srgbClr val="263238"/>
                </a:solidFill>
                <a:latin typeface="Calibri"/>
              </a:rPr>
              <a:t>[r10] Wormald J, Claireaux HA, Gardiner MD, Jain A, Furniss D, Costa ML. Management of extra-articular fractures of the fifth metacarpal: Operative vs. Non-opeRaTive TrEatment (FORTE) - A systematic review and meta-analysis. JPRAS Open. 2019;20:59-71. doi:10.1016/j.jpra.2019.02.001 https://doi.org/10.1016/j.jpra.2019.02.001</a:t>
            </a:r>
          </a:p>
          <a:p>
            <a:pPr>
              <a:spcAft>
                <a:spcPts val="800"/>
              </a:spcAft>
            </a:pPr>
            <a:r>
              <a:rPr sz="1200">
                <a:solidFill>
                  <a:srgbClr val="263238"/>
                </a:solidFill>
                <a:latin typeface="Calibri"/>
              </a:rPr>
              <a:t>[r11] Padegimas EM, Warrender WJ, Jones CM, Ilyas AM. Metacarpal Neck Fractures: A Review of Surgical Indications and Techniques. Arch Trauma Res. 2016;5(3):e32933. doi:10.5812/atr.32933 https://doi.org/10.5812/atr.32933</a:t>
            </a:r>
          </a:p>
          <a:p>
            <a:pPr>
              <a:spcAft>
                <a:spcPts val="800"/>
              </a:spcAft>
            </a:pPr>
            <a:r>
              <a:rPr sz="1200">
                <a:solidFill>
                  <a:srgbClr val="263238"/>
                </a:solidFill>
                <a:latin typeface="Calibri"/>
              </a:rPr>
              <a:t>[r12] Schultz EA, Kamal RN, Hand Surgery Quality Consortium, International Hand Surgery Quality Consortium, Shapiro LM. Development of International Quality Measures Targeting Low-Value Care in Hand Surgery. J Hand Surg Am. 2025;50(11):1403.e1-1403.e9. doi:10.1016/j.jhsa.2024.12.010 https://doi.org/10.1016/j.jhsa.2024.12.010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69</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Statius Muller MG, Poolman RW, van Hoogstraten MJ, Steller EP. Immediate mobilization gives good results in boxer's fractures with volar angulation up to 70 degrees: a prospective randomized trial comparing immediate mobilization with cast immobilization. Arch Orthop Trauma Surg. 2003;123(10):534-7. doi:10.1007/s00402-003-0580-2 https://doi.org/10.1007/s00402-003-0580-2</a:t>
            </a:r>
          </a:p>
          <a:p>
            <a:pPr>
              <a:spcAft>
                <a:spcPts val="800"/>
              </a:spcAft>
            </a:pPr>
            <a:r>
              <a:rPr sz="1200">
                <a:solidFill>
                  <a:srgbClr val="263238"/>
                </a:solidFill>
                <a:latin typeface="Calibri"/>
              </a:rPr>
              <a:t>[r14] Shewring DJ, Trickett RW, Subramanian KN, Hnyda R. The management of clenched fist 'fight bite' injuries of the hand. J Hand Surg Eur Vol. 2015;40(8):819-24. doi:10.1177/1753193415576249 https://doi.org/10.1177/1753193415576249</a:t>
            </a:r>
          </a:p>
          <a:p>
            <a:pPr>
              <a:spcAft>
                <a:spcPts val="800"/>
              </a:spcAft>
            </a:pPr>
            <a:r>
              <a:rPr sz="1200">
                <a:solidFill>
                  <a:srgbClr val="263238"/>
                </a:solidFill>
                <a:latin typeface="Calibri"/>
              </a:rPr>
              <a:t>[r15] Lamraski G, Monsaert A, De Maeseneer M, Haentjens P. Reliability and validity of plain radiographs to assess angulation of small finger metacarpal neck fractures: human cadaveric study. J Orthop Res. 2006;24(1):37-45. doi:10.1002/jor.20025 https://doi.org/10.1002/jor.20025</a:t>
            </a:r>
          </a:p>
          <a:p>
            <a:pPr>
              <a:spcAft>
                <a:spcPts val="800"/>
              </a:spcAft>
            </a:pPr>
            <a:r>
              <a:rPr sz="1200">
                <a:solidFill>
                  <a:srgbClr val="263238"/>
                </a:solidFill>
                <a:latin typeface="Calibri"/>
              </a:rPr>
              <a:t>[r16] Southall C, Friebel TR, Gardiner S, Nikkhah D. Radiographic views for hand fractures - call for three-view national UK guidelines - a quality improvement study. Int J Surg. 2023;109(7):1919-1922. doi:10.1097/JS9.0000000000000381 https://doi.org/10.1097/JS9.0000000000000381</a:t>
            </a:r>
          </a:p>
          <a:p>
            <a:pPr>
              <a:spcAft>
                <a:spcPts val="800"/>
              </a:spcAft>
            </a:pPr>
            <a:r>
              <a:rPr sz="1200">
                <a:solidFill>
                  <a:srgbClr val="263238"/>
                </a:solidFill>
                <a:latin typeface="Calibri"/>
              </a:rPr>
              <a:t>[r17] van Aaken J, Fusetti C, Luchina S, Brunetti S, Beaulieu JY, Gayet-Ageron A, et al. Fifth metacarpal neck fractures treated with soft wrap/buddy taping compared to reduction and casting: results of a prospective, multicenter, randomized trial. Arch Orthop Trauma Surg. 2016;136(1):135-42. doi:10.1007/s00402-015-2361-0 https://doi.org/10.1007/s00402-015-2361-0</a:t>
            </a:r>
          </a:p>
          <a:p>
            <a:pPr>
              <a:spcAft>
                <a:spcPts val="800"/>
              </a:spcAft>
            </a:pPr>
            <a:r>
              <a:rPr sz="1200">
                <a:solidFill>
                  <a:srgbClr val="263238"/>
                </a:solidFill>
                <a:latin typeface="Calibri"/>
              </a:rPr>
              <a:t>[r18] Zawam SH, Abdelrazek BH, Elmofty A, Morsy A, Abousayed M. Conservative treatment versus transverse pinning in fifth metacarpal neck fractures in active adults: a randomized controlled trial. Eur J Trauma Emerg Surg. 2024;50(2):531-542. doi:10.1007/s00068-023-02417-3 https://doi.org/10.1007/s00068-023-02417-3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69</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Sletten IN, Nordsletten L, Husby T, Ødegaard RA, Hellund JC, Kvernmo HD. Isolated, extra-articular neck and shaft fractures of the 4th and 5th metacarpals: a comparison of transverse and bouquet (intra-medullary) pinning in 67 patients. J Hand Surg Eur Vol. 2012;37(5):387-95. doi:10.1177/1753193411431048 https://doi.org/10.1177/1753193411431048</a:t>
            </a:r>
          </a:p>
          <a:p>
            <a:pPr>
              <a:spcAft>
                <a:spcPts val="800"/>
              </a:spcAft>
            </a:pPr>
            <a:r>
              <a:rPr sz="1200">
                <a:solidFill>
                  <a:srgbClr val="263238"/>
                </a:solidFill>
                <a:latin typeface="Calibri"/>
              </a:rPr>
              <a:t>[r20] Ali A, Hamman J, Mass DP. The biomechanical effects of angulated boxer's fractures. J Hand Surg Am. 1999;24(4):835-44. doi:10.1053/jhsu.1999.0835 https://doi.org/10.1053/jhsu.1999.0835</a:t>
            </a:r>
          </a:p>
          <a:p>
            <a:pPr>
              <a:spcAft>
                <a:spcPts val="800"/>
              </a:spcAft>
            </a:pPr>
            <a:r>
              <a:rPr sz="1200">
                <a:solidFill>
                  <a:srgbClr val="263238"/>
                </a:solidFill>
                <a:latin typeface="Calibri"/>
              </a:rPr>
              <a:t>[r21] Birndorf MS, Daley R, Greenwald DP. Metacarpal fracture angulation decreases flexor mechanical efficiency in human hands. Plast Reconstr Surg. 1997;99(4):1079-83; discussion 1084-5. doi:10.1097/00006534-199704000-00024 https://doi.org/10.1097/00006534-199704000-00024</a:t>
            </a:r>
          </a:p>
          <a:p>
            <a:pPr>
              <a:spcAft>
                <a:spcPts val="800"/>
              </a:spcAft>
            </a:pPr>
            <a:r>
              <a:rPr sz="1200">
                <a:solidFill>
                  <a:srgbClr val="263238"/>
                </a:solidFill>
                <a:latin typeface="Calibri"/>
              </a:rPr>
              <a:t>[r22] Clark T, Evans G, Flynn K, Sritharan K, Naz S. Buddy strapping is not inferior to a hand-based orthosis for boxer's fracture in the early weeks of hand therapy: A randomized controlled trial. J Hand Ther. 2026. doi:10.1016/j.jht.2026.06.018 https://doi.org/10.1016/j.jht.2026.06.018</a:t>
            </a:r>
          </a:p>
          <a:p>
            <a:pPr>
              <a:spcAft>
                <a:spcPts val="800"/>
              </a:spcAft>
            </a:pPr>
            <a:r>
              <a:rPr sz="1200">
                <a:solidFill>
                  <a:srgbClr val="263238"/>
                </a:solidFill>
                <a:latin typeface="Calibri"/>
              </a:rPr>
              <a:t>[r23] Eisenschenk A, Spitzmüller R, Güthoff C, Obladen A, Kim S, Henning E, et al. Single versus dual Kirschner wires for closed reduction and intramedullary nailing of displaced fractures of the fifth metacarpal neck (1-2 KiWi): a randomized controlled trial. Bone Joint J. 2019;101-B(10):1263-1271. doi:10.1302/0301-620X.101B10.BJJ-2019-0410.R1 https://doi.org/10.1302/0301-620X.101B10.BJJ-2019-0410.R1</a:t>
            </a:r>
          </a:p>
          <a:p>
            <a:pPr>
              <a:spcAft>
                <a:spcPts val="800"/>
              </a:spcAft>
            </a:pPr>
            <a:r>
              <a:rPr sz="1200">
                <a:solidFill>
                  <a:srgbClr val="263238"/>
                </a:solidFill>
                <a:latin typeface="Calibri"/>
              </a:rPr>
              <a:t>[r24] Harper CM, Dowlatshahi AS, Rozental TD. Challenging Dogma: Optimal Treatment of the "Fight Bite". Hand (N Y). 2020;15(5):647-650. doi:10.1177/1558944719831238 https://doi.org/10.1177/1558944719831238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69</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Leung YL, Beredjiklian PK, Monaghan BA, Bozentka DJ. Radiographic assessment of small finger metacarpal neck fractures. J Hand Surg Am. 2002;27(3):443-8. doi:10.1053/s0363-5023(06)90001-x https://doi.org/10.1053/s0363-5023(06)90001-x</a:t>
            </a:r>
          </a:p>
          <a:p>
            <a:pPr>
              <a:spcAft>
                <a:spcPts val="800"/>
              </a:spcAft>
            </a:pPr>
            <a:r>
              <a:rPr sz="1200">
                <a:solidFill>
                  <a:srgbClr val="263238"/>
                </a:solidFill>
                <a:latin typeface="Calibri"/>
              </a:rPr>
              <a:t>[r26] Chen KJ, Wang JP, Yin CY, Huang HK, Chang MC, Huang YC. Fixation of fifth metacarpal neck fractures: a comparison of medial locking plates with intramedullary K-wires. J Hand Surg Eur Vol. 2020;45(6):567-573. doi:10.1177/1753193419896518 https://doi.org/10.1177/1753193419896518</a:t>
            </a:r>
          </a:p>
          <a:p>
            <a:pPr>
              <a:spcAft>
                <a:spcPts val="800"/>
              </a:spcAft>
            </a:pPr>
            <a:r>
              <a:rPr sz="1200">
                <a:solidFill>
                  <a:srgbClr val="263238"/>
                </a:solidFill>
                <a:latin typeface="Calibri"/>
              </a:rPr>
              <a:t>[r27] Facca S, Ramdhian R, Pelissier A, Diaconu M, Liverneaux P. Fifth metacarpal neck fracture fixation: Locking plate versus K-wire?. Orthop Traumatol Surg Res. 2010;96(5):506-12. doi:10.1016/j.otsr.2010.02.009 https://doi.org/10.1016/j.otsr.2010.02.009</a:t>
            </a:r>
          </a:p>
          <a:p>
            <a:pPr>
              <a:spcAft>
                <a:spcPts val="800"/>
              </a:spcAft>
            </a:pPr>
            <a:r>
              <a:rPr sz="1200">
                <a:solidFill>
                  <a:srgbClr val="263238"/>
                </a:solidFill>
                <a:latin typeface="Calibri"/>
              </a:rPr>
              <a:t>[r28] Eyres KS, Allen TR. Skyline view of the metacarpal head in the assessment of human fight-bite injuries. J Hand Surg Br. 1993;18(1):43-4. doi:10.1016/0266-7681(93)90194-k https://doi.org/10.1016/0266-7681(93)90194-k</a:t>
            </a:r>
          </a:p>
          <a:p>
            <a:pPr>
              <a:spcAft>
                <a:spcPts val="800"/>
              </a:spcAft>
            </a:pPr>
            <a:r>
              <a:rPr sz="1200">
                <a:solidFill>
                  <a:srgbClr val="263238"/>
                </a:solidFill>
                <a:latin typeface="Calibri"/>
              </a:rPr>
              <a:t>[r29] de Haas LEM, Jawahier PA, Hendriks TCC, Salentijn DA, van Hoorn BT, Groenwold RHH, et al. Non-operative treatment of metacarpal fractures and patient-reported outcomes: a multicentre snapshot study. Eur J Trauma Emerg Surg. 2024;50(5):2399-2409. doi:10.1007/s00068-024-02659-9 https://doi.org/10.1007/s00068-024-02659-9</a:t>
            </a:r>
          </a:p>
          <a:p>
            <a:pPr>
              <a:spcAft>
                <a:spcPts val="800"/>
              </a:spcAft>
            </a:pPr>
            <a:r>
              <a:rPr sz="1200">
                <a:solidFill>
                  <a:srgbClr val="263238"/>
                </a:solidFill>
                <a:latin typeface="Calibri"/>
              </a:rPr>
              <a:t>[r30] Zong SL, Zhao G, Su LX, Liang WD, Li LG, Cheng G, et al. Treatments for the Fifth Metacarpal Neck Fractures: A Network Meta-analysis of Randomized Controlled Trials. Medicine (Baltimore). 2016;95(11):e3059. doi:10.1097/MD.0000000000003059 https://doi.org/10.1097/MD.0000000000003059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69</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Galal S, Safwat W. Transverse pinning versus intramedullary pinning in fifth metacarpal's neck fractures: A randomized controlled study with patient-reported outcome. J Clin Orthop Trauma. 2017;8(4):339-343. doi:10.1016/j.jcot.2017.05.015 https://doi.org/10.1016/j.jcot.2017.05.015</a:t>
            </a:r>
          </a:p>
          <a:p>
            <a:pPr>
              <a:spcAft>
                <a:spcPts val="800"/>
              </a:spcAft>
            </a:pPr>
            <a:r>
              <a:rPr sz="1200">
                <a:solidFill>
                  <a:srgbClr val="263238"/>
                </a:solidFill>
                <a:latin typeface="Calibri"/>
              </a:rPr>
              <a:t>[r32] Malik S, Herron T, Taqi M, Rosenberg N. Fifth Metacarpal Fracture. En: StatPearls [Internet]. Treasure Island (FL): StatPearls Publishing; 2024 Jan-. PMID: 29261999 https://www.ncbi.nlm.nih.gov/books/NBK470428/</a:t>
            </a:r>
          </a:p>
          <a:p>
            <a:pPr>
              <a:spcAft>
                <a:spcPts val="800"/>
              </a:spcAft>
            </a:pPr>
            <a:r>
              <a:rPr sz="1200">
                <a:solidFill>
                  <a:srgbClr val="263238"/>
                </a:solidFill>
                <a:latin typeface="Calibri"/>
              </a:rPr>
              <a:t>[r33] Poolman RW, Goslings JC, Lee JB, Statius Muller M, Steller EP, Struijs PA. Conservative treatment for closed fifth (small finger) metacarpal neck fractures. Cochrane Database Syst Rev. 2005;2005(3):CD003210. doi:10.1002/14651858.CD003210.pub3 https://doi.org/10.1002/14651858.CD003210.pub3</a:t>
            </a:r>
          </a:p>
          <a:p>
            <a:pPr>
              <a:spcAft>
                <a:spcPts val="800"/>
              </a:spcAft>
            </a:pPr>
            <a:r>
              <a:rPr sz="1200">
                <a:solidFill>
                  <a:srgbClr val="263238"/>
                </a:solidFill>
                <a:latin typeface="Calibri"/>
              </a:rPr>
              <a:t>[r34] Kollitz KM, Hammert WC, Vedder NB, Huang JI. Metacarpal fractures: treatment and complications. Hand (N Y). 2014;9(1):16-23. doi:10.1007/s11552-013-9562-1 https://doi.org/10.1007/s11552-013-9562-1</a:t>
            </a:r>
          </a:p>
          <a:p>
            <a:pPr>
              <a:spcAft>
                <a:spcPts val="800"/>
              </a:spcAft>
            </a:pPr>
            <a:r>
              <a:rPr sz="1200">
                <a:solidFill>
                  <a:srgbClr val="263238"/>
                </a:solidFill>
                <a:latin typeface="Calibri"/>
              </a:rPr>
              <a:t>[r35] Cavalcanti Kussmaul A, Kuehlein T, Langer MF, Ayache A, Unglaub F. The Treatment of Closed Finger and Metacarpal Fractures. Dtsch Arztebl Int. 2023;120(50):855-862. doi:10.3238/arztebl.m2023.0226 https://doi.org/10.3238/arztebl.m2023.0226</a:t>
            </a:r>
          </a:p>
          <a:p>
            <a:pPr>
              <a:spcAft>
                <a:spcPts val="800"/>
              </a:spcAft>
            </a:pPr>
            <a:r>
              <a:rPr sz="1200">
                <a:solidFill>
                  <a:srgbClr val="263238"/>
                </a:solidFill>
                <a:latin typeface="Calibri"/>
              </a:rPr>
              <a:t>[r36] Štěpánek K, Urban M, Bartoška R, Gutwald P. [Risk of Failure of Two Methods of Osteosynthesis of Fifth Metacarpal Neck Fracture]. Acta Chir Orthop Traumatol Cech. 2026;93(4):241-246. doi:10.55095/achot2026/035 https://doi.org/10.55095/achot2026/035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69</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Kennedy SA, Stoll LE, Lauder AS. Human and other mammalian bite injuries of the hand: evaluation and management. J Am Acad Orthop Surg. 2015;23(1):47-57. doi:10.5435/JAAOS-23-01-47 https://doi.org/10.5435/JAAOS-23-01-47</a:t>
            </a:r>
          </a:p>
          <a:p>
            <a:pPr>
              <a:spcAft>
                <a:spcPts val="800"/>
              </a:spcAft>
            </a:pPr>
            <a:r>
              <a:rPr sz="1200">
                <a:solidFill>
                  <a:srgbClr val="263238"/>
                </a:solidFill>
                <a:latin typeface="Calibri"/>
              </a:rPr>
              <a:t>[r38] Akinleye SD, Garofolo-Gonzalez G, Culbertson MD, Choueka J. Iatrogenic Injuries in Percutaneous Pinning Techniques for Fifth Metacarpal Neck Fractures. Hand (N Y). 2019;14(3):386-392. doi:10.1177/1558944717731858 https://doi.org/10.1177/1558944717731858</a:t>
            </a:r>
          </a:p>
          <a:p>
            <a:pPr>
              <a:spcAft>
                <a:spcPts val="800"/>
              </a:spcAft>
            </a:pPr>
            <a:r>
              <a:rPr sz="1200">
                <a:solidFill>
                  <a:srgbClr val="263238"/>
                </a:solidFill>
                <a:latin typeface="Calibri"/>
              </a:rPr>
              <a:t>[r39] France TJ, Leversedge FJ, Lauder A. Clinical Outcomes of Severely Angulated Fifth Metacarpal Neck Fractures Treated Nonsurgically. Hand (N Y). 2023;18(4):604-611. doi:10.1177/15589447211063238 https://doi.org/10.1177/15589447211063238</a:t>
            </a:r>
          </a:p>
          <a:p>
            <a:pPr>
              <a:spcAft>
                <a:spcPts val="800"/>
              </a:spcAft>
            </a:pPr>
            <a:r>
              <a:rPr sz="1200">
                <a:solidFill>
                  <a:srgbClr val="263238"/>
                </a:solidFill>
                <a:latin typeface="Calibri"/>
              </a:rPr>
              <a:t>[r40] Strauch RJ, Rosenwasser MP, Lunt JG. Metacarpal shaft fractures: the effect of shortening on the extensor tendon mechanism. J Hand Surg Am. 1998;23(3):519-23. doi:10.1016/S0363-5023(05)80471-X https://doi.org/10.1016/S0363-5023(05)80471-X</a:t>
            </a:r>
          </a:p>
          <a:p>
            <a:pPr>
              <a:spcAft>
                <a:spcPts val="800"/>
              </a:spcAft>
            </a:pPr>
            <a:r>
              <a:rPr sz="1200">
                <a:solidFill>
                  <a:srgbClr val="263238"/>
                </a:solidFill>
                <a:latin typeface="Calibri"/>
              </a:rPr>
              <a:t>[r41] Strub B, Schindele S, Sonderegger J, Sproedt J, von Campe A, Gruenert JG. Intramedullary splinting or conservative treatment for displaced fractures of the little finger metacarpal neck? A prospective study. J Hand Surg Eur Vol. 2010;35(9):725-9. doi:10.1177/1753193410377845 https://doi.org/10.1177/1753193410377845</a:t>
            </a:r>
          </a:p>
          <a:p>
            <a:pPr>
              <a:spcAft>
                <a:spcPts val="800"/>
              </a:spcAft>
            </a:pPr>
            <a:r>
              <a:rPr sz="1200">
                <a:solidFill>
                  <a:srgbClr val="263238"/>
                </a:solidFill>
                <a:latin typeface="Calibri"/>
              </a:rPr>
              <a:t>[r42] Krastman P, Mathijssen NM, Bierma-Zeinstra SMA, Kraan G, Runhaar J. Diagnostic accuracy of history taking, physical examination and imaging for phalangeal, metacarpal and carpal fractures: a systematic review update. BMC Musculoskelet Disord. 2020;21(1):12. doi:10.1186/s12891-019-2988-z https://doi.org/10.1186/s12891-019-2988-z</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69</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Sletten IN, Nordsletten L, Hjorthaug GA, Hellund JC, Holme I, Kvernmo HD. Assessment of volar angulation and shortening in 5th metacarpal neck fractures: an inter- and intra-observer validity and reliability study. J Hand Surg Eur Vol. 2013;38(6):658-66. doi:10.1177/1753193412461582 https://doi.org/10.1177/1753193412461582</a:t>
            </a:r>
          </a:p>
          <a:p>
            <a:pPr>
              <a:spcAft>
                <a:spcPts val="800"/>
              </a:spcAft>
            </a:pPr>
            <a:r>
              <a:rPr sz="1200">
                <a:solidFill>
                  <a:srgbClr val="263238"/>
                </a:solidFill>
                <a:latin typeface="Calibri"/>
              </a:rPr>
              <a:t>[r44] Aksay E, Yesilaras M, Kılıc TY, Tur FC, Sever M, Kaya A. Sensitivity and specificity of bedside ultrasonography in the diagnosis of fractures of the fifth metacarpal. Emerg Med J. 2015;32(3):221-5. doi:10.1136/emermed-2013-202971 https://doi.org/10.1136/emermed-2013-202971</a:t>
            </a:r>
          </a:p>
          <a:p>
            <a:pPr>
              <a:spcAft>
                <a:spcPts val="800"/>
              </a:spcAft>
            </a:pPr>
            <a:r>
              <a:rPr sz="1200">
                <a:solidFill>
                  <a:srgbClr val="263238"/>
                </a:solidFill>
                <a:latin typeface="Calibri"/>
              </a:rPr>
              <a:t>[r45] Chughtai M, Scollan JP, Emara AK, Brej B, Steckler A, Churchill JL, et al. The "Fight Bite" Saline Joint Loading Test: Effectiveness in Detecting Simulated Traumatic Metacarpophalangeal Arthrotomies. Hand (N Y). 2023;18(5):792-797. doi:10.1177/15589447211068184 https://doi.org/10.1177/15589447211068184</a:t>
            </a:r>
          </a:p>
          <a:p>
            <a:pPr>
              <a:spcAft>
                <a:spcPts val="800"/>
              </a:spcAft>
            </a:pPr>
            <a:r>
              <a:rPr sz="1200">
                <a:solidFill>
                  <a:srgbClr val="263238"/>
                </a:solidFill>
                <a:latin typeface="Calibri"/>
              </a:rPr>
              <a:t>[r46] Mohabey A, Dubepuria A, Barik S, Kaur E. Comparative outcomes in fifth metacarpal neck fractures: Meta-analysis and GRADE evaluation of the evidence. Ann Chir Plast Esthet. 2026. doi:10.1016/j.anplas.2026.04.003 https://doi.org/10.1016/j.anplas.2026.04.003</a:t>
            </a:r>
          </a:p>
          <a:p>
            <a:pPr>
              <a:spcAft>
                <a:spcPts val="800"/>
              </a:spcAft>
            </a:pPr>
            <a:r>
              <a:rPr sz="1200">
                <a:solidFill>
                  <a:srgbClr val="263238"/>
                </a:solidFill>
                <a:latin typeface="Calibri"/>
              </a:rPr>
              <a:t>[r47] Mohamed MB, Paulsingh CN, Ahmed TH, Mohammed Z, Singh T, Elhaj MS, et al. A Systematic Review and Meta-Analysis of the Efficacy of Buddy Taping Versus Reduction and Casting for Non-operative Management of Closed Fifth Metacarpal Neck Fractures. Cureus. 2022;14(8):e28437. doi:10.7759/cureus.28437 https://doi.org/10.7759/cureus.28437</a:t>
            </a:r>
          </a:p>
          <a:p>
            <a:pPr>
              <a:spcAft>
                <a:spcPts val="800"/>
              </a:spcAft>
            </a:pPr>
            <a:r>
              <a:rPr sz="1200">
                <a:solidFill>
                  <a:srgbClr val="263238"/>
                </a:solidFill>
                <a:latin typeface="Calibri"/>
              </a:rPr>
              <a:t>[r48] Retrouvey H, Jakubowski J, Al-Taha M, Steve A, Augustine H, Stein MJ, et al. Prospective Multicenter Randomized Controlled Trial Comparing Early Protected Movement and Splinting for Fifth Metacarpal Neck Fracture. Plast Surg (Oakv). 2022;30(1):6-15. doi:10.1177/22925503211011952 https://doi.org/10.1177/22925503211011952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69</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Süner U, Tunçez M, Sağıroğlu D, Önder Y, Özdemir M, Bulut T. Comparison of two immobilization techniques for radiological outcomes in fifth metacarpal neck fractures: a prospective controlled study. Eur J Trauma Emerg Surg. 2026;52(1). doi:10.1007/s00068-026-03362-7 https://doi.org/10.1007/s00068-026-03362-7</a:t>
            </a:r>
          </a:p>
          <a:p>
            <a:pPr>
              <a:spcAft>
                <a:spcPts val="800"/>
              </a:spcAft>
            </a:pPr>
            <a:r>
              <a:rPr sz="1200">
                <a:solidFill>
                  <a:srgbClr val="263238"/>
                </a:solidFill>
                <a:latin typeface="Calibri"/>
              </a:rPr>
              <a:t>[r50] Cepni SK, Aykut S, Bekmezci T, Kilic A. A minimally invasive fixation technique for selected patients with fifth metacarpal neck fracture. Injury. 2016;47(6):1270-5. doi:10.1016/j.injury.2016.01.034 https://doi.org/10.1016/j.injury.2016.01.034</a:t>
            </a:r>
          </a:p>
          <a:p>
            <a:pPr>
              <a:spcAft>
                <a:spcPts val="800"/>
              </a:spcAft>
            </a:pPr>
            <a:r>
              <a:rPr sz="1200">
                <a:solidFill>
                  <a:srgbClr val="263238"/>
                </a:solidFill>
                <a:latin typeface="Calibri"/>
              </a:rPr>
              <a:t>[r51] Kim JK, Kim DJ. Antegrade intramedullary pinning versus retrograde intramedullary pinning for displaced fifth metacarpal neck fractures. Clin Orthop Relat Res. 2015;473(5):1747-54. doi:10.1007/s11999-014-4079-7 https://doi.org/10.1007/s11999-014-4079-7</a:t>
            </a:r>
          </a:p>
          <a:p>
            <a:pPr>
              <a:spcAft>
                <a:spcPts val="800"/>
              </a:spcAft>
            </a:pPr>
            <a:r>
              <a:rPr sz="1200">
                <a:solidFill>
                  <a:srgbClr val="263238"/>
                </a:solidFill>
                <a:latin typeface="Calibri"/>
              </a:rPr>
              <a:t>[r52] Yoğun Y, Malatyali B, Ertan MB, Aslan Y, Özel T, Tiftikçi U. Plates or K-Wires Fixation for Fifth Metacarpal Neck Fractures? A Comparative Study. J Hand Surg Asian Pac Vol. 2026;31(4):369-375. doi:10.1142/S2424835526500360 https://doi.org/10.1142/S2424835526500360</a:t>
            </a:r>
          </a:p>
          <a:p>
            <a:pPr>
              <a:spcAft>
                <a:spcPts val="800"/>
              </a:spcAft>
            </a:pPr>
            <a:r>
              <a:rPr sz="1200">
                <a:solidFill>
                  <a:srgbClr val="263238"/>
                </a:solidFill>
                <a:latin typeface="Calibri"/>
              </a:rPr>
              <a:t>[r53] Bridges TN, Lazaro JS, Kwan SA, Jones CM, Matzon JL, Rivlin M. Postoperative Outcomes Following Metacarpal Neck Fractures Treated With Intramedullary Screws Versus Closed Reduction Percutaneous Pinning. Hand (N Y). 2026;21(4):567-573. doi:10.1177/15589447251315752 https://doi.org/10.1177/15589447251315752</a:t>
            </a:r>
          </a:p>
          <a:p>
            <a:pPr>
              <a:spcAft>
                <a:spcPts val="800"/>
              </a:spcAft>
            </a:pPr>
            <a:r>
              <a:rPr sz="1200">
                <a:solidFill>
                  <a:srgbClr val="263238"/>
                </a:solidFill>
                <a:latin typeface="Calibri"/>
              </a:rPr>
              <a:t>[r54] Yammine K, Harvey A. Antegrade intramedullary nailing for fifth metacarpal neck fractures: a systematic review and meta-analysis. Eur J Orthop Surg Traumatol. 2014;24(3):273-8. doi:10.1007/s00590-013-1344-5 https://doi.org/10.1007/s00590-013-1344-5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69</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Thomas TL, Kachooei AR, Ilyas AM. Intramedullary K-wires versus Alternate Techniques for Metacarpal Shaft and Neck Fractures: A Systematic Review and Meta-analysis. J Hand Microsurg. 2023;15(5):376-387. doi:10.1055/s-0042-1749410 https://doi.org/10.1055/s-0042-1749410</a:t>
            </a:r>
          </a:p>
          <a:p>
            <a:pPr>
              <a:spcAft>
                <a:spcPts val="800"/>
              </a:spcAft>
            </a:pPr>
            <a:r>
              <a:rPr sz="1200">
                <a:solidFill>
                  <a:srgbClr val="263238"/>
                </a:solidFill>
                <a:latin typeface="Calibri"/>
              </a:rPr>
              <a:t>[r56] Amsallem L, Pierrart J, Bihel T, Sekri J, Lafosse T, Masmejean E, et al. Simplified internal fixation of fifth metacarpal neck fractures. Orthop Traumatol Surg Res. 2018;104(2):257-260. doi:10.1016/j.otsr.2017.12.010 https://doi.org/10.1016/j.otsr.2017.12.010</a:t>
            </a:r>
          </a:p>
          <a:p>
            <a:pPr>
              <a:spcAft>
                <a:spcPts val="800"/>
              </a:spcAft>
            </a:pPr>
            <a:r>
              <a:rPr sz="1200">
                <a:solidFill>
                  <a:srgbClr val="263238"/>
                </a:solidFill>
                <a:latin typeface="Calibri"/>
              </a:rPr>
              <a:t>[r57] Paras TM, Kozy JP, Dadpey B, Liu CM, Ta CN, Wilps T, et al. Early Outcomes of a Simple Intramedullary Fixation Technique for Fifth Metacarpal Neck and Distal Diaphyseal Fractures. Tech Hand Up Extrem Surg. 2026;30(1). doi:10.1097/BTH.0000000000000548 https://doi.org/10.1097/BTH.0000000000000548</a:t>
            </a:r>
          </a:p>
          <a:p>
            <a:pPr>
              <a:spcAft>
                <a:spcPts val="800"/>
              </a:spcAft>
            </a:pPr>
            <a:r>
              <a:rPr sz="1200">
                <a:solidFill>
                  <a:srgbClr val="263238"/>
                </a:solidFill>
                <a:latin typeface="Calibri"/>
              </a:rPr>
              <a:t>[r58] Feehan LM, Bassett K. Is there evidence for early mobilization following an extraarticular hand fracture?. J Hand Ther. 2004;17(2):300-8. doi:10.1197/j.jht.2004.02.014 https://doi.org/10.1197/j.jht.2004.02.014</a:t>
            </a:r>
          </a:p>
          <a:p>
            <a:pPr>
              <a:spcAft>
                <a:spcPts val="800"/>
              </a:spcAft>
            </a:pPr>
            <a:r>
              <a:rPr sz="1200">
                <a:solidFill>
                  <a:srgbClr val="263238"/>
                </a:solidFill>
                <a:latin typeface="Calibri"/>
              </a:rPr>
              <a:t>[r59] Geoghegan L, Scarborough A, Rodrigues JN, Hayton MJ, Horwitz MD. Return to Sport After Metacarpal and Phalangeal Fractures: A Systematic Review and Evidence Appraisal. Orthop J Sports Med. 2021;9(2):2325967120980013. doi:10.1177/2325967120980013 https://doi.org/10.1177/2325967120980013</a:t>
            </a:r>
          </a:p>
          <a:p>
            <a:pPr>
              <a:spcAft>
                <a:spcPts val="800"/>
              </a:spcAft>
            </a:pPr>
            <a:r>
              <a:rPr sz="1200">
                <a:solidFill>
                  <a:srgbClr val="263238"/>
                </a:solidFill>
                <a:latin typeface="Calibri"/>
              </a:rPr>
              <a:t>[r60] van Aaken J, Kämpfen S, Berli M, Fritschy D, Della Santa D, Fusetti C. Outcome of boxer's fractures treated by a soft wrap and buddy taping: a prospective study. Hand (N Y). 2007;2(4):212-7. doi:10.1007/s11552-007-9054-2 https://doi.org/10.1007/s11552-007-9054-2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69</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Winter M, Balaguer T, Bessière C, Carles M, Lebreton E. Surgical treatment of the boxer's fracture: transverse pinning versus intramedullary pinning. J Hand Surg Eur Vol. 2007;32(6):709-13. doi:10.1016/J.JHSE.2007.07.011 https://doi.org/10.1016/J.JHSE.2007.07.011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69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Fractura del cuello del quinto metacarpiano: ¿operamos la radiografía o al paciente?</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