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pacientes</c:v>
                </c:pt>
              </c:strCache>
            </c:strRef>
          </c:tx>
          <c:spPr>
            <a:solidFill>
              <a:srgbClr val="0F5F6B"/>
            </a:solidFill>
          </c:spPr>
          <c:cat>
            <c:strRef>
              <c:f>Sheet1!$A$2:$A$4</c:f>
              <c:strCache>
                <c:ptCount val="3"/>
                <c:pt idx="0">
                  <c:v>Ambos huesos</c:v>
                </c:pt>
                <c:pt idx="1">
                  <c:v>Cúbito aislado</c:v>
                </c:pt>
                <c:pt idx="2">
                  <c:v>Radio aislado</c:v>
                </c:pt>
              </c:strCache>
            </c:strRef>
          </c:cat>
          <c:val>
            <c:numRef>
              <c:f>Sheet1!$B$2:$B$4</c:f>
              <c:numCache>
                <c:formatCode>General</c:formatCode>
                <c:ptCount val="3"/>
                <c:pt idx="0">
                  <c:v>202</c:v>
                </c:pt>
                <c:pt idx="1">
                  <c:v>164</c:v>
                </c:pt>
                <c:pt idx="2">
                  <c:v>104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pacientes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Fractura del tercio distal</c:v>
                </c:pt>
                <c:pt idx="1">
                  <c:v>Fractura del tercio medio</c:v>
                </c:pt>
              </c:strCache>
            </c:strRef>
          </c:cat>
          <c:val>
            <c:numRef>
              <c:f>Sheet1!$B$2:$B$3</c:f>
              <c:numCache>
                <c:formatCode>General</c:formatCode>
                <c:ptCount val="2"/>
                <c:pt idx="0">
                  <c:v>12.5</c:v>
                </c:pt>
                <c:pt idx="1">
                  <c:v>16.0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A, simple</c:v>
                </c:pt>
                <c:pt idx="1">
                  <c:v>B, en cuña</c:v>
                </c:pt>
                <c:pt idx="2">
                  <c:v>C, multifragmentaria</c:v>
                </c:pt>
              </c:strCache>
            </c:strRef>
          </c:cat>
          <c:val>
            <c:numRef>
              <c:f>Sheet1!$B$2:$B$4</c:f>
              <c:numCache>
                <c:formatCode>General</c:formatCode>
                <c:ptCount val="3"/>
                <c:pt idx="0">
                  <c:v>45</c:v>
                </c:pt>
                <c:pt idx="1">
                  <c:v>27</c:v>
                </c:pt>
                <c:pt idx="2">
                  <c:v>12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Bado I</c:v>
                </c:pt>
                <c:pt idx="1">
                  <c:v>Bado II</c:v>
                </c:pt>
                <c:pt idx="2">
                  <c:v>Bado III</c:v>
                </c:pt>
                <c:pt idx="3">
                  <c:v>Bado IV</c:v>
                </c:pt>
              </c:strCache>
            </c:strRef>
          </c:cat>
          <c:val>
            <c:numRef>
              <c:f>Sheet1!$B$2:$B$5</c:f>
              <c:numCache>
                <c:formatCode>General</c:formatCode>
                <c:ptCount val="4"/>
                <c:pt idx="0">
                  <c:v>30.5</c:v>
                </c:pt>
                <c:pt idx="1">
                  <c:v>60.4</c:v>
                </c:pt>
                <c:pt idx="2">
                  <c:v>5.1</c:v>
                </c:pt>
                <c:pt idx="3">
                  <c:v>3.1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Radio a 7,5 cm o menos de la superficie articular</c:v>
                </c:pt>
                <c:pt idx="1">
                  <c:v>Radio a más de 7,5 cm</c:v>
                </c:pt>
              </c:strCache>
            </c:strRef>
          </c:cat>
          <c:val>
            <c:numRef>
              <c:f>Sheet1!$B$2:$B$3</c:f>
              <c:numCache>
                <c:formatCode>General</c:formatCode>
                <c:ptCount val="2"/>
                <c:pt idx="0">
                  <c:v>54.5</c:v>
                </c:pt>
                <c:pt idx="1">
                  <c:v>5.6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Sheet1!$A$2:$A$3</c:f>
              <c:strCache>
                <c:ptCount val="2"/>
                <c:pt idx="0">
                  <c:v>Extremo inferior del rango publicado</c:v>
                </c:pt>
                <c:pt idx="1">
                  <c:v>Extremo superior del rango publicado</c:v>
                </c:pt>
              </c:strCache>
            </c:strRef>
          </c:cat>
          <c:val>
            <c:numRef>
              <c:f>Sheet1!$B$2:$B$3</c:f>
              <c:numCache>
                <c:formatCode>General</c:formatCode>
                <c:ptCount val="2"/>
                <c:pt idx="0">
                  <c:v>13</c:v>
                </c:pt>
                <c:pt idx="1">
                  <c:v>19</c:v>
                </c:pt>
              </c:numCache>
            </c:numRef>
          </c:val>
        </c:ser>
        <c:ser>
          <c:idx val="1"/>
          <c:order val="1"/>
          <c:tx>
            <c:strRef>
              <c:f>Sheet1!$C$1</c:f>
              <c:strCache>
                <c:ptCount val="1"/>
                <c:pt idx="0">
                  <c:v>Especificidad</c:v>
                </c:pt>
              </c:strCache>
            </c:strRef>
          </c:tx>
          <c:spPr>
            <a:solidFill>
              <a:srgbClr val="D97706"/>
            </a:solidFill>
          </c:spPr>
          <c:cat>
            <c:strRef>
              <c:f>Sheet1!$A$2:$A$3</c:f>
              <c:strCache>
                <c:ptCount val="2"/>
                <c:pt idx="0">
                  <c:v>Extremo inferior del rango publicado</c:v>
                </c:pt>
                <c:pt idx="1">
                  <c:v>Extremo superior del rango publicado</c:v>
                </c:pt>
              </c:strCache>
            </c:strRef>
          </c:cat>
          <c:val>
            <c:numRef>
              <c:f>Sheet1!$C$2:$C$3</c:f>
              <c:numCache>
                <c:formatCode>General</c:formatCode>
                <c:ptCount val="2"/>
                <c:pt idx="0">
                  <c:v>97</c:v>
                </c:pt>
                <c:pt idx="1">
                  <c:v>98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Signos clínicos solos</c:v>
                </c:pt>
                <c:pt idx="1">
                  <c:v>Presión intracompartimental sola</c:v>
                </c:pt>
                <c:pt idx="2">
                  <c:v>Ambos combinados</c:v>
                </c:pt>
              </c:strCache>
            </c:strRef>
          </c:cat>
          <c:val>
            <c:numRef>
              <c:f>Sheet1!$B$2:$B$4</c:f>
              <c:numCache>
                <c:formatCode>General</c:formatCode>
                <c:ptCount val="3"/>
                <c:pt idx="0">
                  <c:v>21</c:v>
                </c:pt>
                <c:pt idx="1">
                  <c:v>29</c:v>
                </c:pt>
                <c:pt idx="2">
                  <c:v>68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s</c:v>
                </c:pt>
              </c:strCache>
            </c:strRef>
          </c:tx>
          <c:spPr>
            <a:solidFill>
              <a:srgbClr val="0F5F6B"/>
            </a:solidFill>
          </c:spPr>
          <c:cat>
            <c:strRef>
              <c:f>Sheet1!$A$2:$A$3</c:f>
              <c:strCache>
                <c:ptCount val="2"/>
                <c:pt idx="0">
                  <c:v>Clavo bloqueado</c:v>
                </c:pt>
                <c:pt idx="1">
                  <c:v>Placa</c:v>
                </c:pt>
              </c:strCache>
            </c:strRef>
          </c:cat>
          <c:val>
            <c:numRef>
              <c:f>Sheet1!$B$2:$B$3</c:f>
              <c:numCache>
                <c:formatCode>General</c:formatCode>
                <c:ptCount val="2"/>
                <c:pt idx="0">
                  <c:v>21.3</c:v>
                </c:pt>
                <c:pt idx="1">
                  <c:v>2.7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OR</c:v>
                </c:pt>
              </c:strCache>
            </c:strRef>
          </c:tx>
          <c:spPr>
            <a:solidFill>
              <a:srgbClr val="0F5F6B"/>
            </a:solidFill>
          </c:spPr>
          <c:cat>
            <c:strRef>
              <c:f>Sheet1!$A$2:$A$6</c:f>
              <c:strCache>
                <c:ptCount val="5"/>
                <c:pt idx="0">
                  <c:v>No unión (no significativo)</c:v>
                </c:pt>
                <c:pt idx="1">
                  <c:v>Retiro del implante</c:v>
                </c:pt>
                <c:pt idx="2">
                  <c:v>Infección del sitio quirúrgico</c:v>
                </c:pt>
                <c:pt idx="3">
                  <c:v>Complicaciones, ambos huesos (no significativo)</c:v>
                </c:pt>
                <c:pt idx="4">
                  <c:v>Complicaciones, todos</c:v>
                </c:pt>
              </c:strCache>
            </c:strRef>
          </c:cat>
          <c:val>
            <c:numRef>
              <c:f>Sheet1!$B$2:$B$6</c:f>
              <c:numCache>
                <c:formatCode>General</c:formatCode>
                <c:ptCount val="5"/>
                <c:pt idx="0">
                  <c:v>0.51</c:v>
                </c:pt>
                <c:pt idx="1">
                  <c:v>0.33</c:v>
                </c:pt>
                <c:pt idx="2">
                  <c:v>0.3</c:v>
                </c:pt>
                <c:pt idx="3">
                  <c:v>0.9</c:v>
                </c:pt>
                <c:pt idx="4">
                  <c:v>0.48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OR</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semanas</c:v>
                </c:pt>
              </c:strCache>
            </c:strRef>
          </c:tx>
          <c:spPr>
            <a:solidFill>
              <a:srgbClr val="0F5F6B"/>
            </a:solidFill>
          </c:spPr>
          <c:cat>
            <c:strRef>
              <c:f>Sheet1!$A$2:$A$4</c:f>
              <c:strCache>
                <c:ptCount val="3"/>
                <c:pt idx="0">
                  <c:v>Placa</c:v>
                </c:pt>
                <c:pt idx="1">
                  <c:v>Híbrido (placa en radio, clavo en cúbito)</c:v>
                </c:pt>
                <c:pt idx="2">
                  <c:v>Clavo</c:v>
                </c:pt>
              </c:strCache>
            </c:strRef>
          </c:cat>
          <c:val>
            <c:numRef>
              <c:f>Sheet1!$B$2:$B$4</c:f>
              <c:numCache>
                <c:formatCode>General</c:formatCode>
                <c:ptCount val="3"/>
                <c:pt idx="0">
                  <c:v>10.8</c:v>
                </c:pt>
                <c:pt idx="1">
                  <c:v>11.5</c:v>
                </c:pt>
                <c:pt idx="2">
                  <c:v>14.9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semanas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cm</c:v>
                </c:pt>
              </c:strCache>
            </c:strRef>
          </c:tx>
          <c:spPr>
            <a:solidFill>
              <a:srgbClr val="0F5F6B"/>
            </a:solidFill>
          </c:spPr>
          <c:cat>
            <c:strRef>
              <c:f>Sheet1!$A$2:$A$4</c:f>
              <c:strCache>
                <c:ptCount val="3"/>
                <c:pt idx="0">
                  <c:v>Supinación</c:v>
                </c:pt>
                <c:pt idx="1">
                  <c:v>Rotación neutra</c:v>
                </c:pt>
                <c:pt idx="2">
                  <c:v>Pronación</c:v>
                </c:pt>
              </c:strCache>
            </c:strRef>
          </c:cat>
          <c:val>
            <c:numRef>
              <c:f>Sheet1!$B$2:$B$4</c:f>
              <c:numCache>
                <c:formatCode>General</c:formatCode>
                <c:ptCount val="3"/>
                <c:pt idx="0">
                  <c:v>3.2</c:v>
                </c:pt>
                <c:pt idx="1">
                  <c:v>4.2</c:v>
                </c:pt>
                <c:pt idx="2">
                  <c:v>5.6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cm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Placa o tornillos</c:v>
                </c:pt>
                <c:pt idx="1">
                  <c:v>No unión</c:v>
                </c:pt>
                <c:pt idx="2">
                  <c:v>Lesión nerviosa persistente</c:v>
                </c:pt>
                <c:pt idx="3">
                  <c:v>Refractura</c:v>
                </c:pt>
              </c:strCache>
            </c:strRef>
          </c:cat>
          <c:val>
            <c:numRef>
              <c:f>Sheet1!$B$2:$B$5</c:f>
              <c:numCache>
                <c:formatCode>General</c:formatCode>
                <c:ptCount val="4"/>
                <c:pt idx="0">
                  <c:v>6</c:v>
                </c:pt>
                <c:pt idx="1">
                  <c:v>5</c:v>
                </c:pt>
                <c:pt idx="2">
                  <c:v>4</c:v>
                </c:pt>
                <c:pt idx="3">
                  <c:v>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Placa tubular de un tercio</c:v>
                </c:pt>
                <c:pt idx="1">
                  <c:v>Placa de compresión de fragmentos pequeños</c:v>
                </c:pt>
                <c:pt idx="2">
                  <c:v>Placa semitubular</c:v>
                </c:pt>
                <c:pt idx="3">
                  <c:v>Placa de compresión estrecha de fragmentos grandes</c:v>
                </c:pt>
              </c:strCache>
            </c:strRef>
          </c:cat>
          <c:val>
            <c:numRef>
              <c:f>Sheet1!$B$2:$B$5</c:f>
              <c:numCache>
                <c:formatCode>General</c:formatCode>
                <c:ptCount val="4"/>
                <c:pt idx="0">
                  <c:v>0.0</c:v>
                </c:pt>
                <c:pt idx="1">
                  <c:v>5.6</c:v>
                </c:pt>
                <c:pt idx="2">
                  <c:v>6.6</c:v>
                </c:pt>
                <c:pt idx="3">
                  <c:v>21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Sheet1!$A$2:$A$9</c:f>
              <c:strCache>
                <c:ptCount val="8"/>
                <c:pt idx="0">
                  <c:v>Flexión activa de la muñeca</c:v>
                </c:pt>
                <c:pt idx="1">
                  <c:v>Pronación activa</c:v>
                </c:pt>
                <c:pt idx="2">
                  <c:v>Supinación activa</c:v>
                </c:pt>
                <c:pt idx="3">
                  <c:v>Fuerza de prensión</c:v>
                </c:pt>
                <c:pt idx="4">
                  <c:v>Fuerza de flexión de la muñeca</c:v>
                </c:pt>
                <c:pt idx="5">
                  <c:v>Fuerza de extensión de la muñeca</c:v>
                </c:pt>
                <c:pt idx="6">
                  <c:v>Fuerza de supinación</c:v>
                </c:pt>
                <c:pt idx="7">
                  <c:v>Fuerza de pronación</c:v>
                </c:pt>
              </c:strCache>
            </c:strRef>
          </c:cat>
          <c:val>
            <c:numRef>
              <c:f>Sheet1!$B$2:$B$9</c:f>
              <c:numCache>
                <c:formatCode>General</c:formatCode>
                <c:ptCount val="8"/>
                <c:pt idx="0">
                  <c:v>82</c:v>
                </c:pt>
                <c:pt idx="1">
                  <c:v>91</c:v>
                </c:pt>
                <c:pt idx="2">
                  <c:v>90</c:v>
                </c:pt>
                <c:pt idx="3">
                  <c:v>75</c:v>
                </c:pt>
                <c:pt idx="4">
                  <c:v>84</c:v>
                </c:pt>
                <c:pt idx="5">
                  <c:v>63</c:v>
                </c:pt>
                <c:pt idx="6">
                  <c:v>68</c:v>
                </c:pt>
                <c:pt idx="7">
                  <c:v>70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Fractura de ambos huesos del antebrazo en el adulto.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y por qué es distinta; Epidemiología: lo que se sabe y lo que no; Mecanismo de lesión; Anatomía funcional que decide la cirugía; Biomecánica: cuánta deformidad tolera la rotación; Clasificación: AO/OTA, Gustilo-Anderson y lo que no captura; Lesiones asociadas que no se deben pasar por alto; Diagnóstico: orden de evaluación; Examen físico y síndrome compartimental: qué tan confiable es; Imágenes; Algoritmo de decisión; Tratamiento: no operatorio, placa, clavo, injerto y fractura expuesta; Técnica quirúrgica: placa en ambos huesos paso a paso; Complicaciones: cuánto pasan y cómo evitarlas; Pronóstico: cuánto recupera el paciente; Rehabilitación. Estructura sugerida por el autor para diez minutos: Lámina 1. Por qué importa: el antebrazo es una unidad que rota; si no se restituyen longitud, rotación y arco del radio, se pierde pronosupinación [r2, r6]. Lámina 2. Anatomía en una imagen: arco del radio, membrana interósea con su banda central que aporta 71 % de la rigidez longitudinal de la membrana en cadáveres sin cabeza radial, y el nervio interóseo posterior a 4,2 cm de la articulación radiocapitelar en neutro [r5, r6, r9]. Lámina 3. Lo que no se puede pasar por alto: Monteggia (Bado II en 60,4 % de 651 casos), Galeazzi (RCD inestable en 12 de 22 fracturas a 7,5 cm o menos), Essex-Lopresti, síndrome compartimental y fractura expuesta [r13, r15, r16, r17]. Lámina 4. Biomecánica: 10° se toleran y con 20° ya se pierde rotación; un error rotacional se paga grado por grado [r7, r8]. Lámina 5. Tratamiento estándar: placa de compresión, unión de 98 % e infección de 2,3 % en la serie clásica; 2 incisiones separadas, con 1 sinostosis en 65 frente a 5 en 12 con Boyd [r24, r42]. Lámina 6. Clavo bloqueado: en un metaanálisis de 9 estudios, menos complicaciones (OR 0,48) y no unión sin diferencia, pero con evidencia de nivel bajo [r25]. Lámina 7. Técnica: Henry para el radio, borde subcutáneo para el cúbito, identificar el nervio interóseo posterior; en 11 pacientes con Thompson hubo 2 parálisis [r36, r37]. Lámina 8. Complicaciones: 31 % de los operados tuvo algún evento adverso y 18 % uno mayor; refractura de 12,9 % al retirar la placa frente a 2,77 % al conservarla [r4, r40]. Lámina 9. Pronóstico: a 5,4 años, 70 % de la fuerza de pronación y 68 % de la de supinación del lado sano; DASH medio de 18,6 [r46]. Lámina 10. Cierre: 3 mensajes y las preguntas que el tutor suele hacer (qué haría si la RCD queda inestable, cuándo injertar, por qué no retirar la placa).</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En esta fractura la meta no es solo que el hueso suelde: es devolver la longitud, la rotación y el arco del radio, porque de eso depende poder pronar y supinar (fuente: Lynch TB y colaboradores, 2024; Schemitsch EH y colaboradores, 1992). En el adulto con desplazamiento, la placa de compresión por 2 incisiones separadas es el estándar con más historia; el clavo bloqueado es una alternativa con resultados parecidos en estudios pequeños y con evidencia todavía de nivel bajo (fuente: Chapman MW y colaboradores, 1989; Box MW y colaboradores, 2024; Bauer G y colaboradores, 1991). No es una cirugía benigna: en 470 adultos operados, 31 % tuvo algún evento adverso y 18 % uno mayor (fuente: Vasara H y colaboradores, 2023); y a 5,4 años la fuerza de pronación y de supinación quedó en 70 % y 68 % del lado sano (fuente: Droll KP y colaboradores, 2007). Antes de fijar, descarte la lesión que cambia el plan: Monteggia, Galeazzi, Essex-Lopresti, síndrome compartimental y herida abierta (fuente: Rettig ME y colaboradores, 2001; Ring D y colaboradores, 1998; Sheth M y colaboradores, 2022; Kalyani BS y colaboradores, 2011). La placa que no molesta se deja: retirarla aumenta el riesgo de refractura (fuente: Cao R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y por qué es distinta. Una fractura diafisaria de ambos huesos del antebrazo es la pérdida de continuidad de la diáfisis del radio y del cúbito. Conviene verla dentro de una familia de lesiones: la fractura de un solo hueso (radio o cúbito), la de ambos, y las 2 fracturas-luxación clásicas, Galeazzi en la muñeca y Monteggia en el codo (fuente: Flynn H y colaboradores, 2022). En la guardia es habitual, aislada o en un politraumatizado, aunque se ve menos que la del radio distal (fuente: Flynn H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 que la distingue de otras fracturas diafisarias es la función. El antebrazo no es un tubo que solo carga peso: es una unidad que rota. El radio gira alrededor del cúbito entre 2 articulaciones radiocubitales, y la membrana interósea los mantiene unidos. Por eso el objetivo no es solo consolidar. Es devolver la anatomía que permite pronar y supinar, es decir, el arco del radio y la rotación correcta (fuente: Lynch TB y colaboradores, 2024; Schemitsch EH y colaboradores, 1992). Con esto cerramos definición y por qué es distinta. Sigamos con epidemiología: lo que se sabe y lo que no.</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lo que se sabe y lo que no. Frecuencia. Los datos que aíslan la diáfisis son escasos. La mejor fuente nacional que encontramos mezcla la muñeca: en las urgencias de EE. UU. en 1998, el radio o el cúbito representó 44 % de las fracturas de mano y antebrazo, pero esa cifra incluye el radio distal (fuente: Chung KC y colaboradores, 2001). La incidencia poblacional de la diáfisis por 100 000 habitantes: sin dato verificable (no hallamos una fuente abierta que la separe). Quién se opera. En una cohorte finlandesa de 470 adultos operados entre 2009 y 2019 en 4 hospitales, 202 tenían ambos huesos, 164 solo el cúbito y 104 solo el radio (fuente: Vasara H y colaboradores, 2023). En 78 pacientes tratados con clavo, la edad media fue de 33,4 años, 68 % eran hombres y 61,5 % sufrió un trauma de alta velocidad (fuente: Uygur E y colaboradores, 2021). En 30 pacientes con placa la edad media fue de 43,9 años (fuente: Droll KP y colaboradores, 2007). Son series de centros únicos o de pocos centros, no estimaciones poblacionales. La energía pesa en el resultado. En 35 adultos operados por fractura segmentaria, a mayor lesión de partes blandas (medida con el ISS y con Gustilo-Anderson), menos rotación del antebrazo (r = -0,50 y r = -0,58) (fuente: Kang HT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«Adultos operados por fractura diafisaria del antebrazo, según el hueso roto (cohorte finlandesa, 470 pacientes)» muestra lo siguiente. Ambos huesos: 202 pacientes (fuente: Vasara H y colaboradores, 2023). Cúbito aislado: 164 pacientes (fuente: Vasara H y colaboradores, 2023). Radio aislado: 104 pacientes (fuente: Vasara H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«Series que describen a los pacientes con fractura diafisaria del antebrazo» tiene 3 columnas: Serie, Pacientes, Qué describe. Fila 1: Serie, Vasara 2023, Finlandia (cohorte); Pacientes, 470 adultos operados; Qué describe, 202 ambos huesos, 164 cúbito aislado, 104 radio aislado. Fila 2: Serie, Uygur 2021 (clavo); Pacientes, 78; Qué describe, Edad media 33,4 años; 68 % hombres; 61,5 % trauma de alta velocidad. Fila 3: Serie, Droll 2007 (placa); Pacientes, 30; Qué describe, Edad media 43,9 años; 19 hombres y 11 mujeres. Fila 4: Serie, Chung 2001, urgencias de EE. UU. 1998; Pacientes, 1 465 874 casos estimados de mano y antebrazo; Qué describe, Radio o cúbito: 44 % de todas (incluye radio distal; no aísla la diáfisis). (fuente: Chung KC y colaboradores, 2001) (fuente: Vasara H y colaboradores, 2023) (fuente: Uygur E y colaboradores, 2021) (fuente: Droll KP y colaboradores, 2007). Con esto cerramos epidemiología: lo que se sabe y lo que no. Sigamos con mecanismo de lesión.</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de lesión. 2 mecanismos explican la mayoría y cambian el pronóstico: Golpe directo sobre el antebrazo (el clásico bastonazo con el brazo levantado como escudo): tiende a romper un solo hueso, sobre todo el cúbito (descripción clásica, sin estudio comparativo). Energía alta: caída de altura, choque de moto o de tránsito. Suele romper ambos huesos, desplazarlos, dañar las partes blandas y a veces abrir la piel (descripción clásica, sin estudio comparativo). Ojo con la idea de que el cúbito aislado es siempre una lesión de baja energía: en una serie de 70 fracturas aisladas del cúbito, 60 (85,7 %) fueron de alta energía (fuente: Coulibaly MO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78 pacientes con ambos huesos tratados con clavo, 61,5 % sufrió un trauma de alta velocidad (fuente: Uygur E y colaboradores, 2021). Más energía suele traer más daño de partes blandas, y en 35 fracturas segmentarias la gravedad de ese daño se correlacionó con una peor rotación final (fuente: Kang HT y colaboradores, 2025). Mecanismos que obligan a mirar más allá de la diáfisis: Carga axial por una caída sobre la mano: puede romper la membrana interósea y desplazar el radio hacia arriba (lesión de Essex-Lopresti) (fuente: Sheth M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Fractura de húmero del mismo lado («codo flotante»): en una serie de fracturas segmentarias, el grupo con codo flotante tuvo menos supinación (68,9° frente a 78,9°) y menos pronación (54,4° frente a 71,9°) que el de antebrazo aislado (fuente: Kang HT y colaboradores, 2025). Con esto cerramos mecanismo de lesión. Sigamos con anatomía funcional que decide la cirugía.</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funcional que decide la cirugía. Radio y cúbito: forma distinta, trabajo distinto. El cúbito es casi recto y actúa como eje. El radio es curvo, y esa curva (el arco) es lo que le permite pasar alrededor del cúbito cuando se prona. ¿Importa en la clínica? Sí: en 55 adultos fijados con placa, los que conservaron más de 80 % de la rotación normal fueron los que tenían el arco del radio con su altura y su punto más alto parecidos a los del lado sano; y la prensión volvió mejor cuando el punto más alto del arco quedó en su sitio (fuente: Schemitsch EH y colaboradores, 1992). La membrana interósea une los 2 huesos. Tiene una banda central más gruesa que el resto; en cadáveres con la cabeza radial resecada, esa banda aportó 71 % de la rigidez longitudinal de la membrana, frente a 8 % del complejo del fibrocartílago triangular (fuente: Hotchkiss RN y colaboradores, 1989). El nervio interóseo posterior (NIP) decide el abordaje del tercio proximal. Medido desde la articulación radiocapitelar, el NIP cruza el radio a 3,2 cm con el antebrazo en supinación, a 4,2 cm en rotación neutra (rango 2,5 a 6,2 cm) y a 5,6 cm en pronación (fuente: Calfee RP y colaboradores, 2011). Esa ventaja de la pronación casi desaparece cuando el radio está roto: en cadáveres con una osteotomía diafisaria proximal, la diferencia de posición del nervio entre supinación y pronación cayó de 2,13 cm a 0,24 cm (fuente: Calfee RP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Otro estudio de cadáveres midió la arcada de Frohse: a 25,2 mm del centro de la articulación radiocapitelar con el antebrazo en supinación (media del lado derecho) y a 14,1 mm del borde radial del tendón bicipital distal en pronación, contra 20,5 mm en supinación (fuente: Schwarz AM y colaboradores, 2017). Nervios sensitivos en riesgo. En los abordajes del radio: la rama superficial del nervio radial, el nervio cutáneo antebraquial lateral y la vena cefálica; en el del cúbito, la rama dorsal cutánea del nervio cubital (fuente: Catalano LW 3rd y colaboradores, 2011). Cómo se desvían los fragmentos (razonamiento anatómico clásico, sin estudio comparativo). Si el trazo está por encima de la inserción del pronador redondo, el fragmento proximal queda supinado por el bíceps y el supinador y el distal queda pronado por el pronador cuadrado; si el trazo está por debajo, el desequilibrio es menor. Por eso la rotación del fragmento distal respecto del proximal es una de las cosas que hay que corregir al reducir.</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se lesiona con facilidad según el hueso y el tercio» tiene 3 columnas: Zona, Estructura en riesgo, Dato. Fila 1: Zona, Radio, tercio proximal; Estructura en riesgo, Nervio interóseo posterior y arcada de Frohse; Dato, Cruza el radio a 4,2 cm de la articulación radiocapitelar en rotación neutra; con fractura desplazada la pronación ya no lo aleja. Fila 2: Zona, Radio, tercio proximal (abordaje dorsal); Estructura en riesgo, Ramas motoras del NIP para el extensor común; Dato, Parálisis del extensor común tras Thompson en 7 pacientes descritos. Fila 3: Zona, Radio, todo el eje; Estructura en riesgo, Rama superficial del nervio radial, cutáneo antebraquial lateral, vena cefálica; Dato, Estructuras en riesgo en los abordajes radiales. Fila 4: Zona, Cúbito; Estructura en riesgo, Rama dorsal cutánea del nervio cubital; Dato, Cuidado en el abordaje del borde subcutáneo. (fuente: Calfee RP y colaboradores, 2011) (fuente: Schwarz AM y colaboradores, 2017) (fuente: Catalano LW 3rd y colaboradores, 2011) (fuente: Spinner RJ y colaboradores, 1998). Con esto cerramos anatomía funcional que decide la cirugía. Sigamos con biomecánica: cuánta deformidad tolera la rotación.</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biomecánica: cuánta deformidad tolera la rotación. Los estudios de cadáver dan cifras útiles para decidir cuándo una reducción es suficiente: Se probaron 10° y 20° de angulación residual: con 10° la pérdida de rotación fue mínima; con 20° fue significativa e importante para la función (fuente: Matthews LS y colaboradores, 1982). Cuando ambos huesos están angulados 10° a la vez, el antebrazo pierde 12,5 % de su pronosupinación si la fractura es del tercio distal y 16,0 % si es del tercio medio (fuente: Tarr RR y colaboradores, 1984). Si el error es rotacional, la pérdida de pronosupinación es grado por grado (fuente: Tarr RR y colaboradores, 1984). Aunque la reducción sea anatómica, el movimiento no siempre vuelve completo; los autores lo atribuyen a la cicatriz de partes blandas (fuente: Tarr RR y colaboradores, 1984). Lo que esto significa en el quirófano. Un pequeño error de ángulo se tolera mejor que un error de rotación.</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arco del radio también importa: en estudios que compararon placa y clavo, la placa restituyó mejor el cociente del arco respecto del lado sano, pero esa diferencia no cambió el resultado clínico final (fuente: Lee SK y colaboradores, 2014); en 101 casos, el efecto sobre la rotación final fue de solo 5° (fuente: Lee SK y colaboradores, 2019). Cuánta fijación hace falta. 6 cortezas de tornillo a cada lado se adoptaron como estándar (fuente: Heifner JJ y colaboradores, 2025). Una serie de 75 fracturas con 4 cortezas a cada lado unió en 97,1 % del radio y 97,6 % del cúbito (fuente: Lindvall EM y colaboradores, 2006). En un modelo sintético con segmento corto, 6 u 8 cortezas dieron una estabilidad comparable a la del segmento estándar de 6 (fuente: Heifner JJ y colaboradores, 2025). Es un banco de pruebas, no un ensayo en pacientes.</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«Pérdida de pronosupinación con 10° de angulación combinada de radio y cúbito (cadáver)» muestra lo siguiente. Fractura del tercio distal: 12.5 por ciento (fuente: Tarr RR y colaboradores, 1984). Fractura del tercio medio: 16 por ciento (fuente: Tarr RR y colaboradores, 1984). Con esto cerramos biomecánica: cuánta deformidad tolera la rotación. Sigamos con clasificación: ao/ota, gustilo-anderson y lo que no captura.</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ao/ota, gustilo-anderson y lo que no captura. AO/OTA, hueso por hueso. Cada hueso se describe según el trazo: A, simple; B, en cuña; C, multifragmentaria. Las series clínicas la usan para describir el patrón y para buscar factores de riesgo (fuente: Box MW y colaboradores, 2024; Yao CK y colaboradores, 2014). El detalle de la codificación numérica de la edición 2018 está en el compendio de la OTA (se enlaza como lectura; no se reproduce aquí). Cómo se reparten los tipos. En los 9 estudios de un metaanálisis de placa frente a clavo, predominó el tipo A: 45 % de las fracturas del grupo placa y 43 % del grupo clavo; el tipo B fue 27 % y 32 %, y el C, 12 % en cada grupo; el resto no se clasificó (fuente: Box MW y colaboradores, 2024). Para qué sirve en la decisión. En una serie de retiro de placas, el tipo B figuró entre los posibles factores de riesgo de refractura, junto con una cuña visible en la radiografía y el retiro antes de 18 meses (fuente: Yao CK y colaboradores, 2014). En una serie de fracturas tratadas con placa y sin injerto, los factores que más influyeron en la unión y en su tiempo fueron la estabilidad de la fijación y el tipo de placa (fuente: Mikek M y colaboradores, 2004). Fractura expuesta: Gustilo-Anderson. El grado separa pronósticos: en una serie de fijación en las primeras 24 h, los resultados inaceptables se concentraron en los grados IIIB y IIIC (los 4 casos), mientras que con grados I, II y IIIA fueron satisfactorios 45 de 50 (90 %) (fuente: Duncan R y colaboradores, 1992). Lo que ninguna clasificación del hueso captura: la rotación, el arco del radio, la articulación vecina y las partes blandas. En 35 fracturas segmentarias, la gravedad de la lesión de partes blandas (ISS y Gustilo-Anderson) se correlacionó con una rotación final peor (r = -0,50 y r = -0,58), pero no con el tiempo de unión (fuente: Kang HT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«Tipo AO/OTA en el grupo placa de 9 estudios (porcentaje de las fracturas)» muestra lo siguiente. A, simple: 45 por ciento (fuente: Box MW y colaboradores, 2024). B, en cuña: 27 por ciento (fuente: Box MW y colaboradores, 2024). C, multifragmentaria: 12 por ciento (fuente: Box MW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«AO/OTA por hueso: qué significa y para qué sirve» tiene 3 columnas: Tipo, Descripción, Qué cambia en la decisión. Fila 1: Tipo, A, simple; Descripción, Un solo trazo, sin fragmento intermedio (descripción habitual); Qué cambia en la decisión, Se puede comprimir a través del trazo (práctica habitual / opinión experta). Fila 2: Tipo, B, en cuña; Descripción, Fragmento intermedio que conserva contacto con los principales (descripción habitual); Qué cambia en la decisión, Tornillo de tracción más placa (práctica habitual); en una serie, el tipo B fue un posible factor de riesgo de refractura tras retirar la placa (fuente: Yao CK y colaboradores, 2014). Fila 3: Tipo, C, multifragmentaria; Descripción, Fragmentos sin contacto cortical entre los principales (descripción habitual); Qué cambia en la decisión, Placa puente o compresión de los segmentos principales; el injerto se reserva para la pérdida de más de 2/3 del diámetro, que fue 5 % de las fracturas (fuente: Mikek M y colaboradores, 2004). (fuente: Mikek M y colaboradores, 2004) (fuente: Yao CK y colaboradores, 2014). Con esto cerramos clasificación: ao/ota, gustilo-anderson y lo que no captura. Sigamos con lesiones asociadas que no se deben pasar por alto.</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lesiones asociadas que no se deben pasar por alto. Monteggia (cúbito roto con la cabeza del radio fuera de su sitio). En 651 casos reunidos por una revisión sistemática de 17 estudios retrospectivos, el tipo II de Bado fue el más común (60,4 %), seguido del I (30,5 %), del III (5,1 %) y del IV (3,1 %) (fuente: Weber MM y colaboradores, 2023). En 48 adultos seguidos al menos 2 años, 38 fueron tipo II (fuente: Ring D y colaboradores, 1998). Ahí se concentraron los malos resultados, porque suelen sumar fractura de la cabeza radial y de la coronoides; aun así, los autores concluyen que fijar el cúbito de forma anatómica y estable con placa da buen resultado en la mayoría (fuente: Ring D y colaboradores, 1998). En la revisión, la tasa media de revisión quirúrgica fue de 23 %; entre los motivos de reoperación, la no unión del cúbito explicó 28 % y la limitación del movimiento 22 % (fuente: Weber MM y colaboradores, 2023). Galeazzi (radio roto con lesión de la articulación radiocubital distal, RCD). Cuanto más cerca de la muñeca se rompe el radio, más inestable queda la RCD: en una serie de 40 pacientes, con el radio ya reducido de forma anatómica, la RCD seguía inestable en 12 de 22 fracturas a 7,5 cm o menos de la superficie articular distal, y en solo 1 de 18 fracturas más proximales (fuente: Rettig ME y colaboradores, 2001). De ahí la regla de práctica: tras fijar el radio, probar la RCD en pronación, supinación y neutro (práctica habitual / opinión experta). En esa serie, 10 pacientes recibieron transfixión con clavillos de la RCD y 3, reparación del fibrocartílago triangular (fuente: Rettig ME y colaboradores, 2001). Essex-Lopresti (rotura de la membrana interósea con lesión de la cabeza radial y de la RCD). La regla es sospecharla cada vez que la fuerza llegó a lo largo del eje del antebrazo, por ejemplo en una caída sobre la mano (fuente: Sheth M y colaboradores, 2022). No es fácil de ver. El estudio parte de las radiografías de codo y muñeca, y en el quirófano se busca activamente que el radio suba; para la resonancia y la ecografía en lo agudo aún no hay indicaciones definidas (fuente: Sheth M y colaboradores, 2022). Por eso resecar la cabeza radial de entrada es peligroso: el radio puede estar en su sitio el primer día y migrar con el tiempo (fuente: Sheth M y colaboradores, 2022). Síndrome compartimental. En una revisión sistemática de 84 casos de síndrome compartimental del antebrazo, la causa más común en adultos fue la fractura del radio distal (fuente: Kalyani BS y colaboradores, 2011). En otra de 684 pacientes con síndrome compartimental traumático del antebrazo, 65,4 % se relacionó con una fractura (fuente: Khoshhal KI y colaboradores, 2022). Tras la fijación sigue habiendo riesgo: en una serie de abordajes de Thompson, 1 de 11 pacientes necesitó fasciotomía (fuente: Perretta DJ y colaboradores, 2016). Fractura expuesta. Hay evidencia de que el antibiótico reduce la infección (riesgo relativo 0,37; reducción absoluta de 9,6 %) y de que 1 día de antibiótico no fue peor que 3 a 5 días (riesgo relativo 0,97), con certeza baja a moderada (fuente: Chang Y y colaboradores, 2015). Sobre la fijación: con placa en las primeras 24 h, 45 de 50 pacientes (90 %) con grados I, II o IIIA terminaron con un resultado satisfactorio; ninguno de los 4 con IIIB o IIIC lo logró (fuente: Duncan R y colaboradores, 1992). En otra serie de 50 pacientes, hubo 2 infecciones profundas y 6 no uniones (fuente: Moed BR y colaboradores, 1986). El tiempo exacto hasta el desbridamiento: sin dato verificable en las fuentes que abrimos. Codo flotante. El húmero roto del mismo lado empeora la rotación final del antebrazo (supinación 68,9° frente a 78,9° y pronación 54,4° frente a 71,9°), aunque la unión se logra igual (fuente: Kang HT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«Monteggia: reparto de los tipos de Bado en 651 casos (revisión sistemática)» muestra lo siguiente. Bado I: 30.5 por ciento (fuente: Weber MM y colaboradores, 2023). Bado II: 60.4 por ciento (fuente: Weber MM y colaboradores, 2023). Bado III: 5.1 por ciento (fuente: Weber MM y colaboradores, 2023). Bado IV: 3.1 por ciento (fuente: Weber MM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«Galeazzi: RCD inestable tras fijar el radio (12 de 22 fracturas a 7,5 cm o menos; 1 de 18 más proximales)» muestra lo siguiente. Radio a 7,5 cm o menos de la superficie articular: 54.5 por ciento (fuente: Rettig ME y colaboradores, 2001). Radio a más de 7,5 cm: 5.6 por ciento (fuente: Rettig ME y colaboradores, 2001). Con esto cerramos lesiones asociadas que no se deben pasar por alto. Sigamos con diagnóstico: orden de evaluación.</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orden de evaluación. Historia. Mecanismo y energía, mano dominante, ocupación y si hay otras lesiones (práctica habitual / opinión experta). Exploración. Piel (una herida pequeña puede esconder una fractura expuesta), compartimentos, pulsos y llenado capilar, y la función de los nervios mediano (con el interóseo anterior), radial (con el interóseo posterior) y cubital, anotada antes de manipular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Después, el codo y la muñeca: dolor, deformidad, prominencia de la cabeza radial, inestabilidad de la RCD. Imagen. Radiografías del antebrazo completo en 2 proyecciones, con codo y muñeca. Si hubo carga axial, piense en la membrana interósea: su estudio también empieza por las radiografías de codo y muñeca, y la resonancia o la ecografía no tienen aún un lugar definido (fuente: Sheth M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Qué buscar: longitud relativa del radio y del cúbito; la línea que une el eje del radio con el capitelo en todas las proyecciones (Monteggia); ensanchamiento de la RCD (Galeazzi); arco del radio (compárese con el lado sano si hay duda) (fuente: Schemitsch EH y colaboradores, 1992) (práctica habitual / opinión experta para la línea radiocapitelar y la RCD). Con esto cerramos diagnóstico: orden de evaluación. Sigamos con examen físico y síndrome compartimental: qué tan confiable es.</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y síndrome compartimental: qué tan confiable es. El antebrazo en la literatura. Una revisión sistemática reunió 84 casos de síndrome compartimental del antebrazo, todos de estudios retrospectivos: algo más de la mitad (52 %) se diagnosticó sumando la medición de presión al examen y el resto (48 %) solo con la clínica; se trató con fasciotomía en 73 %, y la secuela más común fue el déficit neurológico, en 21 % (fuente: Kalyani BS y colaboradores, 2011). Qué tan buenos son los signos clínicos. No encontramos estudios de sensibilidad y especificidad hechos en antebrazo. Los datos disponibles son de la pierna: la sensibilidad de los signos clínicos fue de 13 % a 19 % y la especificidad de 97 % a 98 % (fuente: Ulmer T, 2002). En la síntesis más reciente, el valor predictivo para diagnosticar el síndrome fue de 21 % con los signos clínicos solos, de 29 % con la presión intracompartimental sola y de 68 % con ambos (fuente: Lorange JP y colaboradores, 2023). La lectura práctica: un examen normal ayuda más a descartar que uno anormal a confirmar, y estos datos no se pueden trasladar sin reservas al antebrazo (fuente: Ulmer T, 2002). Cómo se traduce al paciente con fractura de antebrazo (práctica habitual / opinión experta): repetir el examen de los compartimentos, sobre todo en lesión de alta energía y después de la cirugía, y no basarse en un solo signo.</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«Signos clínicos de síndrome compartimental (datos de la pierna; no hay estudio específico de antebrazo)» muestra lo siguiente. Extremo inferior del rango publicado: sensibilidad 13 por ciento y especificidad 97 por ciento (fuente: Ulmer T, 2002). Extremo superior del rango publicado: sensibilidad 19 por ciento y especificidad 98 por ciento (fuente: Ulmer T, 2002).</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«Valor predictivo para diagnosticar el síndrome compartimental según el método (pierna)» muestra lo siguiente. Signos clínicos solos: 21 por ciento (fuente: Lorange JP y colaboradores, 2023). Presión intracompartimental sola: 29 por ciento (fuente: Lorange JP y colaboradores, 2023). Ambos combinados: 68 por ciento (fuente: Lorange JP y colaboradores, 2023). Con esto cerramos examen físico y síndrome compartimental: qué tan confiable es. Sigamos con imágenes.</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Sensibilidad y especificidad de la radiografía simple para la diáfisis del antebrazo: sin dato verificable en las fuentes abiertas que consultamos. Qué sí tiene respaldo. Si se sospecha una lesión de la membrana interósea, lo básico son las radiografías de codo y muñeca, completadas en el quirófano con maniobras que buscan migración proximal del radio. La resonancia y la ecografía se han usado en lo agudo, pero no está definido cuándo pedirlas ni qué significa en la clínica lo que muestran (fuente: Sheth M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Durante la cirugía. La fluoroscopia confirma la reducción y la longitud de los implantes. Con clavo, el tiempo de fluoroscopia fue mucho mayor que con placa en una serie de 46 pacientes (21,3 s frente a 2,7 s) (fuente: Polat O y colaboradores, 2022). Comparar con el lado sano ayuda a juzgar el arco del radio y su lugar de máxima curvatura, que fueron lo que se asoció a la función en el estudio clásico de adultos operados con placa (fuente: Schemitsch EH y colaboradores, 1992).</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«Tiempo medio de fluoroscopia intraoperatoria (46 pacientes)» muestra lo siguiente. Placa: 2.7 s (fuente: Polat O y colaboradores, 2022). Clavo bloqueado: 21.3 s (fuente: Polat O y colaboradores, 2022). Con esto cerramos imágenes. Sigamos con algoritmo de decisión.</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 decisión. El algoritmo resume el orden de decisiones. No es una norma institucional: sigue la secuencia que apoyan las series y las revisiones citadas, y cada flecha con una condición cita su fuente.</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«Fractura diafisaria de ambos huesos del antebrazo en el adulto» se lee de arriba hacia abajo. Se parte de: Fractura diafisaria de antebrazo en un adulto. Se hace: Descartar lo que amenaza el miembro: compartimental, vascular, expuesta, y la articulación vecina (Monteggia, Galeazzi, Essex-Lopresti) (fuente: Rettig ME y colaboradores, 2001; Ring D y colaboradores, 1998; Sheth M y colaboradores, 2022; Kalyani BS y colaboradores, 2011). Se decide: ¿Herida abierta? Si la respuesta es sí, antibiótico, lavado y desbridamiento; fijación inmediata en gustilo i, ii y iiia (fuente: Chang Y y colaboradores, 2015; Duncan R y colaboradores, 1992). Si la respuesta es no, ¿ambos huesos desplazados o fractura inestable?. Se hace: Antibiótico, lavado y desbridamiento; fijación inmediata en Gustilo I, II y IIIA (fuente: Chang Y y colaboradores, 2015; Duncan R y colaboradores, 1992). Se decide: ¿Ambos huesos desplazados o fractura inestable? Si la respuesta es sí, estándar, fijación con placa de compresión, un abordaje por hueso (fuente: Chapman MW y colaboradores, 1989; Bauer G y colaboradores, 1991). Si la respuesta es sí, selección, clavo bloqueado: alternativa en casos seleccionados, con evidencia de nivel bajo (fuente: Box MW y colaboradores, 2024). Si la respuesta es no, manejo no operatorio solo en fractura sin desplazamiento y con seguimiento estrecho; sin literatura de resultados en ambos huesos (fuente: Hong DY y colaboradores, 2020). Se hace: Fijación con placa de compresión, un abordaje por hueso (fuente: Chapman MW y colaboradores, 1989; Bauer G y colaboradores, 1991). Se hace: Clavo bloqueado: alternativa en casos seleccionados, con evidencia de nivel bajo (fuente: Box MW y colaboradores, 2024). Se hace: Manejo no operatorio solo en fractura sin desplazamiento y con seguimiento estrecho; sin literatura de resultados en ambos huesos (fuente: Hong DY y colaboradores, 2020). Se hace: Tras fijar el radio: probar la estabilidad de la RCD (fuente: Rettig ME y colaboradores, 2001); revisar los compartimentos (fuente: Perretta DJ y colaboradores, 2016). Termina en: Movilización activa precoz y control radiográfico hasta la unión; no retirar la placa de rutina (fuente: Cao R y colaboradores, 2025; Grace TG y colaboradores, 1980). Con esto cerramos algoritmo de decisión. Sigamos con tratamiento: no operatorio, placa, clavo, injerto y fractura expuesta.</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no operatorio, placa, clavo, injerto y fractura expuesta. Qué se busca. Devolver la longitud, la rotación y el arco del radio con una fijación estable que permita mover pronto, sin infección, sin no unión y sin sinostosis (fuente: Lynch TB y colaboradores, 2024; Schemitsch EH y colaboradores, 1992). 1. Manejo no operatorio. El adulto con ambos huesos desplazados casi siempre se opera, por la inestabilidad de la lesión (fuente: Hong DY y colaboradores, 2020). Para las fracturas sin desplazamiento, un reporte de caso con revisión señala que no hay literatura que demuestre los resultados del tratamiento no quirúrgico; es una opción posible con seguimiento cercano, no un estándar (fuente: Hong DY y colaboradores, 2020). El informe preliminar de 1975 sobre ortesis funcional bajo el codo describe 45 fracturas en 43 pacientes con solo 1 no unión (fuente: Sarmiento A y colaboradores, 1975); su resumen no separa a los adultos y no se puede comparar con la fijación actual. En el cúbito aislado desplazado, el tratamiento no operatorio se asoció a no unión y a consolidación viciosa, con alto riesgo de complicaciones (fuente: Coulibaly MO y colaboradores, 2015). 2. Placa de compresión. Es el estándar con más historia. En la serie de Chapman (87 pacientes, 129 fracturas con placa de compresión dinámica AO), la infección se quedó en 2,3 %, la consolidación llegó a 98 % y 92 % de los pacientes alcanzó un resultado funcional excelente o satisfactorio; ojo: en esa serie las fracturas conminutas y las abiertas recibieron injerto de rutina (fuente: Chapman MW y colaboradores, 1989). Schemitsch y Richards siguieron 55 adultos con ambos huesos fijados con placa: solo 1 radio y 1 cúbito no consolidaron, y 84 % terminó con un resultado excelente, bueno o aceptable según Grace y Eversmann (fuente: Schemitsch EH y colaboradores, 1992). Una serie de 75 fracturas con 4 cortezas a cada lado unió en 97,1 % del radio y 97,6 % del cúbito, con una unión media de 9,8 semanas (fuente: Lindvall EM y colaboradores, 2006). Lo que más influyó en la unión fue la estabilidad de la fijación y el tipo de placa (fuente: Mikek M y colaboradores, 2004). Con las placas pequeñas de 3,5 mm hubo menos refractura al retirarlas que con las de 4,5 mm (fuente: Chapman MW y colaboradores, 1989; Beaupre GS y colaboradores, 1996). Qué placa. En 368 pacientes de 3 centros, la no unión fue de 6,2 % con placa de compresión dinámica, de 11,2 % con placa bloqueada que permite compresión y de 18,5 % con placa bloqueada (fuente: Tseng TH y colaboradores, 2025). Las placas bloqueadas sin función de compresión se asociaron a más no unión del radio (OR 26,94; IC 95 % 3,52 a 206,15) (fuente: Tseng TH y colaboradores, 2025). Es un estudio retrospectivo: sugiere, no demuestra. 3. Clavo endomedular bloqueado. Un metaanálisis de 2024 reunió 9 estudios (2 ensayos y 7 cohortes) con 471 pacientes (fuente: Box MW y colaboradores, 2024). El clavo se asoció a menos complicaciones (OR 0,48), menos infección del sitio quirúrgico (OR 0,30), menos retiro del implante (OR 0,33) y menos tiempo operatorio; la no unión (OR 0,51; IC 95 % 0,14 a 1,92) y el DASH no difirieron; la escala de Grace-Eversmann favoreció al clavo (OR 2,2) (fuente: Box MW y colaboradores, 2024). Solo en ambos huesos, las complicaciones no difirieron (OR 0,90) (fuente: Box MW y colaboradores, 2024). En el total, el tiempo de unión fue similar con certeza baja; en el subgrupo de ambos huesos (2 estudios) la certeza fue muy baja y la heterogeneidad enorme (I² 98 %) (fuente: Box MW y colaboradores, 2024). Además, al corregir por sesgo de publicación, la ventaja del clavo en complicaciones y en la escala de Grace-Eversmann dejó de ser significativa; solo se sostuvieron el menor tiempo operatorio y el menor retiro del implante (fuente: Box MW y colaboradores, 2024). En 101 casos de ambos huesos, la unión fue más lenta con clavo (14,9 frente a 10,8 semanas) y el arco del radio se restituyó peor, sin diferencia funcional (fuente: Lee SK y colaboradores, 2019); un estudio prospectivo de 67 pacientes dio la misma dirección (fuente: Lee SK y colaboradores, 2014). En 46 pacientes, la cirugía fue más corta con clavo y la fluoroscopia más larga; en esa serie, a diferencia de la anterior, la unión fue más rápida con clavo (mediana 10,9 frente a 13,6 semanas) (fuente: Polat O y colaboradores, 2022). Las fuentes discrepan en el tiempo de unión y ninguna es grande (fuente: Lee SK y colaboradores, 2019; Polat O y colaboradores, 2022). Lectura honesta: es una alternativa razonable en casos seleccionados con cirujano entrenado, con evidencia todavía de nivel bajo, estudios pequeños y cohortes con sesgo de selección (fuente: Box MW y colaboradores, 2024). Uno de los autores del metaanálisis declara ser consultor de un fabricante de implantes (fuente: Box MW y colaboradores, 2024). 4. Injerto óseo. No de rutina, aunque la literatura no es unánime: Moed recomendó injerto esponjoso al cerrar la herida en las conminutas expuestas sin compresión interfragmentaria (fuente: Moed BR y colaboradores, 1986). En 101 fracturas conminutas sin injerto, la unión fue de 98 % (fuente: Wright RR y colaboradores, 1997); en otra serie, las 25 conminutas sin injerto consolidaron y el injerto no modificó la unión ni el tiempo (fuente: Wei SY y colaboradores, 1999); en 41 pacientes con conminución y placa hubo 12 % de no unión y ningún factor, incluido el injerto, se asoció a ella (fuente: Ring D y colaboradores, 2005). Una serie de 214 pacientes propone reservar el injerto para la pérdida de más de 2/3 del diámetro de la diáfisis, que fue 5 % de las fracturas (fuente: Mikek M y colaboradores, 2004). 5. Fractura expuesta. La fijación inmediata con placa es razonable en grados I, II y IIIA, donde 45 de 50 pacientes (90 %) quedaron con un resultado satisfactorio; en los grados IIIB y IIIC (4 pacientes) ninguno lo logró, y los autores no pudieron saber si pesó el protocolo o la gravedad de la lesión (fuente: Duncan R y colaboradores, 1992). Chapman describió una tasa baja de complicaciones con fijación primaria de fracturas abiertas (fuente: Chapman MW y colaboradores, 1989); Moed, 2 infecciones profundas y 6 no uniones en 50 pacientes (fuente: Moed BR y colaboradores, 1986). El antibiótico reduce la infección (fuente: Chang Y y colaboradores, 2015). 6. Codo flotante y fracturas segmentarias. La placa consiguió la unión en las 35 fracturas segmentarias de una serie, con peor rotación en el grupo con codo flotante (fuente: Kang HT y colaboradores, 2025). 7. No unión ya establecida. En 35 no uniones atróficas con defecto óseo medio de 2,2 cm, todas consolidaron dentro de los 6 meses con placa de 3,5 mm e injerto esponjoso (fuente: Ring D y colaboradores, 2004). 8. Anestesia. La colocación de placas en la diáfisis del antebrazo con anestesia local sin torniquete (WALANT) fue factible en 61 adultos, sin conversiones a anestesia general (fuente: How HM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«Metaanálisis placa frente a clavo: razón de odds del clavo respecto de la placa (menor que 1 favorece al clavo)» muestra lo siguiente. Complicaciones, todos: 0.5 OR (fuente: Box MW y colaboradores, 2024). Complicaciones, ambos huesos (no significativo): 0.9 OR (fuente: Box MW y colaboradores, 2024). Infección del sitio quirúrgico: 0.3 OR (fuente: Box MW y colaboradores, 2024). Retiro del implante: 0.3 OR (fuente: Box MW y colaboradores, 2024). No unión (no significativo): 0.5 OR (fuente: Box MW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«Tiempo de unión según el método en 101 casos de ambos huesos» muestra lo siguiente. Placa: 10.8 semanas (fuente: Lee SK y colaboradores, 2019). Híbrido (placa en radio, clavo en cúbito): 11.5 semanas (fuente: Lee SK y colaboradores, 2019). Clavo: 14.9 semanas (fuente: Lee SK y colaboradores, 2019). En el documento Word de este tema encontrarás además: No unión según el tipo de placa (368 pacientes, 3 centros); Unión de fracturas conminutas tratadas con placa sin injerto; Placa frente a clavo bloqueado: qué midieron los estudios comparativos; Resultados de series clásicas de placa. Con esto cerramos tratamiento: no operatorio, placa, clavo, injerto y fractura expuesta. Sigamos con técnica quirúrgica: placa en ambos huesos paso a paso.</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quirúrgica: placa en ambos huesos paso a paso. Esto es apoyo de estudio, no sustituye al tutor ni al manual del implante. Lo que no tiene estudio que lo respalde se rotula práctica habitual / opinión experta y no lleva cifra. Un hueso, una incisión. 2 incisiones separadas, no una larga: el radio por vía volar de Henry y el cúbito por su borde subcutáneo, como hicieron todos los cirujanos de una serie de fijación de ambos huesos (fuente: Shu HT y colaboradores, 2023). En una serie histórica de placas, la sinostosis apareció en 1 de 65 pacientes con 2 incisiones y en 5 de 12 con el abordaje de Boyd (fuente: Bauer G y colaboradores, 1991). Henry (volar) frente a Thompson (dorsal). El eje del radio se expone mejor por Henry o por Thompson (fuente: Catalano LW 3rd y colaboradores, 2011). En 30 miembros de cadáver, el abordaje anterior resultó relativamente seguro para el radio proximal y admite extenderse hacia arriba y hacia abajo, aunque el NIP sigue en riesgo al colocar los tornillos; el Thompson expone bien el radio, que es superficial por detrás, pero amenaza al nervio cuanto más proximal se trabaja (fuente: Mekhail AO y colaboradores, 1995). Su lugar es acotado: en una serie de 120 radios fijados se usó en 11, casi siempre porque la fractura era tan proximal que una placa volar no tenía dónde anclarse (10 casos) y una vez por una herida dorsal; aun viendo y protegiendo el nervio en todos, 2 de esos 11 (18 %) tuvieron parálisis del NIP después de la cirugía (fuente: Perretta DJ y colaboradores, 2016). Se han descrito también 7 parálisis aisladas del extensor común tras este abordaje, que los autores atribuyen a las ramas motoras terminales y no al tronco del nervio (fuente: Spinner RJ y colaboradores, 1998). Rotación del antebrazo y NIP: 2 criterios de cadáver que no coinciden. (a) La pronación aleja el nervio de la ventana de Thompson en el radio intacto, pero tras una osteotomía diafisaria proximal ese efecto casi desaparece (fuente: Calfee RP y colaboradores, 2011). (b) Al desinsertar el supinador, el estudio anatómico recomienda supinación en Henry y en Thompson (fuente: Schwarz AM y colaboradores, 2017). Conclusión práctica y segura: identifique el nervio y no confíe en la rotación para alejarlo.</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«Posición en que el NIP cruza el radio, medida desde la articulación radiocapitelar (cadáver, radio intacto)» muestra lo siguiente. Supinación: 3.2 cm (fuente: Calfee RP y colaboradores, 2011). Rotación neutra: 4.2 cm (fuente: Calfee RP y colaboradores, 2011). Pronación: 5.6 cm (fuente: Calfee RP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«Abordajes de la diáfisis del antebrazo» tiene 4 columnas: Abordaje, Cuándo, Plano, Estructura en riesgo. Fila 1: Abordaje, Henry (volar); Cuándo, Radio en todo su largo; el que usaron todos los cirujanos en una serie de ambos huesos (fuente: Shu HT y colaboradores, 2023); Plano, Entre braquiorradial y flexores (descripción clásica); Estructura en riesgo, Rama superficial del radial, cutáneo antebraquial lateral, vena cefálica (fuente: Catalano LW 3rd y colaboradores, 2011); NIP al exponer el tercio proximal (fuente: Mekhail AO y colaboradores, 1995). Fila 2: Abordaje, Thompson (dorsal); Cuándo, Tercio proximal del radio si la placa volar no llega, o herida dorsal (fuente: Perretta DJ y colaboradores, 2016); Plano, Entre extensores (descripción clásica); Estructura en riesgo, Nervio interóseo posterior y ramas del extensor común (fuente: Mekhail AO y colaboradores, 1995; Spinner RJ y colaboradores, 1998). Fila 3: Abordaje, Borde subcutáneo del cúbito; Cuándo, Cúbito en todo su largo; Plano, Entre flexor y extensor cubital del carpo (descripción clásica); Estructura en riesgo, Rama dorsal cutánea del nervio cubital (fuente: Catalano LW 3rd y colaboradores, 2011). (fuente: Mekhail AO y colaboradores, 1995) (fuente: Catalano LW 3rd y colaboradores, 2011) (fuente: Shu HT y colaboradores, 2023) (fuente: Perretta DJ y colaboradores, 2016) (fuente: Spinner RJ y colaboradores, 1998). Con esto cerramos técnica quirúrgica: placa en ambos huesos paso a paso. Sigamos con complicaciones: cuánto pasan y cómo evitarlas.</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cuánto pasan y cómo evitarlas. El panorama. Casi 1 de cada 3 operados tiene algún problema: en una cohorte finlandesa de 4 hospitales, 146 de 470 adultos (31 %) presentaron un evento adverso, y 83 (18 %) uno mayor, definido como persistente o que exigió otra cirugía (fuente: Vasara H y colaboradores, 2023). La refractura y el daño nervioso persistente sumaron 4 % cada uno, la no unión 5 % y los problemas del material 6 % (fuente: Vasara H y colaboradores, 2023). En el análisis multivariable, el riesgo subió cuando operó un residente junior, cuando la fractura era de ambos huesos o del radio aislado (frente al cúbito aislado), con fractura expuesta Gustilo II y con IMC más alto (fuente: Vasara H y colaboradores, 2023). No unión. En 41 pacientes con conminución de ambos huesos y placa, hubo 12 % de no unión sin un factor significativo (fuente: Ring D y colaboradores, 2005). Las placas bloqueadas sin compresión mostraron más no unión (fuente: Tseng TH y colaboradores, 2025). El rescate: 35 no uniones atróficas con defecto promedio de 2,2 cm consolidaron dentro de los 6 meses con placa de 3,5 mm e injerto esponjoso (fuente: Ring D y colaboradores, 2004). Infección. Chapman, 2,3 % (fuente: Chapman MW y colaboradores, 1989); en el metaanálisis, menos con clavo (OR 0,30) (fuente: Box MW y colaboradores, 2024). Sinostosis radiocubital. En 167 fracturas con placa, 11 (6,6 %); el riesgo más alto fue en el tercio proximal de ambos huesos, y con 2 incisiones hubo 1 caso en 65 frente a 5 en 12 con Boyd (fuente: Bauer G y colaboradores, 1991). Con clavo, 1 de 78 (1,2 %) (fuente: Uygur E y colaboradores, 2021). Si ocurre, se opera cuando el puente óseo ya maduró en la radiografía; una ventana segura descrita es entre los 6 y los 12 meses desde la lesión (fuente: Bergeron SG y colaboradores, 2012). Refractura tras retirar la placa. Un metaanálisis de 23 estudios y 2402 pacientes halló una diferencia de riesgo de 0,06 (IC 95 % 0,04 a 0,09) a favor de conservar la placa (fuente: Cao R y colaboradores, 2025). En una serie, 12,9 % de refractura al retirar frente a 2,77 % al conservar; los autores señalan como posibles factores de riesgo una cuña visible, el retiro antes de 18 meses y el tipo B (fuente: Yao CK y colaboradores, 2014). En 401 pacientes con 459 placas retiradas hubo 37 refracturas; la placa estrecha de fragmentos grandes tuvo 21 % frente a 5,6 % de la de fragmentos pequeños (fuente: Beaupre GS y colaboradores, 1996). Lesión nerviosa. Parálisis del NIP en 2 de 11 con Thompson (fuente: Perretta DJ y colaboradores, 2016); parálisis aislada del extensor común en 7 (fuente: Spinner RJ y colaboradores, 1998). Síndrome compartimental después de la cirugía. 1 de 11 en la serie de Thompson (fuente: Perretta DJ y colaboradores, 2016). Cierre diferido. 20 % en una serie de ambos huesos (fuente: Shu HT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«Eventos adversos mayores tras cirugía de la diáfisis del antebrazo (470 adultos)» muestra lo siguiente. Placa o tornillos: 6 por ciento (fuente: Vasara H y colaboradores, 2023). No unión: 5 por ciento (fuente: Vasara H y colaboradores, 2023). Lesión nerviosa persistente: 4 por ciento (fuente: Vasara H y colaboradores, 2023). Refractura: 4 por ciento (fuente: Vasara H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«Refractura según el tipo de placa retirada (401 pacientes, 459 placas)» muestra lo siguiente. Placa tubular de un tercio: 0 por ciento (fuente: Beaupre GS y colaboradores, 1996). Placa de compresión de fragmentos pequeños: 5.6 por ciento (fuente: Beaupre GS y colaboradores, 1996). Placa semitubular: 6.6 por ciento (fuente: Beaupre GS y colaboradores, 1996). Placa de compresión estrecha de fragmentos grandes: 21 por ciento (fuente: Beaupre GS y colaboradores, 1996). En el documento Word de este tema encontrarás además: Refractura al retirar la placa frente a conservarla; Sinostosis radiocubital según el abordaje en fracturas de ambos huesos (1 de 65 y 5 de 12); Complicaciones, frecuencia y qué ayuda. Con esto cerramos complicaciones: cuánto pasan y cómo evitarlas. Sigamos con pronóstico: cuánto recupera el paciente.</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cuánto recupera el paciente. A 5,4 años de una placa en ambos huesos (30 pacientes), el brazo lesionado conservaba, respecto del sano, 63 % de la fuerza de extensión de la muñeca, 68 % de la de supinación, 70 % de la de pronación, 75 % de la prensión y 84 % de la flexión de la muñeca; el movimiento activo era de 90 % en supinación, 91 % en pronación y 82 % en flexión de la muñeca (fuente: Droll KP y colaboradores, 2007). El DASH medio fue 18,6 (fuente: Droll KP y colaboradores, 2007). Lo que más explicó la discapacidad percibida fue el dolor y no el déficit medible, y la lesión laboral tuvo peso propio (fuente: Droll KP y colaboradores, 2007). Lo que decide la función. En el estudio clásico de 55 adultos, restituir el arco normal se asoció con una rotación de más de 80 % de la normal (fuente: Schemitsch EH y colaboradores, 1992). En fracturas segmentarias, la gravedad de las partes blandas se correlacionó con peor rotación (r = -0,50 y r = -0,58) y el codo flotante empeoró la supinación y la pronación (fuente: Kang HT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la serie de Grace y Eversmann, las fracturas abiertas y las de ambos huesos perdieron más rotación, sin importar el tratamiento (fuente: Grace TG y colaboradores, 1980). Con clavo. En 78 pacientes, 95 % tuvo un resultado bueno o excelente con la escala de Grace-Eversmann, el DASH medio fue 10,5 y la unión fue de 100 % (fuente: Uygur E y colaboradores, 2021). Cuando hubo no unión. Tras el rescate con placa e injerto, el arco de movimiento medio del antebrazo fue de 121° y la prensión de 83 % del lado sano (fuente: Ring D y colaboradores, 2004). Cuándo vuelve al trabajo: sin dato verificable (no encontramos una fuente abierta con el tiempo de retorno laboral tras la fijación de la diáfisis del antebrazo).</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«Brazo lesionado como porcentaje del sano a 5,4 años (30 pacientes con placa)» muestra lo siguiente. Fuerza de pronación: 70 por ciento (fuente: Droll KP y colaboradores, 2007). Fuerza de supinación: 68 por ciento (fuente: Droll KP y colaboradores, 2007). Fuerza de extensión de la muñeca: 63 por ciento (fuente: Droll KP y colaboradores, 2007). Fuerza de flexión de la muñeca: 84 por ciento (fuente: Droll KP y colaboradores, 2007). Fuerza de prensión: 75 por ciento (fuente: Droll KP y colaboradores, 2007). Supinación activa: 90 por ciento (fuente: Droll KP y colaboradores, 2007). Pronación activa: 91 por ciento (fuente: Droll KP y colaboradores, 2007). Flexión activa de la muñeca: 82 por ciento (fuente: Droll KP y colaboradores, 2007). Con esto cerramos pronóstico: cuánto recupera el paciente. Sigamos con rehabilitación.</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Qué hay de evidencia. No encontramos ensayos que comparen protocolos de rehabilitación en la diáfisis del antebrazo. Lo que sí hay: En 64 adultos con 92 fracturas fijadas con placa, la movilización activa precoz sin inmovilización mejoró la rotación en los pacientes con ambos huesos, pero no en los de un solo hueso; las abiertas y las de ambos huesos perdieron más rotación sin importar el tratamiento (fuente: Grace TG y colaboradores, 1980).</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los 9 estudios de placa frente a clavo, los protocolos de inmovilización variaron: de ninguna a yeso largo o férula por semanas (fuente: Box MW y colaboradores, 2024). Una serie de 61 adultos con la fijación hecha con anestesia local sin torniquete no tuvo infecciones a 6 meses (fuente: How HM y colaboradores, 2022). Es un estudio observacional. Plan orientativo (práctica habitual / opinión experta, adaptable al tutor): elevar, mover dedos, codo y hombro desde el primer día; revisar la herida; empezar la rotación activa cuando la fijación es estable; control radiográfico hasta ver el callo.</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carga de peso y el retorno deportivo o laboral quedan sin dato verificable para una indicación en semanas. La unión media en una serie de placa fue de 9,8 semanas (rango 6 a 32) (fuente: Lindvall EM y colaboradores, 2006), y en otra, de 10,8 semanas con placa y 14,9 con clavo (fuente: Lee SK y colaboradores, 2019). Con esto cerramos rehabilitación.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Restituir longitud, rotación y arco del radio: es lo que devuelve la pronosupinación (fuente: Lynch TB y colaboradores, 2024; Schemitsch EH y colaboradores, 1992). Fijación estable con compresión, por 2 incisiones separadas, para no unir los huesos con hueso nuevo (fuente: Chapman MW y colaboradores, 1989; Bauer G y colaboradores, 1991). Buscar siempre la lesión asociada antes de decidir: Monteggia, Galeazzi, Essex-Lopresti, compartimental y expuesta (fuente: Rettig ME y colaboradores, 2001; Ring D y colaboradores, 1998; Sheth M y colaboradores, 2022; Kalyani BS y colaboradores, 2011). Proteger los nervios en el abordaje: el interóseo posterior en el tercio proximal del radio, las ramas sensitivas en los demás tercios (fuente: Calfee RP y colaboradores, 2011; Catalano LW 3rd y colaboradores, 2011). Hablar claro de lo que puede salir mal: no unión, sinostosis, refractura, déficit de fuerza (fuente: Vasara H y colaboradores, 2023; Droll KP y colaboradores, 2007).</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Pida radiografías del antebrazo completo con codo y muñeca: sin ver las articulaciones vecinas se pasa por alto un Monteggia o un Galeazzi (práctica habitual / opinión experta, apoyada en la rutina de evaluación del Essex-Lopresti) (fuente: Sheth M y colaboradores, 2022). Con la fractura proximal desplazada, la pronación ya no aleja al nervio interóseo posterior del campo operatorio: en el modelo de cadáver con osteotomía, el cambio de posición del nervio entre supinación y pronación bajó de 2,13 cm a 0,24 cm (fuente: Calfee RP y colaboradores, 2011). Después de fijar, vuelva a examinar los compartimentos: en la serie de abordajes de Thompson, 1 de 11 pacientes necesitó fasciotomía (fuente: Perretta DJ y colaboradores, 2016). Tras fijar el radio en un Galeazzi, pruebe la estabilidad de la articulación radiocubital distal antes de cerrar (fuente: Rettig ME y colaboradores, 2001). No retire la placa de rutina: en 23 estudios con 2402 pacientes, retirarla se asoció a más refractura (fuente: Cao R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La meta es funcional: longitud, rotación y arco del radio (fuente: Lynch TB y colaboradores, 2024; Schemitsch EH y colaboradores, 1992). Placa de compresión por 2 incisiones; el clavo es alternativa con evidencia baja (fuente: Box MW y colaboradores, 2024; Bauer G y colaboradores, 1991). Descarte la lesión asociada antes de fijar y pruebe la RCD tras fijar el radio (fuente: Rettig ME y colaboradores, 2001). No retire la placa asintomática (fuente: Cao R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antebrazo · diáfisis · ambos huesos · radio · cúbito · AO/OTA · placa de compresión · clavo endomedular bloqueado · arco del radio · membrana interósea · Monteggia · Galeazzi · Essex-Lopresti · abordaje de Henry · abordaje de Thompson · nervio interóseo posterior · sinostosis · refractura · seudoartrosis · síndrome compartimental · fractura expuesta · codo flotante.</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Longitud, rotación y arco del radio: las 3 cosas que se restituyen. Mire el codo y la muñeca antes de fijar la diáfisis. 2 huesos, 2 incisiones: así se evita la sinostosis (fuente: Bauer G y colaboradores, 1991). El nervio interóseo posterior vive pegado al supinador (fuente: Calfee RP y colaboradores, 2011). Placa asintomática: déjela; retirarla aumenta la refractura (fuente: Cao R y colaboradores, 2025). Terminada la fijación, vuelva a revisar los compartimentos. 10° se toleran; con 20° ya se pierde rotación (fuente: Matthews LS y colaboradores, 1982).</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Hombre de 30 años, sano, dominante derecho. Cae de su moto a velocidad media y llega a urgencias 90 minutos después con dolor y deformidad del antebrazo derecho. Tiene una herida de 1 cm en el borde cubital, que comunica con la fractura, sin sangrado activo. Pulsos radial y cubital presentes, llenado capilar normal, sensibilidad conservada. Los compartimentos están blandos. Radiografías: fractura transversa del tercio medio del cúbito y fractura en cuña del tercio medio del radio, con acortamiento; codo y muñeca se ven alineados. (Caso inventado con fines didácticos.).</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¿Cómo clasifica la piel y qué hace antes de pasar al quirófano?. ¿Qué fijación y qué abordajes elige, y en qué orden?. ¿Qué comprueba antes de cerrar y qué le explica al paciente sobre el pronóstico?.</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La herida que comunica con la fractura la convierte en expuesta; si es pequeña y limpia, corresponde a un grado bajo de Gustilo-Anderson. Se indica antibiótico: redujo la infección con un riesgo relativo de 0,37 y 1 día no fue peor que 3 a 5 días (fuente: Chang Y y colaboradores, 2015). En grados I, II y IIIA, fijar con placa en las primeras 24 h fue satisfactorio en 45 de 50 pacientes (90 %) (fuente: Duncan R y colaboradores, 1992). Plan: placa de compresión de 3,5 mm en cada hueso por 2 incisiones separadas, Henry para el radio y borde subcutáneo para el cúbito (fuente: Chapman MW y colaboradores, 1989; Shu HT y colaboradores, 2023; Bauer G y colaboradores, 1991); empezar por el hueso más fácil de reducir (práctica habitual / opinión experta), controlar longitud, rotación y arco del radio (fuente: Schemitsch EH y colaboradores, 1992). Antes de cerrar, probar que codo y RCD estén bien y revisar la tensión de los compartimentos (fuente: Sheth M y colaboradores, 2022; Perretta DJ y colaboradores, 2016). Al paciente se le explica que a los 5,4 años la fuerza de pronación y de supinación quedó en 70 % y 68 % del lado sano en una serie (fuente: Droll KP y colaboradores, 2007) y que 31 % de los operados tuvo algún evento adverso (fuente: Vasara H y colaboradores, 2023). La herida pequeña de una fractura de alta energía no es un detalle: define el antibiótico, la urgencia y la fijación (fuente: Duncan R y colaboradores, 1992).</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chart" Target="../charts/char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chart" Target="../charts/char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chart" Target="../charts/char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chart" Target="../charts/char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chart" Target="../charts/char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chart" Target="../charts/char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chart" Target="../charts/char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chart" Target="../charts/char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chart" Target="../charts/chart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chart" Target="../charts/chart1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 Id="rId3" Type="http://schemas.openxmlformats.org/officeDocument/2006/relationships/chart" Target="../charts/chart1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 Id="rId3" Type="http://schemas.openxmlformats.org/officeDocument/2006/relationships/chart" Target="../charts/char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chart" Target="../charts/char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chart" Target="../charts/chart1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Fractura de ambos huesos del antebrazo en el adulto: devolver la anatomía que rota</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trauma-adulto · antebrazo-diafisis · R1-R4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2026-10-30.</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 y por qué es distinta</a:t>
            </a:r>
          </a:p>
          <a:p>
            <a:pPr marL="347472" indent="-347472">
              <a:spcAft>
                <a:spcPts val="1400"/>
              </a:spcAft>
              <a:buChar char="•"/>
            </a:pPr>
            <a:r>
              <a:rPr sz="2200">
                <a:solidFill>
                  <a:srgbClr val="263238"/>
                </a:solidFill>
                <a:latin typeface="Calibri"/>
              </a:rPr>
              <a:t>2. Epidemiología: lo que se sabe y lo que no</a:t>
            </a:r>
          </a:p>
          <a:p>
            <a:pPr marL="347472" indent="-347472">
              <a:spcAft>
                <a:spcPts val="1400"/>
              </a:spcAft>
              <a:buChar char="•"/>
            </a:pPr>
            <a:r>
              <a:rPr sz="2200">
                <a:solidFill>
                  <a:srgbClr val="263238"/>
                </a:solidFill>
                <a:latin typeface="Calibri"/>
              </a:rPr>
              <a:t>3. Mecanismo de lesión</a:t>
            </a:r>
          </a:p>
          <a:p>
            <a:pPr marL="347472" indent="-347472">
              <a:spcAft>
                <a:spcPts val="1400"/>
              </a:spcAft>
              <a:buChar char="•"/>
            </a:pPr>
            <a:r>
              <a:rPr sz="2200">
                <a:solidFill>
                  <a:srgbClr val="263238"/>
                </a:solidFill>
                <a:latin typeface="Calibri"/>
              </a:rPr>
              <a:t>4. Anatomía funcional que decide la cirugía</a:t>
            </a:r>
          </a:p>
          <a:p>
            <a:pPr marL="347472" indent="-347472">
              <a:spcAft>
                <a:spcPts val="1400"/>
              </a:spcAft>
              <a:buChar char="•"/>
            </a:pPr>
            <a:r>
              <a:rPr sz="2200">
                <a:solidFill>
                  <a:srgbClr val="263238"/>
                </a:solidFill>
                <a:latin typeface="Calibri"/>
              </a:rPr>
              <a:t>5. Biomecánica: cuánta deformidad tolera la rotación</a:t>
            </a:r>
          </a:p>
          <a:p>
            <a:pPr marL="347472" indent="-347472">
              <a:spcAft>
                <a:spcPts val="1400"/>
              </a:spcAft>
              <a:buChar char="•"/>
            </a:pPr>
            <a:r>
              <a:rPr sz="2200">
                <a:solidFill>
                  <a:srgbClr val="263238"/>
                </a:solidFill>
                <a:latin typeface="Calibri"/>
              </a:rPr>
              <a:t>6. Clasificación: AO/OTA, Gustilo-Anderson y lo que no captura</a:t>
            </a:r>
          </a:p>
          <a:p>
            <a:pPr marL="347472" indent="-347472">
              <a:spcAft>
                <a:spcPts val="1400"/>
              </a:spcAft>
              <a:buChar char="•"/>
            </a:pPr>
            <a:r>
              <a:rPr sz="2200">
                <a:solidFill>
                  <a:srgbClr val="263238"/>
                </a:solidFill>
                <a:latin typeface="Calibri"/>
              </a:rPr>
              <a:t>7. Lesiones asociadas que no se deben pasar por alto</a:t>
            </a:r>
          </a:p>
          <a:p>
            <a:pPr marL="347472" indent="-347472">
              <a:spcAft>
                <a:spcPts val="1400"/>
              </a:spcAft>
              <a:buChar char="•"/>
            </a:pPr>
            <a:r>
              <a:rPr sz="2200">
                <a:solidFill>
                  <a:srgbClr val="263238"/>
                </a:solidFill>
                <a:latin typeface="Calibri"/>
              </a:rPr>
              <a:t>8. Diagnóstico: orden de evaluación</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Examen físico y síndrome compartimental: qué tan confiable es</a:t>
            </a:r>
          </a:p>
          <a:p>
            <a:pPr marL="347472" indent="-347472">
              <a:spcAft>
                <a:spcPts val="1400"/>
              </a:spcAft>
              <a:buChar char="•"/>
            </a:pPr>
            <a:r>
              <a:rPr sz="2200">
                <a:solidFill>
                  <a:srgbClr val="263238"/>
                </a:solidFill>
                <a:latin typeface="Calibri"/>
              </a:rPr>
              <a:t>10. Imágenes</a:t>
            </a:r>
          </a:p>
          <a:p>
            <a:pPr marL="347472" indent="-347472">
              <a:spcAft>
                <a:spcPts val="1400"/>
              </a:spcAft>
              <a:buChar char="•"/>
            </a:pPr>
            <a:r>
              <a:rPr sz="2200">
                <a:solidFill>
                  <a:srgbClr val="263238"/>
                </a:solidFill>
                <a:latin typeface="Calibri"/>
              </a:rPr>
              <a:t>11. Algoritmo de decisión</a:t>
            </a:r>
          </a:p>
          <a:p>
            <a:pPr marL="347472" indent="-347472">
              <a:spcAft>
                <a:spcPts val="1400"/>
              </a:spcAft>
              <a:buChar char="•"/>
            </a:pPr>
            <a:r>
              <a:rPr sz="2200">
                <a:solidFill>
                  <a:srgbClr val="263238"/>
                </a:solidFill>
                <a:latin typeface="Calibri"/>
              </a:rPr>
              <a:t>12. Tratamiento: no operatorio, placa, clavo, injerto y fractura expuesta</a:t>
            </a:r>
          </a:p>
          <a:p>
            <a:pPr marL="347472" indent="-347472">
              <a:spcAft>
                <a:spcPts val="1400"/>
              </a:spcAft>
              <a:buChar char="•"/>
            </a:pPr>
            <a:r>
              <a:rPr sz="2200">
                <a:solidFill>
                  <a:srgbClr val="263238"/>
                </a:solidFill>
                <a:latin typeface="Calibri"/>
              </a:rPr>
              <a:t>13. Técnica quirúrgica: placa en ambos huesos paso a paso</a:t>
            </a:r>
          </a:p>
          <a:p>
            <a:pPr marL="347472" indent="-347472">
              <a:spcAft>
                <a:spcPts val="1400"/>
              </a:spcAft>
              <a:buChar char="•"/>
            </a:pPr>
            <a:r>
              <a:rPr sz="2200">
                <a:solidFill>
                  <a:srgbClr val="263238"/>
                </a:solidFill>
                <a:latin typeface="Calibri"/>
              </a:rPr>
              <a:t>14. Complicaciones: cuánto pasan y cómo evitarlas</a:t>
            </a:r>
          </a:p>
          <a:p>
            <a:pPr marL="347472" indent="-347472">
              <a:spcAft>
                <a:spcPts val="1400"/>
              </a:spcAft>
              <a:buChar char="•"/>
            </a:pPr>
            <a:r>
              <a:rPr sz="2200">
                <a:solidFill>
                  <a:srgbClr val="263238"/>
                </a:solidFill>
                <a:latin typeface="Calibri"/>
              </a:rPr>
              <a:t>15. Pronóstico: cuánto recupera el paciente</a:t>
            </a:r>
          </a:p>
          <a:p>
            <a:pPr marL="347472" indent="-347472">
              <a:spcAft>
                <a:spcPts val="1400"/>
              </a:spcAft>
              <a:buChar char="•"/>
            </a:pPr>
            <a:r>
              <a:rPr sz="2200">
                <a:solidFill>
                  <a:srgbClr val="263238"/>
                </a:solidFill>
                <a:latin typeface="Calibri"/>
              </a:rPr>
              <a:t>16. Rehabilitación</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66</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Lynch TB et al. J Orthop Trauma. 2024. doi:10.1097/BOT.0000000000002855</a:t>
            </a:r>
          </a:p>
          <a:p>
            <a:r>
              <a:rPr sz="1000">
                <a:solidFill>
                  <a:srgbClr val="5A6469"/>
                </a:solidFill>
                <a:latin typeface="Calibri"/>
              </a:rPr>
              <a:t>[r6] Schemitsch EH et al. J Bone Joint Surg Am. 1992. PMID 1522093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esta fractura la meta no es solo que el hueso suelde: es devolver la longitud, la rotación y el arco del radio, porque de eso depende poder pronar y supinar [r2, r6].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66</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y por qué es distinta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Flynn H et al. Instr Course Lect. 2022. PMID 35254790</a:t>
            </a:r>
          </a:p>
          <a:p>
            <a:r>
              <a:rPr sz="1000">
                <a:solidFill>
                  <a:srgbClr val="5A6469"/>
                </a:solidFill>
                <a:latin typeface="Calibri"/>
              </a:rPr>
              <a:t>[r2] Lynch TB et al. J Orthop Trauma. 2024. doi:10.1097/BOT.0000000000002855</a:t>
            </a:r>
          </a:p>
          <a:p>
            <a:r>
              <a:rPr sz="1000">
                <a:solidFill>
                  <a:srgbClr val="5A6469"/>
                </a:solidFill>
                <a:latin typeface="Calibri"/>
              </a:rPr>
              <a:t>[r6] Schemitsch EH et al. J Bone Joint Surg Am. 1992. PMID 1522093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Una fractura diafisaria de ambos huesos del antebrazo es la pérdida de continuidad de la diáfisis del radio y del cúbito.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66</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y por qué es distinta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Flynn H et al. Instr Course Lect. 2022. PMID 35254790</a:t>
            </a:r>
          </a:p>
          <a:p>
            <a:r>
              <a:rPr sz="1000">
                <a:solidFill>
                  <a:srgbClr val="5A6469"/>
                </a:solidFill>
                <a:latin typeface="Calibri"/>
              </a:rPr>
              <a:t>[r2] Lynch TB et al. J Orthop Trauma. 2024. doi:10.1097/BOT.0000000000002855</a:t>
            </a:r>
          </a:p>
          <a:p>
            <a:r>
              <a:rPr sz="1000">
                <a:solidFill>
                  <a:srgbClr val="5A6469"/>
                </a:solidFill>
                <a:latin typeface="Calibri"/>
              </a:rPr>
              <a:t>[r6] Schemitsch EH et al. J Bone Joint Surg Am. 1992. PMID 1522093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Lo que la distingue de otras fracturas diafisarias es la función.</a:t>
            </a:r>
          </a:p>
          <a:p>
            <a:pPr marL="347472" indent="-347472">
              <a:spcAft>
                <a:spcPts val="1400"/>
              </a:spcAft>
              <a:buChar char="•"/>
            </a:pPr>
            <a:r>
              <a:rPr sz="2400">
                <a:solidFill>
                  <a:srgbClr val="263238"/>
                </a:solidFill>
                <a:latin typeface="Calibri"/>
              </a:rPr>
              <a:t>El antebrazo no es un tubo que solo carga peso: es una unidad que rota.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66</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 lo que se sabe y lo que no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Chung KC et al. J Hand Surg Am. 2001. doi:10.1053/jhsu.2001.26322</a:t>
            </a:r>
          </a:p>
          <a:p>
            <a:r>
              <a:rPr sz="800">
                <a:solidFill>
                  <a:srgbClr val="5A6469"/>
                </a:solidFill>
                <a:latin typeface="Calibri"/>
              </a:rPr>
              <a:t>[r4] Vasara H et al. JB JS Open Access. 2023. doi:10.2106/JBJS.OA.22.00115</a:t>
            </a:r>
          </a:p>
          <a:p>
            <a:r>
              <a:rPr sz="800">
                <a:solidFill>
                  <a:srgbClr val="5A6469"/>
                </a:solidFill>
                <a:latin typeface="Calibri"/>
              </a:rPr>
              <a:t>[r43] Uygur E et al. Hand Surg Rehabil. 2021. doi:10.1016/j.hansur.2020.07.002</a:t>
            </a:r>
          </a:p>
          <a:p>
            <a:r>
              <a:rPr sz="800">
                <a:solidFill>
                  <a:srgbClr val="5A6469"/>
                </a:solidFill>
                <a:latin typeface="Calibri"/>
              </a:rPr>
              <a:t>[r46] Droll KP et al. J Bone Joint Surg Am. 2007. doi:10.2106/JBJS.F.01065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Frecuencia.</a:t>
            </a:r>
          </a:p>
          <a:p>
            <a:pPr marL="347472" indent="-347472">
              <a:spcAft>
                <a:spcPts val="1400"/>
              </a:spcAft>
              <a:buChar char="•"/>
            </a:pPr>
            <a:r>
              <a:rPr sz="2400">
                <a:solidFill>
                  <a:srgbClr val="263238"/>
                </a:solidFill>
                <a:latin typeface="Calibri"/>
              </a:rPr>
              <a:t>Los datos que aíslan la diáfisis son escasos.</a:t>
            </a:r>
          </a:p>
          <a:p>
            <a:pPr marL="347472" indent="-347472">
              <a:spcAft>
                <a:spcPts val="1400"/>
              </a:spcAft>
              <a:buChar char="•"/>
            </a:pPr>
            <a:r>
              <a:rPr sz="2400">
                <a:solidFill>
                  <a:srgbClr val="263238"/>
                </a:solidFill>
                <a:latin typeface="Calibri"/>
              </a:rPr>
              <a:t>La mejor fuente nacional que encontramos mezcla la muñeca: en las urgencias de EE.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66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Adultos operados por fractura diafisaria del antebrazo, según el hueso roto (cohorte finlandesa, 470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Vasara H et al. JB JS Open Access. 2023. doi:10.2106/JBJS.OA.22.00115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66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Series que describen a los pacientes con fractura diafisaria del antebrazo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Chung KC et al. J Hand Surg Am. 2001. doi:10.1053/jhsu.2001.26322</a:t>
            </a:r>
          </a:p>
          <a:p>
            <a:r>
              <a:rPr sz="800">
                <a:solidFill>
                  <a:srgbClr val="5A6469"/>
                </a:solidFill>
                <a:latin typeface="Calibri"/>
              </a:rPr>
              <a:t>[r4] Vasara H et al. JB JS Open Access. 2023. doi:10.2106/JBJS.OA.22.00115</a:t>
            </a:r>
          </a:p>
          <a:p>
            <a:r>
              <a:rPr sz="800">
                <a:solidFill>
                  <a:srgbClr val="5A6469"/>
                </a:solidFill>
                <a:latin typeface="Calibri"/>
              </a:rPr>
              <a:t>[r43] Uygur E et al. Hand Surg Rehabil. 2021. doi:10.1016/j.hansur.2020.07.002</a:t>
            </a:r>
          </a:p>
          <a:p>
            <a:r>
              <a:rPr sz="800">
                <a:solidFill>
                  <a:srgbClr val="5A6469"/>
                </a:solidFill>
                <a:latin typeface="Calibri"/>
              </a:rPr>
              <a:t>[r46] Droll KP et al. J Bone Joint Surg Am. 2007. doi:10.2106/JBJS.F.01065</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Serie</a:t>
                      </a:r>
                    </a:p>
                  </a:txBody>
                  <a:tcPr>
                    <a:solidFill>
                      <a:srgbClr val="0F5F6B"/>
                    </a:solidFill>
                  </a:tcPr>
                </a:tc>
                <a:tc>
                  <a:txBody>
                    <a:bodyPr/>
                    <a:lstStyle/>
                    <a:p>
                      <a:r>
                        <a:rPr sz="1600" b="1">
                          <a:solidFill>
                            <a:srgbClr val="FFFFFF"/>
                          </a:solidFill>
                          <a:latin typeface="Calibri"/>
                        </a:rPr>
                        <a:t>Pacientes</a:t>
                      </a:r>
                    </a:p>
                  </a:txBody>
                  <a:tcPr>
                    <a:solidFill>
                      <a:srgbClr val="0F5F6B"/>
                    </a:solidFill>
                  </a:tcPr>
                </a:tc>
                <a:tc>
                  <a:txBody>
                    <a:bodyPr/>
                    <a:lstStyle/>
                    <a:p>
                      <a:r>
                        <a:rPr sz="1600" b="1">
                          <a:solidFill>
                            <a:srgbClr val="FFFFFF"/>
                          </a:solidFill>
                          <a:latin typeface="Calibri"/>
                        </a:rPr>
                        <a:t>Qué describe</a:t>
                      </a:r>
                    </a:p>
                  </a:txBody>
                  <a:tcPr>
                    <a:solidFill>
                      <a:srgbClr val="0F5F6B"/>
                    </a:solidFill>
                  </a:tcPr>
                </a:tc>
              </a:tr>
              <a:tr h="457200">
                <a:tc>
                  <a:txBody>
                    <a:bodyPr/>
                    <a:lstStyle/>
                    <a:p>
                      <a:r>
                        <a:rPr sz="1600">
                          <a:solidFill>
                            <a:srgbClr val="263238"/>
                          </a:solidFill>
                          <a:latin typeface="Calibri"/>
                        </a:rPr>
                        <a:t>Vasara 2023, Finlandia (cohorte)</a:t>
                      </a:r>
                    </a:p>
                  </a:txBody>
                  <a:tcPr>
                    <a:solidFill>
                      <a:srgbClr val="EEF3F4"/>
                    </a:solidFill>
                  </a:tcPr>
                </a:tc>
                <a:tc>
                  <a:txBody>
                    <a:bodyPr/>
                    <a:lstStyle/>
                    <a:p>
                      <a:r>
                        <a:rPr sz="1600">
                          <a:solidFill>
                            <a:srgbClr val="263238"/>
                          </a:solidFill>
                          <a:latin typeface="Calibri"/>
                        </a:rPr>
                        <a:t>470 adultos operados</a:t>
                      </a:r>
                    </a:p>
                  </a:txBody>
                  <a:tcPr>
                    <a:solidFill>
                      <a:srgbClr val="EEF3F4"/>
                    </a:solidFill>
                  </a:tcPr>
                </a:tc>
                <a:tc>
                  <a:txBody>
                    <a:bodyPr/>
                    <a:lstStyle/>
                    <a:p>
                      <a:r>
                        <a:rPr sz="1600">
                          <a:solidFill>
                            <a:srgbClr val="263238"/>
                          </a:solidFill>
                          <a:latin typeface="Calibri"/>
                        </a:rPr>
                        <a:t>202 ambos huesos, 164 cúbito aislado, 104 radio aislado</a:t>
                      </a:r>
                    </a:p>
                  </a:txBody>
                  <a:tcPr>
                    <a:solidFill>
                      <a:srgbClr val="EEF3F4"/>
                    </a:solidFill>
                  </a:tcPr>
                </a:tc>
              </a:tr>
              <a:tr h="457200">
                <a:tc>
                  <a:txBody>
                    <a:bodyPr/>
                    <a:lstStyle/>
                    <a:p>
                      <a:r>
                        <a:rPr sz="1600">
                          <a:solidFill>
                            <a:srgbClr val="263238"/>
                          </a:solidFill>
                          <a:latin typeface="Calibri"/>
                        </a:rPr>
                        <a:t>Uygur 2021 (clavo)</a:t>
                      </a:r>
                    </a:p>
                  </a:txBody>
                  <a:tcPr>
                    <a:solidFill>
                      <a:srgbClr val="FFFFFF"/>
                    </a:solidFill>
                  </a:tcPr>
                </a:tc>
                <a:tc>
                  <a:txBody>
                    <a:bodyPr/>
                    <a:lstStyle/>
                    <a:p>
                      <a:r>
                        <a:rPr sz="1600">
                          <a:solidFill>
                            <a:srgbClr val="263238"/>
                          </a:solidFill>
                          <a:latin typeface="Calibri"/>
                        </a:rPr>
                        <a:t>78</a:t>
                      </a:r>
                    </a:p>
                  </a:txBody>
                  <a:tcPr>
                    <a:solidFill>
                      <a:srgbClr val="FFFFFF"/>
                    </a:solidFill>
                  </a:tcPr>
                </a:tc>
                <a:tc>
                  <a:txBody>
                    <a:bodyPr/>
                    <a:lstStyle/>
                    <a:p>
                      <a:r>
                        <a:rPr sz="1600">
                          <a:solidFill>
                            <a:srgbClr val="263238"/>
                          </a:solidFill>
                          <a:latin typeface="Calibri"/>
                        </a:rPr>
                        <a:t>Edad media 33,4 años; 68 % hombres; 61,5 % trauma de alta velocidad</a:t>
                      </a:r>
                    </a:p>
                  </a:txBody>
                  <a:tcPr>
                    <a:solidFill>
                      <a:srgbClr val="FFFFFF"/>
                    </a:solidFill>
                  </a:tcPr>
                </a:tc>
              </a:tr>
              <a:tr h="457200">
                <a:tc>
                  <a:txBody>
                    <a:bodyPr/>
                    <a:lstStyle/>
                    <a:p>
                      <a:r>
                        <a:rPr sz="1600">
                          <a:solidFill>
                            <a:srgbClr val="263238"/>
                          </a:solidFill>
                          <a:latin typeface="Calibri"/>
                        </a:rPr>
                        <a:t>Droll 2007 (placa)</a:t>
                      </a:r>
                    </a:p>
                  </a:txBody>
                  <a:tcPr>
                    <a:solidFill>
                      <a:srgbClr val="EEF3F4"/>
                    </a:solidFill>
                  </a:tcPr>
                </a:tc>
                <a:tc>
                  <a:txBody>
                    <a:bodyPr/>
                    <a:lstStyle/>
                    <a:p>
                      <a:r>
                        <a:rPr sz="1600">
                          <a:solidFill>
                            <a:srgbClr val="263238"/>
                          </a:solidFill>
                          <a:latin typeface="Calibri"/>
                        </a:rPr>
                        <a:t>30</a:t>
                      </a:r>
                    </a:p>
                  </a:txBody>
                  <a:tcPr>
                    <a:solidFill>
                      <a:srgbClr val="EEF3F4"/>
                    </a:solidFill>
                  </a:tcPr>
                </a:tc>
                <a:tc>
                  <a:txBody>
                    <a:bodyPr/>
                    <a:lstStyle/>
                    <a:p>
                      <a:r>
                        <a:rPr sz="1600">
                          <a:solidFill>
                            <a:srgbClr val="263238"/>
                          </a:solidFill>
                          <a:latin typeface="Calibri"/>
                        </a:rPr>
                        <a:t>Edad media 43,9 años; 19 hombres y 11 mujeres</a:t>
                      </a:r>
                    </a:p>
                  </a:txBody>
                  <a:tcPr>
                    <a:solidFill>
                      <a:srgbClr val="EEF3F4"/>
                    </a:solidFill>
                  </a:tcPr>
                </a:tc>
              </a:tr>
              <a:tr h="457200">
                <a:tc>
                  <a:txBody>
                    <a:bodyPr/>
                    <a:lstStyle/>
                    <a:p>
                      <a:r>
                        <a:rPr sz="1600">
                          <a:solidFill>
                            <a:srgbClr val="263238"/>
                          </a:solidFill>
                          <a:latin typeface="Calibri"/>
                        </a:rPr>
                        <a:t>Chung 2001, urgencias de EE. UU. 1998</a:t>
                      </a:r>
                    </a:p>
                  </a:txBody>
                  <a:tcPr>
                    <a:solidFill>
                      <a:srgbClr val="FFFFFF"/>
                    </a:solidFill>
                  </a:tcPr>
                </a:tc>
                <a:tc>
                  <a:txBody>
                    <a:bodyPr/>
                    <a:lstStyle/>
                    <a:p>
                      <a:r>
                        <a:rPr sz="1600">
                          <a:solidFill>
                            <a:srgbClr val="263238"/>
                          </a:solidFill>
                          <a:latin typeface="Calibri"/>
                        </a:rPr>
                        <a:t>1 465 874 casos estimados de mano y antebrazo</a:t>
                      </a:r>
                    </a:p>
                  </a:txBody>
                  <a:tcPr>
                    <a:solidFill>
                      <a:srgbClr val="FFFFFF"/>
                    </a:solidFill>
                  </a:tcPr>
                </a:tc>
                <a:tc>
                  <a:txBody>
                    <a:bodyPr/>
                    <a:lstStyle/>
                    <a:p>
                      <a:r>
                        <a:rPr sz="1600">
                          <a:solidFill>
                            <a:srgbClr val="263238"/>
                          </a:solidFill>
                          <a:latin typeface="Calibri"/>
                        </a:rPr>
                        <a:t>Radio o cúbito: 44 % de todas (incluye radio distal; no aísla la diáfisis)</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66</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[r16] Sheth M et al. JBJS Rev. 2022. doi:10.2106/JBJS.RVW.21.00212</a:t>
            </a:r>
          </a:p>
          <a:p>
            <a:r>
              <a:rPr sz="800">
                <a:solidFill>
                  <a:srgbClr val="5A6469"/>
                </a:solidFill>
                <a:latin typeface="Calibri"/>
              </a:rPr>
              <a:t>[r43] Uygur E et al. Hand Surg Rehabil. 2021. doi:10.1016/j.hansur.2020.07.002</a:t>
            </a:r>
          </a:p>
          <a:p>
            <a:r>
              <a:rPr sz="800">
                <a:solidFill>
                  <a:srgbClr val="5A6469"/>
                </a:solidFill>
                <a:latin typeface="Calibri"/>
              </a:rPr>
              <a:t>[r50] Coulibaly MO et al. Injury. 2015. doi:10.1016/j.injury.2015.02.012</a:t>
            </a:r>
          </a:p>
          <a:p>
            <a:r>
              <a:rPr sz="800">
                <a:solidFill>
                  <a:srgbClr val="5A6469"/>
                </a:solidFill>
                <a:latin typeface="Calibri"/>
              </a:rPr>
              <a:t>[r51] Kang HT et al. Clin Orthop Surg. 2025. doi:10.4055/cios24515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2 mecanismos explican la mayoría y cambian el pronóstico: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66</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[r43] Uygur E et al. Hand Surg Rehabil. 2021. doi:10.1016/j.hansur.2020.07.002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78 pacientes con ambos huesos tratados con clavo, 61,5 % sufrió un trauma de alta velocidad [r43].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66</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[r51] Kang HT et al. Clin Orthop Surg. 2025. doi:10.4055/cios24515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Fractura de húmero del mismo lado («codo flotante»): en una serie de fracturas segmentarias… [r51]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66</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funcional que decide la cirugía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 Hotchkiss RN et al. J Hand Surg Am. 1989. doi:10.1016/0363-5023(89)90017-8</a:t>
            </a:r>
          </a:p>
          <a:p>
            <a:r>
              <a:rPr sz="800">
                <a:solidFill>
                  <a:srgbClr val="5A6469"/>
                </a:solidFill>
                <a:latin typeface="Calibri"/>
              </a:rPr>
              <a:t>[r6] Schemitsch EH et al. J Bone Joint Surg Am. 1992. PMID 1522093</a:t>
            </a:r>
          </a:p>
          <a:p>
            <a:r>
              <a:rPr sz="800">
                <a:solidFill>
                  <a:srgbClr val="5A6469"/>
                </a:solidFill>
                <a:latin typeface="Calibri"/>
              </a:rPr>
              <a:t>[r9] Calfee RP et al. J Bone Joint Surg Am. 2011. doi:10.2106/JBJS.I.01242</a:t>
            </a:r>
          </a:p>
          <a:p>
            <a:r>
              <a:rPr sz="800">
                <a:solidFill>
                  <a:srgbClr val="5A6469"/>
                </a:solidFill>
                <a:latin typeface="Calibri"/>
              </a:rPr>
              <a:t>[r10] Schwarz AM et al. Injury. 2017. doi:10.1016/S0020-1383(17)30736-2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Radio y cúbito: forma distinta, trabajo distinto.</a:t>
            </a:r>
          </a:p>
          <a:p>
            <a:pPr marL="347472" indent="-347472">
              <a:spcAft>
                <a:spcPts val="1400"/>
              </a:spcAft>
              <a:buChar char="•"/>
            </a:pPr>
            <a:r>
              <a:rPr sz="2800">
                <a:solidFill>
                  <a:srgbClr val="263238"/>
                </a:solidFill>
                <a:latin typeface="Calibri"/>
              </a:rPr>
              <a:t>El cúbito es casi recto y actúa como eje.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66</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funcional que decide la cirugía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Schwarz AM et al. Injury. 2017. doi:10.1016/S0020-1383(17)30736-2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Otro estudio de cadáveres midió la arcada de Frohse: a 25,2 mm del centro de la articulación radiocapitelar con el antebrazo en supinación (media del lado derecho) y a 14,1… [r10]</a:t>
            </a:r>
          </a:p>
          <a:p>
            <a:pPr marL="347472" indent="-347472">
              <a:spcAft>
                <a:spcPts val="1400"/>
              </a:spcAft>
              <a:buChar char="•"/>
            </a:pPr>
            <a:r>
              <a:rPr sz="2400">
                <a:solidFill>
                  <a:srgbClr val="263238"/>
                </a:solidFill>
                <a:latin typeface="Calibri"/>
              </a:rPr>
              <a:t>Nervios sensitivos en riesgo.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66</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se lesiona con facilidad según el hueso y el tercio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[r9] Calfee RP et al. J Bone Joint Surg Am. 2011. doi:10.2106/JBJS.I.01242</a:t>
            </a:r>
          </a:p>
          <a:p>
            <a:r>
              <a:rPr sz="800">
                <a:solidFill>
                  <a:srgbClr val="5A6469"/>
                </a:solidFill>
                <a:latin typeface="Calibri"/>
              </a:rPr>
              <a:t>[r10] Schwarz AM et al. Injury. 2017. doi:10.1016/S0020-1383(17)30736-2</a:t>
            </a:r>
          </a:p>
          <a:p>
            <a:r>
              <a:rPr sz="800">
                <a:solidFill>
                  <a:srgbClr val="5A6469"/>
                </a:solidFill>
                <a:latin typeface="Calibri"/>
              </a:rPr>
              <a:t>[r12] Catalano LW 3rd et al. J Am Acad Orthop Surg. 2011. doi:10.5435/00124635-201107000-00006</a:t>
            </a:r>
          </a:p>
          <a:p>
            <a:r>
              <a:rPr sz="800">
                <a:solidFill>
                  <a:srgbClr val="5A6469"/>
                </a:solidFill>
                <a:latin typeface="Calibri"/>
              </a:rPr>
              <a:t>[r38] Spinner RJ et al. J Hand Surg Am. 1998. doi:10.1016/S0363-5023(98)80101-9</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Zona</a:t>
                      </a:r>
                    </a:p>
                  </a:txBody>
                  <a:tcPr>
                    <a:solidFill>
                      <a:srgbClr val="0F5F6B"/>
                    </a:solidFill>
                  </a:tcPr>
                </a:tc>
                <a:tc>
                  <a:txBody>
                    <a:bodyPr/>
                    <a:lstStyle/>
                    <a:p>
                      <a:r>
                        <a:rPr sz="1600" b="1">
                          <a:solidFill>
                            <a:srgbClr val="FFFFFF"/>
                          </a:solidFill>
                          <a:latin typeface="Calibri"/>
                        </a:rPr>
                        <a:t>Estructura en riesgo</a:t>
                      </a:r>
                    </a:p>
                  </a:txBody>
                  <a:tcPr>
                    <a:solidFill>
                      <a:srgbClr val="0F5F6B"/>
                    </a:solidFill>
                  </a:tcPr>
                </a:tc>
                <a:tc>
                  <a:txBody>
                    <a:bodyPr/>
                    <a:lstStyle/>
                    <a:p>
                      <a:r>
                        <a:rPr sz="1600" b="1">
                          <a:solidFill>
                            <a:srgbClr val="FFFFFF"/>
                          </a:solidFill>
                          <a:latin typeface="Calibri"/>
                        </a:rPr>
                        <a:t>Dato</a:t>
                      </a:r>
                    </a:p>
                  </a:txBody>
                  <a:tcPr>
                    <a:solidFill>
                      <a:srgbClr val="0F5F6B"/>
                    </a:solidFill>
                  </a:tcPr>
                </a:tc>
              </a:tr>
              <a:tr h="457200">
                <a:tc>
                  <a:txBody>
                    <a:bodyPr/>
                    <a:lstStyle/>
                    <a:p>
                      <a:r>
                        <a:rPr sz="1600">
                          <a:solidFill>
                            <a:srgbClr val="263238"/>
                          </a:solidFill>
                          <a:latin typeface="Calibri"/>
                        </a:rPr>
                        <a:t>Radio, tercio proximal</a:t>
                      </a:r>
                    </a:p>
                  </a:txBody>
                  <a:tcPr>
                    <a:solidFill>
                      <a:srgbClr val="EEF3F4"/>
                    </a:solidFill>
                  </a:tcPr>
                </a:tc>
                <a:tc>
                  <a:txBody>
                    <a:bodyPr/>
                    <a:lstStyle/>
                    <a:p>
                      <a:r>
                        <a:rPr sz="1600">
                          <a:solidFill>
                            <a:srgbClr val="263238"/>
                          </a:solidFill>
                          <a:latin typeface="Calibri"/>
                        </a:rPr>
                        <a:t>Nervio interóseo posterior y arcada de Frohse</a:t>
                      </a:r>
                    </a:p>
                  </a:txBody>
                  <a:tcPr>
                    <a:solidFill>
                      <a:srgbClr val="EEF3F4"/>
                    </a:solidFill>
                  </a:tcPr>
                </a:tc>
                <a:tc>
                  <a:txBody>
                    <a:bodyPr/>
                    <a:lstStyle/>
                    <a:p>
                      <a:r>
                        <a:rPr sz="1600">
                          <a:solidFill>
                            <a:srgbClr val="263238"/>
                          </a:solidFill>
                          <a:latin typeface="Calibri"/>
                        </a:rPr>
                        <a:t>Cruza el radio a 4,2 cm de la articulación radiocapitelar en rotación neutra; con fractura desplazada la pronación ya no lo aleja</a:t>
                      </a:r>
                    </a:p>
                  </a:txBody>
                  <a:tcPr>
                    <a:solidFill>
                      <a:srgbClr val="EEF3F4"/>
                    </a:solidFill>
                  </a:tcPr>
                </a:tc>
              </a:tr>
              <a:tr h="457200">
                <a:tc>
                  <a:txBody>
                    <a:bodyPr/>
                    <a:lstStyle/>
                    <a:p>
                      <a:r>
                        <a:rPr sz="1600">
                          <a:solidFill>
                            <a:srgbClr val="263238"/>
                          </a:solidFill>
                          <a:latin typeface="Calibri"/>
                        </a:rPr>
                        <a:t>Radio, tercio proximal (abordaje dorsal)</a:t>
                      </a:r>
                    </a:p>
                  </a:txBody>
                  <a:tcPr>
                    <a:solidFill>
                      <a:srgbClr val="FFFFFF"/>
                    </a:solidFill>
                  </a:tcPr>
                </a:tc>
                <a:tc>
                  <a:txBody>
                    <a:bodyPr/>
                    <a:lstStyle/>
                    <a:p>
                      <a:r>
                        <a:rPr sz="1600">
                          <a:solidFill>
                            <a:srgbClr val="263238"/>
                          </a:solidFill>
                          <a:latin typeface="Calibri"/>
                        </a:rPr>
                        <a:t>Ramas motoras del NIP para el extensor común</a:t>
                      </a:r>
                    </a:p>
                  </a:txBody>
                  <a:tcPr>
                    <a:solidFill>
                      <a:srgbClr val="FFFFFF"/>
                    </a:solidFill>
                  </a:tcPr>
                </a:tc>
                <a:tc>
                  <a:txBody>
                    <a:bodyPr/>
                    <a:lstStyle/>
                    <a:p>
                      <a:r>
                        <a:rPr sz="1600">
                          <a:solidFill>
                            <a:srgbClr val="263238"/>
                          </a:solidFill>
                          <a:latin typeface="Calibri"/>
                        </a:rPr>
                        <a:t>Parálisis del extensor común tras Thompson en 7 pacientes descritos</a:t>
                      </a:r>
                    </a:p>
                  </a:txBody>
                  <a:tcPr>
                    <a:solidFill>
                      <a:srgbClr val="FFFFFF"/>
                    </a:solidFill>
                  </a:tcPr>
                </a:tc>
              </a:tr>
              <a:tr h="457200">
                <a:tc>
                  <a:txBody>
                    <a:bodyPr/>
                    <a:lstStyle/>
                    <a:p>
                      <a:r>
                        <a:rPr sz="1600">
                          <a:solidFill>
                            <a:srgbClr val="263238"/>
                          </a:solidFill>
                          <a:latin typeface="Calibri"/>
                        </a:rPr>
                        <a:t>Radio, todo el eje</a:t>
                      </a:r>
                    </a:p>
                  </a:txBody>
                  <a:tcPr>
                    <a:solidFill>
                      <a:srgbClr val="EEF3F4"/>
                    </a:solidFill>
                  </a:tcPr>
                </a:tc>
                <a:tc>
                  <a:txBody>
                    <a:bodyPr/>
                    <a:lstStyle/>
                    <a:p>
                      <a:r>
                        <a:rPr sz="1600">
                          <a:solidFill>
                            <a:srgbClr val="263238"/>
                          </a:solidFill>
                          <a:latin typeface="Calibri"/>
                        </a:rPr>
                        <a:t>Rama superficial del nervio radial, cutáneo antebraquial lateral, vena cefálica</a:t>
                      </a:r>
                    </a:p>
                  </a:txBody>
                  <a:tcPr>
                    <a:solidFill>
                      <a:srgbClr val="EEF3F4"/>
                    </a:solidFill>
                  </a:tcPr>
                </a:tc>
                <a:tc>
                  <a:txBody>
                    <a:bodyPr/>
                    <a:lstStyle/>
                    <a:p>
                      <a:r>
                        <a:rPr sz="1600">
                          <a:solidFill>
                            <a:srgbClr val="263238"/>
                          </a:solidFill>
                          <a:latin typeface="Calibri"/>
                        </a:rPr>
                        <a:t>Estructuras en riesgo en los abordajes radiales</a:t>
                      </a:r>
                    </a:p>
                  </a:txBody>
                  <a:tcPr>
                    <a:solidFill>
                      <a:srgbClr val="EEF3F4"/>
                    </a:solidFill>
                  </a:tcPr>
                </a:tc>
              </a:tr>
              <a:tr h="457200">
                <a:tc>
                  <a:txBody>
                    <a:bodyPr/>
                    <a:lstStyle/>
                    <a:p>
                      <a:r>
                        <a:rPr sz="1600">
                          <a:solidFill>
                            <a:srgbClr val="263238"/>
                          </a:solidFill>
                          <a:latin typeface="Calibri"/>
                        </a:rPr>
                        <a:t>Cúbito</a:t>
                      </a:r>
                    </a:p>
                  </a:txBody>
                  <a:tcPr>
                    <a:solidFill>
                      <a:srgbClr val="FFFFFF"/>
                    </a:solidFill>
                  </a:tcPr>
                </a:tc>
                <a:tc>
                  <a:txBody>
                    <a:bodyPr/>
                    <a:lstStyle/>
                    <a:p>
                      <a:r>
                        <a:rPr sz="1600">
                          <a:solidFill>
                            <a:srgbClr val="263238"/>
                          </a:solidFill>
                          <a:latin typeface="Calibri"/>
                        </a:rPr>
                        <a:t>Rama dorsal cutánea del nervio cubital</a:t>
                      </a:r>
                    </a:p>
                  </a:txBody>
                  <a:tcPr>
                    <a:solidFill>
                      <a:srgbClr val="FFFFFF"/>
                    </a:solidFill>
                  </a:tcPr>
                </a:tc>
                <a:tc>
                  <a:txBody>
                    <a:bodyPr/>
                    <a:lstStyle/>
                    <a:p>
                      <a:r>
                        <a:rPr sz="1600">
                          <a:solidFill>
                            <a:srgbClr val="263238"/>
                          </a:solidFill>
                          <a:latin typeface="Calibri"/>
                        </a:rPr>
                        <a:t>Cuidado en el abordaje del borde subcutáneo</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66</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Biomecánica: cuánta deformidad tolera la rotación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[r7] Matthews LS et al. J Bone Joint Surg Am. 1982. PMID 7054197</a:t>
            </a:r>
          </a:p>
          <a:p>
            <a:r>
              <a:rPr sz="800">
                <a:solidFill>
                  <a:srgbClr val="5A6469"/>
                </a:solidFill>
                <a:latin typeface="Calibri"/>
              </a:rPr>
              <a:t>[r8] Tarr RR et al. An in vitro study. 1984. PMID 6690445</a:t>
            </a:r>
          </a:p>
          <a:p>
            <a:r>
              <a:rPr sz="800">
                <a:solidFill>
                  <a:srgbClr val="5A6469"/>
                </a:solidFill>
                <a:latin typeface="Calibri"/>
              </a:rPr>
              <a:t>[r26] Lee SK et al. Eur J Orthop Surg Traumatol. 2014. doi:10.1007/s00590-013-1242-x</a:t>
            </a:r>
          </a:p>
          <a:p>
            <a:r>
              <a:rPr sz="800">
                <a:solidFill>
                  <a:srgbClr val="5A6469"/>
                </a:solidFill>
                <a:latin typeface="Calibri"/>
              </a:rPr>
              <a:t>[r27] Lee SK et al. Acta Orthop Belg. 2019. PMID 31677626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Los estudios de cadáver dan cifras útiles para decidir cuándo una reducción es suficiente: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66</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Biomecánica: cuánta deformidad tolera la rotación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Lee SK et al. Eur J Orthop Surg Traumatol. 2014. doi:10.1007/s00590-013-1242-x</a:t>
            </a:r>
          </a:p>
          <a:p>
            <a:r>
              <a:rPr sz="1000">
                <a:solidFill>
                  <a:srgbClr val="5A6469"/>
                </a:solidFill>
                <a:latin typeface="Calibri"/>
              </a:rPr>
              <a:t>[r27] Lee SK et al. Acta Orthop Belg. 2019. PMID 31677626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arco del radio también importa: en estudios que compararon placa y clavo, la placa restituyó mejor el cociente del arco respecto del lado sano… [r26] [r27]</a:t>
            </a:r>
          </a:p>
          <a:p>
            <a:pPr marL="347472" indent="-347472">
              <a:spcAft>
                <a:spcPts val="1400"/>
              </a:spcAft>
              <a:buChar char="•"/>
            </a:pPr>
            <a:r>
              <a:rPr sz="2400">
                <a:solidFill>
                  <a:srgbClr val="263238"/>
                </a:solidFill>
                <a:latin typeface="Calibri"/>
              </a:rPr>
              <a:t>Cuánta fijación hace falta.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66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Pérdida de pronosupinación con 10° de angulación combinada de radio y cúbito (cadáver)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Tarr RR et al. An in vitro study. 1984. PMID 6690445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66</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Clasificación: AO/OTA, Gustilo-Anderson y lo que no captura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Box MW et al. J Orthop Surg Res. 2024. doi:10.1186/s13018-024-05158-0</a:t>
            </a:r>
          </a:p>
          <a:p>
            <a:r>
              <a:rPr sz="1000">
                <a:solidFill>
                  <a:srgbClr val="5A6469"/>
                </a:solidFill>
                <a:latin typeface="Calibri"/>
              </a:rPr>
              <a:t>[r40] Yao CK et al. Arch Orthop Trauma Surg. 2014. doi:10.1007/s00402-014-2079-4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AO/OTA, hueso por hueso.</a:t>
            </a:r>
          </a:p>
          <a:p>
            <a:pPr marL="347472" indent="-347472">
              <a:spcAft>
                <a:spcPts val="1400"/>
              </a:spcAft>
              <a:buChar char="•"/>
            </a:pPr>
            <a:r>
              <a:rPr sz="2400">
                <a:solidFill>
                  <a:srgbClr val="263238"/>
                </a:solidFill>
                <a:latin typeface="Calibri"/>
              </a:rPr>
              <a:t>Cada hueso se describe según el trazo: A, simple; B, en cuña; C, multifragmentaria.</a:t>
            </a:r>
          </a:p>
          <a:p>
            <a:pPr marL="347472" indent="-347472">
              <a:spcAft>
                <a:spcPts val="1400"/>
              </a:spcAft>
              <a:buChar char="•"/>
            </a:pPr>
            <a:r>
              <a:rPr sz="2400">
                <a:solidFill>
                  <a:srgbClr val="263238"/>
                </a:solidFill>
                <a:latin typeface="Calibri"/>
              </a:rPr>
              <a:t>Las series clínicas la usan para describir el patrón y para buscar factores de riesgo [r25, r40].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66</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Tipo AO/OTA en el grupo placa de 9 estudios (porcentaje de las fracturas)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Box MW et al. J Orthop Surg Res. 2024. doi:10.1186/s13018-024-05158-0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66</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AO/OTA por hueso: qué significa y para qué sirve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Mikek M et al. Arch Orthop Trauma Surg. 2004. doi:10.1007/s00402-004-0668-3</a:t>
            </a:r>
          </a:p>
          <a:p>
            <a:r>
              <a:rPr sz="1000">
                <a:solidFill>
                  <a:srgbClr val="5A6469"/>
                </a:solidFill>
                <a:latin typeface="Calibri"/>
              </a:rPr>
              <a:t>[r40] Yao CK et al. Arch Orthop Trauma Surg. 2014. doi:10.1007/s00402-014-2079-4</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Tipo</a:t>
                      </a:r>
                    </a:p>
                  </a:txBody>
                  <a:tcPr>
                    <a:solidFill>
                      <a:srgbClr val="0F5F6B"/>
                    </a:solidFill>
                  </a:tcPr>
                </a:tc>
                <a:tc>
                  <a:txBody>
                    <a:bodyPr/>
                    <a:lstStyle/>
                    <a:p>
                      <a:r>
                        <a:rPr sz="1600" b="1">
                          <a:solidFill>
                            <a:srgbClr val="FFFFFF"/>
                          </a:solidFill>
                          <a:latin typeface="Calibri"/>
                        </a:rPr>
                        <a:t>Descripción</a:t>
                      </a:r>
                    </a:p>
                  </a:txBody>
                  <a:tcPr>
                    <a:solidFill>
                      <a:srgbClr val="0F5F6B"/>
                    </a:solidFill>
                  </a:tcPr>
                </a:tc>
                <a:tc>
                  <a:txBody>
                    <a:bodyPr/>
                    <a:lstStyle/>
                    <a:p>
                      <a:r>
                        <a:rPr sz="1600" b="1">
                          <a:solidFill>
                            <a:srgbClr val="FFFFFF"/>
                          </a:solidFill>
                          <a:latin typeface="Calibri"/>
                        </a:rPr>
                        <a:t>Qué cambia en la decisión</a:t>
                      </a:r>
                    </a:p>
                  </a:txBody>
                  <a:tcPr>
                    <a:solidFill>
                      <a:srgbClr val="0F5F6B"/>
                    </a:solidFill>
                  </a:tcPr>
                </a:tc>
              </a:tr>
              <a:tr h="457200">
                <a:tc>
                  <a:txBody>
                    <a:bodyPr/>
                    <a:lstStyle/>
                    <a:p>
                      <a:r>
                        <a:rPr sz="1600">
                          <a:solidFill>
                            <a:srgbClr val="263238"/>
                          </a:solidFill>
                          <a:latin typeface="Calibri"/>
                        </a:rPr>
                        <a:t>A, simple</a:t>
                      </a:r>
                    </a:p>
                  </a:txBody>
                  <a:tcPr>
                    <a:solidFill>
                      <a:srgbClr val="EEF3F4"/>
                    </a:solidFill>
                  </a:tcPr>
                </a:tc>
                <a:tc>
                  <a:txBody>
                    <a:bodyPr/>
                    <a:lstStyle/>
                    <a:p>
                      <a:r>
                        <a:rPr sz="1600">
                          <a:solidFill>
                            <a:srgbClr val="263238"/>
                          </a:solidFill>
                          <a:latin typeface="Calibri"/>
                        </a:rPr>
                        <a:t>Un solo trazo, sin fragmento intermedio (descripción habitual)</a:t>
                      </a:r>
                    </a:p>
                  </a:txBody>
                  <a:tcPr>
                    <a:solidFill>
                      <a:srgbClr val="EEF3F4"/>
                    </a:solidFill>
                  </a:tcPr>
                </a:tc>
                <a:tc>
                  <a:txBody>
                    <a:bodyPr/>
                    <a:lstStyle/>
                    <a:p>
                      <a:r>
                        <a:rPr sz="1600">
                          <a:solidFill>
                            <a:srgbClr val="263238"/>
                          </a:solidFill>
                          <a:latin typeface="Calibri"/>
                        </a:rPr>
                        <a:t>Se puede comprimir a través del trazo (práctica habitual / opinión experta)</a:t>
                      </a:r>
                    </a:p>
                  </a:txBody>
                  <a:tcPr>
                    <a:solidFill>
                      <a:srgbClr val="EEF3F4"/>
                    </a:solidFill>
                  </a:tcPr>
                </a:tc>
              </a:tr>
              <a:tr h="457200">
                <a:tc>
                  <a:txBody>
                    <a:bodyPr/>
                    <a:lstStyle/>
                    <a:p>
                      <a:r>
                        <a:rPr sz="1600">
                          <a:solidFill>
                            <a:srgbClr val="263238"/>
                          </a:solidFill>
                          <a:latin typeface="Calibri"/>
                        </a:rPr>
                        <a:t>B, en cuña</a:t>
                      </a:r>
                    </a:p>
                  </a:txBody>
                  <a:tcPr>
                    <a:solidFill>
                      <a:srgbClr val="FFFFFF"/>
                    </a:solidFill>
                  </a:tcPr>
                </a:tc>
                <a:tc>
                  <a:txBody>
                    <a:bodyPr/>
                    <a:lstStyle/>
                    <a:p>
                      <a:r>
                        <a:rPr sz="1600">
                          <a:solidFill>
                            <a:srgbClr val="263238"/>
                          </a:solidFill>
                          <a:latin typeface="Calibri"/>
                        </a:rPr>
                        <a:t>Fragmento intermedio que conserva contacto con los principales (descripción habitual)</a:t>
                      </a:r>
                    </a:p>
                  </a:txBody>
                  <a:tcPr>
                    <a:solidFill>
                      <a:srgbClr val="FFFFFF"/>
                    </a:solidFill>
                  </a:tcPr>
                </a:tc>
                <a:tc>
                  <a:txBody>
                    <a:bodyPr/>
                    <a:lstStyle/>
                    <a:p>
                      <a:r>
                        <a:rPr sz="1600">
                          <a:solidFill>
                            <a:srgbClr val="263238"/>
                          </a:solidFill>
                          <a:latin typeface="Calibri"/>
                        </a:rPr>
                        <a:t>Tornillo de tracción más placa (práctica habitual); en una serie, el tipo B fue un posible factor de riesgo de refractura tras retirar la placa [r40]</a:t>
                      </a:r>
                    </a:p>
                  </a:txBody>
                  <a:tcPr>
                    <a:solidFill>
                      <a:srgbClr val="FFFFFF"/>
                    </a:solidFill>
                  </a:tcPr>
                </a:tc>
              </a:tr>
              <a:tr h="457200">
                <a:tc>
                  <a:txBody>
                    <a:bodyPr/>
                    <a:lstStyle/>
                    <a:p>
                      <a:r>
                        <a:rPr sz="1600">
                          <a:solidFill>
                            <a:srgbClr val="263238"/>
                          </a:solidFill>
                          <a:latin typeface="Calibri"/>
                        </a:rPr>
                        <a:t>C, multifragmentaria</a:t>
                      </a:r>
                    </a:p>
                  </a:txBody>
                  <a:tcPr>
                    <a:solidFill>
                      <a:srgbClr val="EEF3F4"/>
                    </a:solidFill>
                  </a:tcPr>
                </a:tc>
                <a:tc>
                  <a:txBody>
                    <a:bodyPr/>
                    <a:lstStyle/>
                    <a:p>
                      <a:r>
                        <a:rPr sz="1600">
                          <a:solidFill>
                            <a:srgbClr val="263238"/>
                          </a:solidFill>
                          <a:latin typeface="Calibri"/>
                        </a:rPr>
                        <a:t>Fragmentos sin contacto cortical entre los principales (descripción habitual)</a:t>
                      </a:r>
                    </a:p>
                  </a:txBody>
                  <a:tcPr>
                    <a:solidFill>
                      <a:srgbClr val="EEF3F4"/>
                    </a:solidFill>
                  </a:tcPr>
                </a:tc>
                <a:tc>
                  <a:txBody>
                    <a:bodyPr/>
                    <a:lstStyle/>
                    <a:p>
                      <a:r>
                        <a:rPr sz="1600">
                          <a:solidFill>
                            <a:srgbClr val="263238"/>
                          </a:solidFill>
                          <a:latin typeface="Calibri"/>
                        </a:rPr>
                        <a:t>Placa puente o compresión de los segmentos principales; el injerto se reserva para la pérdida de más de 2/3 del diámetro, que fue 5 % de las fracturas [r30]</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66</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Lesiones asociadas que no se deben pasar por alto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[r13] Rettig ME et al. J Hand Surg Am. 2001. doi:10.1053/jhsu.2001.21523</a:t>
            </a:r>
          </a:p>
          <a:p>
            <a:r>
              <a:rPr sz="800">
                <a:solidFill>
                  <a:srgbClr val="5A6469"/>
                </a:solidFill>
                <a:latin typeface="Calibri"/>
              </a:rPr>
              <a:t>[r14] Ring D et al. J Bone Joint Surg Am. 1998. doi:10.2106/00004623-199812000-00003</a:t>
            </a:r>
          </a:p>
          <a:p>
            <a:r>
              <a:rPr sz="800">
                <a:solidFill>
                  <a:srgbClr val="5A6469"/>
                </a:solidFill>
                <a:latin typeface="Calibri"/>
              </a:rPr>
              <a:t>[r15] Weber MM et al. Arch Orthop Trauma Surg. 2023. doi:10.1007/s00402-022-04576-1</a:t>
            </a:r>
          </a:p>
          <a:p>
            <a:r>
              <a:rPr sz="800">
                <a:solidFill>
                  <a:srgbClr val="5A6469"/>
                </a:solidFill>
                <a:latin typeface="Calibri"/>
              </a:rPr>
              <a:t>[r16] Sheth M et al. JBJS Rev. 2022. doi:10.2106/JBJS.RVW.21.00212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Monteggia (cúbito roto con la cabeza del radio fuera de su sitio).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66</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Monteggia: reparto de los tipos de Bado en 651 casos (revisión sistemática)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Weber MM et al. Arch Orthop Trauma Surg. 2023. doi:10.1007/s00402-022-04576-1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66</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Galeazzi: RCD inestable tras fijar el radio (12 de 22 fracturas a 7,5 cm o menos; 1 de 18 más proximales)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Rettig ME et al. J Hand Surg Am. 2001. doi:10.1053/jhsu.2001.21523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66</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orden de evaluación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[r6] Schemitsch EH et al. J Bone Joint Surg Am. 1992. PMID 1522093</a:t>
            </a:r>
          </a:p>
          <a:p>
            <a:r>
              <a:rPr sz="800">
                <a:solidFill>
                  <a:srgbClr val="5A6469"/>
                </a:solidFill>
                <a:latin typeface="Calibri"/>
              </a:rPr>
              <a:t>[r16] Sheth M et al. JBJS Rev. 2022. doi:10.2106/JBJS.RVW.21.00212</a:t>
            </a:r>
          </a:p>
          <a:p>
            <a:r>
              <a:rPr sz="800">
                <a:solidFill>
                  <a:srgbClr val="5A6469"/>
                </a:solidFill>
                <a:latin typeface="Calibri"/>
              </a:rPr>
              <a:t>[r19] Ulmer T. J Orthop Trauma. 2002. doi:10.1097/00005131-200209000-00006</a:t>
            </a:r>
          </a:p>
          <a:p>
            <a:r>
              <a:rPr sz="800">
                <a:solidFill>
                  <a:srgbClr val="5A6469"/>
                </a:solidFill>
                <a:latin typeface="Calibri"/>
              </a:rPr>
              <a:t>[r23] Duncan R et al. J Orthop Trauma. 1992. PMID 1556620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Historia.</a:t>
            </a:r>
          </a:p>
          <a:p>
            <a:pPr marL="347472" indent="-347472">
              <a:spcAft>
                <a:spcPts val="1400"/>
              </a:spcAft>
              <a:buChar char="•"/>
            </a:pPr>
            <a:r>
              <a:rPr sz="2800">
                <a:solidFill>
                  <a:srgbClr val="263238"/>
                </a:solidFill>
                <a:latin typeface="Calibri"/>
              </a:rPr>
              <a:t>Mecanismo y energía, mano dominante, ocupación y si hay otras lesiones (práctica habitual / opinión experta).</a:t>
            </a:r>
          </a:p>
          <a:p>
            <a:pPr marL="347472" indent="-347472">
              <a:spcAft>
                <a:spcPts val="1400"/>
              </a:spcAft>
              <a:buChar char="•"/>
            </a:pPr>
            <a:r>
              <a:rPr sz="2800">
                <a:solidFill>
                  <a:srgbClr val="263238"/>
                </a:solidFill>
                <a:latin typeface="Calibri"/>
              </a:rPr>
              <a:t>Exploración.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66</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orden de evaluación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[r6] Schemitsch EH et al. J Bone Joint Surg Am. 1992. PMID 1522093</a:t>
            </a:r>
          </a:p>
          <a:p>
            <a:r>
              <a:rPr sz="800">
                <a:solidFill>
                  <a:srgbClr val="5A6469"/>
                </a:solidFill>
                <a:latin typeface="Calibri"/>
              </a:rPr>
              <a:t>[r16] Sheth M et al. JBJS Rev. 2022. doi:10.2106/JBJS.RVW.21.00212</a:t>
            </a:r>
          </a:p>
          <a:p>
            <a:r>
              <a:rPr sz="800">
                <a:solidFill>
                  <a:srgbClr val="5A6469"/>
                </a:solidFill>
                <a:latin typeface="Calibri"/>
              </a:rPr>
              <a:t>[r19] Ulmer T. J Orthop Trauma. 2002. doi:10.1097/00005131-200209000-00006</a:t>
            </a:r>
          </a:p>
          <a:p>
            <a:r>
              <a:rPr sz="800">
                <a:solidFill>
                  <a:srgbClr val="5A6469"/>
                </a:solidFill>
                <a:latin typeface="Calibri"/>
              </a:rPr>
              <a:t>[r23] Duncan R et al. J Orthop Trauma. 1992. PMID 1556620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Después, el codo y la muñeca: dolor, deformidad, prominencia de la cabeza radial, inestabilidad de la RCD.</a:t>
            </a:r>
          </a:p>
          <a:p>
            <a:pPr marL="347472" indent="-347472">
              <a:spcAft>
                <a:spcPts val="1400"/>
              </a:spcAft>
              <a:buChar char="•"/>
            </a:pPr>
            <a:r>
              <a:rPr sz="2400">
                <a:solidFill>
                  <a:srgbClr val="263238"/>
                </a:solidFill>
                <a:latin typeface="Calibri"/>
              </a:rPr>
              <a:t>Imagen.</a:t>
            </a:r>
          </a:p>
          <a:p>
            <a:pPr marL="347472" indent="-347472">
              <a:spcAft>
                <a:spcPts val="1400"/>
              </a:spcAft>
              <a:buChar char="•"/>
            </a:pPr>
            <a:r>
              <a:rPr sz="2400">
                <a:solidFill>
                  <a:srgbClr val="263238"/>
                </a:solidFill>
                <a:latin typeface="Calibri"/>
              </a:rPr>
              <a:t>Radiografías del antebrazo completo en 2 proyecciones, con codo y muñeca.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66</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orden de evaluación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Schemitsch EH et al. J Bone Joint Surg Am. 1992. PMID 1522093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Qué buscar: longitud relativa del radio y del cúbito; la línea que une el eje del radio con el capitelo en todas las proyecciones (Monteggia)… [r6]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66</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Examen físico y síndrome compartimental: qué tan confiable 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Kalyani BS et al. J Hand Surg Am. 2011. doi:10.1016/j.jhsa.2010.12.007</a:t>
            </a:r>
          </a:p>
          <a:p>
            <a:r>
              <a:rPr sz="1000">
                <a:solidFill>
                  <a:srgbClr val="5A6469"/>
                </a:solidFill>
                <a:latin typeface="Calibri"/>
              </a:rPr>
              <a:t>[r19] Ulmer T. J Orthop Trauma. 2002. doi:10.1097/00005131-200209000-00006</a:t>
            </a:r>
          </a:p>
          <a:p>
            <a:r>
              <a:rPr sz="1000">
                <a:solidFill>
                  <a:srgbClr val="5A6469"/>
                </a:solidFill>
                <a:latin typeface="Calibri"/>
              </a:rPr>
              <a:t>[r20] Lorange JP et al. J Orthop Trauma. 2023. doi:10.1097/BOT.0000000000002610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antebrazo en la literatura.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66</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Signos clínicos de síndrome compartimental (datos de la pierna; no hay estudio específico de antebrazo)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Ulmer T. J Orthop Trauma. 2002. doi:10.1097/00005131-200209000-00006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66</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Valor predictivo para diagnosticar el síndrome compartimental según el método (pierna)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Lorange JP et al. J Orthop Trauma. 2023. doi:10.1097/BOT.0000000000002610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66</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Schemitsch EH et al. J Bone Joint Surg Am. 1992. PMID 1522093</a:t>
            </a:r>
          </a:p>
          <a:p>
            <a:r>
              <a:rPr sz="1000">
                <a:solidFill>
                  <a:srgbClr val="5A6469"/>
                </a:solidFill>
                <a:latin typeface="Calibri"/>
              </a:rPr>
              <a:t>[r16] Sheth M et al. JBJS Rev. 2022. doi:10.2106/JBJS.RVW.21.00212</a:t>
            </a:r>
          </a:p>
          <a:p>
            <a:r>
              <a:rPr sz="1000">
                <a:solidFill>
                  <a:srgbClr val="5A6469"/>
                </a:solidFill>
                <a:latin typeface="Calibri"/>
              </a:rPr>
              <a:t>[r28] Polat O et al. Acta Orthop Traumatol Turc. 2022. doi:10.5152/j.aott.2022.21190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Sensibilidad y especificidad de la radiografía simple para la diáfisis del antebrazo: sin dato verificable en las fuentes abiertas que consultamos.</a:t>
            </a:r>
          </a:p>
          <a:p>
            <a:pPr marL="347472" indent="-347472">
              <a:spcAft>
                <a:spcPts val="1400"/>
              </a:spcAft>
              <a:buChar char="•"/>
            </a:pPr>
            <a:r>
              <a:rPr sz="2400">
                <a:solidFill>
                  <a:srgbClr val="263238"/>
                </a:solidFill>
                <a:latin typeface="Calibri"/>
              </a:rPr>
              <a:t>Qué sí tiene respaldo.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66</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Schemitsch EH et al. J Bone Joint Surg Am. 1992. PMID 1522093</a:t>
            </a:r>
          </a:p>
          <a:p>
            <a:r>
              <a:rPr sz="1000">
                <a:solidFill>
                  <a:srgbClr val="5A6469"/>
                </a:solidFill>
                <a:latin typeface="Calibri"/>
              </a:rPr>
              <a:t>[r16] Sheth M et al. JBJS Rev. 2022. doi:10.2106/JBJS.RVW.21.00212</a:t>
            </a:r>
          </a:p>
          <a:p>
            <a:r>
              <a:rPr sz="1000">
                <a:solidFill>
                  <a:srgbClr val="5A6469"/>
                </a:solidFill>
                <a:latin typeface="Calibri"/>
              </a:rPr>
              <a:t>[r28] Polat O et al. Acta Orthop Traumatol Turc. 2022. doi:10.5152/j.aott.2022.21190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Durante la cirugía.</a:t>
            </a:r>
          </a:p>
          <a:p>
            <a:pPr marL="347472" indent="-347472">
              <a:spcAft>
                <a:spcPts val="1400"/>
              </a:spcAft>
              <a:buChar char="•"/>
            </a:pPr>
            <a:r>
              <a:rPr sz="2800">
                <a:solidFill>
                  <a:srgbClr val="263238"/>
                </a:solidFill>
                <a:latin typeface="Calibri"/>
              </a:rPr>
              <a:t>La fluoroscopia confirma la reducción y la longitud de los implantes.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66</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Tiempo medio de fluoroscopia intraoperatoria (46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[r28] Polat O et al. Acta Orthop Traumatol Turc. 2022. doi:10.5152/j.aott.2022.21190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66</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[r13] Rettig ME et al. J Hand Surg Am. 2001. doi:10.1053/jhsu.2001.21523</a:t>
            </a:r>
          </a:p>
          <a:p>
            <a:r>
              <a:rPr sz="800">
                <a:solidFill>
                  <a:srgbClr val="5A6469"/>
                </a:solidFill>
                <a:latin typeface="Calibri"/>
              </a:rPr>
              <a:t>[r14] Ring D et al. J Bone Joint Surg Am. 1998. doi:10.2106/00004623-199812000-00003</a:t>
            </a:r>
          </a:p>
          <a:p>
            <a:r>
              <a:rPr sz="800">
                <a:solidFill>
                  <a:srgbClr val="5A6469"/>
                </a:solidFill>
                <a:latin typeface="Calibri"/>
              </a:rPr>
              <a:t>[r16] Sheth M et al. JBJS Rev. 2022. doi:10.2106/JBJS.RVW.21.00212</a:t>
            </a:r>
          </a:p>
          <a:p>
            <a:r>
              <a:rPr sz="800">
                <a:solidFill>
                  <a:srgbClr val="5A6469"/>
                </a:solidFill>
                <a:latin typeface="Calibri"/>
              </a:rPr>
              <a:t>[r17] Kalyani BS et al. J Hand Surg Am. 2011. doi:10.1016/j.jhsa.2010.12.007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algoritmo resume el orden de decisiones.</a:t>
            </a:r>
          </a:p>
          <a:p>
            <a:pPr marL="347472" indent="-347472">
              <a:spcAft>
                <a:spcPts val="1400"/>
              </a:spcAft>
              <a:buChar char="•"/>
            </a:pPr>
            <a:r>
              <a:rPr sz="2400">
                <a:solidFill>
                  <a:srgbClr val="263238"/>
                </a:solidFill>
                <a:latin typeface="Calibri"/>
              </a:rPr>
              <a:t>No es una norma institucional: sigue la secuencia que apoyan las series y las revisiones citadas, y cada flecha con una condición cita su fuente.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66</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Fractura diafisaria de ambos huesos del antebrazo en el adulto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[r13] Rettig ME et al. J Hand Surg Am. 2001. doi:10.1053/jhsu.2001.21523</a:t>
            </a:r>
          </a:p>
          <a:p>
            <a:r>
              <a:rPr sz="800">
                <a:solidFill>
                  <a:srgbClr val="5A6469"/>
                </a:solidFill>
                <a:latin typeface="Calibri"/>
              </a:rPr>
              <a:t>[r14] Ring D et al. J Bone Joint Surg Am. 1998. doi:10.2106/00004623-199812000-00003</a:t>
            </a:r>
          </a:p>
          <a:p>
            <a:r>
              <a:rPr sz="800">
                <a:solidFill>
                  <a:srgbClr val="5A6469"/>
                </a:solidFill>
                <a:latin typeface="Calibri"/>
              </a:rPr>
              <a:t>[r16] Sheth M et al. JBJS Rev. 2022. doi:10.2106/JBJS.RVW.21.00212</a:t>
            </a:r>
          </a:p>
          <a:p>
            <a:r>
              <a:rPr sz="800">
                <a:solidFill>
                  <a:srgbClr val="5A6469"/>
                </a:solidFill>
                <a:latin typeface="Calibri"/>
              </a:rPr>
              <a:t>[r17] Kalyani BS et al. J Hand Surg Am. 2011. doi:10.1016/j.jhsa.2010.12.007</a:t>
            </a:r>
          </a:p>
          <a:p>
            <a:r>
              <a:rPr sz="800">
                <a:solidFill>
                  <a:srgbClr val="5A6469"/>
                </a:solidFill>
                <a:latin typeface="Calibri"/>
              </a:rPr>
              <a:t>[r21] Chang Y et al. JBJS Rev. 2015. doi:10.2106/JBJS.RVW.N.00088</a:t>
            </a:r>
          </a:p>
          <a:p>
            <a:r>
              <a:rPr sz="800">
                <a:solidFill>
                  <a:srgbClr val="5A6469"/>
                </a:solidFill>
                <a:latin typeface="Calibri"/>
              </a:rPr>
              <a:t>(+8 referencias más en las láminas finales)</a:t>
            </a:r>
          </a:p>
        </p:txBody>
      </p:sp>
      <p:sp>
        <p:nvSpPr>
          <p:cNvPr id="6" name="Rounded Rectangle 5"/>
          <p:cNvSpPr/>
          <p:nvPr/>
        </p:nvSpPr>
        <p:spPr>
          <a:xfrm>
            <a:off x="4754880" y="1508760"/>
            <a:ext cx="2743200" cy="404516"/>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Fractura diafisaria de antebrazo en un adulto</a:t>
            </a:r>
          </a:p>
        </p:txBody>
      </p:sp>
      <p:sp>
        <p:nvSpPr>
          <p:cNvPr id="7" name="Rectangle 6"/>
          <p:cNvSpPr/>
          <p:nvPr/>
        </p:nvSpPr>
        <p:spPr>
          <a:xfrm>
            <a:off x="4754880" y="2023004"/>
            <a:ext cx="2743200" cy="40451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Descartar lo que amenaza el miembro: compartimental, vascular, expuesta, y la articulación vecina (Monteggia, Galeazzi, Essex-Lopresti) [r13, r14, r16, r17]</a:t>
            </a:r>
          </a:p>
        </p:txBody>
      </p:sp>
      <p:sp>
        <p:nvSpPr>
          <p:cNvPr id="8" name="Decision 7"/>
          <p:cNvSpPr/>
          <p:nvPr/>
        </p:nvSpPr>
        <p:spPr>
          <a:xfrm>
            <a:off x="4572000" y="2537248"/>
            <a:ext cx="3108960" cy="619823"/>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¿Herida abierta?</a:t>
            </a:r>
          </a:p>
        </p:txBody>
      </p:sp>
      <p:sp>
        <p:nvSpPr>
          <p:cNvPr id="9" name="Rectangle 8"/>
          <p:cNvSpPr/>
          <p:nvPr/>
        </p:nvSpPr>
        <p:spPr>
          <a:xfrm>
            <a:off x="4754880" y="3266799"/>
            <a:ext cx="2743200" cy="40451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Antibiótico, lavado y desbridamiento; fijación inmediata en Gustilo I, II y IIIA [r21, r23]</a:t>
            </a:r>
          </a:p>
        </p:txBody>
      </p:sp>
      <p:sp>
        <p:nvSpPr>
          <p:cNvPr id="10" name="Decision 9"/>
          <p:cNvSpPr/>
          <p:nvPr/>
        </p:nvSpPr>
        <p:spPr>
          <a:xfrm>
            <a:off x="4572000" y="3781044"/>
            <a:ext cx="3108960" cy="619823"/>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¿Ambos huesos desplazados o fractura inestable?</a:t>
            </a:r>
          </a:p>
        </p:txBody>
      </p:sp>
      <p:sp>
        <p:nvSpPr>
          <p:cNvPr id="11" name="Rectangle 10"/>
          <p:cNvSpPr/>
          <p:nvPr/>
        </p:nvSpPr>
        <p:spPr>
          <a:xfrm>
            <a:off x="2103120" y="4510595"/>
            <a:ext cx="2743200" cy="40451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Fijación con placa de compresión, un abordaje por hueso [r24, r42]</a:t>
            </a:r>
          </a:p>
        </p:txBody>
      </p:sp>
      <p:sp>
        <p:nvSpPr>
          <p:cNvPr id="12" name="Rectangle 11"/>
          <p:cNvSpPr/>
          <p:nvPr/>
        </p:nvSpPr>
        <p:spPr>
          <a:xfrm>
            <a:off x="4754880" y="4510595"/>
            <a:ext cx="2743200" cy="40451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Clavo bloqueado: alternativa en casos seleccionados, con evidencia de nivel bajo [r25]</a:t>
            </a:r>
          </a:p>
        </p:txBody>
      </p:sp>
      <p:sp>
        <p:nvSpPr>
          <p:cNvPr id="13" name="Rectangle 12"/>
          <p:cNvSpPr/>
          <p:nvPr/>
        </p:nvSpPr>
        <p:spPr>
          <a:xfrm>
            <a:off x="7406640" y="4510595"/>
            <a:ext cx="2743200" cy="40451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Manejo no operatorio solo en fractura sin desplazamiento y con seguimiento estrecho; sin literatura de resultados en ambos huesos [r49]</a:t>
            </a:r>
          </a:p>
        </p:txBody>
      </p:sp>
      <p:sp>
        <p:nvSpPr>
          <p:cNvPr id="14" name="Rectangle 13"/>
          <p:cNvSpPr/>
          <p:nvPr/>
        </p:nvSpPr>
        <p:spPr>
          <a:xfrm>
            <a:off x="4754880" y="5024839"/>
            <a:ext cx="2743200" cy="40451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Tras fijar el radio: probar la estabilidad de la RCD [r13]; revisar los compartimentos [r37]</a:t>
            </a:r>
          </a:p>
        </p:txBody>
      </p:sp>
      <p:sp>
        <p:nvSpPr>
          <p:cNvPr id="15" name="Rounded Rectangle 14"/>
          <p:cNvSpPr/>
          <p:nvPr/>
        </p:nvSpPr>
        <p:spPr>
          <a:xfrm>
            <a:off x="4754880" y="5539083"/>
            <a:ext cx="2743200" cy="404516"/>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Movilización activa precoz y control radiográfico hasta la unión; no retirar la placa de rutina [r39, r47]</a:t>
            </a:r>
          </a:p>
        </p:txBody>
      </p:sp>
      <p:cxnSp>
        <p:nvCxnSpPr>
          <p:cNvPr id="16" name="Connector 15"/>
          <p:cNvCxnSpPr>
            <a:stCxn id="6" idx="2"/>
            <a:endCxn id="7" idx="0"/>
          </p:cNvCxnSpPr>
          <p:nvPr/>
        </p:nvCxnSpPr>
        <p:spPr>
          <a:xfrm flipH="1">
            <a:off x="6126480" y="1913276"/>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7" name="Connector 16"/>
          <p:cNvCxnSpPr>
            <a:stCxn id="7" idx="2"/>
            <a:endCxn id="8" idx="0"/>
          </p:cNvCxnSpPr>
          <p:nvPr/>
        </p:nvCxnSpPr>
        <p:spPr>
          <a:xfrm flipH="1">
            <a:off x="6126480" y="2427520"/>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8" name="Connector 17"/>
          <p:cNvCxnSpPr>
            <a:stCxn id="8" idx="2"/>
            <a:endCxn id="9" idx="0"/>
          </p:cNvCxnSpPr>
          <p:nvPr/>
        </p:nvCxnSpPr>
        <p:spPr>
          <a:xfrm flipH="1">
            <a:off x="6126480" y="3157071"/>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6181344" y="3149755"/>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0" name="Connector 19"/>
          <p:cNvCxnSpPr>
            <a:stCxn id="8" idx="2"/>
            <a:endCxn id="10" idx="0"/>
          </p:cNvCxnSpPr>
          <p:nvPr/>
        </p:nvCxnSpPr>
        <p:spPr>
          <a:xfrm flipH="1">
            <a:off x="6126480" y="3157071"/>
            <a:ext cx="0" cy="623973"/>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6181344" y="3329741"/>
            <a:ext cx="457200" cy="274320"/>
          </a:xfrm>
          <a:prstGeom prst="rect">
            <a:avLst/>
          </a:prstGeom>
          <a:noFill/>
        </p:spPr>
        <p:txBody>
          <a:bodyPr wrap="square">
            <a:spAutoFit/>
          </a:bodyPr>
          <a:lstStyle/>
          <a:p>
            <a:r>
              <a:rPr sz="1200" b="1">
                <a:solidFill>
                  <a:srgbClr val="D97706"/>
                </a:solidFill>
                <a:latin typeface="Calibri"/>
              </a:rPr>
              <a:t>no</a:t>
            </a:r>
          </a:p>
        </p:txBody>
      </p:sp>
      <p:cxnSp>
        <p:nvCxnSpPr>
          <p:cNvPr id="22" name="Connector 21"/>
          <p:cNvCxnSpPr>
            <a:stCxn id="9" idx="2"/>
            <a:endCxn id="10" idx="0"/>
          </p:cNvCxnSpPr>
          <p:nvPr/>
        </p:nvCxnSpPr>
        <p:spPr>
          <a:xfrm flipH="1">
            <a:off x="6126480" y="3671315"/>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3" name="Connector 22"/>
          <p:cNvCxnSpPr>
            <a:stCxn id="10" idx="2"/>
            <a:endCxn id="11" idx="0"/>
          </p:cNvCxnSpPr>
          <p:nvPr/>
        </p:nvCxnSpPr>
        <p:spPr>
          <a:xfrm flipH="1">
            <a:off x="3474720" y="4400867"/>
            <a:ext cx="265176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4695444" y="4393551"/>
            <a:ext cx="457200" cy="274320"/>
          </a:xfrm>
          <a:prstGeom prst="rect">
            <a:avLst/>
          </a:prstGeom>
          <a:noFill/>
        </p:spPr>
        <p:txBody>
          <a:bodyPr wrap="square">
            <a:spAutoFit/>
          </a:bodyPr>
          <a:lstStyle/>
          <a:p>
            <a:r>
              <a:rPr sz="1200" b="1">
                <a:solidFill>
                  <a:srgbClr val="D97706"/>
                </a:solidFill>
                <a:latin typeface="Calibri"/>
              </a:rPr>
              <a:t>sí, estándar</a:t>
            </a:r>
          </a:p>
        </p:txBody>
      </p:sp>
      <p:cxnSp>
        <p:nvCxnSpPr>
          <p:cNvPr id="25" name="Connector 24"/>
          <p:cNvCxnSpPr>
            <a:stCxn id="10" idx="2"/>
            <a:endCxn id="12" idx="0"/>
          </p:cNvCxnSpPr>
          <p:nvPr/>
        </p:nvCxnSpPr>
        <p:spPr>
          <a:xfrm flipH="1">
            <a:off x="6126480" y="4400867"/>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6181344" y="4393551"/>
            <a:ext cx="457200" cy="274320"/>
          </a:xfrm>
          <a:prstGeom prst="rect">
            <a:avLst/>
          </a:prstGeom>
          <a:noFill/>
        </p:spPr>
        <p:txBody>
          <a:bodyPr wrap="square">
            <a:spAutoFit/>
          </a:bodyPr>
          <a:lstStyle/>
          <a:p>
            <a:r>
              <a:rPr sz="1200" b="1">
                <a:solidFill>
                  <a:srgbClr val="D97706"/>
                </a:solidFill>
                <a:latin typeface="Calibri"/>
              </a:rPr>
              <a:t>sí, selección</a:t>
            </a:r>
          </a:p>
        </p:txBody>
      </p:sp>
      <p:cxnSp>
        <p:nvCxnSpPr>
          <p:cNvPr id="27" name="Connector 26"/>
          <p:cNvCxnSpPr>
            <a:stCxn id="10" idx="2"/>
            <a:endCxn id="13" idx="0"/>
          </p:cNvCxnSpPr>
          <p:nvPr/>
        </p:nvCxnSpPr>
        <p:spPr>
          <a:xfrm>
            <a:off x="6126480" y="4400867"/>
            <a:ext cx="265176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7109459" y="4393551"/>
            <a:ext cx="457200" cy="274320"/>
          </a:xfrm>
          <a:prstGeom prst="rect">
            <a:avLst/>
          </a:prstGeom>
          <a:noFill/>
        </p:spPr>
        <p:txBody>
          <a:bodyPr wrap="square">
            <a:spAutoFit/>
          </a:bodyPr>
          <a:lstStyle/>
          <a:p>
            <a:r>
              <a:rPr sz="1200" b="1">
                <a:solidFill>
                  <a:srgbClr val="D97706"/>
                </a:solidFill>
                <a:latin typeface="Calibri"/>
              </a:rPr>
              <a:t>no</a:t>
            </a:r>
          </a:p>
        </p:txBody>
      </p:sp>
      <p:cxnSp>
        <p:nvCxnSpPr>
          <p:cNvPr id="29" name="Connector 28"/>
          <p:cNvCxnSpPr>
            <a:stCxn id="11" idx="2"/>
            <a:endCxn id="14" idx="0"/>
          </p:cNvCxnSpPr>
          <p:nvPr/>
        </p:nvCxnSpPr>
        <p:spPr>
          <a:xfrm>
            <a:off x="3474720" y="4915111"/>
            <a:ext cx="265176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0" name="Connector 29"/>
          <p:cNvCxnSpPr>
            <a:stCxn id="12" idx="2"/>
            <a:endCxn id="14" idx="0"/>
          </p:cNvCxnSpPr>
          <p:nvPr/>
        </p:nvCxnSpPr>
        <p:spPr>
          <a:xfrm flipH="1">
            <a:off x="6126480" y="4915111"/>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1" name="Connector 30"/>
          <p:cNvCxnSpPr>
            <a:stCxn id="13" idx="2"/>
            <a:endCxn id="15" idx="0"/>
          </p:cNvCxnSpPr>
          <p:nvPr/>
        </p:nvCxnSpPr>
        <p:spPr>
          <a:xfrm flipH="1">
            <a:off x="6126480" y="4915111"/>
            <a:ext cx="2651760" cy="623972"/>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2" name="Connector 31"/>
          <p:cNvCxnSpPr>
            <a:stCxn id="14" idx="2"/>
            <a:endCxn id="15" idx="0"/>
          </p:cNvCxnSpPr>
          <p:nvPr/>
        </p:nvCxnSpPr>
        <p:spPr>
          <a:xfrm flipH="1">
            <a:off x="6126480" y="5429355"/>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66</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Tratamiento: no operatorio, placa, clavo, injerto y fractura expuesta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Lynch TB et al. J Orthop Trauma. 2024. doi:10.1097/BOT.0000000000002855</a:t>
            </a:r>
          </a:p>
          <a:p>
            <a:r>
              <a:rPr sz="1000">
                <a:solidFill>
                  <a:srgbClr val="5A6469"/>
                </a:solidFill>
                <a:latin typeface="Calibri"/>
              </a:rPr>
              <a:t>[r6] Schemitsch EH et al. J Bone Joint Surg Am. 1992. PMID 1522093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Qué se busca.</a:t>
            </a:r>
          </a:p>
          <a:p>
            <a:pPr marL="347472" indent="-347472">
              <a:spcAft>
                <a:spcPts val="1400"/>
              </a:spcAft>
              <a:buChar char="•"/>
            </a:pPr>
            <a:r>
              <a:rPr sz="2400">
                <a:solidFill>
                  <a:srgbClr val="263238"/>
                </a:solidFill>
                <a:latin typeface="Calibri"/>
              </a:rPr>
              <a:t>Devolver la longitud, la rotación y el arco del radio con una fijación estable que permita mover pronto, sin infección, sin no unión y sin sinostosis [r2, r6].</a:t>
            </a:r>
          </a:p>
          <a:p>
            <a:pPr marL="347472" indent="-347472">
              <a:spcAft>
                <a:spcPts val="1400"/>
              </a:spcAft>
              <a:buChar char="•"/>
            </a:pPr>
            <a:r>
              <a:rPr sz="2400">
                <a:solidFill>
                  <a:srgbClr val="263238"/>
                </a:solidFill>
                <a:latin typeface="Calibri"/>
              </a:rPr>
              <a:t>1.</a:t>
            </a:r>
          </a:p>
          <a:p>
            <a:pPr marL="347472" indent="-347472">
              <a:spcAft>
                <a:spcPts val="1400"/>
              </a:spcAft>
              <a:buChar char="•"/>
            </a:pPr>
            <a:r>
              <a:rPr sz="2400">
                <a:solidFill>
                  <a:srgbClr val="263238"/>
                </a:solidFill>
                <a:latin typeface="Calibri"/>
              </a:rPr>
              <a:t>Manejo no operatorio.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66</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Metaanálisis placa frente a clavo: razón de odds del clavo respecto de la placa (menor que 1 favorece al clavo)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Box MW et al. J Orthop Surg Res. 2024. doi:10.1186/s13018-024-05158-0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66</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Tiempo de unión según el método en 101 casos de ambos huesos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[r27] Lee SK et al. Acta Orthop Belg. 2019. PMID 31677626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66</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Técnica quirúrgica: placa en ambos huesos paso a paso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[r6] Schemitsch EH et al. J Bone Joint Surg Am. 1992. PMID 1522093</a:t>
            </a:r>
          </a:p>
          <a:p>
            <a:r>
              <a:rPr sz="800">
                <a:solidFill>
                  <a:srgbClr val="5A6469"/>
                </a:solidFill>
                <a:latin typeface="Calibri"/>
              </a:rPr>
              <a:t>[r8] Tarr RR et al. An in vitro study. 1984. PMID 6690445</a:t>
            </a:r>
          </a:p>
          <a:p>
            <a:r>
              <a:rPr sz="800">
                <a:solidFill>
                  <a:srgbClr val="5A6469"/>
                </a:solidFill>
                <a:latin typeface="Calibri"/>
              </a:rPr>
              <a:t>[r9] Calfee RP et al. J Bone Joint Surg Am. 2011. doi:10.2106/JBJS.I.01242</a:t>
            </a:r>
          </a:p>
          <a:p>
            <a:r>
              <a:rPr sz="800">
                <a:solidFill>
                  <a:srgbClr val="5A6469"/>
                </a:solidFill>
                <a:latin typeface="Calibri"/>
              </a:rPr>
              <a:t>[r10] Schwarz AM et al. Injury. 2017. doi:10.1016/S0020-1383(17)30736-2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Esto es apoyo de estudio, no sustituye al tutor ni al manual del implante.</a:t>
            </a:r>
          </a:p>
          <a:p>
            <a:pPr marL="347472" indent="-347472">
              <a:spcAft>
                <a:spcPts val="1400"/>
              </a:spcAft>
              <a:buChar char="•"/>
            </a:pPr>
            <a:r>
              <a:rPr sz="2400">
                <a:solidFill>
                  <a:srgbClr val="263238"/>
                </a:solidFill>
                <a:latin typeface="Calibri"/>
              </a:rPr>
              <a:t>Lo que no tiene estudio que lo respalde se rotula práctica habitual / opinión experta y no lleva cifra.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66</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Posición en que el NIP cruza el radio, medida desde la articulación radiocapitelar (cadáver, radio intacto)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Calfee RP et al. J Bone Joint Surg Am. 2011. doi:10.2106/JBJS.I.01242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66</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Abordajes de la diáfisis del antebrazo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[r11] Mekhail AO et al. Clin Orthop Relat Res. 1995. PMID 7634668</a:t>
            </a:r>
          </a:p>
          <a:p>
            <a:r>
              <a:rPr sz="800">
                <a:solidFill>
                  <a:srgbClr val="5A6469"/>
                </a:solidFill>
                <a:latin typeface="Calibri"/>
              </a:rPr>
              <a:t>[r12] Catalano LW 3rd et al. J Am Acad Orthop Surg. 2011. doi:10.5435/00124635-201107000-00006</a:t>
            </a:r>
          </a:p>
          <a:p>
            <a:r>
              <a:rPr sz="800">
                <a:solidFill>
                  <a:srgbClr val="5A6469"/>
                </a:solidFill>
                <a:latin typeface="Calibri"/>
              </a:rPr>
              <a:t>[r36] Shu HT et al. Clin Orthop Relat Res. 2023. doi:10.1097/CORR.0000000000002543</a:t>
            </a:r>
          </a:p>
          <a:p>
            <a:r>
              <a:rPr sz="800">
                <a:solidFill>
                  <a:srgbClr val="5A6469"/>
                </a:solidFill>
                <a:latin typeface="Calibri"/>
              </a:rPr>
              <a:t>[r37] Perretta DJ et al. Bull Hosp Jt Dis (. 2016. PMID 27815953</a:t>
            </a:r>
          </a:p>
          <a:p>
            <a:r>
              <a:rPr sz="800">
                <a:solidFill>
                  <a:srgbClr val="5A6469"/>
                </a:solidFill>
                <a:latin typeface="Calibri"/>
              </a:rPr>
              <a:t>[r38] Spinner RJ et al. J Hand Surg Am. 1998. doi:10.1016/S0363-5023(98)80101-9</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Abordaje</a:t>
                      </a:r>
                    </a:p>
                  </a:txBody>
                  <a:tcPr>
                    <a:solidFill>
                      <a:srgbClr val="0F5F6B"/>
                    </a:solidFill>
                  </a:tcPr>
                </a:tc>
                <a:tc>
                  <a:txBody>
                    <a:bodyPr/>
                    <a:lstStyle/>
                    <a:p>
                      <a:r>
                        <a:rPr sz="1400" b="1">
                          <a:solidFill>
                            <a:srgbClr val="FFFFFF"/>
                          </a:solidFill>
                          <a:latin typeface="Calibri"/>
                        </a:rPr>
                        <a:t>Cuándo</a:t>
                      </a:r>
                    </a:p>
                  </a:txBody>
                  <a:tcPr>
                    <a:solidFill>
                      <a:srgbClr val="0F5F6B"/>
                    </a:solidFill>
                  </a:tcPr>
                </a:tc>
                <a:tc>
                  <a:txBody>
                    <a:bodyPr/>
                    <a:lstStyle/>
                    <a:p>
                      <a:r>
                        <a:rPr sz="1400" b="1">
                          <a:solidFill>
                            <a:srgbClr val="FFFFFF"/>
                          </a:solidFill>
                          <a:latin typeface="Calibri"/>
                        </a:rPr>
                        <a:t>Plano</a:t>
                      </a:r>
                    </a:p>
                  </a:txBody>
                  <a:tcPr>
                    <a:solidFill>
                      <a:srgbClr val="0F5F6B"/>
                    </a:solidFill>
                  </a:tcPr>
                </a:tc>
                <a:tc>
                  <a:txBody>
                    <a:bodyPr/>
                    <a:lstStyle/>
                    <a:p>
                      <a:r>
                        <a:rPr sz="1400" b="1">
                          <a:solidFill>
                            <a:srgbClr val="FFFFFF"/>
                          </a:solidFill>
                          <a:latin typeface="Calibri"/>
                        </a:rPr>
                        <a:t>Estructura en riesgo</a:t>
                      </a:r>
                    </a:p>
                  </a:txBody>
                  <a:tcPr>
                    <a:solidFill>
                      <a:srgbClr val="0F5F6B"/>
                    </a:solidFill>
                  </a:tcPr>
                </a:tc>
              </a:tr>
              <a:tr h="457200">
                <a:tc>
                  <a:txBody>
                    <a:bodyPr/>
                    <a:lstStyle/>
                    <a:p>
                      <a:r>
                        <a:rPr sz="1400">
                          <a:solidFill>
                            <a:srgbClr val="263238"/>
                          </a:solidFill>
                          <a:latin typeface="Calibri"/>
                        </a:rPr>
                        <a:t>Henry (volar)</a:t>
                      </a:r>
                    </a:p>
                  </a:txBody>
                  <a:tcPr>
                    <a:solidFill>
                      <a:srgbClr val="EEF3F4"/>
                    </a:solidFill>
                  </a:tcPr>
                </a:tc>
                <a:tc>
                  <a:txBody>
                    <a:bodyPr/>
                    <a:lstStyle/>
                    <a:p>
                      <a:r>
                        <a:rPr sz="1400">
                          <a:solidFill>
                            <a:srgbClr val="263238"/>
                          </a:solidFill>
                          <a:latin typeface="Calibri"/>
                        </a:rPr>
                        <a:t>Radio en todo su largo; el que usaron todos los cirujanos en una serie de ambos huesos [r36]</a:t>
                      </a:r>
                    </a:p>
                  </a:txBody>
                  <a:tcPr>
                    <a:solidFill>
                      <a:srgbClr val="EEF3F4"/>
                    </a:solidFill>
                  </a:tcPr>
                </a:tc>
                <a:tc>
                  <a:txBody>
                    <a:bodyPr/>
                    <a:lstStyle/>
                    <a:p>
                      <a:r>
                        <a:rPr sz="1400">
                          <a:solidFill>
                            <a:srgbClr val="263238"/>
                          </a:solidFill>
                          <a:latin typeface="Calibri"/>
                        </a:rPr>
                        <a:t>Entre braquiorradial y flexores (descripción clásica)</a:t>
                      </a:r>
                    </a:p>
                  </a:txBody>
                  <a:tcPr>
                    <a:solidFill>
                      <a:srgbClr val="EEF3F4"/>
                    </a:solidFill>
                  </a:tcPr>
                </a:tc>
                <a:tc>
                  <a:txBody>
                    <a:bodyPr/>
                    <a:lstStyle/>
                    <a:p>
                      <a:r>
                        <a:rPr sz="1400">
                          <a:solidFill>
                            <a:srgbClr val="263238"/>
                          </a:solidFill>
                          <a:latin typeface="Calibri"/>
                        </a:rPr>
                        <a:t>Rama superficial del radial, cutáneo antebraquial lateral, vena cefálica [r12]; NIP al exponer el tercio proximal [r11]</a:t>
                      </a:r>
                    </a:p>
                  </a:txBody>
                  <a:tcPr>
                    <a:solidFill>
                      <a:srgbClr val="EEF3F4"/>
                    </a:solidFill>
                  </a:tcPr>
                </a:tc>
              </a:tr>
              <a:tr h="457200">
                <a:tc>
                  <a:txBody>
                    <a:bodyPr/>
                    <a:lstStyle/>
                    <a:p>
                      <a:r>
                        <a:rPr sz="1400">
                          <a:solidFill>
                            <a:srgbClr val="263238"/>
                          </a:solidFill>
                          <a:latin typeface="Calibri"/>
                        </a:rPr>
                        <a:t>Thompson (dorsal)</a:t>
                      </a:r>
                    </a:p>
                  </a:txBody>
                  <a:tcPr>
                    <a:solidFill>
                      <a:srgbClr val="FFFFFF"/>
                    </a:solidFill>
                  </a:tcPr>
                </a:tc>
                <a:tc>
                  <a:txBody>
                    <a:bodyPr/>
                    <a:lstStyle/>
                    <a:p>
                      <a:r>
                        <a:rPr sz="1400">
                          <a:solidFill>
                            <a:srgbClr val="263238"/>
                          </a:solidFill>
                          <a:latin typeface="Calibri"/>
                        </a:rPr>
                        <a:t>Tercio proximal del radio si la placa volar no llega, o herida dorsal [r37]</a:t>
                      </a:r>
                    </a:p>
                  </a:txBody>
                  <a:tcPr>
                    <a:solidFill>
                      <a:srgbClr val="FFFFFF"/>
                    </a:solidFill>
                  </a:tcPr>
                </a:tc>
                <a:tc>
                  <a:txBody>
                    <a:bodyPr/>
                    <a:lstStyle/>
                    <a:p>
                      <a:r>
                        <a:rPr sz="1400">
                          <a:solidFill>
                            <a:srgbClr val="263238"/>
                          </a:solidFill>
                          <a:latin typeface="Calibri"/>
                        </a:rPr>
                        <a:t>Entre extensores (descripción clásica)</a:t>
                      </a:r>
                    </a:p>
                  </a:txBody>
                  <a:tcPr>
                    <a:solidFill>
                      <a:srgbClr val="FFFFFF"/>
                    </a:solidFill>
                  </a:tcPr>
                </a:tc>
                <a:tc>
                  <a:txBody>
                    <a:bodyPr/>
                    <a:lstStyle/>
                    <a:p>
                      <a:r>
                        <a:rPr sz="1400">
                          <a:solidFill>
                            <a:srgbClr val="263238"/>
                          </a:solidFill>
                          <a:latin typeface="Calibri"/>
                        </a:rPr>
                        <a:t>Nervio interóseo posterior y ramas del extensor común [r11, r38]</a:t>
                      </a:r>
                    </a:p>
                  </a:txBody>
                  <a:tcPr>
                    <a:solidFill>
                      <a:srgbClr val="FFFFFF"/>
                    </a:solidFill>
                  </a:tcPr>
                </a:tc>
              </a:tr>
              <a:tr h="457200">
                <a:tc>
                  <a:txBody>
                    <a:bodyPr/>
                    <a:lstStyle/>
                    <a:p>
                      <a:r>
                        <a:rPr sz="1400">
                          <a:solidFill>
                            <a:srgbClr val="263238"/>
                          </a:solidFill>
                          <a:latin typeface="Calibri"/>
                        </a:rPr>
                        <a:t>Borde subcutáneo del cúbito</a:t>
                      </a:r>
                    </a:p>
                  </a:txBody>
                  <a:tcPr>
                    <a:solidFill>
                      <a:srgbClr val="EEF3F4"/>
                    </a:solidFill>
                  </a:tcPr>
                </a:tc>
                <a:tc>
                  <a:txBody>
                    <a:bodyPr/>
                    <a:lstStyle/>
                    <a:p>
                      <a:r>
                        <a:rPr sz="1400">
                          <a:solidFill>
                            <a:srgbClr val="263238"/>
                          </a:solidFill>
                          <a:latin typeface="Calibri"/>
                        </a:rPr>
                        <a:t>Cúbito en todo su largo</a:t>
                      </a:r>
                    </a:p>
                  </a:txBody>
                  <a:tcPr>
                    <a:solidFill>
                      <a:srgbClr val="EEF3F4"/>
                    </a:solidFill>
                  </a:tcPr>
                </a:tc>
                <a:tc>
                  <a:txBody>
                    <a:bodyPr/>
                    <a:lstStyle/>
                    <a:p>
                      <a:r>
                        <a:rPr sz="1400">
                          <a:solidFill>
                            <a:srgbClr val="263238"/>
                          </a:solidFill>
                          <a:latin typeface="Calibri"/>
                        </a:rPr>
                        <a:t>Entre flexor y extensor cubital del carpo (descripción clásica)</a:t>
                      </a:r>
                    </a:p>
                  </a:txBody>
                  <a:tcPr>
                    <a:solidFill>
                      <a:srgbClr val="EEF3F4"/>
                    </a:solidFill>
                  </a:tcPr>
                </a:tc>
                <a:tc>
                  <a:txBody>
                    <a:bodyPr/>
                    <a:lstStyle/>
                    <a:p>
                      <a:r>
                        <a:rPr sz="1400">
                          <a:solidFill>
                            <a:srgbClr val="263238"/>
                          </a:solidFill>
                          <a:latin typeface="Calibri"/>
                        </a:rPr>
                        <a:t>Rama dorsal cutánea del nervio cubital [r12]</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66</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cuánto pasan y cómo evitarlas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Vasara H et al. JB JS Open Access. 2023. doi:10.2106/JBJS.OA.22.00115</a:t>
            </a:r>
          </a:p>
          <a:p>
            <a:r>
              <a:rPr sz="800">
                <a:solidFill>
                  <a:srgbClr val="5A6469"/>
                </a:solidFill>
                <a:latin typeface="Calibri"/>
              </a:rPr>
              <a:t>[r11] Mekhail AO et al. Clin Orthop Relat Res. 1995. PMID 7634668</a:t>
            </a:r>
          </a:p>
          <a:p>
            <a:r>
              <a:rPr sz="800">
                <a:solidFill>
                  <a:srgbClr val="5A6469"/>
                </a:solidFill>
                <a:latin typeface="Calibri"/>
              </a:rPr>
              <a:t>[r24] Chapman MW et al. J Bone Joint Surg Am. 1989. PMID 2918001</a:t>
            </a:r>
          </a:p>
          <a:p>
            <a:r>
              <a:rPr sz="800">
                <a:solidFill>
                  <a:srgbClr val="5A6469"/>
                </a:solidFill>
                <a:latin typeface="Calibri"/>
              </a:rPr>
              <a:t>[r25] Box MW et al. J Orthop Surg Res. 2024. doi:10.1186/s13018-024-05158-0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panorama.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66</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Eventos adversos mayores tras cirugía de la diáfisis del antebrazo (470 adultos)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Vasara H et al. JB JS Open Access. 2023. doi:10.2106/JBJS.OA.22.00115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66</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Refractura según el tipo de placa retirada (401 pacientes, 459 placas)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[r41] Beaupre GS et al. J Orthop Trauma. 1996. doi:10.1097/00005131-199602000-00003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66</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cuánto recupera el paciente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[r46] Droll KP et al. J Bone Joint Surg Am. 2007. doi:10.2106/JBJS.F.01065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 5,4 años de una placa en ambos huesos (30 pacientes), el brazo lesionado conservaba, respecto del sano, 63 % de la fuerza de extensión de la muñeca… [r46]</a:t>
            </a:r>
          </a:p>
          <a:p>
            <a:pPr marL="347472" indent="-347472">
              <a:spcAft>
                <a:spcPts val="1400"/>
              </a:spcAft>
              <a:buChar char="•"/>
            </a:pPr>
            <a:r>
              <a:rPr sz="2400">
                <a:solidFill>
                  <a:srgbClr val="263238"/>
                </a:solidFill>
                <a:latin typeface="Calibri"/>
              </a:rPr>
              <a:t>El DASH medio fue 18,6 [r46].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66</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cuánto recupera el paciente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[r47] Grace TG et al. J Bone Joint Surg Am. 1980. PMID 7364814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la serie de Grace y Eversmann, las fracturas abiertas y las de ambos huesos perdieron más rotación, sin importar el tratamiento [r47].</a:t>
            </a:r>
          </a:p>
          <a:p>
            <a:pPr marL="347472" indent="-347472">
              <a:spcAft>
                <a:spcPts val="1400"/>
              </a:spcAft>
              <a:buChar char="•"/>
            </a:pPr>
            <a:r>
              <a:rPr sz="2400">
                <a:solidFill>
                  <a:srgbClr val="263238"/>
                </a:solidFill>
                <a:latin typeface="Calibri"/>
              </a:rPr>
              <a:t>Con clavo.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66</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Brazo lesionado como porcentaje del sano a 5,4 años (30 pacientes con placa)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[r46] Droll KP et al. J Bone Joint Surg Am. 2007. doi:10.2106/JBJS.F.01065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66</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[r25] Box MW et al. J Orthop Surg Res. 2024. doi:10.1186/s13018-024-05158-0</a:t>
            </a:r>
          </a:p>
          <a:p>
            <a:r>
              <a:rPr sz="800">
                <a:solidFill>
                  <a:srgbClr val="5A6469"/>
                </a:solidFill>
                <a:latin typeface="Calibri"/>
              </a:rPr>
              <a:t>[r27] Lee SK et al. Acta Orthop Belg. 2019. PMID 31677626</a:t>
            </a:r>
          </a:p>
          <a:p>
            <a:r>
              <a:rPr sz="800">
                <a:solidFill>
                  <a:srgbClr val="5A6469"/>
                </a:solidFill>
                <a:latin typeface="Calibri"/>
              </a:rPr>
              <a:t>[r31] Lindvall EM et al. J Orthop Trauma. 2006. doi:10.1097/00005131-200603000-00001</a:t>
            </a:r>
          </a:p>
          <a:p>
            <a:r>
              <a:rPr sz="800">
                <a:solidFill>
                  <a:srgbClr val="5A6469"/>
                </a:solidFill>
                <a:latin typeface="Calibri"/>
              </a:rPr>
              <a:t>[r39] Cao R et al. Orthop Surg. 2025. doi:10.1111/os.14307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Qué hay de evidencia.</a:t>
            </a:r>
          </a:p>
          <a:p>
            <a:pPr marL="347472" indent="-347472">
              <a:spcAft>
                <a:spcPts val="1400"/>
              </a:spcAft>
              <a:buChar char="•"/>
            </a:pPr>
            <a:r>
              <a:rPr sz="2800">
                <a:solidFill>
                  <a:srgbClr val="263238"/>
                </a:solidFill>
                <a:latin typeface="Calibri"/>
              </a:rPr>
              <a:t>No encontramos ensayos que comparen protocolos de rehabilitación en la diáfisis del antebrazo.</a:t>
            </a:r>
          </a:p>
          <a:p>
            <a:pPr marL="347472" indent="-347472">
              <a:spcAft>
                <a:spcPts val="1400"/>
              </a:spcAft>
              <a:buChar char="•"/>
            </a:pPr>
            <a:r>
              <a:rPr sz="2800">
                <a:solidFill>
                  <a:srgbClr val="263238"/>
                </a:solidFill>
                <a:latin typeface="Calibri"/>
              </a:rPr>
              <a:t>Lo que sí hay:</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66</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Box MW et al. J Orthop Surg Res. 2024. doi:10.1186/s13018-024-05158-0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los 9 estudios de placa frente a clavo, los protocolos de inmovilización variaron: de ninguna a yeso largo o férula por semanas [r25].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66</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[r25] Box MW et al. J Orthop Surg Res. 2024. doi:10.1186/s13018-024-05158-0</a:t>
            </a:r>
          </a:p>
          <a:p>
            <a:r>
              <a:rPr sz="800">
                <a:solidFill>
                  <a:srgbClr val="5A6469"/>
                </a:solidFill>
                <a:latin typeface="Calibri"/>
              </a:rPr>
              <a:t>[r27] Lee SK et al. Acta Orthop Belg. 2019. PMID 31677626</a:t>
            </a:r>
          </a:p>
          <a:p>
            <a:r>
              <a:rPr sz="800">
                <a:solidFill>
                  <a:srgbClr val="5A6469"/>
                </a:solidFill>
                <a:latin typeface="Calibri"/>
              </a:rPr>
              <a:t>[r31] Lindvall EM et al. J Orthop Trauma. 2006. doi:10.1097/00005131-200603000-00001</a:t>
            </a:r>
          </a:p>
          <a:p>
            <a:r>
              <a:rPr sz="800">
                <a:solidFill>
                  <a:srgbClr val="5A6469"/>
                </a:solidFill>
                <a:latin typeface="Calibri"/>
              </a:rPr>
              <a:t>[r39] Cao R et al. Orthop Surg. 2025. doi:10.1111/os.14307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carga de peso y el retorno deportivo o laboral quedan sin dato verificable para una indicación en semanas.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66</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Lynch TB et al. J Orthop Trauma. 2024. doi:10.1097/BOT.0000000000002855</a:t>
            </a:r>
          </a:p>
          <a:p>
            <a:r>
              <a:rPr sz="800">
                <a:solidFill>
                  <a:srgbClr val="5A6469"/>
                </a:solidFill>
                <a:latin typeface="Calibri"/>
              </a:rPr>
              <a:t>[r6] Schemitsch EH et al. J Bone Joint Surg Am. 1992. PMID 1522093</a:t>
            </a:r>
          </a:p>
          <a:p>
            <a:r>
              <a:rPr sz="800">
                <a:solidFill>
                  <a:srgbClr val="5A6469"/>
                </a:solidFill>
                <a:latin typeface="Calibri"/>
              </a:rPr>
              <a:t>[r24] Chapman MW et al. J Bone Joint Surg Am. 1989. PMID 2918001</a:t>
            </a:r>
          </a:p>
          <a:p>
            <a:r>
              <a:rPr sz="800">
                <a:solidFill>
                  <a:srgbClr val="5A6469"/>
                </a:solidFill>
                <a:latin typeface="Calibri"/>
              </a:rPr>
              <a:t>[r42] Bauer G et al. Arch Orthop Trauma Surg. 1991. doi:10.1007/BF00395796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Restituir longitud, rotación y arco del radio: es lo que devuelve la pronosupinación [r2, r6].</a:t>
            </a:r>
          </a:p>
          <a:p>
            <a:pPr marL="347472" indent="-347472">
              <a:spcAft>
                <a:spcPts val="1400"/>
              </a:spcAft>
              <a:buChar char="•"/>
            </a:pPr>
            <a:r>
              <a:rPr sz="2400">
                <a:solidFill>
                  <a:srgbClr val="263238"/>
                </a:solidFill>
                <a:latin typeface="Calibri"/>
              </a:rPr>
              <a:t>2. Fijación estable con compresión, por 2 incisiones separadas, para no unir los huesos con hueso nuevo [r24, r42].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66</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Sheth M et al. JBJS Rev. 2022. doi:10.2106/JBJS.RVW.21.00212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Pida radiografías del antebrazo completo con codo y muñeca: sin ver las articulaciones vecinas se pasa por alto un Monteggia o un Galeazzi (práctica habitual / opinión experta… [r16]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66</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Lynch TB et al. J Orthop Trauma. 2024. doi:10.1097/BOT.0000000000002855</a:t>
            </a:r>
          </a:p>
          <a:p>
            <a:r>
              <a:rPr sz="800">
                <a:solidFill>
                  <a:srgbClr val="5A6469"/>
                </a:solidFill>
                <a:latin typeface="Calibri"/>
              </a:rPr>
              <a:t>[r6] Schemitsch EH et al. J Bone Joint Surg Am. 1992. PMID 1522093</a:t>
            </a:r>
          </a:p>
          <a:p>
            <a:r>
              <a:rPr sz="800">
                <a:solidFill>
                  <a:srgbClr val="5A6469"/>
                </a:solidFill>
                <a:latin typeface="Calibri"/>
              </a:rPr>
              <a:t>[r25] Box MW et al. J Orthop Surg Res. 2024. doi:10.1186/s13018-024-05158-0</a:t>
            </a:r>
          </a:p>
          <a:p>
            <a:r>
              <a:rPr sz="800">
                <a:solidFill>
                  <a:srgbClr val="5A6469"/>
                </a:solidFill>
                <a:latin typeface="Calibri"/>
              </a:rPr>
              <a:t>[r42] Bauer G et al. Arch Orthop Trauma Surg. 1991. doi:10.1007/BF00395796</a:t>
            </a:r>
          </a:p>
          <a:p>
            <a:r>
              <a:rPr sz="800">
                <a:solidFill>
                  <a:srgbClr val="5A6469"/>
                </a:solidFill>
                <a:latin typeface="Calibri"/>
              </a:rPr>
              <a:t>[r13] Rettig ME et al. J Hand Surg Am. 2001. doi:10.1053/jhsu.2001.21523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meta es funcional: longitud, rotación y arco del radio [r2, r6].</a:t>
            </a:r>
          </a:p>
          <a:p>
            <a:pPr marL="347472" indent="-347472">
              <a:spcAft>
                <a:spcPts val="1400"/>
              </a:spcAft>
              <a:buChar char="•"/>
            </a:pPr>
            <a:r>
              <a:rPr sz="2400">
                <a:solidFill>
                  <a:srgbClr val="263238"/>
                </a:solidFill>
                <a:latin typeface="Calibri"/>
              </a:rPr>
              <a:t>Placa de compresión por 2 incisiones; el clavo es alternativa con evidencia baja [r25, r42].</a:t>
            </a:r>
          </a:p>
          <a:p>
            <a:pPr marL="347472" indent="-347472">
              <a:spcAft>
                <a:spcPts val="1400"/>
              </a:spcAft>
              <a:buChar char="•"/>
            </a:pPr>
            <a:r>
              <a:rPr sz="2400">
                <a:solidFill>
                  <a:srgbClr val="263238"/>
                </a:solidFill>
                <a:latin typeface="Calibri"/>
              </a:rPr>
              <a:t>Descarte la lesión asociada antes de fijar y pruebe la RCD tras fijar el radio [r13].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66</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antebrazo · diáfisis · ambos huesos · radio · cúbito · AO/OTA · placa de compresión · clavo endomedular bloqueado · arco del radio · membrana interósea · Monteggia · Galeazzi · Essex-Lopresti · abordaje…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66</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[r42] Bauer G et al. Arch Orthop Trauma Surg. 1991. doi:10.1007/BF00395796</a:t>
            </a:r>
          </a:p>
          <a:p>
            <a:r>
              <a:rPr sz="1000">
                <a:solidFill>
                  <a:srgbClr val="5A6469"/>
                </a:solidFill>
                <a:latin typeface="Calibri"/>
              </a:rPr>
              <a:t>[r9] Calfee RP et al. J Bone Joint Surg Am. 2011. doi:10.2106/JBJS.I.01242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Longitud, rotación y arco del radio: las 3 cosas que se restituyen.</a:t>
            </a:r>
          </a:p>
          <a:p>
            <a:pPr marL="347472" indent="-347472">
              <a:spcAft>
                <a:spcPts val="1400"/>
              </a:spcAft>
              <a:buChar char="•"/>
            </a:pPr>
            <a:r>
              <a:rPr sz="2400">
                <a:solidFill>
                  <a:srgbClr val="263238"/>
                </a:solidFill>
                <a:latin typeface="Calibri"/>
              </a:rPr>
              <a:t>Mire el codo y la muñeca antes de fijar la diáfisis.</a:t>
            </a:r>
          </a:p>
          <a:p>
            <a:pPr marL="347472" indent="-347472">
              <a:spcAft>
                <a:spcPts val="1400"/>
              </a:spcAft>
              <a:buChar char="•"/>
            </a:pPr>
            <a:r>
              <a:rPr sz="2400">
                <a:solidFill>
                  <a:srgbClr val="263238"/>
                </a:solidFill>
                <a:latin typeface="Calibri"/>
              </a:rPr>
              <a:t>2 huesos, 2 incisiones: así se evita la sinostosis [r42].</a:t>
            </a:r>
          </a:p>
          <a:p>
            <a:pPr marL="347472" indent="-347472">
              <a:spcAft>
                <a:spcPts val="1400"/>
              </a:spcAft>
              <a:buChar char="•"/>
            </a:pPr>
            <a:r>
              <a:rPr sz="2400">
                <a:solidFill>
                  <a:srgbClr val="263238"/>
                </a:solidFill>
                <a:latin typeface="Calibri"/>
              </a:rPr>
              <a:t>El nervio interóseo posterior vive pegado al supinador [r9].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66</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didáctico: caída de moto con deformidad del antebrazo derecho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Hombre de 30 años, sano, dominante derecho.</a:t>
            </a:r>
          </a:p>
          <a:p>
            <a:pPr marL="347472" indent="-347472">
              <a:spcAft>
                <a:spcPts val="1400"/>
              </a:spcAft>
              <a:buChar char="•"/>
            </a:pPr>
            <a:r>
              <a:rPr sz="2800">
                <a:solidFill>
                  <a:srgbClr val="263238"/>
                </a:solidFill>
                <a:latin typeface="Calibri"/>
              </a:rPr>
              <a:t>Cae de su moto a velocidad media y llega a urgencias 90 minutos después con dolor y deformidad del antebrazo derecho.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66</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¿Cómo clasifica la piel y qué hace antes de pasar al quirófano?</a:t>
            </a:r>
          </a:p>
          <a:p>
            <a:pPr marL="347472" indent="-347472">
              <a:spcAft>
                <a:spcPts val="1400"/>
              </a:spcAft>
              <a:buChar char="•"/>
            </a:pPr>
            <a:r>
              <a:rPr sz="2400">
                <a:solidFill>
                  <a:srgbClr val="263238"/>
                </a:solidFill>
                <a:latin typeface="Calibri"/>
              </a:rPr>
              <a:t>2. ¿Qué fijación y qué abordajes elige, y en qué orden?</a:t>
            </a:r>
          </a:p>
          <a:p>
            <a:pPr marL="347472" indent="-347472">
              <a:spcAft>
                <a:spcPts val="1400"/>
              </a:spcAft>
              <a:buChar char="•"/>
            </a:pPr>
            <a:r>
              <a:rPr sz="2400">
                <a:solidFill>
                  <a:srgbClr val="263238"/>
                </a:solidFill>
                <a:latin typeface="Calibri"/>
              </a:rPr>
              <a:t>3. ¿Qué comprueba antes de cerrar y qué le explica al paciente sobre el pronóstico?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66</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herida que comunica con la fractura la convierte en expuesta; si es pequeña y limpia, corresponde a un grado bajo de Gustilo-Anderson.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66</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Flynn H, Solarz MK, Rehman S. Forearm Fractures: Diagnosis and Contemporary Treatment Strategies. Instr Course Lect. 2022;71:303-312. https://pubmed.ncbi.nlm.nih.gov/35254790/</a:t>
            </a:r>
          </a:p>
          <a:p>
            <a:pPr>
              <a:spcAft>
                <a:spcPts val="800"/>
              </a:spcAft>
            </a:pPr>
            <a:r>
              <a:rPr sz="1200">
                <a:solidFill>
                  <a:srgbClr val="263238"/>
                </a:solidFill>
                <a:latin typeface="Calibri"/>
              </a:rPr>
              <a:t>[r2] Lynch TB, Sabbag CM, Wilson DJ, Plucknette BF. Complex Fractures of the Radial and Ulnar Shaft. J Orthop Trauma. 2024;38(9S):S21-S25. doi:10.1097/BOT.0000000000002855 https://doi.org/10.1097/BOT.0000000000002855</a:t>
            </a:r>
          </a:p>
          <a:p>
            <a:pPr>
              <a:spcAft>
                <a:spcPts val="800"/>
              </a:spcAft>
            </a:pPr>
            <a:r>
              <a:rPr sz="1200">
                <a:solidFill>
                  <a:srgbClr val="263238"/>
                </a:solidFill>
                <a:latin typeface="Calibri"/>
              </a:rPr>
              <a:t>[r3] Chung KC, Spilson SV. The frequency and epidemiology of hand and forearm fractures in the United States. J Hand Surg Am. 2001;26(5):908-15. doi:10.1053/jhsu.2001.26322 https://doi.org/10.1053/jhsu.2001.26322</a:t>
            </a:r>
          </a:p>
          <a:p>
            <a:pPr>
              <a:spcAft>
                <a:spcPts val="800"/>
              </a:spcAft>
            </a:pPr>
            <a:r>
              <a:rPr sz="1200">
                <a:solidFill>
                  <a:srgbClr val="263238"/>
                </a:solidFill>
                <a:latin typeface="Calibri"/>
              </a:rPr>
              <a:t>[r4] Vasara H, Aspinen S, Kosola J, Sartanen J, Naalisvaara T, Myllykoski J, et al. Adverse Events After Surgical Treatment of Adult Diaphyseal Forearm Fractures: a Retrospective Analysis of 470 Patients. JB JS Open Access. 2023;8(3):e22.00115. doi:10.2106/JBJS.OA.22.00115 https://doi.org/10.2106/JBJS.OA.22.00115</a:t>
            </a:r>
          </a:p>
          <a:p>
            <a:pPr>
              <a:spcAft>
                <a:spcPts val="800"/>
              </a:spcAft>
            </a:pPr>
            <a:r>
              <a:rPr sz="1200">
                <a:solidFill>
                  <a:srgbClr val="263238"/>
                </a:solidFill>
                <a:latin typeface="Calibri"/>
              </a:rPr>
              <a:t>[r5] Hotchkiss RN, An KN, Sowa DT, Basta S, Weiland AJ. An anatomic and mechanical study of the interosseous membrane of the forearm: pathomechanics of proximal migration of the radius. J Hand Surg Am. 1989;14(2 Pt 1):256-61. doi:10.1016/0363-5023(89)90017-8 https://doi.org/10.1016/0363-5023(89)90017-8</a:t>
            </a:r>
          </a:p>
          <a:p>
            <a:pPr>
              <a:spcAft>
                <a:spcPts val="800"/>
              </a:spcAft>
            </a:pPr>
            <a:r>
              <a:rPr sz="1200">
                <a:solidFill>
                  <a:srgbClr val="263238"/>
                </a:solidFill>
                <a:latin typeface="Calibri"/>
              </a:rPr>
              <a:t>[r6] Schemitsch EH, Richards RR. The effect of malunion on functional outcome after plate fixation of fractures of both bones of the forearm in adults. J Bone Joint Surg Am. 1992;74(7):1068-78. https://pubmed.ncbi.nlm.nih.gov/1522093/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66</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Matthews LS, Kaufer H, Garver DF, Sonstegard DA. The effect on supination-pronation of angular malalignment of fractures of both bones of the forearm. J Bone Joint Surg Am. 1982;64(1):14-7. https://pubmed.ncbi.nlm.nih.gov/7054197/</a:t>
            </a:r>
          </a:p>
          <a:p>
            <a:pPr>
              <a:spcAft>
                <a:spcPts val="800"/>
              </a:spcAft>
            </a:pPr>
            <a:r>
              <a:rPr sz="1200">
                <a:solidFill>
                  <a:srgbClr val="263238"/>
                </a:solidFill>
                <a:latin typeface="Calibri"/>
              </a:rPr>
              <a:t>[r8] Tarr RR, Garfinkel AI, Sarmiento A. The effects of angular and rotational deformities of both bones of the forearm. An in vitro study. J Bone Joint Surg Am. 1984;66(1):65-70. https://pubmed.ncbi.nlm.nih.gov/6690445/</a:t>
            </a:r>
          </a:p>
          <a:p>
            <a:pPr>
              <a:spcAft>
                <a:spcPts val="800"/>
              </a:spcAft>
            </a:pPr>
            <a:r>
              <a:rPr sz="1200">
                <a:solidFill>
                  <a:srgbClr val="263238"/>
                </a:solidFill>
                <a:latin typeface="Calibri"/>
              </a:rPr>
              <a:t>[r9] Calfee RP, Wilson JM, Wong AH. Variations in the anatomic relations of the posterior interosseous nerve associated with proximal forearm trauma. J Bone Joint Surg Am. 2011;93(1):81-90. doi:10.2106/JBJS.I.01242 https://doi.org/10.2106/JBJS.I.01242</a:t>
            </a:r>
          </a:p>
          <a:p>
            <a:pPr>
              <a:spcAft>
                <a:spcPts val="800"/>
              </a:spcAft>
            </a:pPr>
            <a:r>
              <a:rPr sz="1200">
                <a:solidFill>
                  <a:srgbClr val="263238"/>
                </a:solidFill>
                <a:latin typeface="Calibri"/>
              </a:rPr>
              <a:t>[r10] Schwarz AM, Hohenberger GM, Weiglein AH, Riedl R, Staresinic M, Grechenig S. Avoiding radial nerve palsy in proximal radius shaft plating - a cadaver study. Injury. 2017;48 Suppl 5:S34-S37. doi:10.1016/S0020-1383(17)30736-2 https://doi.org/10.1016/S0020-1383(17)30736-2</a:t>
            </a:r>
          </a:p>
          <a:p>
            <a:pPr>
              <a:spcAft>
                <a:spcPts val="800"/>
              </a:spcAft>
            </a:pPr>
            <a:r>
              <a:rPr sz="1200">
                <a:solidFill>
                  <a:srgbClr val="263238"/>
                </a:solidFill>
                <a:latin typeface="Calibri"/>
              </a:rPr>
              <a:t>[r11] Mekhail AO, Ebraheim NA, Jackson WT, Yeasting RA. Vulnerability of the posterior interosseous nerve during proximal radius exposures. Clin Orthop Relat Res. 1995;(315):199-208. https://pubmed.ncbi.nlm.nih.gov/7634668/</a:t>
            </a:r>
          </a:p>
          <a:p>
            <a:pPr>
              <a:spcAft>
                <a:spcPts val="800"/>
              </a:spcAft>
            </a:pPr>
            <a:r>
              <a:rPr sz="1200">
                <a:solidFill>
                  <a:srgbClr val="263238"/>
                </a:solidFill>
                <a:latin typeface="Calibri"/>
              </a:rPr>
              <a:t>[r12] Catalano LW 3rd, Zlotolow DA, Hitchcock PB, Shah SN, Barron OA. Surgical exposures of the radius and ulna. J Am Acad Orthop Surg. 2011;19(7):430-8. doi:10.5435/00124635-201107000-00006 https://doi.org/10.5435/00124635-201107000-00006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66</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Rettig ME, Raskin KB. Galeazzi fracture-dislocation: a new treatment-oriented classification. J Hand Surg Am. 2001;26(2):228-35. doi:10.1053/jhsu.2001.21523 https://doi.org/10.1053/jhsu.2001.21523</a:t>
            </a:r>
          </a:p>
          <a:p>
            <a:pPr>
              <a:spcAft>
                <a:spcPts val="800"/>
              </a:spcAft>
            </a:pPr>
            <a:r>
              <a:rPr sz="1200">
                <a:solidFill>
                  <a:srgbClr val="263238"/>
                </a:solidFill>
                <a:latin typeface="Calibri"/>
              </a:rPr>
              <a:t>[r14] Ring D, Jupiter JB, Simpson NS. Monteggia fractures in adults. J Bone Joint Surg Am. 1998;80(12):1733-44. doi:10.2106/00004623-199812000-00003 https://doi.org/10.2106/00004623-199812000-00003</a:t>
            </a:r>
          </a:p>
          <a:p>
            <a:pPr>
              <a:spcAft>
                <a:spcPts val="800"/>
              </a:spcAft>
            </a:pPr>
            <a:r>
              <a:rPr sz="1200">
                <a:solidFill>
                  <a:srgbClr val="263238"/>
                </a:solidFill>
                <a:latin typeface="Calibri"/>
              </a:rPr>
              <a:t>[r15] Weber MM, Rosteius T, Schildhauer TA, Königshausen M, Rausch V. Monteggia fractures and Monteggia-like-lesions: a systematic review. Arch Orthop Trauma Surg. 2023;143(7):4085-4093. doi:10.1007/s00402-022-04576-1 https://doi.org/10.1007/s00402-022-04576-1</a:t>
            </a:r>
          </a:p>
          <a:p>
            <a:pPr>
              <a:spcAft>
                <a:spcPts val="800"/>
              </a:spcAft>
            </a:pPr>
            <a:r>
              <a:rPr sz="1200">
                <a:solidFill>
                  <a:srgbClr val="263238"/>
                </a:solidFill>
                <a:latin typeface="Calibri"/>
              </a:rPr>
              <a:t>[r16] Sheth M, Mitchell S, Bell B, Wu C. Essex-Lopresti Lesions and Longitudinal Radioulnar Instability: A Narrative Review. JBJS Rev. 2022;10(3):e21.00212. doi:10.2106/JBJS.RVW.21.00212 https://doi.org/10.2106/JBJS.RVW.21.00212</a:t>
            </a:r>
          </a:p>
          <a:p>
            <a:pPr>
              <a:spcAft>
                <a:spcPts val="800"/>
              </a:spcAft>
            </a:pPr>
            <a:r>
              <a:rPr sz="1200">
                <a:solidFill>
                  <a:srgbClr val="263238"/>
                </a:solidFill>
                <a:latin typeface="Calibri"/>
              </a:rPr>
              <a:t>[r17] Kalyani BS, Fisher BE, Roberts CS, Giannoudis PV. Compartment syndrome of the forearm: a systematic review. J Hand Surg Am. 2011;36(3):535-43. doi:10.1016/j.jhsa.2010.12.007 https://doi.org/10.1016/j.jhsa.2010.12.007</a:t>
            </a:r>
          </a:p>
          <a:p>
            <a:pPr>
              <a:spcAft>
                <a:spcPts val="800"/>
              </a:spcAft>
            </a:pPr>
            <a:r>
              <a:rPr sz="1200">
                <a:solidFill>
                  <a:srgbClr val="263238"/>
                </a:solidFill>
                <a:latin typeface="Calibri"/>
              </a:rPr>
              <a:t>[r18] Khoshhal KI, Alsaygh EF, Alsaedi OF, Alshahir AA, Alzahim AF, Al Fehaid MS. Etiology of trauma-related acute compartment syndrome of the forearm: a systematic review. J Orthop Surg Res. 2022;17(1):342. doi:10.1186/s13018-022-03234-x https://doi.org/10.1186/s13018-022-03234-x</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66</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Ulmer T. The clinical diagnosis of compartment syndrome of the lower leg: are clinical findings predictive of the disorder?. J Orthop Trauma. 2002;16(8):572-7. doi:10.1097/00005131-200209000-00006 https://doi.org/10.1097/00005131-200209000-00006</a:t>
            </a:r>
          </a:p>
          <a:p>
            <a:pPr>
              <a:spcAft>
                <a:spcPts val="800"/>
              </a:spcAft>
            </a:pPr>
            <a:r>
              <a:rPr sz="1200">
                <a:solidFill>
                  <a:srgbClr val="263238"/>
                </a:solidFill>
                <a:latin typeface="Calibri"/>
              </a:rPr>
              <a:t>[r20] Lorange JP, Laverdière C, Corban J, Montreuil J, Harvey EJ. Diagnosis Accuracy for Compartment Syndrome: A Systematic Review and Meta-Analysis. J Orthop Trauma. 2023;37(8):e319-e325. doi:10.1097/BOT.0000000000002610 https://doi.org/10.1097/BOT.0000000000002610</a:t>
            </a:r>
          </a:p>
          <a:p>
            <a:pPr>
              <a:spcAft>
                <a:spcPts val="800"/>
              </a:spcAft>
            </a:pPr>
            <a:r>
              <a:rPr sz="1200">
                <a:solidFill>
                  <a:srgbClr val="263238"/>
                </a:solidFill>
                <a:latin typeface="Calibri"/>
              </a:rPr>
              <a:t>[r21] Chang Y, Kennedy SA, Bhandari M, Lopes LC, Bergamaschi CC, Carolina de Oliveira E Silva M, et al. Effects of Antibiotic Prophylaxis in Patients with Open Fracture of the Extremities: A Systematic Review of Randomized Controlled Trials. JBJS Rev. 2015;3(6):e2. doi:10.2106/JBJS.RVW.N.00088 https://doi.org/10.2106/JBJS.RVW.N.00088</a:t>
            </a:r>
          </a:p>
          <a:p>
            <a:pPr>
              <a:spcAft>
                <a:spcPts val="800"/>
              </a:spcAft>
            </a:pPr>
            <a:r>
              <a:rPr sz="1200">
                <a:solidFill>
                  <a:srgbClr val="263238"/>
                </a:solidFill>
                <a:latin typeface="Calibri"/>
              </a:rPr>
              <a:t>[r22] Moed BR, Kellam JF, Foster RJ, Tile M, Hansen ST Jr. Immediate internal fixation of open fractures of the diaphysis of the forearm. J Bone Joint Surg Am. 1986;68(7):1008-17. https://pubmed.ncbi.nlm.nih.gov/3745238/</a:t>
            </a:r>
          </a:p>
          <a:p>
            <a:pPr>
              <a:spcAft>
                <a:spcPts val="800"/>
              </a:spcAft>
            </a:pPr>
            <a:r>
              <a:rPr sz="1200">
                <a:solidFill>
                  <a:srgbClr val="263238"/>
                </a:solidFill>
                <a:latin typeface="Calibri"/>
              </a:rPr>
              <a:t>[r23] Duncan R, Geissler W, Freeland AE, Savoie FH. Immediate internal fixation of open fractures of the diaphysis of the forearm. J Orthop Trauma. 1992;6(1):25-31. https://pubmed.ncbi.nlm.nih.gov/1556620/</a:t>
            </a:r>
          </a:p>
          <a:p>
            <a:pPr>
              <a:spcAft>
                <a:spcPts val="800"/>
              </a:spcAft>
            </a:pPr>
            <a:r>
              <a:rPr sz="1200">
                <a:solidFill>
                  <a:srgbClr val="263238"/>
                </a:solidFill>
                <a:latin typeface="Calibri"/>
              </a:rPr>
              <a:t>[r24] Chapman MW, Gordon JE, Zissimos AG. Compression-plate fixation of acute fractures of the diaphyses of the radius and ulna. J Bone Joint Surg Am. 1989;71(2):159-69. https://pubmed.ncbi.nlm.nih.gov/2918001/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66</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Box MW, Stegelmann SD, Domingue GA, Wells ME, Werthmann NJ, Potgieter CJ, et al. Intramedullary nail fixation versus open reduction and internal fixation for treatment of adult diaphyseal forearm fractures: a systematic review and meta-analysis. J Orthop Surg Res. 2024;19(1):719. doi:10.1186/s13018-024-05158-0 https://doi.org/10.1186/s13018-024-05158-0</a:t>
            </a:r>
          </a:p>
          <a:p>
            <a:pPr>
              <a:spcAft>
                <a:spcPts val="800"/>
              </a:spcAft>
            </a:pPr>
            <a:r>
              <a:rPr sz="1200">
                <a:solidFill>
                  <a:srgbClr val="263238"/>
                </a:solidFill>
                <a:latin typeface="Calibri"/>
              </a:rPr>
              <a:t>[r26] Lee SK, Kim KJ, Lee JW, Choy WS. Plate osteosynthesis versus intramedullary nailing for both forearm bones fractures. Eur J Orthop Surg Traumatol. 2014;24(5):769-76. doi:10.1007/s00590-013-1242-x https://doi.org/10.1007/s00590-013-1242-x</a:t>
            </a:r>
          </a:p>
          <a:p>
            <a:pPr>
              <a:spcAft>
                <a:spcPts val="800"/>
              </a:spcAft>
            </a:pPr>
            <a:r>
              <a:rPr sz="1200">
                <a:solidFill>
                  <a:srgbClr val="263238"/>
                </a:solidFill>
                <a:latin typeface="Calibri"/>
              </a:rPr>
              <a:t>[r27] Lee SK, Kim YH, Kim SM, Choy WS. A comparative study of three different surgical methods for both-forearm-bone fractures in adults. Acta Orthop Belg. 2019;85(3):305-316. https://pubmed.ncbi.nlm.nih.gov/31677626/</a:t>
            </a:r>
          </a:p>
          <a:p>
            <a:pPr>
              <a:spcAft>
                <a:spcPts val="800"/>
              </a:spcAft>
            </a:pPr>
            <a:r>
              <a:rPr sz="1200">
                <a:solidFill>
                  <a:srgbClr val="263238"/>
                </a:solidFill>
                <a:latin typeface="Calibri"/>
              </a:rPr>
              <a:t>[r28] Polat O, Toy S. Comparison of the clinical and radiographic outcomes of plate fixation versus new-generation locked intramedullary nail in the management of adult forearm diaphyseal fractures. Acta Orthop Traumatol Turc. 2022;56(5):321-326. doi:10.5152/j.aott.2022.21190 https://doi.org/10.5152/j.aott.2022.21190</a:t>
            </a:r>
          </a:p>
          <a:p>
            <a:pPr>
              <a:spcAft>
                <a:spcPts val="800"/>
              </a:spcAft>
            </a:pPr>
            <a:r>
              <a:rPr sz="1200">
                <a:solidFill>
                  <a:srgbClr val="263238"/>
                </a:solidFill>
                <a:latin typeface="Calibri"/>
              </a:rPr>
              <a:t>[r29] Tseng TH, Hung CC, Yen HK, Chen HM, Wang CY, Tzeng SC, et al. Higher nonunion rates with locking plates compared to dynamic compression plates in forearm diaphyseal fractures: a multicenter study. J Orthop Traumatol. 2025;26(1):10. doi:10.1186/s10195-025-00823-4 https://doi.org/10.1186/s10195-025-00823-4</a:t>
            </a:r>
          </a:p>
          <a:p>
            <a:pPr>
              <a:spcAft>
                <a:spcPts val="800"/>
              </a:spcAft>
            </a:pPr>
            <a:r>
              <a:rPr sz="1200">
                <a:solidFill>
                  <a:srgbClr val="263238"/>
                </a:solidFill>
                <a:latin typeface="Calibri"/>
              </a:rPr>
              <a:t>[r30] Mikek M, Vidmar G, Tonin M, Pavlovcic V. Fracture-related and implant-specific factors influencing treatment results of comminuted diaphyseal forearm fractures without bone grafting. Arch Orthop Trauma Surg. 2004;124(6):393-400. doi:10.1007/s00402-004-0668-3 https://doi.org/10.1007/s00402-004-0668-3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66</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Lindvall EM, Sagi HC. Selective screw placement in forearm compression plating: results of 75 consecutive fractures stabilized with 4 cortices of screw fixation on either side of the fracture. J Orthop Trauma. 2006;20(3):157-62; discussion 162-3. doi:10.1097/00005131-200603000-00001 https://doi.org/10.1097/00005131-200603000-00001</a:t>
            </a:r>
          </a:p>
          <a:p>
            <a:pPr>
              <a:spcAft>
                <a:spcPts val="800"/>
              </a:spcAft>
            </a:pPr>
            <a:r>
              <a:rPr sz="1200">
                <a:solidFill>
                  <a:srgbClr val="263238"/>
                </a:solidFill>
                <a:latin typeface="Calibri"/>
              </a:rPr>
              <a:t>[r32] Heifner JJ, Falgiano PA, Pannu TS, Mercer DM, Sandilands SM, Araiza ET. The Biomechanical Behavior of Fixation Options in Short Segment Radius and Ulna Diaphyseal Fractures. J Hand Surg Am. 2025;50(12):1527.e1-1527.e6. doi:10.1016/j.jhsa.2025.01.025 https://doi.org/10.1016/j.jhsa.2025.01.025</a:t>
            </a:r>
          </a:p>
          <a:p>
            <a:pPr>
              <a:spcAft>
                <a:spcPts val="800"/>
              </a:spcAft>
            </a:pPr>
            <a:r>
              <a:rPr sz="1200">
                <a:solidFill>
                  <a:srgbClr val="263238"/>
                </a:solidFill>
                <a:latin typeface="Calibri"/>
              </a:rPr>
              <a:t>[r33] Wright RR, Schmeling GJ, Schwab JP. The necessity of acute bone grafting in diaphyseal forearm fractures: a retrospective review. J Orthop Trauma. 1997;11(4):288-94. doi:10.1097/00005131-199705000-00012 https://doi.org/10.1097/00005131-199705000-00012</a:t>
            </a:r>
          </a:p>
          <a:p>
            <a:pPr>
              <a:spcAft>
                <a:spcPts val="800"/>
              </a:spcAft>
            </a:pPr>
            <a:r>
              <a:rPr sz="1200">
                <a:solidFill>
                  <a:srgbClr val="263238"/>
                </a:solidFill>
                <a:latin typeface="Calibri"/>
              </a:rPr>
              <a:t>[r34] Wei SY, Born CT, Abene A, Ong A, Hayda R, DeLong WG Jr. Diaphyseal forearm fractures treated with and without bone graft. J Trauma. 1999;46(6):1045-8. doi:10.1097/00005373-199906000-00011 https://doi.org/10.1097/00005373-199906000-00011</a:t>
            </a:r>
          </a:p>
          <a:p>
            <a:pPr>
              <a:spcAft>
                <a:spcPts val="800"/>
              </a:spcAft>
            </a:pPr>
            <a:r>
              <a:rPr sz="1200">
                <a:solidFill>
                  <a:srgbClr val="263238"/>
                </a:solidFill>
                <a:latin typeface="Calibri"/>
              </a:rPr>
              <a:t>[r35] Ring D, Rhim R, Carpenter C, Jupiter JB. Comminuted diaphyseal fractures of the radius and ulna: does bone grafting affect nonunion rate?. J Trauma. 2005;59(2):438-41; discussion 442. doi:10.1097/01.ta.0000174839.23348.43 https://doi.org/10.1097/01.ta.0000174839.23348.43</a:t>
            </a:r>
          </a:p>
          <a:p>
            <a:pPr>
              <a:spcAft>
                <a:spcPts val="800"/>
              </a:spcAft>
            </a:pPr>
            <a:r>
              <a:rPr sz="1200">
                <a:solidFill>
                  <a:srgbClr val="263238"/>
                </a:solidFill>
                <a:latin typeface="Calibri"/>
              </a:rPr>
              <a:t>[r36] Shu HT, Yang VB, Badin D, Rogers DL, Covell MM, Osgood GM, et al. What Factors Are Associated With Delayed Wound Closure in Open Reduction and Internal Fixation of Adult Both-bone Forearm Fractures?. Clin Orthop Relat Res. 2023;481(7):1388-1395. doi:10.1097/CORR.0000000000002543 https://doi.org/10.1097/CORR.0000000000002543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66</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Perretta DJ, Brock KM, Tejwani NC. Early Complications Associated with the Thompson Approach to the Proximal Radius. Bull Hosp Jt Dis (2013). 2016;74(4):293-297. https://pubmed.ncbi.nlm.nih.gov/27815953/</a:t>
            </a:r>
          </a:p>
          <a:p>
            <a:pPr>
              <a:spcAft>
                <a:spcPts val="800"/>
              </a:spcAft>
            </a:pPr>
            <a:r>
              <a:rPr sz="1200">
                <a:solidFill>
                  <a:srgbClr val="263238"/>
                </a:solidFill>
                <a:latin typeface="Calibri"/>
              </a:rPr>
              <a:t>[r38] Spinner RJ, Berger RA, Carmichael SW, Dyck PJ, Nunley JA. Isolated paralysis of the extensor digitorum communis associated with the posterior (Thompson) approach to the proximal radius. J Hand Surg Am. 1998;23(1):135-41. doi:10.1016/S0363-5023(98)80101-9 https://doi.org/10.1016/S0363-5023(98)80101-9</a:t>
            </a:r>
          </a:p>
          <a:p>
            <a:pPr>
              <a:spcAft>
                <a:spcPts val="800"/>
              </a:spcAft>
            </a:pPr>
            <a:r>
              <a:rPr sz="1200">
                <a:solidFill>
                  <a:srgbClr val="263238"/>
                </a:solidFill>
                <a:latin typeface="Calibri"/>
              </a:rPr>
              <a:t>[r39] Cao R, Zhang J, Sun W, Jiang X, Hua K, Xiao D, et al. Removal of Forearm Plate Leads to a Higher Risk of Refracture-A Systematic Review and Meta-Analysis. Orthop Surg. 2025;17(1):36-44. doi:10.1111/os.14307 https://doi.org/10.1111/os.14307</a:t>
            </a:r>
          </a:p>
          <a:p>
            <a:pPr>
              <a:spcAft>
                <a:spcPts val="800"/>
              </a:spcAft>
            </a:pPr>
            <a:r>
              <a:rPr sz="1200">
                <a:solidFill>
                  <a:srgbClr val="263238"/>
                </a:solidFill>
                <a:latin typeface="Calibri"/>
              </a:rPr>
              <a:t>[r40] Yao CK, Lin KC, Tarng YW, Chang WN, Renn JH. Removal of forearm plate leads to a high risk of refracture: decision regarding implant removal after fixation of the forearm and analysis of risk factors of refracture. Arch Orthop Trauma Surg. 2014;134(12):1691-7. doi:10.1007/s00402-014-2079-4 https://doi.org/10.1007/s00402-014-2079-4</a:t>
            </a:r>
          </a:p>
          <a:p>
            <a:pPr>
              <a:spcAft>
                <a:spcPts val="800"/>
              </a:spcAft>
            </a:pPr>
            <a:r>
              <a:rPr sz="1200">
                <a:solidFill>
                  <a:srgbClr val="263238"/>
                </a:solidFill>
                <a:latin typeface="Calibri"/>
              </a:rPr>
              <a:t>[r41] Beaupre GS, Csongradi JJ. Refracture risk after plate removal in the forearm. J Orthop Trauma. 1996;10(2):87-92. doi:10.1097/00005131-199602000-00003 https://doi.org/10.1097/00005131-199602000-00003</a:t>
            </a:r>
          </a:p>
          <a:p>
            <a:pPr>
              <a:spcAft>
                <a:spcPts val="800"/>
              </a:spcAft>
            </a:pPr>
            <a:r>
              <a:rPr sz="1200">
                <a:solidFill>
                  <a:srgbClr val="263238"/>
                </a:solidFill>
                <a:latin typeface="Calibri"/>
              </a:rPr>
              <a:t>[r42] Bauer G, Arand M, Mutschler W. Post-traumatic radioulnar synostosis after forearm fracture osteosynthesis. Arch Orthop Trauma Surg. 1991;110(3):142-5. doi:10.1007/BF00395796 https://doi.org/10.1007/BF00395796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66</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Uygur E, Özkut A, Akpınar F. Synostosis after fracture of both forearm bones treated by intramedullary nailing. Hand Surg Rehabil. 2021;40(1):25-31. doi:10.1016/j.hansur.2020.07.002 https://doi.org/10.1016/j.hansur.2020.07.002</a:t>
            </a:r>
          </a:p>
          <a:p>
            <a:pPr>
              <a:spcAft>
                <a:spcPts val="800"/>
              </a:spcAft>
            </a:pPr>
            <a:r>
              <a:rPr sz="1200">
                <a:solidFill>
                  <a:srgbClr val="263238"/>
                </a:solidFill>
                <a:latin typeface="Calibri"/>
              </a:rPr>
              <a:t>[r44] Bergeron SG, Desy NM, Bernstein M, Harvey EJ. Management of posttraumatic radioulnar synostosis. J Am Acad Orthop Surg. 2012;20(7):450-8. doi:10.5435/JAAOS-20-07-450 https://doi.org/10.5435/JAAOS-20-07-450</a:t>
            </a:r>
          </a:p>
          <a:p>
            <a:pPr>
              <a:spcAft>
                <a:spcPts val="800"/>
              </a:spcAft>
            </a:pPr>
            <a:r>
              <a:rPr sz="1200">
                <a:solidFill>
                  <a:srgbClr val="263238"/>
                </a:solidFill>
                <a:latin typeface="Calibri"/>
              </a:rPr>
              <a:t>[r45] Ring D, Allende C, Jafarnia K, Allende BT, Jupiter JB. Ununited diaphyseal forearm fractures with segmental defects: plate fixation and autogenous cancellous bone-grafting. J Bone Joint Surg Am. 2004;86(11):2440-5. https://pubmed.ncbi.nlm.nih.gov/15523016/</a:t>
            </a:r>
          </a:p>
          <a:p>
            <a:pPr>
              <a:spcAft>
                <a:spcPts val="800"/>
              </a:spcAft>
            </a:pPr>
            <a:r>
              <a:rPr sz="1200">
                <a:solidFill>
                  <a:srgbClr val="263238"/>
                </a:solidFill>
                <a:latin typeface="Calibri"/>
              </a:rPr>
              <a:t>[r46] Droll KP, Perna P, Potter J, Harniman E, Schemitsch EH, McKee MD. Outcomes following plate fixation of fractures of both bones of the forearm in adults. J Bone Joint Surg Am. 2007;89(12):2619-24. doi:10.2106/JBJS.F.01065 https://doi.org/10.2106/JBJS.F.01065</a:t>
            </a:r>
          </a:p>
          <a:p>
            <a:pPr>
              <a:spcAft>
                <a:spcPts val="800"/>
              </a:spcAft>
            </a:pPr>
            <a:r>
              <a:rPr sz="1200">
                <a:solidFill>
                  <a:srgbClr val="263238"/>
                </a:solidFill>
                <a:latin typeface="Calibri"/>
              </a:rPr>
              <a:t>[r47] Grace TG, Eversmann WW Jr. Forearm fractures: treatment by rigid fixation with early motion. J Bone Joint Surg Am. 1980;62(3):433-8. https://pubmed.ncbi.nlm.nih.gov/7364814/</a:t>
            </a:r>
          </a:p>
          <a:p>
            <a:pPr>
              <a:spcAft>
                <a:spcPts val="800"/>
              </a:spcAft>
            </a:pPr>
            <a:r>
              <a:rPr sz="1200">
                <a:solidFill>
                  <a:srgbClr val="263238"/>
                </a:solidFill>
                <a:latin typeface="Calibri"/>
              </a:rPr>
              <a:t>[r48] Sarmiento A, Cooper JS, Sinclair WF. Forearm fractures. Early functional bracing - A preliminary report. J Bone Joint Surg Am. 1975;57(3):297-304. https://pubmed.ncbi.nlm.nih.gov/1123380/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66</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Hong DY, Berube ER, Strauch RJ. Non-operative Management of Adult Both Bone Forearm Fractures - A Case Report and Literature Review. J Orthop Case Rep. 2020;10(7):53-56. https://pubmed.ncbi.nlm.nih.gov/33585317/</a:t>
            </a:r>
          </a:p>
          <a:p>
            <a:pPr>
              <a:spcAft>
                <a:spcPts val="800"/>
              </a:spcAft>
            </a:pPr>
            <a:r>
              <a:rPr sz="1200">
                <a:solidFill>
                  <a:srgbClr val="263238"/>
                </a:solidFill>
                <a:latin typeface="Calibri"/>
              </a:rPr>
              <a:t>[r50] Coulibaly MO, Jones CB, Sietsema DL, Schildhauer TA. Results of 70 consecutive ulnar nightstick fractures. Injury. 2015;46(7):1359-66. doi:10.1016/j.injury.2015.02.012 https://doi.org/10.1016/j.injury.2015.02.012</a:t>
            </a:r>
          </a:p>
          <a:p>
            <a:pPr>
              <a:spcAft>
                <a:spcPts val="800"/>
              </a:spcAft>
            </a:pPr>
            <a:r>
              <a:rPr sz="1200">
                <a:solidFill>
                  <a:srgbClr val="263238"/>
                </a:solidFill>
                <a:latin typeface="Calibri"/>
              </a:rPr>
              <a:t>[r51] Kang HT, Han SH, Kang HJ. Plate Osteosynthesis for Segmental Forearm Fractures: A Comparison of Outcomes in Floating Elbow and Isolated Forearm Fractures. Clin Orthop Surg. 2025;17(5):876-883. doi:10.4055/cios24515 https://doi.org/10.4055/cios24515</a:t>
            </a:r>
          </a:p>
          <a:p>
            <a:pPr>
              <a:spcAft>
                <a:spcPts val="800"/>
              </a:spcAft>
            </a:pPr>
            <a:r>
              <a:rPr sz="1200">
                <a:solidFill>
                  <a:srgbClr val="263238"/>
                </a:solidFill>
                <a:latin typeface="Calibri"/>
              </a:rPr>
              <a:t>[r52] How HM, Khoo BLJ, Ayeop MAS, Ahmad AR, Bahaudin N, Ahmad AA. Application of WALANT in Diaphyseal Plating of Forearm Fractures: An Observational Study. J Hand Surg Glob Online. 2022;4(6):399-407. doi:10.1016/j.jhsg.2022.02.004 https://doi.org/10.1016/j.jhsg.2022.02.004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66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Fractura de ambos huesos del antebrazo en el adulto: devolver la anatomía que rota</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