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100 000/año</c:v>
                </c:pt>
              </c:strCache>
            </c:strRef>
          </c:tx>
          <c:spPr>
            <a:solidFill>
              <a:srgbClr val="0F5F6B"/>
            </a:solidFill>
          </c:spPr>
          <c:cat>
            <c:strRef>
              <c:f>Sheet1!$A$2:$A$3</c:f>
              <c:strCache>
                <c:ptCount val="2"/>
                <c:pt idx="0">
                  <c:v>Región de 850 000 habitantes, estudio prospectivo</c:v>
                </c:pt>
                <c:pt idx="1">
                  <c:v>Suecia, registro nacional 1998-2004</c:v>
                </c:pt>
              </c:strCache>
            </c:strRef>
          </c:cat>
          <c:val>
            <c:numRef>
              <c:f>Sheet1!$B$2:$B$3</c:f>
              <c:numCache>
                <c:formatCode>General</c:formatCode>
                <c:ptCount val="2"/>
                <c:pt idx="0">
                  <c:v>21</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Estable</c:v>
                </c:pt>
                <c:pt idx="1">
                  <c:v>Límite</c:v>
                </c:pt>
                <c:pt idx="2">
                  <c:v>Inestable</c:v>
                </c:pt>
                <c:pt idx="3">
                  <c:v>In extremis</c:v>
                </c:pt>
              </c:strCache>
            </c:strRef>
          </c:cat>
          <c:val>
            <c:numRef>
              <c:f>Sheet1!$B$2:$B$5</c:f>
              <c:numCache>
                <c:formatCode>General</c:formatCode>
                <c:ptCount val="4"/>
                <c:pt idx="0">
                  <c:v>68.3</c:v>
                </c:pt>
                <c:pt idx="1">
                  <c:v>8.7</c:v>
                </c:pt>
                <c:pt idx="2">
                  <c:v>4.0</c:v>
                </c:pt>
                <c:pt idx="3">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mL</c:v>
                </c:pt>
              </c:strCache>
            </c:strRef>
          </c:tx>
          <c:spPr>
            <a:solidFill>
              <a:srgbClr val="0F5F6B"/>
            </a:solidFill>
          </c:spPr>
          <c:cat>
            <c:strRef>
              <c:f>Sheet1!$A$2:$A$5</c:f>
              <c:strCache>
                <c:ptCount val="4"/>
                <c:pt idx="0">
                  <c:v>Pérdida total, grupo placa</c:v>
                </c:pt>
                <c:pt idx="1">
                  <c:v>Pérdida total, grupo clavo</c:v>
                </c:pt>
                <c:pt idx="2">
                  <c:v>Pérdida oculta (todos)</c:v>
                </c:pt>
                <c:pt idx="3">
                  <c:v>Pérdida total (todos)</c:v>
                </c:pt>
              </c:strCache>
            </c:strRef>
          </c:cat>
          <c:val>
            <c:numRef>
              <c:f>Sheet1!$B$2:$B$5</c:f>
              <c:numCache>
                <c:formatCode>General</c:formatCode>
                <c:ptCount val="4"/>
                <c:pt idx="0">
                  <c:v>1659.5</c:v>
                </c:pt>
                <c:pt idx="1">
                  <c:v>1886.1</c:v>
                </c:pt>
                <c:pt idx="2">
                  <c:v>1445.5</c:v>
                </c:pt>
                <c:pt idx="3">
                  <c:v>1815.1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casos</c:v>
                </c:pt>
              </c:strCache>
            </c:strRef>
          </c:tx>
          <c:spPr>
            <a:solidFill>
              <a:srgbClr val="0F5F6B"/>
            </a:solidFill>
          </c:spPr>
          <c:cat>
            <c:strRef>
              <c:f>Sheet1!$A$2:$A$4</c:f>
              <c:strCache>
                <c:ptCount val="3"/>
                <c:pt idx="0">
                  <c:v>Antes del quirófano</c:v>
                </c:pt>
                <c:pt idx="1">
                  <c:v>Con TC de cortes finos</c:v>
                </c:pt>
                <c:pt idx="2">
                  <c:v>Durante la cirugía</c:v>
                </c:pt>
              </c:strCache>
            </c:strRef>
          </c:cat>
          <c:val>
            <c:numRef>
              <c:f>Sheet1!$B$2:$B$4</c:f>
              <c:numCache>
                <c:formatCode>General</c:formatCode>
                <c:ptCount val="3"/>
                <c:pt idx="0">
                  <c:v>13</c:v>
                </c:pt>
                <c:pt idx="1">
                  <c:v>12</c:v>
                </c:pt>
                <c:pt idx="2">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Fijados antes de 36 horas</c:v>
                </c:pt>
                <c:pt idx="1">
                  <c:v>Diferidos</c:v>
                </c:pt>
                <c:pt idx="2">
                  <c:v>Cohorte histórica (1443 pacientes)</c:v>
                </c:pt>
              </c:strCache>
            </c:strRef>
          </c:cat>
          <c:val>
            <c:numRef>
              <c:f>Sheet1!$B$2:$B$4</c:f>
              <c:numCache>
                <c:formatCode>General</c:formatCode>
                <c:ptCount val="3"/>
                <c:pt idx="0">
                  <c:v>16.3</c:v>
                </c:pt>
                <c:pt idx="1">
                  <c:v>33.3</c:v>
                </c:pt>
                <c:pt idx="2">
                  <c:v>22.1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Consolidación en 6 meses</c:v>
                </c:pt>
                <c:pt idx="1">
                  <c:v>Reoperaciones no planificadas</c:v>
                </c:pt>
                <c:pt idx="2">
                  <c:v>Infección</c:v>
                </c:pt>
              </c:strCache>
            </c:strRef>
          </c:cat>
          <c:val>
            <c:numRef>
              <c:f>Sheet1!$B$2:$B$4</c:f>
              <c:numCache>
                <c:formatCode>General</c:formatCode>
                <c:ptCount val="3"/>
                <c:pt idx="0">
                  <c:v>97</c:v>
                </c:pt>
                <c:pt idx="1">
                  <c:v>11</c:v>
                </c:pt>
                <c:pt idx="2">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Clavo no fresado</c:v>
                </c:pt>
                <c:pt idx="1">
                  <c:v>Clavo fresado</c:v>
                </c:pt>
                <c:pt idx="2">
                  <c:v>Anterógrado</c:v>
                </c:pt>
                <c:pt idx="3">
                  <c:v>Retrógrado</c:v>
                </c:pt>
                <c:pt idx="4">
                  <c:v>Global diafisaria</c:v>
                </c:pt>
              </c:strCache>
            </c:strRef>
          </c:cat>
          <c:val>
            <c:numRef>
              <c:f>Sheet1!$B$2:$B$6</c:f>
              <c:numCache>
                <c:formatCode>General</c:formatCode>
                <c:ptCount val="5"/>
                <c:pt idx="0">
                  <c:v>6.6</c:v>
                </c:pt>
                <c:pt idx="1">
                  <c:v>2.1</c:v>
                </c:pt>
                <c:pt idx="2">
                  <c:v>2.3</c:v>
                </c:pt>
                <c:pt idx="3">
                  <c:v>1.5</c:v>
                </c:pt>
                <c:pt idx="4">
                  <c:v>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Dolor de cadera, anterógrado</c:v>
                </c:pt>
                <c:pt idx="1">
                  <c:v>Dolor de cadera, retrógrado</c:v>
                </c:pt>
                <c:pt idx="2">
                  <c:v>Dolor de rodilla, anterógrado</c:v>
                </c:pt>
                <c:pt idx="3">
                  <c:v>Dolor de rodilla, retrógrado</c:v>
                </c:pt>
              </c:strCache>
            </c:strRef>
          </c:cat>
          <c:val>
            <c:numRef>
              <c:f>Sheet1!$B$2:$B$5</c:f>
              <c:numCache>
                <c:formatCode>General</c:formatCode>
                <c:ptCount val="4"/>
                <c:pt idx="0">
                  <c:v>25.6</c:v>
                </c:pt>
                <c:pt idx="1">
                  <c:v>7.0</c:v>
                </c:pt>
                <c:pt idx="2">
                  <c:v>18.6</c:v>
                </c:pt>
                <c:pt idx="3">
                  <c:v>26.7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Sheet1!$A$2:$A$5</c:f>
              <c:strCache>
                <c:ptCount val="4"/>
                <c:pt idx="0">
                  <c:v>Obeso, anterógrado</c:v>
                </c:pt>
                <c:pt idx="1">
                  <c:v>Obeso, retrógrado</c:v>
                </c:pt>
                <c:pt idx="2">
                  <c:v>No obeso, anterógrado</c:v>
                </c:pt>
                <c:pt idx="3">
                  <c:v>No obeso, retrógrado</c:v>
                </c:pt>
              </c:strCache>
            </c:strRef>
          </c:cat>
          <c:val>
            <c:numRef>
              <c:f>Sheet1!$B$2:$B$5</c:f>
              <c:numCache>
                <c:formatCode>General</c:formatCode>
                <c:ptCount val="4"/>
                <c:pt idx="0">
                  <c:v>94</c:v>
                </c:pt>
                <c:pt idx="1">
                  <c:v>67</c:v>
                </c:pt>
                <c:pt idx="2">
                  <c:v>62</c:v>
                </c:pt>
                <c:pt idx="3">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Mesa de fracturas supina</c:v>
                </c:pt>
                <c:pt idx="1">
                  <c:v>Decúbito lateral en mesa radiolúcida</c:v>
                </c:pt>
              </c:strCache>
            </c:strRef>
          </c:cat>
          <c:val>
            <c:numRef>
              <c:f>Sheet1!$B$2:$B$3</c:f>
              <c:numCache>
                <c:formatCode>General</c:formatCode>
                <c:ptCount val="2"/>
                <c:pt idx="0">
                  <c:v>37.7</c:v>
                </c:pt>
                <c:pt idx="1">
                  <c:v>19.1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Sheet1!$A$2:$A$5</c:f>
              <c:strCache>
                <c:ptCount val="4"/>
                <c:pt idx="0">
                  <c:v>Estimación visual</c:v>
                </c:pt>
                <c:pt idx="1">
                  <c:v>Práctica no estandarizada</c:v>
                </c:pt>
                <c:pt idx="2">
                  <c:v>Perfil del trocánter menor</c:v>
                </c:pt>
                <c:pt idx="3">
                  <c:v>Proyección lateral verdadera</c:v>
                </c:pt>
              </c:strCache>
            </c:strRef>
          </c:cat>
          <c:val>
            <c:numRef>
              <c:f>Sheet1!$B$2:$B$5</c:f>
              <c:numCache>
                <c:formatCode>General</c:formatCode>
                <c:ptCount val="4"/>
                <c:pt idx="0">
                  <c:v>15.5</c:v>
                </c:pt>
                <c:pt idx="1">
                  <c:v>12.5</c:v>
                </c:pt>
                <c:pt idx="2">
                  <c:v>3.9</c:v>
                </c:pt>
                <c:pt idx="3">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Pseudoartrosis diafisaria global</c:v>
                </c:pt>
                <c:pt idx="1">
                  <c:v>Infección tras enclavado cerrado</c:v>
                </c:pt>
                <c:pt idx="2">
                  <c:v>Acortamiento &gt; 2 cm</c:v>
                </c:pt>
                <c:pt idx="3">
                  <c:v>Malrotación &gt; 20°</c:v>
                </c:pt>
                <c:pt idx="4">
                  <c:v>TEV tras enclavado femoral</c:v>
                </c:pt>
                <c:pt idx="5">
                  <c:v>Síndrome de embolia grasa en huesos largos</c:v>
                </c:pt>
                <c:pt idx="6">
                  <c:v>Lesión perineal por el poste</c:v>
                </c:pt>
              </c:strCache>
            </c:strRef>
          </c:cat>
          <c:val>
            <c:numRef>
              <c:f>Sheet1!$B$2:$B$8</c:f>
              <c:numCache>
                <c:formatCode>General</c:formatCode>
                <c:ptCount val="7"/>
                <c:pt idx="0">
                  <c:v>2.8</c:v>
                </c:pt>
                <c:pt idx="1">
                  <c:v>0.9</c:v>
                </c:pt>
                <c:pt idx="2">
                  <c:v>2.0</c:v>
                </c:pt>
                <c:pt idx="3">
                  <c:v>2.3</c:v>
                </c:pt>
                <c:pt idx="4">
                  <c:v>1.33</c:v>
                </c:pt>
                <c:pt idx="5">
                  <c:v>0.9</c:v>
                </c:pt>
                <c:pt idx="6">
                  <c:v>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Pseudoartrosis en 32C3</c:v>
                </c:pt>
                <c:pt idx="1">
                  <c:v>Malalineación en 32C3</c:v>
                </c:pt>
                <c:pt idx="2">
                  <c:v>Malrotación de 15° o más</c:v>
                </c:pt>
              </c:strCache>
            </c:strRef>
          </c:cat>
          <c:val>
            <c:numRef>
              <c:f>Sheet1!$B$2:$B$4</c:f>
              <c:numCache>
                <c:formatCode>General</c:formatCode>
                <c:ptCount val="3"/>
                <c:pt idx="0">
                  <c:v>27</c:v>
                </c:pt>
                <c:pt idx="1">
                  <c:v>41</c:v>
                </c:pt>
                <c:pt idx="2">
                  <c:v>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Clavo cerrado (serie de 520 fracturas)</c:v>
                </c:pt>
                <c:pt idx="1">
                  <c:v>Fijador externo y conversión, 6 meses</c:v>
                </c:pt>
                <c:pt idx="2">
                  <c:v>Fracturas diafisarias (metaanálisis)</c:v>
                </c:pt>
                <c:pt idx="3">
                  <c:v>Segmentarias fragmentarias 32C3</c:v>
                </c:pt>
              </c:strCache>
            </c:strRef>
          </c:cat>
          <c:val>
            <c:numRef>
              <c:f>Sheet1!$B$2:$B$5</c:f>
              <c:numCache>
                <c:formatCode>General</c:formatCode>
                <c:ptCount val="4"/>
                <c:pt idx="0">
                  <c:v>99.1</c:v>
                </c:pt>
                <c:pt idx="1">
                  <c:v>97</c:v>
                </c:pt>
                <c:pt idx="2">
                  <c:v>93.7</c:v>
                </c:pt>
                <c:pt idx="3">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diafisaria de fémur del adulto: clasificación AO/OTA 32, clavo anterógrado vs retrógrado y control de daño.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que decide la cirugía; Clasificación AO/OTA 32 y Winquist; Evaluación inicial y lesiones asociadas; Imágenes; Cuándo operar: cuidado total temprano, control de daño y cuidado temprano apropiado; Algoritmo de decisión: clavo ahora o control de daño; Tratamiento: principios y el clavo como estándar; Clavo anterógrado frente a retrógrado; Técnica quirúrgica: del posicionamiento a la comprobación; Alternativas y casos especiales; Complicaciones; Pronóstico; Rehabilitación y carga. Estructura sugerida por el autor para diez minutos: Lámina 1 (1 min): caso de apertura. Joven politraumatizado con fémur deformado; dos preguntas: ¿qué hago primero y qué no puedo pasar por alto?. Lámina 2 (1 min): epidemiología. Dos poblaciones; 48,4 % de alta energía y 51 % con lesiones múltiples en un estudio poblacional [r1]. Lámina 3 (1 min): clasificación AO/OTA 32 y Winquist; para qué sirve cada una en la decisión [r26][r29]. Lámina 4 (1 min): lesiones asociadas. Cuello femoral en 1 % a 9 % y 20 % a 50 % se pasan por alto; rodilla en cerca de 30 % [r3][r10]. Lámina 5 (2 min): momento de la cirugía. Estable, límite e inestable; el ensayo EPOFF y el protocolo EAC con sus sesgos [r6][r30]. Lámina 6 (1 min): algoritmo de decisión. Umbrales de lactato, PAS, Hb, INR y temperatura [r11]. Lámina 7 (1 min): anterógrado frente a retrógrado. Misma consolidación; el dolor residual cambia [r4][r5]. Lámina 8 (1 min): técnica. Posición, rotación objetiva, bloqueo; errores del residente [r45][r43]. Lámina 9 (30 s): complicaciones y carga inmediata [r33][r28]. Lámina 10 (30 s): cierre con 3 mensajes clave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diafisaria de fémur tiene dos poblaciones: el joven con trauma de alta energía y el mayor con caída de baja energía; en un estudio poblacional prospectivo, 48,4 % fue de alta energía y 51 % de los pacientes tenía lesiones múltiples (fuente: Enninghorst N y colaboradores, 2013). El clavo intramedular bloqueado es el tratamiento definitivo de elección: la guía alemana de politrauma lo recomienda como operación de elección, con grado de recomendación B (fuente: Polytrauma Guideline Update Group, 2018). Antes de operar hay que buscar una fractura de cuello femoral ipsilateral: aparece en 1 % a 9 % de las diafisarias y 20 % a 50 % de ellas se pasan por alto al inicio (fuente: Tornetta P 3rd y colaboradores, 2007). Anterógrado o retrógrado: en 3 ensayos aleatorizados con 240 pacientes no hubo diferencia de consolidación (RR 1,02) (fuente: Zhang F y colaboradores, 2015); lo que cambia es el dolor residual (cadera con el anterógrado, rodilla con el retrógrado) (fuente: Hussain N y colaboradores, 2017), además de la logística del caso. Control de daño: en el paciente estable se fija pronto con clavo; en el paciente límite, el clavo inmediato se asoció a odds 6,69 veces mayores de lesión pulmonar aguda que el fijador externo con conversión (fuente: Pape HC y colaboradores, 2007), aunque otro ensayo no halló ventaja del control de daño (fuente: Rixen D y colaboradores, 2016). La complicación silenciosa es la rotación: 28 % de 76 pacientes terminó con malrotación de 15° o más tras el enclavado (fuente: Jaarsma RL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Para la AO, la diáfisis femoral va desde el borde inferior del trocánter menor hasta el inicio de la región distal, que se mide hacia arriba desde los cóndilos con su ancho máximo como regla (fuente: Denisiuk M y colaboradores, 2023). Los 5 cm que siguen al trocánter menor se tratan como región subtrocantérea: sus fuerzas musculares la vuelven otro problema (fuente: Denisiuk M y colaboradores, 2023). Este tema cubre la fractura cerrada del adulto con esqueleto maduro.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abiertas, periprotésicas, patológicas y atípicas se mencionan solo como remisión; las abiertas tienen su propio tema en esta biblioteca. Por qué importa: con frecuencia llega dentro de un politrauma y puede amenazar la vida (fuente: Denisiuk M y colaboradores, 2023). Al fijarla se busca que consolide pronto y que el paciente recupere la función a largo plazo (fuente: Denisiuk M y colaboradores, 2023). De ahí que el tema se organice alrededor de 3 decisiones que el residente tiene que dominar: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Cuándo operar (paciente estable, límite o inestable). Cómo clasificar la fractura para anticipar dificultad y riesgo (AO/OTA 32 y Winquist). Con qué entrar (clavo anterógrado o retrógrado) y cómo comprobar que la reducción quedó bien.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Son dos enfermedades con el mismo nombre: el joven con trauma de alta energía y el mayor con baja energía (fuente: Denisiuk M y colaboradores, 2023). Las cifras dependen del país y del método, así que se leen una por una y no se promedian. Suecia, 1998 a 2004 (registro nacional): 6409 pacientes y una incidencia anual de 10 por 100 000 personas-año; los hombres tenían una mediana de edad de 27 años y las mujeres de 79 años (fuente: Weiss RJ y colaboradores, 2009). Mecanismo en ese registro: caídas al mismo nivel en 50 % y accidentes de transporte en 17 %; solo 2 % eran fracturas abiertas (fuente: Weiss RJ y colaboradores, 2009). Región de 850 000 habitantes (estudio prospectivo de 12 meses): 126 pacientes, 21 por 100 000 por año, 62 % hombres y 51 % con lesiones múltiples (fuente: Enninghorst N y colaboradores, 2013). Fue de alta energía en 48,4 % de los pacientes (fuente: Enninghorst N y colaboradores, 2013). Baja energía: 45 pacientes, y 85 % de ellos tenía varias comorbilidades (fuente: Enninghorst N y colaboradores, 2013). Lo útil para el residente es la condición fisiológica al ingreso, porque define el manejo. Entre 105 ingresos, 68,3 % estaba estable, 8,7 % en situación límite, 4,0 % inestable y 2,4 % in extremis (fuente: Enninghorst N y colaboradores, 2013). Además, 16,7 % de los pacientes murió antes de llegar al hospital (fuente: Enninghorst N y colaboradores, 2013). En el registro sueco de 1998 a 2004 el tratamiento fue clavo en 54 %, placa y tornillos en 16 %, tracción esquelética en 14 % y fijación externa en 6 % (fuente: Weiss RJ y colaboradores, 2009). Es una foto histórica y no una guía de práctica actual.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anual de fractura diafisaria de fémur (por 100 000 habitantes)» muestra lo siguiente. Suecia, registro nacional 1998-2004: 10 por 100 000/año (fuente: Weiss RJ y colaboradores, 2009). Región de 850 000 habitantes, estudio prospectivo: 21 por 100 000/año (fuente: Enninghorst N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«Condición fisiológica de 105 ingresos hospitalarios» muestra lo siguiente. Estable: 68.3 por ciento (fuente: Enninghorst N y colaboradores, 2013). Límite: 8.7 por ciento (fuente: Enninghorst N y colaboradores, 2013). Inestable: 4 por ciento (fuente: Enninghorst N y colaboradores, 2013). In extremis: 2.4 por ciento (fuente: Enninghorst N y colaboradores, 2013).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Alta energía en el joven: choques de vehículos, caídas de altura y aplastamientos. Un paciente de baja energía no es «una fractura fácil»: 85 % de ellos tenía varias comorbilidades (fuente: Enninghorst N y colaboradores, 2013). Baja energía en el mayor: la caída al mismo nivel fue el mecanismo más frecuente en un registro nacional, con 50 % de los casos (fuente: Weiss RJ y colaboradores, 2009). Las fracturas atípicas y patológicas son otro capítulo.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Arma de fuego: una revisión recoge que a estos pacientes les va peor que tras un traumatismo contuso: más días de hospital, más síndrome compartimental del muslo y más reconstrucciones de partes blandas (fuente: Fu BS y colaboradores, 2023). Cómo se traduce el mecanismo en el trazo (enseñanza clásica; práctica habitual / opinión experta): la torsión tiende a producir trazos espirales; la flexión, trazos con cuña de flexión; el golpe directo o la energía muy alta, conminución o segmentación.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Esto sirve para anticipar la dificultad de la reducción antes de ver la radiografía completa. Con esto cerramos mecanismo de lesión. Sigamos con anatomía que decide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decide la cirugía. Lo que importa en quirófano: Forma. La diáfisis tiene un arco anterior; su radio de curvatura promedio es de 120 cm (± 36 cm), y cuanto más corto el radio, más arqueado el hueso (fuente: Denisiuk M y colaboradores, 2023). Como el grosor de la cortical cambia de un nivel a otro, comparar cortezas en la fluoroscopia puede ayudar a juzgar la rotación durante la cirugía (fuente: Denisiuk M y colaboradores, 2023). Compartimentos. Tres: el anterior lleva los extensores de la rodilla con el nervio femoral; el posterior, los flexores con el ciático; el medial, los aductores con el obturador. El nervio más expuesto en esta fractura es el ciático, sobre todo su división peronea, porque corre pegado al hueso (fuente: Denisiuk M y colaboradores, 2023). Fuerzas deformantes. Arriba mandan el iliopsoas y los abductores: llevan el fragmento proximal a flexión, abducción y rotación externa. Abajo, cuádriceps e isquiotibiales suben el fragmento distal (acortamiento) y los aductores lo cierran hacia la línea media (fuente: Denisiuk M y colaboradores, 2023). Por eso la reducción cerrada pide tracción, y por eso el eje se desvía en varo y recurvatum si se entra mal (razonamiento biomecánico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Irrigación. La sangre de la diáfisis viene de la femoral profunda. Por dentro, las arterias nutricias llevan sangre a la médula y a los 2/3 internos de la cortical; por fuera, el periostio cubre el tercio restante (fuente: Denisiuk M y colaboradores, 2023). Esto explica por qué una cirugía que respeta el periostio y las partes blandas favorece la consolidación (razonamiento biológico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«Fuerzas deformantes en la fractura diafisaria (resumen)» tiene 3 columnas: Fragmento, Músculos principales, Desplazamiento que producen. Fila 1: Fragmento, Proximal; Músculos principales, Iliopsoas y abductores de la cadera; Desplazamiento que producen, Flexión, abducción y rotación externa. Fila 2: Fragmento, Distal; Músculos principales, Cuádriceps e isquiotibiales; Desplazamiento que producen, Acortamiento (migración proximal). Fila 3: Fragmento, Distal; Músculos principales, Aductores; Desplazamiento que producen, Aducción. (fuente: Denisiuk M y colaboradores, 2023). Con esto cerramos anatomía que decide la cirugía. Sigamos con clasificación ao/ota 32 y winquist.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ao/ota 32 y winquist. La clasificación vigente es la AO/OTA 2018 (fuente: Meinberg EG y colaboradores, 2018); el segmento diafisario del fémur lleva el número 32. Se ordena por la complejidad del trazo (fuente: Giannoudis PV y colaboradores, 2026): 32A, simples: un solo trazo, que puede ser espiral (32A1), oblicuo de 30° o más (32A2) o transverso, con menos de 30° (32A3) (fuente: Giannoudis PV y colaboradores, 2026). 32B, en cuña: aparece un tercer fragmento; si está entero es 32B2 y si está roto es 32B3 (fuente: Giannoudis PV y colaboradores, 2026). 32C, multifragmentarias: fracturas segmentarias; con el segmento entero son 32C2 y con el segmento roto, 32C3 (fuente: Giannoudis PV y colaboradores, 2026) (fuente: Cho WT y colaboradores, 2024). En esta ficha se explica la lógica y no se reproduce el cuadro: los códigos exactos de cada subtipo y sus calificadores se consultan en el compendio oficial (enlace al final) (fuente: Meinberg EG y colaboradores, 2018). Para qué sirve en la decisión: 32C tiene más pérdida de sangre oculta: 1651,6 mL, frente a 1395,8 mL en las 32A y 1411,2 mL en las 32B (fuente: Xu X y colaboradores, 2021). También es factor de riesgo de lesión de rodilla asociada (fuente: Byun SE y colaboradores, 2018). Cuello ipsilateral: las 32A se asociaron más a fractura de cuello que las 32B (OR ajustado de 0,36 para las 32B) (fuente: Yeager MT y colaboradores, 2024); las fracturas del istmo se asociaron más que las proximales (OR ajustado de 2,52) (fuente: Yeager MT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Segmentarias fragmentarias (32C3): son poco frecuentes: la introducción de la serie les atribuye cerca de 5-7 % de las diafisarias (fuente: Cho WT y colaboradores, 2024); en una serie de 51 pacientes, 73 % consolidó y 27 % evolucionó a pseudoartrosis (fuente: Cho WT y colaboradores, 2024). Pseudoartrosis según el grupo: en una cohorte de 341 fracturas, las 32B tuvieron 2 veces más probabilidad que las 32A y 4 veces más que las 32C (fuente: Deliberato D y colaboradores, 2022). Es un hallazgo retrospectivo y aislado, así que se toma como pregunta abierta y no como regla. Winquist-Hansen (clásica) gradúa la conminución según la estabilidad que dará el clavo. Winquist y Hansen clasificaron 245 casos en segmentarias y grados I a IV (fuente: Winquist RA y colaboradores, 1980). Con el clavo, los grados I y II quedaron estables; en los grados III y IV el montaje no controla bien el hueso y amenaza con acortarlo y rotarlo (fuente: Winquist RA y colaboradores, 1980). En el grado III la mariposa es grande, más de 50 % del ancho óseo; en el IV todo un segmento está conminuto (fuente: Fu BS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«AO/OTA 32 en la práctica (lectura de decisión)» tiene 3 columnas: Grupo, Qué se ve, Qué implica para el residente. Fila 1: Grupo, 32A simple; Qué se ve, Un trazo: espiral, oblicuo o transverso; Qué implica para el residente, Reducción habitualmente más sencilla; ojo con el cuello ipsilateral (más asociado que en 32B). Fila 2: Grupo, 32B cuña; Qué se ve, Tercer fragmento en cuña; Qué implica para el residente, Cuidar el contacto cortical y la reducción del fragmento; la pseudoartrosis fue más frecuente en una cohorte. Fila 3: Grupo, 32C multifragmentaria; Qué se ve, Segmento libre o fragmentado; Qué implica para el residente, Más pérdida de sangre oculta y más lesión de rodilla; control de longitud y rotación más exigente. (fuente: Giannoudis PV y colaboradores, 2026) (fuente: Xu X y colaboradores, 2021) (fuente: Byun SE y colaboradores, 2018) (fuente: Yeager MT y colaboradores, 2024) (fuente: Deliberato D y colaboradores, 2022). Con esto cerramos clasificación ao/ota 32 y winquist. Sigamos con evaluación inicial y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evaluación inicial y lesiones asociadas. 1. ATLS y reanimación. La fractura de fémur no se atiende antes de asegurar vía aérea, ventilación y circulación (práctica habitual / opinión experta). Una fractura diafisaria puede perder mucha sangre sin que se vea: en 131 pacientes operados, la pérdida total fue de 1815,1 mL y la oculta de 1445,5 mL, 78,7 % del total (fuente: Xu X y colaboradores, 2021). Lo que se ve en el quirófano subestima con mucho lo que se pierde, de modo que la hemoglobina se vigila en todo el perioperatorio y se transfunde sin retraso (fuente: Xu X y colaboradores, 2021). 2. Prehospitalario y ferulización. Que el fémur por sí solo explique un choque hemorrágico es raro, así que en el paciente inestable se busca otro foco de sangrado (fuente: Lyng JW y colaboradores, 2025). Ambas férulas son válidas, con preferencia posible por la estática; la de tracción solo entra cuando se descartaron con razonable seguridad fractura de fémur distal, daño de la rodilla y fracturas de pelvis o de la misma pierna (fuente: Lyng JW y colaboradores, 2025). Para la guía alemana, el politraumatizado es justo el paciente en quien la tracción suele estar contraindicada, por lesiones de pelvis, rodilla, pierna o tobillo (fuente: Polytrauma Guideline Update Group, 2018). La analgesia es parte del manejo desde el inicio (fuente: Lyng JW y colaboradores, 2025); la anestesia regional puede tener un papel si la aplica personal entrenado, aunque la evidencia aún no respalda su uso amplio antes del hospital (fuente: Lyng JW y colaboradores, 2025). 3. Examen neurovascular. Pulsos distales, perfusión, sensibilidad y motilidad; la función peronea se registra siempre, porque el ciático y su división peronea son los nervios de mayor riesgo en esta fractura (fuente: Denisiuk M y colaboradores, 2023). Se palpa el muslo para sospechar síndrome compartimental, sobre todo en lesiones por arma de fuego (fuente: Fu BS y colaboradores, 2023). 4. Lesiones asociadas que se pasan por alto: Cuello femoral ipsilateral: 1 % a 9 % de las diafisarias, y entre 20 % y 50 % de esas lesiones se pasan por alto al inicio (fuente: Tornetta P 3rd y colaboradores, 2007). Rodilla: en 429 fracturas diafisarias se hallaron lesiones de rodilla en cerca de 30 %; unos 30 % de las lesiones ligamentarias no se detectaron antes de fijar (fuente: Byun SE y colaboradores, 2018). La guía alemana reporta lesiones ligamentarias de rodilla en 10 % a 20 % (fuente: Polytrauma Guideline Update Group, 2018). Politrauma: tórax, abdomen, pelvis y columna se buscan según ATLS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sangre en la fractura diafisaria operada (131 pacientes)» muestra lo siguiente. Pérdida total (todos): 1815.1 mL (fuente: Xu X y colaboradores, 2021). Pérdida oculta (todos): 1445.5 mL (fuente: Xu X y colaboradores, 2021). Pérdida total, grupo clavo: 1886.1 mL (fuente: Xu X y colaboradores, 2021). Pérdida total, grupo placa: 1659.5 mL (fuente: Xu X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«Lesiones asociadas a buscar y qué las delata» tiene 4 columnas: Lesión asociada, Frecuencia reportada, Cuándo se pasa por alto, Cómo se busca. Fila 1: Lesión asociada, Fractura de cuello femoral ipsilateral; Frecuencia reportada, 1 % a 9 % de las diafisarias; Cuándo se pasa por alto, 20 % a 50 % no se ve al inicio; Cómo se busca, Radiografía AP en rotación interna y TC de 2 mm antes de fijar; lateral por fluoroscopia en cirugía. Fila 2: Lesión asociada, Lesión de rodilla; Frecuencia reportada, Cerca de 30 % (429 fracturas); Cuándo se pasa por alto, Cerca de 30 % de las ligamentarias no se detectó antes de fijar; Cómo se busca, Examen de rodilla tras fijar y radiografías de la rodilla; sospechar más en 32C y choques vehiculares. Fila 3: Lesión asociada, Lesión ligamentaria de rodilla; Frecuencia reportada, 10 % a 20 % (guía alemana); Cuándo se pasa por alto, Diagnóstico unas 10,6 semanas después en los casos no detectados; Cómo se busca, Examen ligamentario bajo anestesia o en consulta. Fila 4: Lesión asociada, Lesión del nervio peronea/ciático; Frecuencia reportada, Sin dato verificable de frecuencia; Cuándo se pasa por alto, Si no se registra antes de operar; Cómo se busca, Examen motor y sensitivo documentado antes de la cirugía. (fuente: Tornetta P 3rd y colaboradores, 2007) (fuente: Byun SE y colaboradores, 2018) (fuente: Polytrauma Guideline Update Group, 2018) (fuente: Denisiuk M y colaboradores, 2023). Con esto cerramos evaluación inicial y lesiones asociadas.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Radiografías. Fémur completo en AP y lateral, con la cadera y la rodilla incluidas (práctica habitual / opinión experta). La radiografía del lado sano sirve de plantilla para longitud y rotación (práctica habitual / opinión experta). Cuello femoral: el protocolo que sí funcionó. Un centro de trauma nivel I aplicó a todo paciente con fractura diafisaria (fuente: Tornetta P 3rd y colaboradores, 2007): Radiografía AP en rotación interna del cuello. TC con cortes finos de 2 mm a través del cuello femoral (fuente: Tornetta P 3rd y colaboradores, 2007). Lateral por fluoroscopia antes de fijar. Radiografías de cadera en quirófano al terminar, antes de despertar. Resultado: de 254 pacientes seguidos, 16 tenían fractura de cuello; 13 se identificaron antes del quirófano, 12 de ellas con la TC de cortes finos, y 1 se identificó durante la cirugía (fuente: Tornetta P 3rd y colaboradores, 2007). Hubo 1 fractura iatrogénica y 1 diagnóstico tardío, y el retraso diagnóstico bajó 91 % frente al año previo (fuente: Tornetta P 3rd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quién sospechar más: en un estudio de 140 casos con fractura de cuello ipsilateral y 280 controles, 3 datos subieron la sospecha de fractura de cuello: choque de auto o de moto, trazo 32A y localización en el istmo (fuente: Yeager MT y colaboradores, 2024). Rodilla. Las lesiones ligamentarias no vistas antes de fijar se diagnosticaron, en promedio, unas 10,6 semanas después (fuente: Byun SE y colaboradores, 2018); por eso se examina la rodilla de forma activa al terminar la fijación, y no se espera a que el paciente consulte por inestabilidad. Rotación y longitud. Si se dispone de la TC para el cuello, se puede ampliar el estudio para medir la rotación y la longitud del lado sano (práctica habitual / opinión experta). La rotación valorada en la clínica falla por unos 20° frente a la TC (fuente: Jaarsma RL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 cuello femoral halladas con el protocolo (16 casos)» muestra lo siguiente. Antes del quirófano: 13 casos (fuente: Tornetta P 3rd y colaboradores, 2007). Con TC de cortes finos: 12 casos (fuente: Tornetta P 3rd y colaboradores, 2007). Durante la cirugía: 1 casos (fuente: Tornetta P 3rd y colaboradores, 2007). Con esto cerramos imágenes. Sigamos con cuándo operar: cuidado total temprano, control de daño y cuidado temprano apropiado.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cuándo operar: cuidado total temprano, control de daño y cuidado temprano apropiado. Son 3 ideas que se confunden y conviene separar: Cuidado total temprano (ETC): fijación definitiva, con clavo, en cuanto sea posible. Control de daño (DCO): fijación externa temporal, reanimación en UCI y conversión a clavo después. Es la estrategia que el consenso de Milán reserva para el paciente cuya fisiología no permite la cirugía definitiva; cuando la reanimación ya se completó, el consenso se inclina por el cuidado total temprano porque los resultados son mejores (fuente: Cimbanassi S y colaboradores, 2020). Cuidado temprano apropiado (EAC): fijar cuando la respuesta a la reanimación lo permite, medida por lactato, pH y exceso de base. En el protocolo de Vallier se recomendó fijación definitiva dentro de 36 horas si el lactato era &lt; 4,0 mmol/L, el pH ≥ 7,25 o el exceso de base ≥ -5,5 mmol/L (fuente: Vallier HA y colaboradores, 2015). Las prioridades ortopédicas del consenso: primero la vida (frenar el sangrado estabilizando pelvis y fémur), después la extremidad y al final la función (fuente: Cimbanassi S y colaboradores, 2020). Ese consenso revisó 124 artículos publicados entre 2000 y 2016 (fuente: Cimbanassi S y colaboradores, 2020). Según el registro alemán de trauma que cita la guía, cerca de 15 % de los politraumatizados cae en la zona gris del paciente «límite», y es ahí donde más se discute qué estrategia conviene (fuente: Polytrauma Guideline Update Group, 2018). Qué dicen los ensayos aleatorizados Pape 2007 (EPOFF). 165 pacientes en 10 centros: 94 con clavo inicial y 71 con fijador externo y conversión; 121 estaban estables y 44 en situación límite (fuente: Pape HC y colaboradores, 2007). En el subgrupo límite, tras ajustar por gravedad, el clavo inmediato tuvo odds 6,69 veces mayores de lesión pulmonar aguda que el fijador externo (fuente: Pape HC y colaboradores, 2007). Si el paciente estaba estable, enclavar de entrada acortó la ventilación mecánica (fuente: Pape HC y colaboradores, 2007). Rixen 2016. Con 34 pacientes (17 por grupo) y probabilidad de muerte calculada entre 20 % y 60 %, la puntuación SOFA máxima fue comparable (fuente: Rixen D y colaboradores, 2016). Los pacientes con fijador externo requirieron más ventilación (p = 0,049) y más días de UCI (p = 0,037), y el ensayo se cerró antes de tiempo porque no reclutó lo suficiente (fuente: Rixen D y colaboradores, 2016). Metaanálisis 2025. 5 ensayos con 335 pacientes: sin diferencia significativa de mortalidad entre estabilización temprana (menos de 24 horas) y tardía (fuente: Steinfeld E y colaboradores, 2025). Comparando clavo y fijación externa, el clavo redujo la estancia en UCI y la ventilación (fuente: Steinfeld E y colaboradores, 2025). Sus autores reconocen que el momento ideal de la fijación sigue sin resolverse (fuente: Steinfeld E y colaboradores, 2025). Qué dicen los estudios observacionales (con sus sesgos) Brundage 2002. Registro de 1362 pacientes: quienes se fijaron antes de 24 horas tuvieron las cifras más bajas de SDRA, neumonía y días de hospital y de UCI, también si había trauma craneal o torácico; con trauma torácico, esperar de 2 a 5 días se acompañó de más SDRA, neumonía y embolia grasa, aunque la mortalidad no cambió según el momento (fuente: Brundage SI y colaboradores, 2002). Morshed 2009. En 3069 pacientes con ISS ≥ 15, el riesgo relativo de muerte entre 12 y 24 horas, frente a las primeras 12 horas, fue 0,45 (IC 95 % 0,15 a 0,98) (fuente: Morshed S y colaboradores, 2009). En los pacientes con lesión abdominal grave el riesgo relativo fue 0,36, frente a 0,82 sin ella (fuente: Morshed S y colaboradores, 2009). Se interpreta como el beneficio de dar tiempo a reanimar, no como permiso para esperar a cualquier paciente. Vallier 2015 (EAC). De 335 pacientes, 269 (80 %) se trataron antes de 36 horas; las complicaciones fueron 16,3 % en ellos y 33,3 % en los diferidos (p = 0,0009), con estancia de 9,5 frente a 17,3 días (fuente: Vallier HA y colaboradores, 2015). Hubo 66 violaciones del protocolo, en 71 % por elección del cirujano, así que los grupos no son comparables (fuente: Vallier HA y colaboradores, 2015). Frente a una cohorte histórica de 1443 pacientes, las complicaciones fueron 16,3 % frente a 22,1 % (fuente: Vallier HA y colaboradores, 2015). La conversión funciona si se hace bien. En el Shock Trauma, 59 de 1507 fracturas (4 %) recibieron fijador externo y conversión planificada (fuente: Nowotarski PJ y colaboradores, 2000). El fijador se colocó en las primeras 24 horas, con un procedimiento de 30 minutos y 7 días de fijador antes del clavo (fuente: Nowotarski PJ y colaboradores, 2000). De 58 fracturas con seguimiento, 56 (97 %) consolidaron en 6 meses; la infección fue 1,7 % y las reoperaciones no planificadas 11 % (fuente: Nowotarski PJ y colaboradores, 2000). Cómo se define hoy «paciente límite». Kalbas y colaboradores llaman «cirugía definitiva segura» a decidir con parámetros medibles cuándo el paciente puede ir a la fijación final (fuente: Kalbas Y y colaboradores, 2024). Los umbrales se leen como dos columnas: límite e inestable (fuente: Kalbas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según el momento de la fijación (protocolo EAC)» muestra lo siguiente. Fijados antes de 36 horas: 16.3 por ciento (fuente: Vallier HA y colaboradores, 2015). Diferidos: 33.3 por ciento (fuente: Vallier HA y colaboradores, 2015). Cohorte histórica (1443 pacientes): 22.1 por ciento (fuente: Vallier HA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externo con conversión a clavo (59 fracturas)» muestra lo siguiente. Consolidación en 6 meses: 97 por ciento (fuente: Nowotarski PJ y colaboradores, 2000). Reoperaciones no planificadas: 11 por ciento (fuente: Nowotarski PJ y colaboradores, 2000). Infección: 1.7 por ciento (fuente: Nowotarski PJ y colaboradores, 2000). En el documento Word de este tema encontrarás además: Umbrales para separar paciente límite e inestable; Fijación definitiva temprana frente a control de daño. Con esto cerramos cuándo operar: cuidado total temprano, control de daño y cuidado temprano apropiado. Sigamos con algoritmo de decisión: clavo ahora o control de daño.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clavo ahora o control de daño. Este algoritmo resume la lógica de las secciones anteriores. Es un apoyo de estudio y no sustituye la valoración del equipo de trauma ni el protocolo institucional (práctica habitual / opinión experta). Los umbrales proceden de una revisión de 2024 (fuente: Kalbas Y y colaboradores, 2024) y del protocolo de Vallier (fuente: Vallier HA y colaboradores, 2015); ambos difieren en el valor que consideran «reanimado» (ácido-base de 2-2,5 mmol/L frente a lactato &lt; 4,0 mmol/L), y el algoritmo muestra las 2 cifras.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diafisaria de fémur en el adulto: momento de la fijación» se lee de arriba hacia abajo. Se parte de: Adulto con fractura diafisaria de fémur: ATLS y reanimación en curso. Se decide: ¿Inestable o in extremis? (lactato &gt; 4 mmol/L, PAS &lt; 90 mmHg, Hb &lt; 7 g/dL, INR &gt; 1,5 o temperatura &lt; 33 °C) (fuente: Kalbas Y y colaboradores, 2024)? Si la respuesta es sí, control de daño: férula o fijador externo corto; cirugía mínima (fuente: Cimbanassi S y colaboradores, 2020). Si la respuesta es no, ¿paciente límite? (lactato &gt; 2 mmol/l, pas &lt; 100 mmhg, hb &lt; 9 g/dl, inr &gt; 1,2 o temperatura &lt; 35 °c) (fuente: Kalbas Y y colaboradores, 2024). Se hace: Control de daño: férula o fijador externo corto; cirugía mínima (fuente: Cimbanassi S y colaboradores, 2020). Se hace: UCI: reanimar y medir de nuevo; en el que responde, el equilibrio ácido-base debería volver a 2-2,5 mmol/L en 12 a 24 horas (fuente: Kalbas Y y colaboradores, 2024). Si la respuesta es reevaluar, ¿respondió a la reanimación? eac: lactato &lt; 4,0 mmol/l, ph ≥ 7,25 o exceso de base ≥ -5,5 mmol/l (fuente: Vallier HA y colaboradores, 2015); la revisión de 2024 pide ácido-base normalizado (2-2,5 mmol/l) (fuente: Kalbas Y y colaboradores, 2024). si discrepan, decide el equipo de trauma. Si la respuesta es criterios cumplidos, conversión a clavo en un tiempo cuando se cumpla el criterio (la serie de conversión usó en promedio 7 días de fijador) (fuente: Nowotarski PJ y colaboradores, 2000). Se decide: ¿Paciente límite? (lactato &gt; 2 mmol/L, PAS &lt; 100 mmHg, Hb &lt; 9 g/dL, INR &gt; 1,2 o temperatura &lt; 35 °C) (fuente: Kalbas Y y colaboradores, 2024)? Si la respuesta es sí, ¿respondió a la reanimación? eac: lactato &lt; 4,0 mmol/l, ph ≥ 7,25 o exceso de base ≥ -5,5 mmol/l (fuente: Vallier HA y colaboradores, 2015); la revisión de 2024 pide ácido-base normalizado (2-2,5 mmol/l) (fuente: Kalbas Y y colaboradores, 2024). si discrepan, decide el equipo de trauma. Si la respuesta es no (estable), clavo temprano; meta de fijación dentro de 36 horas (fuente: Vallier HA y colaboradores, 2015). Se decide: ¿Respondió a la reanimación? EAC: lactato &lt; 4,0 mmol/L, pH ≥ 7,25 o exceso de base ≥ -5,5 mmol/L (fuente: Vallier HA y colaboradores, 2015); la revisión de 2024 pide ácido-base normalizado (2-2,5 mmol/L) (fuente: Kalbas Y y colaboradores, 2024). Si discrepan, decide el equipo de trauma? Si la respuesta es sí, clavo temprano; meta de fijación dentro de 36 horas (fuente: Vallier HA y colaboradores, 2015). Si la respuesta es no, uci: reanimar y medir de nuevo; en el que responde, el equilibrio ácido-base debería volver a 2-2,5 mmol/l en 12 a 24 horas (fuente: Kalbas Y y colaboradores, 2024). Se hace: Clavo temprano; meta de fijación dentro de 36 horas (fuente: Vallier HA y colaboradores, 2015). Se hace: Conversión a clavo en un tiempo cuando se cumpla el criterio (la serie de conversión usó en promedio 7 días de fijador) (fuente: Nowotarski PJ y colaboradores, 2000). Termina en: Clavo bloqueado y fresado; comprobar rotación, longitud y eje. Con esto cerramos algoritmo de decisión: clavo ahora o control de daño. Sigamos con tratamiento: principios y el clavo como estándar.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principios y el clavo como estándar. Principios. Fijación estable que devuelva longitud, eje y rotación y permita mover pronto al paciente; el objetivo final es consolidar pronto y recuperar la función (fuente: Denisiuk M y colaboradores, 2023). El clavo bloqueado es el estándar. En politrauma, la guía alemana (recomendación clave 3.71, grado B) establece que el clavo intramedular bloqueado debe ser la operación de elección (fuente: Polytrauma Guideline Update Group, 2018). En el adulto estable, el clavo es el tratamiento más común (fuente: Denisiuk M y colaboradores, 2023). En un metaanálisis de 38 estudios con 2829 fracturas diafisarias, la curación fue 93,7 % y la reoperación 6,1 % (fuente: Koso RE y colaboradores, 2018); dicho de otro modo, cerca de 1 fractura diafisaria de cada 16 volvió a quirófano, casi siempre por pseudoartrosis (fuente: Koso RE y colaboradores, 2018). Fresado frente a no fresado. El metaanálisis de 8 ensayos con 1078 pacientes halló menos pseudoartrosis con el clavo fresado (OR 0,14; IC 95 % 0,05 a 0,40), menos retardo de consolidación (OR 0,19) y menos procedimientos secundarios (OR 0,25) (fuente: Li AB y colaboradores, 2016). No hubo diferencias en falla del implante (OR 0,50), mortalidad (OR 0,94) ni SDRA (OR 1,55; IC 95 % 0,36 a 6,57) (fuente: Li AB y colaboradores, 2016). La guía alemana coincide: en los ensayos aleatorizados, fresar no cambió la tasa de SDRA, las complicaciones pulmonares ni la supervivencia (fuente: Polytrauma Guideline Update Group, 2018). Bloqueo estático o dinámico. En 75 pacientes con fracturas no conminutas, la pseudoartrosis global fue 9,3 % y no difirió entre bloqueo estático y dinámico (p = 0,219) (fuente: Laso J y colaboradores, 2026). Es una serie retrospectiva y pequeña. Diámetro del clavo. En 203 pacientes (50 con pseudoartrosis y 153 controles), un clavo pequeño en un canal ancho (diámetro anteroposterior mayor de 22 mm a nivel del trocánter menor, 11 % de la muestra) se asoció a pseudoartrosis con un OR de 2,1 (IC 95 % 1,2 a 3,7) (fuente: Brand J y colaboradores, 2026). Según los autores, en canales anchos un clavo de 11 mm o más quizá protegió de la pseudoartrosis, y en canales estrechos el diámetro no marcó diferencia (fuente: Brand J y colaboradores, 2026). Conminución. Para el joven con grado III o IV, Winquist y Hansen consideraban razonable abrir el foco y cerclar para recuperar la anatomía (fuente: Winquist RA y colaboradores, 1980). En la serie de 520 fracturas femorales (86 abiertas y 261 conminutas), 497 se trataron con clavo cerrado y 23 con clavo abierto más cerclaje; la unión fue 99,1 % (fuente: Winquist RA y colaboradores, 1984). Analgesia y antiinflamatorios. Una cohorte emparejada de 14 951 pacientes con fracturas diafisarias (incluido el fémur) no halló más pseudoartrosis con ketorolac intravenoso postoperatorio (2,2 % frente a 1,9 %; OR 1,187; IC 95 % 0,941 a 1,498) (fuente: Bank NC y colaboradores, 2026). Las revisiones por pseudoartrosis fueron comparables (1,2 % frente a 1,1 %) (fuente: Bank NC y colaboradores, 2026). Es evidencia observacional en adultos de bajo riesgo.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de la fractura diafisaria según técnica (metaanálisis de 38 estudios)» muestra lo siguiente. Clavo no fresado: 6.6 por ciento (fuente: Koso RE y colaboradores, 2018). Clavo fresado: 2.1 por ciento (fuente: Koso RE y colaboradores, 2018). Anterógrado: 2.3 por ciento (fuente: Koso RE y colaboradores, 2018). Retrógrado: 1.5 por ciento (fuente: Koso RE y colaboradores, 2018). Global diafisaria: 2.8 por ciento (fuente: Koso RE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«Opciones de fijación: dónde encaja cada una» tiene 4 columnas: Opción, Cuándo se usa, Evidencia o nota, Nivel. Fila 1: Opción, Clavo bloqueado y fresado; Cuándo se usa, Estándar en el adulto estable; Evidencia o nota, Operación de elección en politrauma (grado B); Nivel, Guía. Fila 2: Opción, Clavo anterógrado; Cuándo se usa, Fractura diafisaria aislada en la mayoría de los casos; Evidencia o nota, Consolidación equivalente al retrógrado; Nivel, ECA y metaanálisis. Fila 3: Opción, Clavo retrógrado; Cuándo se usa, Obeso, fractura ipsilateral, lesiones asociadas; Evidencia o nota, Menos tiempo operatorio en obesos; más dolor de rodilla; Nivel, ECA y cohortes. Fila 4: Opción, Fijador externo con conversión; Cuándo se usa, Paciente límite o inestable; Evidencia o nota, Infección 1,7 % y 97 % de consolidación en 6 meses; Nivel, Serie y ECA. Fila 5: Opción, Placa; Cuándo se usa, Excepción: canal imposible o fractura periprotésica (remisión); Evidencia o nota, Sin ensayos adultos abiertos que la comparen con el clavo en este tema; Nivel, Opinión experta. (fuente: Polytrauma Guideline Update Group, 2018) (fuente: Zhang F y colaboradores, 2015) (fuente: Tucker MC y colaboradores, 2007) (fuente: Nowotarski PJ y colaboradores, 2000) (fuente: Pape HC y colaboradores, 2007). Con esto cerramos tratamiento: principios y el clavo como estándar. Sigamos con clavo anterógrado frente a retrógrado.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clavo anterógrado frente a retrógrado. Dos vías de entrada. El clavo anterógrado entra por la región proximal del fémur (fosa piriforme o punta del trocánter mayor); el retrógrado entra por la escotadura intercondílea, a través de la rodilla (práctica habitual / opinión experta). Ninguna de las dos es «la correcta»: cada una resuelve un problema distinto. Lo que muestran los ensayos y metaanálisis Consolidación igual. En 3 ensayos aleatorizados con 240 pacientes no hubo diferencia de consolidación (RR 1,02; IC 95 % 0,94 a 1,11) (fuente: Zhang F y colaboradores, 2015). Dos ensayos clásicos. Tornetta y Tiburzi aleatorizaron a 68 pacientes (69 fracturas): sin diferencia en tiempo operatorio, sangrado, complicaciones técnicas ni transfusión, y todas consolidaron (fuente: Tornetta P 3rd y colaboradores, 2000). Longitud y rotación fueron más difíciles de controlar con el retrógrado sobre mesa radiolúcida que con el anterógrado sobre mesa de fracturas (fuente: Tornetta P 3rd y colaboradores, 2000). Ostrum comparó 54 retrógrados y 46 anterógrados: el anterógrado consolidó antes (14,4 frente a 18,1 semanas; p = 0,0496) y la dinamización fue de 5 % frente a 17 % (p = 0,10, no significativa) (fuente: Ostrum RF y colaboradores, 2000). Dolor residual distinto. Un metaanálisis de 15 estudios (2 de nivel I, 7 de nivel II y 6 de nivel III) halló más dolor de rodilla con el retrógrado (p = 0,05) y más dolor de cadera (p = 0,003) y osificación heterotópica (p &lt; 0,001) con el anterógrado, sin diferencias funcionales (fuente: Hussain N y colaboradores, 2017). A 5 a 17 años, el dolor de cadera fue 25,6 % con el anterógrado y 7,0 % con el retrógrado (p = 0,01), y el de rodilla 18,6 % frente a 26,7 % (p = 0,49) (fuente: Brewster J y colaboradores, 2020). Metaanálisis de 2026. Con 5 estudios y 1479 pacientes (894 anterógrados y 585 retrógrados; incluye fémur distal), el anterógrado se asoció a menos refractura (OR 31,41; IC 95 % 4,45 a 221,80) y menos revisiones (OR 1,76; IC 95 % 1,21 a 2,58) (fuente: Ravendran K y colaboradores, 2026). El intervalo de confianza es muy amplio y los estudios son observacionales; la unión global fue mayor con el retrógrado sin alcanzar significancia (p = 0,10) (fuente: Ravendran K y colaboradores, 2026). Conclusión del metaanálisis de 2017. Con estudios de calidad tan dispar, sus autores no pudieron declarar ganadora a ninguna vía (fuente: Hussain N y colaboradores, 2017). Entrada trocantérica frente a piriforme (en anterógrado). La entrada trocantérica redujo 14 minutos el tiempo operatorio (p = 0,030) (fuente: Hussain N y colaboradores, 2017). En una revisión de 9 estudios (256 con entrada trocantérica y 460 con piriforme; 3 aleatorizados) hubo menos tiempo operatorio, menos fluoroscopia, menos debilidad de abductores (OR 14,35) y mejor función, con consolidación comparable (fuente: Kumar P y colaboradores, 2019). Obesidad. En 151 pacientes con fractura OTA 32 (32 obesos con IMC ≥ 30), el anterógrado en obesos requirió 94 minutos frente a 62 minutos en no obesos, es decir, 52 % más (fuente: Tucker MC y colaboradores, 2007). Dentro de los obesos, el anterógrado necesitó 40 % más tiempo (94 frente a 67 minutos) y más de 3 veces la fluoroscopia (242 frente a 76 segundos) que el retrógrado (fuente: Tucker MC y colaboradores, 2007). En no obesos el retrógrado dura 62 minutos, igual que el anterógrado; las complicaciones de curación fueron parecidas entre obesos (12 %) y no obesos (14 %) (fuente: Tucker MC y colaboradores, 2007). Fracturas abiertas de alto grado. En 49 pacientes (30 con retrógrado y 19 con anterógrado) no hubo artritis séptica de rodilla, y la reoperación fue 22 % sin contar el retiro de tornillos por irritación (fuente: Davidson A y colaboradores, 2022). Es una serie retrospectiva y pequeña; no basta para recomendar el retrógrado de rutina, pero sí para no excluirlo por principio. Cómo decidir en la práctica (resumen de los datos anteriores y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«Dolor residual a 5 a 17 años según el clavo» muestra lo siguiente. Dolor de cadera, anterógrado: 25.6 por ciento (fuente: Brewster J y colaboradores, 2020). Dolor de cadera, retrógrado: 7 por ciento (fuente: Brewster J y colaboradores, 2020). Dolor de rodilla, anterógrado: 18.6 por ciento (fuente: Brewster J y colaboradores, 2020). Dolor de rodilla, retrógrado: 26.7 por ciento (fuente: Brewster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operatorio en minutos según obesidad y vía de entrada» muestra lo siguiente. Obeso, anterógrado: 94 min (fuente: Tucker MC y colaboradores, 2007). Obeso, retrógrado: 67 min (fuente: Tucker MC y colaboradores, 2007). No obeso, anterógrado: 62 min (fuente: Tucker MC y colaboradores, 2007). No obeso, retrógrado: 62 min (fuente: Tucker MC y colaboradores, 2007). En el documento Word de este tema encontrarás además: Semanas hasta la consolidación en el ensayo de Ostrum; Elección de la vía de entrada. Con esto cerramos clavo anterógrado frente a retrógrado. Sigamos con técnica quirúrgica: del posicionamiento a la comprobación.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del posicionamiento a la comprobación. Estudio de apoyo, no manual del implante. Lo que sigue explica para entender; el implante concreto se opera siguiendo su técnica oficial y con el tutor. 1. Posición y tracción. Las opciones son supino sobre mesa de fracturas, supino sobre mesa radiolúcida con tracción manual o con distractor, y decúbito lateral. En un ensayo piloto cluster cruzado de 101 pacientes (54 en mesa de fracturas y 47 en decúbito lateral), la malrotación de 15° o más ocurrió en 37,7 % frente a 19,1 % (OR 2,6; IC 95 % 1,0 a 6,4; p = 0,04); la mayoría de las fracturas eran subtrocantéreas y el estudio era una prueba de factibilidad (fuente: Axelrod DE y colaboradores, 2026). Enclavar con tracción manual, sin mesa de fracturas, se describe como seguro y eficaz; tiene especial valor en el politrauma, con fémures rotos en ambos lados o con columna o pelvis inestables (fuente: Fu BS y colaboradores, 2023). 2. Poste perineal. En una revisión de 10 estudios con 351 pacientes (83,5 % fracturas diafisarias), 11 pacientes (3,0 %) tuvieron lesión de partes blandas perineales; la neuropraxia del pudendo tuvo una duración media que, según el estudio, fue de 10 a 639 días, y no quedaron secuelas permanentes (fuente: Attenasio A y colaboradores, 2023). Por eso el poste siempre va acolchado y el periné se revisa antes y después de operar (fuente: Attenasio A y colaboradores, 2023). 3. Reducción. La meta es longitud, eje y rotación. Las maniobras habituales son tracción, tracción manual, distractor femoral, palancas percutáneas, tornillos de bloqueo auxiliares y, si hay un fragmento que no se alinea, una pequeña incisión con pinza o cerclaje (práctica habitual / opinión experta). El cerclaje y la reducción abierta se propusieron en los grados III y IV de Winquist (fuente: Winquist RA y colaboradores, 1980). En la serie de 520 fracturas, la rutina descansaba en 5 cosas: buena tracción antes de operar, colocar bien al paciente, elegir bien la entrada, usar un clavo de medida correcta y reducir con exactitud (fuente: Winquist RA y colaboradores, 1984). 4. Entrada y guía. Se localiza el punto de entrada con fluoroscopia en 2 planos; un punto mal elegido desvía el eje y puede astillar la cortical (práctica habitual / opinión experta). Con entrada trocantérica el tiempo operatorio fue 14 minutos menor que con piriforme (fuente: Hussain N y colaboradores, 2017). 5. Fresado y clavo. Se fresa por etapas hasta un diámetro algo mayor que el del clavo elegido (práctica habitual / opinión experta). El fresado se asoció a menos pseudoartrosis sin más SDRA (fuente: Li AB y colaboradores, 2016). No se pasa el clavo sin comprobar que la reducción se mantiene. 6. Bloqueo. En la parte biomecánica de un estudio, los 2 montajes de clavo de 12 mm bloqueado estático con 2 tornillos distales tuvieron la mayor resistencia a la fatiga (2171 y 2113 N; p &lt; 0,001 frente al resto), y los montajes con 1 solo tornillo distal resistieron menos (p &lt; 0,05) (fuente: Brumback RJ y colaboradores, 1999). Estático o dinámico, la pseudoartrosis no difirió en fracturas no conminutas (fuente: Laso J y colaboradores, 2026). Con segmentarias 32C3, una longitud de clavo expuesta mayor de 19,1 mm anunció pseudoartrosis (fuente: Cho WT y colaboradores, 2024). 7. Comprobar la rotación. En una cohorte de 76 pacientes, 28 % terminó con malrotación de 15° o más (fuente: Jaarsma RL y colaboradores, 2004), y la rotación juzgada en la clínica es imprecisa (± 20°) (fuente: Jaarsma RL y colaboradores, 2004). En cadáveres, usar el perfil del trocánter menor contralateral como referencia dejó un error de 2,2° (± 1,5°) frente a malrotaciones de hasta 27° sin referencia (fuente: Jaarsma RL y colaboradores, 2005). En un estudio de 2026 con 10 médicos, la estimación visual se desvió 15,5° de la malrotación real; la práctica no estandarizada dejó 12,5°; el protocolo del perfil del trocánter menor dejó 3,9° y el de la proyección lateral verdadera 3,6° (fuente: Vermue DJ y colaboradores, 2026). En una cohorte de 33 pacientes el método clínico y el radiológico dieron resultados parecidos (13,9° frente a 15,7°; p = 0,47) y la rotación no modificó las escalas funcionales (fuente: Abbas IM y colaboradores, 2023). Los datos discrepan, así que la regla práctica es usar un método objetivo y documentarlo. 8. Cierre y errores del residente: Clavo con punto de entrada incorrecto o fresado excéntrico. Distracción en el foco al bloquear; se cierra la brecha antes de bloquear (práctica habitual / opinión experta). No registrar rotación y longitud al terminar. No examinar la rodilla ni el cuello femoral al final, donde se pierden lesiones asociadas (fuente: Byun SE y colaboradores, 2018) (fuente: Tornetta P 3rd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«Malrotación de 15° o más según la posición (ensayo piloto, 101 pacientes)» muestra lo siguiente. Mesa de fracturas supina: 37.7 por ciento (fuente: Axelrod DE y colaboradores, 2026). Decúbito lateral en mesa radiolúcida: 19.1 por ciento (fuente: Axelrod DE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«Error de rotación según el método intraoperatorio (estudio en cadáver)» muestra lo siguiente. Estimación visual: 15.5 grados (fuente: Vermue DJ y colaboradores, 2026). Práctica no estandarizada: 12.5 grados (fuente: Vermue DJ y colaboradores, 2026). Perfil del trocánter menor: 3.9 grados (fuente: Vermue DJ y colaboradores, 2026). Proyección lateral verdadera: 3.6 grados (fuente: Vermue DJ y colaboradores, 2026). Con esto cerramos técnica quirúrgica: del posicionamiento a la comprobación. Sigamos con alternativas y casos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alternativas y casos especiales. Fijación externa. Es el recurso del control de daño: en una serie, 59 de 1507 fracturas (4 %) recibieron fijador externo con conversión planificada, y la infección fue 1,7 % (fuente: Nowotarski PJ y colaboradores, 2000). La guía alemana lo reserva, junto con otros procedimientos alternativos, para el paciente estable con fractura abierta grado III y compromiso vascular, en quien el clavo primario está contraindicado (fuente: Polytrauma Guideline Update Group, 2018). Placa. No es el estándar. La guía alemana reconoce que el clavo es el patrón de oro y que algunos autores todavía debaten clavo frente a placa en politrauma (fuente: Polytrauma Guideline Update Group, 2018). En 131 pacientes operados, la pérdida total de sangre fue menor en el grupo placa (1659,5 mL) que en el grupo clavo (1886,1 mL), pero es un dato asociativo en cohorte retrospectiva (fuente: Xu X y colaboradores, 2021). Para la placa como tratamiento primario no hay ensayo en adultos abierto en esta ficha: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placa de aumentación sí tiene un lugar claro en la pseudoartrosis tras clavo (ver complicaciones) (fuente: Somford MP y colaboradores, 2013). Fractura ipsilateral de cuello y diáfisis. Aparece en 1 % a 9 % de las diafisarias y la mayoría de los casos se identifican por un protocolo que incluya TC de cortes finos del cuello (fuente: Tornetta P 3rd y colaboradores, 2007). Un metaanálisis de 10 cohortes retrospectivas comparó clavos de reconstrucción con doble implante y no halló diferencias en tiempo ni tasa de unión, complicaciones, osteonecrosis ni función (fuente: Zhao Y y colaboradores, 2023). El orden práctico habitual es proteger el cuello primero y luego la diáfisis (práctica habitual / opinión experta); la elección del implante se define con el tutor. Fracturas abiertas (remisión). Se tratan con el tema de fracturas abiertas de esta biblioteca. Solo se recuerda que el consenso de Milán recomienda desbridamiento temprano en 24 horas y cierre temprano de la mayoría de los grados I, II y IIIa (fuente: Cimbanassi S y colaboradores, 2020); que la guía alemana contraindica el clavo primario en el estable con grado III y compromiso vascular (fuente: Polytrauma Guideline Update Group, 2018); y que una serie de 49 fracturas abiertas de alto grado no halló artritis séptica con retrógrado (30 retrógrados y 19 anterógrados) (fuente: Davidson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Periprotésicas, patológicas y atípicas (remisión). Sin dato verificable en esta ficha: se tratan en temas aparte. Fractura bilateral y politrauma múltiple. Exigen estrategia por riesgo; sin dato verificable en esta ficha más allá de las secciones de control de daño. Con esto cerramos alternativas y casos especiales.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Pseudoartrosis. En un metaanálisis de 38 estudios con 2829 fracturas diafisarias, la pseudoartrosis diafisaria fue 2,8 %: 6,6 % con clavos no fresados y 2,1 % con fresados (p = 0,002); 2,3 % con anterógrado y 1,5 % con retrógrado (p = 0,66) (fuente: Koso RE y colaboradores, 2018). El grupo de riesgo alto son las segmentarias fragmentarias 32C3: de 51 pacientes, 37 (73 %) consolidaron con un tiempo medio de 10,7 meses; el 27 % tuvo pseudoartrosis y 59 % tuvo alineación aceptable (fuente: Cho WT y colaboradores, 2024). En esa serie solo la longitud expuesta del clavo fue factor de riesgo (OR 1,599; p = 0,003); el punto de corte de 19,1 mm tuvo sensibilidad de 0,786 y especificidad de 0,811 (fuente: Cho WT y colaboradores, 2024). Un clavo pequeño en un canal ancho (fuente: Brand J y colaboradores, 2026) y la fractura 32B en una cohorte (fuente: Deliberato D y colaboradores, 2022) son otras señales de riesgo. Tratamiento de la pseudoartrosis. Si fracasó un clavo, una revisión sistemática halló 96 % de unión al añadir una placa de aumentación y 73 % al cambiar el clavo; si lo que fracasó fue una placa, pasar a clavo dio 96 % (fuente: Somford MP y colaboradores, 2013). Malrotación y acortamiento. En una cohorte de 76 pacientes, 28 % terminó con malrotación de 15° o más, y quienes quedaron en rotación externa (12) tuvieron más problemas funcionales que los de rotación interna (9) (fuente: Jaarsma RL y colaboradores, 2004). En la serie de Winquist de 520 fracturas, el acortamiento mayor de 2 cm ocurrió en 2,0 % y la malrotación mayor de 20° en 2,3 % (fuente: Winquist RA y colaboradores, 1984). Otros datos discrepan sobre el impacto funcional: en una cohorte de 33 pacientes con diferencia media de 14,7° no hubo diferencias de función (fuente: Abbas IM y colaboradores, 2023). Infección. Cuatro infecciones en 520 fracturas (0,9 %) en la serie clásica de enclavado cerrado (fuente: Winquist RA y colaboradores, 1984); 1,7 % en la serie de conversión desde fijador externo (fuente: Nowotarski PJ y colaboradores, 2000). Embolia grasa y SDRA. En un centro nivel I, el síndrome de embolia grasa se diagnosticó en 27 pacientes, 0,9 % de los pacientes con fracturas de huesos largos, con una mortalidad de 7 % (fuente: Bulger EM y colaboradores, 1997). Se diagnostica por clínica y descartando otras causas; en esa serie, enclavar pronto no lo hizo más frecuente ni más grave, y no se ligó a ningún patrón ni nivel de fractura (fuente: Bulger EM y colaboradores, 1997). En los ensayos de clavo fresado frente a no fresado no hubo diferencia de SDRA (OR 1,55; IC 95 % 0,36 a 6,57) (fuente: Li AB y colaboradores, 2016). Tromboembolia venosa. En 11 313 pacientes con profilaxis moderna, la tasa global de TEV fue 0,82 %; el enclavado femoral tuvo 1,33 % (0,75 % de TVP y 0,58 % de TEP) (fuente: Lowe JA y colaboradores, 2020). La profilaxis, mecánica y farmacológica, sigue el protocolo institucional (práctica habitual / opinión experta). Lesiones por la mesa y la posición. Ver técnica: lesión de partes blandas perineales en 3,0 % y neuropraxia del pudendo con duración media de 10 a 639 días según el estudio, en una revisión (fuente: Attenasio A y colaboradores, 2023). Falla del implante. Falla de tornillos de bloqueo en 15 pacientes (4,4 %) de una cohorte de 341 fracturas, más común en mayores, hueso osteoporótico y clavos de mayor diámetro (fuente: Deliberato D y colaboradores, 2022). Lesiones no diagnosticadas. Cuello femoral (fuente: Tornetta P 3rd y colaboradores, 2007) y ligamentos de rodilla (fuente: Byun SE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algunas complicaciones (cada barra es un estudio distinto)» muestra lo siguiente. Pseudoartrosis diafisaria global: 2.8 por ciento (fuente: Koso RE y colaboradores, 2018). Infección tras enclavado cerrado: 0.9 por ciento (fuente: Winquist RA y colaboradores, 1984). Acortamiento &gt; 2 cm: 2 por ciento (fuente: Winquist RA y colaboradores, 1984). Malrotación &gt; 20°: 2.3 por ciento (fuente: Winquist RA y colaboradores, 1984). TEV tras enclavado femoral: 1.3 por ciento (fuente: Lowe JA y colaboradores, 2020). Síndrome de embolia grasa en huesos largos: 0.9 por ciento (fuente: Bulger EM y colaboradores, 1997). Lesión perineal por el poste: 3 por ciento (fuente: Attenasio 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y consolidación en 32C3 y malrotación» muestra lo siguiente. Pseudoartrosis en 32C3: 27 por ciento (fuente: Cho WT y colaboradores, 2024). Malalineación en 32C3: 41 por ciento (fuente: Cho WT y colaboradores, 2024). Malrotación de 15° o más: 28 por ciento (fuente: Jaarsma RL y colaboradores, 2004). En el documento Word de este tema encontrarás además: Longitud expuesta del clavo &gt; 19,1 mm como predictor de pseudoartrosis en 32C3.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Consolidación. En la serie clásica de enclavado cerrado la unión fue 99,1 % y la flexión de rodilla promedio de 130° (fuente: Winquist RA y colaboradores, 1984). En el metaanálisis de 38 estudios, la curación diafisaria fue 93,7 % y la reoperación 6,1 % (fuente: Koso RE y colaboradores, 2018). En la conversión desde fijador externo, 97 % consolidó en 6 meses (fuente: Nowotarski PJ y colaboradores, 2000). Tiempo de consolidación. En el ensayo de Ostrum, 14,4 semanas con anterógrado y 18,1 semanas con retrógrado (fuente: Ostrum RF y colaboradores, 2000). En 32C3, el tiempo medio fue 10,7 meses y 27 % evolucionó a pseudoartrosis (fuente: Cho WT y colaboradores, 2024). Función a largo plazo. A 5 a 17 años el WOMAC fue 23,5 % con anterógrado y 29,7 % con retrógrado (p = 0,23) (fuente: Brewster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Supervivencia. En la población estudiada por Enninghorst, 16,7 % de los pacientes murió antes del hospital y 5,7 % de los ingresados murió en el hospital (fuente: Enninghorst N y colaboradores, 2013). Situaciones que piden más vigilancia: la segmentaria fragmentaria 32C3, con 27 % de pseudoartrosis en una serie (fuente: Cho WT y colaboradores, 2024); el clavo pequeño en canal ancho, con OR 2,1 de pseudoartrosis (fuente: Brand J y colaboradores, 2026); y la lesión ligamentaria de rodilla que se diagnostica tarde, en promedio 10,6 semanas después de fijar (fuente: Byun SE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según la serie (poblaciones distintas)» muestra lo siguiente. Clavo cerrado (serie de 520 fracturas): 99.1 por ciento (fuente: Winquist RA y colaboradores, 1984). Fijador externo y conversión, 6 meses: 97 por ciento (fuente: Nowotarski PJ y colaboradores, 2000). Fracturas diafisarias (metaanálisis): 93.7 por ciento (fuente: Koso RE y colaboradores, 2018). Segmentarias fragmentarias 32C3: 73 por ciento (fuente: Cho WT y colaboradores, 2024). Con esto cerramos pronóstico. Sigamos con rehabilitación y carga.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Qué dice la evidencia sobre la carga. En una revisión de 341 fracturas diafisarias, 131 tuvieron carga inmediata, 99 carga parcial y 111 sin carga; la pseudoartrosis no difirió según la carga (fuente: Deliberato D y colaboradores, 2022). Para los autores, dejar cargar sin límite desde el inicio tras un clavo unilateral en el adulto no cambió la consolidación ni la falla del implante (fuente: Deliberato D y colaboradores, 2022). Brumback combinó un ensayo de laboratorio y una serie clínica: con un montaje de alta resistencia a la fatiga, cargar todo el peso desde el inicio parece factible aun con conminución; a las 6 semanas, 26 de 28 pacientes ya lo hacían y todas las fracturas consolidaron (fuente: Brumback RJ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advierte que faltan ensayos de buena calidad que comparen esquemas de carga en todos los tipos de fractura (fuente: Kubiak EN y colaboradores, 2013). La guía alemana cita una serie retrospectiva de 255 pacientes con fractura de fémur en la que solo 29 % llegó a aprovechar la carga temprana tras el clavo, por la gravedad y el curso de sus lesiones (fuente: Polytrauma Guideline Update Group, 2018). Qué hace el equipo de rehabilitación (práctica habitual / opinión experta): Movilización precoz de cadera y rodilla; control del dolor con analgesia multimodal (el ketorolac intravenoso postoperatorio no aumentó la pseudoartrosis en una cohorte emparejada de 14 951 pacientes (fuente: Bank NC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Profilaxis de tromboembolia según protocolo; el enclavado femoral tuvo 1,33 % de TEV a pesar de ella (fuente: Lowe JA y colaboradores, 2020). Fortalecimiento progresivo; marcha con carga según estabilidad del montaje y del paciente. Control radiográfico periódico hasta ver consolidación; si no hay progreso, se busca pseudoartrosis a tiempo. Con esto cerramos rehabilitación y carga.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el paciente y después el fémur: la fisiología al ingreso y las lesiones asociadas deciden el momento y la técnica de fijación (fuente: Cimbanassi S y colaboradores, 2020). El clavo intramedular bloqueado es la operación de elección para el tratamiento definitivo (guía alemana, grado B) (fuente: Polytrauma Guideline Update Group, 2018), y fresar se asoció a menos pseudoartrosis (fuente: Li AB y colaboradores, 2016); la placa y el fijador externo quedan como excepciones. Toda fractura diafisaria obliga a buscar el cuello femoral y la rodilla ipsilaterales antes de fijar, y a revisarlos de nuevo al terminar (fuente: Tornetta P 3rd y colaboradores, 2007) (fuente: Byun SE y colaboradores, 2018). Anterógrado frente a retrógrado se decide por el paciente, el trazo y la logística, porque la consolidación es comparable (fuente: Zhang F y colaboradores, 2015) (fuente: Hussain N y colaboradores, 2017). Longitud, eje y rotación se comprueban con método y no a ojo: la rotación valorada en la clínica se equivoca hasta 20° (fuente: Jaarsma RL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ATLS primero. Si el paciente no responde a la reanimación, el fémur espera y se estabiliza de forma temporal (ver control de daño) (fuente: Kalbas Y y colaboradores, 2024). La pérdida de sangre se subestima: en 131 pacientes operados la pérdida total fue 1815,1 mL y 78,7 % de ella era oculta (fuente: Xu X y colaboradores, 2021). Cuello femoral: radiografía en rotación interna y TC de cortes de 2 mm antes de ir a quirófano (fuente: Tornetta P 3rd y colaboradores, 2007). Rodilla: hay lesión asociada en cerca de 30 % de los casos y parte de los ligamentos no se diagnostica antes de fijar (fuente: Byun SE y colaboradores, 2018). Prehospitalario: no aplicar férula de tracción si no se excluyeron fractura de fémur distal, lesión de rodilla o fractura de pelvis (fuente: Lyng JW y colaboradores, 2025). Mesa de fracturas: acolchar el poste perineal y examinar el periné al terminar, porque hubo lesión de partes blandas perineales en 3,0 % de los casos de una revisión (fuente: Attenasio A y colaboradores, 2023). El clavo fresado tuvo menos pseudoartrosis que el no fresado, sin más SDRA ni más mortalidad en un metaanálisis de ensayos (fuente: Li AB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la fisiología, después el fémur: los umbrales objetivos guían el momento (fuente: Kalbas Y y colaboradores, 2024). Clavo bloqueado (fuente: Polytrauma Guideline Update Group, 2018) y fresado (fuente: Li AB y colaboradores, 2016) es el estándar del adulto estable; anterógrado y retrógrado consolidan igual (fuente: Zhang F y colaboradores, 2015). Buscar cuello femoral y rodilla antes y después de fijar; comprobar rotación con método (fuente: Tornetta P 3rd y colaboradores, 2007) (fuente: Jaarsma RL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diafisaria de fémur · AO/OTA 32 · Winquist · clavo intramedular · clavo anterógrado · clavo retrógrado · control de daño · cuidado total temprano · cuidado temprano apropiado · paciente límite · fractura de cuello ipsilateral · malrotación · pseudoartrosis · fresado · bloqueo estático · fractura 32C3 · mesa de fracturas · fijador externo · embolia grasa · carga inmediata.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Primero reanimar; el fémur se fija cuando el paciente lo tolera. Cuello femoral ipsilateral: pensarlo, pedir TC de cortes finos, mirar antes y después de fijar (fuente: Tornetta P 3rd y colaboradores, 2007). Clavo bloqueado (fuente: Polytrauma Guideline Update Group, 2018) y fresado (fuente: Li AB y colaboradores, 2016): el estándar del adulto estable. Anterógrado o retrógrado: misma consolidación, distinto dolor residual (fuente: Zhang F y colaboradores, 2015) (fuente: Hussain N y colaboradores, 2017). Rotación: perfil del trocánter menor contralateral, no ojo clínico (fuente: Jaarsma RL y colaboradores, 2005). En 32C3, vigilar la longitud expuesta del clavo (fuente: Cho WT y colaboradores, 2024). Rodilla ipsilateral: examinar antes y después de fijar (fuente: Byun SE y colaboradores, 2018). Paciente límite: la fisiología decide, no el reloj (fuente: Kalbas 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29 años, motociclista, llega con el muslo derecho deformado y acortado, dolor intenso, frecuencia cardíaca de 118 por minuto, presión sistólica de 104 mmHg y lactato de 3,1 mmol/L. Es un politrauma con contusión torácica leve y fractura diafisaria cerrada con cuña. En la radiografía de pelvis no se ve fractura de cuello, pero el paciente refiere dolor inguinal.</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clasificas la fractura y qué fractura asociada debes descartar antes de fijar?. ¿El paciente es estable, límite o inestable según los umbrales de la revisión?. ¿Clavo ahora o control de daño? Justifica con la evidencia. ¿Anterógrado o retrógrado en este caso, y cómo compruebas la rotación al terminar?.</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fractura diafisaria con cuña es una 32B (cuña) (fuente: Giannoudis PV y colaboradores, 2026). Antes de fijar se busca la fractura de cuello: se pide radiografía AP en rotación interna y TC de cortes de 2 mm del cuello, porque 20 % a 50 % se pasan por alto al inicio (fuente: Tornetta P 3rd y colaboradores, 2007). Con ese lactato el paciente supera el umbral límite (lactato &gt; 2 mmol/L) pero no el de inestable (lactato &gt; 4 mmol/L) (fuente: Kalbas Y y colaboradores, 2024). Aquí las fuentes no coinciden y conviene decirlo: con lactato de 3,1 mmol/L el paciente ya cumple el criterio EAC (lactato &lt; 4,0 mmol/L), y ese protocolo recomendó fijar dentro de 36 horas (fuente: Vallier HA y colaboradores, 2015); la revisión de 2024, en cambio, espera que el equilibrio ácido-base vuelva a 2-2,5 mmol/L en 12 a 24 horas antes de la cirugía definitiva (fuente: Kalbas Y y colaboradores, 2024). En el ensayo EPOFF los pacientes límite tuvieron más lesión pulmonar aguda con el clavo inmediato (OR 6,69) que con fijador externo (fuente: Pape HC y colaboradores, 2007), y otro ensayo no mostró ventaja del control de daño (fuente: Rixen D y colaboradores, 2016). Lo razonable es reanimar, medir de nuevo y decidir con el equipo de trauma. La vía depende de la fractura de cuello: la consolidación no difiere entre anterógrado y retrógrado (fuente: Zhang F y colaboradores, 2015), y si hay cuello se define con el tutor (práctica habitual / opinión experta). La rotación se comprueba con el perfil del trocánter menor contralateral, que dejó 3,9° de error en cadáver frente a 12,5° con práctica no estandarizada (fuente: Vermue DJ y colaboradores, 2026). Al terminar se examinan cuello y rodilla (fuente: Byun SE y colaboradores, 2018). La fisiología decide el momento (fuente: Kalbas Y y colaboradores, 2024), el cuello se descarta antes de fijar (fuente: Tornetta P 3rd y colaboradores, 2007) y la rotación se mide con método (fuente: Vermue DJ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diafisaria de fémur en el adulto: clasificar, decidir el momento y elegir el clavo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femur-diafisis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decide la cirugía</a:t>
            </a:r>
          </a:p>
          <a:p>
            <a:pPr marL="347472" indent="-347472">
              <a:spcAft>
                <a:spcPts val="1400"/>
              </a:spcAft>
              <a:buChar char="•"/>
            </a:pPr>
            <a:r>
              <a:rPr sz="2200">
                <a:solidFill>
                  <a:srgbClr val="263238"/>
                </a:solidFill>
                <a:latin typeface="Calibri"/>
              </a:rPr>
              <a:t>5. Clasificación AO/OTA 32 y Winquist</a:t>
            </a:r>
          </a:p>
          <a:p>
            <a:pPr marL="347472" indent="-347472">
              <a:spcAft>
                <a:spcPts val="1400"/>
              </a:spcAft>
              <a:buChar char="•"/>
            </a:pPr>
            <a:r>
              <a:rPr sz="2200">
                <a:solidFill>
                  <a:srgbClr val="263238"/>
                </a:solidFill>
                <a:latin typeface="Calibri"/>
              </a:rPr>
              <a:t>6. Evaluación inicial y lesiones asociadas</a:t>
            </a:r>
          </a:p>
          <a:p>
            <a:pPr marL="347472" indent="-347472">
              <a:spcAft>
                <a:spcPts val="1400"/>
              </a:spcAft>
              <a:buChar char="•"/>
            </a:pPr>
            <a:r>
              <a:rPr sz="2200">
                <a:solidFill>
                  <a:srgbClr val="263238"/>
                </a:solidFill>
                <a:latin typeface="Calibri"/>
              </a:rPr>
              <a:t>7. Imágenes</a:t>
            </a:r>
          </a:p>
          <a:p>
            <a:pPr marL="347472" indent="-347472">
              <a:spcAft>
                <a:spcPts val="1400"/>
              </a:spcAft>
              <a:buChar char="•"/>
            </a:pPr>
            <a:r>
              <a:rPr sz="2200">
                <a:solidFill>
                  <a:srgbClr val="263238"/>
                </a:solidFill>
                <a:latin typeface="Calibri"/>
              </a:rPr>
              <a:t>8. Cuándo operar: cuidado total temprano, control de daño y cuidado temprano apropiado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 decisión: clavo ahora o control de daño</a:t>
            </a:r>
          </a:p>
          <a:p>
            <a:pPr marL="347472" indent="-347472">
              <a:spcAft>
                <a:spcPts val="1400"/>
              </a:spcAft>
              <a:buChar char="•"/>
            </a:pPr>
            <a:r>
              <a:rPr sz="2200">
                <a:solidFill>
                  <a:srgbClr val="263238"/>
                </a:solidFill>
                <a:latin typeface="Calibri"/>
              </a:rPr>
              <a:t>10. Tratamiento: principios y el clavo como estándar</a:t>
            </a:r>
          </a:p>
          <a:p>
            <a:pPr marL="347472" indent="-347472">
              <a:spcAft>
                <a:spcPts val="1400"/>
              </a:spcAft>
              <a:buChar char="•"/>
            </a:pPr>
            <a:r>
              <a:rPr sz="2200">
                <a:solidFill>
                  <a:srgbClr val="263238"/>
                </a:solidFill>
                <a:latin typeface="Calibri"/>
              </a:rPr>
              <a:t>11. Clavo anterógrado frente a retrógrado</a:t>
            </a:r>
          </a:p>
          <a:p>
            <a:pPr marL="347472" indent="-347472">
              <a:spcAft>
                <a:spcPts val="1400"/>
              </a:spcAft>
              <a:buChar char="•"/>
            </a:pPr>
            <a:r>
              <a:rPr sz="2200">
                <a:solidFill>
                  <a:srgbClr val="263238"/>
                </a:solidFill>
                <a:latin typeface="Calibri"/>
              </a:rPr>
              <a:t>12. Técnica quirúrgica: del posicionamiento a la comprobación</a:t>
            </a:r>
          </a:p>
          <a:p>
            <a:pPr marL="347472" indent="-347472">
              <a:spcAft>
                <a:spcPts val="1400"/>
              </a:spcAft>
              <a:buChar char="•"/>
            </a:pPr>
            <a:r>
              <a:rPr sz="2200">
                <a:solidFill>
                  <a:srgbClr val="263238"/>
                </a:solidFill>
                <a:latin typeface="Calibri"/>
              </a:rPr>
              <a:t>13. Alternativas y casos especiales</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 y carga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Enninghorst N et al. J Trauma Acute Care Surg. 2013. doi:10.1097/TA.0b013e31828c3dc9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diafisaria de fémur tiene dos poblaciones: el joven con trauma de alta energía y el mayor con caída de baja energía; en un estudio poblacional prospectivo…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la AO, la diáfisis femoral va desde el borde inferior del trocánter menor hasta el inicio de la región distal…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fracturas abiertas, periprotésicas, patológicas y atípicas se mencionan solo como remisión; las abiertas tienen su propio tema en esta biblioteca.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 operar (paciente estable, límite o inestable).</a:t>
            </a:r>
          </a:p>
          <a:p>
            <a:pPr marL="347472" indent="-347472">
              <a:spcAft>
                <a:spcPts val="1400"/>
              </a:spcAft>
              <a:buChar char="•"/>
            </a:pPr>
            <a:r>
              <a:rPr sz="2400">
                <a:solidFill>
                  <a:srgbClr val="263238"/>
                </a:solidFill>
                <a:latin typeface="Calibri"/>
              </a:rPr>
              <a:t>Cómo clasificar la fractura para anticipar dificultad y riesgo (AO/OTA 32 y Winquist).</a:t>
            </a:r>
          </a:p>
          <a:p>
            <a:pPr marL="347472" indent="-347472">
              <a:spcAft>
                <a:spcPts val="1400"/>
              </a:spcAft>
              <a:buChar char="•"/>
            </a:pPr>
            <a:r>
              <a:rPr sz="2400">
                <a:solidFill>
                  <a:srgbClr val="263238"/>
                </a:solidFill>
                <a:latin typeface="Calibri"/>
              </a:rPr>
              <a:t>Con qué entrar (clavo anterógrado o retrógrado) y cómo comprobar que la reducción quedó bien.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Son dos enfermedades con el mismo nombre: el joven con trauma de alta energía y el mayor con baja energía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anual de fractura diafisaria de fémur (por 100 000 habitantes)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Weiss RJ et al. Injury. 2009. doi:10.1016/j.injury.2008.07.017</a:t>
            </a:r>
          </a:p>
          <a:p>
            <a:r>
              <a:rPr sz="1000">
                <a:solidFill>
                  <a:srgbClr val="5A6469"/>
                </a:solidFill>
                <a:latin typeface="Calibri"/>
              </a:rPr>
              <a:t>[r1] Enninghorst N et al. J Trauma Acute Care Surg. 2013. doi:10.1097/TA.0b013e31828c3dc9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Condición fisiológica de 105 ingresos hospitalarios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Enninghorst N et al. J Trauma Acute Care Surg. 2013. doi:10.1097/TA.0b013e31828c3dc9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Enninghorst N et al. J Trauma Acute Care Surg. 2013. doi:10.1097/TA.0b013e31828c3dc9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Alta energía en el joven: choques de vehículos, caídas de altura y aplastamientos. Un paciente de baja energía no es «una fractura fácil»: 85 % de ellos tenía varias comorbilidades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Fu BS et al. Malays Orthop J. 2023. doi:10.5704/MOJ.2311.002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Arma de fuego: una revisión recoge que a estos pacientes les va peor que tras un traumatismo contuso: más días de hospital…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Enninghorst N et al. J Trauma Acute Care Surg. 2013. doi:10.1097/TA.0b013e31828c3dc9</a:t>
            </a:r>
          </a:p>
          <a:p>
            <a:r>
              <a:rPr sz="1000">
                <a:solidFill>
                  <a:srgbClr val="5A6469"/>
                </a:solidFill>
                <a:latin typeface="Calibri"/>
              </a:rPr>
              <a:t>[r23] Weiss RJ et al. Injury. 2009. doi:10.1016/j.injury.2008.07.017</a:t>
            </a:r>
          </a:p>
          <a:p>
            <a:r>
              <a:rPr sz="1000">
                <a:solidFill>
                  <a:srgbClr val="5A6469"/>
                </a:solidFill>
                <a:latin typeface="Calibri"/>
              </a:rPr>
              <a:t>[r24] Fu BS et al. Malays Orthop J. 2023. doi:10.5704/MOJ.2311.002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sirve para anticipar la dificultad de la reducción antes de ver la radiografía completa.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decide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importa en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decide la cirugía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Irrigación. La sangre de la diáfisis viene de la femoral profunda. Por dentro, las arterias nutricias llevan sangre a la médula y a los 2/3 internos de la cortical…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Fuerzas deformantes en la fractura diafisaria (resumen)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Fragmento</a:t>
                      </a:r>
                    </a:p>
                  </a:txBody>
                  <a:tcPr>
                    <a:solidFill>
                      <a:srgbClr val="0F5F6B"/>
                    </a:solidFill>
                  </a:tcPr>
                </a:tc>
                <a:tc>
                  <a:txBody>
                    <a:bodyPr/>
                    <a:lstStyle/>
                    <a:p>
                      <a:r>
                        <a:rPr sz="1600" b="1">
                          <a:solidFill>
                            <a:srgbClr val="FFFFFF"/>
                          </a:solidFill>
                          <a:latin typeface="Calibri"/>
                        </a:rPr>
                        <a:t>Músculos principales</a:t>
                      </a:r>
                    </a:p>
                  </a:txBody>
                  <a:tcPr>
                    <a:solidFill>
                      <a:srgbClr val="0F5F6B"/>
                    </a:solidFill>
                  </a:tcPr>
                </a:tc>
                <a:tc>
                  <a:txBody>
                    <a:bodyPr/>
                    <a:lstStyle/>
                    <a:p>
                      <a:r>
                        <a:rPr sz="1600" b="1">
                          <a:solidFill>
                            <a:srgbClr val="FFFFFF"/>
                          </a:solidFill>
                          <a:latin typeface="Calibri"/>
                        </a:rPr>
                        <a:t>Desplazamiento que producen</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Iliopsoas y abductores de la cadera</a:t>
                      </a:r>
                    </a:p>
                  </a:txBody>
                  <a:tcPr>
                    <a:solidFill>
                      <a:srgbClr val="EEF3F4"/>
                    </a:solidFill>
                  </a:tcPr>
                </a:tc>
                <a:tc>
                  <a:txBody>
                    <a:bodyPr/>
                    <a:lstStyle/>
                    <a:p>
                      <a:r>
                        <a:rPr sz="1600">
                          <a:solidFill>
                            <a:srgbClr val="263238"/>
                          </a:solidFill>
                          <a:latin typeface="Calibri"/>
                        </a:rPr>
                        <a:t>Flexión, abducción y rotación externa</a:t>
                      </a:r>
                    </a:p>
                  </a:txBody>
                  <a:tcPr>
                    <a:solidFill>
                      <a:srgbClr val="EEF3F4"/>
                    </a:solidFill>
                  </a:tcPr>
                </a:tc>
              </a:tr>
              <a:tr h="457200">
                <a:tc>
                  <a:txBody>
                    <a:bodyPr/>
                    <a:lstStyle/>
                    <a:p>
                      <a:r>
                        <a:rPr sz="1600">
                          <a:solidFill>
                            <a:srgbClr val="263238"/>
                          </a:solidFill>
                          <a:latin typeface="Calibri"/>
                        </a:rPr>
                        <a:t>Distal</a:t>
                      </a:r>
                    </a:p>
                  </a:txBody>
                  <a:tcPr>
                    <a:solidFill>
                      <a:srgbClr val="FFFFFF"/>
                    </a:solidFill>
                  </a:tcPr>
                </a:tc>
                <a:tc>
                  <a:txBody>
                    <a:bodyPr/>
                    <a:lstStyle/>
                    <a:p>
                      <a:r>
                        <a:rPr sz="1600">
                          <a:solidFill>
                            <a:srgbClr val="263238"/>
                          </a:solidFill>
                          <a:latin typeface="Calibri"/>
                        </a:rPr>
                        <a:t>Cuádriceps e isquiotibiales</a:t>
                      </a:r>
                    </a:p>
                  </a:txBody>
                  <a:tcPr>
                    <a:solidFill>
                      <a:srgbClr val="FFFFFF"/>
                    </a:solidFill>
                  </a:tcPr>
                </a:tc>
                <a:tc>
                  <a:txBody>
                    <a:bodyPr/>
                    <a:lstStyle/>
                    <a:p>
                      <a:r>
                        <a:rPr sz="1600">
                          <a:solidFill>
                            <a:srgbClr val="263238"/>
                          </a:solidFill>
                          <a:latin typeface="Calibri"/>
                        </a:rPr>
                        <a:t>Acortamiento (migración proximal)</a:t>
                      </a:r>
                    </a:p>
                  </a:txBody>
                  <a:tcPr>
                    <a:solidFill>
                      <a:srgbClr val="FFFFFF"/>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Aductores</a:t>
                      </a:r>
                    </a:p>
                  </a:txBody>
                  <a:tcPr>
                    <a:solidFill>
                      <a:srgbClr val="EEF3F4"/>
                    </a:solidFill>
                  </a:tcPr>
                </a:tc>
                <a:tc>
                  <a:txBody>
                    <a:bodyPr/>
                    <a:lstStyle/>
                    <a:p>
                      <a:r>
                        <a:rPr sz="1600">
                          <a:solidFill>
                            <a:srgbClr val="263238"/>
                          </a:solidFill>
                          <a:latin typeface="Calibri"/>
                        </a:rPr>
                        <a:t>Aducción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AO/OTA 32 y Winquist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Meinberg EG et al. J Orthop Trauma. 2018. doi:10.1097/BOT.0000000000001063</a:t>
            </a:r>
          </a:p>
          <a:p>
            <a:r>
              <a:rPr sz="1000">
                <a:solidFill>
                  <a:srgbClr val="5A6469"/>
                </a:solidFill>
                <a:latin typeface="Calibri"/>
              </a:rPr>
              <a:t>[r26] Giannoudis PV et al.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vigente es la AO/OTA 2018 [r25]; el segmento diafisario del fémur lleva el número 32.</a:t>
            </a:r>
          </a:p>
          <a:p>
            <a:pPr marL="347472" indent="-347472">
              <a:spcAft>
                <a:spcPts val="1400"/>
              </a:spcAft>
              <a:buChar char="•"/>
            </a:pPr>
            <a:r>
              <a:rPr sz="2400">
                <a:solidFill>
                  <a:srgbClr val="263238"/>
                </a:solidFill>
                <a:latin typeface="Calibri"/>
              </a:rPr>
              <a:t>Se ordena por la complejidad del trazo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AO/OTA 32 y Winquist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Cho WT et al. Sci Rep. 2024. doi:10.1038/s41598-024-59136-x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Segmentarias fragmentarias (32C3): son poco frecuentes: la introducción de la serie les atribuye cerca de 5-7 % de las diafisarias; en una serie de 51 pacientes…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AO/OTA 32 en la práctica (lectura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Giannoudis PV et al. En: AO Surgery Reference [Internet]. 2026.</a:t>
            </a:r>
          </a:p>
          <a:p>
            <a:r>
              <a:rPr sz="800">
                <a:solidFill>
                  <a:srgbClr val="5A6469"/>
                </a:solidFill>
                <a:latin typeface="Calibri"/>
              </a:rPr>
              <a:t>[r12] Xu X et al. Injury. 2021. doi:10.1016/j.injury.2021.04.018</a:t>
            </a:r>
          </a:p>
          <a:p>
            <a:r>
              <a:rPr sz="800">
                <a:solidFill>
                  <a:srgbClr val="5A6469"/>
                </a:solidFill>
                <a:latin typeface="Calibri"/>
              </a:rPr>
              <a:t>[r10] Byun SE et al. Injury. 2018. doi:10.1016/j.injury.2018.06.006</a:t>
            </a:r>
          </a:p>
          <a:p>
            <a:r>
              <a:rPr sz="800">
                <a:solidFill>
                  <a:srgbClr val="5A6469"/>
                </a:solidFill>
                <a:latin typeface="Calibri"/>
              </a:rPr>
              <a:t>[r27] Yeager MT et al. J Am Acad Orthop Surg Glob Res Rev. 2024. doi:10.5435/JAAOSGlobal-D-24-00012</a:t>
            </a:r>
          </a:p>
          <a:p>
            <a:r>
              <a:rPr sz="800">
                <a:solidFill>
                  <a:srgbClr val="5A6469"/>
                </a:solidFill>
                <a:latin typeface="Calibri"/>
              </a:rPr>
              <a:t>[r28] Deliberato D et al. Orthopedics. 2022. doi:10.3928/01477447-20220105-10</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Grupo</a:t>
                      </a:r>
                    </a:p>
                  </a:txBody>
                  <a:tcPr>
                    <a:solidFill>
                      <a:srgbClr val="0F5F6B"/>
                    </a:solidFill>
                  </a:tcPr>
                </a:tc>
                <a:tc>
                  <a:txBody>
                    <a:bodyPr/>
                    <a:lstStyle/>
                    <a:p>
                      <a:r>
                        <a:rPr sz="1600" b="1">
                          <a:solidFill>
                            <a:srgbClr val="FFFFFF"/>
                          </a:solidFill>
                          <a:latin typeface="Calibri"/>
                        </a:rPr>
                        <a:t>Qué se ve</a:t>
                      </a:r>
                    </a:p>
                  </a:txBody>
                  <a:tcPr>
                    <a:solidFill>
                      <a:srgbClr val="0F5F6B"/>
                    </a:solidFill>
                  </a:tcPr>
                </a:tc>
                <a:tc>
                  <a:txBody>
                    <a:bodyPr/>
                    <a:lstStyle/>
                    <a:p>
                      <a:r>
                        <a:rPr sz="1600" b="1">
                          <a:solidFill>
                            <a:srgbClr val="FFFFFF"/>
                          </a:solidFill>
                          <a:latin typeface="Calibri"/>
                        </a:rPr>
                        <a:t>Qué implica para el residente</a:t>
                      </a:r>
                    </a:p>
                  </a:txBody>
                  <a:tcPr>
                    <a:solidFill>
                      <a:srgbClr val="0F5F6B"/>
                    </a:solidFill>
                  </a:tcPr>
                </a:tc>
              </a:tr>
              <a:tr h="457200">
                <a:tc>
                  <a:txBody>
                    <a:bodyPr/>
                    <a:lstStyle/>
                    <a:p>
                      <a:r>
                        <a:rPr sz="1600">
                          <a:solidFill>
                            <a:srgbClr val="263238"/>
                          </a:solidFill>
                          <a:latin typeface="Calibri"/>
                        </a:rPr>
                        <a:t>32A simple</a:t>
                      </a:r>
                    </a:p>
                  </a:txBody>
                  <a:tcPr>
                    <a:solidFill>
                      <a:srgbClr val="EEF3F4"/>
                    </a:solidFill>
                  </a:tcPr>
                </a:tc>
                <a:tc>
                  <a:txBody>
                    <a:bodyPr/>
                    <a:lstStyle/>
                    <a:p>
                      <a:r>
                        <a:rPr sz="1600">
                          <a:solidFill>
                            <a:srgbClr val="263238"/>
                          </a:solidFill>
                          <a:latin typeface="Calibri"/>
                        </a:rPr>
                        <a:t>Un trazo: espiral, oblicuo o transverso</a:t>
                      </a:r>
                    </a:p>
                  </a:txBody>
                  <a:tcPr>
                    <a:solidFill>
                      <a:srgbClr val="EEF3F4"/>
                    </a:solidFill>
                  </a:tcPr>
                </a:tc>
                <a:tc>
                  <a:txBody>
                    <a:bodyPr/>
                    <a:lstStyle/>
                    <a:p>
                      <a:r>
                        <a:rPr sz="1600">
                          <a:solidFill>
                            <a:srgbClr val="263238"/>
                          </a:solidFill>
                          <a:latin typeface="Calibri"/>
                        </a:rPr>
                        <a:t>Reducción habitualmente más sencilla; ojo con el cuello ipsilateral (más asociado que en 32B)</a:t>
                      </a:r>
                    </a:p>
                  </a:txBody>
                  <a:tcPr>
                    <a:solidFill>
                      <a:srgbClr val="EEF3F4"/>
                    </a:solidFill>
                  </a:tcPr>
                </a:tc>
              </a:tr>
              <a:tr h="457200">
                <a:tc>
                  <a:txBody>
                    <a:bodyPr/>
                    <a:lstStyle/>
                    <a:p>
                      <a:r>
                        <a:rPr sz="1600">
                          <a:solidFill>
                            <a:srgbClr val="263238"/>
                          </a:solidFill>
                          <a:latin typeface="Calibri"/>
                        </a:rPr>
                        <a:t>32B cuña</a:t>
                      </a:r>
                    </a:p>
                  </a:txBody>
                  <a:tcPr>
                    <a:solidFill>
                      <a:srgbClr val="FFFFFF"/>
                    </a:solidFill>
                  </a:tcPr>
                </a:tc>
                <a:tc>
                  <a:txBody>
                    <a:bodyPr/>
                    <a:lstStyle/>
                    <a:p>
                      <a:r>
                        <a:rPr sz="1600">
                          <a:solidFill>
                            <a:srgbClr val="263238"/>
                          </a:solidFill>
                          <a:latin typeface="Calibri"/>
                        </a:rPr>
                        <a:t>Tercer fragmento en cuña</a:t>
                      </a:r>
                    </a:p>
                  </a:txBody>
                  <a:tcPr>
                    <a:solidFill>
                      <a:srgbClr val="FFFFFF"/>
                    </a:solidFill>
                  </a:tcPr>
                </a:tc>
                <a:tc>
                  <a:txBody>
                    <a:bodyPr/>
                    <a:lstStyle/>
                    <a:p>
                      <a:r>
                        <a:rPr sz="1600">
                          <a:solidFill>
                            <a:srgbClr val="263238"/>
                          </a:solidFill>
                          <a:latin typeface="Calibri"/>
                        </a:rPr>
                        <a:t>Cuidar el contacto cortical y la reducción del fragmento; la pseudoartrosis fue más frecuente en una cohorte</a:t>
                      </a:r>
                    </a:p>
                  </a:txBody>
                  <a:tcPr>
                    <a:solidFill>
                      <a:srgbClr val="FFFFFF"/>
                    </a:solidFill>
                  </a:tcPr>
                </a:tc>
              </a:tr>
              <a:tr h="457200">
                <a:tc>
                  <a:txBody>
                    <a:bodyPr/>
                    <a:lstStyle/>
                    <a:p>
                      <a:r>
                        <a:rPr sz="1600">
                          <a:solidFill>
                            <a:srgbClr val="263238"/>
                          </a:solidFill>
                          <a:latin typeface="Calibri"/>
                        </a:rPr>
                        <a:t>32C multifragmentaria</a:t>
                      </a:r>
                    </a:p>
                  </a:txBody>
                  <a:tcPr>
                    <a:solidFill>
                      <a:srgbClr val="EEF3F4"/>
                    </a:solidFill>
                  </a:tcPr>
                </a:tc>
                <a:tc>
                  <a:txBody>
                    <a:bodyPr/>
                    <a:lstStyle/>
                    <a:p>
                      <a:r>
                        <a:rPr sz="1600">
                          <a:solidFill>
                            <a:srgbClr val="263238"/>
                          </a:solidFill>
                          <a:latin typeface="Calibri"/>
                        </a:rPr>
                        <a:t>Segmento libre o fragmentado</a:t>
                      </a:r>
                    </a:p>
                  </a:txBody>
                  <a:tcPr>
                    <a:solidFill>
                      <a:srgbClr val="EEF3F4"/>
                    </a:solidFill>
                  </a:tcPr>
                </a:tc>
                <a:tc>
                  <a:txBody>
                    <a:bodyPr/>
                    <a:lstStyle/>
                    <a:p>
                      <a:r>
                        <a:rPr sz="1600">
                          <a:solidFill>
                            <a:srgbClr val="263238"/>
                          </a:solidFill>
                          <a:latin typeface="Calibri"/>
                        </a:rPr>
                        <a:t>Más pérdida de sangre oculta y más lesión de rodilla; control de longitud y rotación más exigente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inicial y 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Polytrauma Guideline Update Group. 012/019. 2018. doi:10.1007/s00068-018-0922-y</a:t>
            </a:r>
          </a:p>
          <a:p>
            <a:r>
              <a:rPr sz="800">
                <a:solidFill>
                  <a:srgbClr val="5A6469"/>
                </a:solidFill>
                <a:latin typeface="Calibri"/>
              </a:rPr>
              <a:t>[r3] Tornetta P 3rd et al. Improvement with a standard protocol. 2007. doi:10.2106/JBJS.F.00297</a:t>
            </a:r>
          </a:p>
          <a:p>
            <a:r>
              <a:rPr sz="800">
                <a:solidFill>
                  <a:srgbClr val="5A6469"/>
                </a:solidFill>
                <a:latin typeface="Calibri"/>
              </a:rPr>
              <a:t>[r10] Byun SE et al. Injury. 2018. doi:10.1016/j.injury.2018.06.006</a:t>
            </a:r>
          </a:p>
          <a:p>
            <a:r>
              <a:rPr sz="800">
                <a:solidFill>
                  <a:srgbClr val="5A6469"/>
                </a:solidFill>
                <a:latin typeface="Calibri"/>
              </a:rPr>
              <a:t>[r12] Xu X et al. Injury. 2021. doi:10.1016/j.injury.2021.04.018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ATLS y reanimación.</a:t>
            </a:r>
          </a:p>
          <a:p>
            <a:pPr marL="347472" indent="-347472">
              <a:spcAft>
                <a:spcPts val="1400"/>
              </a:spcAft>
              <a:buChar char="•"/>
            </a:pPr>
            <a:r>
              <a:rPr sz="2400">
                <a:solidFill>
                  <a:srgbClr val="263238"/>
                </a:solidFill>
                <a:latin typeface="Calibri"/>
              </a:rPr>
              <a:t>La fractura de fémur no se atiende antes de asegurar vía aérea, ventilación y circulación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sangre en la fractura diafisaria operada (131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Xu X et al. Injury. 2021. doi:10.1016/j.injury.2021.04.018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a buscar y qué las delata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Tornetta P 3rd et al. Improvement with a standard protocol. 2007. doi:10.2106/JBJS.F.00297</a:t>
            </a:r>
          </a:p>
          <a:p>
            <a:r>
              <a:rPr sz="800">
                <a:solidFill>
                  <a:srgbClr val="5A6469"/>
                </a:solidFill>
                <a:latin typeface="Calibri"/>
              </a:rPr>
              <a:t>[r10] Byun SE et al. Injury. 2018. doi:10.1016/j.injury.2018.06.006</a:t>
            </a:r>
          </a:p>
          <a:p>
            <a:r>
              <a:rPr sz="800">
                <a:solidFill>
                  <a:srgbClr val="5A6469"/>
                </a:solidFill>
                <a:latin typeface="Calibri"/>
              </a:rPr>
              <a:t>[r2] Polytrauma Guideline Update Group. 012/019. 2018. doi:10.1007/s00068-018-0922-y</a:t>
            </a:r>
          </a:p>
          <a:p>
            <a:r>
              <a:rPr sz="800">
                <a:solidFill>
                  <a:srgbClr val="5A6469"/>
                </a:solidFill>
                <a:latin typeface="Calibri"/>
              </a:rPr>
              <a:t>[r22] Denisiuk M et al. In: StatPearls [Internet]. 2023. PMID 32310517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Lesión asociada</a:t>
                      </a:r>
                    </a:p>
                  </a:txBody>
                  <a:tcPr>
                    <a:solidFill>
                      <a:srgbClr val="0F5F6B"/>
                    </a:solidFill>
                  </a:tcPr>
                </a:tc>
                <a:tc>
                  <a:txBody>
                    <a:bodyPr/>
                    <a:lstStyle/>
                    <a:p>
                      <a:r>
                        <a:rPr sz="1400" b="1">
                          <a:solidFill>
                            <a:srgbClr val="FFFFFF"/>
                          </a:solidFill>
                          <a:latin typeface="Calibri"/>
                        </a:rPr>
                        <a:t>Frecuencia reportada</a:t>
                      </a:r>
                    </a:p>
                  </a:txBody>
                  <a:tcPr>
                    <a:solidFill>
                      <a:srgbClr val="0F5F6B"/>
                    </a:solidFill>
                  </a:tcPr>
                </a:tc>
                <a:tc>
                  <a:txBody>
                    <a:bodyPr/>
                    <a:lstStyle/>
                    <a:p>
                      <a:r>
                        <a:rPr sz="1400" b="1">
                          <a:solidFill>
                            <a:srgbClr val="FFFFFF"/>
                          </a:solidFill>
                          <a:latin typeface="Calibri"/>
                        </a:rPr>
                        <a:t>Cuándo se pasa por alto</a:t>
                      </a:r>
                    </a:p>
                  </a:txBody>
                  <a:tcPr>
                    <a:solidFill>
                      <a:srgbClr val="0F5F6B"/>
                    </a:solidFill>
                  </a:tcPr>
                </a:tc>
                <a:tc>
                  <a:txBody>
                    <a:bodyPr/>
                    <a:lstStyle/>
                    <a:p>
                      <a:r>
                        <a:rPr sz="1400" b="1">
                          <a:solidFill>
                            <a:srgbClr val="FFFFFF"/>
                          </a:solidFill>
                          <a:latin typeface="Calibri"/>
                        </a:rPr>
                        <a:t>Cómo se busca</a:t>
                      </a:r>
                    </a:p>
                  </a:txBody>
                  <a:tcPr>
                    <a:solidFill>
                      <a:srgbClr val="0F5F6B"/>
                    </a:solidFill>
                  </a:tcPr>
                </a:tc>
              </a:tr>
              <a:tr h="457200">
                <a:tc>
                  <a:txBody>
                    <a:bodyPr/>
                    <a:lstStyle/>
                    <a:p>
                      <a:r>
                        <a:rPr sz="1400">
                          <a:solidFill>
                            <a:srgbClr val="263238"/>
                          </a:solidFill>
                          <a:latin typeface="Calibri"/>
                        </a:rPr>
                        <a:t>Fractura de cuello femoral ipsilateral</a:t>
                      </a:r>
                    </a:p>
                  </a:txBody>
                  <a:tcPr>
                    <a:solidFill>
                      <a:srgbClr val="EEF3F4"/>
                    </a:solidFill>
                  </a:tcPr>
                </a:tc>
                <a:tc>
                  <a:txBody>
                    <a:bodyPr/>
                    <a:lstStyle/>
                    <a:p>
                      <a:r>
                        <a:rPr sz="1400">
                          <a:solidFill>
                            <a:srgbClr val="263238"/>
                          </a:solidFill>
                          <a:latin typeface="Calibri"/>
                        </a:rPr>
                        <a:t>1 % a 9 % de las diafisarias</a:t>
                      </a:r>
                    </a:p>
                  </a:txBody>
                  <a:tcPr>
                    <a:solidFill>
                      <a:srgbClr val="EEF3F4"/>
                    </a:solidFill>
                  </a:tcPr>
                </a:tc>
                <a:tc>
                  <a:txBody>
                    <a:bodyPr/>
                    <a:lstStyle/>
                    <a:p>
                      <a:r>
                        <a:rPr sz="1400">
                          <a:solidFill>
                            <a:srgbClr val="263238"/>
                          </a:solidFill>
                          <a:latin typeface="Calibri"/>
                        </a:rPr>
                        <a:t>20 % a 50 % no se ve al inicio</a:t>
                      </a:r>
                    </a:p>
                  </a:txBody>
                  <a:tcPr>
                    <a:solidFill>
                      <a:srgbClr val="EEF3F4"/>
                    </a:solidFill>
                  </a:tcPr>
                </a:tc>
                <a:tc>
                  <a:txBody>
                    <a:bodyPr/>
                    <a:lstStyle/>
                    <a:p>
                      <a:r>
                        <a:rPr sz="1400">
                          <a:solidFill>
                            <a:srgbClr val="263238"/>
                          </a:solidFill>
                          <a:latin typeface="Calibri"/>
                        </a:rPr>
                        <a:t>Radiografía AP en rotación interna y TC de 2 mm antes de fijar; lateral por fluoroscopia en cirugía</a:t>
                      </a:r>
                    </a:p>
                  </a:txBody>
                  <a:tcPr>
                    <a:solidFill>
                      <a:srgbClr val="EEF3F4"/>
                    </a:solidFill>
                  </a:tcPr>
                </a:tc>
              </a:tr>
              <a:tr h="457200">
                <a:tc>
                  <a:txBody>
                    <a:bodyPr/>
                    <a:lstStyle/>
                    <a:p>
                      <a:r>
                        <a:rPr sz="1400">
                          <a:solidFill>
                            <a:srgbClr val="263238"/>
                          </a:solidFill>
                          <a:latin typeface="Calibri"/>
                        </a:rPr>
                        <a:t>Lesión de rodilla</a:t>
                      </a:r>
                    </a:p>
                  </a:txBody>
                  <a:tcPr>
                    <a:solidFill>
                      <a:srgbClr val="FFFFFF"/>
                    </a:solidFill>
                  </a:tcPr>
                </a:tc>
                <a:tc>
                  <a:txBody>
                    <a:bodyPr/>
                    <a:lstStyle/>
                    <a:p>
                      <a:r>
                        <a:rPr sz="1400">
                          <a:solidFill>
                            <a:srgbClr val="263238"/>
                          </a:solidFill>
                          <a:latin typeface="Calibri"/>
                        </a:rPr>
                        <a:t>Cerca de 30 % (429 fracturas)</a:t>
                      </a:r>
                    </a:p>
                  </a:txBody>
                  <a:tcPr>
                    <a:solidFill>
                      <a:srgbClr val="FFFFFF"/>
                    </a:solidFill>
                  </a:tcPr>
                </a:tc>
                <a:tc>
                  <a:txBody>
                    <a:bodyPr/>
                    <a:lstStyle/>
                    <a:p>
                      <a:r>
                        <a:rPr sz="1400">
                          <a:solidFill>
                            <a:srgbClr val="263238"/>
                          </a:solidFill>
                          <a:latin typeface="Calibri"/>
                        </a:rPr>
                        <a:t>Cerca de 30 % de las ligamentarias no se detectó antes de fijar</a:t>
                      </a:r>
                    </a:p>
                  </a:txBody>
                  <a:tcPr>
                    <a:solidFill>
                      <a:srgbClr val="FFFFFF"/>
                    </a:solidFill>
                  </a:tcPr>
                </a:tc>
                <a:tc>
                  <a:txBody>
                    <a:bodyPr/>
                    <a:lstStyle/>
                    <a:p>
                      <a:r>
                        <a:rPr sz="1400">
                          <a:solidFill>
                            <a:srgbClr val="263238"/>
                          </a:solidFill>
                          <a:latin typeface="Calibri"/>
                        </a:rPr>
                        <a:t>Examen de rodilla tras fijar y radiografías de la rodilla; sospechar más en 32C y choques vehiculares</a:t>
                      </a:r>
                    </a:p>
                  </a:txBody>
                  <a:tcPr>
                    <a:solidFill>
                      <a:srgbClr val="FFFFFF"/>
                    </a:solidFill>
                  </a:tcPr>
                </a:tc>
              </a:tr>
              <a:tr h="457200">
                <a:tc>
                  <a:txBody>
                    <a:bodyPr/>
                    <a:lstStyle/>
                    <a:p>
                      <a:r>
                        <a:rPr sz="1400">
                          <a:solidFill>
                            <a:srgbClr val="263238"/>
                          </a:solidFill>
                          <a:latin typeface="Calibri"/>
                        </a:rPr>
                        <a:t>Lesión ligamentaria de rodilla</a:t>
                      </a:r>
                    </a:p>
                  </a:txBody>
                  <a:tcPr>
                    <a:solidFill>
                      <a:srgbClr val="EEF3F4"/>
                    </a:solidFill>
                  </a:tcPr>
                </a:tc>
                <a:tc>
                  <a:txBody>
                    <a:bodyPr/>
                    <a:lstStyle/>
                    <a:p>
                      <a:r>
                        <a:rPr sz="1400">
                          <a:solidFill>
                            <a:srgbClr val="263238"/>
                          </a:solidFill>
                          <a:latin typeface="Calibri"/>
                        </a:rPr>
                        <a:t>10 % a 20 % (guía alemana)</a:t>
                      </a:r>
                    </a:p>
                  </a:txBody>
                  <a:tcPr>
                    <a:solidFill>
                      <a:srgbClr val="EEF3F4"/>
                    </a:solidFill>
                  </a:tcPr>
                </a:tc>
                <a:tc>
                  <a:txBody>
                    <a:bodyPr/>
                    <a:lstStyle/>
                    <a:p>
                      <a:r>
                        <a:rPr sz="1400">
                          <a:solidFill>
                            <a:srgbClr val="263238"/>
                          </a:solidFill>
                          <a:latin typeface="Calibri"/>
                        </a:rPr>
                        <a:t>Diagnóstico unas 10,6 semanas después en los casos no detectados</a:t>
                      </a:r>
                    </a:p>
                  </a:txBody>
                  <a:tcPr>
                    <a:solidFill>
                      <a:srgbClr val="EEF3F4"/>
                    </a:solidFill>
                  </a:tcPr>
                </a:tc>
                <a:tc>
                  <a:txBody>
                    <a:bodyPr/>
                    <a:lstStyle/>
                    <a:p>
                      <a:r>
                        <a:rPr sz="1400">
                          <a:solidFill>
                            <a:srgbClr val="263238"/>
                          </a:solidFill>
                          <a:latin typeface="Calibri"/>
                        </a:rPr>
                        <a:t>Examen ligamentario bajo anestesia o en consulta</a:t>
                      </a:r>
                    </a:p>
                  </a:txBody>
                  <a:tcPr>
                    <a:solidFill>
                      <a:srgbClr val="EEF3F4"/>
                    </a:solidFill>
                  </a:tcPr>
                </a:tc>
              </a:tr>
              <a:tr h="457200">
                <a:tc>
                  <a:txBody>
                    <a:bodyPr/>
                    <a:lstStyle/>
                    <a:p>
                      <a:r>
                        <a:rPr sz="1400">
                          <a:solidFill>
                            <a:srgbClr val="263238"/>
                          </a:solidFill>
                          <a:latin typeface="Calibri"/>
                        </a:rPr>
                        <a:t>Lesión del nervio peronea/ciático</a:t>
                      </a:r>
                    </a:p>
                  </a:txBody>
                  <a:tcPr>
                    <a:solidFill>
                      <a:srgbClr val="FFFFFF"/>
                    </a:solidFill>
                  </a:tcPr>
                </a:tc>
                <a:tc>
                  <a:txBody>
                    <a:bodyPr/>
                    <a:lstStyle/>
                    <a:p>
                      <a:r>
                        <a:rPr sz="1400">
                          <a:solidFill>
                            <a:srgbClr val="263238"/>
                          </a:solidFill>
                          <a:latin typeface="Calibri"/>
                        </a:rPr>
                        <a:t>Sin dato verificable de frecuencia</a:t>
                      </a:r>
                    </a:p>
                  </a:txBody>
                  <a:tcPr>
                    <a:solidFill>
                      <a:srgbClr val="FFFFFF"/>
                    </a:solidFill>
                  </a:tcPr>
                </a:tc>
                <a:tc>
                  <a:txBody>
                    <a:bodyPr/>
                    <a:lstStyle/>
                    <a:p>
                      <a:r>
                        <a:rPr sz="1400">
                          <a:solidFill>
                            <a:srgbClr val="263238"/>
                          </a:solidFill>
                          <a:latin typeface="Calibri"/>
                        </a:rPr>
                        <a:t>Si no se registra antes de operar</a:t>
                      </a:r>
                    </a:p>
                  </a:txBody>
                  <a:tcPr>
                    <a:solidFill>
                      <a:srgbClr val="FFFFFF"/>
                    </a:solidFill>
                  </a:tcPr>
                </a:tc>
                <a:tc>
                  <a:txBody>
                    <a:bodyPr/>
                    <a:lstStyle/>
                    <a:p>
                      <a:r>
                        <a:rPr sz="1400">
                          <a:solidFill>
                            <a:srgbClr val="263238"/>
                          </a:solidFill>
                          <a:latin typeface="Calibri"/>
                        </a:rPr>
                        <a:t>Examen motor y sensitivo documentado antes de la cirugía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Tornetta P 3rd et al. Improvement with a standard protocol. 2007. doi:10.2106/JBJS.F.00297</a:t>
            </a:r>
          </a:p>
          <a:p>
            <a:r>
              <a:rPr sz="800">
                <a:solidFill>
                  <a:srgbClr val="5A6469"/>
                </a:solidFill>
                <a:latin typeface="Calibri"/>
              </a:rPr>
              <a:t>[r8] Jaarsma RL et al. J Orthop Trauma. 2004. doi:10.1097/00005131-200408000-00002</a:t>
            </a:r>
          </a:p>
          <a:p>
            <a:r>
              <a:rPr sz="800">
                <a:solidFill>
                  <a:srgbClr val="5A6469"/>
                </a:solidFill>
                <a:latin typeface="Calibri"/>
              </a:rPr>
              <a:t>[r10] Byun SE et al. Injury. 2018. doi:10.1016/j.injury.2018.06.006</a:t>
            </a:r>
          </a:p>
          <a:p>
            <a:r>
              <a:rPr sz="800">
                <a:solidFill>
                  <a:srgbClr val="5A6469"/>
                </a:solidFill>
                <a:latin typeface="Calibri"/>
              </a:rPr>
              <a:t>[r27] Yeager MT et al. J Am Acad Orthop Surg Glob Res Rev. 2024. doi:10.5435/JAAOSGlobal-D-24-00012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Radiografías.</a:t>
            </a:r>
          </a:p>
          <a:p>
            <a:pPr marL="347472" indent="-347472">
              <a:spcAft>
                <a:spcPts val="1400"/>
              </a:spcAft>
              <a:buChar char="•"/>
            </a:pPr>
            <a:r>
              <a:rPr sz="2800">
                <a:solidFill>
                  <a:srgbClr val="263238"/>
                </a:solidFill>
                <a:latin typeface="Calibri"/>
              </a:rPr>
              <a:t>Fémur completo en AP y lateral, con la cadera y la rodilla incluidas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Yeager MT et al. J Am Acad Orthop Surg Glob Res Rev. 2024. doi:10.5435/JAAOSGlobal-D-24-00012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quién sospechar más: en un estudio de 140 casos con fractura de cuello ipsilateral y 280 controles, 3 datos subieron la sospecha de fractura de cuello… [r27]</a:t>
            </a:r>
          </a:p>
          <a:p>
            <a:pPr marL="347472" indent="-347472">
              <a:spcAft>
                <a:spcPts val="1400"/>
              </a:spcAft>
              <a:buChar char="•"/>
            </a:pPr>
            <a:r>
              <a:rPr sz="2400">
                <a:solidFill>
                  <a:srgbClr val="263238"/>
                </a:solidFill>
                <a:latin typeface="Calibri"/>
              </a:rPr>
              <a:t>Rodilla.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cuello femoral halladas con el protocolo (16 casos)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Tornetta P 3rd et al. Improvement with a standard protocol. 2007. doi:10.2106/JBJS.F.00297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Cuándo operar: cuidado total temprano, control de daño y cuidado temprano apropiado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Polytrauma Guideline Update Group. 012/019. 2018. doi:10.1007/s00068-018-0922-y</a:t>
            </a:r>
          </a:p>
          <a:p>
            <a:r>
              <a:rPr sz="800">
                <a:solidFill>
                  <a:srgbClr val="5A6469"/>
                </a:solidFill>
                <a:latin typeface="Calibri"/>
              </a:rPr>
              <a:t>[r6] Pape HC et al. Ann Surg. 2007. doi:10.1097/SLA.0b013e3181485750</a:t>
            </a:r>
          </a:p>
          <a:p>
            <a:r>
              <a:rPr sz="800">
                <a:solidFill>
                  <a:srgbClr val="5A6469"/>
                </a:solidFill>
                <a:latin typeface="Calibri"/>
              </a:rPr>
              <a:t>[r7] Rixen D et al. Trials. 2016. doi:10.1186/s13063-016-1162-2</a:t>
            </a:r>
          </a:p>
          <a:p>
            <a:r>
              <a:rPr sz="800">
                <a:solidFill>
                  <a:srgbClr val="5A6469"/>
                </a:solidFill>
                <a:latin typeface="Calibri"/>
              </a:rPr>
              <a:t>[r9] Cimbanassi S et al. J Trauma Acute Care Surg. 2020. doi:10.1097/TA.0000000000002407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Son 3 ideas que se confunden y conviene separar:</a:t>
            </a:r>
          </a:p>
          <a:p>
            <a:pPr marL="347472" indent="-347472">
              <a:spcAft>
                <a:spcPts val="1400"/>
              </a:spcAft>
              <a:buChar char="•"/>
            </a:pPr>
            <a:r>
              <a:rPr sz="2800">
                <a:solidFill>
                  <a:srgbClr val="263238"/>
                </a:solidFill>
                <a:latin typeface="Calibri"/>
              </a:rPr>
              <a:t>Cuidado total temprano (ETC): fijación definitiva, con clavo, en cuanto sea posible.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según el momento de la fijación (protocolo EAC)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Vallier HA et al. J Orthop Surg Res. 2015. doi:10.1186/s13018-015-0298-1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Fijador externo con conversión a clavo (59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Nowotarski PJ et al. J Bone Joint Surg Am. 2000. PMID 10859097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clavo ahora o control de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Cimbanassi S et al. J Trauma Acute Care Surg. 2020. doi:10.1097/TA.0000000000002407</a:t>
            </a:r>
          </a:p>
          <a:p>
            <a:r>
              <a:rPr sz="800">
                <a:solidFill>
                  <a:srgbClr val="5A6469"/>
                </a:solidFill>
                <a:latin typeface="Calibri"/>
              </a:rPr>
              <a:t>[r11] Kalbas Y et al. Front Med (Lausanne). 2024. doi:10.3389/fmed.2024.1362986</a:t>
            </a:r>
          </a:p>
          <a:p>
            <a:r>
              <a:rPr sz="800">
                <a:solidFill>
                  <a:srgbClr val="5A6469"/>
                </a:solidFill>
                <a:latin typeface="Calibri"/>
              </a:rPr>
              <a:t>[r30] Vallier HA et al. J Orthop Surg Res. 2015. doi:10.1186/s13018-015-0298-1</a:t>
            </a:r>
          </a:p>
          <a:p>
            <a:r>
              <a:rPr sz="800">
                <a:solidFill>
                  <a:srgbClr val="5A6469"/>
                </a:solidFill>
                <a:latin typeface="Calibri"/>
              </a:rPr>
              <a:t>[r32] Nowotarski PJ et al. J Bone Joint Surg Am. 2000. PMID 10859097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resume la lógica de las secciones anteriores.</a:t>
            </a:r>
          </a:p>
          <a:p>
            <a:pPr marL="347472" indent="-347472">
              <a:spcAft>
                <a:spcPts val="1400"/>
              </a:spcAft>
              <a:buChar char="•"/>
            </a:pPr>
            <a:r>
              <a:rPr sz="2400">
                <a:solidFill>
                  <a:srgbClr val="263238"/>
                </a:solidFill>
                <a:latin typeface="Calibri"/>
              </a:rPr>
              <a:t>Es un apoyo de estudio y no sustituye la valoración del equipo de trauma ni el protocolo institucional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diafisaria de fémur en el adulto: momento de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Kalbas Y et al. Front Med (Lausanne). 2024. doi:10.3389/fmed.2024.1362986</a:t>
            </a:r>
          </a:p>
          <a:p>
            <a:r>
              <a:rPr sz="800">
                <a:solidFill>
                  <a:srgbClr val="5A6469"/>
                </a:solidFill>
                <a:latin typeface="Calibri"/>
              </a:rPr>
              <a:t>[r9] Cimbanassi S et al. J Trauma Acute Care Surg. 2020. doi:10.1097/TA.0000000000002407</a:t>
            </a:r>
          </a:p>
          <a:p>
            <a:r>
              <a:rPr sz="800">
                <a:solidFill>
                  <a:srgbClr val="5A6469"/>
                </a:solidFill>
                <a:latin typeface="Calibri"/>
              </a:rPr>
              <a:t>[r30] Vallier HA et al. J Orthop Surg Res. 2015. doi:10.1186/s13018-015-0298-1</a:t>
            </a:r>
          </a:p>
          <a:p>
            <a:r>
              <a:rPr sz="800">
                <a:solidFill>
                  <a:srgbClr val="5A6469"/>
                </a:solidFill>
                <a:latin typeface="Calibri"/>
              </a:rPr>
              <a:t>[r32] Nowotarski PJ et al. J Bone Joint Surg Am. 2000. PMID 10859097</a:t>
            </a:r>
          </a:p>
        </p:txBody>
      </p:sp>
      <p:sp>
        <p:nvSpPr>
          <p:cNvPr id="6" name="Rounded Rectangle 5"/>
          <p:cNvSpPr/>
          <p:nvPr/>
        </p:nvSpPr>
        <p:spPr>
          <a:xfrm>
            <a:off x="4754880" y="1508760"/>
            <a:ext cx="2743200" cy="43928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fractura diafisaria de fémur: ATLS y reanimación en curso</a:t>
            </a:r>
          </a:p>
        </p:txBody>
      </p:sp>
      <p:sp>
        <p:nvSpPr>
          <p:cNvPr id="7" name="Decision 6"/>
          <p:cNvSpPr/>
          <p:nvPr/>
        </p:nvSpPr>
        <p:spPr>
          <a:xfrm>
            <a:off x="4572000" y="2057777"/>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¿Inestable o in extremis? (lactato &gt; 4 mmol/L, PAS &lt; 90 mmHg, Hb &lt; 7 g/dL, INR &gt; 1,5 o temperatura &lt; 33 °C) [r11]</a:t>
            </a:r>
          </a:p>
        </p:txBody>
      </p:sp>
      <p:sp>
        <p:nvSpPr>
          <p:cNvPr id="8" name="Rectangle 7"/>
          <p:cNvSpPr/>
          <p:nvPr/>
        </p:nvSpPr>
        <p:spPr>
          <a:xfrm>
            <a:off x="2987040" y="2840610"/>
            <a:ext cx="2743200" cy="67310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de daño: férula o fijador externo corto; cirugía mínima [r9]</a:t>
            </a:r>
          </a:p>
        </p:txBody>
      </p:sp>
      <p:sp>
        <p:nvSpPr>
          <p:cNvPr id="9" name="Decision 8"/>
          <p:cNvSpPr/>
          <p:nvPr/>
        </p:nvSpPr>
        <p:spPr>
          <a:xfrm>
            <a:off x="6339839" y="2840610"/>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¿Paciente límite? (lactato &gt; 2 mmol/L, PAS &lt; 100 mmHg, Hb &lt; 9 g/dL, INR &gt; 1,2 o temperatura &lt; 35 °C) [r11]</a:t>
            </a:r>
          </a:p>
        </p:txBody>
      </p:sp>
      <p:sp>
        <p:nvSpPr>
          <p:cNvPr id="10" name="Rectangle 9"/>
          <p:cNvSpPr/>
          <p:nvPr/>
        </p:nvSpPr>
        <p:spPr>
          <a:xfrm>
            <a:off x="4754880" y="3623442"/>
            <a:ext cx="2743200" cy="43928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UCI: reanimar y medir de nuevo; en el que responde, el equilibrio ácido-base debería volver a 2-2,5 mmol/L en 12 a 24 horas [r11]</a:t>
            </a:r>
          </a:p>
        </p:txBody>
      </p:sp>
      <p:sp>
        <p:nvSpPr>
          <p:cNvPr id="11" name="Decision 10"/>
          <p:cNvSpPr/>
          <p:nvPr/>
        </p:nvSpPr>
        <p:spPr>
          <a:xfrm>
            <a:off x="2804160" y="4172460"/>
            <a:ext cx="3108960" cy="67310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¿Respondió a la reanimación? EAC: lactato &lt; 4,0 mmol/L, pH ≥ 7,25 o exceso de base ≥ -5,5 mmol/L [r30]; la revisión de 2024 pide ácido-base normalizado (2-2,5 mmol/L) [r11]. Si discrepan, decide el equipo de trauma</a:t>
            </a:r>
          </a:p>
        </p:txBody>
      </p:sp>
      <p:sp>
        <p:nvSpPr>
          <p:cNvPr id="12" name="Rectangle 11"/>
          <p:cNvSpPr/>
          <p:nvPr/>
        </p:nvSpPr>
        <p:spPr>
          <a:xfrm>
            <a:off x="6522720" y="4172460"/>
            <a:ext cx="2743200" cy="67310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Conversión a clavo en un tiempo cuando se cumpla el criterio (la serie de conversión usó en promedio 7 días de fijador) [r32]</a:t>
            </a:r>
          </a:p>
        </p:txBody>
      </p:sp>
      <p:sp>
        <p:nvSpPr>
          <p:cNvPr id="13" name="Rectangle 12"/>
          <p:cNvSpPr/>
          <p:nvPr/>
        </p:nvSpPr>
        <p:spPr>
          <a:xfrm>
            <a:off x="4754880" y="4955293"/>
            <a:ext cx="2743200" cy="43928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Clavo temprano; meta de fijación dentro de 36 horas [r30]</a:t>
            </a:r>
          </a:p>
        </p:txBody>
      </p:sp>
      <p:sp>
        <p:nvSpPr>
          <p:cNvPr id="14" name="Rounded Rectangle 13"/>
          <p:cNvSpPr/>
          <p:nvPr/>
        </p:nvSpPr>
        <p:spPr>
          <a:xfrm>
            <a:off x="4754880" y="5504310"/>
            <a:ext cx="2743200" cy="43928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Clavo bloqueado y fresado; comprobar rotación, longitud y eje</a:t>
            </a:r>
          </a:p>
        </p:txBody>
      </p:sp>
      <p:cxnSp>
        <p:nvCxnSpPr>
          <p:cNvPr id="15" name="Connector 14"/>
          <p:cNvCxnSpPr>
            <a:stCxn id="6" idx="2"/>
            <a:endCxn id="7" idx="0"/>
          </p:cNvCxnSpPr>
          <p:nvPr/>
        </p:nvCxnSpPr>
        <p:spPr>
          <a:xfrm flipH="1">
            <a:off x="6126480" y="194804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a:stCxn id="7" idx="2"/>
            <a:endCxn id="8" idx="0"/>
          </p:cNvCxnSpPr>
          <p:nvPr/>
        </p:nvCxnSpPr>
        <p:spPr>
          <a:xfrm flipH="1">
            <a:off x="4358640" y="273088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004816" y="27235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8" name="Connector 17"/>
          <p:cNvCxnSpPr>
            <a:stCxn id="7" idx="2"/>
            <a:endCxn id="9" idx="0"/>
          </p:cNvCxnSpPr>
          <p:nvPr/>
        </p:nvCxnSpPr>
        <p:spPr>
          <a:xfrm>
            <a:off x="6126480" y="2730881"/>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800087" y="27235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20" name="Connector 19"/>
          <p:cNvCxnSpPr>
            <a:stCxn id="8" idx="2"/>
            <a:endCxn id="10" idx="0"/>
          </p:cNvCxnSpPr>
          <p:nvPr/>
        </p:nvCxnSpPr>
        <p:spPr>
          <a:xfrm>
            <a:off x="4358640" y="351371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10" idx="2"/>
            <a:endCxn id="11" idx="0"/>
          </p:cNvCxnSpPr>
          <p:nvPr/>
        </p:nvCxnSpPr>
        <p:spPr>
          <a:xfrm flipH="1">
            <a:off x="4358640" y="406273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4055416"/>
            <a:ext cx="457200" cy="274320"/>
          </a:xfrm>
          <a:prstGeom prst="rect">
            <a:avLst/>
          </a:prstGeom>
          <a:noFill/>
        </p:spPr>
        <p:txBody>
          <a:bodyPr wrap="square">
            <a:spAutoFit/>
          </a:bodyPr>
          <a:lstStyle/>
          <a:p>
            <a:r>
              <a:rPr sz="1200" b="1">
                <a:solidFill>
                  <a:srgbClr val="D97706"/>
                </a:solidFill>
                <a:latin typeface="Calibri"/>
              </a:rPr>
              <a:t>reevaluar</a:t>
            </a:r>
          </a:p>
        </p:txBody>
      </p:sp>
      <p:cxnSp>
        <p:nvCxnSpPr>
          <p:cNvPr id="23" name="Connector 22"/>
          <p:cNvCxnSpPr>
            <a:stCxn id="9" idx="2"/>
            <a:endCxn id="11" idx="0"/>
          </p:cNvCxnSpPr>
          <p:nvPr/>
        </p:nvCxnSpPr>
        <p:spPr>
          <a:xfrm flipH="1">
            <a:off x="4358640" y="3513714"/>
            <a:ext cx="3535679" cy="65874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53911" y="369855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3" idx="0"/>
          </p:cNvCxnSpPr>
          <p:nvPr/>
        </p:nvCxnSpPr>
        <p:spPr>
          <a:xfrm flipH="1">
            <a:off x="6126480" y="3513714"/>
            <a:ext cx="1767839" cy="144157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772655" y="3972546"/>
            <a:ext cx="457200" cy="274320"/>
          </a:xfrm>
          <a:prstGeom prst="rect">
            <a:avLst/>
          </a:prstGeom>
          <a:noFill/>
        </p:spPr>
        <p:txBody>
          <a:bodyPr wrap="square">
            <a:spAutoFit/>
          </a:bodyPr>
          <a:lstStyle/>
          <a:p>
            <a:r>
              <a:rPr sz="1200" b="1">
                <a:solidFill>
                  <a:srgbClr val="D97706"/>
                </a:solidFill>
                <a:latin typeface="Calibri"/>
              </a:rPr>
              <a:t>no (estable)</a:t>
            </a:r>
          </a:p>
        </p:txBody>
      </p:sp>
      <p:cxnSp>
        <p:nvCxnSpPr>
          <p:cNvPr id="27" name="Connector 26"/>
          <p:cNvCxnSpPr>
            <a:stCxn id="11" idx="2"/>
            <a:endCxn id="13" idx="0"/>
          </p:cNvCxnSpPr>
          <p:nvPr/>
        </p:nvCxnSpPr>
        <p:spPr>
          <a:xfrm>
            <a:off x="4358640" y="484556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32248" y="483824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1" idx="2"/>
            <a:endCxn id="10" idx="0"/>
          </p:cNvCxnSpPr>
          <p:nvPr/>
        </p:nvCxnSpPr>
        <p:spPr>
          <a:xfrm flipV="1">
            <a:off x="4358640" y="3623442"/>
            <a:ext cx="1767840" cy="122212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32248" y="437210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3" idx="2"/>
            <a:endCxn id="14" idx="0"/>
          </p:cNvCxnSpPr>
          <p:nvPr/>
        </p:nvCxnSpPr>
        <p:spPr>
          <a:xfrm flipH="1">
            <a:off x="6126480" y="539458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0" idx="2"/>
            <a:endCxn id="12" idx="0"/>
          </p:cNvCxnSpPr>
          <p:nvPr/>
        </p:nvCxnSpPr>
        <p:spPr>
          <a:xfrm>
            <a:off x="6126480" y="406273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8" y="4055416"/>
            <a:ext cx="457200" cy="274320"/>
          </a:xfrm>
          <a:prstGeom prst="rect">
            <a:avLst/>
          </a:prstGeom>
          <a:noFill/>
        </p:spPr>
        <p:txBody>
          <a:bodyPr wrap="square">
            <a:spAutoFit/>
          </a:bodyPr>
          <a:lstStyle/>
          <a:p>
            <a:r>
              <a:rPr sz="1200" b="1">
                <a:solidFill>
                  <a:srgbClr val="D97706"/>
                </a:solidFill>
                <a:latin typeface="Calibri"/>
              </a:rPr>
              <a:t>criterios cumplidos</a:t>
            </a:r>
          </a:p>
        </p:txBody>
      </p:sp>
      <p:cxnSp>
        <p:nvCxnSpPr>
          <p:cNvPr id="34" name="Connector 33"/>
          <p:cNvCxnSpPr>
            <a:stCxn id="12" idx="2"/>
            <a:endCxn id="14" idx="0"/>
          </p:cNvCxnSpPr>
          <p:nvPr/>
        </p:nvCxnSpPr>
        <p:spPr>
          <a:xfrm flipH="1">
            <a:off x="6126480" y="4845564"/>
            <a:ext cx="1767840" cy="65874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principios y el clavo como estándar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Denisiuk M et al. In: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Principios.</a:t>
            </a:r>
          </a:p>
          <a:p>
            <a:pPr marL="347472" indent="-347472">
              <a:spcAft>
                <a:spcPts val="1400"/>
              </a:spcAft>
              <a:buChar char="•"/>
            </a:pPr>
            <a:r>
              <a:rPr sz="2400">
                <a:solidFill>
                  <a:srgbClr val="263238"/>
                </a:solidFill>
                <a:latin typeface="Calibri"/>
              </a:rPr>
              <a:t>Fijación estable que devuelva longitud, eje y rotación y permita mover pronto al paciente; el objetivo final es consolidar pronto y recuperar la función [r22].</a:t>
            </a:r>
          </a:p>
          <a:p>
            <a:pPr marL="347472" indent="-347472">
              <a:spcAft>
                <a:spcPts val="1400"/>
              </a:spcAft>
              <a:buChar char="•"/>
            </a:pPr>
            <a:r>
              <a:rPr sz="2400">
                <a:solidFill>
                  <a:srgbClr val="263238"/>
                </a:solidFill>
                <a:latin typeface="Calibri"/>
              </a:rPr>
              <a:t>El clavo bloqueado es el estándar.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Pseudoartrosis de la fractura diafisaria según técnica (metaanálisis de 38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Koso RE et al. Int Orthop. 2018. doi:10.1007/s00264-018-3864-4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Opciones de fijación: dónde encaja cada una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Polytrauma Guideline Update Group. 012/019. 2018. doi:10.1007/s00068-018-0922-y</a:t>
            </a:r>
          </a:p>
          <a:p>
            <a:r>
              <a:rPr sz="800">
                <a:solidFill>
                  <a:srgbClr val="5A6469"/>
                </a:solidFill>
                <a:latin typeface="Calibri"/>
              </a:rPr>
              <a:t>[r4] Zhang F et al. Curr Med Res Opin. 2015. doi:10.1185/03007995.2015.1078783</a:t>
            </a:r>
          </a:p>
          <a:p>
            <a:r>
              <a:rPr sz="800">
                <a:solidFill>
                  <a:srgbClr val="5A6469"/>
                </a:solidFill>
                <a:latin typeface="Calibri"/>
              </a:rPr>
              <a:t>[r16] Tucker MC et al. J Orthop Trauma. 2007. doi:10.1097/BOT.0b013e31813347ac</a:t>
            </a:r>
          </a:p>
          <a:p>
            <a:r>
              <a:rPr sz="800">
                <a:solidFill>
                  <a:srgbClr val="5A6469"/>
                </a:solidFill>
                <a:latin typeface="Calibri"/>
              </a:rPr>
              <a:t>[r32] Nowotarski PJ et al. J Bone Joint Surg Am. 2000. PMID 10859097</a:t>
            </a:r>
          </a:p>
          <a:p>
            <a:r>
              <a:rPr sz="800">
                <a:solidFill>
                  <a:srgbClr val="5A6469"/>
                </a:solidFill>
                <a:latin typeface="Calibri"/>
              </a:rPr>
              <a:t>[r6] Pape HC et al. Ann Surg. 2007. doi:10.1097/SLA.0b013e3181485750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Opción</a:t>
                      </a:r>
                    </a:p>
                  </a:txBody>
                  <a:tcPr>
                    <a:solidFill>
                      <a:srgbClr val="0F5F6B"/>
                    </a:solidFill>
                  </a:tcPr>
                </a:tc>
                <a:tc>
                  <a:txBody>
                    <a:bodyPr/>
                    <a:lstStyle/>
                    <a:p>
                      <a:r>
                        <a:rPr sz="1400" b="1">
                          <a:solidFill>
                            <a:srgbClr val="FFFFFF"/>
                          </a:solidFill>
                          <a:latin typeface="Calibri"/>
                        </a:rPr>
                        <a:t>Cuándo se usa</a:t>
                      </a:r>
                    </a:p>
                  </a:txBody>
                  <a:tcPr>
                    <a:solidFill>
                      <a:srgbClr val="0F5F6B"/>
                    </a:solidFill>
                  </a:tcPr>
                </a:tc>
                <a:tc>
                  <a:txBody>
                    <a:bodyPr/>
                    <a:lstStyle/>
                    <a:p>
                      <a:r>
                        <a:rPr sz="1400" b="1">
                          <a:solidFill>
                            <a:srgbClr val="FFFFFF"/>
                          </a:solidFill>
                          <a:latin typeface="Calibri"/>
                        </a:rPr>
                        <a:t>Evidencia o nota</a:t>
                      </a:r>
                    </a:p>
                  </a:txBody>
                  <a:tcPr>
                    <a:solidFill>
                      <a:srgbClr val="0F5F6B"/>
                    </a:solidFill>
                  </a:tcPr>
                </a:tc>
                <a:tc>
                  <a:txBody>
                    <a:bodyPr/>
                    <a:lstStyle/>
                    <a:p>
                      <a:r>
                        <a:rPr sz="1400" b="1">
                          <a:solidFill>
                            <a:srgbClr val="FFFFFF"/>
                          </a:solidFill>
                          <a:latin typeface="Calibri"/>
                        </a:rPr>
                        <a:t>Nivel</a:t>
                      </a:r>
                    </a:p>
                  </a:txBody>
                  <a:tcPr>
                    <a:solidFill>
                      <a:srgbClr val="0F5F6B"/>
                    </a:solidFill>
                  </a:tcPr>
                </a:tc>
              </a:tr>
              <a:tr h="457200">
                <a:tc>
                  <a:txBody>
                    <a:bodyPr/>
                    <a:lstStyle/>
                    <a:p>
                      <a:r>
                        <a:rPr sz="1400">
                          <a:solidFill>
                            <a:srgbClr val="263238"/>
                          </a:solidFill>
                          <a:latin typeface="Calibri"/>
                        </a:rPr>
                        <a:t>Clavo bloqueado y fresado</a:t>
                      </a:r>
                    </a:p>
                  </a:txBody>
                  <a:tcPr>
                    <a:solidFill>
                      <a:srgbClr val="EEF3F4"/>
                    </a:solidFill>
                  </a:tcPr>
                </a:tc>
                <a:tc>
                  <a:txBody>
                    <a:bodyPr/>
                    <a:lstStyle/>
                    <a:p>
                      <a:r>
                        <a:rPr sz="1400">
                          <a:solidFill>
                            <a:srgbClr val="263238"/>
                          </a:solidFill>
                          <a:latin typeface="Calibri"/>
                        </a:rPr>
                        <a:t>Estándar en el adulto estable</a:t>
                      </a:r>
                    </a:p>
                  </a:txBody>
                  <a:tcPr>
                    <a:solidFill>
                      <a:srgbClr val="EEF3F4"/>
                    </a:solidFill>
                  </a:tcPr>
                </a:tc>
                <a:tc>
                  <a:txBody>
                    <a:bodyPr/>
                    <a:lstStyle/>
                    <a:p>
                      <a:r>
                        <a:rPr sz="1400">
                          <a:solidFill>
                            <a:srgbClr val="263238"/>
                          </a:solidFill>
                          <a:latin typeface="Calibri"/>
                        </a:rPr>
                        <a:t>Operación de elección en politrauma (grado B)</a:t>
                      </a:r>
                    </a:p>
                  </a:txBody>
                  <a:tcPr>
                    <a:solidFill>
                      <a:srgbClr val="EEF3F4"/>
                    </a:solidFill>
                  </a:tcPr>
                </a:tc>
                <a:tc>
                  <a:txBody>
                    <a:bodyPr/>
                    <a:lstStyle/>
                    <a:p>
                      <a:r>
                        <a:rPr sz="1400">
                          <a:solidFill>
                            <a:srgbClr val="263238"/>
                          </a:solidFill>
                          <a:latin typeface="Calibri"/>
                        </a:rPr>
                        <a:t>Guía</a:t>
                      </a:r>
                    </a:p>
                  </a:txBody>
                  <a:tcPr>
                    <a:solidFill>
                      <a:srgbClr val="EEF3F4"/>
                    </a:solidFill>
                  </a:tcPr>
                </a:tc>
              </a:tr>
              <a:tr h="457200">
                <a:tc>
                  <a:txBody>
                    <a:bodyPr/>
                    <a:lstStyle/>
                    <a:p>
                      <a:r>
                        <a:rPr sz="1400">
                          <a:solidFill>
                            <a:srgbClr val="263238"/>
                          </a:solidFill>
                          <a:latin typeface="Calibri"/>
                        </a:rPr>
                        <a:t>Clavo anterógrado</a:t>
                      </a:r>
                    </a:p>
                  </a:txBody>
                  <a:tcPr>
                    <a:solidFill>
                      <a:srgbClr val="FFFFFF"/>
                    </a:solidFill>
                  </a:tcPr>
                </a:tc>
                <a:tc>
                  <a:txBody>
                    <a:bodyPr/>
                    <a:lstStyle/>
                    <a:p>
                      <a:r>
                        <a:rPr sz="1400">
                          <a:solidFill>
                            <a:srgbClr val="263238"/>
                          </a:solidFill>
                          <a:latin typeface="Calibri"/>
                        </a:rPr>
                        <a:t>Fractura diafisaria aislada en la mayoría de los casos</a:t>
                      </a:r>
                    </a:p>
                  </a:txBody>
                  <a:tcPr>
                    <a:solidFill>
                      <a:srgbClr val="FFFFFF"/>
                    </a:solidFill>
                  </a:tcPr>
                </a:tc>
                <a:tc>
                  <a:txBody>
                    <a:bodyPr/>
                    <a:lstStyle/>
                    <a:p>
                      <a:r>
                        <a:rPr sz="1400">
                          <a:solidFill>
                            <a:srgbClr val="263238"/>
                          </a:solidFill>
                          <a:latin typeface="Calibri"/>
                        </a:rPr>
                        <a:t>Consolidación equivalente al retrógrado</a:t>
                      </a:r>
                    </a:p>
                  </a:txBody>
                  <a:tcPr>
                    <a:solidFill>
                      <a:srgbClr val="FFFFFF"/>
                    </a:solidFill>
                  </a:tcPr>
                </a:tc>
                <a:tc>
                  <a:txBody>
                    <a:bodyPr/>
                    <a:lstStyle/>
                    <a:p>
                      <a:r>
                        <a:rPr sz="1400">
                          <a:solidFill>
                            <a:srgbClr val="263238"/>
                          </a:solidFill>
                          <a:latin typeface="Calibri"/>
                        </a:rPr>
                        <a:t>ECA y metaanálisis</a:t>
                      </a:r>
                    </a:p>
                  </a:txBody>
                  <a:tcPr>
                    <a:solidFill>
                      <a:srgbClr val="FFFFFF"/>
                    </a:solidFill>
                  </a:tcPr>
                </a:tc>
              </a:tr>
              <a:tr h="457200">
                <a:tc>
                  <a:txBody>
                    <a:bodyPr/>
                    <a:lstStyle/>
                    <a:p>
                      <a:r>
                        <a:rPr sz="1400">
                          <a:solidFill>
                            <a:srgbClr val="263238"/>
                          </a:solidFill>
                          <a:latin typeface="Calibri"/>
                        </a:rPr>
                        <a:t>Clavo retrógrado</a:t>
                      </a:r>
                    </a:p>
                  </a:txBody>
                  <a:tcPr>
                    <a:solidFill>
                      <a:srgbClr val="EEF3F4"/>
                    </a:solidFill>
                  </a:tcPr>
                </a:tc>
                <a:tc>
                  <a:txBody>
                    <a:bodyPr/>
                    <a:lstStyle/>
                    <a:p>
                      <a:r>
                        <a:rPr sz="1400">
                          <a:solidFill>
                            <a:srgbClr val="263238"/>
                          </a:solidFill>
                          <a:latin typeface="Calibri"/>
                        </a:rPr>
                        <a:t>Obeso, fractura ipsilateral, lesiones asociadas</a:t>
                      </a:r>
                    </a:p>
                  </a:txBody>
                  <a:tcPr>
                    <a:solidFill>
                      <a:srgbClr val="EEF3F4"/>
                    </a:solidFill>
                  </a:tcPr>
                </a:tc>
                <a:tc>
                  <a:txBody>
                    <a:bodyPr/>
                    <a:lstStyle/>
                    <a:p>
                      <a:r>
                        <a:rPr sz="1400">
                          <a:solidFill>
                            <a:srgbClr val="263238"/>
                          </a:solidFill>
                          <a:latin typeface="Calibri"/>
                        </a:rPr>
                        <a:t>Menos tiempo operatorio en obesos; más dolor de rodilla</a:t>
                      </a:r>
                    </a:p>
                  </a:txBody>
                  <a:tcPr>
                    <a:solidFill>
                      <a:srgbClr val="EEF3F4"/>
                    </a:solidFill>
                  </a:tcPr>
                </a:tc>
                <a:tc>
                  <a:txBody>
                    <a:bodyPr/>
                    <a:lstStyle/>
                    <a:p>
                      <a:r>
                        <a:rPr sz="1400">
                          <a:solidFill>
                            <a:srgbClr val="263238"/>
                          </a:solidFill>
                          <a:latin typeface="Calibri"/>
                        </a:rPr>
                        <a:t>ECA y cohortes</a:t>
                      </a:r>
                    </a:p>
                  </a:txBody>
                  <a:tcPr>
                    <a:solidFill>
                      <a:srgbClr val="EEF3F4"/>
                    </a:solidFill>
                  </a:tcPr>
                </a:tc>
              </a:tr>
              <a:tr h="457200">
                <a:tc>
                  <a:txBody>
                    <a:bodyPr/>
                    <a:lstStyle/>
                    <a:p>
                      <a:r>
                        <a:rPr sz="1400">
                          <a:solidFill>
                            <a:srgbClr val="263238"/>
                          </a:solidFill>
                          <a:latin typeface="Calibri"/>
                        </a:rPr>
                        <a:t>Fijador externo con conversión</a:t>
                      </a:r>
                    </a:p>
                  </a:txBody>
                  <a:tcPr>
                    <a:solidFill>
                      <a:srgbClr val="FFFFFF"/>
                    </a:solidFill>
                  </a:tcPr>
                </a:tc>
                <a:tc>
                  <a:txBody>
                    <a:bodyPr/>
                    <a:lstStyle/>
                    <a:p>
                      <a:r>
                        <a:rPr sz="1400">
                          <a:solidFill>
                            <a:srgbClr val="263238"/>
                          </a:solidFill>
                          <a:latin typeface="Calibri"/>
                        </a:rPr>
                        <a:t>Paciente límite o inestable</a:t>
                      </a:r>
                    </a:p>
                  </a:txBody>
                  <a:tcPr>
                    <a:solidFill>
                      <a:srgbClr val="FFFFFF"/>
                    </a:solidFill>
                  </a:tcPr>
                </a:tc>
                <a:tc>
                  <a:txBody>
                    <a:bodyPr/>
                    <a:lstStyle/>
                    <a:p>
                      <a:r>
                        <a:rPr sz="1400">
                          <a:solidFill>
                            <a:srgbClr val="263238"/>
                          </a:solidFill>
                          <a:latin typeface="Calibri"/>
                        </a:rPr>
                        <a:t>Infección 1,7 % y 97 % de consolidación en 6 meses</a:t>
                      </a:r>
                    </a:p>
                  </a:txBody>
                  <a:tcPr>
                    <a:solidFill>
                      <a:srgbClr val="FFFFFF"/>
                    </a:solidFill>
                  </a:tcPr>
                </a:tc>
                <a:tc>
                  <a:txBody>
                    <a:bodyPr/>
                    <a:lstStyle/>
                    <a:p>
                      <a:r>
                        <a:rPr sz="1400">
                          <a:solidFill>
                            <a:srgbClr val="263238"/>
                          </a:solidFill>
                          <a:latin typeface="Calibri"/>
                        </a:rPr>
                        <a:t>Serie y ECA</a:t>
                      </a:r>
                    </a:p>
                  </a:txBody>
                  <a:tcPr>
                    <a:solidFill>
                      <a:srgbClr val="FFFFFF"/>
                    </a:solidFill>
                  </a:tcPr>
                </a:tc>
              </a:tr>
              <a:tr h="457200">
                <a:tc>
                  <a:txBody>
                    <a:bodyPr/>
                    <a:lstStyle/>
                    <a:p>
                      <a:r>
                        <a:rPr sz="1400">
                          <a:solidFill>
                            <a:srgbClr val="263238"/>
                          </a:solidFill>
                          <a:latin typeface="Calibri"/>
                        </a:rPr>
                        <a:t>Placa</a:t>
                      </a:r>
                    </a:p>
                  </a:txBody>
                  <a:tcPr>
                    <a:solidFill>
                      <a:srgbClr val="EEF3F4"/>
                    </a:solidFill>
                  </a:tcPr>
                </a:tc>
                <a:tc>
                  <a:txBody>
                    <a:bodyPr/>
                    <a:lstStyle/>
                    <a:p>
                      <a:r>
                        <a:rPr sz="1400">
                          <a:solidFill>
                            <a:srgbClr val="263238"/>
                          </a:solidFill>
                          <a:latin typeface="Calibri"/>
                        </a:rPr>
                        <a:t>Excepción: canal imposible o fractura periprotésica (remisión)</a:t>
                      </a:r>
                    </a:p>
                  </a:txBody>
                  <a:tcPr>
                    <a:solidFill>
                      <a:srgbClr val="EEF3F4"/>
                    </a:solidFill>
                  </a:tcPr>
                </a:tc>
                <a:tc>
                  <a:txBody>
                    <a:bodyPr/>
                    <a:lstStyle/>
                    <a:p>
                      <a:r>
                        <a:rPr sz="1400">
                          <a:solidFill>
                            <a:srgbClr val="263238"/>
                          </a:solidFill>
                          <a:latin typeface="Calibri"/>
                        </a:rPr>
                        <a:t>Sin ensayos adultos abiertos que la comparen con el clavo en este tema</a:t>
                      </a:r>
                    </a:p>
                  </a:txBody>
                  <a:tcPr>
                    <a:solidFill>
                      <a:srgbClr val="EEF3F4"/>
                    </a:solidFill>
                  </a:tcPr>
                </a:tc>
                <a:tc>
                  <a:txBody>
                    <a:bodyPr/>
                    <a:lstStyle/>
                    <a:p>
                      <a:r>
                        <a:rPr sz="1400">
                          <a:solidFill>
                            <a:srgbClr val="263238"/>
                          </a:solidFill>
                          <a:latin typeface="Calibri"/>
                        </a:rPr>
                        <a:t>Opinión experta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Clavo anterógrado frente a retrógrado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Zhang F et al. Curr Med Res Opin. 2015. doi:10.1185/03007995.2015.1078783</a:t>
            </a:r>
          </a:p>
          <a:p>
            <a:r>
              <a:rPr sz="800">
                <a:solidFill>
                  <a:srgbClr val="5A6469"/>
                </a:solidFill>
                <a:latin typeface="Calibri"/>
              </a:rPr>
              <a:t>[r5] Hussain N et al. Can J Surg. 2017. doi:10.1503/cjs.000616</a:t>
            </a:r>
          </a:p>
          <a:p>
            <a:r>
              <a:rPr sz="800">
                <a:solidFill>
                  <a:srgbClr val="5A6469"/>
                </a:solidFill>
                <a:latin typeface="Calibri"/>
              </a:rPr>
              <a:t>[r16] Tucker MC et al. J Orthop Trauma. 2007. doi:10.1097/BOT.0b013e31813347ac</a:t>
            </a:r>
          </a:p>
          <a:p>
            <a:r>
              <a:rPr sz="800">
                <a:solidFill>
                  <a:srgbClr val="5A6469"/>
                </a:solidFill>
                <a:latin typeface="Calibri"/>
              </a:rPr>
              <a:t>[r37] Tornetta P 3rd et al. A prospective, randomised trial. 2000. doi:10.1302/0301-620x.82b5.10038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vías de entrada.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Dolor residual a 5 a 17 años según el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Brewster J et al. Orthopedics. 2020. doi:10.3928/01477447-20200415-04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operatorio en minutos según obesidad y vía de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Tucker MC et al. J Orthop Trauma. 2007. doi:10.1097/BOT.0b013e31813347ac</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del posicionamiento a la comprobación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Tornetta P 3rd et al. Improvement with a standard protocol. 2007. doi:10.2106/JBJS.F.00297</a:t>
            </a:r>
          </a:p>
          <a:p>
            <a:r>
              <a:rPr sz="800">
                <a:solidFill>
                  <a:srgbClr val="5A6469"/>
                </a:solidFill>
                <a:latin typeface="Calibri"/>
              </a:rPr>
              <a:t>[r5] Hussain N et al. Can J Surg. 2017. doi:10.1503/cjs.000616</a:t>
            </a:r>
          </a:p>
          <a:p>
            <a:r>
              <a:rPr sz="800">
                <a:solidFill>
                  <a:srgbClr val="5A6469"/>
                </a:solidFill>
                <a:latin typeface="Calibri"/>
              </a:rPr>
              <a:t>[r8] Jaarsma RL et al. J Orthop Trauma. 2004. doi:10.1097/00005131-200408000-00002</a:t>
            </a:r>
          </a:p>
          <a:p>
            <a:r>
              <a:rPr sz="800">
                <a:solidFill>
                  <a:srgbClr val="5A6469"/>
                </a:solidFill>
                <a:latin typeface="Calibri"/>
              </a:rPr>
              <a:t>[r10] Byun SE et al. Injury. 2018. doi:10.1016/j.injury.2018.06.006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Estudio de apoyo, no manual del implante.</a:t>
            </a:r>
          </a:p>
          <a:p>
            <a:pPr marL="347472" indent="-347472">
              <a:spcAft>
                <a:spcPts val="1400"/>
              </a:spcAft>
              <a:buChar char="•"/>
            </a:pPr>
            <a:r>
              <a:rPr sz="2400">
                <a:solidFill>
                  <a:srgbClr val="263238"/>
                </a:solidFill>
                <a:latin typeface="Calibri"/>
              </a:rPr>
              <a:t>Lo que sigue explica para entender; el implante concreto se opera siguiendo su técnica oficial y con el tutor.</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Posición y tracción.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Malrotación de 15° o más según la posición (ensayo piloto, 101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Axelrod DE et al. J Orthop Trauma. 2026. doi:10.1097/BOT.0000000000003077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Error de rotación según el método intraoperatorio (estudio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Vermue DJ et al. Eur J Orthop Surg Traumatol. 2026. doi:10.1007/s00590-026-04810-1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Alternativas y casos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Nowotarski PJ et al. J Bone Joint Surg Am. 2000. PMID 10859097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Fijación externa.</a:t>
            </a:r>
          </a:p>
          <a:p>
            <a:pPr marL="347472" indent="-347472">
              <a:spcAft>
                <a:spcPts val="1400"/>
              </a:spcAft>
              <a:buChar char="•"/>
            </a:pPr>
            <a:r>
              <a:rPr sz="2400">
                <a:solidFill>
                  <a:srgbClr val="263238"/>
                </a:solidFill>
                <a:latin typeface="Calibri"/>
              </a:rPr>
              <a:t>Es el recurso del control de daño: en una serie, 59 de 1507 fracturas (4 %) recibieron fijador externo con conversión planificada, y la infección fue 1,7 %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Alternativas y casos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Somford MP et al. Strategies Trauma Limb Reconstr. 2013. doi:10.1007/s11751-013-0168-5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placa de aumentación sí tiene un lugar claro en la pseudoartrosis tras clavo (ver complicaciones) [r47].</a:t>
            </a:r>
          </a:p>
          <a:p>
            <a:pPr marL="347472" indent="-347472">
              <a:spcAft>
                <a:spcPts val="1400"/>
              </a:spcAft>
              <a:buChar char="•"/>
            </a:pPr>
            <a:r>
              <a:rPr sz="2800">
                <a:solidFill>
                  <a:srgbClr val="263238"/>
                </a:solidFill>
                <a:latin typeface="Calibri"/>
              </a:rPr>
              <a:t>Fractura ipsilateral de cuello y diáfisis.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Alternativas y casos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Polytrauma Guideline Update Group. 012/019. 2018. doi:10.1007/s00068-018-0922-y</a:t>
            </a:r>
          </a:p>
          <a:p>
            <a:r>
              <a:rPr sz="800">
                <a:solidFill>
                  <a:srgbClr val="5A6469"/>
                </a:solidFill>
                <a:latin typeface="Calibri"/>
              </a:rPr>
              <a:t>[r3] Tornetta P 3rd et al. Improvement with a standard protocol. 2007. doi:10.2106/JBJS.F.00297</a:t>
            </a:r>
          </a:p>
          <a:p>
            <a:r>
              <a:rPr sz="800">
                <a:solidFill>
                  <a:srgbClr val="5A6469"/>
                </a:solidFill>
                <a:latin typeface="Calibri"/>
              </a:rPr>
              <a:t>[r9] Cimbanassi S et al. J Trauma Acute Care Surg. 2020. doi:10.1097/TA.0000000000002407</a:t>
            </a:r>
          </a:p>
          <a:p>
            <a:r>
              <a:rPr sz="800">
                <a:solidFill>
                  <a:srgbClr val="5A6469"/>
                </a:solidFill>
                <a:latin typeface="Calibri"/>
              </a:rPr>
              <a:t>[r12] Xu X et al. Injury. 2021. doi:10.1016/j.injury.2021.04.018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Periprotésicas, patológicas y atípicas (remisión).</a:t>
            </a:r>
          </a:p>
          <a:p>
            <a:pPr marL="347472" indent="-347472">
              <a:spcAft>
                <a:spcPts val="1400"/>
              </a:spcAft>
              <a:buChar char="•"/>
            </a:pPr>
            <a:r>
              <a:rPr sz="2800">
                <a:solidFill>
                  <a:srgbClr val="263238"/>
                </a:solidFill>
                <a:latin typeface="Calibri"/>
              </a:rPr>
              <a:t>Sin dato verificable en esta ficha: se tratan en temas aparte.</a:t>
            </a:r>
          </a:p>
          <a:p>
            <a:pPr marL="347472" indent="-347472">
              <a:spcAft>
                <a:spcPts val="1400"/>
              </a:spcAft>
              <a:buChar char="•"/>
            </a:pPr>
            <a:r>
              <a:rPr sz="2800">
                <a:solidFill>
                  <a:srgbClr val="263238"/>
                </a:solidFill>
                <a:latin typeface="Calibri"/>
              </a:rPr>
              <a:t>Fractura bilateral y politrauma múltiple.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Tornetta P 3rd et al. Improvement with a standard protocol. 2007. doi:10.2106/JBJS.F.00297</a:t>
            </a:r>
          </a:p>
          <a:p>
            <a:r>
              <a:rPr sz="800">
                <a:solidFill>
                  <a:srgbClr val="5A6469"/>
                </a:solidFill>
                <a:latin typeface="Calibri"/>
              </a:rPr>
              <a:t>[r8] Jaarsma RL et al. J Orthop Trauma. 2004. doi:10.1097/00005131-200408000-00002</a:t>
            </a:r>
          </a:p>
          <a:p>
            <a:r>
              <a:rPr sz="800">
                <a:solidFill>
                  <a:srgbClr val="5A6469"/>
                </a:solidFill>
                <a:latin typeface="Calibri"/>
              </a:rPr>
              <a:t>[r10] Byun SE et al. Injury. 2018. doi:10.1016/j.injury.2018.06.006</a:t>
            </a:r>
          </a:p>
          <a:p>
            <a:r>
              <a:rPr sz="800">
                <a:solidFill>
                  <a:srgbClr val="5A6469"/>
                </a:solidFill>
                <a:latin typeface="Calibri"/>
              </a:rPr>
              <a:t>[r14] Attenasio A et al. Patient Saf Surg. 2023. doi:10.1186/s13037-023-00355-y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Pseudoartrosis.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algunas complicaciones (cada barra es un estudio distinto)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Koso RE et al. Int Orthop. 2018. doi:10.1007/s00264-018-3864-4</a:t>
            </a:r>
          </a:p>
          <a:p>
            <a:r>
              <a:rPr sz="800">
                <a:solidFill>
                  <a:srgbClr val="5A6469"/>
                </a:solidFill>
                <a:latin typeface="Calibri"/>
              </a:rPr>
              <a:t>[r35] Winquist RA et al. A report of five hundred and twenty cases. 1984. PMID 6707031</a:t>
            </a:r>
          </a:p>
          <a:p>
            <a:r>
              <a:rPr sz="800">
                <a:solidFill>
                  <a:srgbClr val="5A6469"/>
                </a:solidFill>
                <a:latin typeface="Calibri"/>
              </a:rPr>
              <a:t>[r50] Lowe JA et al. J Orthop Trauma. 2020. doi:10.1097/BOT.0000000000001790</a:t>
            </a:r>
          </a:p>
          <a:p>
            <a:r>
              <a:rPr sz="800">
                <a:solidFill>
                  <a:srgbClr val="5A6469"/>
                </a:solidFill>
                <a:latin typeface="Calibri"/>
              </a:rPr>
              <a:t>[r49] Bulger EM et al. A 10-year review. 1997. doi:10.1001/archsurg.1997.01430280109019</a:t>
            </a:r>
          </a:p>
          <a:p>
            <a:r>
              <a:rPr sz="800">
                <a:solidFill>
                  <a:srgbClr val="5A6469"/>
                </a:solidFill>
                <a:latin typeface="Calibri"/>
              </a:rPr>
              <a:t>[r14] Attenasio A et al. Patient Saf Surg. 2023. doi:10.1186/s13037-023-00355-y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Pseudoartrosis y consolidación en 32C3 y malrotación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Cho WT et al. Sci Rep. 2024. doi:10.1038/s41598-024-59136-x</a:t>
            </a:r>
          </a:p>
          <a:p>
            <a:r>
              <a:rPr sz="1000">
                <a:solidFill>
                  <a:srgbClr val="5A6469"/>
                </a:solidFill>
                <a:latin typeface="Calibri"/>
              </a:rPr>
              <a:t>[r8] Jaarsma RL et al. J Orthop Trauma. 2004. doi:10.1097/00005131-200408000-00002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Winquist RA et al. A report of five hundred and twenty cases. 1984. PMID 6707031</a:t>
            </a:r>
          </a:p>
          <a:p>
            <a:r>
              <a:rPr sz="1000">
                <a:solidFill>
                  <a:srgbClr val="5A6469"/>
                </a:solidFill>
                <a:latin typeface="Calibri"/>
              </a:rPr>
              <a:t>[r33] Koso RE et al. Int Orthop. 2018. doi:10.1007/s00264-018-3864-4</a:t>
            </a:r>
          </a:p>
          <a:p>
            <a:r>
              <a:rPr sz="1000">
                <a:solidFill>
                  <a:srgbClr val="5A6469"/>
                </a:solidFill>
                <a:latin typeface="Calibri"/>
              </a:rPr>
              <a:t>[r32] Nowotarski PJ et al. J Bone Joint Surg Am. 2000. PMID 10859097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Consolidación. En la serie clásica de enclavado cerrado la unión fue 99,1 % y la flexión de rodilla promedio de 130°. En el metaanálisis de 38 estudios… [r35] [r33]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Enninghorst N et al. J Trauma Acute Care Surg. 2013. doi:10.1097/TA.0b013e31828c3dc9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Supervivencia. En la población estudiada por Enninghorst, 16,7 % de los pacientes murió antes del hospital y 5,7 % de los ingresados murió en el hospital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Consolidación según la serie (poblaciones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[r35] Winquist RA et al. A report of five hundred and twenty cases. 1984. PMID 6707031</a:t>
            </a:r>
          </a:p>
          <a:p>
            <a:r>
              <a:rPr sz="800">
                <a:solidFill>
                  <a:srgbClr val="5A6469"/>
                </a:solidFill>
                <a:latin typeface="Calibri"/>
              </a:rPr>
              <a:t>[r32] Nowotarski PJ et al. J Bone Joint Surg Am. 2000. PMID 10859097</a:t>
            </a:r>
          </a:p>
          <a:p>
            <a:r>
              <a:rPr sz="800">
                <a:solidFill>
                  <a:srgbClr val="5A6469"/>
                </a:solidFill>
                <a:latin typeface="Calibri"/>
              </a:rPr>
              <a:t>[r33] Koso RE et al. Int Orthop. 2018. doi:10.1007/s00264-018-3864-4</a:t>
            </a:r>
          </a:p>
          <a:p>
            <a:r>
              <a:rPr sz="800">
                <a:solidFill>
                  <a:srgbClr val="5A6469"/>
                </a:solidFill>
                <a:latin typeface="Calibri"/>
              </a:rPr>
              <a:t>[r18] Cho WT et al. Sci Rep. 2024. doi:10.1038/s41598-024-59136-x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Deliberato D et al. Orthopedics. 2022. doi:10.3928/01477447-20220105-10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dice la evidencia sobre la carga.</a:t>
            </a:r>
          </a:p>
          <a:p>
            <a:pPr marL="347472" indent="-347472">
              <a:spcAft>
                <a:spcPts val="1400"/>
              </a:spcAft>
              <a:buChar char="•"/>
            </a:pPr>
            <a:r>
              <a:rPr sz="2400">
                <a:solidFill>
                  <a:srgbClr val="263238"/>
                </a:solidFill>
                <a:latin typeface="Calibri"/>
              </a:rPr>
              <a:t>En una revisión de 341 fracturas diafisarias, 131 tuvieron carga inmediata, 99 carga parcial y 111 sin carga; la pseudoartrosis no difirió según la carga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Kubiak EN et al. J Am Acad Orthop Surg. 2013. doi:10.5435/JAAOS-21-12-727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revisión advierte que faltan ensayos de buena calidad que comparen esquemas de carga en todos los tipos de fractura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Lowe JA et al. J Orthop Trauma. 2020. doi:10.1097/BOT.0000000000001790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Profilaxis de tromboembolia según protocolo; el enclavado femoral tuvo 1,33 % de TEV a pesar de ella [r50].</a:t>
            </a:r>
          </a:p>
          <a:p>
            <a:pPr marL="347472" indent="-347472">
              <a:spcAft>
                <a:spcPts val="1400"/>
              </a:spcAft>
              <a:buChar char="•"/>
            </a:pPr>
            <a:r>
              <a:rPr sz="2400">
                <a:solidFill>
                  <a:srgbClr val="263238"/>
                </a:solidFill>
                <a:latin typeface="Calibri"/>
              </a:rPr>
              <a:t>Fortalecimiento progresivo; marcha con carga según estabilidad del montaje y del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Cimbanassi S et al. J Trauma Acute Care Surg. 2020. doi:10.1097/TA.0000000000002407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Primero el paciente y después el fémur: la fisiología al ingreso y las lesiones asociadas deciden el momento y la técnica de fijación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Kalbas Y et al. Front Med (Lausanne). 2024. doi:10.3389/fmed.2024.1362986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ATLS primero. Si el paciente no responde a la reanimación, el fémur espera y se estabiliza de forma temporal (ver control de daño)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Kalbas Y et al. Front Med (Lausanne). 2024. doi:10.3389/fmed.2024.1362986</a:t>
            </a:r>
          </a:p>
          <a:p>
            <a:r>
              <a:rPr sz="800">
                <a:solidFill>
                  <a:srgbClr val="5A6469"/>
                </a:solidFill>
                <a:latin typeface="Calibri"/>
              </a:rPr>
              <a:t>[r2] Polytrauma Guideline Update Group. 012/019. 2018. doi:10.1007/s00068-018-0922-y</a:t>
            </a:r>
          </a:p>
          <a:p>
            <a:r>
              <a:rPr sz="800">
                <a:solidFill>
                  <a:srgbClr val="5A6469"/>
                </a:solidFill>
                <a:latin typeface="Calibri"/>
              </a:rPr>
              <a:t>[r15] Li AB et al. Medicine (Baltimore). 2016. doi:10.1097/MD.0000000000004248</a:t>
            </a:r>
          </a:p>
          <a:p>
            <a:r>
              <a:rPr sz="800">
                <a:solidFill>
                  <a:srgbClr val="5A6469"/>
                </a:solidFill>
                <a:latin typeface="Calibri"/>
              </a:rPr>
              <a:t>[r4] Zhang F et al. Curr Med Res Opin. 2015. doi:10.1185/03007995.2015.1078783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fisiología, después el fémur: los umbrales objetivos guían el momento [r11].</a:t>
            </a:r>
          </a:p>
          <a:p>
            <a:pPr marL="347472" indent="-347472">
              <a:spcAft>
                <a:spcPts val="1400"/>
              </a:spcAft>
              <a:buChar char="•"/>
            </a:pPr>
            <a:r>
              <a:rPr sz="2400">
                <a:solidFill>
                  <a:srgbClr val="263238"/>
                </a:solidFill>
                <a:latin typeface="Calibri"/>
              </a:rPr>
              <a:t>Clavo bloqueado [r2] y fresado [r15] es el estándar del adulto estable; anterógrado y retrógrado consolidan igual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diafisaria de fémur · AO/OTA 32 · Winquist · clavo intramedular · clavo anterógrado · clavo retrógrado · control de daño · cuidado total temprano · cuidado temprano apropiado · paciente límite ·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Tornetta P 3rd et al. Improvement with a standard protocol. 2007. doi:10.2106/JBJS.F.00297</a:t>
            </a:r>
          </a:p>
          <a:p>
            <a:r>
              <a:rPr sz="1000">
                <a:solidFill>
                  <a:srgbClr val="5A6469"/>
                </a:solidFill>
                <a:latin typeface="Calibri"/>
              </a:rPr>
              <a:t>[r2] Polytrauma Guideline Update Group. 012/019. 2018. doi:10.1007/s00068-018-0922-y</a:t>
            </a:r>
          </a:p>
          <a:p>
            <a:r>
              <a:rPr sz="1000">
                <a:solidFill>
                  <a:srgbClr val="5A6469"/>
                </a:solidFill>
                <a:latin typeface="Calibri"/>
              </a:rPr>
              <a:t>[r15] Li AB et al. Medicine (Baltimore). 2016. doi:10.1097/MD.0000000000004248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reanimar; el fémur se fija cuando el paciente lo tolera.</a:t>
            </a:r>
          </a:p>
          <a:p>
            <a:pPr marL="347472" indent="-347472">
              <a:spcAft>
                <a:spcPts val="1400"/>
              </a:spcAft>
              <a:buChar char="•"/>
            </a:pPr>
            <a:r>
              <a:rPr sz="2400">
                <a:solidFill>
                  <a:srgbClr val="263238"/>
                </a:solidFill>
                <a:latin typeface="Calibri"/>
              </a:rPr>
              <a:t>Cuello femoral ipsilateral: pensarlo, pedir TC de cortes finos, mirar antes y después de fijar [r3].</a:t>
            </a:r>
          </a:p>
          <a:p>
            <a:pPr marL="347472" indent="-347472">
              <a:spcAft>
                <a:spcPts val="1400"/>
              </a:spcAft>
              <a:buChar char="•"/>
            </a:pPr>
            <a:r>
              <a:rPr sz="2400">
                <a:solidFill>
                  <a:srgbClr val="263238"/>
                </a:solidFill>
                <a:latin typeface="Calibri"/>
              </a:rPr>
              <a:t>Clavo bloqueado [r2] y fresado [r15]: el estándar del adulto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motociclista con fractura diafisaria de fémur y dolor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Varón de 29 años, motociclista, llega con el muslo derecho deformado y acortado, dolor intenso, frecuencia cardíaca de 118 por minuto, presión sistólica de 104 mmHg y lactato de 3,1 mmol/L.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clasificas la fractura y qué fractura asociada debes descartar antes de fijar?</a:t>
            </a:r>
          </a:p>
          <a:p>
            <a:pPr marL="347472" indent="-347472">
              <a:spcAft>
                <a:spcPts val="1400"/>
              </a:spcAft>
              <a:buChar char="•"/>
            </a:pPr>
            <a:r>
              <a:rPr sz="2400">
                <a:solidFill>
                  <a:srgbClr val="263238"/>
                </a:solidFill>
                <a:latin typeface="Calibri"/>
              </a:rPr>
              <a:t>2. ¿El paciente es estable, límite o inestable según los umbrales de la revisión?</a:t>
            </a:r>
          </a:p>
          <a:p>
            <a:pPr marL="347472" indent="-347472">
              <a:spcAft>
                <a:spcPts val="1400"/>
              </a:spcAft>
              <a:buChar char="•"/>
            </a:pPr>
            <a:r>
              <a:rPr sz="2400">
                <a:solidFill>
                  <a:srgbClr val="263238"/>
                </a:solidFill>
                <a:latin typeface="Calibri"/>
              </a:rPr>
              <a:t>3. ¿Clavo ahora o control de daño? Justifica con la evidencia.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Giannoudis PV et al.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diafisaria con cuña es una 32B (cuña)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Enninghorst N, McDougall D, Evans JA, Sisak K, Balogh ZJ. Population-based epidemiology of femur shaft fractures. J Trauma Acute Care Surg. 2013;74(6):1516-20. doi:10.1097/TA.0b013e31828c3dc9 https://doi.org/10.1097/TA.0b013e31828c3dc9</a:t>
            </a:r>
          </a:p>
          <a:p>
            <a:pPr>
              <a:spcAft>
                <a:spcPts val="800"/>
              </a:spcAft>
            </a:pPr>
            <a:r>
              <a:rPr sz="1200">
                <a:solidFill>
                  <a:srgbClr val="263238"/>
                </a:solidFill>
                <a:latin typeface="Calibri"/>
              </a:rPr>
              <a:t>[r2] Polytrauma Guideline Update Group. Level 3 guideline on the treatment of patients with severe/multiple injuries: AWMF Register-Nr. 012/019. Eur J Trauma Emerg Surg. 2018;44(Suppl 1):3-271. doi:10.1007/s00068-018-0922-y https://doi.org/10.1007/s00068-018-0922-y</a:t>
            </a:r>
          </a:p>
          <a:p>
            <a:pPr>
              <a:spcAft>
                <a:spcPts val="800"/>
              </a:spcAft>
            </a:pPr>
            <a:r>
              <a:rPr sz="1200">
                <a:solidFill>
                  <a:srgbClr val="263238"/>
                </a:solidFill>
                <a:latin typeface="Calibri"/>
              </a:rPr>
              <a:t>[r3] Tornetta P 3rd, Kain MS, Creevy WR. Diagnosis of femoral neck fractures in patients with a femoral shaft fracture. Improvement with a standard protocol. J Bone Joint Surg Am. 2007;89(1):39-43. doi:10.2106/JBJS.F.00297 https://doi.org/10.2106/JBJS.F.00297</a:t>
            </a:r>
          </a:p>
          <a:p>
            <a:pPr>
              <a:spcAft>
                <a:spcPts val="800"/>
              </a:spcAft>
            </a:pPr>
            <a:r>
              <a:rPr sz="1200">
                <a:solidFill>
                  <a:srgbClr val="263238"/>
                </a:solidFill>
                <a:latin typeface="Calibri"/>
              </a:rPr>
              <a:t>[r4] Zhang F, Zhu L, Li Y, Chen A. Retrograde versus antegrade intramedullary nailing for femoral fractures: a meta-analysis of randomized controlled trials. Curr Med Res Opin. 2015;31(10):1897-902. doi:10.1185/03007995.2015.1078783 https://doi.org/10.1185/03007995.2015.1078783</a:t>
            </a:r>
          </a:p>
          <a:p>
            <a:pPr>
              <a:spcAft>
                <a:spcPts val="800"/>
              </a:spcAft>
            </a:pPr>
            <a:r>
              <a:rPr sz="1200">
                <a:solidFill>
                  <a:srgbClr val="263238"/>
                </a:solidFill>
                <a:latin typeface="Calibri"/>
              </a:rPr>
              <a:t>[r5] Hussain N, Hussain FN, Sermer C, Kamdar H, Schemitsch EH, Sternheim A, et al. Antegrade versus retrograde nailing techniques and trochanteric versus piriformis intramedullary nailing entry points for femoral shaft fractures: a systematic review and meta-analysis. Can J Surg. 2017;60(1):19-29. doi:10.1503/cjs.000616 https://doi.org/10.1503/cjs.000616</a:t>
            </a:r>
          </a:p>
          <a:p>
            <a:pPr>
              <a:spcAft>
                <a:spcPts val="800"/>
              </a:spcAft>
            </a:pPr>
            <a:r>
              <a:rPr sz="1200">
                <a:solidFill>
                  <a:srgbClr val="263238"/>
                </a:solidFill>
                <a:latin typeface="Calibri"/>
              </a:rPr>
              <a:t>[r6] Pape HC, Rixen D, Morley J, Husebye EE, Mueller M, Dumont C, et al. Impact of the method of initial stabilization for femoral shaft fractures in patients with multiple injuries at risk for complications (borderline patients). Ann Surg. 2007;246(3):491-9; discussion 499-501. doi:10.1097/SLA.0b013e3181485750 https://doi.org/10.1097/SLA.0b013e3181485750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Rixen D, Steinhausen E, Sauerland S, Lefering R, Maegele MG, Bouillon B, et al. Randomized, controlled, two-arm, interventional, multicenter study on risk-adapted damage control orthopedic surgery of femur shaft fractures in multiple-trauma patients. Trials. 2016;17:47. doi:10.1186/s13063-016-1162-2 https://doi.org/10.1186/s13063-016-1162-2</a:t>
            </a:r>
          </a:p>
          <a:p>
            <a:pPr>
              <a:spcAft>
                <a:spcPts val="800"/>
              </a:spcAft>
            </a:pPr>
            <a:r>
              <a:rPr sz="1200">
                <a:solidFill>
                  <a:srgbClr val="263238"/>
                </a:solidFill>
                <a:latin typeface="Calibri"/>
              </a:rPr>
              <a:t>[r8] Jaarsma RL, Pakvis DF, Verdonschot N, Biert J, van Kampen A. Rotational malalignment after intramedullary nailing of femoral fractures. J Orthop Trauma. 2004;18(7):403-9. doi:10.1097/00005131-200408000-00002 https://doi.org/10.1097/00005131-200408000-00002</a:t>
            </a:r>
          </a:p>
          <a:p>
            <a:pPr>
              <a:spcAft>
                <a:spcPts val="800"/>
              </a:spcAft>
            </a:pPr>
            <a:r>
              <a:rPr sz="1200">
                <a:solidFill>
                  <a:srgbClr val="263238"/>
                </a:solidFill>
                <a:latin typeface="Calibri"/>
              </a:rPr>
              <a:t>[r9] Cimbanassi S, O'Toole R, Maegele M, Henry S, Scalea TM, Bove F, et al. Orthopedic injuries in patients with multiple injuries: Results of the 11th trauma update international consensus conference Milan, December 11, 2017. J Trauma Acute Care Surg. 2020;88(2):e53-e76. doi:10.1097/TA.0000000000002407 https://doi.org/10.1097/TA.0000000000002407</a:t>
            </a:r>
          </a:p>
          <a:p>
            <a:pPr>
              <a:spcAft>
                <a:spcPts val="800"/>
              </a:spcAft>
            </a:pPr>
            <a:r>
              <a:rPr sz="1200">
                <a:solidFill>
                  <a:srgbClr val="263238"/>
                </a:solidFill>
                <a:latin typeface="Calibri"/>
              </a:rPr>
              <a:t>[r10] Byun SE, Shon HC, Park JH, Oh HK, Cho YH, Kim JW, et al. Incidence and risk factors of knee injuries associated with ipsilateral femoral shaft fractures: A multicentre retrospective analysis of 429 femoral shaft injuries. Injury. 2018;49(8):1602-1606. doi:10.1016/j.injury.2018.06.006 https://doi.org/10.1016/j.injury.2018.06.006</a:t>
            </a:r>
          </a:p>
          <a:p>
            <a:pPr>
              <a:spcAft>
                <a:spcPts val="800"/>
              </a:spcAft>
            </a:pPr>
            <a:r>
              <a:rPr sz="1200">
                <a:solidFill>
                  <a:srgbClr val="263238"/>
                </a:solidFill>
                <a:latin typeface="Calibri"/>
              </a:rPr>
              <a:t>[r11] Kalbas Y, Heining SM, Kaiser A, Klingebiel FK, Pfeifer R, Wanner GA, et al. Fracture fixation in polytraumatized patients-From an interdisciplinary early total/appropriate care to the safe definitive surgery concept. Front Med (Lausanne). 2024;11:1362986. doi:10.3389/fmed.2024.1362986 https://doi.org/10.3389/fmed.2024.1362986</a:t>
            </a:r>
          </a:p>
          <a:p>
            <a:pPr>
              <a:spcAft>
                <a:spcPts val="800"/>
              </a:spcAft>
            </a:pPr>
            <a:r>
              <a:rPr sz="1200">
                <a:solidFill>
                  <a:srgbClr val="263238"/>
                </a:solidFill>
                <a:latin typeface="Calibri"/>
              </a:rPr>
              <a:t>[r12] Xu X, Zhu Q, Yang Y, Yang H, Wang L, Chen X, et al. Investigation of perioperative blood loss of femoral shaft fractures treated with intramedullary nail or locking compression plate. Injury. 2021;52(7):1891-1896. doi:10.1016/j.injury.2021.04.018 https://doi.org/10.1016/j.injury.2021.04.018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Lyng JW, Corsa JG, Nawrocki PS, Raetzke BD, Nackenson J, Bosson N. Prehospital Trauma Compendium: Management of Suspected Femoral Shaft Fractures - A Position Statement and Resource Document of NAEMSP. Prehosp Emerg Care. 2025 May 29:1-16. Epub ahead of print. doi:10.1080/10903127.2025.2493846 https://doi.org/10.1080/10903127.2025.2493846</a:t>
            </a:r>
          </a:p>
          <a:p>
            <a:pPr>
              <a:spcAft>
                <a:spcPts val="800"/>
              </a:spcAft>
            </a:pPr>
            <a:r>
              <a:rPr sz="1200">
                <a:solidFill>
                  <a:srgbClr val="263238"/>
                </a:solidFill>
                <a:latin typeface="Calibri"/>
              </a:rPr>
              <a:t>[r14] Attenasio A, Kraeutler MJ, Hong IS, Baskar S, Patel DV, Wright C, et al. Are complications related to the perineal post on orthopaedic traction tables for surgical fracture fixation more common than we think? A systematic review. Patient Saf Surg. 2023;17(1):5. doi:10.1186/s13037-023-00355-y https://doi.org/10.1186/s13037-023-00355-y</a:t>
            </a:r>
          </a:p>
          <a:p>
            <a:pPr>
              <a:spcAft>
                <a:spcPts val="800"/>
              </a:spcAft>
            </a:pPr>
            <a:r>
              <a:rPr sz="1200">
                <a:solidFill>
                  <a:srgbClr val="263238"/>
                </a:solidFill>
                <a:latin typeface="Calibri"/>
              </a:rPr>
              <a:t>[r15] Li AB, Zhang WJ, Guo WJ, Wang XH, Jin HM, Zhao YM. Reamed versus unreamed intramedullary nailing for the treatment of femoral fractures: A meta-analysis of prospective randomized controlled trials. Medicine (Baltimore). 2016;95(29):e4248. doi:10.1097/MD.0000000000004248 https://doi.org/10.1097/MD.0000000000004248</a:t>
            </a:r>
          </a:p>
          <a:p>
            <a:pPr>
              <a:spcAft>
                <a:spcPts val="800"/>
              </a:spcAft>
            </a:pPr>
            <a:r>
              <a:rPr sz="1200">
                <a:solidFill>
                  <a:srgbClr val="263238"/>
                </a:solidFill>
                <a:latin typeface="Calibri"/>
              </a:rPr>
              <a:t>[r16] Tucker MC, Schwappach JR, Leighton RK, Coupe K, Ricci WM. Results of femoral intramedullary nailing in patients who are obese versus those who are not obese: a prospective multicenter comparison study. J Orthop Trauma. 2007;21(8):523-9. doi:10.1097/BOT.0b013e31813347ac https://doi.org/10.1097/BOT.0b013e31813347ac</a:t>
            </a:r>
          </a:p>
          <a:p>
            <a:pPr>
              <a:spcAft>
                <a:spcPts val="800"/>
              </a:spcAft>
            </a:pPr>
            <a:r>
              <a:rPr sz="1200">
                <a:solidFill>
                  <a:srgbClr val="263238"/>
                </a:solidFill>
                <a:latin typeface="Calibri"/>
              </a:rPr>
              <a:t>[r17] Jaarsma RL, Verdonschot N, van der Venne R, van Kampen A. Avoiding rotational malalignment after fractures of the femur by using the profile of the lesser trochanter: an in vitro study. Arch Orthop Trauma Surg. 2005;125(3):184-7. doi:10.1007/s00402-004-0790-2 https://doi.org/10.1007/s00402-004-0790-2</a:t>
            </a:r>
          </a:p>
          <a:p>
            <a:pPr>
              <a:spcAft>
                <a:spcPts val="800"/>
              </a:spcAft>
            </a:pPr>
            <a:r>
              <a:rPr sz="1200">
                <a:solidFill>
                  <a:srgbClr val="263238"/>
                </a:solidFill>
                <a:latin typeface="Calibri"/>
              </a:rPr>
              <a:t>[r18] Cho WT, Jang JH, Park SR, Sohn HS. Radiographic outcomes and non-union factor analysis in fragmentary segmental femoral shaft fractures (AO/OTA 32C3) treated with reamed antegrade nailing. Sci Rep. 2024;14(1):8364. doi:10.1038/s41598-024-59136-x https://doi.org/10.1038/s41598-024-59136-x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Brundage SI, McGhan R, Jurkovich GJ, Mack CD, Maier RV. Timing of femur fracture fixation: effect on outcome in patients with thoracic and head injuries. J Trauma. 2002;52(2):299-307. doi:10.1097/00005373-200202000-00016 https://doi.org/10.1097/00005373-200202000-00016</a:t>
            </a:r>
          </a:p>
          <a:p>
            <a:pPr>
              <a:spcAft>
                <a:spcPts val="800"/>
              </a:spcAft>
            </a:pPr>
            <a:r>
              <a:rPr sz="1200">
                <a:solidFill>
                  <a:srgbClr val="263238"/>
                </a:solidFill>
                <a:latin typeface="Calibri"/>
              </a:rPr>
              <a:t>[r20] Brand J, Hughes M, Turner KE, Lawrence JE, Kovvur M, Gage MJ, et al. Small Femoral Nails and the Development of a Nonunion: A Case-Control Study. Orthopedics. 2026;49(3):e229-e234. doi:10.3928/01477447-20260429-02 https://doi.org/10.3928/01477447-20260429-02</a:t>
            </a:r>
          </a:p>
          <a:p>
            <a:pPr>
              <a:spcAft>
                <a:spcPts val="800"/>
              </a:spcAft>
            </a:pPr>
            <a:r>
              <a:rPr sz="1200">
                <a:solidFill>
                  <a:srgbClr val="263238"/>
                </a:solidFill>
                <a:latin typeface="Calibri"/>
              </a:rPr>
              <a:t>[r21] Morshed S, Miclau T 3rd, Bembom O, Cohen M, Knudson MM, Colford JM Jr. Delayed internal fixation of femoral shaft fracture reduces mortality among patients with multisystem trauma. J Bone Joint Surg Am. 2009;91(1):3-13. doi:10.2106/JBJS.H.00338 https://doi.org/10.2106/JBJS.H.00338</a:t>
            </a:r>
          </a:p>
          <a:p>
            <a:pPr>
              <a:spcAft>
                <a:spcPts val="800"/>
              </a:spcAft>
            </a:pPr>
            <a:r>
              <a:rPr sz="1200">
                <a:solidFill>
                  <a:srgbClr val="263238"/>
                </a:solidFill>
                <a:latin typeface="Calibri"/>
              </a:rPr>
              <a:t>[r22] Denisiuk M, Afsari A. Femoral Shaft Fractures. In: StatPearls [Internet]. Treasure Island (FL): StatPearls Publishing; 2023 Jan. https://www.ncbi.nlm.nih.gov/books/NBK556057/</a:t>
            </a:r>
          </a:p>
          <a:p>
            <a:pPr>
              <a:spcAft>
                <a:spcPts val="800"/>
              </a:spcAft>
            </a:pPr>
            <a:r>
              <a:rPr sz="1200">
                <a:solidFill>
                  <a:srgbClr val="263238"/>
                </a:solidFill>
                <a:latin typeface="Calibri"/>
              </a:rPr>
              <a:t>[r23] Weiss RJ, Montgomery SM, Al Dabbagh Z, Jansson KA. National data of 6409 Swedish inpatients with femoral shaft fractures: stable incidence between 1998 and 2004. Injury. 2009;40(3):304-8. doi:10.1016/j.injury.2008.07.017 https://doi.org/10.1016/j.injury.2008.07.017</a:t>
            </a:r>
          </a:p>
          <a:p>
            <a:pPr>
              <a:spcAft>
                <a:spcPts val="800"/>
              </a:spcAft>
            </a:pPr>
            <a:r>
              <a:rPr sz="1200">
                <a:solidFill>
                  <a:srgbClr val="263238"/>
                </a:solidFill>
                <a:latin typeface="Calibri"/>
              </a:rPr>
              <a:t>[r24] Fu BS, Zheng ZH. Surgical Treatments for Femoral Shaft Fractures: A Narrative Review. Malays Orthop J. 2023;17(3):5-8. doi:10.5704/MOJ.2311.002 https://doi.org/10.5704/MOJ.2311.002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Meinberg EG, Agel J, Roberts CS, Karam MD, Kellam JF. Fracture and Dislocation Classification Compendium-2018. J Orthop Trauma. 2018;32 Suppl 1:S1-S170. doi:10.1097/BOT.0000000000001063 https://classification.aoeducation.org/</a:t>
            </a:r>
          </a:p>
          <a:p>
            <a:pPr>
              <a:spcAft>
                <a:spcPts val="800"/>
              </a:spcAft>
            </a:pPr>
            <a:r>
              <a:rPr sz="1200">
                <a:solidFill>
                  <a:srgbClr val="263238"/>
                </a:solidFill>
                <a:latin typeface="Calibri"/>
              </a:rPr>
              <a:t>[r26] Giannoudis PV, Pape HC, Schütz M. Femur shaft. En: AO Surgery Reference [Internet]. Davos: AO Foundation; [consultado 2026 Oct 10]. Disponible en: https://surgeryreference.aofoundation.org/orthopedic-trauma/adult-trauma/femoral-shaft https://surgeryreference.aofoundation.org/orthopedic-trauma/adult-trauma/femoral-shaft</a:t>
            </a:r>
          </a:p>
          <a:p>
            <a:pPr>
              <a:spcAft>
                <a:spcPts val="800"/>
              </a:spcAft>
            </a:pPr>
            <a:r>
              <a:rPr sz="1200">
                <a:solidFill>
                  <a:srgbClr val="263238"/>
                </a:solidFill>
                <a:latin typeface="Calibri"/>
              </a:rPr>
              <a:t>[r27] Yeager MT, Woodard D, Hwang M, Quinn M, Patch DA, Arthur R, et al. Characteristics of Femoral Shaft Fractures That Predict Ipsilateral Femoral Neck Fractures. J Am Acad Orthop Surg Glob Res Rev. 2024;8(2):e24.00012. doi:10.5435/JAAOSGlobal-D-24-00012 https://doi.org/10.5435/JAAOSGlobal-D-24-00012</a:t>
            </a:r>
          </a:p>
          <a:p>
            <a:pPr>
              <a:spcAft>
                <a:spcPts val="800"/>
              </a:spcAft>
            </a:pPr>
            <a:r>
              <a:rPr sz="1200">
                <a:solidFill>
                  <a:srgbClr val="263238"/>
                </a:solidFill>
                <a:latin typeface="Calibri"/>
              </a:rPr>
              <a:t>[r28] Deliberato D, Myers DM, Schnee B, Taylor BC, Passias BJ, Smith A, et al. Weight Bearing as Tolerated After Intramedullary Nailing of the Femur: A Retrospective Analysis of Clinical and Radiographic Outcomes. Orthopedics. 2022;45(3):e148-e153. doi:10.3928/01477447-20220105-10 https://doi.org/10.3928/01477447-20220105-10</a:t>
            </a:r>
          </a:p>
          <a:p>
            <a:pPr>
              <a:spcAft>
                <a:spcPts val="800"/>
              </a:spcAft>
            </a:pPr>
            <a:r>
              <a:rPr sz="1200">
                <a:solidFill>
                  <a:srgbClr val="263238"/>
                </a:solidFill>
                <a:latin typeface="Calibri"/>
              </a:rPr>
              <a:t>[r29] Winquist RA, Hansen ST Jr. Comminuted fractures of the femoral shaft treated by intramedullary nailing. Orthop Clin North Am. 1980;11(3):633-48. https://pubmed.ncbi.nlm.nih.gov/7413179/</a:t>
            </a:r>
          </a:p>
          <a:p>
            <a:pPr>
              <a:spcAft>
                <a:spcPts val="800"/>
              </a:spcAft>
            </a:pPr>
            <a:r>
              <a:rPr sz="1200">
                <a:solidFill>
                  <a:srgbClr val="263238"/>
                </a:solidFill>
                <a:latin typeface="Calibri"/>
              </a:rPr>
              <a:t>[r30] Vallier HA, Moore TA, Como JJ, Wilczewski PA, Steinmetz MP, Wagner KG, et al. Complications are reduced with a protocol to standardize timing of fixation based on response to resuscitation. J Orthop Surg Res. 2015;10:155. doi:10.1186/s13018-015-0298-1 https://doi.org/10.1186/s13018-015-0298-1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Steinfeld E, Horst K, Ansems K, Dahms K, Dormann J, Janka H, et al. Optimal timing of stabilization and operative technique for extremity fractures in polytrauma patients: a systematic review and meta-analysis. Eur J Trauma Emerg Surg. 2025;51(1):27. doi:10.1007/s00068-024-02762-x https://doi.org/10.1007/s00068-024-02762-x</a:t>
            </a:r>
          </a:p>
          <a:p>
            <a:pPr>
              <a:spcAft>
                <a:spcPts val="800"/>
              </a:spcAft>
            </a:pPr>
            <a:r>
              <a:rPr sz="1200">
                <a:solidFill>
                  <a:srgbClr val="263238"/>
                </a:solidFill>
                <a:latin typeface="Calibri"/>
              </a:rPr>
              <a:t>[r32] Nowotarski PJ, Turen CH, Brumback RJ, Scarboro JM. Conversion of external fixation to intramedullary nailing for fractures of the shaft of the femur in multiply injured patients. J Bone Joint Surg Am. 2000;82(6):781-8. https://pubmed.ncbi.nlm.nih.gov/10859097/</a:t>
            </a:r>
          </a:p>
          <a:p>
            <a:pPr>
              <a:spcAft>
                <a:spcPts val="800"/>
              </a:spcAft>
            </a:pPr>
            <a:r>
              <a:rPr sz="1200">
                <a:solidFill>
                  <a:srgbClr val="263238"/>
                </a:solidFill>
                <a:latin typeface="Calibri"/>
              </a:rPr>
              <a:t>[r33] Koso RE, Terhoeve C, Steen RG, Zura R. Healing, nonunion, and re-operation after internal fixation of diaphyseal and distal femoral fractures: a systematic review and meta-analysis. Int Orthop. 2018;42(11):2675-2683. doi:10.1007/s00264-018-3864-4 https://doi.org/10.1007/s00264-018-3864-4</a:t>
            </a:r>
          </a:p>
          <a:p>
            <a:pPr>
              <a:spcAft>
                <a:spcPts val="800"/>
              </a:spcAft>
            </a:pPr>
            <a:r>
              <a:rPr sz="1200">
                <a:solidFill>
                  <a:srgbClr val="263238"/>
                </a:solidFill>
                <a:latin typeface="Calibri"/>
              </a:rPr>
              <a:t>[r34] Laso J, Pineda T, Innocenti P, Olivieri R, Franulic N, Valiente D, et al. No significant differences in nonunion rates between static and dynamic intramedullary nail fixation for non-comminuted femoral shaft fractures. Rev Esp Cir Ortop Traumatol. 2026;70(3):209-213. doi:10.1016/j.recot.2025.09.006 https://doi.org/10.1016/j.recot.2025.09.006</a:t>
            </a:r>
          </a:p>
          <a:p>
            <a:pPr>
              <a:spcAft>
                <a:spcPts val="800"/>
              </a:spcAft>
            </a:pPr>
            <a:r>
              <a:rPr sz="1200">
                <a:solidFill>
                  <a:srgbClr val="263238"/>
                </a:solidFill>
                <a:latin typeface="Calibri"/>
              </a:rPr>
              <a:t>[r35] Winquist RA, Hansen ST Jr, Clawson DK. Closed intramedullary nailing of femoral fractures. A report of five hundred and twenty cases. J Bone Joint Surg Am. 1984;66(4):529-39. https://pubmed.ncbi.nlm.nih.gov/6707031/</a:t>
            </a:r>
          </a:p>
          <a:p>
            <a:pPr>
              <a:spcAft>
                <a:spcPts val="800"/>
              </a:spcAft>
            </a:pPr>
            <a:r>
              <a:rPr sz="1200">
                <a:solidFill>
                  <a:srgbClr val="263238"/>
                </a:solidFill>
                <a:latin typeface="Calibri"/>
              </a:rPr>
              <a:t>[r36] Bank NC, Perle SJ, Jeffs AD, Mauffrey O, Orders TM, Chen AT. Postoperative Intravenous Ketorolac Does Not Affect Nonunion Risk in Surgically Treated Long Bone Shaft Fractures. J Am Acad Orthop Surg Glob Res Rev. 2026;10(8):e25.00329. doi:10.5435/JAAOSGlobal-D-25-00329 https://doi.org/10.5435/JAAOSGlobal-D-25-00329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Tornetta P 3rd, Tiburzi D. Antegrade or retrograde reamed femoral nailing. A prospective, randomised trial. J Bone Joint Surg Br. 2000;82(5):652-4. doi:10.1302/0301-620x.82b5.10038 https://doi.org/10.1302/0301-620x.82b5.10038</a:t>
            </a:r>
          </a:p>
          <a:p>
            <a:pPr>
              <a:spcAft>
                <a:spcPts val="800"/>
              </a:spcAft>
            </a:pPr>
            <a:r>
              <a:rPr sz="1200">
                <a:solidFill>
                  <a:srgbClr val="263238"/>
                </a:solidFill>
                <a:latin typeface="Calibri"/>
              </a:rPr>
              <a:t>[r38] Ostrum RF, Agarwal A, Lakatos R, Poka A. Prospective comparison of retrograde and antegrade femoral intramedullary nailing. J Orthop Trauma. 2000;14(7):496-501. https://pubmed.ncbi.nlm.nih.gov/11083612/</a:t>
            </a:r>
          </a:p>
          <a:p>
            <a:pPr>
              <a:spcAft>
                <a:spcPts val="800"/>
              </a:spcAft>
            </a:pPr>
            <a:r>
              <a:rPr sz="1200">
                <a:solidFill>
                  <a:srgbClr val="263238"/>
                </a:solidFill>
                <a:latin typeface="Calibri"/>
              </a:rPr>
              <a:t>[r39] Brewster J, Grenier G, Taylor BC, Carter C, Degenova D, Ebaugh MP, et al. Long-term Comparison of Retrograde and Antegrade Femoral Nailing. Orthopedics. 2020;43(4):e278-e282. doi:10.3928/01477447-20200415-04 https://doi.org/10.3928/01477447-20200415-04</a:t>
            </a:r>
          </a:p>
          <a:p>
            <a:pPr>
              <a:spcAft>
                <a:spcPts val="800"/>
              </a:spcAft>
            </a:pPr>
            <a:r>
              <a:rPr sz="1200">
                <a:solidFill>
                  <a:srgbClr val="263238"/>
                </a:solidFill>
                <a:latin typeface="Calibri"/>
              </a:rPr>
              <a:t>[r40] Ravendran K, Khalil MI, Manoharan T, Alexander AA, Shahid N, Abdelghafour K, et al. Comparing outcomes for retrograde intramedullary nailing vs. antegrade intramedullary nailing for Femoral fractures - a systematic review and meta-analysis. SICOT J. 2026;12:33. doi:10.1051/sicotj/2026030 https://doi.org/10.1051/sicotj/2026030</a:t>
            </a:r>
          </a:p>
          <a:p>
            <a:pPr>
              <a:spcAft>
                <a:spcPts val="800"/>
              </a:spcAft>
            </a:pPr>
            <a:r>
              <a:rPr sz="1200">
                <a:solidFill>
                  <a:srgbClr val="263238"/>
                </a:solidFill>
                <a:latin typeface="Calibri"/>
              </a:rPr>
              <a:t>[r41] Kumar P, Neradi D, Kansal R, Aggarwal S, Kumar V, Dhillon MS. Greater trochanteric versus piriformis fossa entry nails for femur shaft fractures: Resolving the controversy. Injury. 2019;50(10):1715-1724. doi:10.1016/j.injury.2019.07.011 https://doi.org/10.1016/j.injury.2019.07.011</a:t>
            </a:r>
          </a:p>
          <a:p>
            <a:pPr>
              <a:spcAft>
                <a:spcPts val="800"/>
              </a:spcAft>
            </a:pPr>
            <a:r>
              <a:rPr sz="1200">
                <a:solidFill>
                  <a:srgbClr val="263238"/>
                </a:solidFill>
                <a:latin typeface="Calibri"/>
              </a:rPr>
              <a:t>[r42] Davidson A, Houri SS, Cohen J, Feldman G, Mosheiff R, Liebergall M, et al. Initial definitive treatment of open femoral shaft fractures with retrograde nailing - is it safe? A retrospective analysis comparing antegrade to retrograde nailing. Injury. 2022;53(3):1231-1236. doi:10.1016/j.injury.2021.09.030 https://doi.org/10.1016/j.injury.2021.09.030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Axelrod DE, Sprague S, Guerra-Farfan E, Garcia-Sanchez Y, Meulenkamp B, Dodd-Moher M, et al. Supine Positioning on the Fracture Table Versus Lateral Positioning for Antegrade Intramedullary Fixation of Femur Fractures (The Fracture Table Versus Lateral Positioning Study): The Clinical Outcomes of a Multicenter, Cluster, Randomized, Crossover, Pilot Study. J Orthop Trauma. 2026;40(1):1-9. doi:10.1097/BOT.0000000000003077 https://doi.org/10.1097/BOT.0000000000003077</a:t>
            </a:r>
          </a:p>
          <a:p>
            <a:pPr>
              <a:spcAft>
                <a:spcPts val="800"/>
              </a:spcAft>
            </a:pPr>
            <a:r>
              <a:rPr sz="1200">
                <a:solidFill>
                  <a:srgbClr val="263238"/>
                </a:solidFill>
                <a:latin typeface="Calibri"/>
              </a:rPr>
              <a:t>[r44] Brumback RJ, Toal TR Jr, Murphy-Zane MS, Novak VP, Belkoff SM. Immediate weight-bearing after treatment of a comminuted fracture of the femoral shaft with a statically locked intramedullary nail. J Bone Joint Surg Am. 1999;81(11):1538-44. doi:10.2106/00004623-199911000-00005 https://doi.org/10.2106/00004623-199911000-00005</a:t>
            </a:r>
          </a:p>
          <a:p>
            <a:pPr>
              <a:spcAft>
                <a:spcPts val="800"/>
              </a:spcAft>
            </a:pPr>
            <a:r>
              <a:rPr sz="1200">
                <a:solidFill>
                  <a:srgbClr val="263238"/>
                </a:solidFill>
                <a:latin typeface="Calibri"/>
              </a:rPr>
              <a:t>[r45] Vermue DJ, Bongers PJ, Ten Duis K, Doornberg JN, Jaarsma RL, El Moumni M, et al. Development of intraoperative fluoroscopic protocols to avoid rotational malalignment during nailing of femoral fractures: a step-by-step guideline using the lesser trochanter profile or true lateral view. Eur J Orthop Surg Traumatol. 2026;36(1):249. doi:10.1007/s00590-026-04810-1 https://doi.org/10.1007/s00590-026-04810-1</a:t>
            </a:r>
          </a:p>
          <a:p>
            <a:pPr>
              <a:spcAft>
                <a:spcPts val="800"/>
              </a:spcAft>
            </a:pPr>
            <a:r>
              <a:rPr sz="1200">
                <a:solidFill>
                  <a:srgbClr val="263238"/>
                </a:solidFill>
                <a:latin typeface="Calibri"/>
              </a:rPr>
              <a:t>[r46] Abbas IM, Khalifa AA, Abubeih H, Mohamedean A, Farouk O. Clinical versus radiological method for adjusting rotational alignment during femoral shaft fractures intramedullary nailing and the malrotation impact on the functional outcomes: early results from a prospective cohort study. J Orthop Surg Res. 2023;18(1):808. doi:10.1186/s13018-023-04300-8 https://doi.org/10.1186/s13018-023-04300-8</a:t>
            </a:r>
          </a:p>
          <a:p>
            <a:pPr>
              <a:spcAft>
                <a:spcPts val="800"/>
              </a:spcAft>
            </a:pPr>
            <a:r>
              <a:rPr sz="1200">
                <a:solidFill>
                  <a:srgbClr val="263238"/>
                </a:solidFill>
                <a:latin typeface="Calibri"/>
              </a:rPr>
              <a:t>[r47] Somford MP, van den Bekerom MP, Kloen P. Operative treatment for femoral shaft nonunions, a systematic review of the literature. Strategies Trauma Limb Reconstr. 2013;8(2):77-88. doi:10.1007/s11751-013-0168-5 https://doi.org/10.1007/s11751-013-0168-5</a:t>
            </a:r>
          </a:p>
          <a:p>
            <a:pPr>
              <a:spcAft>
                <a:spcPts val="800"/>
              </a:spcAft>
            </a:pPr>
            <a:r>
              <a:rPr sz="1200">
                <a:solidFill>
                  <a:srgbClr val="263238"/>
                </a:solidFill>
                <a:latin typeface="Calibri"/>
              </a:rPr>
              <a:t>[r48] Zhao Y, Li J, Liu Y, Cui G, Li Z. Comparison of reconstruction nails versus dual implants in the treatment of ipsilateral femoral neck and shaft fractures in adults: a meta-analysis and systematic review. BMC Musculoskelet Disord. 2023;24(1):800. doi:10.1186/s12891-023-06933-6 https://doi.org/10.1186/s12891-023-06933-6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Bulger EM, Smith DG, Maier RV, Jurkovich GJ. Fat embolism syndrome. A 10-year review. Arch Surg. 1997;132(4):435-9. doi:10.1001/archsurg.1997.01430280109019 https://doi.org/10.1001/archsurg.1997.01430280109019</a:t>
            </a:r>
          </a:p>
          <a:p>
            <a:pPr>
              <a:spcAft>
                <a:spcPts val="800"/>
              </a:spcAft>
            </a:pPr>
            <a:r>
              <a:rPr sz="1200">
                <a:solidFill>
                  <a:srgbClr val="263238"/>
                </a:solidFill>
                <a:latin typeface="Calibri"/>
              </a:rPr>
              <a:t>[r50] Lowe JA, Mitchell SM, Agarwal S, Jones CB. The Incidence of Venous Thromboembolism Following Pelvic and Lower Extremity Trauma Despite Adherence to Modern Prophylactic Protocols. J Orthop Trauma. 2020;34(8):418-421. doi:10.1097/BOT.0000000000001790 https://doi.org/10.1097/BOT.0000000000001790</a:t>
            </a:r>
          </a:p>
          <a:p>
            <a:pPr>
              <a:spcAft>
                <a:spcPts val="800"/>
              </a:spcAft>
            </a:pPr>
            <a:r>
              <a:rPr sz="1200">
                <a:solidFill>
                  <a:srgbClr val="263238"/>
                </a:solidFill>
                <a:latin typeface="Calibri"/>
              </a:rPr>
              <a:t>[r51] Kubiak EN, Beebe MJ, North K, Hitchcock R, Potter MQ. Early weight bearing after lower extremity fractures in adults. J Am Acad Orthop Surg. 2013;21(12):727-38. doi:10.5435/JAAOS-21-12-727 https://doi.org/10.5435/JAAOS-21-12-727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diafisaria de fémur en el adulto: clasificar, decidir el momento y elegir el clavo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