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Tercio distal</c:v>
                </c:pt>
                <c:pt idx="1">
                  <c:v>Tercio proximal</c:v>
                </c:pt>
                <c:pt idx="2">
                  <c:v>Tercio medio</c:v>
                </c:pt>
              </c:strCache>
            </c:strRef>
          </c:cat>
          <c:val>
            <c:numRef>
              <c:f>Sheet1!$B$2:$B$4</c:f>
              <c:numCache>
                <c:formatCode>General</c:formatCode>
                <c:ptCount val="3"/>
                <c:pt idx="0">
                  <c:v>20</c:v>
                </c:pt>
                <c:pt idx="1">
                  <c:v>34</c:v>
                </c:pt>
                <c:pt idx="2">
                  <c:v>46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Equitación</c:v>
                </c:pt>
                <c:pt idx="1">
                  <c:v>Pulso de brazo (arm wrestling)</c:v>
                </c:pt>
                <c:pt idx="2">
                  <c:v>Caída de altura</c:v>
                </c:pt>
                <c:pt idx="3">
                  <c:v>Deporte</c:v>
                </c:pt>
                <c:pt idx="4">
                  <c:v>Accidente de tránsito</c:v>
                </c:pt>
                <c:pt idx="5">
                  <c:v>Caída de baja energía</c:v>
                </c:pt>
              </c:strCache>
            </c:strRef>
          </c:cat>
          <c:val>
            <c:numRef>
              <c:f>Sheet1!$B$2:$B$7</c:f>
              <c:numCache>
                <c:formatCode>General</c:formatCode>
                <c:ptCount val="6"/>
                <c:pt idx="0">
                  <c:v>3</c:v>
                </c:pt>
                <c:pt idx="1">
                  <c:v>3</c:v>
                </c:pt>
                <c:pt idx="2">
                  <c:v>3</c:v>
                </c:pt>
                <c:pt idx="3">
                  <c:v>8</c:v>
                </c:pt>
                <c:pt idx="4">
                  <c:v>8</c:v>
                </c:pt>
                <c:pt idx="5">
                  <c:v>62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Holstein-Lewis</c:v>
                </c:pt>
                <c:pt idx="1">
                  <c:v>Otras fracturas diafisarias</c:v>
                </c:pt>
              </c:strCache>
            </c:strRef>
          </c:cat>
          <c:val>
            <c:numRef>
              <c:f>Sheet1!$B$2:$B$3</c:f>
              <c:numCache>
                <c:formatCode>General</c:formatCode>
                <c:ptCount val="2"/>
                <c:pt idx="0">
                  <c:v>22</c:v>
                </c:pt>
                <c:pt idx="1">
                  <c:v>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Sheet1!$A$2:$A$2</c:f>
              <c:strCache>
                <c:ptCount val="1"/>
                <c:pt idx="0">
                  <c:v>Movilidad a las 6 semanas (Dekker)</c:v>
                </c:pt>
              </c:strCache>
            </c:strRef>
          </c:cat>
          <c:val>
            <c:numRef>
              <c:f>Sheet1!$B$2:$B$2</c:f>
              <c:numCache>
                <c:formatCode>General</c:formatCode>
                <c:ptCount val="1"/>
                <c:pt idx="0">
                  <c:v>67</c:v>
                </c:pt>
              </c:numCache>
            </c:numRef>
          </c:val>
        </c:ser>
        <c:ser>
          <c:idx val="1"/>
          <c:order val="1"/>
          <c:tx>
            <c:strRef>
              <c:f>Sheet1!$C$1</c:f>
              <c:strCache>
                <c:ptCount val="1"/>
                <c:pt idx="0">
                  <c:v>Especificidad</c:v>
                </c:pt>
              </c:strCache>
            </c:strRef>
          </c:tx>
          <c:spPr>
            <a:solidFill>
              <a:srgbClr val="D97706"/>
            </a:solidFill>
          </c:spPr>
          <c:cat>
            <c:strRef>
              <c:f>Sheet1!$A$2:$A$2</c:f>
              <c:strCache>
                <c:ptCount val="1"/>
                <c:pt idx="0">
                  <c:v>Movilidad a las 6 semanas (Dekker)</c:v>
                </c:pt>
              </c:strCache>
            </c:strRef>
          </c:cat>
          <c:val>
            <c:numRef>
              <c:f>Sheet1!$C$2:$C$2</c:f>
              <c:numCache>
                <c:formatCode>General</c:formatCode>
                <c:ptCount val="1"/>
                <c:pt idx="0">
                  <c:v>77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RUSHU menor de 8 (Oliver 2019)</c:v>
                </c:pt>
                <c:pt idx="1">
                  <c:v>RUSHU de 7 o menos (Dekker 2021)</c:v>
                </c:pt>
              </c:strCache>
            </c:strRef>
          </c:cat>
          <c:val>
            <c:numRef>
              <c:f>Sheet1!$B$2:$B$3</c:f>
              <c:numCache>
                <c:formatCode>General</c:formatCode>
                <c:ptCount val="2"/>
                <c:pt idx="0">
                  <c:v>75</c:v>
                </c:pt>
                <c:pt idx="1">
                  <c:v>78</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RUSHU menor de 8 (Oliver 2019)</c:v>
                </c:pt>
                <c:pt idx="1">
                  <c:v>RUSHU de 7 o menos (Dekker 2021)</c:v>
                </c:pt>
              </c:strCache>
            </c:strRef>
          </c:cat>
          <c:val>
            <c:numRef>
              <c:f>Sheet1!$C$2:$C$3</c:f>
              <c:numCache>
                <c:formatCode>General</c:formatCode>
                <c:ptCount val="2"/>
                <c:pt idx="0">
                  <c:v>80</c:v>
                </c:pt>
                <c:pt idx="1">
                  <c:v>80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Sheet1!$A$2:$A$8</c:f>
              <c:strCache>
                <c:ptCount val="7"/>
                <c:pt idx="0">
                  <c:v>MIPO, red de Colasanti</c:v>
                </c:pt>
                <c:pt idx="1">
                  <c:v>Cirugía, metaanálisis de Oliver</c:v>
                </c:pt>
                <c:pt idx="2">
                  <c:v>Cirugía, ensayo HU-FIX</c:v>
                </c:pt>
                <c:pt idx="3">
                  <c:v>Brace, ensayo de Matsunaga</c:v>
                </c:pt>
                <c:pt idx="4">
                  <c:v>Brace, metaanálisis de Oliver</c:v>
                </c:pt>
                <c:pt idx="5">
                  <c:v>Brace, ensayo HU-FIX</c:v>
                </c:pt>
                <c:pt idx="6">
                  <c:v>Brace, ensayo FISH</c:v>
                </c:pt>
              </c:strCache>
            </c:strRef>
          </c:cat>
          <c:val>
            <c:numRef>
              <c:f>Sheet1!$B$2:$B$8</c:f>
              <c:numCache>
                <c:formatCode>General</c:formatCode>
                <c:ptCount val="7"/>
                <c:pt idx="0">
                  <c:v>0.65</c:v>
                </c:pt>
                <c:pt idx="1">
                  <c:v>0.7</c:v>
                </c:pt>
                <c:pt idx="2">
                  <c:v>6</c:v>
                </c:pt>
                <c:pt idx="3">
                  <c:v>15</c:v>
                </c:pt>
                <c:pt idx="4">
                  <c:v>15.7</c:v>
                </c:pt>
                <c:pt idx="5">
                  <c:v>18</c:v>
                </c:pt>
                <c:pt idx="6">
                  <c:v>25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Primaria, cerradas (Hendrickx)</c:v>
                </c:pt>
                <c:pt idx="1">
                  <c:v>Asociada a la fractura, Shao</c:v>
                </c:pt>
                <c:pt idx="2">
                  <c:v>Secundaria con cirugía</c:v>
                </c:pt>
                <c:pt idx="3">
                  <c:v>Secundaria sin cirugía</c:v>
                </c:pt>
              </c:strCache>
            </c:strRef>
          </c:cat>
          <c:val>
            <c:numRef>
              <c:f>Sheet1!$B$2:$B$5</c:f>
              <c:numCache>
                <c:formatCode>General</c:formatCode>
                <c:ptCount val="4"/>
                <c:pt idx="0">
                  <c:v>10</c:v>
                </c:pt>
                <c:pt idx="1">
                  <c:v>11.8</c:v>
                </c:pt>
                <c:pt idx="2">
                  <c:v>4</c:v>
                </c:pt>
                <c:pt idx="3">
                  <c:v>0.4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Con exploración precoz</c:v>
                </c:pt>
                <c:pt idx="1">
                  <c:v>Sin cirugía</c:v>
                </c:pt>
                <c:pt idx="2">
                  <c:v>Recuperación global (Shao)</c:v>
                </c:pt>
                <c:pt idx="3">
                  <c:v>Espontánea conservador (Shao)</c:v>
                </c:pt>
              </c:strCache>
            </c:strRef>
          </c:cat>
          <c:val>
            <c:numRef>
              <c:f>Sheet1!$B$2:$B$5</c:f>
              <c:numCache>
                <c:formatCode>General</c:formatCode>
                <c:ptCount val="4"/>
                <c:pt idx="0">
                  <c:v>98</c:v>
                </c:pt>
                <c:pt idx="1">
                  <c:v>91</c:v>
                </c:pt>
                <c:pt idx="2">
                  <c:v>88.1</c:v>
                </c:pt>
                <c:pt idx="3">
                  <c:v>70.7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Sin cirugía</c:v>
                </c:pt>
                <c:pt idx="1">
                  <c:v>Clavo</c:v>
                </c:pt>
                <c:pt idx="2">
                  <c:v>Placa</c:v>
                </c:pt>
                <c:pt idx="3">
                  <c:v>MIPO (Colasanti)</c:v>
                </c:pt>
              </c:strCache>
            </c:strRef>
          </c:cat>
          <c:val>
            <c:numRef>
              <c:f>Sheet1!$B$2:$B$5</c:f>
              <c:numCache>
                <c:formatCode>General</c:formatCode>
                <c:ptCount val="4"/>
                <c:pt idx="0">
                  <c:v>1</c:v>
                </c:pt>
                <c:pt idx="1">
                  <c:v>3</c:v>
                </c:pt>
                <c:pt idx="2">
                  <c:v>6</c:v>
                </c:pt>
                <c:pt idx="3">
                  <c:v>2.2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MIPO anterior, serie pareada</c:v>
                </c:pt>
                <c:pt idx="1">
                  <c:v>ORIF, serie pareada de Randell</c:v>
                </c:pt>
                <c:pt idx="2">
                  <c:v>MIPO, red de Colasanti</c:v>
                </c:pt>
                <c:pt idx="3">
                  <c:v>ORIF, red de Colasanti</c:v>
                </c:pt>
              </c:strCache>
            </c:strRef>
          </c:cat>
          <c:val>
            <c:numRef>
              <c:f>Sheet1!$B$2:$B$5</c:f>
              <c:numCache>
                <c:formatCode>General</c:formatCode>
                <c:ptCount val="4"/>
                <c:pt idx="0">
                  <c:v>3.6</c:v>
                </c:pt>
                <c:pt idx="1">
                  <c:v>35.7</c:v>
                </c:pt>
                <c:pt idx="2">
                  <c:v>2.1</c:v>
                </c:pt>
                <c:pt idx="3">
                  <c:v>16.1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Infección profunda con clavo</c:v>
                </c:pt>
                <c:pt idx="1">
                  <c:v>Infección profunda con placa abierta</c:v>
                </c:pt>
                <c:pt idx="2">
                  <c:v>Infección con clavo (ensayos)</c:v>
                </c:pt>
                <c:pt idx="3">
                  <c:v>Infección con ORIF (ensayos)</c:v>
                </c:pt>
              </c:strCache>
            </c:strRef>
          </c:cat>
          <c:val>
            <c:numRef>
              <c:f>Sheet1!$B$2:$B$5</c:f>
              <c:numCache>
                <c:formatCode>General</c:formatCode>
                <c:ptCount val="4"/>
                <c:pt idx="0">
                  <c:v>1.1</c:v>
                </c:pt>
                <c:pt idx="1">
                  <c:v>8.6</c:v>
                </c:pt>
                <c:pt idx="2">
                  <c:v>1.2</c:v>
                </c:pt>
                <c:pt idx="3">
                  <c:v>5.3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Sheet1!$A$2:$A$4</c:f>
              <c:strCache>
                <c:ptCount val="3"/>
                <c:pt idx="0">
                  <c:v>Brace exitoso</c:v>
                </c:pt>
                <c:pt idx="1">
                  <c:v>Cirugía inicial</c:v>
                </c:pt>
                <c:pt idx="2">
                  <c:v>Cirugía secundaria tras brace</c:v>
                </c:pt>
              </c:strCache>
            </c:strRef>
          </c:cat>
          <c:val>
            <c:numRef>
              <c:f>Sheet1!$B$2:$B$4</c:f>
              <c:numCache>
                <c:formatCode>General</c:formatCode>
                <c:ptCount val="3"/>
                <c:pt idx="0">
                  <c:v>6.0</c:v>
                </c:pt>
                <c:pt idx="1">
                  <c:v>6.8</c:v>
                </c:pt>
                <c:pt idx="2">
                  <c:v>17.5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semanas</c:v>
                </c:pt>
              </c:strCache>
            </c:strRef>
          </c:tx>
          <c:spPr>
            <a:solidFill>
              <a:srgbClr val="0F5F6B"/>
            </a:solidFill>
          </c:spPr>
          <c:cat>
            <c:strRef>
              <c:f>Sheet1!$A$2:$A$5</c:f>
              <c:strCache>
                <c:ptCount val="4"/>
                <c:pt idx="0">
                  <c:v>Clavo (Hurley)</c:v>
                </c:pt>
                <c:pt idx="1">
                  <c:v>Placa (Hurley)</c:v>
                </c:pt>
                <c:pt idx="2">
                  <c:v>ORIF (Hosseini)</c:v>
                </c:pt>
                <c:pt idx="3">
                  <c:v>Brace (Hosseini)</c:v>
                </c:pt>
              </c:strCache>
            </c:strRef>
          </c:cat>
          <c:val>
            <c:numRef>
              <c:f>Sheet1!$B$2:$B$5</c:f>
              <c:numCache>
                <c:formatCode>General</c:formatCode>
                <c:ptCount val="4"/>
                <c:pt idx="0">
                  <c:v>10</c:v>
                </c:pt>
                <c:pt idx="1">
                  <c:v>11.9</c:v>
                </c:pt>
                <c:pt idx="2">
                  <c:v>13.9</c:v>
                </c:pt>
                <c:pt idx="3">
                  <c:v>18.7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semanas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Fractura de la diáfisis del húmero: nervio radial, brace de Sarmiento, placa o clavo, y cuándo operar.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qué es la diáfisis y cómo se nombra la fractura; Epidemiología: cuánto, a quién y cómo llega; Mecanismo de lesión; Anatomía quirúrgica: el hueso, el nervio radial y lo que lo acompaña; Clasificación: AO/OTA 12, el tercio y el patrón de Holstein-Lewis; Diagnóstico: de la urgencia a la decisión; Examen físico: el nervio radial y la movilidad del foco; Imágenes: proyecciones, TC, ecografía del nervio y el puntaje RUSHU; Algoritmo: decidir entre brace, placa, MIPO y clavo; Tratamiento: brace, indicaciones de cirugía, placa, MIPO y clavo; Tratamiento quirúrgico: placa, MIPO, clavo y fracturas especiales; Parálisis radial: primaria, secundaria, cuándo observar y cuándo explorar; Técnica quirúrgica: posición, abordaje, reducción, fijación y errores; Complicaciones: no unión, nervio, infección, hombro y codo; Pronóstico: qué se puede prometer; Rehabilitación: tiempos y lo que sí tiene respaldo; Guías y consensos vigentes. Estructura sugerida por el autor para diez minutos: Lámina 1 (0:30): Título, objetivo y aviso: material educativo; no sustituye al juicio clínico, a las guías institucionales ni a la supervisión del tutor. Lámina 2 (1:00): Epidemiología: 1 a 3 % de las fracturas del adulto, 10 a 30 por 100 000 personas-año, dos picos [r1]. Lámina 3 (1:00): Anatomía: el radial rodea el hueso por el surco espiral y cruza la cara posterior junto con otras estructuras: al menos 4 en total, él incluido [r16]. Lámina 4 (0:45): Clasificar: AO/OTA 12 tipos A, B y C; Holstein-Lewis y el riesgo de 22 % frente a 8 % [r1][r38]. Lámina 5 (1:30): Brace de Sarmiento y sus límites: no unión de 25 % en FISH, 18 % en HU-FIX y 15 % en Matsunaga [r4][r5][r3]. Lámina 6 (1:30): Cirugía frente a brace: no unión 0,7 % frente a 15,7 %, función igual al año, NNT de 7 [r12]. Lámina 7 (1:00): Placa, MIPO y clavo: no unión similar; clavo con menos infección y más reintervención por hombro [r7][r8]. Lámina 8 (1:00): Parálisis radial: 10 % de incidencia, más de 90 % se recupera, observar en cerrada [r2]. Lámina 9 (0:45): Vigilar el brace a las 6 semanas: movilidad y RUSHU [r14][r15]. Lámina 10 (0:30): Mensajes para llevarse, decisión compartida y referencias.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fractura de la diáfisis del húmero es 1 a 3 % de las fracturas del adulto, con una incidencia de 10 a 30 por 100 000 personas-año y dos picos: mujeres mayores por caídas y hombres jóvenes por traumas de alta energía (fuente: Ibounig T y colaboradores, 2026). El nervio radial falla en 1 de cada 10 fracturas cerradas al momento de la lesión, y más de 90 % de esas parálisis se recupera sin intervención (fuente: Hendrickx LAM y colaboradores, 2021). El brace funcional de Sarmiento consolida a la mayoría, pero en los ensayos la no unión fue 15 % con brace frente a 0 % con placa puente (fuente: Matsunaga FT y colaboradores, 2017), 25 % en FISH (fuente: Rämö L y colaboradores, 2020) y 18 % en HU-FIX (fuente: Oliver WM y colaboradores, 2025). Al año la función se parece: el DASH fue 8,9 con placa y 12,0 con brace en FISH (fuente: Rämö L y colaboradores, 2020), y HU-FIX no halló diferencia a los 12 meses (fuente: Oliver WM y colaboradores, 2025). Lo que cambia es la ruta: 14 de los 44 pacientes asignados a brace terminaron en cirugía secundaria y con peor DASH a los 2 años (fuente: Rämö L y colaboradores, 2021). Entre placa y clavo, en 10 ensayos con 512 pacientes la no unión fue similar (8,4 % con clavo y 6,4 % con placa) y el clavo tuvo menos infección (fuente: Hurley ET y colaboradores, 2023); su precio es más reintervención, sobre todo por pinzamiento de hombro (fuente: Beeres FJP y colaboradores, 2022). La parálisis radial secundaria fue 4 % tras cirugía y 0,4 % sin cirugía (fuente: Hendrickx LAM y colaboradores, 2021); el abordaje posterior tuvo más parálisis iatrogénica que el anterolateral (OR 2,72) (fuente: Shon HC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qué es la diáfisis y cómo se nombra la fractura. La diáfisis del húmero es el tramo largo del hueso entre las dos extremidades articulares. Para no discutir dónde empieza y dónde termina, la clasificación AO/OTA usa los cuadrados de Heim: cada extremo del hueso se encierra en un cuadrado cuyo lado es el ancho de la epífisis, y lo que queda entre los dos cuadrados es la diáfisis (fuente: Ibounig T y colaboradores, 2026). Una fractura diafisaria es la que cae en ese tramo, cualquiera sea su trazo. En el ensayo de Chapman se usó una definición práctica: al menos 3 cm por debajo del cuello quirúrgico y al menos 5 cm por encima de la fosa olecraniana (fuente: Chapman JR y colaboradores, 2000).</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AO/OTA la codifica como segmento 12 y la divide en tres tipos: simple (A), en cuña (B) y multifragmentaria (C) (fuente: Rommens P y colaboradores, 2026) (fuente: Ibounig T y colaboradores, 2026). Cada tipo se subdivide, y se anota el tercio (proximal, medio o distal) donde queda el centro de la fractura (fuente: Ibounig T y colaboradores, 2026). Dos ideas explican casi toda la discusión clínica. La primera: durante décadas se la consideró la fractura de hueso largo que mejor se trata sin cirugía (fuente: Ibounig T y colaboradores, 2026); la razón mecánica que suele darse es que el hombro y el codo compensan angulaciones y acortamientos moderados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segunda: el nervio radial rodea el hueso por el surco espiral, así que tanto la fractura como la cirugía ponen el nervio en riesgo (fuente: Weisberg ZS y colaboradores, 2024). Casi todo lo que sigue gira alrededor de esas dos ideas. Con esto cerramos definición: qué es la diáfisis y cómo se nombra la fractura. Sigamos con epidemiología: cuánto, a quién y cómo llega.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cuánto, a quién y cómo llega. La diáfisis humeral aporta 1 a 3 % de las fracturas del adulto (fuente: Gosler MW y colaboradores, 2012), con una incidencia anual de 10 a 30 por 100 000 personas-año que crece con la edad y supera 100 por 100 000 a partir de los 80 años (fuente: Ibounig T y colaboradores, 2026). La distribución por edad es bimodal: hombres jóvenes con trauma de alta energía y mujeres mayores con caídas de baja energía, y 78 % ocurre en mayores de 50 años (fuente: Ibounig T y colaboradores, 2026). Mattila describió 914 pacientes con 936 fracturas: la mediana de edad fue 61,4 años en mujeres y 50,4 en hombres (fuente: Mattila H y colaboradores, 2023). Más de 60 % vino de caídas simples (fuente: Mattila H y colaboradores, 2023). De las 872 fracturas traumáticas típicas, 3,0 % fueron abiertas; además hubo 2,6 % periprotésicas y 4,3 % patológicas (fuente: Mattila H y colaboradores, 2023). En 24 % de los pacientes había otra lesión asociada, y la más frecuente fue la parálisis radial primaria, en 10 % (fuente: Mattila H y colaboradores, 2023). La mortalidad al año fue 9,2 % (fuente: Mattila H y colaboradores, 2023). Las fracturas abiertas son raras, entre 2 y 6 % según las series (fuente: Ibounig T y colaboradores, 2026). La mortalidad al año fue 9,2 % en conjunto, 7,0 % en las no patológicas y 58 % en las patológicas, (las patológicas suelen ser el final de una enfermedad avanzada: explicación habitual) (fuente: Ibounig T y colaboradores, 2026). La parálisis radial primaria es la lesión asociada más común, de 10 a 12 % de las fracturas (fuente: Ibounig T y colaboradores, 2026), y se concentra en las distales y en las de alta energía (fuente: Mattila H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«Localización de la fractura en una cohorte finlandesa» muestra lo siguiente. Tercio medio: 46 por ciento (fuente: Ibounig T y colaboradores, 2026). Tercio proximal: 34 por ciento (fuente: Ibounig T y colaboradores, 2026). Tercio distal: 20 por ciento (fuente: Ibounig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«Mecanismo de la fractura en la misma cohorte» muestra lo siguiente. Caída de baja energía: 62 por ciento (fuente: Ibounig T y colaboradores, 2026). Accidente de tránsito: 8 por ciento (fuente: Ibounig T y colaboradores, 2026). Deporte: 8 por ciento (fuente: Ibounig T y colaboradores, 2026). Caída de altura: 3 por ciento (fuente: Ibounig T y colaboradores, 2026). Pulso de brazo (arm wrestling): 3 por ciento (fuente: Ibounig T y colaboradores, 2026). Equitación: 3 por ciento (fuente: Ibounig T y colaboradores, 2026). En el documento Word de este tema encontrarás además: Cifras de referencia de la serie de Helsinki. Con esto cerramos epidemiología: cuánto, a quién y cómo llega. Sigamos con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En el adulto mayor domina la caída simple desde su propia altura sobre un hueso frágil; en el joven, el trauma de alta energía: tránsito, deporte, caídas de altura (fuente: Ibounig T y colaboradores, 2026). El mecanismo importa porque anuncia la lesión asociada: la parálisis radial se asoció a fracturas de alta energía, al tercio distal y al tercio medio, y a fracturas abiertas (fuente: Mattila H y colaboradores, 2023) (fuente: Entezari V y colaboradores, 2021). El pulso de brazo (arm wrestling) aparece en 3 % de las fracturas de una cohorte finlandesa (fuente: Ibounig T y colaboradores, 2026). Es una torsión violenta del hueso por palanca, y produce fracturas espirales que conviene reconocer porque muchas veces están en el tercio medio o distal, donde el nervio radial está más cerca (explicación habitual).</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Una complicación poco descrita: una fractura cerrada tratada con brace que se abre. En una serie de 8 casos tardó en promedio 5,2 semanas, y los pacientes tenían factores como edad avanzada, demencia, caídas, alteración visual, tabaco o alcohol (fuente: Doxey SA y colaboradores, 2024). Es una razón más para elegir con cuidado quién usa brace y vigilar la piel. Los patrones de fractura están influidos por las inserciones musculares (fuente: Ibounig T y colaboradores, 2026). Como regla de estudio (anatomía clásica / opinión experta): si el trazo queda por encima de la inserción del deltoides, el fragmento proximal se aduce por el pectoral mayor y el distal se lleva hacia arriba y afuera; si queda por debajo, el proximal se abduce por el deltoides.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una guía para predecir la angulación, no una regla rígida. Con esto cerramos mecanismo de lesión. Sigamos con anatomía quirúrgica: el hueso, el nervio radial y lo que lo acompaña.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quirúrgica: el hueso, el nervio radial y lo que lo acompaña. La diáfisis tiene una cara posterior con el surco espiral, una cara lateral con la tuberosidad deltoidea hacia la mitad, y bordes que separan tres caras (anatomía descriptiva clásica; láminas de Gray más abajo). El surco espiral es la huella del nervio radial y de la arteria profunda del brazo, que lo rodean de medial a lateral (fuente: Rommens P y colaboradores, 2026) (fuente: Weisberg ZS y colaboradores, 2024). Sale de la axila por detrás del húmero y entra al surco espiral junto con la arteria profunda del brazo (fuente: Rommens P y colaboradores, 2026). Cruza la cara posterior de medial a lateral; en cadáveres, no iba solo: al menos 4 estructuras paralelas cruzaban el hueso, entre ellas 2 vasos y una rama nerviosa de calibre parecido (fuente: Welle K y colaboradores, 2022). El radial midió 4,7 mm de diámetro y era redondo, y en 87 % de los especímenes pasó proximal a esa rama accesoria (fuente: Welle K y colaboradores, 2022). Perfora el septo intermuscular lateral para entrar al compartimento anterior, entre el braquial y la masa móvil (fuente: Rommens P y colaboradores, 2026). Una referencia quirúrgica útil por atrás es el vértice de la aponeurosis del tríceps: el nervio quedó a 2,5 cm en promedio y esa referencia lo hizo visible más rápido (fuente: Arora S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Hubo una zona segura distal de al menos 110 mm medida desde el epicóndilo lateral; por encima de ella hay que identificar y proteger todo lo que cruza (fuente: Welle K y colaboradores, 2022). Braquial: recibe inervación del musculocutáneo y de una rama del radial; por eso se diseca en el plano neurovascular entre ambos y no se lo retrae en bloque (fuente: Rommens P y colaboradores, 2026). Nervio axilar: rodea la metáfisis proximal por detrás y por fuera, a unos 5 a 7 cm bajo el acromion; hay que respetarlo en los portales proximales de la MIPO anterior (fuente: Rommens P y colaboradores, 2026) (fuente: Rommens P y colaboradores, 2026). Nervio cubital: pasa por el septo medial hacia el compartimento posterior, y se protege en el abordaje posterior (fuente: Rommens P y colaboradores, 2026). Arteria braquial: es el vaso que más se lesiona (fuente: Rommens P y colaboradores, 2026). Tercio medio: no hay zona segura para pines percutáneos, porque el radial está pegado a la cortical dorsal (fuente: Rommens 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está en riesgo en cada tercio» tiene 3 columnas: Tercio, Estructuras en riesgo, Consecuencia práctica. Fila 1: Tercio, Proximal; Estructuras en riesgo, Nervio axilar, a 5 a 7 cm bajo el acromion (fuente: Rommens P y colaboradores, 2026); Consecuencia práctica, Portales proximales con cuidado; pines por deltoides. Fila 2: Tercio, Medio; Estructuras en riesgo, Radial pegado a la cortical dorsal; sin zona segura para pines (fuente: Rommens P y colaboradores, 2026); Consecuencia práctica, Placa: identificar el nervio; no poner pines percutáneos. Fila 3: Tercio, Distal; Estructuras en riesgo, Radial perfora el septo lateral (fuente: Rommens P y colaboradores, 2026); cubital en el septo medial (fuente: Rommens P y colaboradores, 2026); Consecuencia práctica, Hohmann solo con cuidado; cubital protegido por atrás. (fuente: Rommens P y colaboradores, 2026) (fuente: Rommens P y colaboradores, 2026) (fuente: Rommens P y colaboradores, 2026). Con esto cerramos anatomía quirúrgica: el hueso, el nervio radial y lo que lo acompaña. Sigamos con clasificación: ao/ota 12, el tercio y el patrón de holstein-lewis.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ao/ota 12, el tercio y el patrón de holstein-lewis. La clasificación AO/OTA divide la diáfisis en tipo A (simple), tipo B (en cuña) y tipo C (multifragmentaria), cada uno con 3 subtipos, y añade el tercio donde cae el centro de la fractura (fuente: Ibounig T y colaboradores, 2026) (fuente: Rommens P y colaboradores, 2026). Los trazos habituales son espiral, oblicuo y transverso (descripción habitual). En la cohorte finlandesa la distribución fue 48 % tipo A, 36 % tipo B y 9 % tipo C (fuente: Ibounig T y colaboradores, 2026). Para qué sirve en la decisión: el tipo ayuda a elegir la fijación: la placa de compresión sigue vigente en el tipo A simple (fuente: Orapiriyakul W y colaboradores, 2023), y los patrones conminutos se tratan con puente en vez de compresión (fuente: Ibounig T y colaboradores, 2026). Dos cirujanos que clasifican la misma placa coinciden de forma moderada; uno consigo mismo, de forma sustancial (fuente: Ibounig T y colaboradores, 2026). Por eso, en el día a día se describe más el sitio y cuánta conminución hay que la letra (fuente: Ibounig T y colaboradores, 2026). Asignar el tercio proximal cuesta: alrededor de 50 % de las espirales proximales se prolonga hasta la cabeza, y la regla es ubicar la fractura por su centro (fuente: Ibounig T y colaboradores, 2026). Es una espiral simple del tercio distal con ápex radial y varo, y en una serie de Ekholm correspondió a 7,5 % de las fracturas diafisarias y se asoció a parálisis radial aguda en 22 %, frente a 8 % en el resto (fuente: Ekholm R y colaboradores, 2008). Otra revisión cita hasta 20 % de riesgo de parálisis (fuente: Ibounig T y colaboradores, 2026). El mecanismo es el atrapamiento o la tracción del nervio por el fragmento espiral (explicación habitual), y por eso la AO lo lista entre los motivos para considerar explorar (fuente: Rommens P y colaboradores, 2026). Aun así, el pronóstico fue bueno con o sin cirugía: las 6 parálisis de esa serie recuperaron, y la indicación de operar de entrada se consideró relativa (fuente: Ekholm R y colaboradores, 2008). Más importante que A, B o C son las categorías que cambian la conducta: abierta, patológica, periprotésica, polítrauma, codo flotante y parálisis radial asociada (fuente: Ibounig T y colaboradores, 2026) (fuente: Mattila H y colaboradores, 2023). Cada una tiene su propio camino; la letra solo ordena el trazo.</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«Riesgo de parálisis radial aguda según el patrón» muestra lo siguiente. Holstein-Lewis: 22 por ciento (fuente: Ekholm R y colaboradores, 2008). Otras fracturas diafisarias: 8 por ciento (fuente: Ekholm R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«AO/OTA 12 en una mirada» tiene 3 columnas: Tipo, Qué es, Pista para la decisión. Fila 1: Tipo, A; Qué es, Simple: un solo trazo (fuente: Rommens P y colaboradores, 2026); Pista para la decisión, Compresión interfragmentaria con placa o tornillos de tracción (fuente: Orapiriyakul W y colaboradores, 2023) (fuente: Ibounig T y colaboradores, 2026). Fila 2: Tipo, B; Qué es, En cuña (fuente: Rommens P y colaboradores, 2026): un fragmento intermedio, con contacto entre los principales (descripción habitual); Pista para la decisión, Reducir la cuña y proteger su irrigación; puente si es larga. Fila 3: Tipo, C; Qué es, Multifragmentaria (fuente: Rommens P y colaboradores, 2026); Pista para la decisión, Puente con placa larga; fijar el eje y la rotación, no cada fragmento (fuente: Ibounig T y colaboradores, 2026). (fuente: Rommens P y colaboradores, 2026) (fuente: Ibounig T y colaboradores, 2026) (fuente: Orapiriyakul W y colaboradores, 2023). Con esto cerramos clasificación: ao/ota 12, el tercio y el patrón de holstein-lewis. Sigamos con diagnóstico: de la urgencia a la decisión.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de la urgencia a la decisión. Pregunta cómo se lesionó y qué más se lastimó, y anota sus enfermedades, cuánto usa el brazo y qué necesita de él en su vida diaria (fuente: Rommens P y colaboradores, 2026). Un jubilado independiente y un trabajador manual tienen metas distintas, y la decisión de operar depende de ello (fuente: Ibounig T y colaboradores, 2026). No olvides preguntar por prótesis de hombro o codo y por cáncer conocido, porque la fractura periprotésica y la patológica siguen otro camino (fuente: Mattila H y colaboradores, 2023). Mira el brazo completo, sin olvidar su cara posterior y la medial, buscando hinchazón, equimosis, deformidad o una herida (fuente: Rommens 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intentar cualquier reducción deja escrito el estado vascular y la función del radial y del interóseo posterior (fuente: Rommens P y colaboradores, 2026). El radial se explora con la muñeca y los dedos; el cuadro típico es la muñeca caída con pérdida de sensibilidad en el dorso de la mano (fuente: Ibounig T y colaboradores, 2026). Herida cercana: se maneja como fractura abierta y va a desbridamiento quirúrgico pronto (fuente: Rommens P y colaboradores, 2026). Pulso ausente: imagen vascular inmediata, con arteriografía o angio-TC (fuente: Rommens 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Parálisis radial presente al llegar: se anota y se observa; la parálisis nueva tras manipular, o la que aparece bajo brace o tras cirugía, obliga a pensar en atrapamiento (fuente: Korompilias AV y colaboradores, 2013) (fuente: Ibounig T y colaboradores, 2026). Polítrauma o codo flotante: favorecen la fijación primaria (fuente: Ibounig T y colaboradores, 2026). Sospecha patológica (cáncer conocido, dolor previo, trauma mínimo): cambia el objetivo del tratamiento (fuente: Mattila H y colaboradores, 2023) (fuente: Musculoskeletal Tumor Society, 2023). Con esto cerramos diagnóstico: de la urgencia a la decisión. Sigamos con examen físico: el nervio radial y la movilidad del foco.</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el nervio radial y la movilidad del foco. Explora la extensión activa de muñeca y dedos y la sensibilidad del dorso de la mano (práctica habitual). Una parálisis radial se ve como muñeca caída con el dorso de la mano adormecido (fuente: Ibounig T y colaboradores, 2026). Al seguirla en el tiempo, lo primero que suele volver es la sensibilidad del primer espacio interdigital; en lo motor, el braquiorradial (desvía la muñeca hacia radial) y el extensor radial largo del carpo (la extiende) son los primeros en dar señales (fuente: Ibounig T y colaboradores, 2026). Anota todo, con fecha y hora. Si la fractura es proximal, revisa el axilar: deltoides débil y piel adormecida sobre él (fuente: Ibounig T y colaboradores, 2026). Sin tono del deltoides la cabeza humeral desciende en la glenoide, y eso no debe leerse como luxación (fuente: Ibounig T y colaboradores, 2026). Los nervios mediano y cubital se afectan poco y casi siempre en fracturas distales (fuente: Ibounig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una fractura tratada con brace, la exploración clínica a las 6 semanas es una herramienta útil: en una validación externa, las fracturas móviles a las 6 semanas tuvieron 6,5 veces más probabilidad de no unión, con sensibilidad de 67 % y especificidad de 77 % (fuente: Dekker AP y colaboradores, 2021). Las fracturas móviles tardaron 41 semanas en consolidar frente a 17 de las no móviles (fuente: Dekker AP y colaboradores, 2021). La sospecha de no unión se plantea al notar movimiento anormal en el foco 6 semanas después de la lesión (fuente: Bégué T y colaboradores, 2023). Los pulsos distales, el llenado capilar y el estado de la piel orientan sobre la lesión vascular y sobre el riesgo de abrir la fractura bajo el brace (fuente: Rommens P y colaboradores, 2026) (fuente: Doxey SA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«Movilidad en el foco a las 6 semanas para predecir no unión» muestra lo siguiente. Movilidad a las 6 semanas (Dekker): sensibilidad 67 por ciento y especificidad 77 por ciento (fuente: Dekker AP y colaboradores, 2021). Con esto cerramos examen físico: el nervio radial y la movilidad del foco. Sigamos con imágenes: proyecciones, tc, ecografía del nervio y el puntaje rushu.</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proyecciones, tc, ecografía del nervio y el puntaje rushu. Pide el húmero completo en 2 planos perpendiculares, con las articulaciones adyacentes (fuente: Rommens P y colaboradores, 2026). Las proyecciones ortogonales bastan en la mayoría de los casos (fuente: Ibounig T y colaboradores, 2026). Busca trazos ocultos que se extiendan hacia proximal o distal, sobre todo en patrones oblicuos o conminutos (fuente: Ibounig T y colaboradores, 2026). Cuidado con la proyección lateral: la rotación interna y la transtorácica discreparon en la angulación sagital en 17 de 31 pacientes por más de 10 grados, y en 11 (35 %) no coincidieron en si la alineación era aceptable, con 19,3 grados de media en la transtorácica frente a 12,8 en rotación interna (fuente: Zhang D y colaboradores, 2026). Ese estudio definió como aceptable menos de 20 grados sagitales (fuente: Zhang D y colaboradores, 2026). La TC queda para planificar, para fracturas complejas y cuando se sospecha que el trazo entra a la articulación (fuente: Ibounig T y colaboradores, 2026). Ante sospecha de lesión vascular, se pide angio-TC (fuente: Ibounig T y colaboradores, 2026). La RM casi nunca hace falta; se reserva para dudas sobre partes blandas, el nervio o un hueso patológico (fuente: Ibounig T y colaboradores, 2026). La ecografía puede ayudar a medir el daño del radial (fuente: Ibounig T y colaboradores, 2026). En 18 pacientes con parálisis, 12 llegaron a cirugía, y en 11 de ellos (92 %) lo que se vio en el quirófano coincidió con lo que la ecografía había dicho del nervio, tanto su estado como su ubicación (fuente: Esparza M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estudios de conducción no sirven en las primeras 4 semanas (fuente: Ibounig T y colaboradores, 2026). El Radiographic Union Score for HUmeral fractures puntúa en proyecciones AP y lateral la formación de callo en cada cortical, con 1 punto si no hay callo, 2 si hay callo sin puente y 3 si hay puente (fuente: Ibounig T y colaboradores, 2026). A las 6 semanas, la mediana fue 10 en las fracturas que consolidaron y 7 en las que terminaron en no unión (fuente: Oliver WM y colaboradores, 2019). Un puntaje menor de 8 predijo no unión con sensibilidad de 75 % y especificidad de 80 %, y un OR de 12,0 (fuente: Oliver WM y colaboradores, 2019). En una validación independiente, un puntaje de 7 o menos tuvo sensibilidad de 78 % y especificidad de 80 % (fuente: Dekker AP y colaboradores, 2021). El puntaje fue confiable entre observadores (CCI de 0,79) (fuente: Oliver WM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«RUSHU a las 6 semanas para predecir no unión» muestra lo siguiente. RUSHU menor de 8 (Oliver 2019): sensibilidad 75 por ciento y especificidad 80 por ciento (fuente: Oliver WM y colaboradores, 2019). RUSHU de 7 o menos (Dekker 2021): sensibilidad 78 por ciento y especificidad 80 por ciento (fuente: Dekker AP y colaboradores, 2021). Con esto cerramos imágenes: proyecciones, tc, ecografía del nervio y el puntaje rushu. Sigamos con algoritmo: decidir entre brace, placa, mipo y clavo.</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decidir entre brace, placa, mipo y clavo. El algoritmo ordena la decisión de un adulto con una fractura diafisaria cerrada o abierta. Resume la evidencia y las indicaciones aceptadas (fuente: Ibounig T y colaboradores, 2026); no sustituye el criterio de tu tutor ni la conversación con el paciente, porque la propia literatura insiste en la decisión compartida (fuente: Ibounig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«Fractura diafisaria del húmero en el adulto» se lee de arriba hacia abajo. Se parte de: Adulto con fractura de la diáfisis del húmero. Se decide: ¿Abierta, lesión vascular, polítrauma, codo flotante o patológica? (fuente: Ibounig T y colaboradores, 2026)? Si la respuesta es sí, estabilización urgente: desbridar la abierta; fijación externa si hay lesión grave de partes blandas o vascular (fuente: Rommens P y colaboradores, 2026) (fuente: Rommens P y colaboradores, 2026). Si la respuesta es no, ¿hay parálisis radial al llegar? regístrala antes de reducir (fuente: Rommens P y colaboradores, 2026). Se hace: Estabilización urgente: desbridar la abierta; fijación externa si hay lesión grave de partes blandas o vascular (fuente: Rommens P y colaboradores, 2026) (fuente: Rommens P y colaboradores, 2026). Se hace: Fijación definitiva según partes blandas, paciente y cirujano (placa, MIPO o clavo). Se decide: ¿Hay parálisis radial al llegar? Regístrala antes de reducir (fuente: Rommens P y colaboradores, 2026)? Si la respuesta es sí, parálisis en fractura cerrada: observar; explorar si hay parálisis tras manipular o dolor neurógeno (fuente: Korompilias AV y colaboradores, 2013). Si la respuesta es no, ¿piel íntegra, alineación aceptable y paciente que tolera el brace? fracturas con desplazamiento mayor de 30 mm o angulación mayor de 30° fallan más (fuente: Kocialkowski C y colaboradores, 2021). Se hace: Parálisis en fractura cerrada: observar; explorar si hay parálisis tras manipular o dolor neurógeno (fuente: Korompilias AV y colaboradores, 2013). Se decide: ¿Piel íntegra, alineación aceptable y paciente que tolera el brace? Fracturas con desplazamiento mayor de 30 mm o angulación mayor de 30° fallan más (fuente: Kocialkowski C y colaboradores, 2021)? Si la respuesta es sí, ¿alta demanda funcional, trabajo manual o necesidad de recuperación rápida? (fuente: Ibounig T y colaboradores, 2026). Si la respuesta es no, fijación definitiva según partes blandas, paciente y cirujano (placa, mipo o clavo). Se decide: ¿Alta demanda funcional, trabajo manual o necesidad de recuperación rápida? (fuente: Ibounig T y colaboradores, 2026)? Si la respuesta es no, decisión compartida, brace funcional tras coaptación; control a 1-2, 6 y 12 semanas (fuente: Ibounig T y colaboradores, 2026) (fuente: Kingery MT y colaboradores, 2026). Si la respuesta es sí, fijación definitiva según partes blandas, paciente y cirujano (placa, mipo o clavo). Se hace: Brace funcional tras coaptación; control a 1-2, 6 y 12 semanas (fuente: Ibounig T y colaboradores, 2026) (fuente: Kingery MT y colaboradores, 2026). Se decide: A las 6 semanas: ¿movilidad en el foco o RUSHU menor de 8? (fuente: Dekker AP y colaboradores, 2021) (fuente: Oliver WM y colaboradores, 2019)? Si la respuesta es no, continuar el brace hasta la consolidación clínica. Si la respuesta es sí, considerar cirugía precoz de la no unión inminente (fuente: Dekker AP y colaboradores, 2021) (fuente: Oliver WM y colaboradores, 2019). Se hace: Continuar el brace hasta la consolidación clínica. Se hace: Considerar cirugía precoz de la no unión inminente (fuente: Dekker AP y colaboradores, 2021) (fuente: Oliver WM y colaboradores, 2019). Termina en: Consolida: rehabilitar y vigilar el hombro y el codo. Termina en: Fijación definitiva y rehabilitación temprana. Con esto cerramos algoritmo: decidir entre brace, placa, mipo y clavo. Sigamos con tratamiento: brace, indicaciones de cirugía, placa, mipo y clavo.</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brace, indicaciones de cirugía, placa, mipo y clavo. Lee el tratamiento como una balanza de 3 riesgos: no unión (pesa en el brace), parálisis radial iatrogénica e infección (pesan en la cirugía) y alteración del hombro (pesa en el clavo anterógrado). La literatura reciente muestra que cada platillo tiene números reales, y los números caben en una conversación con el paciente (fuente: Ibounig T y colaboradores, 2026). Cómo se hace. Una pauta frecuente es empezar con férula de coaptación o yeso colgante y pasar al brace a las 1 a 2 semanas, cuando ha bajado el edema (fuente: Ibounig T y colaboradores, 2026). En la serie clásica de Sarmiento, la inmovilización inicial duró 9 días en promedio (fuente: Sarmiento A y colaboradores, 2000). La educación del paciente es parte del tratamiento: péndulos de hombro, codo y muñeca libres, y uso de la mano (fuente: Ibounig T y colaboradores, 2026). Se avisa que el dolor puede durar de 3 a 4 semanas (fuente: Ibounig T y colaboradores, 2026). Para el manejo de férulas y yesos remite a [Principios de yesos y férulas](/tema/principios-yesos-ferulas/). Qué resultados da. Serie clásica: de 922 pacientes con brace, se siguió a 620; la no unión fue menor de 2 % en cerradas y 6 % en abiertas (fuente: Sarmiento A y colaboradores, 2000). En 87 % la fractura consolidó con menos de 16 grados de varo (fuente: Sarmiento A y colaboradores, 2000). Serie suiza: 67 fracturas, 87 % consolidó clínicamente, en una media de 10 semanas; en los 9 fracasos, 6 eran transversas; las causas fueron mala indicación, deformidad axial importante o fragmentos en hiperextensión (fuente: Koch PP y colaboradores, 2002). Cohorte más reciente: de 65 pacientes con brace, 22 (34 %) tuvieron retardo o no unión, y el riesgo aumentó con desplazamiento mayor de 30 mm o angulación mayor de 30° (fuente: Kocialkowski C y colaboradores, 2021). Ensayos aleatorizados: la no unión con brace fue 15 % (fuente: Matsunaga FT y colaboradores, 2017), 25 % (fuente: Rämö L y colaboradores, 2020) y 18 % (fuente: Oliver WM y colaboradores, 2025); las series clásicas, más optimistas, probablemente seleccionaron mejor a los pacientes (explicación probable; los diseños no son comparables). Qué prueba la evidencia sobre el momento del brace. El brace inmediato aumentó el dolor y las lesiones de piel frente a la coaptación durante los 10 primeros días, y los autores apoyan la coaptación primero y el brace después (fuente: Kingery MT y colaboradores, 2026). Las indicaciones de cirugía primaria aceptadas son lesión vascular, parálisis progresiva, fractura abierta, codo flotante, polítrauma y fractura patológica (fuente: Ibounig T y colaboradores, 2026). Por experiencia, los mismos autores consideran también el desplazamiento importante, la piel amenazada, la alta demanda funcional, la extensión articular y los patrones segmentarios (fuente: Ibounig T y colaboradores, 2026). Para una fractura cerrada sin esas condiciones, la cirugía es una opción, no una obligación. Las dos tablas y el gráfico que siguen a este texto reúnen los ensayos aleatorizados y los metaanálisis principales de cirugía frente a brace; léelos juntos y no por separado. Hay tres lecturas que no se contradicen. Primera: la cirugía reduce la no unión de forma consistente, con un NNT de 7 en el metaanálisis de ensayos (fuente: Oliver WM y colaboradores, 2023), y entre 5 y 9 cirugías evitan 1 no unión según una revisión educativa (fuente: Ibounig T y colaboradores, 2026). Segunda: la ventaja funcional de la cirugía aparece pronto y se diluye, pues el DASH fue mejor con cirugía a los 6 meses en el metaanálisis, pero no al año (fuente: Oliver WM y colaboradores, 2023), y en HU-FIX la ventaja estaba a las 6 semanas y a los 3 meses, no a los 6 y 12 meses (fuente: Oliver WM y colaboradores, 2025). Tercera: el precio de operar es la parálisis radial transitoria y la infección: 13 a 50 cirugías causan 1 infección o 1 parálisis iatrogénica (fuente: Ibounig T y colaboradores, 2026). El detalle que más importa en la consulta lo aporta FISH a los 2 años: quien se cura con brace queda igual que el operado (DASH de 6,0 frente a 6,8), pero el grupo que necesitó cirugía secundaria quedó peor (17,5) (fuente: Rämö L y colaboradores, 2021). Dicho con palabras: si el brace sale bien, sale tan bien como la cirugía; el riesgo es que salga mal. En el análisis económico de FISH, desde la perspectiva social la cirugía fue más efectiva y menos costosa que el brace, por la menor pérdida de productividad; desde el sistema de salud, el brace costó menos (fuente: Suter C y colaboradores, 2026). Esas cifras son finlandesas y no se trasladan sin ajuste a nuestro entorno; sirven para recordar que "el más barato" depende de quién paga.</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«No unión según el tratamiento en ensayos y metaanálisis» muestra lo siguiente. Brace, ensayo FISH: 25 por ciento (fuente: Rämö L y colaboradores, 2020). Brace, ensayo HU-FIX: 18 por ciento (fuente: Oliver WM y colaboradores, 2025). Brace, metaanálisis de Oliver: 15.7 por ciento (fuente: Oliver WM y colaboradores, 2023). Brace, ensayo de Matsunaga: 15 por ciento (fuente: Matsunaga FT y colaboradores, 2017). Cirugía, ensayo HU-FIX: 6 por ciento (fuente: Oliver WM y colaboradores, 2025). Cirugía, metaanálisis de Oliver: 0.7 por ciento (fuente: Oliver WM y colaboradores, 2023). MIPO, red de Colasanti: 0.7 por ciento (fuente: Colasanti CA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«Ensayos aleatorizados de cirugía frente a brace» tiene 5 columnas: Ensayo, Pacientes, Comparación, Resultado funcional, No unión. Fila 1: Ensayo, Matsunaga 2017; Pacientes, 110 (fuente: Matsunaga FT y colaboradores, 2017); Comparación, Placa puente mínimamente invasiva frente a brace; Resultado funcional, DASH a 6 meses 10,9 frente a 16,9 (fuente: Matsunaga FT y colaboradores, 2017); No unión, 0 % frente a 15 % (fuente: Matsunaga FT y colaboradores, 2017). Fila 2: Ensayo, Hosseini 2019; Pacientes, 60 (fuente: Hosseini Khameneh SM y colaboradores, 2019); Comparación, ORIF frente a Sarmiento; Resultado funcional, Consolidación en 13,9 frente a 18,7 semanas (fuente: Hosseini Khameneh SM y colaboradores, 2019); No unión, Mayor con brace, sin significación (fuente: Hosseini Khameneh SM y colaboradores, 2019). Fila 3: Ensayo, FISH 2020; Pacientes, 82 (fuente: Rämö L y colaboradores, 2020); Comparación, Placa frente a brace; Resultado funcional, DASH a 12 meses 8,9 frente a 12,0 (fuente: Rämö L y colaboradores, 2020); No unión, 25 % con brace (fuente: Rämö L y colaboradores, 2020). Fila 4: Ensayo, HU-FIX 2025; Pacientes, 70 (fuente: Oliver WM y colaboradores, 2025); Comparación, Cirugía frente a brace; Resultado funcional, Ventaja a 3 meses; igual a 12 meses (fuente: Oliver WM y colaboradores, 2025); No unión, 6 % con cirugía y 18 % con brace (fuente: Oliver WM y colaboradores, 2025). (fuente: Rämö L y colaboradores, 2020) (fuente: Hosseini Khameneh SM y colaboradores, 2019) (fuente: Oliver WM y colaboradores, 2025) (fuente: Matsunaga FT y colaboradores, 2017). En el documento Word de este tema encontrarás además: Metaanálisis de cirugía frente a brace. Con esto cerramos tratamiento: brace, indicaciones de cirugía, placa, mipo y clavo. Sigamos con tratamiento quirúrgico: placa, mipo, clavo y fracturas especiales.</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quirúrgico: placa, mipo, clavo y fracturas especiales. Placa abierta (ORIF). Es la técnica quirúrgica más usada (fuente: Ibounig T y colaboradores, 2026). La compresión sigue siendo útil en el tipo A simple (fuente: Orapiriyakul W y colaboradores, 2023). Su costo es el abordaje: en una red de 21 ensayos, ORIF tuvo más parálisis radial iatrogénica e infección superficial que el brace y la MIPO (fuente: Zavras AG y colaboradores, 2023). Para los abordajes remite a [Abordaje anterolateral del húmero](/tema/abordaje-anterolateral-humero/) y [Abordaje posterior del húmero](/tema/abordaje-posterior-humero/), y para el material a [Principios de placas bloqueadas](/tema/placas-bloqueadas-principios/). MIPO (placa puente por túnel). Aporta relativa estabilidad y consolidación indirecta con callo (fuente: Orapiriyakul W y colaboradores, 2023). En una red de 25 estudios, la MIPO tuvo la menor tasa de complicaciones (2,1 % frente a 16,1 % con ORIF) y la menor parálisis radial posoperatoria (2,2 %) (fuente: Colasanti CA y colaboradores, 2024). En una serie pareada de MIPO anterior contra ORIF, las complicaciones acumuladas fueron 3,6 % frente a 35,7 % (fuente: Randell M y colaboradores, 2021). Es una comparación observacional pareada, no un ensayo, pero encaja con el resto. Clavo endomedular. En la comparación de 10 ensayos con 512 pacientes, el clavo ganó en infección (1,2 % frente a 5,3 %), en tiempo operatorio (61 frente a 88 minutos) y en rapidez de unión (10 frente a 11,9 semanas); no hubo diferencia significativa en no unión (8,4 % con clavo y 6,4 % con placa), reoperación (11,6 % frente a 7,6 %) ni parálisis radial (2,8 % frente a 4,2 %) (fuente: Hurley ET y colaboradores, 2023). Otra revisión que sumó 18 estudios observacionales a 10 ensayos halló más reintervención con clavo, con el pinzamiento de hombro como causa principal (17 %) (fuente: Beeres FJP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 ensayo clásico ya había visto dolor y pérdida de movilidad del hombro asociados al clavo, y pérdida de movilidad del codo asociada a la placa, sobre todo en fracturas distales (fuente: Chapman JR y colaboradores, 2000). Discrepancia que debes conocer. Una cohorte administrativa pareada de 6592 pacientes halló más no unión (RR 1,70) y más parálisis radial (RR 2,37) con placa que con clavo (fuente: Marmor WA y colaboradores, 2025). Es un diseño observacional y no se parece a los ensayos; los ensayos no vieron diferencia de no unión (fuente: Hurley ET y colaboradores, 2023). En fracturas multifragmentarias 12-C, la unión fue 92,3 %, 93,3 % y 84,2 % con ORIF, MIPO y clavo, sin diferencia significativa, y los autores piden cautela por el diseño retrospectivo (fuente: Yoon YC y colaboradores, 2026). Clavo anterógrado o retrógrado. El anterógrado fue 14,40 minutos más rápido, pero se asoció a peor función y más dolor de hombro (fuente: Lanuza Lagunilla L y colaboradores, 2026). El retrógrado evita el hombro y se paga con el riesgo de fractura intraoperatoria supracondílea, que se previene con un fresado y una inserción cuidadosos (fuente: Lanuza Lagunilla L y colaboradores, 2026) (fuente: Ibounig T y colaboradores, 2026). Abierta. Se aplican las reglas de toda fractura abierta: antibiótico temprano, lavado, resección de lo que no está vivo, fijar el hueso y cubrir la herida sin demora (fuente: Ibounig T y colaboradores, 2026). Nada empieza antes de un buen desbridamiento (fuente: Rommens P y colaboradores, 2026). Si vas a poner clavo, se limpia por la misma herida; si vas a poner placa y la herida es chica, puedes limpiarla desde un abordaje estándar separado (fuente: Rommens P y colaboradores, 2026). Con lesión grave de partes blandas se recomienda fijación externa (fuente: Rommens P y colaboradores, 2026). En la serie de 164 adultos de Olson, todas las abiertas recibieron desbridamiento y ORIF (fuente: Olson JJ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Remite a [Fracturas abiertas](/tema/fracturas-abiertas/). Patológica. Para la guía MSTS publicada en AAOS OrthoGuidelines, placa, clavo y polímero fotodinámico son opciones razonables en la fractura patológica diafisaria: con pocos estudios y de baja calidad, no se vieron diferencias de resultado clínico ni de reoperación entre ellos (fuente: Musculoskeletal Tumor Society, 2023). La recomendación tiene fuerza de opción limitada, y se aconseja prudencia con el polímero porque falló más que el clavo (fuente: Musculoskeletal Tumor Society, 2023). Un metaanálisis de 485 pacientes no halló diferencias en falla de fijación, recidiva local ni complicaciones globales, pero sí menos parálisis radial posoperatoria con el clavo (fuente: Chen BK y colaboradores, 2024). La mortalidad al año de las patológicas fue 58 % (fuente: Ibounig T y colaboradores, 2026); por eso conviene una técnica que permita usar el brazo pronto (opinión experta). Polítrauma y codo flotante. Son indicaciones aceptadas de fijación primaria (fuente: Ibounig T y colaboradores, 2026). Cirugía de rescate. Una no unión tras el brace casi siempre es sintomática y se opera (fuente: Ibounig T y colaboradores, 2026); los detalles están en Complicaciones. Tras ver los números, la propuesta de los autores del artículo educativo de Acta Orthopaedica es la decisión compartida y adaptar el método a la edad, la actividad, el patrón de fractura y las preferencias (fuente: Ibounig T y colaboradores, 2026). Si el paciente es de trabajo manual, la cirugía puede acortar la ausencia laboral: en HU-FIX volvió a trabajar 84 % de los operados con una mediana de 7,3 semanas, y 81 % de los del brace con 10 semanas (fuente: Ibounig T y colaboradores, 2026). Con esto cerramos tratamiento quirúrgico: placa, mipo, clavo y fracturas especiales. Sigamos con parálisis radial: primaria, secundaria, cuándo observar y cuándo explorar.</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parálisis radial: primaria, secundaria, cuándo observar y cuándo explorar. Si el nervio ya falla cuando llega el paciente, la parálisis es primaria (la fractura lo comprimió o lo estiró) (fuente: Ibounig T y colaboradores, 2026). Si falla después, durante el tratamiento, es secundaria: el nervio quedó atrapado bajo una placa o se traccionó en la cirugía o con el brace (fuente: Ibounig T y colaboradores, 2026). La diferencia cambia la conducta. Primaria: 10 % en una revisión de 40 estudios y 1758 pacientes con fracturas cerradas (fuente: Hendrickx LAM y colaboradores, 2021); en otra revisión, la parálisis asociada a la fractura fue 11,8 % de 4517 fracturas (fuente: Shao YC y colaboradores, 2005). En una cohorte con muchos traumas de alta energía y abiertas llegó a 25,5 %, y el radial fue el nervio en 93,6 % de los casos (fuente: Entezari V y colaboradores, 2021). Más riesgo: tercio medio y medio-distal (fuente: Shao YC y colaboradores, 2005), trazo transverso o espiral frente a oblicuo y conminuto (fuente: Shao YC y colaboradores, 2005), tercio distal (OR 6,3) y medio (OR 2,8) frente al proximal, fractura abierta (OR 2,1) (fuente: Entezari V y colaboradores, 2021), y patrón Holstein-Lewis (fuente: Ekholm R y colaboradores, 2008). Secundaria: 4 % tras cirugía y 0,4 % sin cirugía (fuente: Hendrickx LAM y colaboradores, 2021). Sin operar el nervio, más de 90 % de las parálisis recupera en el primer año, y eso incluye a buena parte de las secundarias (fuente: Ibounig T y colaboradores, 2026). En una cohorte de 376 pacientes, 91 % de las parálisis traumáticas recuperó espontáneamente; el primer signo apareció con una mediana de 7 y 9 semanas según se tratara sin cirugía o con fijación (fuente: Entezari V y colaboradores, 2021). La recuperación fue 98 % con exploración y 91 % sin ella, sin diferencia (p = 0,29) (fuente: Hendrickx LAM y colaboradores, 2021). La revisión de Shao halló recuperación global de 88,1 % y espontánea de 70,7 % con tratamiento conservador (fuente: Shao YC y colaboradores, 2005). Operar la fractura no cambió la recuperación del nervio (88,5 % frente a 100 %) (fuente: Entezari V y colaboradores, 2021); en 15 pacientes tampoco acortó el inicio ni la recuperación completa (fuente: Alder KD y colaboradores, 2026). En una fractura cerrada con parálisis, la regla es observar (fuente: Pflug EM y colaboradores, 2024). Mientras tanto se previene la contractura con férula y movilización pasiva (fuente: Ibounig T y colaboradores, 2026). Los estudios de conducción no sirven en las primeras 4 semanas (fuente: Ibounig T y colaboradores, 2026); se sugiere pedir estudios si no hay signos de recuperación a las 9 semanas (fuente: Entezari V y colaboradores, 2021). La ecografía puede distinguir contusión de laceración o atrapamiento (fuente: Esparza M y colaboradores, 2019). Casi todos exploran pronto el nervio en 4 escenarios: fractura abierta, gran desplazamiento por alta energía, lesión vascular y parálisis que aparece tarde, ya con el brace puesto (fuente: Ibounig T y colaboradores, 2026). La AO añade el patrón Holstein-Lewis y los síntomas nuevos tras fijar, sobre todo con placa, cerclaje o fijador externo con incisiones pequeñas (fuente: Rommens P y colaboradores, 2026). Korompilias propone también la fractura irreducible, la reducción inaceptable, la parálisis tras manipulación y el dolor neurógeno intratable (fuente: Korompilias AV y colaboradores, 2013). Si la parálisis aparece después de operar y el nervio no se vio en la cirugía, se explora (fuente: Ibounig T y colaboradores, 2026). Cuando no hay signos de recuperación, se considera la exploración tardía entre los 2 y 6 meses, buscando el regreso de la sensibilidad en el primer espacio o de una actividad motora precoz (fuente: Ibounig T y colaboradores, 2026). Otras fuentes dan 3 a 5 meses (fuente: Pflug EM y colaboradores, 2024) y 16 a 18 semanas de observación (fuente: Korompilias AV y colaboradores, 2013). En pacientes ya operados, si el nervio no había recuperado a los 7 meses, la probabilidad de recuperarlo a los 18 meses seguía siendo 56 %, y bajaba a 17 % si no había recuperado al año (fuente: Krijnen NA y colaboradores, 2026). La decisión es de matices: algunas recuperaciones ocurren incluso después del año (fuente: Ibounig T y colaboradores, 2026). Las opciones son neurólisis, injerto (por ejemplo, sural), transferencias nerviosas y transferencias tendinosas (fuente: Ibounig T y colaboradores, 2026). Si la reparación directa o el injerto probablemente no darán buen resultado, se recurre a transferencias de nervio o tendón (fuente: Pflug EM y colaboradores, 2024). Quien va a explorar debe entrar con todo listo para suturar o injertar el nervio (fuente: Rommens P y colaboradores, 2026). El nervio se identifica y se protege siempre que se aborda el hueso: en 73 pacientes con exploración sistemática solo 2 (2,7 %) tuvieron parálisis, frente a 6 a 24 % en la literatura (fuente: Belayneh R y colaboradores, 2023). Por vía posterior hubo 69 parálisis en 497 pacientes y por vía anterolateral 35 en 678, con OR de 2,72 a favor de la anterolateral (fuente: Shon HC y colaboradores, 2023). La MIPO anterior trabaja sin exponer el nervio (fuente: Ibounig T y colaboradores, 2026) (fuente: Rommens P y colaboradores, 2026), y el clavo tuvo menos parálisis radial posoperatoria que la placa en la revisión que sumó ensayos y estudios observacionales (fuente: Beeres FJP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«Parálisis radial primaria y secundaria» muestra lo siguiente. Primaria, cerradas (Hendrickx): 10 por ciento (fuente: Hendrickx LAM y colaboradores, 2021). Asociada a la fractura, Shao: 11.8 por ciento (fuente: Shao YC y colaboradores, 2005). Secundaria con cirugía: 4 por ciento (fuente: Hendrickx LAM y colaboradores, 2021). Secundaria sin cirugía: 0.4 por ciento (fuente: Hendrickx LAM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«Recuperación de la parálisis radial» muestra lo siguiente. Con exploración precoz: 98 por ciento (fuente: Hendrickx LAM y colaboradores, 2021). Sin cirugía: 91 por ciento (fuente: Hendrickx LAM y colaboradores, 2021). Recuperación global (Shao): 88.1 por ciento (fuente: Shao YC y colaboradores, 2005). Espontánea conservador (Shao): 70.7 por ciento (fuente: Shao YC y colaboradores, 2005). Con esto cerramos parálisis radial: primaria, secundaria, cuándo observar y cuándo explorar. Sigamos con técnica quirúrgica: posición, abordaje, reducción, fijación y errores.</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posición, abordaje, reducción, fijación y errores. Es apoyo de estudio: no sustituye al tutor ni al manual del implante. Lo que tiene estudio detrás lleva su cita; lo que es práctica común se rotula práctica habitual / opinión experta y no lleva cifras. Las descripciones paso a paso salen de revisiones y estudios abiertos y de las páginas de abordajes de AO Surgery Reference, que se enlazan y no se copian. Abordaje anterior o anterolateral: supino o silla de playa, para fracturas proximales y del tercio medio (fuente: Ibounig T y colaboradores, 2026). Abordaje posterior: prono o decúbito lateral, para tercio medio y distal cuando hay que movilizar el radial (fuente: Ibounig T y colaboradores, 2026). Clavo anterógrado: silla de playa o supino; los autores del artículo educativo prefieren colocar el arco en C por el lado contralateral para ver las proyecciones sin moverlo (opinión experta) (fuente: Ibounig T y colaboradores, 2026). Clavo retrógrado: prono o lateral (fuente: Ibounig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MIPO anterior: supino o silla de playa, con dos incisiones y sin exponer el nervio (fuente: Ibounig T y colaboradores, 2026). Para el detalle de los abordajes ya publicados, revisa [Abordaje anterolateral del húmero](/tema/abordaje-anterolateral-humero/), [Abordaje posterior del húmero](/tema/abordaje-posterior-humero/) y [Abordaje transdeltoideo lateral](/tema/abordaje-transdeltoideo-lateral/). Reduce el eje y la rotación primero; el acortamiento y la angulación pequeños se toleran más que la rotación incorrecta. Antes de cerrar, comprueba rotación mirando la relación del hueso proximal con el distal en las dos proyecciones y comparando con el lado sano. En trazos simples, comprime. En conminutos, haz puente con una placa larga y respeta los fragmentos pequeños. Tras fijar, mueve el codo y el hombro bajo la visión directa para descartar un tornillo intrarticular o un bloqueo. El gráfico final compara la parálisis radial secundaria según el tratamiento.</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«Parálisis radial secundaria según el tratamiento» muestra lo siguiente. Sin cirugía: 1 por ciento (fuente: Van Bergen SH y colaboradores, 2023). Clavo: 3 por ciento (fuente: Van Bergen SH y colaboradores, 2023). Placa: 6 por ciento (fuente: Van Bergen SH y colaboradores, 2023). MIPO (Colasanti): 2.2 por ciento (fuente: Colasanti CA y colaboradores, 2024). Con esto cerramos técnica quirúrgica: posición, abordaje, reducción, fijación y errores. Sigamos con complicaciones: no unión, nervio, infección, hombro y codo.</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no unión, nervio, infección, hombro y codo. Con brace. Es la complicación más común: 16 a 17 % en ensayos y 20 a 23 % en cohortes clínicas según la revisión educativa (fuente: Ibounig T y colaboradores, 2026); en HU-FIX, 18 % (fuente: Oliver WM y colaboradores, 2025). Casi siempre es sintomática y suele requerir cirugía (fuente: Ibounig T y colaboradores, 2026). Una cohorte de 386 pacientes con cualquier tratamiento inicial (con y sin cirugía) halló 15,3 % de no unión, diagnosticada en promedio a los 122 días (fuente: Lutnick E y colaboradores, 2026). Factores de riesgo. En 164 adultos, el alcohol (OR 3,4) y la infección profunda (OR 19,9) fueron predictores; la enfermedad hepática crónica mostró tendencia (fuente: Olson JJ y colaboradores, 2020). En otra cohorte pesaron el alcoholismo y el hipotiroidismo, y la mayor probabilidad con el manejo inicial no operatorio (fuente: Lutnick E y colaboradores, 2026). Sobre localización y patrón la evidencia discrepa: 147 pacientes sin cirugía no mostraron asociación (fuente: Dedhia N y colaboradores, 2023), y una revisión menciona edad, tabaco y tercio proximal con valor predictivo limitado (fuente: Ibounig T y colaboradores, 2026). Detectarla pronto. La movilidad en el foco a las 6 semanas y el RUSHU bajo anticipan la no unión (fuente: Dekker AP y colaboradores, 2021) (fuente: Oliver WM y colaboradores, 2019). Identificar al paciente en riesgo a las 6 semanas, y a más tardar a las 12, permite decidir antes (fuente: Ibounig T y colaboradores, 2026). Tratarla. Lo habitual es abrir, resecar el tejido fibroso y el hueso esclerótico, y comprimir con placa; así se han publicado uniones de 94 a 98 %, con o sin injerto (fuente: Ibounig T y colaboradores, 2026). Para la no unión hipertrófica, una revisión francesa propone fijación rígida (placa de fragmentos grandes, tornillos de 4,5 mm) más autoinjerto esponjoso, y si se agrega la decorticación osteoperióstica de Judet reporta unión en 98 % (fuente: Bégué T y colaboradores, 2023). En 72 pacientes con no unión tras brace, el uso de autoinjerto o biológicos no cambió la unión (100 % frente a 97 %) y solo 6 % recibió autoinjerto (fuente: Roddy E y colaboradores, 2025). Si falta más de 5 cm de hueso, el problema cambia de escala: membrana inducida en dos tiempos o peroné vascularizado (fuente: Bégué T y colaboradores, 2023). Remite a [Pseudoartrosis](/tema/pseudoartrosis/) y a [Consolidación de fracturas](/tema/consolidacion-fracturas/). La cirugía de la no unión tiene más complicaciones que la primaria: parálisis posoperatoria de hasta 18 % e infección alrededor de 11 %, por lo que se toman cultivos intraoperatorios de rutina (fuente: Ibounig T y colaboradores, 2026). La parálisis iatrogénica tras ORIF fue 5 % en una cohorte de 164 adultos (fuente: Olson JJ y colaboradores, 2020); con exploración sistemática bajó a 2,7 % (fuente: Belayneh R y colaboradores, 2023). Los detalles están en el bloque de parálisis radial. En la red de 25 estudios, la infección profunda fue 1,1 % con clavo frente a 8,6 % con placa abierta (fuente: Colasanti CA y colaboradores, 2024). Una cohorte de 164 mostró 5 % de infección profunda tras ORIF (fuente: Olson JJ y colaboradores, 2020). Remite a [Profilaxis antibiótica en cirugía](/tema/profilaxis-antibiotica-cirugia/). Una no unión puede esconder infección de bajo grado: se piden cultivos intraoperatorios (fuente: Ibounig T y colaboradores, 2026). El clavo anterógrado se asoció a dolor y pérdida de movilidad del hombro (fuente: Chapman JR y colaboradores, 2000), y el pinzamiento fue la causa principal de reintervención (17 %) (fuente: Beeres FJP y colaboradores, 2022). La placa se asoció a pérdida de movilidad del codo, sobre todo en el tercio distal (fuente: Chapman JR y colaboradores, 2000). La fractura cerrada que se abre bajo el brace es rara pero grave: en 8 casos pasó en promedio a las 5,2 semanas, con pacientes de edad avanzada y varios factores de riesgo (fuente: Doxey SA y colaboradores, 2024). Vigila la piel. En 164 adultos, la falla del implante fue 3 %, y la reoperación 10 % (fuente: Olson JJ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acumuladas según la técnica de placa» muestra lo siguiente. ORIF, red de Colasanti: 16.1 por ciento (fuente: Colasanti CA y colaboradores, 2024). MIPO, red de Colasanti: 2.1 por ciento (fuente: Colasanti CA y colaboradores, 2024). ORIF, serie pareada de Randell: 35.7 por ciento (fuente: Randell M y colaboradores, 2021). MIPO anterior, serie pareada: 3.6 por ciento (fuente: Randell M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«Infección profunda y superficial según la técnica» muestra lo siguiente. Infección profunda con clavo: 1.1 por ciento (fuente: Colasanti CA y colaboradores, 2024). Infección profunda con placa abierta: 8.6 por ciento (fuente: Colasanti CA y colaboradores, 2024). Infección con clavo (ensayos): 1.2 por ciento (fuente: Hurley ET y colaboradores, 2023). Infección con ORIF (ensayos): 5.3 por ciento (fuente: Hurley ET y colaboradores, 2023). En el documento Word de este tema encontrarás además: Complicaciones principales y qué reduce el riesgo. Con esto cerramos complicaciones: no unión, nervio, infección, hombro y codo. Sigamos con pronóstico: qué se puede prometer.</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qué se puede prometer. Al año: el DASH fue 8,9 con placa y 12,0 con brace en FISH, con una diferencia de -3,1 puntos y un intervalo de confianza que incluye el cero (fuente: Rämö L y colaboradores, 2020). HU-FIX tampoco halló diferencia a los 12 meses (fuente: Oliver WM y colaboradores, 2025). A los 2 años: el DASH fue 6,8 con cirugía inicial, 6,0 con brace exitoso y 17,5 con cirugía secundaria; la diferencia entre brace exitoso y cirugía secundaria fue de más de 10 puntos, el umbral de relevancia clínica (fuente: Rämö L y colaboradores, 2021) (fuente: Rämö L y colaboradores, 2020). Temprano: la cirugía recupera antes. HU-FIX halló mejor DASH a 6 semanas y a 3 meses con la cirugía (fuente: Oliver WM y colaboradores, 2025), y el metaanálisis de ensayos halló mejor DASH y Constant a 6 meses, sin diferencia al año (fuente: Oliver WM y colaboradores, 2023). Por grupos de método: en una red, la MIPO tuvo el mejor DASH y el mejor puntaje ASES frente a ORIF (fuente: Colasanti CA y colaboradores, 2024), pero esos resultados vienen de estudios heterogéneos. En un ensayo la unión fue 13,9 semanas con ORIF y 18,7 con brace (fuente: Hosseini Khameneh SM y colaboradores, 2019). Con clavo fue 10 semanas y con placa 11,9 (fuente: Hurley ET y colaboradores, 2023). En una serie suiza tratada con brace, 87 % consolidó clínicamente, en una media de 10 semanas (fuente: Koch PP y colaboradores, 2002). En HU-FIX volvió a trabajar 84 % de los operados y 81 % de los del brace, con medianas de 7,3 y 10 semanas (fuente: Ibounig T y colaboradores, 2026). Más de 90 % de las parálisis primarias recupera sin intervención (fuente: Hendrickx LAM y colaboradores, 2021). Si el nervio no se recuperó a los 7 meses, la probabilidad de recuperar a los 18 meses fue 56 %, y si no lo hizo al año, 17 % (fuente: Krijnen NA y colaboradores, 2026). Desde la perspectiva social, la cirugía fue más barata y más efectiva en FISH, y desde el sistema de salud el brace fue más barato (fuente: Suter C y colaboradores, 2026). La mortalidad al año en la serie de Helsinki fue 9,2 % (fuente: Mattila H y colaboradores, 2023), y alcanzó 58 % en las fracturas patológicas (fuente: Ibounig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«DASH a los 2 años según el curso del tratamiento (FISH)» muestra lo siguiente. Brace exitoso: 6 puntos (fuente: Rämö L y colaboradores, 2021). Cirugía inicial: 6.8 puntos (fuente: Rämö L y colaboradores, 2021). Cirugía secundaria tras brace: 17.5 puntos (fuente: Rämö L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«Semanas hasta la unión según el método» muestra lo siguiente. Clavo (Hurley): 10 semanas (fuente: Hurley ET y colaboradores, 2023). Placa (Hurley): 11.9 semanas (fuente: Hurley ET y colaboradores, 2023). ORIF (Hosseini): 13.9 semanas (fuente: Hosseini Khameneh SM y colaboradores, 2019). Brace (Hosseini): 18.7 semanas (fuente: Hosseini Khameneh SM y colaboradores, 2019). Con esto cerramos pronóstico: qué se puede prometer. Sigamos con rehabilitación: tiempos y lo que sí tiene respaldo.</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tiempos y lo que sí tiene respaldo. La evidencia sobre rehabilitación es escasa: el artículo educativo de Acta Orthopaedica sugiere seguir el protocolo de un ensayo en marcha y reconoce que la recomendación no tiene aún respaldo de alto nivel (fuente: Ibounig T y colaboradores, 2026). Primeras semanas: muchos usan coaptación o yeso colgante 1 a 2 semanas antes del brace (fuente: Ibounig T y colaboradores, 2026). Ejercicios: péndulos de hombro, codo y muñeca libres y uso de la mano, con guía de un fisioterapeuta (fuente: Ibounig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Controles: a 1 o 2 semanas con radiografía, piel y tolerancia; luego a las 6 y 12 semanas se valora la consolidación y la función (fuente: Ibounig T y colaboradores, 2026). Dolor: puede durar de 3 a 4 semanas (fuente: Ibounig T y colaboradores, 2026). Vigila: la piel, sobre todo si hay deterioro cognitivo, porque la dermatitis fue 18 % con brace frente a 3 % con cirugía en HU-FIX (fuente: Oliver WM y colaboradores, 2025). El protocolo propuesto por esos autores permite movilidad activa sin restricción pero sin carga durante las 2 primeras semanas; de la semana 2 a la 6, carga gradual según el dolor; y después de 6 semanas, carga plena si la radiografía no muestra complicaciones (fuente: Ibounig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Mientras el nervio no recupera, se previenen las contracturas con férula y movilización pasiva (fuente: Ibounig T y colaboradores, 2026). Con esto cerramos rehabilitación: tiempos y lo que sí tiene respaldo. Sigamos con guías y consensos vigentes.</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y consensos vigentes. Las guías y los consensos se suman a la evidencia, no la reemplazan. Estas son las que se pudieron abrir. En la búsqueda hecha para este tema en la lista de guías de la AAOS (27 de octubre de 2026) no se encontró una guía para la fractura diafisaria del húmero del adulto, y la guía NICE NG38 de fracturas no complejas trata el húmero proximal pero no la diáfisis; por eso no hay aquí una guía específica de la diáfisis.</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 que sí hay: Analgesia inicial: NICE NG38 ofrece paracetamol oral, paracetamol oral con codeína o paracetamol intravenoso más morfina intravenosa según la intensidad en fracturas sospechadas de hueso largo del brazo, y pide no ofrecer AINE a adultos frágiles o mayores (fuente: National Institute for Health and Care Excellence, 2016). Fractura patológica: la guía MSTS publicada en AAOS OrthoGuidelines (2023) considera razonables la placa, la fijación intramedular y el polímero fotodinámico, con cautela con este último; la fuerza de la recomendación es opción limitada (fuente: Musculoskeletal Tumor Society, 2023).</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Revisión educativa de Acta Orthopaedica (2026): resume el manejo con evidencia y opinión de expertos y propone una estrategia basada en decisión compartida (fuente: Ibounig T y colaboradores, 2026). AO Surgery Reference: páginas de evaluación, abordajes y lecturas, que se enlazan al final y no se copian (fuente: Rommens P y colaboradores, 2026). Con esto cerramos guías y consensos vigentes.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Antes de cualquier maniobra se examina y se registra el nervio radial: una parálisis que aparece después de manipular el brazo cambia la conducta (fuente: Rommens P y colaboradores, 2026) (fuente: Korompilias AV y colaboradores, 2013). No hay un ganador universal entre brace y cirugía: la cirugía recupera más rápido y reduce la no unión, a cambio de riesgo de parálisis iatrogénica e infección, y la función converge al año (fuente: Oliver WM y colaboradores, 2023) (fuente: Ibounig T y colaboradores, 2026). La parálisis radial primaria de una fractura cerrada se observa: más de 90 % se recupera, y operar para acelerarla no mostró ventaja (fuente: Hendrickx LAM y colaboradores, 2021) (fuente: Alder KD y colaboradores, 2026). El brace se vigila, no se da por seguro: la movilidad en el foco y el callo escaso a las 6 semanas anticipan la no unión (fuente: Dekker AP y colaboradores, 2021) (fuente: Oliver WM y colaboradores, 2019). Si se opera, el nervio radial manda la técnica: o se identifica y se protege (placa por vía anterolateral o posterior) o se trabaja sin exponerlo (MIPO anterior) (fuente: Welle K y colaboradores, 2022) (fuente: Rommens P y colaboradores, 2026) (fuente: Rommens P y colaboradores, 2026) (fuente: Ibounig T y colaboradores, 2026); el clavo tuvo menos parálisis posoperatoria que la placa (fuente: Beeres FJP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Pide radiografías en 2 planos que incluyan el húmero completo y las articulaciones vecinas (fuente: Rommens P y colaboradores, 2026). Sin pulso distal no se espera: angio-TC o arteriografía de inmediato (fuente: Rommens P y colaboradores, 2026); si la lesión arterial es mayor, lo indicado es fijador externo más reparación vascular (fuente: Rommens P y colaboradores, 2026). Si hay una herida junto al foco, trátala como fractura abierta: necesita desbridamiento quirúrgico pronto (fuente: Rommens P y colaboradores, 2026). Coaptación primero, brace después: el brace inmediato dio 0,97 puntos más de dolor en los primeros 10 días y 33,3 % de lesiones de piel frente a 7,1 % con coaptación (fuente: Kingery MT y colaboradores, 2026). En 164 adultos, el alcohol (OR 3,4) y la infección profunda (OR 19,9) predijeron la no unión (fuente: Olson JJ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Examina y registra el nervio radial antes de cualquier maniobra (fuente: Rommens P y colaboradores, 2026). Brace y cirugía convergen al año; la cirugía adelanta la recuperación y reduce la no unión, a costa de parálisis iatrogénica e infección (fuente: Oliver WM y colaboradores, 2023) (fuente: Ibounig T y colaboradores, 2026). La parálisis radial primaria cerrada se observa (fuente: Hendrickx LAM y colaboradores, 2021) (fuente: Alder KD y colaboradores, 2026). El brace se vigila a las 6 semanas (fuente: Dekker AP y colaboradores, 2021) (fuente: Oliver WM y colaboradores, 2019). La elección entre placa y clavo es de paciente, patrón y cirujano, con números para cada riesgo (fuente: Hurley ET y colaboradores, 2023) (fuente: Beeres FJP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húmero diáfisis · fractura diafisaria del húmero · AO/OTA 12 · Holstein-Lewis · nervio radial · parálisis radial · surco espiral · brace de Sarmiento · tratamiento funcional · MIPO · placa de compresión · clavo endomedular · no unión · RUSHU · abordaje anterolateral · abordaje posterior · fractura patológica · fractura abierta.</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El radial gira por el surco espiral: examínalo y regístralo antes de reducir (fuente: Rommens P y colaboradores, 2026). Parálisis radial en fractura cerrada: se espera; más de 90 % se recupera (fuente: Hendrickx LAM y colaboradores, 2021). Brace: coaptación primero, brace después y control a las 6 semanas (fuente: Kingery MT y colaboradores, 2026) (fuente: Dekker AP y colaboradores, 2021). Holstein-Lewis: espiral distal con ápex radial y hasta 20 % de parálisis (fuente: Ibounig T y colaboradores, 2026). Placa: 6 a 8 corticales por lado y el nervio identificado (fuente: Ibounig T y colaboradores, 2026). Clavo: ganas tiempo y menos infección; pagas con el hombro (fuente: Hurley ET y colaboradores, 2023) (fuente: Beeres FJP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inventado, sin datos de pacientes reales. Hombre de 42 años, albañil, diestro, sano, que cae de una escalera y se golpea el brazo derecho. Llega con dolor, deformidad y edema del brazo. Pulsos normales, piel íntegra, muñeca caída y pérdida de sensibilidad en el dorso de la mano. La radiografía muestra una fractura espiral simple del tercio distal con ápex radial y varo. Pregunta si podrá volver pronto a su trabajo.</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examen documentas antes de tocar el brazo y por qué?. ¿Cómo clasificas la fractura y qué riesgo te dice el patrón?. ¿Explorar el nervio de inmediato o esperar?. ¿Brace o cirugía? ¿Qué le dices con los números?. Si decides operar, ¿qué abordaje eliges y qué cuidas del nervio?. ¿Cómo planeas el seguimiento?.</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Primero registras el radial, el interóseo posterior y los pulsos antes de cualquier maniobra (fuente: Rommens P y colaboradores, 2026). El patrón es una espiral distal con ápex radial y varo, es decir, Holstein-Lewis, que se asocia a parálisis radial aguda en 22 % frente a 8 % de otras diafisarias (fuente: Ekholm R y colaboradores, 2008). En una fractura cerrada con parálisis y sin otras indicaciones, la conducta es observar: más de 90 % se recupera (fuente: Hendrickx LAM y colaboradores, 2021) y operar no acorta la recuperación (fuente: Alder KD y colaboradores, 2026). La AO sí lista el Holstein-Lewis entre los motivos para considerar explorar (fuente: Rommens P y colaboradores, 2026), así que la decisión es de matices. Con el paciente conversas los números: la cirugía adelanta la función y reduce la no unión (0,7 % frente a 15,7 %), pero conlleva más parálisis transitoria (17,4 % frente a 0,7 %) (fuente: Oliver WM y colaboradores, 2023); en HU-FIX, 84 % de los operados volvió a trabajar con una mediana de 7,3 semanas y 81 % de los del brace con 10 semanas (fuente: Ibounig T y colaboradores, 2026). Para un albañil, la cirugía tiene un argumento fuerte. Si operas por atrás, hay más parálisis iatrogénica que por el anterolateral (OR 2,72) (fuente: Shon HC y colaboradores, 2023), así que identificas y proteges el nervio con las referencias, como el vértice de la aponeurosis del tríceps (fuente: Arora S y colaboradores, 2011). La MIPO anterior es una alternativa que no expone el nervio (fuente: Ibounig T y colaboradores, 2026) y tuvo la menor parálisis radial posoperatoria en una red de metaanálisis (2,2 %) (fuente: Colasanti CA y colaboradores, 2024). Si eliges brace, empiezas con coaptación (fuente: Kingery MT y colaboradores, 2026) y controlas a las 6 semanas la movilidad en el foco y el RUSHU (fuente: Dekker AP y colaboradores, 2021) (fuente: Oliver WM y colaboradores, 2019). La parálisis no obliga a operar la fractura, y la fractura no obliga a explorar el nervio; la decisión se toma con el paciente, el patrón y los números (fuente: Ibounig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hart" Target="../charts/char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chart" Target="../charts/char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chart" Target="../charts/char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Fractura de la diáfisis del húmero: del nervio radial a la decisión, con la evidencia abierta</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trauma-adulto · humero-diafisis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2026-10-27.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qué es la diáfisis y cómo se nombra la fractura</a:t>
            </a:r>
          </a:p>
          <a:p>
            <a:pPr marL="347472" indent="-347472">
              <a:spcAft>
                <a:spcPts val="1400"/>
              </a:spcAft>
              <a:buChar char="•"/>
            </a:pPr>
            <a:r>
              <a:rPr sz="2200">
                <a:solidFill>
                  <a:srgbClr val="263238"/>
                </a:solidFill>
                <a:latin typeface="Calibri"/>
              </a:rPr>
              <a:t>2. Epidemiología: cuánto, a quién y cómo llega</a:t>
            </a:r>
          </a:p>
          <a:p>
            <a:pPr marL="347472" indent="-347472">
              <a:spcAft>
                <a:spcPts val="1400"/>
              </a:spcAft>
              <a:buChar char="•"/>
            </a:pPr>
            <a:r>
              <a:rPr sz="2200">
                <a:solidFill>
                  <a:srgbClr val="263238"/>
                </a:solidFill>
                <a:latin typeface="Calibri"/>
              </a:rPr>
              <a:t>3. Mecanismo de lesión</a:t>
            </a:r>
          </a:p>
          <a:p>
            <a:pPr marL="347472" indent="-347472">
              <a:spcAft>
                <a:spcPts val="1400"/>
              </a:spcAft>
              <a:buChar char="•"/>
            </a:pPr>
            <a:r>
              <a:rPr sz="2200">
                <a:solidFill>
                  <a:srgbClr val="263238"/>
                </a:solidFill>
                <a:latin typeface="Calibri"/>
              </a:rPr>
              <a:t>4. Anatomía quirúrgica: el hueso, el nervio radial y lo que lo acompaña</a:t>
            </a:r>
          </a:p>
          <a:p>
            <a:pPr marL="347472" indent="-347472">
              <a:spcAft>
                <a:spcPts val="1400"/>
              </a:spcAft>
              <a:buChar char="•"/>
            </a:pPr>
            <a:r>
              <a:rPr sz="2200">
                <a:solidFill>
                  <a:srgbClr val="263238"/>
                </a:solidFill>
                <a:latin typeface="Calibri"/>
              </a:rPr>
              <a:t>5. Clasificación: AO/OTA 12, el tercio y el patrón de Holstein-Lewis</a:t>
            </a:r>
          </a:p>
          <a:p>
            <a:pPr marL="347472" indent="-347472">
              <a:spcAft>
                <a:spcPts val="1400"/>
              </a:spcAft>
              <a:buChar char="•"/>
            </a:pPr>
            <a:r>
              <a:rPr sz="2200">
                <a:solidFill>
                  <a:srgbClr val="263238"/>
                </a:solidFill>
                <a:latin typeface="Calibri"/>
              </a:rPr>
              <a:t>6. Diagnóstico: de la urgencia a la decisión</a:t>
            </a:r>
          </a:p>
          <a:p>
            <a:pPr marL="347472" indent="-347472">
              <a:spcAft>
                <a:spcPts val="1400"/>
              </a:spcAft>
              <a:buChar char="•"/>
            </a:pPr>
            <a:r>
              <a:rPr sz="2200">
                <a:solidFill>
                  <a:srgbClr val="263238"/>
                </a:solidFill>
                <a:latin typeface="Calibri"/>
              </a:rPr>
              <a:t>7. Examen físico: el nervio radial y la movilidad del foco</a:t>
            </a:r>
          </a:p>
          <a:p>
            <a:pPr marL="347472" indent="-347472">
              <a:spcAft>
                <a:spcPts val="1400"/>
              </a:spcAft>
              <a:buChar char="•"/>
            </a:pPr>
            <a:r>
              <a:rPr sz="2200">
                <a:solidFill>
                  <a:srgbClr val="263238"/>
                </a:solidFill>
                <a:latin typeface="Calibri"/>
              </a:rPr>
              <a:t>8. Imágenes: proyecciones, TC, ecografía del nervio y el puntaje RUSHU</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Algoritmo: decidir entre brace, placa, MIPO y clavo</a:t>
            </a:r>
          </a:p>
          <a:p>
            <a:pPr marL="347472" indent="-347472">
              <a:spcAft>
                <a:spcPts val="1400"/>
              </a:spcAft>
              <a:buChar char="•"/>
            </a:pPr>
            <a:r>
              <a:rPr sz="2200">
                <a:solidFill>
                  <a:srgbClr val="263238"/>
                </a:solidFill>
                <a:latin typeface="Calibri"/>
              </a:rPr>
              <a:t>10. Tratamiento: brace, indicaciones de cirugía, placa, MIPO y clavo</a:t>
            </a:r>
          </a:p>
          <a:p>
            <a:pPr marL="347472" indent="-347472">
              <a:spcAft>
                <a:spcPts val="1400"/>
              </a:spcAft>
              <a:buChar char="•"/>
            </a:pPr>
            <a:r>
              <a:rPr sz="2200">
                <a:solidFill>
                  <a:srgbClr val="263238"/>
                </a:solidFill>
                <a:latin typeface="Calibri"/>
              </a:rPr>
              <a:t>11. Tratamiento quirúrgico: placa, MIPO, clavo y fracturas especiales</a:t>
            </a:r>
          </a:p>
          <a:p>
            <a:pPr marL="347472" indent="-347472">
              <a:spcAft>
                <a:spcPts val="1400"/>
              </a:spcAft>
              <a:buChar char="•"/>
            </a:pPr>
            <a:r>
              <a:rPr sz="2200">
                <a:solidFill>
                  <a:srgbClr val="263238"/>
                </a:solidFill>
                <a:latin typeface="Calibri"/>
              </a:rPr>
              <a:t>12. Parálisis radial: primaria, secundaria, cuándo observar y cuándo explorar</a:t>
            </a:r>
          </a:p>
          <a:p>
            <a:pPr marL="347472" indent="-347472">
              <a:spcAft>
                <a:spcPts val="1400"/>
              </a:spcAft>
              <a:buChar char="•"/>
            </a:pPr>
            <a:r>
              <a:rPr sz="2200">
                <a:solidFill>
                  <a:srgbClr val="263238"/>
                </a:solidFill>
                <a:latin typeface="Calibri"/>
              </a:rPr>
              <a:t>13. Técnica quirúrgica: posición, abordaje, reducción, fijación y errores</a:t>
            </a:r>
          </a:p>
          <a:p>
            <a:pPr marL="347472" indent="-347472">
              <a:spcAft>
                <a:spcPts val="1400"/>
              </a:spcAft>
              <a:buChar char="•"/>
            </a:pPr>
            <a:r>
              <a:rPr sz="2200">
                <a:solidFill>
                  <a:srgbClr val="263238"/>
                </a:solidFill>
                <a:latin typeface="Calibri"/>
              </a:rPr>
              <a:t>14. Complicaciones: no unión, nervio, infección, hombro y codo</a:t>
            </a:r>
          </a:p>
          <a:p>
            <a:pPr marL="347472" indent="-347472">
              <a:spcAft>
                <a:spcPts val="1400"/>
              </a:spcAft>
              <a:buChar char="•"/>
            </a:pPr>
            <a:r>
              <a:rPr sz="2200">
                <a:solidFill>
                  <a:srgbClr val="263238"/>
                </a:solidFill>
                <a:latin typeface="Calibri"/>
              </a:rPr>
              <a:t>15. Pronóstico: qué se puede prometer</a:t>
            </a:r>
          </a:p>
          <a:p>
            <a:pPr marL="347472" indent="-347472">
              <a:spcAft>
                <a:spcPts val="1400"/>
              </a:spcAft>
              <a:buChar char="•"/>
            </a:pPr>
            <a:r>
              <a:rPr sz="2200">
                <a:solidFill>
                  <a:srgbClr val="263238"/>
                </a:solidFill>
                <a:latin typeface="Calibri"/>
              </a:rPr>
              <a:t>16. Rehabilitación: tiempos y lo que sí tiene respaldo</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Ibounig T et al. Acta Orthop. 2026. doi:10.2340/17453674.2026.45597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fractura de la diáfisis del húmero es 1 a 3 % de las fracturas del adulto, con una incidencia de 10 a 30 por 100 000 personas-año y dos picos…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la diáfisis y cómo se nombra la fractura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Ibounig T et al. Acta Orthop. 2026. doi:10.2340/17453674.2026.45597</a:t>
            </a:r>
          </a:p>
          <a:p>
            <a:r>
              <a:rPr sz="800">
                <a:solidFill>
                  <a:srgbClr val="5A6469"/>
                </a:solidFill>
                <a:latin typeface="Calibri"/>
              </a:rPr>
              <a:t>[r29] Chapman JR et al. J Orthop Trauma. 2000. doi:10.1097/00005131-200003000-00002</a:t>
            </a:r>
          </a:p>
          <a:p>
            <a:r>
              <a:rPr sz="800">
                <a:solidFill>
                  <a:srgbClr val="5A6469"/>
                </a:solidFill>
                <a:latin typeface="Calibri"/>
              </a:rPr>
              <a:t>[r30] Rommens P et al. En: AO Surgery Reference. 2026.</a:t>
            </a:r>
          </a:p>
          <a:p>
            <a:r>
              <a:rPr sz="800">
                <a:solidFill>
                  <a:srgbClr val="5A6469"/>
                </a:solidFill>
                <a:latin typeface="Calibri"/>
              </a:rPr>
              <a:t>[r31] Weisberg ZS et al. J Hand Surg Am. 2024. doi:10.1016/j.jhsa.2024.03.013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diáfisis del húmero es el tramo largo del hueso entre las dos extremidades articulares.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la diáfisis y cómo se nombra la fractura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Rommens P et al. En: AO Surgery Reference. 2026.</a:t>
            </a:r>
          </a:p>
          <a:p>
            <a:r>
              <a:rPr sz="1000">
                <a:solidFill>
                  <a:srgbClr val="5A6469"/>
                </a:solidFill>
                <a:latin typeface="Calibri"/>
              </a:rPr>
              <a:t>[r1] Ibounig T et al. Acta Orthop. 2026. doi:10.2340/17453674.2026.45597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AO/OTA la codifica como segmento 12 y la divide en tres tipos: simple (A), en cuña (B) y multifragmentaria (C) [r30][r1].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la diáfisis y cómo se nombra la fractura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Weisberg ZS et al. J Hand Surg Am. 2024. doi:10.1016/j.jhsa.2024.03.013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segunda: el nervio radial rodea el hueso por el surco espiral, así que tanto la fractura como la cirugía ponen el nervio en riesgo [r31].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cuánto, a quién y cómo llega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Gosler MW et al. Cochrane Database Syst Rev. 2012. doi:10.1002/14651858.CD008832.pub2</a:t>
            </a:r>
          </a:p>
          <a:p>
            <a:r>
              <a:rPr sz="1000">
                <a:solidFill>
                  <a:srgbClr val="5A6469"/>
                </a:solidFill>
                <a:latin typeface="Calibri"/>
              </a:rPr>
              <a:t>[r1] Ibounig T et al. Acta Orthop. 2026. doi:10.2340/17453674.2026.45597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diáfisis humeral aporta 1 a 3 % de las fracturas del adulto… [r32]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Localización de la fractura en una cohorte finlandesa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Ibounig T et al. Acta Orthop. 2026. doi:10.2340/17453674.2026.45597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la fractura en la misma cohorte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Ibounig T et al. Acta Orthop. 2026. doi:10.2340/17453674.2026.45597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Ibounig T et al. Acta Orthop. 2026. doi:10.2340/17453674.2026.45597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el adulto mayor domina la caída simple desde su propia altura sobre un hueso frágil; en el joven, el trauma de alta energía: tránsito, deporte, caídas de altura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Ibounig T et al. Acta Orthop. 2026. doi:10.2340/17453674.2026.45597</a:t>
            </a:r>
          </a:p>
          <a:p>
            <a:r>
              <a:rPr sz="800">
                <a:solidFill>
                  <a:srgbClr val="5A6469"/>
                </a:solidFill>
                <a:latin typeface="Calibri"/>
              </a:rPr>
              <a:t>[r26] Doxey SA et al. Arch Orthop Trauma Surg. 2024. doi:10.1007/s00402-024-05369-4</a:t>
            </a:r>
          </a:p>
          <a:p>
            <a:r>
              <a:rPr sz="800">
                <a:solidFill>
                  <a:srgbClr val="5A6469"/>
                </a:solidFill>
                <a:latin typeface="Calibri"/>
              </a:rPr>
              <a:t>[r33] Mattila H et al. J Shoulder Elbow Surg. 2023. doi:10.1016/j.jse.2022.10.020</a:t>
            </a:r>
          </a:p>
          <a:p>
            <a:r>
              <a:rPr sz="800">
                <a:solidFill>
                  <a:srgbClr val="5A6469"/>
                </a:solidFill>
                <a:latin typeface="Calibri"/>
              </a:rPr>
              <a:t>[r34] Entezari V et al. J Shoulder Elbow Surg. 2021. doi:10.1016/j.jse.2021.04.025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Una complicación poco descrita: una fractura cerrada tratada con brace que se abre.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Ibounig T et al. Acta Orthop. 2026. doi:10.2340/17453674.2026.45597</a:t>
            </a:r>
          </a:p>
          <a:p>
            <a:r>
              <a:rPr sz="800">
                <a:solidFill>
                  <a:srgbClr val="5A6469"/>
                </a:solidFill>
                <a:latin typeface="Calibri"/>
              </a:rPr>
              <a:t>[r26] Doxey SA et al. Arch Orthop Trauma Surg. 2024. doi:10.1007/s00402-024-05369-4</a:t>
            </a:r>
          </a:p>
          <a:p>
            <a:r>
              <a:rPr sz="800">
                <a:solidFill>
                  <a:srgbClr val="5A6469"/>
                </a:solidFill>
                <a:latin typeface="Calibri"/>
              </a:rPr>
              <a:t>[r33] Mattila H et al. J Shoulder Elbow Surg. 2023. doi:10.1016/j.jse.2022.10.020</a:t>
            </a:r>
          </a:p>
          <a:p>
            <a:r>
              <a:rPr sz="800">
                <a:solidFill>
                  <a:srgbClr val="5A6469"/>
                </a:solidFill>
                <a:latin typeface="Calibri"/>
              </a:rPr>
              <a:t>[r34] Entezari V et al. J Shoulder Elbow Surg. 2021. doi:10.1016/j.jse.2021.04.025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una guía para predecir la angulación, no una regla rígida.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quirúrgica: el hueso, el nervio radial y lo que lo acompaña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[r16] Welle K et al. J Bone Joint Surg Am. 2022. doi:10.2106/JBJS.21.00482</a:t>
            </a:r>
          </a:p>
          <a:p>
            <a:r>
              <a:rPr sz="800">
                <a:solidFill>
                  <a:srgbClr val="5A6469"/>
                </a:solidFill>
                <a:latin typeface="Calibri"/>
              </a:rPr>
              <a:t>[r17] Rommens P et al. En: AO Surgery Reference. 2026.</a:t>
            </a:r>
          </a:p>
          <a:p>
            <a:r>
              <a:rPr sz="800">
                <a:solidFill>
                  <a:srgbClr val="5A6469"/>
                </a:solidFill>
                <a:latin typeface="Calibri"/>
              </a:rPr>
              <a:t>[r18] Rommens P et al. En: AO Surgery Reference. 2026.</a:t>
            </a:r>
          </a:p>
          <a:p>
            <a:r>
              <a:rPr sz="800">
                <a:solidFill>
                  <a:srgbClr val="5A6469"/>
                </a:solidFill>
                <a:latin typeface="Calibri"/>
              </a:rPr>
              <a:t>[r19] Rommens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diáfisis tiene una cara posterior con el surco espiral, una cara lateral con la tuberosidad deltoidea hacia la mitad, y bordes que separan tres caras (anatomía descriptiva clásica…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quirúrgica: el hueso, el nervio radial y lo que lo acompaña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Welle K et al. J Bone Joint Surg Am. 2022. doi:10.2106/JBJS.21.00482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Hubo una zona segura distal de al menos 110 mm medida desde el epicóndilo lateral; por encima de ella hay que identificar y proteger todo lo que cruza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está en riesgo en cada tercio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Rommens P et al. En: AO Surgery Reference. 2026.</a:t>
            </a:r>
          </a:p>
          <a:p>
            <a:r>
              <a:rPr sz="1000">
                <a:solidFill>
                  <a:srgbClr val="5A6469"/>
                </a:solidFill>
                <a:latin typeface="Calibri"/>
              </a:rPr>
              <a:t>[r35] Rommens P et al. En: AO Surgery Reference. 2026.</a:t>
            </a:r>
          </a:p>
          <a:p>
            <a:r>
              <a:rPr sz="1000">
                <a:solidFill>
                  <a:srgbClr val="5A6469"/>
                </a:solidFill>
                <a:latin typeface="Calibri"/>
              </a:rPr>
              <a:t>[r36] Rommens P et al. En: AO Surgery Reference. 2026.</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Tercio</a:t>
                      </a:r>
                    </a:p>
                  </a:txBody>
                  <a:tcPr>
                    <a:solidFill>
                      <a:srgbClr val="0F5F6B"/>
                    </a:solidFill>
                  </a:tcPr>
                </a:tc>
                <a:tc>
                  <a:txBody>
                    <a:bodyPr/>
                    <a:lstStyle/>
                    <a:p>
                      <a:r>
                        <a:rPr sz="1600" b="1">
                          <a:solidFill>
                            <a:srgbClr val="FFFFFF"/>
                          </a:solidFill>
                          <a:latin typeface="Calibri"/>
                        </a:rPr>
                        <a:t>Estructuras en riesgo</a:t>
                      </a:r>
                    </a:p>
                  </a:txBody>
                  <a:tcPr>
                    <a:solidFill>
                      <a:srgbClr val="0F5F6B"/>
                    </a:solidFill>
                  </a:tcPr>
                </a:tc>
                <a:tc>
                  <a:txBody>
                    <a:bodyPr/>
                    <a:lstStyle/>
                    <a:p>
                      <a:r>
                        <a:rPr sz="1600" b="1">
                          <a:solidFill>
                            <a:srgbClr val="FFFFFF"/>
                          </a:solidFill>
                          <a:latin typeface="Calibri"/>
                        </a:rPr>
                        <a:t>Consecuencia práctica</a:t>
                      </a:r>
                    </a:p>
                  </a:txBody>
                  <a:tcPr>
                    <a:solidFill>
                      <a:srgbClr val="0F5F6B"/>
                    </a:solidFill>
                  </a:tcPr>
                </a:tc>
              </a:tr>
              <a:tr h="457200">
                <a:tc>
                  <a:txBody>
                    <a:bodyPr/>
                    <a:lstStyle/>
                    <a:p>
                      <a:r>
                        <a:rPr sz="1600">
                          <a:solidFill>
                            <a:srgbClr val="263238"/>
                          </a:solidFill>
                          <a:latin typeface="Calibri"/>
                        </a:rPr>
                        <a:t>Proximal</a:t>
                      </a:r>
                    </a:p>
                  </a:txBody>
                  <a:tcPr>
                    <a:solidFill>
                      <a:srgbClr val="EEF3F4"/>
                    </a:solidFill>
                  </a:tcPr>
                </a:tc>
                <a:tc>
                  <a:txBody>
                    <a:bodyPr/>
                    <a:lstStyle/>
                    <a:p>
                      <a:r>
                        <a:rPr sz="1600">
                          <a:solidFill>
                            <a:srgbClr val="263238"/>
                          </a:solidFill>
                          <a:latin typeface="Calibri"/>
                        </a:rPr>
                        <a:t>Nervio axilar, a 5 a 7 cm bajo el acromion [r36]</a:t>
                      </a:r>
                    </a:p>
                  </a:txBody>
                  <a:tcPr>
                    <a:solidFill>
                      <a:srgbClr val="EEF3F4"/>
                    </a:solidFill>
                  </a:tcPr>
                </a:tc>
                <a:tc>
                  <a:txBody>
                    <a:bodyPr/>
                    <a:lstStyle/>
                    <a:p>
                      <a:r>
                        <a:rPr sz="1600">
                          <a:solidFill>
                            <a:srgbClr val="263238"/>
                          </a:solidFill>
                          <a:latin typeface="Calibri"/>
                        </a:rPr>
                        <a:t>Portales proximales con cuidado; pines por deltoides</a:t>
                      </a:r>
                    </a:p>
                  </a:txBody>
                  <a:tcPr>
                    <a:solidFill>
                      <a:srgbClr val="EEF3F4"/>
                    </a:solidFill>
                  </a:tcPr>
                </a:tc>
              </a:tr>
              <a:tr h="457200">
                <a:tc>
                  <a:txBody>
                    <a:bodyPr/>
                    <a:lstStyle/>
                    <a:p>
                      <a:r>
                        <a:rPr sz="1600">
                          <a:solidFill>
                            <a:srgbClr val="263238"/>
                          </a:solidFill>
                          <a:latin typeface="Calibri"/>
                        </a:rPr>
                        <a:t>Medio</a:t>
                      </a:r>
                    </a:p>
                  </a:txBody>
                  <a:tcPr>
                    <a:solidFill>
                      <a:srgbClr val="FFFFFF"/>
                    </a:solidFill>
                  </a:tcPr>
                </a:tc>
                <a:tc>
                  <a:txBody>
                    <a:bodyPr/>
                    <a:lstStyle/>
                    <a:p>
                      <a:r>
                        <a:rPr sz="1600">
                          <a:solidFill>
                            <a:srgbClr val="263238"/>
                          </a:solidFill>
                          <a:latin typeface="Calibri"/>
                        </a:rPr>
                        <a:t>Radial pegado a la cortical dorsal; sin zona segura para pines [r36]</a:t>
                      </a:r>
                    </a:p>
                  </a:txBody>
                  <a:tcPr>
                    <a:solidFill>
                      <a:srgbClr val="FFFFFF"/>
                    </a:solidFill>
                  </a:tcPr>
                </a:tc>
                <a:tc>
                  <a:txBody>
                    <a:bodyPr/>
                    <a:lstStyle/>
                    <a:p>
                      <a:r>
                        <a:rPr sz="1600">
                          <a:solidFill>
                            <a:srgbClr val="263238"/>
                          </a:solidFill>
                          <a:latin typeface="Calibri"/>
                        </a:rPr>
                        <a:t>Placa: identificar el nervio; no poner pines percutáneos</a:t>
                      </a:r>
                    </a:p>
                  </a:txBody>
                  <a:tcPr>
                    <a:solidFill>
                      <a:srgbClr val="FFFFFF"/>
                    </a:solidFill>
                  </a:tcPr>
                </a:tc>
              </a:tr>
              <a:tr h="457200">
                <a:tc>
                  <a:txBody>
                    <a:bodyPr/>
                    <a:lstStyle/>
                    <a:p>
                      <a:r>
                        <a:rPr sz="1600">
                          <a:solidFill>
                            <a:srgbClr val="263238"/>
                          </a:solidFill>
                          <a:latin typeface="Calibri"/>
                        </a:rPr>
                        <a:t>Distal</a:t>
                      </a:r>
                    </a:p>
                  </a:txBody>
                  <a:tcPr>
                    <a:solidFill>
                      <a:srgbClr val="EEF3F4"/>
                    </a:solidFill>
                  </a:tcPr>
                </a:tc>
                <a:tc>
                  <a:txBody>
                    <a:bodyPr/>
                    <a:lstStyle/>
                    <a:p>
                      <a:r>
                        <a:rPr sz="1600">
                          <a:solidFill>
                            <a:srgbClr val="263238"/>
                          </a:solidFill>
                          <a:latin typeface="Calibri"/>
                        </a:rPr>
                        <a:t>Radial perfora el septo lateral [r17]; cubital en el septo medial [r35]</a:t>
                      </a:r>
                    </a:p>
                  </a:txBody>
                  <a:tcPr>
                    <a:solidFill>
                      <a:srgbClr val="EEF3F4"/>
                    </a:solidFill>
                  </a:tcPr>
                </a:tc>
                <a:tc>
                  <a:txBody>
                    <a:bodyPr/>
                    <a:lstStyle/>
                    <a:p>
                      <a:r>
                        <a:rPr sz="1600">
                          <a:solidFill>
                            <a:srgbClr val="263238"/>
                          </a:solidFill>
                          <a:latin typeface="Calibri"/>
                        </a:rPr>
                        <a:t>Hohmann solo con cuidado; cubital protegido por atrás</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AO/OTA 12, el tercio y el patrón de Holstein-Lewis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Ibounig T et al. Acta Orthop. 2026. doi:10.2340/17453674.2026.45597</a:t>
            </a:r>
          </a:p>
          <a:p>
            <a:r>
              <a:rPr sz="1000">
                <a:solidFill>
                  <a:srgbClr val="5A6469"/>
                </a:solidFill>
                <a:latin typeface="Calibri"/>
              </a:rPr>
              <a:t>[r30] Rommens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clasificación AO/OTA divide la diáfisis en tipo A (simple), tipo B (en cuña) y tipo C (multifragmentaria), cada uno con 3 subtipos… [r1] [r30]</a:t>
            </a:r>
          </a:p>
          <a:p>
            <a:pPr marL="347472" indent="-347472">
              <a:spcAft>
                <a:spcPts val="1400"/>
              </a:spcAft>
              <a:buChar char="•"/>
            </a:pPr>
            <a:r>
              <a:rPr sz="2400">
                <a:solidFill>
                  <a:srgbClr val="263238"/>
                </a:solidFill>
                <a:latin typeface="Calibri"/>
              </a:rPr>
              <a:t>Los trazos habituales son espiral, oblicuo y transverso (descripción habitual).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72</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Riesgo de parálisis radial aguda según el patrón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Ekholm R et al. J Orthop Trauma. 2008. doi:10.1097/BOT.0b013e31818915bf</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72</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AO/OTA 12 en una mirada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Rommens P et al. En: AO Surgery Reference. 2026.</a:t>
            </a:r>
          </a:p>
          <a:p>
            <a:r>
              <a:rPr sz="1000">
                <a:solidFill>
                  <a:srgbClr val="5A6469"/>
                </a:solidFill>
                <a:latin typeface="Calibri"/>
              </a:rPr>
              <a:t>[r1] Ibounig T et al. Acta Orthop. 2026. doi:10.2340/17453674.2026.45597</a:t>
            </a:r>
          </a:p>
          <a:p>
            <a:r>
              <a:rPr sz="1000">
                <a:solidFill>
                  <a:srgbClr val="5A6469"/>
                </a:solidFill>
                <a:latin typeface="Calibri"/>
              </a:rPr>
              <a:t>[r37] Orapiriyakul W et al. J Clin Orthop Trauma. 2023. doi:10.1016/j.jcot.2023.102230</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Tipo</a:t>
                      </a:r>
                    </a:p>
                  </a:txBody>
                  <a:tcPr>
                    <a:solidFill>
                      <a:srgbClr val="0F5F6B"/>
                    </a:solidFill>
                  </a:tcPr>
                </a:tc>
                <a:tc>
                  <a:txBody>
                    <a:bodyPr/>
                    <a:lstStyle/>
                    <a:p>
                      <a:r>
                        <a:rPr sz="1600" b="1">
                          <a:solidFill>
                            <a:srgbClr val="FFFFFF"/>
                          </a:solidFill>
                          <a:latin typeface="Calibri"/>
                        </a:rPr>
                        <a:t>Qué es</a:t>
                      </a:r>
                    </a:p>
                  </a:txBody>
                  <a:tcPr>
                    <a:solidFill>
                      <a:srgbClr val="0F5F6B"/>
                    </a:solidFill>
                  </a:tcPr>
                </a:tc>
                <a:tc>
                  <a:txBody>
                    <a:bodyPr/>
                    <a:lstStyle/>
                    <a:p>
                      <a:r>
                        <a:rPr sz="1600" b="1">
                          <a:solidFill>
                            <a:srgbClr val="FFFFFF"/>
                          </a:solidFill>
                          <a:latin typeface="Calibri"/>
                        </a:rPr>
                        <a:t>Pista para la decisión</a:t>
                      </a:r>
                    </a:p>
                  </a:txBody>
                  <a:tcPr>
                    <a:solidFill>
                      <a:srgbClr val="0F5F6B"/>
                    </a:solidFill>
                  </a:tcPr>
                </a:tc>
              </a:tr>
              <a:tr h="457200">
                <a:tc>
                  <a:txBody>
                    <a:bodyPr/>
                    <a:lstStyle/>
                    <a:p>
                      <a:r>
                        <a:rPr sz="1600">
                          <a:solidFill>
                            <a:srgbClr val="263238"/>
                          </a:solidFill>
                          <a:latin typeface="Calibri"/>
                        </a:rPr>
                        <a:t>A</a:t>
                      </a:r>
                    </a:p>
                  </a:txBody>
                  <a:tcPr>
                    <a:solidFill>
                      <a:srgbClr val="EEF3F4"/>
                    </a:solidFill>
                  </a:tcPr>
                </a:tc>
                <a:tc>
                  <a:txBody>
                    <a:bodyPr/>
                    <a:lstStyle/>
                    <a:p>
                      <a:r>
                        <a:rPr sz="1600">
                          <a:solidFill>
                            <a:srgbClr val="263238"/>
                          </a:solidFill>
                          <a:latin typeface="Calibri"/>
                        </a:rPr>
                        <a:t>Simple: un solo trazo [r30]</a:t>
                      </a:r>
                    </a:p>
                  </a:txBody>
                  <a:tcPr>
                    <a:solidFill>
                      <a:srgbClr val="EEF3F4"/>
                    </a:solidFill>
                  </a:tcPr>
                </a:tc>
                <a:tc>
                  <a:txBody>
                    <a:bodyPr/>
                    <a:lstStyle/>
                    <a:p>
                      <a:r>
                        <a:rPr sz="1600">
                          <a:solidFill>
                            <a:srgbClr val="263238"/>
                          </a:solidFill>
                          <a:latin typeface="Calibri"/>
                        </a:rPr>
                        <a:t>Compresión interfragmentaria con placa o tornillos de tracción [r37][r1]</a:t>
                      </a:r>
                    </a:p>
                  </a:txBody>
                  <a:tcPr>
                    <a:solidFill>
                      <a:srgbClr val="EEF3F4"/>
                    </a:solidFill>
                  </a:tcPr>
                </a:tc>
              </a:tr>
              <a:tr h="457200">
                <a:tc>
                  <a:txBody>
                    <a:bodyPr/>
                    <a:lstStyle/>
                    <a:p>
                      <a:r>
                        <a:rPr sz="1600">
                          <a:solidFill>
                            <a:srgbClr val="263238"/>
                          </a:solidFill>
                          <a:latin typeface="Calibri"/>
                        </a:rPr>
                        <a:t>B</a:t>
                      </a:r>
                    </a:p>
                  </a:txBody>
                  <a:tcPr>
                    <a:solidFill>
                      <a:srgbClr val="FFFFFF"/>
                    </a:solidFill>
                  </a:tcPr>
                </a:tc>
                <a:tc>
                  <a:txBody>
                    <a:bodyPr/>
                    <a:lstStyle/>
                    <a:p>
                      <a:r>
                        <a:rPr sz="1600">
                          <a:solidFill>
                            <a:srgbClr val="263238"/>
                          </a:solidFill>
                          <a:latin typeface="Calibri"/>
                        </a:rPr>
                        <a:t>En cuña [r30]: un fragmento intermedio, con contacto entre los principales (descripción habitual)</a:t>
                      </a:r>
                    </a:p>
                  </a:txBody>
                  <a:tcPr>
                    <a:solidFill>
                      <a:srgbClr val="FFFFFF"/>
                    </a:solidFill>
                  </a:tcPr>
                </a:tc>
                <a:tc>
                  <a:txBody>
                    <a:bodyPr/>
                    <a:lstStyle/>
                    <a:p>
                      <a:r>
                        <a:rPr sz="1600">
                          <a:solidFill>
                            <a:srgbClr val="263238"/>
                          </a:solidFill>
                          <a:latin typeface="Calibri"/>
                        </a:rPr>
                        <a:t>Reducir la cuña y proteger su irrigación; puente si es larga</a:t>
                      </a:r>
                    </a:p>
                  </a:txBody>
                  <a:tcPr>
                    <a:solidFill>
                      <a:srgbClr val="FFFFFF"/>
                    </a:solidFill>
                  </a:tcPr>
                </a:tc>
              </a:tr>
              <a:tr h="457200">
                <a:tc>
                  <a:txBody>
                    <a:bodyPr/>
                    <a:lstStyle/>
                    <a:p>
                      <a:r>
                        <a:rPr sz="1600">
                          <a:solidFill>
                            <a:srgbClr val="263238"/>
                          </a:solidFill>
                          <a:latin typeface="Calibri"/>
                        </a:rPr>
                        <a:t>C</a:t>
                      </a:r>
                    </a:p>
                  </a:txBody>
                  <a:tcPr>
                    <a:solidFill>
                      <a:srgbClr val="EEF3F4"/>
                    </a:solidFill>
                  </a:tcPr>
                </a:tc>
                <a:tc>
                  <a:txBody>
                    <a:bodyPr/>
                    <a:lstStyle/>
                    <a:p>
                      <a:r>
                        <a:rPr sz="1600">
                          <a:solidFill>
                            <a:srgbClr val="263238"/>
                          </a:solidFill>
                          <a:latin typeface="Calibri"/>
                        </a:rPr>
                        <a:t>Multifragmentaria [r30]</a:t>
                      </a:r>
                    </a:p>
                  </a:txBody>
                  <a:tcPr>
                    <a:solidFill>
                      <a:srgbClr val="EEF3F4"/>
                    </a:solidFill>
                  </a:tcPr>
                </a:tc>
                <a:tc>
                  <a:txBody>
                    <a:bodyPr/>
                    <a:lstStyle/>
                    <a:p>
                      <a:r>
                        <a:rPr sz="1600">
                          <a:solidFill>
                            <a:srgbClr val="263238"/>
                          </a:solidFill>
                          <a:latin typeface="Calibri"/>
                        </a:rPr>
                        <a:t>Puente con placa larga; fijar el eje y la rotación, no cada fragmento [r1]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72</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de la urgencia a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Rommens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Pregunta cómo se lesionó y qué más se lastimó, y anota sus enfermedades, cuánto usa el brazo y qué necesita de él en su vida diaria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72</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de la urgencia a la decisión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Rommens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Antes de intentar cualquier reducción deja escrito el estado vascular y la función del radial y del interóseo posterior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72</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de la urgencia a la decisión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Korompilias AV et al. 2013. doi:10.1016/j.injury.2013.01.004</a:t>
            </a:r>
          </a:p>
          <a:p>
            <a:r>
              <a:rPr sz="1000">
                <a:solidFill>
                  <a:srgbClr val="5A6469"/>
                </a:solidFill>
                <a:latin typeface="Calibri"/>
              </a:rPr>
              <a:t>[r1] Ibounig T et al. Acta Orthop. 2026. doi:10.2340/17453674.2026.45597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Parálisis radial presente al llegar: se anota y se observa; la parálisis nueva tras manipular, o la que aparece bajo brace o tras cirugía, obliga a pensar en atrapamiento [r11][r1].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72</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el nervio radial y la movilidad del foco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Ibounig T et al. Acta Orthop. 2026. doi:10.2340/17453674.2026.45597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Explora la extensión activa de muñeca y dedos y la sensibilidad del dorso de la mano (práctica habitual).</a:t>
            </a:r>
          </a:p>
          <a:p>
            <a:pPr marL="347472" indent="-347472">
              <a:spcAft>
                <a:spcPts val="1400"/>
              </a:spcAft>
              <a:buChar char="•"/>
            </a:pPr>
            <a:r>
              <a:rPr sz="2400">
                <a:solidFill>
                  <a:srgbClr val="263238"/>
                </a:solidFill>
                <a:latin typeface="Calibri"/>
              </a:rPr>
              <a:t>Una parálisis radial se ve como muñeca caída con el dorso de la mano adormecido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físico: el nervio radial y la movilidad del foco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Dekker AP et al. J Orthop Trauma. 2021. doi:10.1097/BOT.0000000000002063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una fractura tratada con brace, la exploración clínica a las 6 semanas es una herramienta útil: en una validación externa… [r14]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Movilidad en el foco a las 6 semanas para predecir no unión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Dekker AP et al. J Orthop Trauma. 2021. doi:10.1097/BOT.0000000000002063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72</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Imágenes: proyecciones, TC, ecografía del nervio y el puntaje RUSHU</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Rommens P et al. En: AO Surgery Reference. 2026.</a:t>
            </a:r>
          </a:p>
          <a:p>
            <a:r>
              <a:rPr sz="1000">
                <a:solidFill>
                  <a:srgbClr val="5A6469"/>
                </a:solidFill>
                <a:latin typeface="Calibri"/>
              </a:rPr>
              <a:t>[r1] Ibounig T et al. Acta Orthop. 2026. doi:10.2340/17453674.2026.45597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Pide el húmero completo en 2 planos perpendiculares, con las articulaciones adyacentes [r10].</a:t>
            </a:r>
          </a:p>
          <a:p>
            <a:pPr marL="347472" indent="-347472">
              <a:spcAft>
                <a:spcPts val="1400"/>
              </a:spcAft>
              <a:buChar char="•"/>
            </a:pPr>
            <a:r>
              <a:rPr sz="2800">
                <a:solidFill>
                  <a:srgbClr val="263238"/>
                </a:solidFill>
                <a:latin typeface="Calibri"/>
              </a:rPr>
              <a:t>Las proyecciones ortogonales bastan en la mayoría de los casos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72</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Imágenes: proyecciones, TC, ecografía del nervio y el puntaje RUSHU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Ibounig T et al. Acta Orthop. 2026. doi:10.2340/17453674.2026.45597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Los estudios de conducción no sirven en las primeras 4 semanas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72</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RUSHU a las 6 semanas para predecir no unión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Oliver WM et al. Bone Joint J. 2019. doi:10.1302/0301-620X.101B10.BJJ-2019-0304.R1</a:t>
            </a:r>
          </a:p>
          <a:p>
            <a:r>
              <a:rPr sz="1000">
                <a:solidFill>
                  <a:srgbClr val="5A6469"/>
                </a:solidFill>
                <a:latin typeface="Calibri"/>
              </a:rPr>
              <a:t>[r14] Dekker AP et al. J Orthop Trauma. 2021. doi:10.1097/BOT.0000000000002063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72</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decidir entre brace, placa, MIPO y clavo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Ibounig T et al. Acta Orthop. 2026. doi:10.2340/17453674.2026.45597</a:t>
            </a:r>
          </a:p>
          <a:p>
            <a:r>
              <a:rPr sz="800">
                <a:solidFill>
                  <a:srgbClr val="5A6469"/>
                </a:solidFill>
                <a:latin typeface="Calibri"/>
              </a:rPr>
              <a:t>[r10] Rommens P et al. En: AO Surgery Reference. 2026.</a:t>
            </a:r>
          </a:p>
          <a:p>
            <a:r>
              <a:rPr sz="800">
                <a:solidFill>
                  <a:srgbClr val="5A6469"/>
                </a:solidFill>
                <a:latin typeface="Calibri"/>
              </a:rPr>
              <a:t>[r11] Korompilias AV et al. 2013. doi:10.1016/j.injury.2013.01.004</a:t>
            </a:r>
          </a:p>
          <a:p>
            <a:r>
              <a:rPr sz="800">
                <a:solidFill>
                  <a:srgbClr val="5A6469"/>
                </a:solidFill>
                <a:latin typeface="Calibri"/>
              </a:rPr>
              <a:t>[r14] Dekker AP et al. J Orthop Trauma. 2021. doi:10.1097/BOT.0000000000002063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algoritmo ordena la decisión de un adulto con una fractura diafisaria cerrada o abierta.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72</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Fractura diafisaria del húmero en el adulto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Ibounig T et al. Acta Orthop. 2026. doi:10.2340/17453674.2026.45597</a:t>
            </a:r>
          </a:p>
          <a:p>
            <a:r>
              <a:rPr sz="800">
                <a:solidFill>
                  <a:srgbClr val="5A6469"/>
                </a:solidFill>
                <a:latin typeface="Calibri"/>
              </a:rPr>
              <a:t>[r43] Rommens P et al. En: AO Surgery Reference. 2026.</a:t>
            </a:r>
          </a:p>
          <a:p>
            <a:r>
              <a:rPr sz="800">
                <a:solidFill>
                  <a:srgbClr val="5A6469"/>
                </a:solidFill>
                <a:latin typeface="Calibri"/>
              </a:rPr>
              <a:t>[r19] Rommens P et al. En: AO Surgery Reference. 2026.</a:t>
            </a:r>
          </a:p>
          <a:p>
            <a:r>
              <a:rPr sz="800">
                <a:solidFill>
                  <a:srgbClr val="5A6469"/>
                </a:solidFill>
                <a:latin typeface="Calibri"/>
              </a:rPr>
              <a:t>[r10] Rommens P et al. En: AO Surgery Reference. 2026.</a:t>
            </a:r>
          </a:p>
          <a:p>
            <a:r>
              <a:rPr sz="800">
                <a:solidFill>
                  <a:srgbClr val="5A6469"/>
                </a:solidFill>
                <a:latin typeface="Calibri"/>
              </a:rPr>
              <a:t>[r11] Korompilias AV et al. 2013. doi:10.1016/j.injury.2013.01.004</a:t>
            </a:r>
          </a:p>
          <a:p>
            <a:r>
              <a:rPr sz="800">
                <a:solidFill>
                  <a:srgbClr val="5A6469"/>
                </a:solidFill>
                <a:latin typeface="Calibri"/>
              </a:rPr>
              <a:t>(+4 referencias más en las láminas finales)</a:t>
            </a:r>
          </a:p>
        </p:txBody>
      </p:sp>
      <p:sp>
        <p:nvSpPr>
          <p:cNvPr id="6" name="Rounded Rectangle 5"/>
          <p:cNvSpPr/>
          <p:nvPr/>
        </p:nvSpPr>
        <p:spPr>
          <a:xfrm>
            <a:off x="4754880" y="1508760"/>
            <a:ext cx="2743200" cy="272269"/>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Adulto con fractura de la diáfisis del húmero</a:t>
            </a:r>
          </a:p>
        </p:txBody>
      </p:sp>
      <p:sp>
        <p:nvSpPr>
          <p:cNvPr id="7" name="Decision 6"/>
          <p:cNvSpPr/>
          <p:nvPr/>
        </p:nvSpPr>
        <p:spPr>
          <a:xfrm>
            <a:off x="4572000" y="1890757"/>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¿Abierta, lesión vascular, polítrauma, codo flotante o patológica? [r1]</a:t>
            </a:r>
          </a:p>
        </p:txBody>
      </p:sp>
      <p:sp>
        <p:nvSpPr>
          <p:cNvPr id="8" name="Rectangle 7"/>
          <p:cNvSpPr/>
          <p:nvPr/>
        </p:nvSpPr>
        <p:spPr>
          <a:xfrm>
            <a:off x="2987040" y="2417673"/>
            <a:ext cx="2743200" cy="41718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Estabilización urgente: desbridar la abierta; fijación externa si hay lesión grave de partes blandas o vascular [r43][r19]</a:t>
            </a:r>
          </a:p>
        </p:txBody>
      </p:sp>
      <p:sp>
        <p:nvSpPr>
          <p:cNvPr id="9" name="Decision 8"/>
          <p:cNvSpPr/>
          <p:nvPr/>
        </p:nvSpPr>
        <p:spPr>
          <a:xfrm>
            <a:off x="6339839" y="2417673"/>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parálisis radial al llegar? Regístrala antes de reducir [r10]</a:t>
            </a:r>
          </a:p>
        </p:txBody>
      </p:sp>
      <p:sp>
        <p:nvSpPr>
          <p:cNvPr id="10" name="Rectangle 9"/>
          <p:cNvSpPr/>
          <p:nvPr/>
        </p:nvSpPr>
        <p:spPr>
          <a:xfrm>
            <a:off x="4754880" y="2944589"/>
            <a:ext cx="274320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Parálisis en fractura cerrada: observar; explorar si hay parálisis tras manipular o dolor neurógeno [r11]</a:t>
            </a:r>
          </a:p>
        </p:txBody>
      </p:sp>
      <p:sp>
        <p:nvSpPr>
          <p:cNvPr id="11" name="Decision 10"/>
          <p:cNvSpPr/>
          <p:nvPr/>
        </p:nvSpPr>
        <p:spPr>
          <a:xfrm>
            <a:off x="4572000" y="3326587"/>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¿Piel íntegra, alineación aceptable y paciente que tolera el brace? Fracturas con desplazamiento mayor de 30 mm o angulación mayor de 30° fallan más [r25]</a:t>
            </a:r>
          </a:p>
        </p:txBody>
      </p:sp>
      <p:sp>
        <p:nvSpPr>
          <p:cNvPr id="12" name="Decision 11"/>
          <p:cNvSpPr/>
          <p:nvPr/>
        </p:nvSpPr>
        <p:spPr>
          <a:xfrm>
            <a:off x="4572000" y="3853502"/>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¿Alta demanda funcional, trabajo manual o necesidad de recuperación rápida? [r1]</a:t>
            </a:r>
          </a:p>
        </p:txBody>
      </p:sp>
      <p:sp>
        <p:nvSpPr>
          <p:cNvPr id="13" name="Rectangle 12"/>
          <p:cNvSpPr/>
          <p:nvPr/>
        </p:nvSpPr>
        <p:spPr>
          <a:xfrm>
            <a:off x="2987040" y="4380418"/>
            <a:ext cx="274320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Fijación definitiva según partes blandas, paciente y cirujano (placa, MIPO o clavo)</a:t>
            </a:r>
          </a:p>
        </p:txBody>
      </p:sp>
      <p:sp>
        <p:nvSpPr>
          <p:cNvPr id="14" name="Rectangle 13"/>
          <p:cNvSpPr/>
          <p:nvPr/>
        </p:nvSpPr>
        <p:spPr>
          <a:xfrm>
            <a:off x="6522720" y="4380418"/>
            <a:ext cx="274320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Brace funcional tras coaptación; control a 1-2, 6 y 12 semanas [r1][r20]</a:t>
            </a:r>
          </a:p>
        </p:txBody>
      </p:sp>
      <p:sp>
        <p:nvSpPr>
          <p:cNvPr id="15" name="Decision 14"/>
          <p:cNvSpPr/>
          <p:nvPr/>
        </p:nvSpPr>
        <p:spPr>
          <a:xfrm>
            <a:off x="4572000" y="4762416"/>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 las 6 semanas: ¿movilidad en el foco o RUSHU menor de 8? [r14][r15]</a:t>
            </a:r>
          </a:p>
        </p:txBody>
      </p:sp>
      <p:sp>
        <p:nvSpPr>
          <p:cNvPr id="16" name="Rectangle 15"/>
          <p:cNvSpPr/>
          <p:nvPr/>
        </p:nvSpPr>
        <p:spPr>
          <a:xfrm>
            <a:off x="2987040" y="5289332"/>
            <a:ext cx="274320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Continuar el brace hasta la consolidación clínica</a:t>
            </a:r>
          </a:p>
        </p:txBody>
      </p:sp>
      <p:sp>
        <p:nvSpPr>
          <p:cNvPr id="17" name="Rectangle 16"/>
          <p:cNvSpPr/>
          <p:nvPr/>
        </p:nvSpPr>
        <p:spPr>
          <a:xfrm>
            <a:off x="6522720" y="5289332"/>
            <a:ext cx="274320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Considerar cirugía precoz de la no unión inminente [r14][r15]</a:t>
            </a:r>
          </a:p>
        </p:txBody>
      </p:sp>
      <p:sp>
        <p:nvSpPr>
          <p:cNvPr id="18" name="Rounded Rectangle 17"/>
          <p:cNvSpPr/>
          <p:nvPr/>
        </p:nvSpPr>
        <p:spPr>
          <a:xfrm>
            <a:off x="2987040" y="5671330"/>
            <a:ext cx="2743200" cy="272269"/>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Consolida: rehabilitar y vigilar el hombro y el codo</a:t>
            </a:r>
          </a:p>
        </p:txBody>
      </p:sp>
      <p:sp>
        <p:nvSpPr>
          <p:cNvPr id="19" name="Rounded Rectangle 18"/>
          <p:cNvSpPr/>
          <p:nvPr/>
        </p:nvSpPr>
        <p:spPr>
          <a:xfrm>
            <a:off x="6522720" y="5671330"/>
            <a:ext cx="2743200" cy="272269"/>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Fijación definitiva y rehabilitación temprana</a:t>
            </a:r>
          </a:p>
        </p:txBody>
      </p:sp>
      <p:cxnSp>
        <p:nvCxnSpPr>
          <p:cNvPr id="20" name="Connector 19"/>
          <p:cNvCxnSpPr>
            <a:stCxn id="6" idx="2"/>
            <a:endCxn id="7" idx="0"/>
          </p:cNvCxnSpPr>
          <p:nvPr/>
        </p:nvCxnSpPr>
        <p:spPr>
          <a:xfrm flipH="1">
            <a:off x="6126480" y="178102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a:stCxn id="7" idx="2"/>
            <a:endCxn id="8" idx="0"/>
          </p:cNvCxnSpPr>
          <p:nvPr/>
        </p:nvCxnSpPr>
        <p:spPr>
          <a:xfrm flipH="1">
            <a:off x="4358640" y="2307944"/>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5004816" y="230062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3" name="Connector 22"/>
          <p:cNvCxnSpPr>
            <a:stCxn id="8" idx="2"/>
            <a:endCxn id="13" idx="0"/>
          </p:cNvCxnSpPr>
          <p:nvPr/>
        </p:nvCxnSpPr>
        <p:spPr>
          <a:xfrm flipH="1">
            <a:off x="4358640" y="2834860"/>
            <a:ext cx="0" cy="154555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a:stCxn id="13" idx="2"/>
            <a:endCxn id="19" idx="0"/>
          </p:cNvCxnSpPr>
          <p:nvPr/>
        </p:nvCxnSpPr>
        <p:spPr>
          <a:xfrm>
            <a:off x="4358640" y="4652687"/>
            <a:ext cx="3535680" cy="101864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a:stCxn id="7" idx="2"/>
            <a:endCxn id="9" idx="0"/>
          </p:cNvCxnSpPr>
          <p:nvPr/>
        </p:nvCxnSpPr>
        <p:spPr>
          <a:xfrm>
            <a:off x="6126480" y="2307944"/>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800087" y="2300629"/>
            <a:ext cx="457200" cy="274320"/>
          </a:xfrm>
          <a:prstGeom prst="rect">
            <a:avLst/>
          </a:prstGeom>
          <a:noFill/>
        </p:spPr>
        <p:txBody>
          <a:bodyPr wrap="square">
            <a:spAutoFit/>
          </a:bodyPr>
          <a:lstStyle/>
          <a:p>
            <a:r>
              <a:rPr sz="1200" b="1">
                <a:solidFill>
                  <a:srgbClr val="D97706"/>
                </a:solidFill>
                <a:latin typeface="Calibri"/>
              </a:rPr>
              <a:t>no</a:t>
            </a:r>
          </a:p>
        </p:txBody>
      </p:sp>
      <p:cxnSp>
        <p:nvCxnSpPr>
          <p:cNvPr id="27" name="Connector 26"/>
          <p:cNvCxnSpPr>
            <a:stCxn id="9" idx="2"/>
            <a:endCxn id="10" idx="0"/>
          </p:cNvCxnSpPr>
          <p:nvPr/>
        </p:nvCxnSpPr>
        <p:spPr>
          <a:xfrm flipH="1">
            <a:off x="6126480" y="2834860"/>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772655" y="282754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9" name="Connector 28"/>
          <p:cNvCxnSpPr>
            <a:stCxn id="10" idx="2"/>
            <a:endCxn id="11" idx="0"/>
          </p:cNvCxnSpPr>
          <p:nvPr/>
        </p:nvCxnSpPr>
        <p:spPr>
          <a:xfrm flipH="1">
            <a:off x="6126480" y="3216858"/>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0" name="Connector 29"/>
          <p:cNvCxnSpPr>
            <a:stCxn id="9" idx="2"/>
            <a:endCxn id="11" idx="0"/>
          </p:cNvCxnSpPr>
          <p:nvPr/>
        </p:nvCxnSpPr>
        <p:spPr>
          <a:xfrm flipH="1">
            <a:off x="6126480" y="2834860"/>
            <a:ext cx="1767839" cy="49172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772655" y="2961244"/>
            <a:ext cx="457200" cy="274320"/>
          </a:xfrm>
          <a:prstGeom prst="rect">
            <a:avLst/>
          </a:prstGeom>
          <a:noFill/>
        </p:spPr>
        <p:txBody>
          <a:bodyPr wrap="square">
            <a:spAutoFit/>
          </a:bodyPr>
          <a:lstStyle/>
          <a:p>
            <a:r>
              <a:rPr sz="1200" b="1">
                <a:solidFill>
                  <a:srgbClr val="D97706"/>
                </a:solidFill>
                <a:latin typeface="Calibri"/>
              </a:rPr>
              <a:t>no</a:t>
            </a:r>
          </a:p>
        </p:txBody>
      </p:sp>
      <p:cxnSp>
        <p:nvCxnSpPr>
          <p:cNvPr id="32" name="Connector 31"/>
          <p:cNvCxnSpPr>
            <a:stCxn id="11" idx="2"/>
            <a:endCxn id="12" idx="0"/>
          </p:cNvCxnSpPr>
          <p:nvPr/>
        </p:nvCxnSpPr>
        <p:spPr>
          <a:xfrm flipH="1">
            <a:off x="6126480" y="3743774"/>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6181344" y="373645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4" name="Connector 33"/>
          <p:cNvCxnSpPr>
            <a:stCxn id="11" idx="2"/>
            <a:endCxn id="13" idx="0"/>
          </p:cNvCxnSpPr>
          <p:nvPr/>
        </p:nvCxnSpPr>
        <p:spPr>
          <a:xfrm flipH="1">
            <a:off x="4358640" y="3743774"/>
            <a:ext cx="1767840" cy="636644"/>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5004816" y="3920879"/>
            <a:ext cx="457200" cy="274320"/>
          </a:xfrm>
          <a:prstGeom prst="rect">
            <a:avLst/>
          </a:prstGeom>
          <a:noFill/>
        </p:spPr>
        <p:txBody>
          <a:bodyPr wrap="square">
            <a:spAutoFit/>
          </a:bodyPr>
          <a:lstStyle/>
          <a:p>
            <a:r>
              <a:rPr sz="1200" b="1">
                <a:solidFill>
                  <a:srgbClr val="D97706"/>
                </a:solidFill>
                <a:latin typeface="Calibri"/>
              </a:rPr>
              <a:t>no</a:t>
            </a:r>
          </a:p>
        </p:txBody>
      </p:sp>
      <p:cxnSp>
        <p:nvCxnSpPr>
          <p:cNvPr id="36" name="Connector 35"/>
          <p:cNvCxnSpPr>
            <a:stCxn id="12" idx="2"/>
            <a:endCxn id="14" idx="0"/>
          </p:cNvCxnSpPr>
          <p:nvPr/>
        </p:nvCxnSpPr>
        <p:spPr>
          <a:xfrm>
            <a:off x="6126480" y="4270689"/>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6800088" y="4263374"/>
            <a:ext cx="457200" cy="274320"/>
          </a:xfrm>
          <a:prstGeom prst="rect">
            <a:avLst/>
          </a:prstGeom>
          <a:noFill/>
        </p:spPr>
        <p:txBody>
          <a:bodyPr wrap="square">
            <a:spAutoFit/>
          </a:bodyPr>
          <a:lstStyle/>
          <a:p>
            <a:r>
              <a:rPr sz="1200" b="1">
                <a:solidFill>
                  <a:srgbClr val="D97706"/>
                </a:solidFill>
                <a:latin typeface="Calibri"/>
              </a:rPr>
              <a:t>no, decisión compartida</a:t>
            </a:r>
          </a:p>
        </p:txBody>
      </p:sp>
      <p:cxnSp>
        <p:nvCxnSpPr>
          <p:cNvPr id="38" name="Connector 37"/>
          <p:cNvCxnSpPr>
            <a:stCxn id="12" idx="2"/>
            <a:endCxn id="13" idx="0"/>
          </p:cNvCxnSpPr>
          <p:nvPr/>
        </p:nvCxnSpPr>
        <p:spPr>
          <a:xfrm flipH="1">
            <a:off x="4358640" y="4270689"/>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5004816" y="426337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0" name="Connector 39"/>
          <p:cNvCxnSpPr>
            <a:stCxn id="14" idx="2"/>
            <a:endCxn id="15" idx="0"/>
          </p:cNvCxnSpPr>
          <p:nvPr/>
        </p:nvCxnSpPr>
        <p:spPr>
          <a:xfrm flipH="1">
            <a:off x="6126480" y="465268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Connector 40"/>
          <p:cNvCxnSpPr>
            <a:stCxn id="15" idx="2"/>
            <a:endCxn id="16" idx="0"/>
          </p:cNvCxnSpPr>
          <p:nvPr/>
        </p:nvCxnSpPr>
        <p:spPr>
          <a:xfrm flipH="1">
            <a:off x="4358640" y="517960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5004816" y="5172288"/>
            <a:ext cx="457200" cy="274320"/>
          </a:xfrm>
          <a:prstGeom prst="rect">
            <a:avLst/>
          </a:prstGeom>
          <a:noFill/>
        </p:spPr>
        <p:txBody>
          <a:bodyPr wrap="square">
            <a:spAutoFit/>
          </a:bodyPr>
          <a:lstStyle/>
          <a:p>
            <a:r>
              <a:rPr sz="1200" b="1">
                <a:solidFill>
                  <a:srgbClr val="D97706"/>
                </a:solidFill>
                <a:latin typeface="Calibri"/>
              </a:rPr>
              <a:t>no</a:t>
            </a:r>
          </a:p>
        </p:txBody>
      </p:sp>
      <p:cxnSp>
        <p:nvCxnSpPr>
          <p:cNvPr id="43" name="Connector 42"/>
          <p:cNvCxnSpPr>
            <a:stCxn id="15" idx="2"/>
            <a:endCxn id="17" idx="0"/>
          </p:cNvCxnSpPr>
          <p:nvPr/>
        </p:nvCxnSpPr>
        <p:spPr>
          <a:xfrm>
            <a:off x="6126480" y="517960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800088" y="517228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5" name="Connector 44"/>
          <p:cNvCxnSpPr>
            <a:stCxn id="16" idx="2"/>
            <a:endCxn id="18" idx="0"/>
          </p:cNvCxnSpPr>
          <p:nvPr/>
        </p:nvCxnSpPr>
        <p:spPr>
          <a:xfrm flipH="1">
            <a:off x="4358640" y="5561601"/>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6" name="Connector 45"/>
          <p:cNvCxnSpPr>
            <a:stCxn id="17" idx="2"/>
            <a:endCxn id="19" idx="0"/>
          </p:cNvCxnSpPr>
          <p:nvPr/>
        </p:nvCxnSpPr>
        <p:spPr>
          <a:xfrm flipH="1">
            <a:off x="7894320" y="5561601"/>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72</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brace, indicaciones de cirugía, placa, MIPO y clavo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Ibounig T et al. Acta Orthop. 2026. doi:10.2340/17453674.2026.45597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Lee el tratamiento como una balanza de 3 riesgos: no unión (pesa en el brace)…</a:t>
            </a:r>
          </a:p>
          <a:p>
            <a:pPr marL="347472" indent="-347472">
              <a:spcAft>
                <a:spcPts val="1400"/>
              </a:spcAft>
              <a:buChar char="•"/>
            </a:pPr>
            <a:r>
              <a:rPr sz="2400">
                <a:solidFill>
                  <a:srgbClr val="263238"/>
                </a:solidFill>
                <a:latin typeface="Calibri"/>
              </a:rPr>
              <a:t>La literatura reciente muestra que cada platillo tiene números reales, y los números caben en una conversación con el paciente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72</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unión según el tratamiento en ensayos y metaanálisis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Rämö L et al. JAMA. 2020. doi:10.1001/jama.2020.3182</a:t>
            </a:r>
          </a:p>
          <a:p>
            <a:r>
              <a:rPr sz="800">
                <a:solidFill>
                  <a:srgbClr val="5A6469"/>
                </a:solidFill>
                <a:latin typeface="Calibri"/>
              </a:rPr>
              <a:t>[r5] Oliver WM et al. JAMA Surg. 2025. doi:10.1001/jamasurg.2025.0301</a:t>
            </a:r>
          </a:p>
          <a:p>
            <a:r>
              <a:rPr sz="800">
                <a:solidFill>
                  <a:srgbClr val="5A6469"/>
                </a:solidFill>
                <a:latin typeface="Calibri"/>
              </a:rPr>
              <a:t>[r12] Oliver WM et al. J Am Acad Orthop Surg. 2023. doi:10.5435/JAAOS-D-22-00432</a:t>
            </a:r>
          </a:p>
          <a:p>
            <a:r>
              <a:rPr sz="800">
                <a:solidFill>
                  <a:srgbClr val="5A6469"/>
                </a:solidFill>
                <a:latin typeface="Calibri"/>
              </a:rPr>
              <a:t>[r3] Matsunaga FT et al. J Bone Joint Surg Am. 2017. doi:10.2106/JBJS.16.00628</a:t>
            </a:r>
          </a:p>
          <a:p>
            <a:r>
              <a:rPr sz="800">
                <a:solidFill>
                  <a:srgbClr val="5A6469"/>
                </a:solidFill>
                <a:latin typeface="Calibri"/>
              </a:rPr>
              <a:t>[r49] Colasanti CA et al. J Orthop Trauma. 2024. doi:10.1097/BOT.0000000000002808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72</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Ensayos aleatorizados de cirugía frente a brace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Rämö L et al. JAMA. 2020. doi:10.1001/jama.2020.3182</a:t>
            </a:r>
          </a:p>
          <a:p>
            <a:r>
              <a:rPr sz="800">
                <a:solidFill>
                  <a:srgbClr val="5A6469"/>
                </a:solidFill>
                <a:latin typeface="Calibri"/>
              </a:rPr>
              <a:t>[r47] Hosseini Khameneh SM et al. Orthop Res Rev. 2019. doi:10.2147/ORR.S212998</a:t>
            </a:r>
          </a:p>
          <a:p>
            <a:r>
              <a:rPr sz="800">
                <a:solidFill>
                  <a:srgbClr val="5A6469"/>
                </a:solidFill>
                <a:latin typeface="Calibri"/>
              </a:rPr>
              <a:t>[r5] Oliver WM et al. JAMA Surg. 2025. doi:10.1001/jamasurg.2025.0301</a:t>
            </a:r>
          </a:p>
          <a:p>
            <a:r>
              <a:rPr sz="800">
                <a:solidFill>
                  <a:srgbClr val="5A6469"/>
                </a:solidFill>
                <a:latin typeface="Calibri"/>
              </a:rPr>
              <a:t>[r3] Matsunaga FT et al. J Bone Joint Surg Am. 2017. doi:10.2106/JBJS.16.00628</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121408"/>
                <a:gridCol w="2121408"/>
                <a:gridCol w="2121408"/>
                <a:gridCol w="2121408"/>
                <a:gridCol w="2121408"/>
              </a:tblGrid>
              <a:tr h="457200">
                <a:tc>
                  <a:txBody>
                    <a:bodyPr/>
                    <a:lstStyle/>
                    <a:p>
                      <a:r>
                        <a:rPr sz="1400" b="1">
                          <a:solidFill>
                            <a:srgbClr val="FFFFFF"/>
                          </a:solidFill>
                          <a:latin typeface="Calibri"/>
                        </a:rPr>
                        <a:t>Ensayo</a:t>
                      </a:r>
                    </a:p>
                  </a:txBody>
                  <a:tcPr>
                    <a:solidFill>
                      <a:srgbClr val="0F5F6B"/>
                    </a:solidFill>
                  </a:tcPr>
                </a:tc>
                <a:tc>
                  <a:txBody>
                    <a:bodyPr/>
                    <a:lstStyle/>
                    <a:p>
                      <a:r>
                        <a:rPr sz="1400" b="1">
                          <a:solidFill>
                            <a:srgbClr val="FFFFFF"/>
                          </a:solidFill>
                          <a:latin typeface="Calibri"/>
                        </a:rPr>
                        <a:t>Pacientes</a:t>
                      </a:r>
                    </a:p>
                  </a:txBody>
                  <a:tcPr>
                    <a:solidFill>
                      <a:srgbClr val="0F5F6B"/>
                    </a:solidFill>
                  </a:tcPr>
                </a:tc>
                <a:tc>
                  <a:txBody>
                    <a:bodyPr/>
                    <a:lstStyle/>
                    <a:p>
                      <a:r>
                        <a:rPr sz="1400" b="1">
                          <a:solidFill>
                            <a:srgbClr val="FFFFFF"/>
                          </a:solidFill>
                          <a:latin typeface="Calibri"/>
                        </a:rPr>
                        <a:t>Comparación</a:t>
                      </a:r>
                    </a:p>
                  </a:txBody>
                  <a:tcPr>
                    <a:solidFill>
                      <a:srgbClr val="0F5F6B"/>
                    </a:solidFill>
                  </a:tcPr>
                </a:tc>
                <a:tc>
                  <a:txBody>
                    <a:bodyPr/>
                    <a:lstStyle/>
                    <a:p>
                      <a:r>
                        <a:rPr sz="1400" b="1">
                          <a:solidFill>
                            <a:srgbClr val="FFFFFF"/>
                          </a:solidFill>
                          <a:latin typeface="Calibri"/>
                        </a:rPr>
                        <a:t>Resultado funcional</a:t>
                      </a:r>
                    </a:p>
                  </a:txBody>
                  <a:tcPr>
                    <a:solidFill>
                      <a:srgbClr val="0F5F6B"/>
                    </a:solidFill>
                  </a:tcPr>
                </a:tc>
                <a:tc>
                  <a:txBody>
                    <a:bodyPr/>
                    <a:lstStyle/>
                    <a:p>
                      <a:r>
                        <a:rPr sz="1400" b="1">
                          <a:solidFill>
                            <a:srgbClr val="FFFFFF"/>
                          </a:solidFill>
                          <a:latin typeface="Calibri"/>
                        </a:rPr>
                        <a:t>No unión</a:t>
                      </a:r>
                    </a:p>
                  </a:txBody>
                  <a:tcPr>
                    <a:solidFill>
                      <a:srgbClr val="0F5F6B"/>
                    </a:solidFill>
                  </a:tcPr>
                </a:tc>
              </a:tr>
              <a:tr h="457200">
                <a:tc>
                  <a:txBody>
                    <a:bodyPr/>
                    <a:lstStyle/>
                    <a:p>
                      <a:r>
                        <a:rPr sz="1400">
                          <a:solidFill>
                            <a:srgbClr val="263238"/>
                          </a:solidFill>
                          <a:latin typeface="Calibri"/>
                        </a:rPr>
                        <a:t>Matsunaga 2017</a:t>
                      </a:r>
                    </a:p>
                  </a:txBody>
                  <a:tcPr>
                    <a:solidFill>
                      <a:srgbClr val="EEF3F4"/>
                    </a:solidFill>
                  </a:tcPr>
                </a:tc>
                <a:tc>
                  <a:txBody>
                    <a:bodyPr/>
                    <a:lstStyle/>
                    <a:p>
                      <a:r>
                        <a:rPr sz="1400">
                          <a:solidFill>
                            <a:srgbClr val="263238"/>
                          </a:solidFill>
                          <a:latin typeface="Calibri"/>
                        </a:rPr>
                        <a:t>110 [r3]</a:t>
                      </a:r>
                    </a:p>
                  </a:txBody>
                  <a:tcPr>
                    <a:solidFill>
                      <a:srgbClr val="EEF3F4"/>
                    </a:solidFill>
                  </a:tcPr>
                </a:tc>
                <a:tc>
                  <a:txBody>
                    <a:bodyPr/>
                    <a:lstStyle/>
                    <a:p>
                      <a:r>
                        <a:rPr sz="1400">
                          <a:solidFill>
                            <a:srgbClr val="263238"/>
                          </a:solidFill>
                          <a:latin typeface="Calibri"/>
                        </a:rPr>
                        <a:t>Placa puente mínimamente invasiva frente a brace</a:t>
                      </a:r>
                    </a:p>
                  </a:txBody>
                  <a:tcPr>
                    <a:solidFill>
                      <a:srgbClr val="EEF3F4"/>
                    </a:solidFill>
                  </a:tcPr>
                </a:tc>
                <a:tc>
                  <a:txBody>
                    <a:bodyPr/>
                    <a:lstStyle/>
                    <a:p>
                      <a:r>
                        <a:rPr sz="1400">
                          <a:solidFill>
                            <a:srgbClr val="263238"/>
                          </a:solidFill>
                          <a:latin typeface="Calibri"/>
                        </a:rPr>
                        <a:t>DASH a 6 meses 10,9 frente a 16,9 [r3]</a:t>
                      </a:r>
                    </a:p>
                  </a:txBody>
                  <a:tcPr>
                    <a:solidFill>
                      <a:srgbClr val="EEF3F4"/>
                    </a:solidFill>
                  </a:tcPr>
                </a:tc>
                <a:tc>
                  <a:txBody>
                    <a:bodyPr/>
                    <a:lstStyle/>
                    <a:p>
                      <a:r>
                        <a:rPr sz="1400">
                          <a:solidFill>
                            <a:srgbClr val="263238"/>
                          </a:solidFill>
                          <a:latin typeface="Calibri"/>
                        </a:rPr>
                        <a:t>0 % frente a 15 % [r3]</a:t>
                      </a:r>
                    </a:p>
                  </a:txBody>
                  <a:tcPr>
                    <a:solidFill>
                      <a:srgbClr val="EEF3F4"/>
                    </a:solidFill>
                  </a:tcPr>
                </a:tc>
              </a:tr>
              <a:tr h="457200">
                <a:tc>
                  <a:txBody>
                    <a:bodyPr/>
                    <a:lstStyle/>
                    <a:p>
                      <a:r>
                        <a:rPr sz="1400">
                          <a:solidFill>
                            <a:srgbClr val="263238"/>
                          </a:solidFill>
                          <a:latin typeface="Calibri"/>
                        </a:rPr>
                        <a:t>Hosseini 2019</a:t>
                      </a:r>
                    </a:p>
                  </a:txBody>
                  <a:tcPr>
                    <a:solidFill>
                      <a:srgbClr val="FFFFFF"/>
                    </a:solidFill>
                  </a:tcPr>
                </a:tc>
                <a:tc>
                  <a:txBody>
                    <a:bodyPr/>
                    <a:lstStyle/>
                    <a:p>
                      <a:r>
                        <a:rPr sz="1400">
                          <a:solidFill>
                            <a:srgbClr val="263238"/>
                          </a:solidFill>
                          <a:latin typeface="Calibri"/>
                        </a:rPr>
                        <a:t>60 [r47]</a:t>
                      </a:r>
                    </a:p>
                  </a:txBody>
                  <a:tcPr>
                    <a:solidFill>
                      <a:srgbClr val="FFFFFF"/>
                    </a:solidFill>
                  </a:tcPr>
                </a:tc>
                <a:tc>
                  <a:txBody>
                    <a:bodyPr/>
                    <a:lstStyle/>
                    <a:p>
                      <a:r>
                        <a:rPr sz="1400">
                          <a:solidFill>
                            <a:srgbClr val="263238"/>
                          </a:solidFill>
                          <a:latin typeface="Calibri"/>
                        </a:rPr>
                        <a:t>ORIF frente a Sarmiento</a:t>
                      </a:r>
                    </a:p>
                  </a:txBody>
                  <a:tcPr>
                    <a:solidFill>
                      <a:srgbClr val="FFFFFF"/>
                    </a:solidFill>
                  </a:tcPr>
                </a:tc>
                <a:tc>
                  <a:txBody>
                    <a:bodyPr/>
                    <a:lstStyle/>
                    <a:p>
                      <a:r>
                        <a:rPr sz="1400">
                          <a:solidFill>
                            <a:srgbClr val="263238"/>
                          </a:solidFill>
                          <a:latin typeface="Calibri"/>
                        </a:rPr>
                        <a:t>Consolidación en 13,9 frente a 18,7 semanas [r47]</a:t>
                      </a:r>
                    </a:p>
                  </a:txBody>
                  <a:tcPr>
                    <a:solidFill>
                      <a:srgbClr val="FFFFFF"/>
                    </a:solidFill>
                  </a:tcPr>
                </a:tc>
                <a:tc>
                  <a:txBody>
                    <a:bodyPr/>
                    <a:lstStyle/>
                    <a:p>
                      <a:r>
                        <a:rPr sz="1400">
                          <a:solidFill>
                            <a:srgbClr val="263238"/>
                          </a:solidFill>
                          <a:latin typeface="Calibri"/>
                        </a:rPr>
                        <a:t>Mayor con brace, sin significación [r47]</a:t>
                      </a:r>
                    </a:p>
                  </a:txBody>
                  <a:tcPr>
                    <a:solidFill>
                      <a:srgbClr val="FFFFFF"/>
                    </a:solidFill>
                  </a:tcPr>
                </a:tc>
              </a:tr>
              <a:tr h="457200">
                <a:tc>
                  <a:txBody>
                    <a:bodyPr/>
                    <a:lstStyle/>
                    <a:p>
                      <a:r>
                        <a:rPr sz="1400">
                          <a:solidFill>
                            <a:srgbClr val="263238"/>
                          </a:solidFill>
                          <a:latin typeface="Calibri"/>
                        </a:rPr>
                        <a:t>FISH 2020</a:t>
                      </a:r>
                    </a:p>
                  </a:txBody>
                  <a:tcPr>
                    <a:solidFill>
                      <a:srgbClr val="EEF3F4"/>
                    </a:solidFill>
                  </a:tcPr>
                </a:tc>
                <a:tc>
                  <a:txBody>
                    <a:bodyPr/>
                    <a:lstStyle/>
                    <a:p>
                      <a:r>
                        <a:rPr sz="1400">
                          <a:solidFill>
                            <a:srgbClr val="263238"/>
                          </a:solidFill>
                          <a:latin typeface="Calibri"/>
                        </a:rPr>
                        <a:t>82 [r4]</a:t>
                      </a:r>
                    </a:p>
                  </a:txBody>
                  <a:tcPr>
                    <a:solidFill>
                      <a:srgbClr val="EEF3F4"/>
                    </a:solidFill>
                  </a:tcPr>
                </a:tc>
                <a:tc>
                  <a:txBody>
                    <a:bodyPr/>
                    <a:lstStyle/>
                    <a:p>
                      <a:r>
                        <a:rPr sz="1400">
                          <a:solidFill>
                            <a:srgbClr val="263238"/>
                          </a:solidFill>
                          <a:latin typeface="Calibri"/>
                        </a:rPr>
                        <a:t>Placa frente a brace</a:t>
                      </a:r>
                    </a:p>
                  </a:txBody>
                  <a:tcPr>
                    <a:solidFill>
                      <a:srgbClr val="EEF3F4"/>
                    </a:solidFill>
                  </a:tcPr>
                </a:tc>
                <a:tc>
                  <a:txBody>
                    <a:bodyPr/>
                    <a:lstStyle/>
                    <a:p>
                      <a:r>
                        <a:rPr sz="1400">
                          <a:solidFill>
                            <a:srgbClr val="263238"/>
                          </a:solidFill>
                          <a:latin typeface="Calibri"/>
                        </a:rPr>
                        <a:t>DASH a 12 meses 8,9 frente a 12,0 [r4]</a:t>
                      </a:r>
                    </a:p>
                  </a:txBody>
                  <a:tcPr>
                    <a:solidFill>
                      <a:srgbClr val="EEF3F4"/>
                    </a:solidFill>
                  </a:tcPr>
                </a:tc>
                <a:tc>
                  <a:txBody>
                    <a:bodyPr/>
                    <a:lstStyle/>
                    <a:p>
                      <a:r>
                        <a:rPr sz="1400">
                          <a:solidFill>
                            <a:srgbClr val="263238"/>
                          </a:solidFill>
                          <a:latin typeface="Calibri"/>
                        </a:rPr>
                        <a:t>25 % con brace [r4]</a:t>
                      </a:r>
                    </a:p>
                  </a:txBody>
                  <a:tcPr>
                    <a:solidFill>
                      <a:srgbClr val="EEF3F4"/>
                    </a:solidFill>
                  </a:tcPr>
                </a:tc>
              </a:tr>
              <a:tr h="457200">
                <a:tc>
                  <a:txBody>
                    <a:bodyPr/>
                    <a:lstStyle/>
                    <a:p>
                      <a:r>
                        <a:rPr sz="1400">
                          <a:solidFill>
                            <a:srgbClr val="263238"/>
                          </a:solidFill>
                          <a:latin typeface="Calibri"/>
                        </a:rPr>
                        <a:t>HU-FIX 2025</a:t>
                      </a:r>
                    </a:p>
                  </a:txBody>
                  <a:tcPr>
                    <a:solidFill>
                      <a:srgbClr val="FFFFFF"/>
                    </a:solidFill>
                  </a:tcPr>
                </a:tc>
                <a:tc>
                  <a:txBody>
                    <a:bodyPr/>
                    <a:lstStyle/>
                    <a:p>
                      <a:r>
                        <a:rPr sz="1400">
                          <a:solidFill>
                            <a:srgbClr val="263238"/>
                          </a:solidFill>
                          <a:latin typeface="Calibri"/>
                        </a:rPr>
                        <a:t>70 [r5]</a:t>
                      </a:r>
                    </a:p>
                  </a:txBody>
                  <a:tcPr>
                    <a:solidFill>
                      <a:srgbClr val="FFFFFF"/>
                    </a:solidFill>
                  </a:tcPr>
                </a:tc>
                <a:tc>
                  <a:txBody>
                    <a:bodyPr/>
                    <a:lstStyle/>
                    <a:p>
                      <a:r>
                        <a:rPr sz="1400">
                          <a:solidFill>
                            <a:srgbClr val="263238"/>
                          </a:solidFill>
                          <a:latin typeface="Calibri"/>
                        </a:rPr>
                        <a:t>Cirugía frente a brace</a:t>
                      </a:r>
                    </a:p>
                  </a:txBody>
                  <a:tcPr>
                    <a:solidFill>
                      <a:srgbClr val="FFFFFF"/>
                    </a:solidFill>
                  </a:tcPr>
                </a:tc>
                <a:tc>
                  <a:txBody>
                    <a:bodyPr/>
                    <a:lstStyle/>
                    <a:p>
                      <a:r>
                        <a:rPr sz="1400">
                          <a:solidFill>
                            <a:srgbClr val="263238"/>
                          </a:solidFill>
                          <a:latin typeface="Calibri"/>
                        </a:rPr>
                        <a:t>Ventaja a 3 meses; igual a 12 meses [r5]</a:t>
                      </a:r>
                    </a:p>
                  </a:txBody>
                  <a:tcPr>
                    <a:solidFill>
                      <a:srgbClr val="FFFFFF"/>
                    </a:solidFill>
                  </a:tcPr>
                </a:tc>
                <a:tc>
                  <a:txBody>
                    <a:bodyPr/>
                    <a:lstStyle/>
                    <a:p>
                      <a:r>
                        <a:rPr sz="1400">
                          <a:solidFill>
                            <a:srgbClr val="263238"/>
                          </a:solidFill>
                          <a:latin typeface="Calibri"/>
                        </a:rPr>
                        <a:t>6 % con cirugía y 18 % con brace [r5]</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quirúrgico: placa, MIPO, clavo y fracturas especiales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Ibounig T et al. Acta Orthop. 2026. doi:10.2340/17453674.2026.45597</a:t>
            </a:r>
          </a:p>
          <a:p>
            <a:r>
              <a:rPr sz="1000">
                <a:solidFill>
                  <a:srgbClr val="5A6469"/>
                </a:solidFill>
                <a:latin typeface="Calibri"/>
              </a:rPr>
              <a:t>[r37] Orapiriyakul W et al. J Clin Orthop Trauma. 2023. doi:10.1016/j.jcot.2023.102230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Placa abierta (ORIF).</a:t>
            </a:r>
          </a:p>
          <a:p>
            <a:pPr marL="347472" indent="-347472">
              <a:spcAft>
                <a:spcPts val="1400"/>
              </a:spcAft>
              <a:buChar char="•"/>
            </a:pPr>
            <a:r>
              <a:rPr sz="2800">
                <a:solidFill>
                  <a:srgbClr val="263238"/>
                </a:solidFill>
                <a:latin typeface="Calibri"/>
              </a:rPr>
              <a:t>Es la técnica quirúrgica más usada [r1].</a:t>
            </a:r>
          </a:p>
          <a:p>
            <a:pPr marL="347472" indent="-347472">
              <a:spcAft>
                <a:spcPts val="1400"/>
              </a:spcAft>
              <a:buChar char="•"/>
            </a:pPr>
            <a:r>
              <a:rPr sz="2800">
                <a:solidFill>
                  <a:srgbClr val="263238"/>
                </a:solidFill>
                <a:latin typeface="Calibri"/>
              </a:rPr>
              <a:t>La compresión sigue siendo útil en el tipo A simple [r37].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72</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quirúrgico: placa, MIPO, clavo y fracturas especiales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Chapman JR et al. J Orthop Trauma. 2000. doi:10.1097/00005131-200003000-00002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ensayo clásico ya había visto dolor y pérdida de movilidad del hombro asociados al clavo, y pérdida de movilidad del codo asociada a la placa… [r29]</a:t>
            </a:r>
          </a:p>
          <a:p>
            <a:pPr marL="347472" indent="-347472">
              <a:spcAft>
                <a:spcPts val="1400"/>
              </a:spcAft>
              <a:buChar char="•"/>
            </a:pPr>
            <a:r>
              <a:rPr sz="2400">
                <a:solidFill>
                  <a:srgbClr val="263238"/>
                </a:solidFill>
                <a:latin typeface="Calibri"/>
              </a:rPr>
              <a:t>Discrepancia que debes conocer.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72</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quirúrgico: placa, MIPO, clavo y fracturas especiales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Ibounig T et al. Acta Orthop. 2026. doi:10.2340/17453674.2026.45597</a:t>
            </a:r>
          </a:p>
          <a:p>
            <a:r>
              <a:rPr sz="800">
                <a:solidFill>
                  <a:srgbClr val="5A6469"/>
                </a:solidFill>
                <a:latin typeface="Calibri"/>
              </a:rPr>
              <a:t>[r7] Hurley ET et al. 2023. doi:10.1016/j.jse.2023.07.015</a:t>
            </a:r>
          </a:p>
          <a:p>
            <a:r>
              <a:rPr sz="800">
                <a:solidFill>
                  <a:srgbClr val="5A6469"/>
                </a:solidFill>
                <a:latin typeface="Calibri"/>
              </a:rPr>
              <a:t>[r8] Beeres FJP et al. Eur J Trauma Emerg Surg. 2022. doi:10.1007/s00068-021-01728-7</a:t>
            </a:r>
          </a:p>
          <a:p>
            <a:r>
              <a:rPr sz="800">
                <a:solidFill>
                  <a:srgbClr val="5A6469"/>
                </a:solidFill>
                <a:latin typeface="Calibri"/>
              </a:rPr>
              <a:t>[r21] Olson JJ et al. JSES Int. 2020. doi:10.1016/j.jseint.2020.06.009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Remite a [Fracturas abiertas](/tema/fracturas-abiertas/).</a:t>
            </a:r>
          </a:p>
          <a:p>
            <a:pPr marL="347472" indent="-347472">
              <a:spcAft>
                <a:spcPts val="1400"/>
              </a:spcAft>
              <a:buChar char="•"/>
            </a:pPr>
            <a:r>
              <a:rPr sz="2800">
                <a:solidFill>
                  <a:srgbClr val="263238"/>
                </a:solidFill>
                <a:latin typeface="Calibri"/>
              </a:rPr>
              <a:t>Patológica.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72</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Parálisis radial: primaria, secundaria, cuándo observar y cuándo explorar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Ibounig T et al. Acta Orthop. 2026. doi:10.2340/17453674.2026.45597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Si el nervio ya falla cuando llega el paciente, la parálisis es primaria (la fractura lo comprimió o lo estiró)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72</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Parálisis radial primaria y secundaria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Hendrickx LAM et al. Arch Orthop Trauma Surg. 2021. doi:10.1007/s00402-020-03446-y</a:t>
            </a:r>
          </a:p>
          <a:p>
            <a:r>
              <a:rPr sz="1000">
                <a:solidFill>
                  <a:srgbClr val="5A6469"/>
                </a:solidFill>
                <a:latin typeface="Calibri"/>
              </a:rPr>
              <a:t>[r56] Shao YC et al. J Bone Joint Surg Br. 2005. doi:10.1302/0301-620X.87B12.16132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72</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Recuperación de la parálisis radial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Hendrickx LAM et al. Arch Orthop Trauma Surg. 2021. doi:10.1007/s00402-020-03446-y</a:t>
            </a:r>
          </a:p>
          <a:p>
            <a:r>
              <a:rPr sz="1000">
                <a:solidFill>
                  <a:srgbClr val="5A6469"/>
                </a:solidFill>
                <a:latin typeface="Calibri"/>
              </a:rPr>
              <a:t>[r56] Shao YC et al. J Bone Joint Surg Br. 2005. doi:10.1302/0301-620X.87B12.16132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72</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quirúrgica: posición, abordaje, reducción, fijación y errores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Ibounig T et al. Acta Orthop. 2026. doi:10.2340/17453674.2026.45597</a:t>
            </a:r>
          </a:p>
          <a:p>
            <a:r>
              <a:rPr sz="800">
                <a:solidFill>
                  <a:srgbClr val="5A6469"/>
                </a:solidFill>
                <a:latin typeface="Calibri"/>
              </a:rPr>
              <a:t>[r16] Welle K et al. J Bone Joint Surg Am. 2022. doi:10.2106/JBJS.21.00482</a:t>
            </a:r>
          </a:p>
          <a:p>
            <a:r>
              <a:rPr sz="800">
                <a:solidFill>
                  <a:srgbClr val="5A6469"/>
                </a:solidFill>
                <a:latin typeface="Calibri"/>
              </a:rPr>
              <a:t>[r17] Rommens P et al. En: AO Surgery Reference. 2026.</a:t>
            </a:r>
          </a:p>
          <a:p>
            <a:r>
              <a:rPr sz="800">
                <a:solidFill>
                  <a:srgbClr val="5A6469"/>
                </a:solidFill>
                <a:latin typeface="Calibri"/>
              </a:rPr>
              <a:t>[r18] Rommens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apoyo de estudio: no sustituye al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72</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quirúrgica: posición, abordaje, reducción, fijación y errores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Ibounig T et al. Acta Orthop. 2026. doi:10.2340/17453674.2026.45597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MIPO anterior: supino o silla de playa, con dos incisiones y sin exponer el nervio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72</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Parálisis radial secundaria según el tratamiento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[r50] Van Bergen SH et al. Arch Orthop Trauma Surg. 2023. doi:10.1007/s00402-023-04836-8</a:t>
            </a:r>
          </a:p>
          <a:p>
            <a:r>
              <a:rPr sz="1000">
                <a:solidFill>
                  <a:srgbClr val="5A6469"/>
                </a:solidFill>
                <a:latin typeface="Calibri"/>
              </a:rPr>
              <a:t>[r49] Colasanti CA et al. J Orthop Trauma. 2024. doi:10.1097/BOT.0000000000002808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72</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no unión, nervio, infección, hombro y codo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Ibounig T et al. Acta Orthop. 2026. doi:10.2340/17453674.2026.45597</a:t>
            </a:r>
          </a:p>
          <a:p>
            <a:r>
              <a:rPr sz="1000">
                <a:solidFill>
                  <a:srgbClr val="5A6469"/>
                </a:solidFill>
                <a:latin typeface="Calibri"/>
              </a:rPr>
              <a:t>[r5] Oliver WM et al. JAMA Surg. 2025. doi:10.1001/jamasurg.2025.0301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 brace.</a:t>
            </a:r>
          </a:p>
          <a:p>
            <a:pPr marL="347472" indent="-347472">
              <a:spcAft>
                <a:spcPts val="1400"/>
              </a:spcAft>
              <a:buChar char="•"/>
            </a:pPr>
            <a:r>
              <a:rPr sz="2400">
                <a:solidFill>
                  <a:srgbClr val="263238"/>
                </a:solidFill>
                <a:latin typeface="Calibri"/>
              </a:rPr>
              <a:t>Es la complicación más común: 16 a 17 % en ensayos y 20 a 23 % en cohortes clínicas según la revisión educativa [r1]; en HU-FIX, 18 %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72</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acumuladas según la técnica de placa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[r49] Colasanti CA et al. J Orthop Trauma. 2024. doi:10.1097/BOT.0000000000002808</a:t>
            </a:r>
          </a:p>
          <a:p>
            <a:r>
              <a:rPr sz="1000">
                <a:solidFill>
                  <a:srgbClr val="5A6469"/>
                </a:solidFill>
                <a:latin typeface="Calibri"/>
              </a:rPr>
              <a:t>[r51] Randell M et al. J Orthop Trauma. 2021. doi:10.1097/BOT.0000000000002021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72</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Infección profunda y superficial según la técnica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[r49] Colasanti CA et al. J Orthop Trauma. 2024. doi:10.1097/BOT.0000000000002808</a:t>
            </a:r>
          </a:p>
          <a:p>
            <a:r>
              <a:rPr sz="1000">
                <a:solidFill>
                  <a:srgbClr val="5A6469"/>
                </a:solidFill>
                <a:latin typeface="Calibri"/>
              </a:rPr>
              <a:t>[r7] Hurley ET et al. 2023. doi:10.1016/j.jse.2023.07.015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72</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qué se puede prometer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Rämö L et al. JAMA. 2020. doi:10.1001/jama.2020.3182</a:t>
            </a:r>
          </a:p>
          <a:p>
            <a:r>
              <a:rPr sz="1000">
                <a:solidFill>
                  <a:srgbClr val="5A6469"/>
                </a:solidFill>
                <a:latin typeface="Calibri"/>
              </a:rPr>
              <a:t>[r5] Oliver WM et al. JAMA Surg. 2025. doi:10.1001/jamasurg.2025.0301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Al año: el DASH fue 8,9 con placa y 12,0 con brace en FISH… [r4]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72</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DASH a los 2 años según el curso del tratamiento (FISH)</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Rämö L et al. JAMA Surg. 2021. doi:10.1001/jamasurg.2021.0906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72</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Semanas hasta la unión según el método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Hurley ET et al. 2023. doi:10.1016/j.jse.2023.07.015</a:t>
            </a:r>
          </a:p>
          <a:p>
            <a:r>
              <a:rPr sz="1000">
                <a:solidFill>
                  <a:srgbClr val="5A6469"/>
                </a:solidFill>
                <a:latin typeface="Calibri"/>
              </a:rPr>
              <a:t>[r47] Hosseini Khameneh SM et al. Orthop Res Rev. 2019. doi:10.2147/ORR.S212998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72</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tiempos y lo que sí tiene respaldo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Ibounig T et al. Acta Orthop. 2026. doi:10.2340/17453674.2026.45597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evidencia sobre rehabilitación es escasa: el artículo educativo de Acta Orthopaedica sugiere seguir el protocolo de un ensayo en marcha y reconoce que la recomendación no tiene aún respaldo…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72</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tiempos y lo que sí tiene respaldo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Ibounig T et al. Acta Orthop. 2026. doi:10.2340/17453674.2026.45597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Controles: a 1 o 2 semanas con radiografía, piel y tolerancia; luego a las 6 y 12 semanas se valora la consolidación y la función [r1].</a:t>
            </a:r>
          </a:p>
          <a:p>
            <a:pPr marL="347472" indent="-347472">
              <a:spcAft>
                <a:spcPts val="1400"/>
              </a:spcAft>
              <a:buChar char="•"/>
            </a:pPr>
            <a:r>
              <a:rPr sz="2400">
                <a:solidFill>
                  <a:srgbClr val="263238"/>
                </a:solidFill>
                <a:latin typeface="Calibri"/>
              </a:rPr>
              <a:t>Dolor: puede durar de 3 a 4 semanas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72</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tiempos y lo que sí tiene respaldo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Ibounig T et al. Acta Orthop. 2026. doi:10.2340/17453674.2026.45597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Mientras el nervio no recupera, se previenen las contracturas con férula y movilización pasiva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72</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consensos vigentes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Ibounig T et al. Acta Orthop. 2026. doi:10.2340/17453674.2026.45597</a:t>
            </a:r>
          </a:p>
          <a:p>
            <a:r>
              <a:rPr sz="800">
                <a:solidFill>
                  <a:srgbClr val="5A6469"/>
                </a:solidFill>
                <a:latin typeface="Calibri"/>
              </a:rPr>
              <a:t>[r30] Rommens P et al. En: AO Surgery Reference. 2026.</a:t>
            </a:r>
          </a:p>
          <a:p>
            <a:r>
              <a:rPr sz="800">
                <a:solidFill>
                  <a:srgbClr val="5A6469"/>
                </a:solidFill>
                <a:latin typeface="Calibri"/>
              </a:rPr>
              <a:t>[r39] Musculoskeletal Tumor Society. En: AAOS OrthoGuidelines. 2023.</a:t>
            </a:r>
          </a:p>
          <a:p>
            <a:r>
              <a:rPr sz="800">
                <a:solidFill>
                  <a:srgbClr val="5A6469"/>
                </a:solidFill>
                <a:latin typeface="Calibri"/>
              </a:rPr>
              <a:t>[r40] National Institute for Health and Care Excellence. NICE guideline NG38 [Internet].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Las guías y los consensos se suman a la evidencia, no la reemplazan.</a:t>
            </a:r>
          </a:p>
          <a:p>
            <a:pPr marL="347472" indent="-347472">
              <a:spcAft>
                <a:spcPts val="1400"/>
              </a:spcAft>
              <a:buChar char="•"/>
            </a:pPr>
            <a:r>
              <a:rPr sz="2800">
                <a:solidFill>
                  <a:srgbClr val="263238"/>
                </a:solidFill>
                <a:latin typeface="Calibri"/>
              </a:rPr>
              <a:t>Estas son las que se pudieron abrir.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72</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consensos vigentes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Ibounig T et al. Acta Orthop. 2026. doi:10.2340/17453674.2026.45597</a:t>
            </a:r>
          </a:p>
          <a:p>
            <a:r>
              <a:rPr sz="800">
                <a:solidFill>
                  <a:srgbClr val="5A6469"/>
                </a:solidFill>
                <a:latin typeface="Calibri"/>
              </a:rPr>
              <a:t>[r30] Rommens P et al. En: AO Surgery Reference. 2026.</a:t>
            </a:r>
          </a:p>
          <a:p>
            <a:r>
              <a:rPr sz="800">
                <a:solidFill>
                  <a:srgbClr val="5A6469"/>
                </a:solidFill>
                <a:latin typeface="Calibri"/>
              </a:rPr>
              <a:t>[r39] Musculoskeletal Tumor Society. En: AAOS OrthoGuidelines. 2023.</a:t>
            </a:r>
          </a:p>
          <a:p>
            <a:r>
              <a:rPr sz="800">
                <a:solidFill>
                  <a:srgbClr val="5A6469"/>
                </a:solidFill>
                <a:latin typeface="Calibri"/>
              </a:rPr>
              <a:t>[r40] National Institute for Health and Care Excellence. NICE guideline NG38 [Internet].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que sí hay:</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72</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consensos vigentes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Ibounig T et al. Acta Orthop. 2026. doi:10.2340/17453674.2026.45597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Revisión educativa de Acta Orthopaedica (2026): resume el manejo con evidencia y opinión de expertos y propone una estrategia basada en decisión compartida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72</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Rommens P et al. En: AO Surgery Reference. 2026.</a:t>
            </a:r>
          </a:p>
          <a:p>
            <a:r>
              <a:rPr sz="1000">
                <a:solidFill>
                  <a:srgbClr val="5A6469"/>
                </a:solidFill>
                <a:latin typeface="Calibri"/>
              </a:rPr>
              <a:t>[r11] Korompilias AV et al. 2013. doi:10.1016/j.injury.2013.01.004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Antes de cualquier maniobra se examina y se registra el nervio radial: una parálisis que aparece después de manipular el brazo cambia la conducta [r10][r11].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72</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Rommens P et al. En: AO Surgery Reference. 2026.</a:t>
            </a:r>
          </a:p>
          <a:p>
            <a:r>
              <a:rPr sz="1000">
                <a:solidFill>
                  <a:srgbClr val="5A6469"/>
                </a:solidFill>
                <a:latin typeface="Calibri"/>
              </a:rPr>
              <a:t>[r19] Rommens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Pide radiografías en 2 planos que incluyan el húmero completo y las articulaciones vecinas [r10].</a:t>
            </a:r>
          </a:p>
          <a:p>
            <a:pPr marL="347472" indent="-347472">
              <a:spcAft>
                <a:spcPts val="1400"/>
              </a:spcAft>
              <a:buChar char="•"/>
            </a:pPr>
            <a:r>
              <a:rPr sz="2400">
                <a:solidFill>
                  <a:srgbClr val="263238"/>
                </a:solidFill>
                <a:latin typeface="Calibri"/>
              </a:rPr>
              <a:t>Sin pulso distal no se espera: angio-TC o arteriografía de inmediato [r19]; si la lesión arterial es mayor, lo indicado es fijador externo más reparación vascular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72</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[r10] Rommens P et al. En: AO Surgery Reference. 2026.</a:t>
            </a:r>
          </a:p>
          <a:p>
            <a:r>
              <a:rPr sz="800">
                <a:solidFill>
                  <a:srgbClr val="5A6469"/>
                </a:solidFill>
                <a:latin typeface="Calibri"/>
              </a:rPr>
              <a:t>[r12] Oliver WM et al. J Am Acad Orthop Surg. 2023. doi:10.5435/JAAOS-D-22-00432</a:t>
            </a:r>
          </a:p>
          <a:p>
            <a:r>
              <a:rPr sz="800">
                <a:solidFill>
                  <a:srgbClr val="5A6469"/>
                </a:solidFill>
                <a:latin typeface="Calibri"/>
              </a:rPr>
              <a:t>[r1] Ibounig T et al. Acta Orthop. 2026. doi:10.2340/17453674.2026.45597</a:t>
            </a:r>
          </a:p>
          <a:p>
            <a:r>
              <a:rPr sz="800">
                <a:solidFill>
                  <a:srgbClr val="5A6469"/>
                </a:solidFill>
                <a:latin typeface="Calibri"/>
              </a:rPr>
              <a:t>[r2] Hendrickx LAM et al. Arch Orthop Trauma Surg. 2021. doi:10.1007/s00402-020-03446-y</a:t>
            </a:r>
          </a:p>
          <a:p>
            <a:r>
              <a:rPr sz="800">
                <a:solidFill>
                  <a:srgbClr val="5A6469"/>
                </a:solidFill>
                <a:latin typeface="Calibri"/>
              </a:rPr>
              <a:t>[r13] Alder KD et al. J Hand Surg Glob Online. 2026. doi:10.1016/j.jhsg.2026.101091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Examina y registra el nervio radial antes de cualquier maniobra [r10].</a:t>
            </a:r>
          </a:p>
          <a:p>
            <a:pPr marL="347472" indent="-347472">
              <a:spcAft>
                <a:spcPts val="1400"/>
              </a:spcAft>
              <a:buChar char="•"/>
            </a:pPr>
            <a:r>
              <a:rPr sz="2400">
                <a:solidFill>
                  <a:srgbClr val="263238"/>
                </a:solidFill>
                <a:latin typeface="Calibri"/>
              </a:rPr>
              <a:t>Brace y cirugía convergen al año; la cirugía adelanta la recuperación y reduce la no unión, a costa de parálisis iatrogénica e infección [r12][r1].</a:t>
            </a:r>
          </a:p>
          <a:p>
            <a:pPr marL="347472" indent="-347472">
              <a:spcAft>
                <a:spcPts val="1400"/>
              </a:spcAft>
              <a:buChar char="•"/>
            </a:pPr>
            <a:r>
              <a:rPr sz="2400">
                <a:solidFill>
                  <a:srgbClr val="263238"/>
                </a:solidFill>
                <a:latin typeface="Calibri"/>
              </a:rPr>
              <a:t>La parálisis radial primaria cerrada se observa [r2][r13].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72</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húmero diáfisis · fractura diafisaria del húmero · AO/OTA 12 · Holstein-Lewis · nervio radial · parálisis radial · surco espiral · brace de Sarmiento · tratamiento funcional · MIPO · placa de compresión ·…</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72</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[r10] Rommens P et al. En: AO Surgery Reference. 2026.</a:t>
            </a:r>
          </a:p>
          <a:p>
            <a:r>
              <a:rPr sz="800">
                <a:solidFill>
                  <a:srgbClr val="5A6469"/>
                </a:solidFill>
                <a:latin typeface="Calibri"/>
              </a:rPr>
              <a:t>[r2] Hendrickx LAM et al. Arch Orthop Trauma Surg. 2021. doi:10.1007/s00402-020-03446-y</a:t>
            </a:r>
          </a:p>
          <a:p>
            <a:r>
              <a:rPr sz="800">
                <a:solidFill>
                  <a:srgbClr val="5A6469"/>
                </a:solidFill>
                <a:latin typeface="Calibri"/>
              </a:rPr>
              <a:t>[r20] Kingery MT et al. J Orthop Trauma. 2026. doi:10.1097/BOT.0000000000003196</a:t>
            </a:r>
          </a:p>
          <a:p>
            <a:r>
              <a:rPr sz="800">
                <a:solidFill>
                  <a:srgbClr val="5A6469"/>
                </a:solidFill>
                <a:latin typeface="Calibri"/>
              </a:rPr>
              <a:t>[r14] Dekker AP et al. J Orthop Trauma. 2021. doi:10.1097/BOT.0000000000002063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radial gira por el surco espiral: examínalo y regístralo antes de reducir [r10].</a:t>
            </a:r>
          </a:p>
          <a:p>
            <a:pPr marL="347472" indent="-347472">
              <a:spcAft>
                <a:spcPts val="1400"/>
              </a:spcAft>
              <a:buChar char="•"/>
            </a:pPr>
            <a:r>
              <a:rPr sz="2400">
                <a:solidFill>
                  <a:srgbClr val="263238"/>
                </a:solidFill>
                <a:latin typeface="Calibri"/>
              </a:rPr>
              <a:t>Parálisis radial en fractura cerrada: se espera; más de 90 % se recupera [r2].</a:t>
            </a:r>
          </a:p>
          <a:p>
            <a:pPr marL="347472" indent="-347472">
              <a:spcAft>
                <a:spcPts val="1400"/>
              </a:spcAft>
              <a:buChar char="•"/>
            </a:pPr>
            <a:r>
              <a:rPr sz="2400">
                <a:solidFill>
                  <a:srgbClr val="263238"/>
                </a:solidFill>
                <a:latin typeface="Calibri"/>
              </a:rPr>
              <a:t>Brace: coaptación primero, brace después y control a las 6 semanas [r20][r14].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72</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espiral del tercio distal con muñeca caída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inventado, sin datos de pacientes reales.</a:t>
            </a:r>
          </a:p>
          <a:p>
            <a:pPr marL="347472" indent="-347472">
              <a:spcAft>
                <a:spcPts val="1400"/>
              </a:spcAft>
              <a:buChar char="•"/>
            </a:pPr>
            <a:r>
              <a:rPr sz="2400">
                <a:solidFill>
                  <a:srgbClr val="263238"/>
                </a:solidFill>
                <a:latin typeface="Calibri"/>
              </a:rPr>
              <a:t>Hombre de 42 años, albañil, diestro, sano, que cae de una escalera y se golpea el brazo derecho.</a:t>
            </a:r>
          </a:p>
          <a:p>
            <a:pPr marL="347472" indent="-347472">
              <a:spcAft>
                <a:spcPts val="1400"/>
              </a:spcAft>
              <a:buChar char="•"/>
            </a:pPr>
            <a:r>
              <a:rPr sz="2400">
                <a:solidFill>
                  <a:srgbClr val="263238"/>
                </a:solidFill>
                <a:latin typeface="Calibri"/>
              </a:rPr>
              <a:t>Llega con dolor, deformidad y edema del brazo.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72</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examen documentas antes de tocar el brazo y por qué?</a:t>
            </a:r>
          </a:p>
          <a:p>
            <a:pPr marL="347472" indent="-347472">
              <a:spcAft>
                <a:spcPts val="1400"/>
              </a:spcAft>
              <a:buChar char="•"/>
            </a:pPr>
            <a:r>
              <a:rPr sz="2400">
                <a:solidFill>
                  <a:srgbClr val="263238"/>
                </a:solidFill>
                <a:latin typeface="Calibri"/>
              </a:rPr>
              <a:t>2. ¿Cómo clasificas la fractura y qué riesgo te dice el patrón?</a:t>
            </a:r>
          </a:p>
          <a:p>
            <a:pPr marL="347472" indent="-347472">
              <a:spcAft>
                <a:spcPts val="1400"/>
              </a:spcAft>
              <a:buChar char="•"/>
            </a:pPr>
            <a:r>
              <a:rPr sz="2400">
                <a:solidFill>
                  <a:srgbClr val="263238"/>
                </a:solidFill>
                <a:latin typeface="Calibri"/>
              </a:rPr>
              <a:t>3. ¿Explorar el nervio de inmediato o esperar?</a:t>
            </a:r>
          </a:p>
          <a:p>
            <a:pPr marL="347472" indent="-347472">
              <a:spcAft>
                <a:spcPts val="1400"/>
              </a:spcAft>
              <a:buChar char="•"/>
            </a:pPr>
            <a:r>
              <a:rPr sz="2400">
                <a:solidFill>
                  <a:srgbClr val="263238"/>
                </a:solidFill>
                <a:latin typeface="Calibri"/>
              </a:rPr>
              <a:t>4. ¿Brace o cirugía? ¿Qué le dices con los números?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72</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Rommens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Primero registras el radial, el interóseo posterior y los pulsos antes de cualquier maniobra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72</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Ibounig T, Wolf O, Oliver WM, Karimi D, Viberg B, Ratasvuori M, et al. An Acta Orthopaedica educational article: Treatment of adult patients with a humeral shaft fracture. Acta Orthop. 2026;97:194-203. doi:10.2340/17453674.2026.45597 https://doi.org/10.2340/17453674.2026.45597</a:t>
            </a:r>
          </a:p>
          <a:p>
            <a:pPr>
              <a:spcAft>
                <a:spcPts val="800"/>
              </a:spcAft>
            </a:pPr>
            <a:r>
              <a:rPr sz="1200">
                <a:solidFill>
                  <a:srgbClr val="263238"/>
                </a:solidFill>
                <a:latin typeface="Calibri"/>
              </a:rPr>
              <a:t>[r2] Hendrickx LAM, Hilgersom NFJ, Alkaduhimi H, Doornberg JN, van den Bekerom MPJ. Radial nerve palsy associated with closed humeral shaft fractures: a systematic review of 1758 patients. Arch Orthop Trauma Surg. 2021;141(4):561-568. doi:10.1007/s00402-020-03446-y https://doi.org/10.1007/s00402-020-03446-y</a:t>
            </a:r>
          </a:p>
          <a:p>
            <a:pPr>
              <a:spcAft>
                <a:spcPts val="800"/>
              </a:spcAft>
            </a:pPr>
            <a:r>
              <a:rPr sz="1200">
                <a:solidFill>
                  <a:srgbClr val="263238"/>
                </a:solidFill>
                <a:latin typeface="Calibri"/>
              </a:rPr>
              <a:t>[r3] Matsunaga FT, Tamaoki MJ, Matsumoto MH, Netto NA, Faloppa F, Belloti JC. Minimally Invasive Osteosynthesis with a Bridge Plate Versus a Functional Brace for Humeral Shaft Fractures: A Randomized Controlled Trial. J Bone Joint Surg Am. 2017;99(7):583-592. doi:10.2106/JBJS.16.00628 https://doi.org/10.2106/JBJS.16.00628</a:t>
            </a:r>
          </a:p>
          <a:p>
            <a:pPr>
              <a:spcAft>
                <a:spcPts val="800"/>
              </a:spcAft>
            </a:pPr>
            <a:r>
              <a:rPr sz="1200">
                <a:solidFill>
                  <a:srgbClr val="263238"/>
                </a:solidFill>
                <a:latin typeface="Calibri"/>
              </a:rPr>
              <a:t>[r4] Rämö L, Sumrein BO, Lepola V, Lähdeoja T, Ranstam J, Paavola M, et al. Effect of Surgery vs Functional Bracing on Functional Outcome Among Patients With Closed Displaced Humeral Shaft Fractures: The FISH Randomized Clinical Trial. JAMA. 2020;323(18):1792-1801. doi:10.1001/jama.2020.3182 https://doi.org/10.1001/jama.2020.3182</a:t>
            </a:r>
          </a:p>
          <a:p>
            <a:pPr>
              <a:spcAft>
                <a:spcPts val="800"/>
              </a:spcAft>
            </a:pPr>
            <a:r>
              <a:rPr sz="1200">
                <a:solidFill>
                  <a:srgbClr val="263238"/>
                </a:solidFill>
                <a:latin typeface="Calibri"/>
              </a:rPr>
              <a:t>[r5] Oliver WM, Bell KR, Carter TH, Graham C, White TO, Clement ND, et al. Operative vs Nonoperative Management of Fractures of the Humeral Diaphysis: The Humeral Shaft Fracture Fixation Randomized Clinical Trial. JAMA Surg. 2025;160(5):508-516. doi:10.1001/jamasurg.2025.0301 https://doi.org/10.1001/jamasurg.2025.0301</a:t>
            </a:r>
          </a:p>
          <a:p>
            <a:pPr>
              <a:spcAft>
                <a:spcPts val="800"/>
              </a:spcAft>
            </a:pPr>
            <a:r>
              <a:rPr sz="1200">
                <a:solidFill>
                  <a:srgbClr val="263238"/>
                </a:solidFill>
                <a:latin typeface="Calibri"/>
              </a:rPr>
              <a:t>[r6] Rämö L, Paavola M, Sumrein BO, Lepola V, Lähdeoja T, Ranstam J, et al. Outcomes With Surgery vs Functional Bracing for Patients With Closed, Displaced Humeral Shaft Fractures and the Need for Secondary Surgery: A Prespecified Secondary Analysis of the FISH Randomized Clinical Trial. JAMA Surg. 2021;156(6):1-9. doi:10.1001/jamasurg.2021.0906 https://doi.org/10.1001/jamasurg.2021.0906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72</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Hurley ET, Wickman J, Crook BS, Cabell G, Rodriguez K, Boadi P, et al. Intramedullary nailing vs. open reduction-internal fixation for humeral shaft fractures: a meta-analysis of randomized controlled trials. J Shoulder Elbow Surg. 2023;32(12):2567-2574. doi:10.1016/j.jse.2023.07.015 https://doi.org/10.1016/j.jse.2023.07.015</a:t>
            </a:r>
          </a:p>
          <a:p>
            <a:pPr>
              <a:spcAft>
                <a:spcPts val="800"/>
              </a:spcAft>
            </a:pPr>
            <a:r>
              <a:rPr sz="1200">
                <a:solidFill>
                  <a:srgbClr val="263238"/>
                </a:solidFill>
                <a:latin typeface="Calibri"/>
              </a:rPr>
              <a:t>[r8] Beeres FJP, van Veelen N, Houwert RM, Link BC, Heng M, Knobe M, et al. Open plate fixation versus nailing for humeral shaft fractures: a meta-analysis and systematic review of randomised clinical trials and observational studies. Eur J Trauma Emerg Surg. 2022;48(4):2667-2682. doi:10.1007/s00068-021-01728-7 https://doi.org/10.1007/s00068-021-01728-7</a:t>
            </a:r>
          </a:p>
          <a:p>
            <a:pPr>
              <a:spcAft>
                <a:spcPts val="800"/>
              </a:spcAft>
            </a:pPr>
            <a:r>
              <a:rPr sz="1200">
                <a:solidFill>
                  <a:srgbClr val="263238"/>
                </a:solidFill>
                <a:latin typeface="Calibri"/>
              </a:rPr>
              <a:t>[r9] Shon HC, Yang JY, Lee Y, Cho JW, Oh JK, Lim EJ. Iatrogenic radial nerve palsy in the surgical treatment of humerus shaft fracture -anterolateral versus posterior approach: A systematic review and meta-analysis. J Orthop Sci. 2023;28(1):244-250. doi:10.1016/j.jos.2021.09.015 https://doi.org/10.1016/j.jos.2021.09.015</a:t>
            </a:r>
          </a:p>
          <a:p>
            <a:pPr>
              <a:spcAft>
                <a:spcPts val="800"/>
              </a:spcAft>
            </a:pPr>
            <a:r>
              <a:rPr sz="1200">
                <a:solidFill>
                  <a:srgbClr val="263238"/>
                </a:solidFill>
                <a:latin typeface="Calibri"/>
              </a:rPr>
              <a:t>[r10] Rommens P, Trafton P, Jaeger M. Patient assessment and radiology (humeral shaft) [Internet]. En: AO Surgery Reference. Davos: AO Foundation [consultado 2026 oct 27]. Disponible en: https://surgeryreference.aofoundation.org/orthopedic-trauma/adult-trauma/humeral-shaft/further-reading/patient-assessment-and-radiology https://surgeryreference.aofoundation.org/orthopedic-trauma/adult-trauma/humeral-shaft/further-reading/patient-assessment-and-radiology</a:t>
            </a:r>
          </a:p>
          <a:p>
            <a:pPr>
              <a:spcAft>
                <a:spcPts val="800"/>
              </a:spcAft>
            </a:pPr>
            <a:r>
              <a:rPr sz="1200">
                <a:solidFill>
                  <a:srgbClr val="263238"/>
                </a:solidFill>
                <a:latin typeface="Calibri"/>
              </a:rPr>
              <a:t>[r11] Korompilias AV, Lykissas MG, Kostas-Agnantis IP, Vekris MD, Soucacos PN, Beris AE. Approach to radial nerve palsy caused by humerus shaft fracture: is primary exploration necessary? Injury. 2013;44(3):323-6. doi:10.1016/j.injury.2013.01.004 https://doi.org/10.1016/j.injury.2013.01.004</a:t>
            </a:r>
          </a:p>
          <a:p>
            <a:pPr>
              <a:spcAft>
                <a:spcPts val="800"/>
              </a:spcAft>
            </a:pPr>
            <a:r>
              <a:rPr sz="1200">
                <a:solidFill>
                  <a:srgbClr val="263238"/>
                </a:solidFill>
                <a:latin typeface="Calibri"/>
              </a:rPr>
              <a:t>[r12] Oliver WM, Bell KR, Molyneux SG, White TO, Clement ND, Duckworth AD. Surgical Versus Nonsurgical Management of Humeral Shaft Fractures: A Systematic Review and Meta-Analysis of Randomized Trials. J Am Acad Orthop Surg. 2023;31(2):e82-e93. doi:10.5435/JAAOS-D-22-00432 https://doi.org/10.5435/JAAOS-D-22-00432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72</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Alder KD, Pulos N, Shin AY. Outcome of Radial Nerve Palsy in Closed Humeral Shaft Fractures Treated Operatively and Expectantly. J Hand Surg Glob Online. 2026;8(6):101091. doi:10.1016/j.jhsg.2026.101091 https://doi.org/10.1016/j.jhsg.2026.101091</a:t>
            </a:r>
          </a:p>
          <a:p>
            <a:pPr>
              <a:spcAft>
                <a:spcPts val="800"/>
              </a:spcAft>
            </a:pPr>
            <a:r>
              <a:rPr sz="1200">
                <a:solidFill>
                  <a:srgbClr val="263238"/>
                </a:solidFill>
                <a:latin typeface="Calibri"/>
              </a:rPr>
              <a:t>[r14] Dekker AP, Chuttha S, Tambe AA, Clark DI. Predicting the Behavior of Humeral Shaft Fractures: An Independent Validation Study of the Radiographic Union Score for HUmeral Fractures and Value of Assessing Fracture Mobility. J Orthop Trauma. 2021;35(10):555-559. doi:10.1097/BOT.0000000000002063 https://doi.org/10.1097/BOT.0000000000002063</a:t>
            </a:r>
          </a:p>
          <a:p>
            <a:pPr>
              <a:spcAft>
                <a:spcPts val="800"/>
              </a:spcAft>
            </a:pPr>
            <a:r>
              <a:rPr sz="1200">
                <a:solidFill>
                  <a:srgbClr val="263238"/>
                </a:solidFill>
                <a:latin typeface="Calibri"/>
              </a:rPr>
              <a:t>[r15] Oliver WM, Smith TJ, Nicholson JA, Molyneux SG, White TO, Clement ND, et al. The Radiographic Union Score for HUmeral fractures (RUSHU) predicts humeral shaft nonunion. Bone Joint J. 2019;101-B(10):1300-1306. doi:10.1302/0301-620X.101B10.BJJ-2019-0304.R1 https://doi.org/10.1302/0301-620X.101B10.BJJ-2019-0304.R1</a:t>
            </a:r>
          </a:p>
          <a:p>
            <a:pPr>
              <a:spcAft>
                <a:spcPts val="800"/>
              </a:spcAft>
            </a:pPr>
            <a:r>
              <a:rPr sz="1200">
                <a:solidFill>
                  <a:srgbClr val="263238"/>
                </a:solidFill>
                <a:latin typeface="Calibri"/>
              </a:rPr>
              <a:t>[r16] Welle K, Prangenberg C, Hackenberg RK, Gathen M, Dehghani F, Kabir K. Surgical Anatomy of the Radial Nerve at the Dorsal Region of the Humerus: A Cadaveric Study. J Bone Joint Surg Am. 2022;104(13):1172-1178. doi:10.2106/JBJS.21.00482 https://doi.org/10.2106/JBJS.21.00482</a:t>
            </a:r>
          </a:p>
          <a:p>
            <a:pPr>
              <a:spcAft>
                <a:spcPts val="800"/>
              </a:spcAft>
            </a:pPr>
            <a:r>
              <a:rPr sz="1200">
                <a:solidFill>
                  <a:srgbClr val="263238"/>
                </a:solidFill>
                <a:latin typeface="Calibri"/>
              </a:rPr>
              <a:t>[r17] Rommens P, Trafton P, Jaeger M. Anterolateral approach to the humerus (after Henry) [Internet]. En: AO Surgery Reference. Davos: AO Foundation [consultado 2026 oct 27]. Disponible en: https://surgeryreference.aofoundation.org/orthopedic-trauma/adult-trauma/humeral-shaft/approach/anterolateral-approach-to-the-humerus-after-henry https://surgeryreference.aofoundation.org/orthopedic-trauma/adult-trauma/humeral-shaft/approach/anterolateral-approach-to-the-humerus-after-henry</a:t>
            </a:r>
          </a:p>
          <a:p>
            <a:pPr>
              <a:spcAft>
                <a:spcPts val="800"/>
              </a:spcAft>
            </a:pPr>
            <a:r>
              <a:rPr sz="1200">
                <a:solidFill>
                  <a:srgbClr val="263238"/>
                </a:solidFill>
                <a:latin typeface="Calibri"/>
              </a:rPr>
              <a:t>[r18] Rommens P, Trafton P, Jaeger M. Limited approaches for anterior MIO of the humeral shaft [Internet]. En: AO Surgery Reference. Davos: AO Foundation [consultado 2026 oct 27]. Disponible en: https://surgeryreference.aofoundation.org/orthopedic-trauma/adult-trauma/humeral-shaft/approach/limited-approaches-for-anterior-mio https://surgeryreference.aofoundation.org/orthopedic-trauma/adult-trauma/humeral-shaft/approach/limited-approaches-for-anterior-mio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72</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Rommens P, Trafton P, Jaeger M. Neurovascular injuries (humeral shaft) [Internet]. En: AO Surgery Reference. Davos: AO Foundation [consultado 2026 oct 27]. Disponible en: https://surgeryreference.aofoundation.org/orthopedic-trauma/adult-trauma/humeral-shaft/further-reading/neurovascular-injuries https://surgeryreference.aofoundation.org/orthopedic-trauma/adult-trauma/humeral-shaft/further-reading/neurovascular-injuries</a:t>
            </a:r>
          </a:p>
          <a:p>
            <a:pPr>
              <a:spcAft>
                <a:spcPts val="800"/>
              </a:spcAft>
            </a:pPr>
            <a:r>
              <a:rPr sz="1200">
                <a:solidFill>
                  <a:srgbClr val="263238"/>
                </a:solidFill>
                <a:latin typeface="Calibri"/>
              </a:rPr>
              <a:t>[r20] Kingery MT, Ganta A, Egol KA. Comparison of Early Bracing Versus Splinting for the Initial Treatment of Acute Humeral Shaft Fractures (The COBRAS Trial). J Orthop Trauma. 2026;40(8):408-415. doi:10.1097/BOT.0000000000003196 https://doi.org/10.1097/BOT.0000000000003196</a:t>
            </a:r>
          </a:p>
          <a:p>
            <a:pPr>
              <a:spcAft>
                <a:spcPts val="800"/>
              </a:spcAft>
            </a:pPr>
            <a:r>
              <a:rPr sz="1200">
                <a:solidFill>
                  <a:srgbClr val="263238"/>
                </a:solidFill>
                <a:latin typeface="Calibri"/>
              </a:rPr>
              <a:t>[r21] Olson JJ, Entezari V, Vallier HA. Risk factors for nonunion after traumatic humeral shaft fractures in adults. JSES Int. 2020;4(4):734-738. doi:10.1016/j.jseint.2020.06.009 https://doi.org/10.1016/j.jseint.2020.06.009</a:t>
            </a:r>
          </a:p>
          <a:p>
            <a:pPr>
              <a:spcAft>
                <a:spcPts val="800"/>
              </a:spcAft>
            </a:pPr>
            <a:r>
              <a:rPr sz="1200">
                <a:solidFill>
                  <a:srgbClr val="263238"/>
                </a:solidFill>
                <a:latin typeface="Calibri"/>
              </a:rPr>
              <a:t>[r22] Arora S, Goel N, Cheema GS, Batra S, Maini L. A method to localize the radial nerve using the 'apex of triceps aponeurosis' as a landmark. Clin Orthop Relat Res. 2011;469(9):2638-44. doi:10.1007/s11999-011-1791-4 https://doi.org/10.1007/s11999-011-1791-4</a:t>
            </a:r>
          </a:p>
          <a:p>
            <a:pPr>
              <a:spcAft>
                <a:spcPts val="800"/>
              </a:spcAft>
            </a:pPr>
            <a:r>
              <a:rPr sz="1200">
                <a:solidFill>
                  <a:srgbClr val="263238"/>
                </a:solidFill>
                <a:latin typeface="Calibri"/>
              </a:rPr>
              <a:t>[r23] Apivatthakakul T, Arpornchayanon O, Bavornratanavech S. Minimally invasive plate osteosynthesis (MIPO) of the humeral shaft fracture. Is it possible? A cadaveric study and preliminary report. Injury. 2005;36(4):530-8. doi:10.1016/j.injury.2004.05.036 https://doi.org/10.1016/j.injury.2004.05.036</a:t>
            </a:r>
          </a:p>
          <a:p>
            <a:pPr>
              <a:spcAft>
                <a:spcPts val="800"/>
              </a:spcAft>
            </a:pPr>
            <a:r>
              <a:rPr sz="1200">
                <a:solidFill>
                  <a:srgbClr val="263238"/>
                </a:solidFill>
                <a:latin typeface="Calibri"/>
              </a:rPr>
              <a:t>[r24] Rommens P, Trafton P, Jaeger M. Anterolateral transdeltoid approach to the humerus for antegrade nailing [Internet]. En: AO Surgery Reference. Davos: AO Foundation [consultado 2026 oct 27]. Disponible en: https://surgeryreference.aofoundation.org/orthopedic-trauma/adult-trauma/humeral-shaft/approach/anterolateral-transdeltoid-approach-for-antegrade-nailing https://surgeryreference.aofoundation.org/orthopedic-trauma/adult-trauma/humeral-shaft/approach/anterolateral-transdeltoid-approach-for-antegrade-nailing</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72</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Kocialkowski C, Sheridan B. Humeral shaft fractures: how effective really is functional bracing? Shoulder Elbow. 2021;13(6):620-626. doi:10.1177/1758573220937402 https://doi.org/10.1177/1758573220937402</a:t>
            </a:r>
          </a:p>
          <a:p>
            <a:pPr>
              <a:spcAft>
                <a:spcPts val="800"/>
              </a:spcAft>
            </a:pPr>
            <a:r>
              <a:rPr sz="1200">
                <a:solidFill>
                  <a:srgbClr val="263238"/>
                </a:solidFill>
                <a:latin typeface="Calibri"/>
              </a:rPr>
              <a:t>[r26] Doxey SA, Sorich MM, Abraham SC, Switzer JA, Cunningham BP, McKee MD, et al. Iatrogenic open humeral shaft fractures following functional bracing. Arch Orthop Trauma Surg. 2024;144(6):2539-2546. doi:10.1007/s00402-024-05369-4 https://doi.org/10.1007/s00402-024-05369-4</a:t>
            </a:r>
          </a:p>
          <a:p>
            <a:pPr>
              <a:spcAft>
                <a:spcPts val="800"/>
              </a:spcAft>
            </a:pPr>
            <a:r>
              <a:rPr sz="1200">
                <a:solidFill>
                  <a:srgbClr val="263238"/>
                </a:solidFill>
                <a:latin typeface="Calibri"/>
              </a:rPr>
              <a:t>[r27] Dedhia N, Ranson RA, Rettig SA, Konda SR, Egol KA. Nonunion of conservatively treated humeral shaft fractures is not associated with anatomic location and fracture pattern. Arch Orthop Trauma Surg. 2023;143(4):1849-1853. doi:10.1007/s00402-022-04388-3 https://doi.org/10.1007/s00402-022-04388-3</a:t>
            </a:r>
          </a:p>
          <a:p>
            <a:pPr>
              <a:spcAft>
                <a:spcPts val="800"/>
              </a:spcAft>
            </a:pPr>
            <a:r>
              <a:rPr sz="1200">
                <a:solidFill>
                  <a:srgbClr val="263238"/>
                </a:solidFill>
                <a:latin typeface="Calibri"/>
              </a:rPr>
              <a:t>[r28] Zhang D, Brooks J, Schimizzi G, Erdman MK, Maassen N, Christiano AV. Internal Rotation and Transthoracic Lateral Radiographs Frequently Disagree on Sagittal Angulation in Humeral Shaft Fractures (AO/OTA 12). J Orthop Trauma. 2026;40(9):e198-e206. doi:10.1097/BOT.0000000000003191 https://doi.org/10.1097/BOT.0000000000003191</a:t>
            </a:r>
          </a:p>
          <a:p>
            <a:pPr>
              <a:spcAft>
                <a:spcPts val="800"/>
              </a:spcAft>
            </a:pPr>
            <a:r>
              <a:rPr sz="1200">
                <a:solidFill>
                  <a:srgbClr val="263238"/>
                </a:solidFill>
                <a:latin typeface="Calibri"/>
              </a:rPr>
              <a:t>[r29] Chapman JR, Henley MB, Agel J, Benca PJ. Randomized prospective study of humeral shaft fracture fixation: intramedullary nails versus plates. J Orthop Trauma. 2000;14(3):162-6. doi:10.1097/00005131-200003000-00002 https://doi.org/10.1097/00005131-200003000-00002</a:t>
            </a:r>
          </a:p>
          <a:p>
            <a:pPr>
              <a:spcAft>
                <a:spcPts val="800"/>
              </a:spcAft>
            </a:pPr>
            <a:r>
              <a:rPr sz="1200">
                <a:solidFill>
                  <a:srgbClr val="263238"/>
                </a:solidFill>
                <a:latin typeface="Calibri"/>
              </a:rPr>
              <a:t>[r30] Rommens P, Trafton P, Jaeger M. Humeral shaft: diagnosis and treatment index (AO/OTA 12) [Internet]. En: AO Surgery Reference. Davos: AO Foundation [consultado 2026 oct 27]. Disponible en: https://surgeryreference.aofoundation.org/orthopedic-trauma/adult-trauma/humeral-shaft https://surgeryreference.aofoundation.org/orthopedic-trauma/adult-trauma/humeral-shaft</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72</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Weisberg ZS, Wolf JM. Radial Nerve Palsy in the Setting of Humeral Shaft Fracture. J Hand Surg Am. 2024;49(7):690-697. doi:10.1016/j.jhsa.2024.03.013 https://doi.org/10.1016/j.jhsa.2024.03.013</a:t>
            </a:r>
          </a:p>
          <a:p>
            <a:pPr>
              <a:spcAft>
                <a:spcPts val="800"/>
              </a:spcAft>
            </a:pPr>
            <a:r>
              <a:rPr sz="1200">
                <a:solidFill>
                  <a:srgbClr val="263238"/>
                </a:solidFill>
                <a:latin typeface="Calibri"/>
              </a:rPr>
              <a:t>[r32] Gosler MW, Testroote M, Morrenhof JW, Janzing HM. Surgical versus non-surgical interventions for treating humeral shaft fractures in adults. Cochrane Database Syst Rev. 2012;1(1):CD008832. doi:10.1002/14651858.CD008832.pub2 https://doi.org/10.1002/14651858.CD008832.pub2</a:t>
            </a:r>
          </a:p>
          <a:p>
            <a:pPr>
              <a:spcAft>
                <a:spcPts val="800"/>
              </a:spcAft>
            </a:pPr>
            <a:r>
              <a:rPr sz="1200">
                <a:solidFill>
                  <a:srgbClr val="263238"/>
                </a:solidFill>
                <a:latin typeface="Calibri"/>
              </a:rPr>
              <a:t>[r33] Mattila H, Keskitalo T, Simons T, Ibounig T, Rämö L. Epidemiology of 936 humeral shaft fractures in a large Finnish trauma center. J Shoulder Elbow Surg. 2023;32(5):e206-e215. doi:10.1016/j.jse.2022.10.020 https://doi.org/10.1016/j.jse.2022.10.020</a:t>
            </a:r>
          </a:p>
          <a:p>
            <a:pPr>
              <a:spcAft>
                <a:spcPts val="800"/>
              </a:spcAft>
            </a:pPr>
            <a:r>
              <a:rPr sz="1200">
                <a:solidFill>
                  <a:srgbClr val="263238"/>
                </a:solidFill>
                <a:latin typeface="Calibri"/>
              </a:rPr>
              <a:t>[r34] Entezari V, Olson JJ, Vallier HA. Predictors of traumatic nerve injury and nerve recovery following humeral shaft fracture. J Shoulder Elbow Surg. 2021;30(12):2711-2719. doi:10.1016/j.jse.2021.04.025 https://doi.org/10.1016/j.jse.2021.04.025</a:t>
            </a:r>
          </a:p>
          <a:p>
            <a:pPr>
              <a:spcAft>
                <a:spcPts val="800"/>
              </a:spcAft>
            </a:pPr>
            <a:r>
              <a:rPr sz="1200">
                <a:solidFill>
                  <a:srgbClr val="263238"/>
                </a:solidFill>
                <a:latin typeface="Calibri"/>
              </a:rPr>
              <a:t>[r35] Rommens P, Trafton P, Jaeger M. Posterior triceps-split approach to the humeral shaft [Internet]. En: AO Surgery Reference. Davos: AO Foundation [consultado 2026 oct 27]. Disponible en: https://surgeryreference.aofoundation.org/orthopedic-trauma/adult-trauma/humeral-shaft/approach/posterior-triceps-split-approach https://surgeryreference.aofoundation.org/orthopedic-trauma/adult-trauma/humeral-shaft/approach/posterior-triceps-split-approach</a:t>
            </a:r>
          </a:p>
          <a:p>
            <a:pPr>
              <a:spcAft>
                <a:spcPts val="800"/>
              </a:spcAft>
            </a:pPr>
            <a:r>
              <a:rPr sz="1200">
                <a:solidFill>
                  <a:srgbClr val="263238"/>
                </a:solidFill>
                <a:latin typeface="Calibri"/>
              </a:rPr>
              <a:t>[r36] Rommens P, Trafton P, Jaeger M. Safe zones in the humerus for percutaneous pins or screws [Internet]. En: AO Surgery Reference. Davos: AO Foundation [consultado 2026 oct 27]. Disponible en: https://surgeryreference.aofoundation.org/orthopedic-trauma/adult-trauma/humeral-shaft/approach/safe-zones-for-percutaneous-pins-or-screws https://surgeryreference.aofoundation.org/orthopedic-trauma/adult-trauma/humeral-shaft/approach/safe-zones-for-percutaneous-pins-or-screws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72</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Orapiriyakul W, Apivatthakakul V, Theppariyapol B, Apivatthakakul T. Humerus shaft fractures, approaches and management. J Clin Orthop Trauma. 2023;43:102230. doi:10.1016/j.jcot.2023.102230 https://doi.org/10.1016/j.jcot.2023.102230</a:t>
            </a:r>
          </a:p>
          <a:p>
            <a:pPr>
              <a:spcAft>
                <a:spcPts val="800"/>
              </a:spcAft>
            </a:pPr>
            <a:r>
              <a:rPr sz="1200">
                <a:solidFill>
                  <a:srgbClr val="263238"/>
                </a:solidFill>
                <a:latin typeface="Calibri"/>
              </a:rPr>
              <a:t>[r38] Ekholm R, Ponzer S, Törnkvist H, Adami J, Tidermark J. The Holstein-Lewis humeral shaft fracture: aspects of radial nerve injury, primary treatment, and outcome. J Orthop Trauma. 2008;22(10):693-7. doi:10.1097/BOT.0b013e31818915bf https://doi.org/10.1097/BOT.0b013e31818915bf</a:t>
            </a:r>
          </a:p>
          <a:p>
            <a:pPr>
              <a:spcAft>
                <a:spcPts val="800"/>
              </a:spcAft>
            </a:pPr>
            <a:r>
              <a:rPr sz="1200">
                <a:solidFill>
                  <a:srgbClr val="263238"/>
                </a:solidFill>
                <a:latin typeface="Calibri"/>
              </a:rPr>
              <a:t>[r39] Musculoskeletal Tumor Society. Management of Metastatic Humeral Disease (2023) [Internet]. En: AAOS OrthoGuidelines. Rosemont (IL): American Academy of Orthopaedic Surgeons [consultado 2026 oct 27]. Disponible en: https://www.orthoguidelines.org/topic?id=1045 https://www.orthoguidelines.org/topic?id=1045</a:t>
            </a:r>
          </a:p>
          <a:p>
            <a:pPr>
              <a:spcAft>
                <a:spcPts val="800"/>
              </a:spcAft>
            </a:pPr>
            <a:r>
              <a:rPr sz="1200">
                <a:solidFill>
                  <a:srgbClr val="263238"/>
                </a:solidFill>
                <a:latin typeface="Calibri"/>
              </a:rPr>
              <a:t>[r40] National Institute for Health and Care Excellence. Fractures (non-complex): assessment and management. NICE guideline NG38 [Internet]. London: NICE; 2016 [consultado 2026 oct 27]. Disponible en: https://www.nice.org.uk/guidance/ng38/chapter/Recommendations https://www.nice.org.uk/guidance/ng38/chapter/Recommendations</a:t>
            </a:r>
          </a:p>
          <a:p>
            <a:pPr>
              <a:spcAft>
                <a:spcPts val="800"/>
              </a:spcAft>
            </a:pPr>
            <a:r>
              <a:rPr sz="1200">
                <a:solidFill>
                  <a:srgbClr val="263238"/>
                </a:solidFill>
                <a:latin typeface="Calibri"/>
              </a:rPr>
              <a:t>[r41] Bégué T, Mouchantaf M, Aurégan JC. Aseptic humeral shaft nonunion. Orthop Traumatol Surg Res. 2023;109(1S):103462. doi:10.1016/j.otsr.2022.103462 https://doi.org/10.1016/j.otsr.2022.103462</a:t>
            </a:r>
          </a:p>
          <a:p>
            <a:pPr>
              <a:spcAft>
                <a:spcPts val="800"/>
              </a:spcAft>
            </a:pPr>
            <a:r>
              <a:rPr sz="1200">
                <a:solidFill>
                  <a:srgbClr val="263238"/>
                </a:solidFill>
                <a:latin typeface="Calibri"/>
              </a:rPr>
              <a:t>[r42] Esparza M, Wild JR, Minnock C, Mohty KM, Truchan LM, Taljanovic MS. Ultrasound Evaluation of Radial Nerve Palsy Associated with Humeral Shaft Fractures to Guide Operative Versus Non-Operative Treatment. Acta Med Acad. 2019;48(2):183-192. doi:10.5644/ama2006-124.257 https://doi.org/10.5644/ama2006-124.257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72</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Rommens P, Trafton P, Jaeger M. Open fractures in the humeral shaft [Internet]. En: AO Surgery Reference. Davos: AO Foundation [consultado 2026 oct 27]. Disponible en: https://surgeryreference.aofoundation.org/orthopedic-trauma/adult-trauma/humeral-shaft/further-reading/open-fractures-in-the-humeral-shaft https://surgeryreference.aofoundation.org/orthopedic-trauma/adult-trauma/humeral-shaft/further-reading/open-fractures-in-the-humeral-shaft</a:t>
            </a:r>
          </a:p>
          <a:p>
            <a:pPr>
              <a:spcAft>
                <a:spcPts val="800"/>
              </a:spcAft>
            </a:pPr>
            <a:r>
              <a:rPr sz="1200">
                <a:solidFill>
                  <a:srgbClr val="263238"/>
                </a:solidFill>
                <a:latin typeface="Calibri"/>
              </a:rPr>
              <a:t>[r44] Sarmiento A, Zagorski JB, Zych GA, Latta LL, Capps CA. Functional bracing for the treatment of fractures of the humeral diaphysis. J Bone Joint Surg Am. 2000;82(4):478-86. doi:10.2106/00004623-200004000-00003 https://doi.org/10.2106/00004623-200004000-00003</a:t>
            </a:r>
          </a:p>
          <a:p>
            <a:pPr>
              <a:spcAft>
                <a:spcPts val="800"/>
              </a:spcAft>
            </a:pPr>
            <a:r>
              <a:rPr sz="1200">
                <a:solidFill>
                  <a:srgbClr val="263238"/>
                </a:solidFill>
                <a:latin typeface="Calibri"/>
              </a:rPr>
              <a:t>[r45] Koch PP, Gross DF, Gerber C. The results of functional (Sarmiento) bracing of humeral shaft fractures. J Shoulder Elbow Surg. 2002;11(2):143-50. doi:10.1067/mse.2002.121634 https://doi.org/10.1067/mse.2002.121634</a:t>
            </a:r>
          </a:p>
          <a:p>
            <a:pPr>
              <a:spcAft>
                <a:spcPts val="800"/>
              </a:spcAft>
            </a:pPr>
            <a:r>
              <a:rPr sz="1200">
                <a:solidFill>
                  <a:srgbClr val="263238"/>
                </a:solidFill>
                <a:latin typeface="Calibri"/>
              </a:rPr>
              <a:t>[r46] Suter C, Ibounig T, Reito A, Mattila H, Sumrein BO, Launonen AP, et al. Cost-Effectiveness of Surgery Versus Functional Bracing for Humeral Shaft Fractures in Adults: A Prespecified Economic Evaluation of the Finnish Shaft of the Humerus (FISH) Trial. J Bone Joint Surg Am. 2026;108(13):992-1001. doi:10.2106/JBJS.25.00867 https://doi.org/10.2106/JBJS.25.00867</a:t>
            </a:r>
          </a:p>
          <a:p>
            <a:pPr>
              <a:spcAft>
                <a:spcPts val="800"/>
              </a:spcAft>
            </a:pPr>
            <a:r>
              <a:rPr sz="1200">
                <a:solidFill>
                  <a:srgbClr val="263238"/>
                </a:solidFill>
                <a:latin typeface="Calibri"/>
              </a:rPr>
              <a:t>[r47] Hosseini Khameneh SM, Abbasian M, Abrishamkarzadeh H, Bagheri S, Abdollahimajd F, Safdari F, et al. Humeral shaft fracture: a randomized controlled trial of nonoperative versus operative management (plate fixation). Orthop Res Rev. 2019;11:141-147. doi:10.2147/ORR.S212998 https://doi.org/10.2147/ORR.S212998</a:t>
            </a:r>
          </a:p>
          <a:p>
            <a:pPr>
              <a:spcAft>
                <a:spcPts val="800"/>
              </a:spcAft>
            </a:pPr>
            <a:r>
              <a:rPr sz="1200">
                <a:solidFill>
                  <a:srgbClr val="263238"/>
                </a:solidFill>
                <a:latin typeface="Calibri"/>
              </a:rPr>
              <a:t>[r48] Zavras AG, Monahan KT, Winek NC, Pan T, Altman GT, Altman DT, et al. Conservative Management with Functional Brace Versus Various Surgical Fixation Techniques for Humeral Shaft Fractures: A Network Meta-Analysis. J Bone Joint Surg Am. 2023;105(14):1112-1122. doi:10.2106/JBJS.22.01374 https://doi.org/10.2106/JBJS.22.01374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72</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Colasanti CA, Anil U, Cerasani MN, Li ZI, Morgan AM, Simovitch RW, et al. Management of Humeral Shaft Fracture: A Network Meta-Analysis of Individual Treatment Modalities. J Orthop Trauma. 2024;38(7):e257-e266. doi:10.1097/BOT.0000000000002808 https://doi.org/10.1097/BOT.0000000000002808</a:t>
            </a:r>
          </a:p>
          <a:p>
            <a:pPr>
              <a:spcAft>
                <a:spcPts val="800"/>
              </a:spcAft>
            </a:pPr>
            <a:r>
              <a:rPr sz="1200">
                <a:solidFill>
                  <a:srgbClr val="263238"/>
                </a:solidFill>
                <a:latin typeface="Calibri"/>
              </a:rPr>
              <a:t>[r50] Van Bergen SH, Mahabier KC, Van Lieshout EMM, Van der Torre T, Notenboom CAW, Jawahier PA, et al. Humeral shaft fracture: systematic review of non-operative and operative treatment. Arch Orthop Trauma Surg. 2023;143(8):5035-5054. doi:10.1007/s00402-023-04836-8 https://doi.org/10.1007/s00402-023-04836-8</a:t>
            </a:r>
          </a:p>
          <a:p>
            <a:pPr>
              <a:spcAft>
                <a:spcPts val="800"/>
              </a:spcAft>
            </a:pPr>
            <a:r>
              <a:rPr sz="1200">
                <a:solidFill>
                  <a:srgbClr val="263238"/>
                </a:solidFill>
                <a:latin typeface="Calibri"/>
              </a:rPr>
              <a:t>[r51] Randell M, Glatt V, Stabler A, Bussoletti T, Hohmann E, Tetsworth K. Anterior Minimally Invasive Plate Osteosynthesis for Humeral Shaft Fractures Is Safer Than Open Reduction Internal Fixation: A Matched Case-Controlled Comparison. J Orthop Trauma. 2021;35(8):424-429. doi:10.1097/BOT.0000000000002021 https://doi.org/10.1097/BOT.0000000000002021</a:t>
            </a:r>
          </a:p>
          <a:p>
            <a:pPr>
              <a:spcAft>
                <a:spcPts val="800"/>
              </a:spcAft>
            </a:pPr>
            <a:r>
              <a:rPr sz="1200">
                <a:solidFill>
                  <a:srgbClr val="263238"/>
                </a:solidFill>
                <a:latin typeface="Calibri"/>
              </a:rPr>
              <a:t>[r52] Marmor WA, Momtaz DA, Lawand JJ, Kholodovsky E, Sedani AB, Fuster F. Nonunion and Postoperative Complications Associated With Intramedullary Nailing Versus Plate Fixation of Humeral Shaft Fractures. J Am Acad Orthop Surg Glob Res Rev. 2025;9(11):e25.00156. doi:10.5435/JAAOSGlobal-D-25-00156 https://doi.org/10.5435/JAAOSGlobal-D-25-00156</a:t>
            </a:r>
          </a:p>
          <a:p>
            <a:pPr>
              <a:spcAft>
                <a:spcPts val="800"/>
              </a:spcAft>
            </a:pPr>
            <a:r>
              <a:rPr sz="1200">
                <a:solidFill>
                  <a:srgbClr val="263238"/>
                </a:solidFill>
                <a:latin typeface="Calibri"/>
              </a:rPr>
              <a:t>[r53] Yoon YC, Song HK, Oh HK, Cho WS, Kim JW. Surgical management of complex humeral shaft fractures (AO/OTA 12-C): A multicenter comparison of open plating, MIPO, and intramedullary nailing. Injury. 2026;57(10):113685. doi:10.1016/j.injury.2026.113685 https://doi.org/10.1016/j.injury.2026.113685</a:t>
            </a:r>
          </a:p>
          <a:p>
            <a:pPr>
              <a:spcAft>
                <a:spcPts val="800"/>
              </a:spcAft>
            </a:pPr>
            <a:r>
              <a:rPr sz="1200">
                <a:solidFill>
                  <a:srgbClr val="263238"/>
                </a:solidFill>
                <a:latin typeface="Calibri"/>
              </a:rPr>
              <a:t>[r54] Lanuza Lagunilla L, Muriel García A, Díaz Heredia J, Ruiz Díaz R, González Sastre V, Ruiz Ibán MÁ. Rigid locked antegrade versus retrograde intramedullary nailing in treating acute humeral shaft fractures: a systematic review with meta-analysis. EFORT Open Rev. 2026;11(2):131-144. doi:10.1530/EOR-2024-0136 https://doi.org/10.1530/EOR-2024-0136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72</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Chen BK, Tai TH, Lin SH, Chen KH, Huang YM, Chen CY. Intramedullary Nail vs. Plate Fixation for Pathological Humeral Shaft Fracture: An Updated Narrative Review and Meta-Analysis of Surgery-Related Factors. J Clin Med. 2024;13(3):755. doi:10.3390/jcm13030755 https://doi.org/10.3390/jcm13030755</a:t>
            </a:r>
          </a:p>
          <a:p>
            <a:pPr>
              <a:spcAft>
                <a:spcPts val="800"/>
              </a:spcAft>
            </a:pPr>
            <a:r>
              <a:rPr sz="1200">
                <a:solidFill>
                  <a:srgbClr val="263238"/>
                </a:solidFill>
                <a:latin typeface="Calibri"/>
              </a:rPr>
              <a:t>[r56] Shao YC, Harwood P, Grotz MR, Limb D, Giannoudis PV. Radial nerve palsy associated with fractures of the shaft of the humerus: a systematic review. J Bone Joint Surg Br. 2005;87(12):1647-52. doi:10.1302/0301-620X.87B12.16132 https://doi.org/10.1302/0301-620X.87B12.16132</a:t>
            </a:r>
          </a:p>
          <a:p>
            <a:pPr>
              <a:spcAft>
                <a:spcPts val="800"/>
              </a:spcAft>
            </a:pPr>
            <a:r>
              <a:rPr sz="1200">
                <a:solidFill>
                  <a:srgbClr val="263238"/>
                </a:solidFill>
                <a:latin typeface="Calibri"/>
              </a:rPr>
              <a:t>[r57] Pflug EM, Paksima N, Ayalon O. Demystifying the Radial Nerve The Management of Radial Nerve Palsy in the Setting of Humeral Shaft Fracture. Bull Hosp Jt Dis (2013). 2024;82(1):85-90. https://pubmed.ncbi.nlm.nih.gov/38431982/</a:t>
            </a:r>
          </a:p>
          <a:p>
            <a:pPr>
              <a:spcAft>
                <a:spcPts val="800"/>
              </a:spcAft>
            </a:pPr>
            <a:r>
              <a:rPr sz="1200">
                <a:solidFill>
                  <a:srgbClr val="263238"/>
                </a:solidFill>
                <a:latin typeface="Calibri"/>
              </a:rPr>
              <a:t>[r58] Krijnen NA, Comerci AJ, Head LK, Legerstee IWF, de Klerk HH, Chen N, et al. What Is the Probability of Radial Nerve Recovery After Surgical Repair of Humerus Fractures Accounting for Time Since Injury? Clin Orthop Relat Res. 2026;484(5):844-853. doi:10.1097/CORR.0000000000003733 https://doi.org/10.1097/CORR.0000000000003733</a:t>
            </a:r>
          </a:p>
          <a:p>
            <a:pPr>
              <a:spcAft>
                <a:spcPts val="800"/>
              </a:spcAft>
            </a:pPr>
            <a:r>
              <a:rPr sz="1200">
                <a:solidFill>
                  <a:srgbClr val="263238"/>
                </a:solidFill>
                <a:latin typeface="Calibri"/>
              </a:rPr>
              <a:t>[r59] Belayneh R, Littlefield CP, Konda SR, Broder K, Kugelman DN, Leucht P, et al. The standardized exploration of the radial nerve during humeral shaft fixation reduces the incidence of iatrogenic palsy. Arch Orthop Trauma Surg. 2023;143(1):125-131. doi:10.1007/s00402-021-04028-2 https://doi.org/10.1007/s00402-021-04028-2</a:t>
            </a:r>
          </a:p>
          <a:p>
            <a:pPr>
              <a:spcAft>
                <a:spcPts val="800"/>
              </a:spcAft>
            </a:pPr>
            <a:r>
              <a:rPr sz="1200">
                <a:solidFill>
                  <a:srgbClr val="263238"/>
                </a:solidFill>
                <a:latin typeface="Calibri"/>
              </a:rPr>
              <a:t>[r60] Rommens P, Trafton P, Jaeger M. Retrograde nailing approach to the humerus [Internet]. En: AO Surgery Reference. Davos: AO Foundation [consultado 2026 oct 27]. Disponible en: https://surgeryreference.aofoundation.org/orthopedic-trauma/adult-trauma/humeral-shaft/approach/retrograde-nailing-approach https://surgeryreference.aofoundation.org/orthopedic-trauma/adult-trauma/humeral-shaft/approach/retrograde-nailing-approach</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72</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Lutnick E, Hawayek B, Flores M, Schauer K, Joseph E, Haider M, et al. Factors associated with humeral shaft fracture nonunion. Eur J Orthop Surg Traumatol. 2026;36(1):92. doi:10.1007/s00590-026-04666-5 https://doi.org/10.1007/s00590-026-04666-5</a:t>
            </a:r>
          </a:p>
          <a:p>
            <a:pPr>
              <a:spcAft>
                <a:spcPts val="800"/>
              </a:spcAft>
            </a:pPr>
            <a:r>
              <a:rPr sz="1200">
                <a:solidFill>
                  <a:srgbClr val="263238"/>
                </a:solidFill>
                <a:latin typeface="Calibri"/>
              </a:rPr>
              <a:t>[r62] Roddy E, Davis JH, Firoozabadi R, Barei D. Routine Use of Autograft Is Not Necessary for Treatment of Humeral Shaft Nonunions and Anticipated Nonunions After Failed Nonoperative Treatment. J Orthop Trauma. 2025;39(10):542-548. doi:10.1097/BOT.0000000000003028 https://doi.org/10.1097/BOT.0000000000003028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Fractura de la diáfisis del húmero: del nervio radial a la decisión, con la evidencia abierta</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