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lsx" ContentType="application/vnd.openxmlformats-officedocument.spreadsheetml.sheet"/>
  <Default Extension="xml" ContentType="application/xml"/>
  <Override PartName="/docProps/app.xml" ContentType="application/vnd.openxmlformats-officedocument.extended-properties+xml"/>
  <Override PartName="/docProps/core.xml" ContentType="application/vnd.openxmlformats-package.core-properties+xml"/>
  <Override PartName="/ppt/charts/chart1.xml" ContentType="application/vnd.openxmlformats-officedocument.drawingml.chart+xml"/>
  <Override PartName="/ppt/charts/chart10.xml" ContentType="application/vnd.openxmlformats-officedocument.drawingml.chart+xml"/>
  <Override PartName="/ppt/charts/chart11.xml" ContentType="application/vnd.openxmlformats-officedocument.drawingml.chart+xml"/>
  <Override PartName="/ppt/charts/chart12.xml" ContentType="application/vnd.openxmlformats-officedocument.drawingml.chart+xml"/>
  <Override PartName="/ppt/charts/chart13.xml" ContentType="application/vnd.openxmlformats-officedocument.drawingml.chart+xml"/>
  <Override PartName="/ppt/charts/chart14.xml" ContentType="application/vnd.openxmlformats-officedocument.drawingml.chart+xml"/>
  <Override PartName="/ppt/charts/chart15.xml" ContentType="application/vnd.openxmlformats-officedocument.drawingml.chart+xml"/>
  <Override PartName="/ppt/charts/chart16.xml" ContentType="application/vnd.openxmlformats-officedocument.drawingml.chart+xml"/>
  <Override PartName="/ppt/charts/chart17.xml" ContentType="application/vnd.openxmlformats-officedocument.drawingml.chart+xml"/>
  <Override PartName="/ppt/charts/chart18.xml" ContentType="application/vnd.openxmlformats-officedocument.drawingml.chart+xml"/>
  <Override PartName="/ppt/charts/chart19.xml" ContentType="application/vnd.openxmlformats-officedocument.drawingml.chart+xml"/>
  <Override PartName="/ppt/charts/chart2.xml" ContentType="application/vnd.openxmlformats-officedocument.drawingml.chart+xml"/>
  <Override PartName="/ppt/charts/chart20.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charts/chart6.xml" ContentType="application/vnd.openxmlformats-officedocument.drawingml.chart+xml"/>
  <Override PartName="/ppt/charts/chart7.xml" ContentType="application/vnd.openxmlformats-officedocument.drawingml.chart+xml"/>
  <Override PartName="/ppt/charts/chart8.xml" ContentType="application/vnd.openxmlformats-officedocument.drawingml.chart+xml"/>
  <Override PartName="/ppt/charts/chart9.xml" ContentType="application/vnd.openxmlformats-officedocument.drawingml.chart+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xml" ContentType="application/vnd.openxmlformats-officedocument.presentationml.notesSlide+xml"/>
  <Override PartName="/ppt/notesSlides/notesSlide80.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xml" ContentType="application/vnd.openxmlformats-officedocument.presentationml.slide+xml"/>
  <Override PartName="/ppt/slides/slide80.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 id="286" r:id="rId38"/>
    <p:sldId id="287" r:id="rId39"/>
    <p:sldId id="288" r:id="rId40"/>
    <p:sldId id="289" r:id="rId41"/>
    <p:sldId id="290" r:id="rId42"/>
    <p:sldId id="291" r:id="rId43"/>
    <p:sldId id="292" r:id="rId44"/>
    <p:sldId id="293" r:id="rId45"/>
    <p:sldId id="294" r:id="rId46"/>
    <p:sldId id="295" r:id="rId47"/>
    <p:sldId id="296" r:id="rId48"/>
    <p:sldId id="297" r:id="rId49"/>
    <p:sldId id="298" r:id="rId50"/>
    <p:sldId id="299" r:id="rId51"/>
    <p:sldId id="300" r:id="rId52"/>
    <p:sldId id="301" r:id="rId53"/>
    <p:sldId id="302" r:id="rId54"/>
    <p:sldId id="303" r:id="rId55"/>
    <p:sldId id="304" r:id="rId56"/>
    <p:sldId id="305" r:id="rId57"/>
    <p:sldId id="306" r:id="rId58"/>
    <p:sldId id="307" r:id="rId59"/>
    <p:sldId id="308" r:id="rId60"/>
    <p:sldId id="309" r:id="rId61"/>
    <p:sldId id="310" r:id="rId62"/>
    <p:sldId id="311" r:id="rId63"/>
    <p:sldId id="312" r:id="rId64"/>
    <p:sldId id="313" r:id="rId65"/>
    <p:sldId id="314" r:id="rId66"/>
    <p:sldId id="315" r:id="rId67"/>
    <p:sldId id="316" r:id="rId68"/>
    <p:sldId id="317" r:id="rId69"/>
    <p:sldId id="318" r:id="rId70"/>
    <p:sldId id="319" r:id="rId71"/>
    <p:sldId id="320" r:id="rId72"/>
    <p:sldId id="321" r:id="rId73"/>
    <p:sldId id="322" r:id="rId74"/>
    <p:sldId id="323" r:id="rId75"/>
    <p:sldId id="324" r:id="rId76"/>
    <p:sldId id="325" r:id="rId77"/>
    <p:sldId id="326" r:id="rId78"/>
    <p:sldId id="327" r:id="rId79"/>
    <p:sldId id="328" r:id="rId80"/>
    <p:sldId id="329" r:id="rId81"/>
    <p:sldId id="330" r:id="rId82"/>
    <p:sldId id="331" r:id="rId83"/>
    <p:sldId id="332" r:id="rId84"/>
    <p:sldId id="333" r:id="rId85"/>
    <p:sldId id="334" r:id="rId86"/>
    <p:sldId id="335" r:id="rId87"/>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1" Type="http://schemas.openxmlformats.org/officeDocument/2006/relationships/slide" Target="slides/slide24.xml"/><Relationship Id="rId32" Type="http://schemas.openxmlformats.org/officeDocument/2006/relationships/slide" Target="slides/slide25.xml"/><Relationship Id="rId33" Type="http://schemas.openxmlformats.org/officeDocument/2006/relationships/slide" Target="slides/slide26.xml"/><Relationship Id="rId34" Type="http://schemas.openxmlformats.org/officeDocument/2006/relationships/slide" Target="slides/slide27.xml"/><Relationship Id="rId35" Type="http://schemas.openxmlformats.org/officeDocument/2006/relationships/slide" Target="slides/slide28.xml"/><Relationship Id="rId36" Type="http://schemas.openxmlformats.org/officeDocument/2006/relationships/slide" Target="slides/slide29.xml"/><Relationship Id="rId37" Type="http://schemas.openxmlformats.org/officeDocument/2006/relationships/slide" Target="slides/slide30.xml"/><Relationship Id="rId38" Type="http://schemas.openxmlformats.org/officeDocument/2006/relationships/slide" Target="slides/slide31.xml"/><Relationship Id="rId39" Type="http://schemas.openxmlformats.org/officeDocument/2006/relationships/slide" Target="slides/slide32.xml"/><Relationship Id="rId40" Type="http://schemas.openxmlformats.org/officeDocument/2006/relationships/slide" Target="slides/slide33.xml"/><Relationship Id="rId41" Type="http://schemas.openxmlformats.org/officeDocument/2006/relationships/slide" Target="slides/slide34.xml"/><Relationship Id="rId42" Type="http://schemas.openxmlformats.org/officeDocument/2006/relationships/slide" Target="slides/slide35.xml"/><Relationship Id="rId43" Type="http://schemas.openxmlformats.org/officeDocument/2006/relationships/slide" Target="slides/slide36.xml"/><Relationship Id="rId44" Type="http://schemas.openxmlformats.org/officeDocument/2006/relationships/slide" Target="slides/slide37.xml"/><Relationship Id="rId45" Type="http://schemas.openxmlformats.org/officeDocument/2006/relationships/slide" Target="slides/slide38.xml"/><Relationship Id="rId46" Type="http://schemas.openxmlformats.org/officeDocument/2006/relationships/slide" Target="slides/slide39.xml"/><Relationship Id="rId47" Type="http://schemas.openxmlformats.org/officeDocument/2006/relationships/slide" Target="slides/slide40.xml"/><Relationship Id="rId48" Type="http://schemas.openxmlformats.org/officeDocument/2006/relationships/slide" Target="slides/slide41.xml"/><Relationship Id="rId49" Type="http://schemas.openxmlformats.org/officeDocument/2006/relationships/slide" Target="slides/slide42.xml"/><Relationship Id="rId50" Type="http://schemas.openxmlformats.org/officeDocument/2006/relationships/slide" Target="slides/slide43.xml"/><Relationship Id="rId51" Type="http://schemas.openxmlformats.org/officeDocument/2006/relationships/slide" Target="slides/slide44.xml"/><Relationship Id="rId52" Type="http://schemas.openxmlformats.org/officeDocument/2006/relationships/slide" Target="slides/slide45.xml"/><Relationship Id="rId53" Type="http://schemas.openxmlformats.org/officeDocument/2006/relationships/slide" Target="slides/slide46.xml"/><Relationship Id="rId54" Type="http://schemas.openxmlformats.org/officeDocument/2006/relationships/slide" Target="slides/slide47.xml"/><Relationship Id="rId55" Type="http://schemas.openxmlformats.org/officeDocument/2006/relationships/slide" Target="slides/slide48.xml"/><Relationship Id="rId56" Type="http://schemas.openxmlformats.org/officeDocument/2006/relationships/slide" Target="slides/slide49.xml"/><Relationship Id="rId57" Type="http://schemas.openxmlformats.org/officeDocument/2006/relationships/slide" Target="slides/slide50.xml"/><Relationship Id="rId58" Type="http://schemas.openxmlformats.org/officeDocument/2006/relationships/slide" Target="slides/slide51.xml"/><Relationship Id="rId59" Type="http://schemas.openxmlformats.org/officeDocument/2006/relationships/slide" Target="slides/slide52.xml"/><Relationship Id="rId60" Type="http://schemas.openxmlformats.org/officeDocument/2006/relationships/slide" Target="slides/slide53.xml"/><Relationship Id="rId61" Type="http://schemas.openxmlformats.org/officeDocument/2006/relationships/slide" Target="slides/slide54.xml"/><Relationship Id="rId62" Type="http://schemas.openxmlformats.org/officeDocument/2006/relationships/slide" Target="slides/slide55.xml"/><Relationship Id="rId63" Type="http://schemas.openxmlformats.org/officeDocument/2006/relationships/slide" Target="slides/slide56.xml"/><Relationship Id="rId64" Type="http://schemas.openxmlformats.org/officeDocument/2006/relationships/slide" Target="slides/slide57.xml"/><Relationship Id="rId65" Type="http://schemas.openxmlformats.org/officeDocument/2006/relationships/slide" Target="slides/slide58.xml"/><Relationship Id="rId66" Type="http://schemas.openxmlformats.org/officeDocument/2006/relationships/slide" Target="slides/slide59.xml"/><Relationship Id="rId67" Type="http://schemas.openxmlformats.org/officeDocument/2006/relationships/slide" Target="slides/slide60.xml"/><Relationship Id="rId68" Type="http://schemas.openxmlformats.org/officeDocument/2006/relationships/slide" Target="slides/slide61.xml"/><Relationship Id="rId69" Type="http://schemas.openxmlformats.org/officeDocument/2006/relationships/slide" Target="slides/slide62.xml"/><Relationship Id="rId70" Type="http://schemas.openxmlformats.org/officeDocument/2006/relationships/slide" Target="slides/slide63.xml"/><Relationship Id="rId71" Type="http://schemas.openxmlformats.org/officeDocument/2006/relationships/slide" Target="slides/slide64.xml"/><Relationship Id="rId72" Type="http://schemas.openxmlformats.org/officeDocument/2006/relationships/slide" Target="slides/slide65.xml"/><Relationship Id="rId73" Type="http://schemas.openxmlformats.org/officeDocument/2006/relationships/slide" Target="slides/slide66.xml"/><Relationship Id="rId74" Type="http://schemas.openxmlformats.org/officeDocument/2006/relationships/slide" Target="slides/slide67.xml"/><Relationship Id="rId75" Type="http://schemas.openxmlformats.org/officeDocument/2006/relationships/slide" Target="slides/slide68.xml"/><Relationship Id="rId76" Type="http://schemas.openxmlformats.org/officeDocument/2006/relationships/slide" Target="slides/slide69.xml"/><Relationship Id="rId77" Type="http://schemas.openxmlformats.org/officeDocument/2006/relationships/slide" Target="slides/slide70.xml"/><Relationship Id="rId78" Type="http://schemas.openxmlformats.org/officeDocument/2006/relationships/slide" Target="slides/slide71.xml"/><Relationship Id="rId79" Type="http://schemas.openxmlformats.org/officeDocument/2006/relationships/slide" Target="slides/slide72.xml"/><Relationship Id="rId80" Type="http://schemas.openxmlformats.org/officeDocument/2006/relationships/slide" Target="slides/slide73.xml"/><Relationship Id="rId81" Type="http://schemas.openxmlformats.org/officeDocument/2006/relationships/slide" Target="slides/slide74.xml"/><Relationship Id="rId82" Type="http://schemas.openxmlformats.org/officeDocument/2006/relationships/slide" Target="slides/slide75.xml"/><Relationship Id="rId83" Type="http://schemas.openxmlformats.org/officeDocument/2006/relationships/slide" Target="slides/slide76.xml"/><Relationship Id="rId84" Type="http://schemas.openxmlformats.org/officeDocument/2006/relationships/slide" Target="slides/slide77.xml"/><Relationship Id="rId85" Type="http://schemas.openxmlformats.org/officeDocument/2006/relationships/slide" Target="slides/slide78.xml"/><Relationship Id="rId86" Type="http://schemas.openxmlformats.org/officeDocument/2006/relationships/slide" Target="slides/slide79.xml"/><Relationship Id="rId87" Type="http://schemas.openxmlformats.org/officeDocument/2006/relationships/slide" Target="slides/slide80.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Sheet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Sheet2.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Sheet3.xlsx"/></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Sheet4.xlsx"/></Relationships>
</file>

<file path=ppt/charts/_rels/chart5.xml.rels><?xml version='1.0' encoding='UTF-8' standalone='yes'?>
<Relationships xmlns="http://schemas.openxmlformats.org/package/2006/relationships"><Relationship Id="rId1" Type="http://schemas.openxmlformats.org/officeDocument/2006/relationships/package" Target="../embeddings/Microsoft_Excel_Sheet5.xlsx"/></Relationships>
</file>

<file path=ppt/charts/_rels/chart6.xml.rels><?xml version='1.0' encoding='UTF-8' standalone='yes'?>
<Relationships xmlns="http://schemas.openxmlformats.org/package/2006/relationships"><Relationship Id="rId1" Type="http://schemas.openxmlformats.org/officeDocument/2006/relationships/package" Target="../embeddings/Microsoft_Excel_Sheet6.xlsx"/></Relationships>
</file>

<file path=ppt/charts/_rels/chart7.xml.rels><?xml version='1.0' encoding='UTF-8' standalone='yes'?>
<Relationships xmlns="http://schemas.openxmlformats.org/package/2006/relationships"><Relationship Id="rId1" Type="http://schemas.openxmlformats.org/officeDocument/2006/relationships/package" Target="../embeddings/Microsoft_Excel_Sheet7.xlsx"/></Relationships>
</file>

<file path=ppt/charts/_rels/chart8.xml.rels><?xml version='1.0' encoding='UTF-8' standalone='yes'?>
<Relationships xmlns="http://schemas.openxmlformats.org/package/2006/relationships"><Relationship Id="rId1" Type="http://schemas.openxmlformats.org/officeDocument/2006/relationships/package" Target="../embeddings/Microsoft_Excel_Sheet8.xlsx"/></Relationships>
</file>

<file path=ppt/charts/_rels/chart9.xml.rels><?xml version='1.0' encoding='UTF-8' standalone='yes'?>
<Relationships xmlns="http://schemas.openxmlformats.org/package/2006/relationships"><Relationship Id="rId1" Type="http://schemas.openxmlformats.org/officeDocument/2006/relationships/package" Target="../embeddings/Microsoft_Excel_Sheet9.xlsx"/></Relationships>
</file>

<file path=ppt/charts/_rels/chart10.xml.rels><?xml version='1.0' encoding='UTF-8' standalone='yes'?>
<Relationships xmlns="http://schemas.openxmlformats.org/package/2006/relationships"><Relationship Id="rId1" Type="http://schemas.openxmlformats.org/officeDocument/2006/relationships/package" Target="../embeddings/Microsoft_Excel_Sheet10.xlsx"/></Relationships>
</file>

<file path=ppt/charts/_rels/chart11.xml.rels><?xml version='1.0' encoding='UTF-8' standalone='yes'?>
<Relationships xmlns="http://schemas.openxmlformats.org/package/2006/relationships"><Relationship Id="rId1" Type="http://schemas.openxmlformats.org/officeDocument/2006/relationships/package" Target="../embeddings/Microsoft_Excel_Sheet11.xlsx"/></Relationships>
</file>

<file path=ppt/charts/_rels/chart12.xml.rels><?xml version='1.0' encoding='UTF-8' standalone='yes'?>
<Relationships xmlns="http://schemas.openxmlformats.org/package/2006/relationships"><Relationship Id="rId1" Type="http://schemas.openxmlformats.org/officeDocument/2006/relationships/package" Target="../embeddings/Microsoft_Excel_Sheet12.xlsx"/></Relationships>
</file>

<file path=ppt/charts/_rels/chart13.xml.rels><?xml version='1.0' encoding='UTF-8' standalone='yes'?>
<Relationships xmlns="http://schemas.openxmlformats.org/package/2006/relationships"><Relationship Id="rId1" Type="http://schemas.openxmlformats.org/officeDocument/2006/relationships/package" Target="../embeddings/Microsoft_Excel_Sheet13.xlsx"/></Relationships>
</file>

<file path=ppt/charts/_rels/chart14.xml.rels><?xml version='1.0' encoding='UTF-8' standalone='yes'?>
<Relationships xmlns="http://schemas.openxmlformats.org/package/2006/relationships"><Relationship Id="rId1" Type="http://schemas.openxmlformats.org/officeDocument/2006/relationships/package" Target="../embeddings/Microsoft_Excel_Sheet14.xlsx"/></Relationships>
</file>

<file path=ppt/charts/_rels/chart15.xml.rels><?xml version='1.0' encoding='UTF-8' standalone='yes'?>
<Relationships xmlns="http://schemas.openxmlformats.org/package/2006/relationships"><Relationship Id="rId1" Type="http://schemas.openxmlformats.org/officeDocument/2006/relationships/package" Target="../embeddings/Microsoft_Excel_Sheet15.xlsx"/></Relationships>
</file>

<file path=ppt/charts/_rels/chart16.xml.rels><?xml version='1.0' encoding='UTF-8' standalone='yes'?>
<Relationships xmlns="http://schemas.openxmlformats.org/package/2006/relationships"><Relationship Id="rId1" Type="http://schemas.openxmlformats.org/officeDocument/2006/relationships/package" Target="../embeddings/Microsoft_Excel_Sheet16.xlsx"/></Relationships>
</file>

<file path=ppt/charts/_rels/chart17.xml.rels><?xml version='1.0' encoding='UTF-8' standalone='yes'?>
<Relationships xmlns="http://schemas.openxmlformats.org/package/2006/relationships"><Relationship Id="rId1" Type="http://schemas.openxmlformats.org/officeDocument/2006/relationships/package" Target="../embeddings/Microsoft_Excel_Sheet17.xlsx"/></Relationships>
</file>

<file path=ppt/charts/_rels/chart18.xml.rels><?xml version='1.0' encoding='UTF-8' standalone='yes'?>
<Relationships xmlns="http://schemas.openxmlformats.org/package/2006/relationships"><Relationship Id="rId1" Type="http://schemas.openxmlformats.org/officeDocument/2006/relationships/package" Target="../embeddings/Microsoft_Excel_Sheet18.xlsx"/></Relationships>
</file>

<file path=ppt/charts/_rels/chart19.xml.rels><?xml version='1.0' encoding='UTF-8' standalone='yes'?>
<Relationships xmlns="http://schemas.openxmlformats.org/package/2006/relationships"><Relationship Id="rId1" Type="http://schemas.openxmlformats.org/officeDocument/2006/relationships/package" Target="../embeddings/Microsoft_Excel_Sheet19.xlsx"/></Relationships>
</file>

<file path=ppt/charts/_rels/chart20.xml.rels><?xml version='1.0' encoding='UTF-8' standalone='yes'?>
<Relationships xmlns="http://schemas.openxmlformats.org/package/2006/relationships"><Relationship Id="rId1" Type="http://schemas.openxmlformats.org/officeDocument/2006/relationships/package" Target="../embeddings/Microsoft_Excel_Sheet20.xlsx"/></Relationships>
</file>

<file path=ppt/charts/chart1.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bar"/>
        <c:grouping val="clustered"/>
        <c:ser>
          <c:idx val="0"/>
          <c:order val="0"/>
          <c:tx>
            <c:strRef>
              <c:f>Sheet1!$B$1</c:f>
              <c:strCache>
                <c:ptCount val="1"/>
                <c:pt idx="0">
                  <c:v>por 100 000/año</c:v>
                </c:pt>
              </c:strCache>
            </c:strRef>
          </c:tx>
          <c:spPr>
            <a:solidFill>
              <a:srgbClr val="0F5F6B"/>
            </a:solidFill>
          </c:spPr>
          <c:cat>
            <c:strRef>
              <c:f>Sheet1!$A$2:$A$4</c:f>
              <c:strCache>
                <c:ptCount val="3"/>
                <c:pt idx="0">
                  <c:v>Tibia distal</c:v>
                </c:pt>
                <c:pt idx="1">
                  <c:v>Diáfisis tibial</c:v>
                </c:pt>
                <c:pt idx="2">
                  <c:v>Tibia proximal</c:v>
                </c:pt>
              </c:strCache>
            </c:strRef>
          </c:cat>
          <c:val>
            <c:numRef>
              <c:f>Sheet1!$B$2:$B$4</c:f>
              <c:numCache>
                <c:formatCode>General</c:formatCode>
                <c:ptCount val="3"/>
                <c:pt idx="0">
                  <c:v>9.1</c:v>
                </c:pt>
                <c:pt idx="1">
                  <c:v>15.7</c:v>
                </c:pt>
                <c:pt idx="2">
                  <c:v>26.9</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l"/>
        <c:majorTickMark val="out"/>
        <c:minorTickMark val="none"/>
        <c:tickLblPos val="nextTo"/>
        <c:crossAx val="-2113994440"/>
        <c:crosses val="autoZero"/>
        <c:auto val="1"/>
        <c:lblAlgn val="ctr"/>
        <c:lblOffset val="100"/>
        <c:noMultiLvlLbl val="0"/>
      </c:catAx>
      <c:valAx>
        <c:axId val="-2113994440"/>
        <c:scaling>
          <c:min val="0.0"/>
        </c:scaling>
        <c:delete val="0"/>
        <c:axPos val="b"/>
        <c:majorGridlines>
          <c:spPr>
            <a:ln>
              <a:solidFill>
                <a:srgbClr val="D6DBDE"/>
              </a:solidFill>
            </a:ln>
          </c:spPr>
        </c:majorGridlines>
        <c:title>
          <c:tx>
            <c:rich>
              <a:bodyPr/>
              <a:lstStyle/>
              <a:p>
                <a:r>
                  <a:rPr sz="1200"/>
                  <a:t>por 100 000/año</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por 100 000/año</c:v>
                </c:pt>
              </c:strCache>
            </c:strRef>
          </c:tx>
          <c:spPr>
            <a:solidFill>
              <a:srgbClr val="0F5F6B"/>
            </a:solidFill>
          </c:spPr>
          <c:cat>
            <c:strRef>
              <c:f>Sheet1!$A$2:$A$4</c:f>
              <c:strCache>
                <c:ptCount val="3"/>
                <c:pt idx="0">
                  <c:v>Varones</c:v>
                </c:pt>
                <c:pt idx="1">
                  <c:v>Mujeres</c:v>
                </c:pt>
                <c:pt idx="2">
                  <c:v>Total</c:v>
                </c:pt>
              </c:strCache>
            </c:strRef>
          </c:cat>
          <c:val>
            <c:numRef>
              <c:f>Sheet1!$B$2:$B$4</c:f>
              <c:numCache>
                <c:formatCode>General</c:formatCode>
                <c:ptCount val="3"/>
                <c:pt idx="0">
                  <c:v>21.5</c:v>
                </c:pt>
                <c:pt idx="1">
                  <c:v>12.3</c:v>
                </c:pt>
                <c:pt idx="2">
                  <c:v>16.9</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in val="0.0"/>
        </c:scaling>
        <c:delete val="0"/>
        <c:axPos val="l"/>
        <c:majorGridlines>
          <c:spPr>
            <a:ln>
              <a:solidFill>
                <a:srgbClr val="D6DBDE"/>
              </a:solidFill>
            </a:ln>
          </c:spPr>
        </c:majorGridlines>
        <c:title>
          <c:tx>
            <c:rich>
              <a:bodyPr/>
              <a:lstStyle/>
              <a:p>
                <a:r>
                  <a:rPr sz="1200"/>
                  <a:t>por 100 000/año</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kappa</c:v>
                </c:pt>
              </c:strCache>
            </c:strRef>
          </c:tx>
          <c:spPr>
            <a:solidFill>
              <a:srgbClr val="0F5F6B"/>
            </a:solidFill>
          </c:spPr>
          <c:cat>
            <c:strRef>
              <c:f>Sheet1!$A$2:$A$5</c:f>
              <c:strCache>
                <c:ptCount val="4"/>
                <c:pt idx="0">
                  <c:v>AO/OTA 42, 4 signos: interobservador, valor mínimo</c:v>
                </c:pt>
                <c:pt idx="1">
                  <c:v>AO/OTA 42, 4 signos: interobservador, valor máximo</c:v>
                </c:pt>
                <c:pt idx="2">
                  <c:v>Gustilo-Anderson (8 cirujanos)</c:v>
                </c:pt>
                <c:pt idx="3">
                  <c:v>OTA-OFC (8 cirujanos)</c:v>
                </c:pt>
              </c:strCache>
            </c:strRef>
          </c:cat>
          <c:val>
            <c:numRef>
              <c:f>Sheet1!$B$2:$B$5</c:f>
              <c:numCache>
                <c:formatCode>General</c:formatCode>
                <c:ptCount val="4"/>
                <c:pt idx="0">
                  <c:v>0.31</c:v>
                </c:pt>
                <c:pt idx="1">
                  <c:v>0.6</c:v>
                </c:pt>
                <c:pt idx="2">
                  <c:v>0.44</c:v>
                </c:pt>
                <c:pt idx="3">
                  <c:v>0.49</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in val="0.0"/>
        </c:scaling>
        <c:delete val="0"/>
        <c:axPos val="l"/>
        <c:majorGridlines>
          <c:spPr>
            <a:ln>
              <a:solidFill>
                <a:srgbClr val="D6DBDE"/>
              </a:solidFill>
            </a:ln>
          </c:spPr>
        </c:majorGridlines>
        <c:title>
          <c:tx>
            <c:rich>
              <a:bodyPr/>
              <a:lstStyle/>
              <a:p>
                <a:r>
                  <a:rPr sz="1200"/>
                  <a:t>kappa</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Sensibilidad</c:v>
                </c:pt>
              </c:strCache>
            </c:strRef>
          </c:tx>
          <c:spPr>
            <a:solidFill>
              <a:srgbClr val="0F5F6B"/>
            </a:solidFill>
          </c:spPr>
          <c:cat>
            <c:strRef>
              <c:f>Sheet1!$A$2:$A$3</c:f>
              <c:strCache>
                <c:ptCount val="2"/>
                <c:pt idx="0">
                  <c:v>Hallazgos clínicos (revisión; se grafican el límite superior de sensibilidad y el inferior de especificidad)</c:v>
                </c:pt>
                <c:pt idx="1">
                  <c:v>Presión continua con presión diferencial (850 pacientes)</c:v>
                </c:pt>
              </c:strCache>
            </c:strRef>
          </c:cat>
          <c:val>
            <c:numRef>
              <c:f>Sheet1!$B$2:$B$3</c:f>
              <c:numCache>
                <c:formatCode>General</c:formatCode>
                <c:ptCount val="2"/>
                <c:pt idx="0">
                  <c:v>19</c:v>
                </c:pt>
                <c:pt idx="1">
                  <c:v>94</c:v>
                </c:pt>
              </c:numCache>
            </c:numRef>
          </c:val>
        </c:ser>
        <c:ser>
          <c:idx val="1"/>
          <c:order val="1"/>
          <c:tx>
            <c:strRef>
              <c:f>Sheet1!$C$1</c:f>
              <c:strCache>
                <c:ptCount val="1"/>
                <c:pt idx="0">
                  <c:v>Especificidad</c:v>
                </c:pt>
              </c:strCache>
            </c:strRef>
          </c:tx>
          <c:spPr>
            <a:solidFill>
              <a:srgbClr val="D97706"/>
            </a:solidFill>
          </c:spPr>
          <c:cat>
            <c:strRef>
              <c:f>Sheet1!$A$2:$A$3</c:f>
              <c:strCache>
                <c:ptCount val="2"/>
                <c:pt idx="0">
                  <c:v>Hallazgos clínicos (revisión; se grafican el límite superior de sensibilidad y el inferior de especificidad)</c:v>
                </c:pt>
                <c:pt idx="1">
                  <c:v>Presión continua con presión diferencial (850 pacientes)</c:v>
                </c:pt>
              </c:strCache>
            </c:strRef>
          </c:cat>
          <c:val>
            <c:numRef>
              <c:f>Sheet1!$C$2:$C$3</c:f>
              <c:numCache>
                <c:formatCode>General</c:formatCode>
                <c:ptCount val="2"/>
                <c:pt idx="0">
                  <c:v>97</c:v>
                </c:pt>
                <c:pt idx="1">
                  <c:v>98</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legend>
      <c:legendPos val="b"/>
      <c:overlay val="0"/>
    </c:legend>
    <c:dispBlanksAs val="gap"/>
  </c:chart>
  <c:txPr>
    <a:bodyPr/>
    <a:lstStyle/>
    <a:p>
      <a:pPr>
        <a:defRPr sz="1400">
          <a:latin typeface="Calibri"/>
        </a:defRPr>
      </a:pPr>
      <a:endParaRPr lang="en-US"/>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v>
                </c:pt>
              </c:strCache>
            </c:strRef>
          </c:tx>
          <c:spPr>
            <a:solidFill>
              <a:srgbClr val="0F5F6B"/>
            </a:solidFill>
          </c:spPr>
          <c:cat>
            <c:strRef>
              <c:f>Sheet1!$A$2:$A$4</c:f>
              <c:strCache>
                <c:ptCount val="3"/>
                <c:pt idx="0">
                  <c:v>Signos clínicos</c:v>
                </c:pt>
                <c:pt idx="1">
                  <c:v>Medición de presión</c:v>
                </c:pt>
                <c:pt idx="2">
                  <c:v>Clínica y presión combinadas</c:v>
                </c:pt>
              </c:strCache>
            </c:strRef>
          </c:cat>
          <c:val>
            <c:numRef>
              <c:f>Sheet1!$B$2:$B$4</c:f>
              <c:numCache>
                <c:formatCode>General</c:formatCode>
                <c:ptCount val="3"/>
                <c:pt idx="0">
                  <c:v>21</c:v>
                </c:pt>
                <c:pt idx="1">
                  <c:v>29</c:v>
                </c:pt>
                <c:pt idx="2">
                  <c:v>68</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v>
                </c:pt>
              </c:strCache>
            </c:strRef>
          </c:tx>
          <c:spPr>
            <a:solidFill>
              <a:srgbClr val="0F5F6B"/>
            </a:solidFill>
          </c:spPr>
          <c:cat>
            <c:strRef>
              <c:f>Sheet1!$A$2:$A$5</c:f>
              <c:strCache>
                <c:ptCount val="4"/>
                <c:pt idx="0">
                  <c:v>Todas las fracturas diafisarias (TC, 164 pacientes)</c:v>
                </c:pt>
                <c:pt idx="1">
                  <c:v>Espirales simples (TC, 164 pacientes)</c:v>
                </c:pt>
                <c:pt idx="2">
                  <c:v>Frecuencia en fracturas espirales (revisión de 21 estudios)</c:v>
                </c:pt>
                <c:pt idx="3">
                  <c:v>No vistas en la radiografía original (revisión)</c:v>
                </c:pt>
              </c:strCache>
            </c:strRef>
          </c:cat>
          <c:val>
            <c:numRef>
              <c:f>Sheet1!$B$2:$B$5</c:f>
              <c:numCache>
                <c:formatCode>General</c:formatCode>
                <c:ptCount val="4"/>
                <c:pt idx="0">
                  <c:v>22</c:v>
                </c:pt>
                <c:pt idx="1">
                  <c:v>56</c:v>
                </c:pt>
                <c:pt idx="2">
                  <c:v>70</c:v>
                </c:pt>
                <c:pt idx="3">
                  <c:v>50</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v>
                </c:pt>
              </c:strCache>
            </c:strRef>
          </c:tx>
          <c:spPr>
            <a:solidFill>
              <a:srgbClr val="0F5F6B"/>
            </a:solidFill>
          </c:spPr>
          <c:cat>
            <c:strRef>
              <c:f>Sheet1!$A$2:$A$6</c:f>
              <c:strCache>
                <c:ptCount val="5"/>
                <c:pt idx="0">
                  <c:v>Tipo 1</c:v>
                </c:pt>
                <c:pt idx="1">
                  <c:v>Tipo 2</c:v>
                </c:pt>
                <c:pt idx="2">
                  <c:v>Tipo 3A</c:v>
                </c:pt>
                <c:pt idx="3">
                  <c:v>Tipo 3B</c:v>
                </c:pt>
                <c:pt idx="4">
                  <c:v>Tipo 3C</c:v>
                </c:pt>
              </c:strCache>
            </c:strRef>
          </c:cat>
          <c:val>
            <c:numRef>
              <c:f>Sheet1!$B$2:$B$6</c:f>
              <c:numCache>
                <c:formatCode>General</c:formatCode>
                <c:ptCount val="5"/>
                <c:pt idx="0">
                  <c:v>5.1</c:v>
                </c:pt>
                <c:pt idx="1">
                  <c:v>9.7</c:v>
                </c:pt>
                <c:pt idx="2">
                  <c:v>13.8</c:v>
                </c:pt>
                <c:pt idx="3">
                  <c:v>28.9</c:v>
                </c:pt>
                <c:pt idx="4">
                  <c:v>26.2</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v>
                </c:pt>
              </c:strCache>
            </c:strRef>
          </c:tx>
          <c:spPr>
            <a:solidFill>
              <a:srgbClr val="0F5F6B"/>
            </a:solidFill>
          </c:spPr>
          <c:cat>
            <c:strRef>
              <c:f>Sheet1!$A$2:$A$6</c:f>
              <c:strCache>
                <c:ptCount val="5"/>
                <c:pt idx="0">
                  <c:v>Tipo I</c:v>
                </c:pt>
                <c:pt idx="1">
                  <c:v>Tipo II</c:v>
                </c:pt>
                <c:pt idx="2">
                  <c:v>Tipo IIIA</c:v>
                </c:pt>
                <c:pt idx="3">
                  <c:v>Tipo IIIB</c:v>
                </c:pt>
                <c:pt idx="4">
                  <c:v>Tipo IIIC</c:v>
                </c:pt>
              </c:strCache>
            </c:strRef>
          </c:cat>
          <c:val>
            <c:numRef>
              <c:f>Sheet1!$B$2:$B$6</c:f>
              <c:numCache>
                <c:formatCode>General</c:formatCode>
                <c:ptCount val="5"/>
                <c:pt idx="0">
                  <c:v>6.2</c:v>
                </c:pt>
                <c:pt idx="1">
                  <c:v>7.6</c:v>
                </c:pt>
                <c:pt idx="2">
                  <c:v>11.9</c:v>
                </c:pt>
                <c:pt idx="3">
                  <c:v>25.0</c:v>
                </c:pt>
                <c:pt idx="4">
                  <c:v>41.8</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v>
                </c:pt>
              </c:strCache>
            </c:strRef>
          </c:tx>
          <c:spPr>
            <a:solidFill>
              <a:srgbClr val="0F5F6B"/>
            </a:solidFill>
          </c:spPr>
          <c:cat>
            <c:strRef>
              <c:f>Sheet1!$A$2:$A$5</c:f>
              <c:strCache>
                <c:ptCount val="4"/>
                <c:pt idx="0">
                  <c:v>Infección profunda con fasciotomía</c:v>
                </c:pt>
                <c:pt idx="1">
                  <c:v>Infección profunda sin síndrome compartimental</c:v>
                </c:pt>
                <c:pt idx="2">
                  <c:v>Pseudoartrosis con fasciotomía</c:v>
                </c:pt>
                <c:pt idx="3">
                  <c:v>Pseudoartrosis sin síndrome compartimental</c:v>
                </c:pt>
              </c:strCache>
            </c:strRef>
          </c:cat>
          <c:val>
            <c:numRef>
              <c:f>Sheet1!$B$2:$B$5</c:f>
              <c:numCache>
                <c:formatCode>General</c:formatCode>
                <c:ptCount val="4"/>
                <c:pt idx="0">
                  <c:v>20</c:v>
                </c:pt>
                <c:pt idx="1">
                  <c:v>4</c:v>
                </c:pt>
                <c:pt idx="2">
                  <c:v>20</c:v>
                </c:pt>
                <c:pt idx="3">
                  <c:v>5</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v>
                </c:pt>
              </c:strCache>
            </c:strRef>
          </c:tx>
          <c:spPr>
            <a:solidFill>
              <a:srgbClr val="0F5F6B"/>
            </a:solidFill>
          </c:spPr>
          <c:cat>
            <c:strRef>
              <c:f>Sheet1!$A$2:$A$5</c:f>
              <c:strCache>
                <c:ptCount val="4"/>
                <c:pt idx="0">
                  <c:v>Cerradas, fresado</c:v>
                </c:pt>
                <c:pt idx="1">
                  <c:v>Cerradas, no fresado</c:v>
                </c:pt>
                <c:pt idx="2">
                  <c:v>Abiertas, fresado</c:v>
                </c:pt>
                <c:pt idx="3">
                  <c:v>Abiertas, no fresado</c:v>
                </c:pt>
              </c:strCache>
            </c:strRef>
          </c:cat>
          <c:val>
            <c:numRef>
              <c:f>Sheet1!$B$2:$B$5</c:f>
              <c:numCache>
                <c:formatCode>General</c:formatCode>
                <c:ptCount val="4"/>
                <c:pt idx="0">
                  <c:v>10.8</c:v>
                </c:pt>
                <c:pt idx="1">
                  <c:v>16.6</c:v>
                </c:pt>
                <c:pt idx="2">
                  <c:v>29.1</c:v>
                </c:pt>
                <c:pt idx="3">
                  <c:v>23.7</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v>
                </c:pt>
              </c:strCache>
            </c:strRef>
          </c:tx>
          <c:spPr>
            <a:solidFill>
              <a:srgbClr val="0F5F6B"/>
            </a:solidFill>
          </c:spPr>
          <c:cat>
            <c:strRef>
              <c:f>Sheet1!$A$2:$A$5</c:f>
              <c:strCache>
                <c:ptCount val="4"/>
                <c:pt idx="0">
                  <c:v>Yeso</c:v>
                </c:pt>
                <c:pt idx="1">
                  <c:v>Placa</c:v>
                </c:pt>
                <c:pt idx="2">
                  <c:v>Clavo fresado</c:v>
                </c:pt>
                <c:pt idx="3">
                  <c:v>Clavo no fresado</c:v>
                </c:pt>
              </c:strCache>
            </c:strRef>
          </c:cat>
          <c:val>
            <c:numRef>
              <c:f>Sheet1!$B$2:$B$5</c:f>
              <c:numCache>
                <c:formatCode>General</c:formatCode>
                <c:ptCount val="4"/>
                <c:pt idx="0">
                  <c:v>17.2</c:v>
                </c:pt>
                <c:pt idx="1">
                  <c:v>2.6</c:v>
                </c:pt>
                <c:pt idx="2">
                  <c:v>8.0</c:v>
                </c:pt>
                <c:pt idx="3">
                  <c:v>16.7</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v>
                </c:pt>
              </c:strCache>
            </c:strRef>
          </c:tx>
          <c:spPr>
            <a:solidFill>
              <a:srgbClr val="0F5F6B"/>
            </a:solidFill>
          </c:spPr>
          <c:cat>
            <c:strRef>
              <c:f>Sheet1!$A$2:$A$3</c:f>
              <c:strCache>
                <c:ptCount val="2"/>
                <c:pt idx="0">
                  <c:v>Suprapatelar</c:v>
                </c:pt>
                <c:pt idx="1">
                  <c:v>Infrapatelar</c:v>
                </c:pt>
              </c:strCache>
            </c:strRef>
          </c:cat>
          <c:val>
            <c:numRef>
              <c:f>Sheet1!$B$2:$B$3</c:f>
              <c:numCache>
                <c:formatCode>General</c:formatCode>
                <c:ptCount val="2"/>
                <c:pt idx="0">
                  <c:v>29</c:v>
                </c:pt>
                <c:pt idx="1">
                  <c:v>39</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v>
                </c:pt>
              </c:strCache>
            </c:strRef>
          </c:tx>
          <c:spPr>
            <a:solidFill>
              <a:srgbClr val="0F5F6B"/>
            </a:solidFill>
          </c:spPr>
          <c:cat>
            <c:strRef>
              <c:f>Sheet1!$A$2:$A$3</c:f>
              <c:strCache>
                <c:ptCount val="2"/>
                <c:pt idx="0">
                  <c:v>Suprapatelar</c:v>
                </c:pt>
                <c:pt idx="1">
                  <c:v>Infrapatelar</c:v>
                </c:pt>
              </c:strCache>
            </c:strRef>
          </c:cat>
          <c:val>
            <c:numRef>
              <c:f>Sheet1!$B$2:$B$3</c:f>
              <c:numCache>
                <c:formatCode>General</c:formatCode>
                <c:ptCount val="2"/>
                <c:pt idx="0">
                  <c:v>4</c:v>
                </c:pt>
                <c:pt idx="1">
                  <c:v>26</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v>
                </c:pt>
              </c:strCache>
            </c:strRef>
          </c:tx>
          <c:spPr>
            <a:solidFill>
              <a:srgbClr val="0F5F6B"/>
            </a:solidFill>
          </c:spPr>
          <c:cat>
            <c:strRef>
              <c:f>Sheet1!$A$2:$A$5</c:f>
              <c:strCache>
                <c:ptCount val="4"/>
                <c:pt idx="0">
                  <c:v>Cohorte con TC bilateral (154 pacientes)</c:v>
                </c:pt>
                <c:pt idx="1">
                  <c:v>Cohorte con TC y seguimiento de 58 meses (70 pacientes)</c:v>
                </c:pt>
                <c:pt idx="2">
                  <c:v>Infrapatelar (253 pacientes)</c:v>
                </c:pt>
                <c:pt idx="3">
                  <c:v>Suprapatelar (253 pacientes)</c:v>
                </c:pt>
              </c:strCache>
            </c:strRef>
          </c:cat>
          <c:val>
            <c:numRef>
              <c:f>Sheet1!$B$2:$B$5</c:f>
              <c:numCache>
                <c:formatCode>General</c:formatCode>
                <c:ptCount val="4"/>
                <c:pt idx="0">
                  <c:v>36</c:v>
                </c:pt>
                <c:pt idx="1">
                  <c:v>41</c:v>
                </c:pt>
                <c:pt idx="2">
                  <c:v>30</c:v>
                </c:pt>
                <c:pt idx="3">
                  <c:v>33</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v>
                </c:pt>
              </c:strCache>
            </c:strRef>
          </c:tx>
          <c:spPr>
            <a:solidFill>
              <a:srgbClr val="0F5F6B"/>
            </a:solidFill>
          </c:spPr>
          <c:cat>
            <c:strRef>
              <c:f>Sheet1!$A$2:$A$5</c:f>
              <c:strCache>
                <c:ptCount val="4"/>
                <c:pt idx="0">
                  <c:v>Lado izquierdo, rotación interna (infrapatelar)</c:v>
                </c:pt>
                <c:pt idx="1">
                  <c:v>Lado izquierdo, rotación interna (suprapatelar)</c:v>
                </c:pt>
                <c:pt idx="2">
                  <c:v>Lado derecho, rotación externa (infrapatelar)</c:v>
                </c:pt>
                <c:pt idx="3">
                  <c:v>Lado derecho, rotación externa (suprapatelar)</c:v>
                </c:pt>
              </c:strCache>
            </c:strRef>
          </c:cat>
          <c:val>
            <c:numRef>
              <c:f>Sheet1!$B$2:$B$5</c:f>
              <c:numCache>
                <c:formatCode>General</c:formatCode>
                <c:ptCount val="4"/>
                <c:pt idx="0">
                  <c:v>85</c:v>
                </c:pt>
                <c:pt idx="1">
                  <c:v>73</c:v>
                </c:pt>
                <c:pt idx="2">
                  <c:v>90</c:v>
                </c:pt>
                <c:pt idx="3">
                  <c:v>80</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v>
                </c:pt>
              </c:strCache>
            </c:strRef>
          </c:tx>
          <c:spPr>
            <a:solidFill>
              <a:srgbClr val="0F5F6B"/>
            </a:solidFill>
          </c:spPr>
          <c:cat>
            <c:strRef>
              <c:f>Sheet1!$A$2:$A$5</c:f>
              <c:strCache>
                <c:ptCount val="4"/>
                <c:pt idx="0">
                  <c:v>Placa (metaanálisis de 8 estudios)</c:v>
                </c:pt>
                <c:pt idx="1">
                  <c:v>Clavo (metaanálisis de 8 estudios)</c:v>
                </c:pt>
                <c:pt idx="2">
                  <c:v>Placa (ensayo de 104 pacientes)</c:v>
                </c:pt>
                <c:pt idx="3">
                  <c:v>Clavo (ensayo de 104 pacientes)</c:v>
                </c:pt>
              </c:strCache>
            </c:strRef>
          </c:cat>
          <c:val>
            <c:numRef>
              <c:f>Sheet1!$B$2:$B$5</c:f>
              <c:numCache>
                <c:formatCode>General</c:formatCode>
                <c:ptCount val="4"/>
                <c:pt idx="0">
                  <c:v>8.7</c:v>
                </c:pt>
                <c:pt idx="1">
                  <c:v>24.9</c:v>
                </c:pt>
                <c:pt idx="2">
                  <c:v>8.3</c:v>
                </c:pt>
                <c:pt idx="3">
                  <c:v>23</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v>
                </c:pt>
              </c:strCache>
            </c:strRef>
          </c:tx>
          <c:spPr>
            <a:solidFill>
              <a:srgbClr val="0F5F6B"/>
            </a:solidFill>
          </c:spPr>
          <c:cat>
            <c:strRef>
              <c:f>Sheet1!$A$2:$A$8</c:f>
              <c:strCache>
                <c:ptCount val="7"/>
                <c:pt idx="0">
                  <c:v>Dolor anterior de rodilla</c:v>
                </c:pt>
                <c:pt idx="1">
                  <c:v>Pseudoartrosis</c:v>
                </c:pt>
                <c:pt idx="2">
                  <c:v>Al menos una cirugía posterior</c:v>
                </c:pt>
                <c:pt idx="3">
                  <c:v>Retiro de tornillos por dolor</c:v>
                </c:pt>
                <c:pt idx="4">
                  <c:v>Dinamización del clavo</c:v>
                </c:pt>
                <c:pt idx="5">
                  <c:v>Cambio de clavo</c:v>
                </c:pt>
                <c:pt idx="6">
                  <c:v>Injerto óseo</c:v>
                </c:pt>
              </c:strCache>
            </c:strRef>
          </c:cat>
          <c:val>
            <c:numRef>
              <c:f>Sheet1!$B$2:$B$8</c:f>
              <c:numCache>
                <c:formatCode>General</c:formatCode>
                <c:ptCount val="7"/>
                <c:pt idx="0">
                  <c:v>23</c:v>
                </c:pt>
                <c:pt idx="1">
                  <c:v>11</c:v>
                </c:pt>
                <c:pt idx="2">
                  <c:v>18</c:v>
                </c:pt>
                <c:pt idx="3">
                  <c:v>9</c:v>
                </c:pt>
                <c:pt idx="4">
                  <c:v>8</c:v>
                </c:pt>
                <c:pt idx="5">
                  <c:v>4</c:v>
                </c:pt>
                <c:pt idx="6">
                  <c:v>2</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v>
                </c:pt>
              </c:strCache>
            </c:strRef>
          </c:tx>
          <c:spPr>
            <a:solidFill>
              <a:srgbClr val="0F5F6B"/>
            </a:solidFill>
          </c:spPr>
          <c:cat>
            <c:strRef>
              <c:f>Sheet1!$A$2:$A$4</c:f>
              <c:strCache>
                <c:ptCount val="3"/>
                <c:pt idx="0">
                  <c:v>Global</c:v>
                </c:pt>
                <c:pt idx="1">
                  <c:v>Cerradas tipo B</c:v>
                </c:pt>
                <c:pt idx="2">
                  <c:v>Abiertas tipo C</c:v>
                </c:pt>
              </c:strCache>
            </c:strRef>
          </c:cat>
          <c:val>
            <c:numRef>
              <c:f>Sheet1!$B$2:$B$4</c:f>
              <c:numCache>
                <c:formatCode>General</c:formatCode>
                <c:ptCount val="3"/>
                <c:pt idx="0">
                  <c:v>12</c:v>
                </c:pt>
                <c:pt idx="1">
                  <c:v>15</c:v>
                </c:pt>
                <c:pt idx="2">
                  <c:v>61</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semanas</c:v>
                </c:pt>
              </c:strCache>
            </c:strRef>
          </c:tx>
          <c:spPr>
            <a:solidFill>
              <a:srgbClr val="0F5F6B"/>
            </a:solidFill>
          </c:spPr>
          <c:cat>
            <c:strRef>
              <c:f>Sheet1!$A$2:$A$6</c:f>
              <c:strCache>
                <c:ptCount val="5"/>
                <c:pt idx="0">
                  <c:v>Ortesis funcional, cerradas</c:v>
                </c:pt>
                <c:pt idx="1">
                  <c:v>Ortesis funcional, abiertas</c:v>
                </c:pt>
                <c:pt idx="2">
                  <c:v>Clavo fresado, mediana</c:v>
                </c:pt>
                <c:pt idx="3">
                  <c:v>Clavo (ensayo frente a yeso)</c:v>
                </c:pt>
                <c:pt idx="4">
                  <c:v>Yeso (ensayo frente a clavo)</c:v>
                </c:pt>
              </c:strCache>
            </c:strRef>
          </c:cat>
          <c:val>
            <c:numRef>
              <c:f>Sheet1!$B$2:$B$6</c:f>
              <c:numCache>
                <c:formatCode>General</c:formatCode>
                <c:ptCount val="5"/>
                <c:pt idx="0">
                  <c:v>17.4</c:v>
                </c:pt>
                <c:pt idx="1">
                  <c:v>21.7</c:v>
                </c:pt>
                <c:pt idx="2">
                  <c:v>18</c:v>
                </c:pt>
                <c:pt idx="3">
                  <c:v>19</c:v>
                </c:pt>
                <c:pt idx="4">
                  <c:v>25</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in val="0.0"/>
        </c:scaling>
        <c:delete val="0"/>
        <c:axPos val="l"/>
        <c:majorGridlines>
          <c:spPr>
            <a:ln>
              <a:solidFill>
                <a:srgbClr val="D6DBDE"/>
              </a:solidFill>
            </a:ln>
          </c:spPr>
        </c:majorGridlines>
        <c:title>
          <c:tx>
            <c:rich>
              <a:bodyPr/>
              <a:lstStyle/>
              <a:p>
                <a:r>
                  <a:rPr sz="1200"/>
                  <a:t>semanas</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v>
                </c:pt>
              </c:strCache>
            </c:strRef>
          </c:tx>
          <c:spPr>
            <a:solidFill>
              <a:srgbClr val="0F5F6B"/>
            </a:solidFill>
          </c:spPr>
          <c:cat>
            <c:strRef>
              <c:f>Sheet1!$A$2:$A$5</c:f>
              <c:strCache>
                <c:ptCount val="4"/>
                <c:pt idx="0">
                  <c:v>Dolor de rodilla al menos moderado</c:v>
                </c:pt>
                <c:pt idx="1">
                  <c:v>Dolor de tobillo al menos moderado</c:v>
                </c:pt>
                <c:pt idx="2">
                  <c:v>Discapacidad al menos moderada</c:v>
                </c:pt>
                <c:pt idx="3">
                  <c:v>Consolidó con angulación coronal de 5° o más</c:v>
                </c:pt>
              </c:strCache>
            </c:strRef>
          </c:cat>
          <c:val>
            <c:numRef>
              <c:f>Sheet1!$B$2:$B$5</c:f>
              <c:numCache>
                <c:formatCode>General</c:formatCode>
                <c:ptCount val="4"/>
                <c:pt idx="0">
                  <c:v>15</c:v>
                </c:pt>
                <c:pt idx="1">
                  <c:v>6</c:v>
                </c:pt>
                <c:pt idx="2">
                  <c:v>13</c:v>
                </c:pt>
                <c:pt idx="3">
                  <c:v>29</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3.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4.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5.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6.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7.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8.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9.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0.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2.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3.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4.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5.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6.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7.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8.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9.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0.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1.xml"/></Relationships>
</file>

<file path=ppt/notesSlides/_rels/notesSlide6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2.xml"/></Relationships>
</file>

<file path=ppt/notesSlides/_rels/notesSlide6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3.xml"/></Relationships>
</file>

<file path=ppt/notesSlides/_rels/notesSlide6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4.xml"/></Relationships>
</file>

<file path=ppt/notesSlides/_rels/notesSlide6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5.xml"/></Relationships>
</file>

<file path=ppt/notesSlides/_rels/notesSlide6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6.xml"/></Relationships>
</file>

<file path=ppt/notesSlides/_rels/notesSlide6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7.xml"/></Relationships>
</file>

<file path=ppt/notesSlides/_rels/notesSlide6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8.xml"/></Relationships>
</file>

<file path=ppt/notesSlides/_rels/notesSlide6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9.xml"/></Relationships>
</file>

<file path=ppt/notesSlides/_rels/notesSlide7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0.xml"/></Relationships>
</file>

<file path=ppt/notesSlides/_rels/notesSlide7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1.xml"/></Relationships>
</file>

<file path=ppt/notesSlides/_rels/notesSlide7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2.xml"/></Relationships>
</file>

<file path=ppt/notesSlides/_rels/notesSlide7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3.xml"/></Relationships>
</file>

<file path=ppt/notesSlides/_rels/notesSlide7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4.xml"/></Relationships>
</file>

<file path=ppt/notesSlides/_rels/notesSlide7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5.xml"/></Relationships>
</file>

<file path=ppt/notesSlides/_rels/notesSlide7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6.xml"/></Relationships>
</file>

<file path=ppt/notesSlides/_rels/notesSlide7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7.xml"/></Relationships>
</file>

<file path=ppt/notesSlides/_rels/notesSlide7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8.xml"/></Relationships>
</file>

<file path=ppt/notesSlides/_rels/notesSlide7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9.xml"/></Relationships>
</file>

<file path=ppt/notesSlides/_rels/notesSlide8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0.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Buenos días. Vamos a revisar Fractura de la diáfisis de la tibia: clasificación AO/OTA 42, clavo intramedular (infra y suprapatelar), fracturas abiertas y síndrome compartimental. Es una presentación de unos diez minutos, construida solo con fuentes verificables; cada cifra lleva su referencia al pie de la lámina. Material educativo para profesionales y estudiantes de medicina; no reemplaza el juicio clínico ni la supervisión del tutor.</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 es la ruta de la presentación: Definición; Epidemiología; Mecanismo de lesión; Anatomía quirúrgica; Biomecánica del clavo; Clasificación AO/OTA 42 y Gustilo-Anderson; Diagnóstico y valoración inicial; Examen físico: qué tan útil es para el síndrome compartimental; Imagen; Fracturas abiertas de la tibia; Síndrome compartimental agudo en la fractura de tibia; Algoritmo de decisión: de la urgencia a la fijación; Tratamiento: ortesis, clavo, fijador y placa; Clavo infrapatelar o suprapatelar; Técnica del clavo intramedular tibial; Casos especiales: tercio proximal, tercio distal, peroné y segmentarias; Complicaciones; Pronóstico; Rehabilitación y carga. Estructura sugerida por el autor para diez minutos: Lámina 1 (1 min): caso de apertura. Motociclista con la pierna tensa y una espiral distal; 2 preguntas: ¿qué puede perder la pierna esta noche y qué voy a clasificar?. Lámina 2 (1 min): epidemiología. Incidencia de 16,9 por 100 000 al año, con pico en varones jóvenes [r2][r3]. Lámina 3 (1 min): clasificación AO/OTA 42 y Gustilo-Anderson; para qué sirve y qué tan fiables son [r4][r5][r34]. Lámina 4 (1 min): fractura abierta. Antibiótico en la primera hora, desbridamiento en 12 horas o en 24 horas, cobertura antes de 72 horas [r7][r17]. Lámina 5 (1 min): síndrome compartimental. Frecuencia de 11,5 %, clínica seriada, umbral de 30 mmHg de presión diferencial y 2 incisiones [r12][r19]. Lámina 6 (1 min): ortesis frente a clavo. Serie de Sarmiento y ensayo de yeso frente a clavo [r18][r53]. Lámina 7 (1 min): fresar o no, SPRINT, y el metaanálisis Cochrane [r9][r1]. Lámina 8 (1 min): infrapatelar o suprapatelar; dolor, alineación y malrotación [r10][r28][r11]. Lámina 9 (1 min): técnica en pasos, punto de entrada, reducción, bloqueo y comprobación de la rotación con método [r8][r14]. Lámina 10 (1 min): complicaciones, tercios proximal y distal, y 3 mensajes clave para cerrar [r21][r29].</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Si solo tuviéramos treinta segundos, esto es lo que hay que llevarse. La fractura de la diáfisis tibial es una de las fracturas de hueso largo más frecuentes del adulto (fuente: Duan X y colaboradores, 2012): la incidencia fue de 16,9 por 100 000 habitantes al año en Dinamarca (fuente: Larsen P y colaboradores, 2015) y de 15,7 por 100 000 al año en el registro sueco, con un pico en varones jóvenes (fuente: Wennergren D y colaboradores, 2018). La clasificación AO/OTA 42 tiene 3 grupos: A simple, B en cuña y C multifragmentaria (fuente: Nousiainen MT y colaboradores, 2026). Con 4 signos, el acuerdo entre observadores es de moderado a sustancial (kappa interobservador de 0,31 a 0,60) (fuente: Stokholm R y colaboradores, 2024). En las fracturas abiertas manda el grado de Gustilo-Anderson: en 6042 fracturas de ensayos, la infección de sitio quirúrgico a 12 meses fue de 5,1 % en el tipo 1 y de 28,9 % en el 3B (fuente: Natoli RM y colaboradores, 2025). El antibiótico intravenoso va de inmediato y la fijación interna solo cuando se puede dar cobertura definitiva en el mismo acto (fuente: National Institute for Health and Care Excellence, 2016). El clavo intramedular bloqueado es el tratamiento de referencia de la fractura desplazada, con uniones por encima de 90 % (fuente: Zelle BA y colaboradores, 2015). En el ensayo SPRINT (1319 adultos) fresar no cambió el resultado global; en las fracturas cerradas hubo menos eventos con fresado (11 % frente a 17 %) (fuente: Bhandari M y colaboradores, 2008). Infrapatelar o suprapatelar: en el ensayo INSURT la diferencia de dolor al arrodillarse no fue clínicamente significativa (fuente: Cinats DJ y colaboradores, 2025), y la prevalencia de malrotación no cambió con la vía (30 % frente a 33 %) (fuente: Alderlieste DS y colaboradores, 2024). El síndrome compartimental agudo apareció en 11,5 % de 1388 pacientes con fractura diafisaria, y la juventud fue el predictor más fuerte (fuente: McQueen MM y colaboradores, 2015). La clínica sirve más para descartar que para confirmar: sensibilidad de 13 % a 19 % y especificidad de 97 % a 98 % (fuente: Ulmer T, 2002). Después del clavo, 36 % tuvo malrotación de 10° o más en la TC (fuente: Cain ME y colaboradores, 2020); en un estudio no hubo diferencia funcional a 58 meses (fuente: Theriault B y colaboradores, 2012). La rotación se comprueba con método, no a ojo. Tras el clavo fresado, la pseudoartrosis fue de 12 % en 1003 pacientes, con una mediana de curación de 18 semanas; entre las cerradas la tasa más alta fue la de las 42-B (15 %) y entre las abiertas, la de las 42-C (61 %) (fuente: Dailey HL y colaboradores, 2018).</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definición. La diáfisis tibial es el tramo central de la tibia, entre las 2 metáfisis. En la clasificación AO/OTA es el segmento 42 (fuente: Stokholm R y colaboradores, 2024). Este capítulo trata la fractura del adulto, con tratamiento quirúrgico o con ortesis. Las fracturas de la meseta y del pilón, y las del niño, tienen sus propios temas. Por qué merece un capítulo. Es una de las fracturas de hueso largo más comunes del adulto (fuente: Duan X y colaboradores, 2012) y junta 4 problemas que se repiten en la guardia y en el quirófano:</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Una cara medial casi subcutánea: la fractura abierta es frecuente (fuente: Court-Brown CM y colaboradores, 1998) y la cobertura es difícil. Un compartimento cerrado, con riesgo de síndrome compartimental agudo (fuente: McQueen MM y colaboradores, 2015). Un canal medular rectilíneo donde cabe un clavo, con trampas de alineación y de rotación (fuente: Zelle BA y colaboradores, 2015). Una evidencia amplia, pero con preguntas abiertas: fresar o no, vía infrapatelar o suprapatelar, clavo o fijador en la abierta. El objetivo del tratamiento es la unión con la longitud, la alineación y la rotación restauradas (fuente: Zelle BA y colaboradores, 2015). Qué podrás responder al terminar:</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Cómo clasificar una fractura de diáfisis tibial y por qué importa la clasificación de las partes blandas. Qué hacer en la primera hora, en la fractura cerrada y en la abierta. Cómo reconocer y tratar un síndrome compartimental. Cuándo tratar con ortesis y cuándo con clavo, fresado o no, por vía infrapatelar o suprapatelar. Cómo se hace un clavo tibial, paso a paso, y qué errores comete el residente. Qué complicaciones esperar y cómo manejar la pseudoartrosis. Con esto cerramos definición. Sigamos con epidemiología.</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epidemiología. Cuántas son. En un estudio danés de una población completa (2009-2010), la incidencia fue de 16,9 por 100 000 habitantes al año: 21,5 en varones y 12,3 en mujeres (fuente: Larsen P y colaboradores, 2015). En el registro sueco de fracturas, en Gotemburgo, la diáfisis tibial tuvo 15,7 por 100 000 al año, frente a 26,9 en la tibia proximal y 9,1 en la distal (fuente: Wennergren D y colaboradores, 2018). Quiénes. La edad media fue de 38,5 años en Dinamarca (fuente: Larsen P y colaboradores, 2015) y de 47,0 años en Gotemburgo, donde 59 % de los pacientes con fractura diafisaria eran varones (fuente: Wennergren D y colaboradores, 2018). En los varones la incidencia tuvo un pico juvenil; en las mujeres, las fracturas de tibia aumentaron con la edad en todos los segmentos (fuente: Wennergren D y colaboradores, 2018). Cómo ocurren. En la serie danesa predominaron mecanismos cotidianos: caminar, el deporte y las actividades en casa; el deporte pesó más en los varones y la casa en las mujeres, y caminar fue frecuente en ambos sexos (fuente: Larsen P y colaboradores, 2015). Esta distribución es de un país concreto: en un centro de trauma con más accidentes de tránsito, la proporción de alta energía será mayor (opinión experta). Tipo AO. El tipo 42-A1 fue el más frecuente: 34 % de las fracturas en Dinamarca (fuente: Larsen P y colaboradores, 2015) y 56 % entre 101 pacientes clasificados por un comité en el norte de Dinamarca (fuente: Stokholm R y colaboradores, 2024). La diferencia refleja población y método, no un error de uno de los estudios (opinión experta). Abiertas. Las fracturas abiertas de huesos largos ocurren con una frecuencia de 11,5 por 100 000 al año, y la diáfisis tibial es la localización más común (fuente: Court-Brown CM y colaboradores, 1998).</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«Incidencia anual de fractura de tibia por segmento (Gotemburgo)» muestra lo siguiente. Tibia proximal: 26.9 por 100 000/año (fuente: Wennergren D y colaboradores, 2018). Diáfisis tibial: 15.7 por 100 000/año (fuente: Wennergren D y colaboradores, 2018). Tibia distal: 9.1 por 100 000/año (fuente: Wennergren D y colaboradores, 2018).</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«Incidencia de la fractura diafisaria de tibia por sexo (Dinamarca)» muestra lo siguiente. Varones: 21.5 por 100 000/año (fuente: Larsen P y colaboradores, 2015). Mujeres: 12.3 por 100 000/año (fuente: Larsen P y colaboradores, 2015). Total: 16.9 por 100 000/año (fuente: Larsen P y colaboradores, 2015). Con esto cerramos epidemiología. Sigamos con mecanismo de lesión.</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mecanismo de lesión. El espectro de energía. Una caída en casa y un choque de moto producen el mismo diagnóstico, «fractura de tibia», pero no la misma lesión. En una serie de 87 fracturas abiertas tipo III, las que más se complicaron reunían 4 rasgos: un foco muy inestable, una herida muy sucia, mala irrigación y gran destrucción de partes blandas (fuente: Gustilo RB y colaboradores, 1984). Qué dice el trazo. Como regla clásica, la torsión produce trazos espirales, la flexión produce cuña y el impacto directo produce trazos transversos o conminutos (principio biomecánico clásico; opinión experta).</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conminución y la herida son las pistas de que la energía fue alta. Quién tiene más riesgo de complicaciones. En 1388 pacientes, el síndrome compartimental fue más frecuente en jóvenes, en varones, en trabajadores manuales y en lesiones deportivas, y la edad fue el predictor más fuerte (fuente: McQueen MM y colaboradores, 2015). La pseudoartrosis dependió de si la fractura era abierta o cerrada y de su morfología: entre las cerradas, el tipo B tuvo la tasa más alta, y entre las abiertas, el tipo C (fuente: Dailey HL y colaboradores, 2018).</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En una cohorte de 480 pacientes, el politrauma fue el único factor independiente de pseudoartrosis (fuente: Metsemakers WJ y colaboradores, 2015). La pregunta que ordena el resto. ¿Cuánta energía absorbieron las partes blandas? De esa respuesta salen el grado de Gustilo-Anderson, el riesgo de infección y la necesidad de colgajo (fuente: Gustilo RB y colaboradores, 1984). Con esto cerramos mecanismo de lesión. Sigamos con anatomía quirúrgica.</a:t>
            </a:r>
          </a:p>
        </p:txBody>
      </p:sp>
      <p:sp>
        <p:nvSpPr>
          <p:cNvPr id="4" name="Slide Number Placeholder 3"/>
          <p:cNvSpPr>
            <a:spLocks noGrp="1"/>
          </p:cNvSpPr>
          <p:nvPr>
            <p:ph type="sldNum" idx="5" sz="quarter"/>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anatomía quirúrgica. Una tibia con poca ropa. La cara medial de la tibia y su borde anterior son subcutáneos: entre la piel y el hueso casi no hay músculo (primera figura). Por eso la fractura se abre con facilidad y el hueso expuesto pierde cobertura rápido. El peroné, en cambio, está envuelto en músculo. 4 compartimentos. La pierna tiene un compartimento anterior, uno lateral y 2 posteriores, el superficial y el profundo, separados por fascia y por la membrana interósea (figura del corte). El anterior contiene el tibial anterior, los extensores, la arteria tibial anterior y el nervio peroneo profundo. El lateral contiene los peroneos y el nervio peroneo superficial. El posterior superficial contiene el gastrocnemio y el sóleo. El posterior profundo contiene el tibial posterior y los flexores largos de los dedos y del dedo gordo, con los vasos tibiales posteriores, los vasos peroneos y el nervio tibial (anatomía clásica; la figura del corte rotula la mayoría). Cuando una fractura sangra o se edematiza dentro de ese espacio inextensible, la presión sube y aparece el riesgo de síndrome compartimental. 2 incisiones bastan para llegar a los 4 compartimentos (fuente: British Orthopaedic Association, 2025).</a:t>
            </a:r>
          </a:p>
        </p:txBody>
      </p:sp>
      <p:sp>
        <p:nvSpPr>
          <p:cNvPr id="4" name="Slide Number Placeholder 3"/>
          <p:cNvSpPr>
            <a:spLocks noGrp="1"/>
          </p:cNvSpPr>
          <p:nvPr>
            <p:ph type="sldNum" idx="5" sz="quarter"/>
          </p:nvPr>
        </p:nvSpPr>
        <p:spPr/>
      </p:sp>
    </p:spTree>
  </p:cSld>
  <p:clrMapOvr>
    <a:masterClrMapping/>
  </p:clrMapOvr>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Por la lateral se liberan el anterior y el peroneo (fuente: British Orthopaedic Association Trauma Committee, 2020). La medial sirve casi siempre para desbridar y tiene una ventaja reconstructiva: respeta las perforantes que nacen de los vasos tibiales posteriores, base de los colgajos fasciocutáneos locales, y deja esos vasos a mano como receptores de un colgajo libre (fuente: British Orthopaedic Association Trauma Committee, 2020). Anatomía de la entrada del clavo. Se apunta al borde anterior de la meseta, algo medial a la espina tibial lateral; la franja segura mide 22,9 ± 8,9 mm y deja la entrada lejos de las estructuras articulares (fuente: Zelle BA y colaboradores, 2015). Por debajo de la rótula, el clavo cruza o bordea el tendón rotuliano; por encima, atraviesa la articulación patelofemoral a través de un portal (fuente: Zelle BA y colaboradores, 2015). En la entrada infrapatelar quedan expuestos el tendón, la grasa infrapatelar y la rama infrapatelar del nervio safeno, y los 3 se han propuesto como fuente del dolor anterior de rodilla (fuente: Bishop JA y colaboradores, 2018). Irrigación. Como se coloca con mínima disección, el clavo cuida la irrigación del foco; el fresado, en cambio, daña la que viene del canal (fuente: Zelle BA y colaboradores, 2015).</a:t>
            </a:r>
          </a:p>
        </p:txBody>
      </p:sp>
      <p:sp>
        <p:nvSpPr>
          <p:cNvPr id="4" name="Slide Number Placeholder 3"/>
          <p:cNvSpPr>
            <a:spLocks noGrp="1"/>
          </p:cNvSpPr>
          <p:nvPr>
            <p:ph type="sldNum" idx="5" sz="quarter"/>
          </p:nvPr>
        </p:nvSpPr>
        <p:spPr/>
      </p:sp>
    </p:spTree>
  </p:cSld>
  <p:clrMapOvr>
    <a:masterClrMapping/>
  </p:clrMapOvr>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tabla «Estructuras en riesgo según el gesto» tiene 3 columnas: Gesto, Estructuras en riesgo, Qué recordar. Fila 1: Gesto, Entrada infrapatelar (transtendinosa o paratendinosa); Estructuras en riesgo, Tendón rotuliano, grasa infrapatelar y rama infrapatelar del nervio safeno; Qué recordar, Son posibles causas de dolor anterior de rodilla (fuente: Bishop JA y colaboradores, 2018). Fila 2: Gesto, Entrada suprapatelar; Estructuras en riesgo, Cartílago patelofemoral; Qué recordar, En cadáver la presión pico fue mayor que con la vía infrapatelar, pero por debajo del umbral dañino para el cartílago (fuente: Zelle BA y colaboradores, 2015). Fila 3: Gesto, Fresado; Estructuras en riesgo, Irrigación endóstica; Qué recordar, Compromiso de la irrigación a cambio de un clavo más grueso (fuente: Zelle BA y colaboradores, 2015). Fila 4: Gesto, Incisión medial de fasciotomía o desbridamiento; Estructuras en riesgo, Perforantes de los vasos tibiales posteriores; Qué recordar, Son la base de los colgajos fasciocutáneos locales (fuente: British Orthopaedic Association Trauma Committee, 2020). Fila 5: Gesto, Incisión lateral de fasciotomía; Estructuras en riesgo, Compartimentos anterior y peroneo; nervio peroneo superficial (anatomía clásica); Qué recordar, Descomprime los compartimentos anterior y peroneo (fuente: British Orthopaedic Association Trauma Committee, 2020). Fila 6: Gesto, Tornillos de cerrojo (de bloqueo del clavo); Estructuras en riesgo, Estructuras neurovasculares vecinas; Qué recordar, Se insertan de forma percutánea y exigen conocer la anatomía de los tejidos blandos (fuente: Zelle BA y colaboradores, 2015). (fuente: Bishop JA y colaboradores, 2018) (fuente: Zelle BA y colaboradores, 2015) (fuente: British Orthopaedic Association Trauma Committee, 2020). Con esto cerramos anatomía quirúrgica. Sigamos con biomecánica del clavo.</a:t>
            </a:r>
          </a:p>
        </p:txBody>
      </p:sp>
      <p:sp>
        <p:nvSpPr>
          <p:cNvPr id="4" name="Slide Number Placeholder 3"/>
          <p:cNvSpPr>
            <a:spLocks noGrp="1"/>
          </p:cNvSpPr>
          <p:nvPr>
            <p:ph type="sldNum" idx="5" sz="quarter"/>
          </p:nvPr>
        </p:nvSpPr>
        <p:spPr/>
      </p:sp>
    </p:spTree>
  </p:cSld>
  <p:clrMapOvr>
    <a:masterClrMapping/>
  </p:clrMapOvr>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biomecánica del clavo. El clavo comparte la carga. Dentro del canal, el clavo reparte el peso con el hueso en vez de soportarlo solo, y lo hace sin abrir el foco; por eso se puede movilizar pronto (fuente: Zelle BA y colaboradores, 2015). Los tornillos de cerrojo (de bloqueo del clavo) atan el clavo al hueso contra el acortamiento y el giro (fuente: Zelle BA y colaboradores, 2015); gracias a ellos el clavo pasó a usarse también en fracturas próximas a las metáfisis (fuente: Zelle BA y colaboradores, 2015).</a:t>
            </a:r>
          </a:p>
        </p:txBody>
      </p:sp>
      <p:sp>
        <p:nvSpPr>
          <p:cNvPr id="4" name="Slide Number Placeholder 3"/>
          <p:cNvSpPr>
            <a:spLocks noGrp="1"/>
          </p:cNvSpPr>
          <p:nvPr>
            <p:ph type="sldNum" idx="5" sz="quarter"/>
          </p:nvPr>
        </p:nvSpPr>
        <p:spPr/>
      </p:sp>
    </p:spTree>
  </p:cSld>
  <p:clrMapOvr>
    <a:masterClrMapping/>
  </p:clrMapOvr>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precio del fresado. Fresar deja pasar un clavo más grueso y más rígido, pero maltrata la irrigación que viene del canal (fuente: Zelle BA y colaboradores, 2015). A cambio, en el análisis Cochrane se rompieron menos tornillos con fresado: 35 de 789 frente a 79 de 756 (RR 0,42; IC 95 % 0,28 a 0,61) (fuente: Duan X y colaboradores, 2012). Cuántos tornillos. Ninguna guía fija la cifra exacta (fuente: Zelle BA y colaboradores, 2015). Con un solo tornillo distal hubo 13 fallos en 22 pacientes, y con 2 tornillos, 1 en 20 (fuente: Duan X y colaboradores, 2012).</a:t>
            </a:r>
          </a:p>
        </p:txBody>
      </p:sp>
      <p:sp>
        <p:nvSpPr>
          <p:cNvPr id="4" name="Slide Number Placeholder 3"/>
          <p:cNvSpPr>
            <a:spLocks noGrp="1"/>
          </p:cNvSpPr>
          <p:nvPr>
            <p:ph type="sldNum" idx="5" sz="quarter"/>
          </p:nvPr>
        </p:nvSpPr>
        <p:spPr/>
      </p:sp>
    </p:spTree>
  </p:cSld>
  <p:clrMapOvr>
    <a:masterClrMapping/>
  </p:clrMapOvr>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regla práctica de los autores de la revisión técnica: 2 tornillos proximales y 2 distales casi siempre bastan; en los extremos de la diáfisis conviene sumar tornillos en otro plano (opinión de esos autores) (fuente: Zelle BA y colaboradores, 2015). Con esto cerramos biomecánica del clavo. Sigamos con clasificación ao/ota 42 y gustilo-anderson.</a:t>
            </a:r>
          </a:p>
        </p:txBody>
      </p:sp>
      <p:sp>
        <p:nvSpPr>
          <p:cNvPr id="4" name="Slide Number Placeholder 3"/>
          <p:cNvSpPr>
            <a:spLocks noGrp="1"/>
          </p:cNvSpPr>
          <p:nvPr>
            <p:ph type="sldNum" idx="5" sz="quarter"/>
          </p:nvPr>
        </p:nvSpPr>
        <p:spPr/>
      </p:sp>
    </p:spTree>
  </p:cSld>
  <p:clrMapOvr>
    <a:masterClrMapping/>
  </p:clrMapOvr>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clasificación ao/ota 42 y gustilo-anderson. AO/OTA 42 (versión 2018). 2 preguntas ordenan el segmento: ¿hay un solo trazo? y, si hay más fragmentos, ¿se tocan los fragmentos principales una vez reducida la fractura? (fuente: Nousiainen MT y colaboradores, 2026) 42-A, simple: un único trazo. Según su forma es espiral (A1), oblicuo (A2) o transverso (A3); la frontera entre oblicuo y transverso está en 30° de inclinación respecto del eje perpendicular de la tibia: igual o mayor es oblicuo, menor es transverso (fuente: Nousiainen MT y colaboradores, 2026). 42-B, en cuña: hay un fragmento en cuña y los principales se tocan al reducir. Con la cuña entera es B2; con la cuña rota en 2 o más fragmentos, B3 (fuente: Nousiainen MT y colaboradores, 2026). 42-C, compleja: los fragmentos principales no se tocan. Si queda un segmento intermedio entero es C2 (segmentaria); si hay varios fragmentos irregulares que abarcan 4 cm o más de la diáfisis, es C3 (fuente: Nousiainen MT y colaboradores, 2026). En la práctica se informa con 3 signos (por ejemplo 42-A) o con 4 signos (por ejemplo 42-A1) (fuente: Stokholm R y colaboradores, 2024). En esta ficha se explica la lógica de la clasificación y no se reproduce el cuadro del compendio oficial; el enlace está al final del capítulo. Qué tan fiable es. En 101 pacientes clasificados por 4 observadores con radiografías, el acuerdo de cada uno con el comité de referencia fue de 75 % a 86 % (kappa de 0,53 a 0,79) (fuente: Stokholm R y colaboradores, 2024). La concordancia intraobservador fue de moderada a sustancial (kappa de 0,47 a 0,74), y la interobservador, de moderada a sustancial con radiografías (kappa de 0,31 a 0,60) (fuente: Stokholm R y colaboradores, 2024). Con TC, la concordancia interobservador bajó a leve-moderada (fuente: Stokholm R y colaboradores, 2024). Para qué sirve en la decisión. En 1003 fracturas tratadas con clavo fresado, la pseudoartrosis global fue de 12 %; entre las cerradas, el tipo B tuvo el mayor porcentaje (15 %) y entre las abiertas, el tipo C (61 %) (fuente: Dailey HL y colaboradores, 2018). En las espirales simples y del tercio distal, la fractura del maléolo posterior es frecuente y a veces oculta (fuente: Hendrickx LAM y colaboradores, 2019). La morfología del hueso no sustituye al estado de las partes blandas: son 2 ejes distintos (opinión experta). Gustilo-Anderson, para las abiertas. El tipo III se dividió en 3 subtipos, en orden de peor pronóstico: IIIA, queda tejido suficiente para cubrir el hueso aunque la herida sea grande o la energía haya sido alta; IIIB, falta tejido: el periostio está despegado, el hueso queda a la vista y suele haber contaminación masiva; IIIC, hay una lesión arterial que hay que reparar (fuente: Gustilo RB y colaboradores, 1984). Los tipos I y II son heridas menores, sin daño extenso de partes blandas (ver el tema Fracturas abiertas de esta biblioteca). Sus límites. Con 245 cirujanos que clasificaron 12 fracturas abiertas de tibia en video, el acuerdo promedio fue de 60 % (rango de 42 % a 94 %) (fuente: Brumback RJ y colaboradores, 1994). En otro estudio con 8 cirujanos, el kappa fue de 0,44 con Gustilo-Anderson y de 0,49 con la clasificación OTA de fracturas abiertas, ambos de acuerdo moderado (fuente: Ghoshal A y colaboradores, 2018). La moraleja: clasificar en equipo y revisar el grado en el quirófano, después del desbridamiento (opinión experta).</a:t>
            </a:r>
          </a:p>
        </p:txBody>
      </p:sp>
      <p:sp>
        <p:nvSpPr>
          <p:cNvPr id="4" name="Slide Number Placeholder 3"/>
          <p:cNvSpPr>
            <a:spLocks noGrp="1"/>
          </p:cNvSpPr>
          <p:nvPr>
            <p:ph type="sldNum" idx="5" sz="quarter"/>
          </p:nvPr>
        </p:nvSpPr>
        <p:spPr/>
      </p:sp>
    </p:spTree>
  </p:cSld>
  <p:clrMapOvr>
    <a:masterClrMapping/>
  </p:clrMapOvr>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«Concordancia entre observadores en los estudios citados (kappa)» muestra lo siguiente. AO/OTA 42, 4 signos: interobservador, valor mínimo: 0.3 kappa (fuente: Stokholm R y colaboradores, 2024). AO/OTA 42, 4 signos: interobservador, valor máximo: 0.6 kappa (fuente: Stokholm R y colaboradores, 2024). Gustilo-Anderson (8 cirujanos): 0.4 kappa (fuente: Ghoshal A y colaboradores, 2018). OTA-OFC (8 cirujanos): 0.5 kappa (fuente: Ghoshal A y colaboradores, 2018).</a:t>
            </a:r>
          </a:p>
        </p:txBody>
      </p:sp>
      <p:sp>
        <p:nvSpPr>
          <p:cNvPr id="4" name="Slide Number Placeholder 3"/>
          <p:cNvSpPr>
            <a:spLocks noGrp="1"/>
          </p:cNvSpPr>
          <p:nvPr>
            <p:ph type="sldNum" idx="5" sz="quarter"/>
          </p:nvPr>
        </p:nvSpPr>
        <p:spPr/>
      </p:sp>
    </p:spTree>
  </p:cSld>
  <p:clrMapOvr>
    <a:masterClrMapping/>
  </p:clrMapOvr>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tabla «AO/OTA 42 en la práctica (lectura de decisión)» tiene 3 columnas: Grupo, Qué se ve, Qué implica para el residente. Fila 1: Grupo, 42-A simple (A1 espiral, A2 oblicua, A3 transversa); Qué se ve, Un solo trazo; los fragmentos principales encajan; Qué implica para el residente, En la serie de comité, A1 fue 56 % de las fracturas (fuente: Stokholm R y colaboradores, 2024); si es espiral y distal, pensar en el maléolo posterior (fuente: Hendrickx LAM y colaboradores, 2019). Fila 2: Grupo, 42-B en cuña (B2 cuña íntegra, B3 cuña fragmentada); Qué se ve, Un tercer fragmento; hay contacto entre los principales tras reducir; Qué implica para el residente, Entre las cerradas fue el tipo con más pseudoartrosis tras clavo fresado: 15 % (fuente: Dailey HL y colaboradores, 2018). Fila 3: Grupo, 42-C multifragmentaria (C2 segmentaria íntegra, C3 irregular); Qué se ve, Sin contacto entre los fragmentos principales; en C3, 4 cm o más de fragmentación; Qué implica para el residente, Las 42-C abiertas tuvieron 61 % de pseudoartrosis tras clavo fresado (fuente: Dailey HL y colaboradores, 2018); la reducción y el control de la longitud son más exigentes. (fuente: Nousiainen MT y colaboradores, 2026) (fuente: Stokholm R y colaboradores, 2024) (fuente: Dailey HL y colaboradores, 2018) (fuente: Hendrickx LAM y colaboradores, 2019). Con esto cerramos clasificación ao/ota 42 y gustilo-anderson. Sigamos con diagnóstico y valoración inicial.</a:t>
            </a:r>
          </a:p>
        </p:txBody>
      </p:sp>
      <p:sp>
        <p:nvSpPr>
          <p:cNvPr id="4" name="Slide Number Placeholder 3"/>
          <p:cNvSpPr>
            <a:spLocks noGrp="1"/>
          </p:cNvSpPr>
          <p:nvPr>
            <p:ph type="sldNum" idx="5" sz="quarter"/>
          </p:nvPr>
        </p:nvSpPr>
        <p:spPr/>
      </p:sp>
    </p:spTree>
  </p:cSld>
  <p:clrMapOvr>
    <a:masterClrMapping/>
  </p:clrMapOvr>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diagnóstico y valoración inicial. Primero el paciente. Los pacientes jóvenes suelen llegar tras un trauma de alta energía, y se evalúan según ATLS en busca de otras lesiones (fuente: Zelle BA y colaboradores, 2015). Después se examina la pierna. La piel cuenta. Antes de decidir nada se anota qué hay sobre el hueso: ampollas, erosiones, quemaduras, hematomas y zonas donde la piel está tensa sobre un fragmento (fuente: Zelle BA y colaboradores, 2015). Si alguna herida comunica con la fractura, es abierta: se pone el tétanos al día y los antibióticos empiezan sin esperar (fuente: Zelle BA y colaboradores, 2015). Pulsos y nervios. La lesión vascular se reconoce por los signos duros (sin pulso palpable, sangrado que no cede, hematoma que crece); que el llenado capilar o el Doppler parezcan normales no la descarta (fuente: National Institute for Health and Care Excellence, 2016). Si esos signos siguen presentes después de alinear la pierna, se explora quirúrgicamente de inmediato, sin esperar una angiografía (fuente: National Institute for Health and Care Excellence, 2016).</a:t>
            </a:r>
          </a:p>
        </p:txBody>
      </p:sp>
      <p:sp>
        <p:nvSpPr>
          <p:cNvPr id="4" name="Slide Number Placeholder 3"/>
          <p:cNvSpPr>
            <a:spLocks noGrp="1"/>
          </p:cNvSpPr>
          <p:nvPr>
            <p:ph type="sldNum" idx="5" sz="quarter"/>
          </p:nvPr>
        </p:nvSpPr>
        <p:spPr/>
      </p:sp>
    </p:spTree>
  </p:cSld>
  <p:clrMapOvr>
    <a:masterClrMapping/>
  </p:clrMapOvr>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En ambas piernas se anotan los pulsos, la sensibilidad, la fuerza (escala MRC) y la hora de cada examen (fuente: National Institute for Health and Care Excellence, 2016). El examen se repite sobre todo después de reducir o de poner una férula (fuente: British Orthopaedic Association Trauma Committee, 2020). Compartimentos. La sospecha se mantiene durante 48 horas tras la lesión o tras la fijación, con evaluación y registro regulares (fuente: National Institute for Health and Care Excellence, 2016). Ver el bloque de síndrome compartimental. Lo que no hay que pasar por alto. La rodilla y el tobillo ipsilaterales; la TC puede mostrar trazos que llegan a la meseta o al plafón (fuente: Zelle BA y colaboradores, 2015); el maléolo posterior en las espirales del tercio distal (fuente: Hendrickx LAM y colaboradores, 2019); y las demás lesiones del politrauma (fuente: Zelle BA y colaboradores, 2015).</a:t>
            </a:r>
          </a:p>
        </p:txBody>
      </p:sp>
      <p:sp>
        <p:nvSpPr>
          <p:cNvPr id="4" name="Slide Number Placeholder 3"/>
          <p:cNvSpPr>
            <a:spLocks noGrp="1"/>
          </p:cNvSpPr>
          <p:nvPr>
            <p:ph type="sldNum" idx="5" sz="quarter"/>
          </p:nvPr>
        </p:nvSpPr>
        <p:spPr/>
      </p:sp>
    </p:spTree>
  </p:cSld>
  <p:clrMapOvr>
    <a:masterClrMapping/>
  </p:clrMapOvr>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tabla «Primera valoración de la pierna» tiene 3 columnas: Qué buscar, Cómo, Por qué importa. Fila 1: Qué buscar, Herida que comunica con el hueso; Cómo, Exposición completa de la pierna; fotografía de la herida; Por qué importa, Define la fractura abierta; se aconseja fotografiar la herida al exponerla y antes del desbridamiento, para decidir en equipo (fuente: National Institute for Health and Care Excellence, 2016). Fila 2: Qué buscar, Signos duros de lesión vascular; Cómo, Pulso palpable, sangrado, hematoma; sin fiarse del llenado capilar ni del Doppler; Por qué importa, Exploración quirúrgica inmediata si persisten tras alinear (fuente: National Institute for Health and Care Excellence, 2016). Fila 3: Qué buscar, Función nerviosa; Cómo, Sensibilidad y fuerza con escala MRC, en ambas piernas; Por qué importa, Línea de base para comparar tras reducción o cirugía (fuente: National Institute for Health and Care Excellence, 2016). Fila 4: Qué buscar, Tensión, dolor y estiramiento pasivo; Cómo, Evaluación seriada; registrar hora y analgesia; Por qué importa, Datos clave del síndrome compartimental (fuente: British Orthopaedic Association, 2025). Fila 5: Qué buscar, Rodilla y tobillo; Cómo, Examen y radiografías dedicadas; Por qué importa, Evitar fracturas asociadas ocultas (fuente: Zelle BA y colaboradores, 2015). (fuente: National Institute for Health and Care Excellence, 2016) (fuente: British Orthopaedic Association, 2025) (fuente: Zelle BA y colaboradores, 2015). Con esto cerramos diagnóstico y valoración inicial. Sigamos con examen físico: qué tan útil es para el síndrome compartimental.</a:t>
            </a:r>
          </a:p>
        </p:txBody>
      </p:sp>
      <p:sp>
        <p:nvSpPr>
          <p:cNvPr id="4" name="Slide Number Placeholder 3"/>
          <p:cNvSpPr>
            <a:spLocks noGrp="1"/>
          </p:cNvSpPr>
          <p:nvPr>
            <p:ph type="sldNum" idx="5" sz="quarter"/>
          </p:nvPr>
        </p:nvSpPr>
        <p:spPr/>
      </p:sp>
    </p:spTree>
  </p:cSld>
  <p:clrMapOvr>
    <a:masterClrMapping/>
  </p:clrMapOvr>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examen físico: qué tan útil es para el síndrome compartimental. El examen de una fractura diafisaria responde a 2 preguntas: ¿está la pierna en riesgo (vascular, compartimental)? y ¿qué más se lesionó? La segunda se contesta con la imagen; la primera, con el examen repetido. Qué buscar. Los hallazgos clave del síndrome compartimental son el dolor desproporcionado a la lesión y el dolor al estiramiento pasivo de los músculos del compartimento (fuente: British Orthopaedic Association, 2025). Qué tan bien funcionan. En una revisión de estudios prospectivos de lesiones de la tibia, la sensibilidad de los hallazgos clínicos fue de 13 % a 19 %, el valor predictivo positivo de 11 % a 15 % y la especificidad y el valor predictivo negativo de 97 % a 98 % (fuente: Ulmer T, 2002). Traducido a la cama del paciente: un examen sin hallazgos tranquiliza bastante, pero un hallazgo aislado confirma poco (fuente: Ulmer T, 2002). Con un hallazgo, la probabilidad de síndrome compartimental fue cercana a 25 %; con 3 hallazgos, de 93 % (fuente: Ulmer T, 2002). Un metaanálisis de 2023 encontró un valor predictivo de 21 % para la clínica y de 29 % para la medición de presión, y de 68 % al combinarlas (fuente: Lorange JP y colaboradores, 2023). Y la medición de presión. En 850 pacientes con fractura diafisaria de tibia y monitorización continua, la sensibilidad estimada fue de 94 %, la especificidad de 98 %, el valor predictivo positivo de 93 % y el negativo de 99 % (fuente: McQueen MM y colaboradores, 2013). Es un estudio retrospectivo, con un diagnóstico de referencia definido por los hallazgos de la fasciotomía y la evolución (fuente: McQueen MM y colaboradores, 2013). Qué hacer con esto. El examen se repite y se documenta; si los signos no son concluyentes o el paciente no puede colaborar, se considera medir la presión (fuente: British Orthopaedic Association, 2025). La rotación tras el clavo tampoco se examina «con el ojo»: la exploración clínica de la malrotación se correlacionó mal con la TC (fuente: Zelle BA y colaboradores, 2015).</a:t>
            </a:r>
          </a:p>
        </p:txBody>
      </p:sp>
      <p:sp>
        <p:nvSpPr>
          <p:cNvPr id="4" name="Slide Number Placeholder 3"/>
          <p:cNvSpPr>
            <a:spLocks noGrp="1"/>
          </p:cNvSpPr>
          <p:nvPr>
            <p:ph type="sldNum" idx="5" sz="quarter"/>
          </p:nvPr>
        </p:nvSpPr>
        <p:spPr/>
      </p:sp>
    </p:spTree>
  </p:cSld>
  <p:clrMapOvr>
    <a:masterClrMapping/>
  </p:clrMapOvr>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«Hallazgos clínicos y presión continua para el síndrome compartimental» muestra lo siguiente. Hallazgos clínicos (revisión; se grafican el límite superior de sensibilidad y el inferior de especificidad): sensibilidad 19 por ciento y especificidad 97 por ciento (fuente: Ulmer T, 2002). Presión continua con presión diferencial (850 pacientes): sensibilidad 94 por ciento y especificidad 98 por ciento (fuente: McQueen MM y colaboradores, 2013).</a:t>
            </a:r>
          </a:p>
        </p:txBody>
      </p:sp>
      <p:sp>
        <p:nvSpPr>
          <p:cNvPr id="4" name="Slide Number Placeholder 3"/>
          <p:cNvSpPr>
            <a:spLocks noGrp="1"/>
          </p:cNvSpPr>
          <p:nvPr>
            <p:ph type="sldNum" idx="5" sz="quarter"/>
          </p:nvPr>
        </p:nvSpPr>
        <p:spPr/>
      </p:sp>
    </p:spTree>
  </p:cSld>
  <p:clrMapOvr>
    <a:masterClrMapping/>
  </p:clrMapOvr>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«Valor predictivo para el síndrome compartimental agudo (metaanálisis de 7 estudios)» muestra lo siguiente. Signos clínicos: 21 por ciento (fuente: Lorange JP y colaboradores, 2023). Medición de presión: 29 por ciento (fuente: Lorange JP y colaboradores, 2023). Clínica y presión combinadas: 68 por ciento (fuente: Lorange JP y colaboradores, 2023). Con esto cerramos examen físico: qué tan útil es para el síndrome compartimental. Sigamos con imagen.</a:t>
            </a:r>
          </a:p>
        </p:txBody>
      </p:sp>
      <p:sp>
        <p:nvSpPr>
          <p:cNvPr id="4" name="Slide Number Placeholder 3"/>
          <p:cNvSpPr>
            <a:spLocks noGrp="1"/>
          </p:cNvSpPr>
          <p:nvPr>
            <p:ph type="sldNum" idx="5" sz="quarter"/>
          </p:nvPr>
        </p:nvSpPr>
        <p:spPr/>
      </p:sp>
    </p:spTree>
  </p:cSld>
  <p:clrMapOvr>
    <a:masterClrMapping/>
  </p:clrMapOvr>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imagen. Qué pedir. Radiografías anteroposterior y lateral de la tibia completa, con radiografías dedicadas de la rodilla y del tobillo ipsilaterales (fuente: Zelle BA y colaboradores, 2015). Si hay una fractura de la meseta asociada, se estudia con TC; la TC del tobillo puede ser necesaria para ver líneas que llegan al plafón tibial o lesiones no contiguas del tobillo (fuente: Zelle BA y colaboradores, 2015). El maléolo posterior, el gran olvidado. En 164 pacientes tratados con clavo y estudiados con TC de baja dosis, 22 % tenía una fractura del maléolo posterior; la cifra subió a 56 % en las espirales simples, y esas fracturas fueron ocultas en 25 % de los casos (fuente: Hendrickx LAM y colaboradores, 2019). Los únicos predictores independientes fueron el trazo espiral simple y la localización en el tercio distal (fuente: Hendrickx LAM y colaboradores, 2019). Una revisión de 21 estudios halló fracturas del maléolo posterior con frecuencia en las espirales (70 %) y calculó que alrededor de 50 % de esas fracturas asociadas no se vio en la radiografía original (fuente: Wang Z y colaboradores, 2021).</a:t>
            </a:r>
          </a:p>
        </p:txBody>
      </p:sp>
      <p:sp>
        <p:nvSpPr>
          <p:cNvPr id="4" name="Slide Number Placeholder 3"/>
          <p:cNvSpPr>
            <a:spLocks noGrp="1"/>
          </p:cNvSpPr>
          <p:nvPr>
            <p:ph type="sldNum" idx="5" sz="quarter"/>
          </p:nvPr>
        </p:nvSpPr>
        <p:spPr/>
      </p:sp>
    </p:spTree>
  </p:cSld>
  <p:clrMapOvr>
    <a:masterClrMapping/>
  </p:clrMapOvr>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Con una espiral distal, se puede pedir la TC antes de operar para planificar la fijación («malleolus-first») (fuente: Hendrickx LAM y colaboradores, 2019). El tratamiento de ese fragmento asociado no tiene evidencia sólida de beneficio (fuente: Wang Z y colaboradores, 2021). Después del clavo. La rotación se mide con TC bilateral: en 154 pacientes, 36 % tuvo una malrotación de 10° o más (fuente: Cain ME y colaboradores, 2020). La referencia sana no es perfecta: la tibia derecha sana tuvo en promedio 4° más de rotación externa que la izquierda (fuente: Cain ME y colaboradores, 2020). Cómo se lee la consolidación. La escala RUST puntúa la presencia de callo puente y de línea de fractura en cada una de las 4 corticales de 2 proyecciones, y tuvo mejor acuerdo entre observadores que la impresión general del cirujano (fuente: Kooistra BW y colaboradores, 2010). Permite documentar el seguimiento de forma estandarizada (opinión experta).</a:t>
            </a:r>
          </a:p>
        </p:txBody>
      </p:sp>
      <p:sp>
        <p:nvSpPr>
          <p:cNvPr id="4" name="Slide Number Placeholder 3"/>
          <p:cNvSpPr>
            <a:spLocks noGrp="1"/>
          </p:cNvSpPr>
          <p:nvPr>
            <p:ph type="sldNum" idx="5" sz="quarter"/>
          </p:nvPr>
        </p:nvSpPr>
        <p:spPr/>
      </p:sp>
    </p:spTree>
  </p:cSld>
  <p:clrMapOvr>
    <a:masterClrMapping/>
  </p:clrMapOvr>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«Fractura del maléolo posterior asociada a la fractura diafisaria de tibia» muestra lo siguiente. Todas las fracturas diafisarias (TC, 164 pacientes): 22 por ciento (fuente: Hendrickx LAM y colaboradores, 2019). Espirales simples (TC, 164 pacientes): 56 por ciento (fuente: Hendrickx LAM y colaboradores, 2019). Frecuencia en fracturas espirales (revisión de 21 estudios): 70 por ciento (fuente: Wang Z y colaboradores, 2021). No vistas en la radiografía original (revisión): 50 por ciento (fuente: Wang Z y colaboradores, 2021). Con esto cerramos imagen. Sigamos con fracturas abiertas de la tibia.</a:t>
            </a:r>
          </a:p>
        </p:txBody>
      </p:sp>
      <p:sp>
        <p:nvSpPr>
          <p:cNvPr id="4" name="Slide Number Placeholder 3"/>
          <p:cNvSpPr>
            <a:spLocks noGrp="1"/>
          </p:cNvSpPr>
          <p:nvPr>
            <p:ph type="sldNum" idx="5" sz="quarter"/>
          </p:nvPr>
        </p:nvSpPr>
        <p:spPr/>
      </p:sp>
    </p:spTree>
  </p:cSld>
  <p:clrMapOvr>
    <a:masterClrMapping/>
  </p:clrMapOvr>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fracturas abiertas de la tibia. La diáfisis tibial es la localización más frecuente de fractura abierta de hueso largo (fuente: Court-Brown CM y colaboradores, 1998), y la fractura abierta cambia el problema: el riesgo ya no es solo de consolidación, sino de infección. Aquí va lo esencial para la diáfisis; el detalle completo está en el tema Fracturas abiertas de esta biblioteca. Las primeras horas, según las guías (NICE y BOAST). Antibiótico y cobertura temporal. NICE pide el antibiótico intravenoso inmediato y, hasta el desbridamiento, no irrigar: gasa con suero salino y película oclusiva (fuente: National Institute for Health and Care Excellence, 2016). La guía británica precisa que el antibiótico se dé lo antes posible, idealmente dentro de 1 hora de la lesión (fuente: British Orthopaedic Association Trauma Committee, 2020). La herida se fotografía al exponerla y antes de desbridar (fuente: National Institute for Health and Care Excellence, 2016). Quién desbrida y cuándo. Un equipo ortoplástico, de ortopedia y de cirugía plástica, planifica a la vez el desbridamiento, la fijación y la cobertura (fuente: National Institute for Health and Care Excellence, 2016). El reloj del desbridamiento lo marca la herida: sin demora cuando está muy contaminada (fuente: National Institute for Health and Care Excellence, 2016) o cuando hay compromiso vascular, sea por síndrome compartimental o por isquemia arterial (fuente: British Orthopaedic Association Trauma Committee, 2020); en 12 horas o menos si la energía fue alta (lo esperable en un IIIA o un IIIB) sin contaminación importante, y en 24 horas o menos en el resto (fuente: National Institute for Health and Care Excellence, 2016). Fijar y cubrir. Lo ideal es hacerlo en el mismo tiempo que el desbridamiento; si no se pudo cubrir, la cobertura definitiva llega antes de 72 horas (fuente: National Institute for Health and Care Excellence, 2016). La fijación interna solo se hace cuando puede seguirla de inmediato la cobertura definitiva (fuente: British Orthopaedic Association Trauma Committee, 2020). Salvar o amputar. Lo decide un equipo multidisciplinario y, si está indicada la amputación primaria diferida, se hace antes de 72 horas (fuente: National Institute for Health and Care Excellence, 2016). Qué dice la evidencia detrás de cada paso. Antibiótico. En una revisión Cochrane de 7 estudios con 913 participantes, los antibióticos redujeron la infección temprana (RR 0,41; IC 95 % 0,27 a 0,63; NNT de 13) (fuente: Gosselin RA y colaboradores, 2004). En 137 tibias abiertas tipo III, tardar más de 66 minutos en el antibiótico se asoció a infección profunda (OR 3,78) y la cobertura después de 5 días, también (OR 7,39); con antibiótico inmediato y cobertura temprana, la infección fue de 2,8 % (1 de 36), frente a 10,2 % si se retrasaba uno de los dos y 40,5 % si se retrasaban ambos (fuente: Lack WD y colaboradores, 2015). Es un estudio retrospectivo. Momento del desbridamiento. En 16 cohortes con 3539 fracturas abiertas, desbridar tarde no se tradujo en más infección y la «regla de las 6 horas» quedó con poco sustento; los autores advierten, eso sí, que eso no justifica posponer la cirugía a propósito (fuente: Schenker ML y colaboradores, 2012). En las tibias abiertas, un metaanálisis de 20 estudios con 10 032 fracturas tampoco halló asociación (OR 0,87; IC 95 % 0,68 a 1,11) y propone desbridar tan pronto como haya personal y equipo, idealmente en 24 horas (fuente: Nicolaides M y colaboradores, 2021). La revisión Cochrane de 2022 no encontró ensayos que comparen el momento del antibiótico ni del desbridamiento, y su evidencia sobre cierre inmediato frente a diferido es de certeza muy baja (fuente: Chan JK y colaboradores, 2022). Irrigación. En el ensayo FLOW (2551 pacientes), la reoperación a 12 meses fue de 13,2 % con presión alta, 12,7 % con presión baja y 13,7 % con presión muy baja; el jabón de castilla tuvo más reoperaciones que el suero salino (14,8 % frente a 11,6 %; HR 1,32) (fuente: Bhandari M y colaboradores, 2015). La presión muy baja y el suero salino son una opción aceptable y barata (fuente: Bhandari M y colaboradores, 2015). Antisepsia de la piel. En el ensayo Aqueous-PREP (1638 participantes), la infección fue de 7 % con povidona yodada acuosa y de 7 % con clorhexidina acuosa (OR 1,11; IC 95 % 0,74 a 1,65) (fuente: PREP-IT Investigators, 2022). Cobertura. En 296 fracturas de tibia tipo III que necesitaron colgajo, 32,4 % se infectó; el intervalo entre la fijación definitiva y el colgajo fue la medida de demora más ligada a la infección (OR 1,04; IC 95 % 1,01 a 1,08), y el fracaso del colgajo se asoció a un OR de 6,83 (fuente: Kuripla C y colaboradores, 2021). Los autores proponen equipos ortoplásticos dedicados (fuente: Kuripla C y colaboradores, 2021). Presión negativa. En el ensayo WOLLF (460 pacientes), la presión negativa no mejoró la discapacidad a 12 meses ni redujo la infección profunda (7,1 % frente a 8,1 %) (fuente: Costa ML y colaboradores, 2018). Antibióticos locales. En fracturas de meseta y pilón de alto riesgo (no de diáfisis), con 1000 mg de vancomicina en polvo la infección profunda a los 182 días fue de 6,4 % frente a 9,8 % sin ella, una diferencia no significativa (p = 0,06); en un análisis post hoc sí bajó la infección por grampositivos (fuente: O'Toole RV y colaboradores, 2021). Añadir tobramicina no redujo la infección frente a vancomicina sola (7,4 % frente a 6,6 %) (fuente: O'Toole RV y colaboradores, 2026). Son datos de fracturas periarticulares: no se pueden extrapolar sin más a la diáfisis (opinión experta). Cuánto riesgo trae cada grado. En 6042 fracturas abiertas de los ensayos FLOW, Aqueous-PREP y PREPARE-Open, con desenlaces adjudicados, la infección de sitio quirúrgico a 12 meses fue de 5,1 %, 9,7 %, 13,8 %, 28,9 % y 26,2 % en los tipos 1, 2, 3A, 3B y 3C, y la demora de consolidación o pseudoartrosis, de 3,0 %, 5,2 %, 8,0 %, 14,0 % y 17,0 % (fuente: Natoli RM y colaboradores, 2025). En las 156 tibias 3B (AO/OTA 42), 34,7 % se infectó y 18,4 % tuvo retardo o pseudoartrosis (fuente: Natoli RM y colaboradores, 2025). Tras enclavado, un metaanálisis de 17 estudios con 2063 pacientes estimó una infección profunda global de 13,2 % (fuente: Schermerhorn JT y colaboradores, 2026). En la serie clásica de 87 fracturas tipo III (1976-1979), la sepsis de la herida fue de 4 % en IIIA, 52 % en IIIB y 42 % en IIIC, y la amputación, de 0 %, 16 % y 42 % (fuente: Gustilo RB y colaboradores, 1984). Es una serie pequeña y antigua: sirve para entender el orden de gravedad. Cómo se define la infección. El consenso internacional de infección relacionada con fractura da 4 criterios confirmatorios: fístula, trayecto o dehiscencia de la herida; drenaje purulento o pus en la cirugía; patógenos fenotípicamente indistinguibles en al menos 2 muestras profundas separadas; y microorganismos en tejido profundo confirmados por histopatología (fuente: Metsemakers WJ y colaboradores, 2018).</a:t>
            </a:r>
          </a:p>
        </p:txBody>
      </p:sp>
      <p:sp>
        <p:nvSpPr>
          <p:cNvPr id="4" name="Slide Number Placeholder 3"/>
          <p:cNvSpPr>
            <a:spLocks noGrp="1"/>
          </p:cNvSpPr>
          <p:nvPr>
            <p:ph type="sldNum" idx="5" sz="quarter"/>
          </p:nvPr>
        </p:nvSpPr>
        <p:spPr/>
      </p:sp>
    </p:spTree>
  </p:cSld>
  <p:clrMapOvr>
    <a:masterClrMapping/>
  </p:clrMapOvr>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«Infección de sitio quirúrgico a 12 meses según el grado de Gustilo-Anderson (6042 fracturas abiertas)» muestra lo siguiente. Tipo 1: 5.1 por ciento (fuente: Natoli RM y colaboradores, 2025). Tipo 2: 9.7 por ciento (fuente: Natoli RM y colaboradores, 2025). Tipo 3A: 13.8 por ciento (fuente: Natoli RM y colaboradores, 2025). Tipo 3B: 28.9 por ciento (fuente: Natoli RM y colaboradores, 2025). Tipo 3C: 26.2 por ciento (fuente: Natoli RM y colaboradores, 2025).</a:t>
            </a:r>
          </a:p>
        </p:txBody>
      </p:sp>
      <p:sp>
        <p:nvSpPr>
          <p:cNvPr id="4" name="Slide Number Placeholder 3"/>
          <p:cNvSpPr>
            <a:spLocks noGrp="1"/>
          </p:cNvSpPr>
          <p:nvPr>
            <p:ph type="sldNum" idx="5" sz="quarter"/>
          </p:nvPr>
        </p:nvSpPr>
        <p:spPr/>
      </p:sp>
    </p:spTree>
  </p:cSld>
  <p:clrMapOvr>
    <a:masterClrMapping/>
  </p:clrMapOvr>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«Infección profunda tras enclavado de tibias abiertas según el grado (metaanálisis de 17 estudios)» muestra lo siguiente. Tipo I: 6.2 por ciento (fuente: Schermerhorn JT y colaboradores, 2026). Tipo II: 7.6 por ciento (fuente: Schermerhorn JT y colaboradores, 2026). Tipo IIIA: 11.9 por ciento (fuente: Schermerhorn JT y colaboradores, 2026). Tipo IIIB: 25 por ciento (fuente: Schermerhorn JT y colaboradores, 2026). Tipo IIIC: 41.8 por ciento (fuente: Schermerhorn JT y colaboradores, 2026). En el documento Word de este tema encontrarás además: Retardo de consolidación o pseudoartrosis a 12 meses según el grado (6042 fracturas abiertas); Infección profunda en tibias abiertas tipo III según el momento del antibiótico y de la cobertura (137 pacientes); Reoperación a 12 meses en el ensayo FLOW; Guías frente a evidencia en la fractura abierta de tibia. Con esto cerramos fracturas abiertas de la tibia. Sigamos con síndrome compartimental agudo en la fractura de tibia.</a:t>
            </a:r>
          </a:p>
        </p:txBody>
      </p:sp>
      <p:sp>
        <p:nvSpPr>
          <p:cNvPr id="4" name="Slide Number Placeholder 3"/>
          <p:cNvSpPr>
            <a:spLocks noGrp="1"/>
          </p:cNvSpPr>
          <p:nvPr>
            <p:ph type="sldNum" idx="5" sz="quarter"/>
          </p:nvPr>
        </p:nvSpPr>
        <p:spPr/>
      </p:sp>
    </p:spTree>
  </p:cSld>
  <p:clrMapOvr>
    <a:masterClrMapping/>
  </p:clrMapOvr>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síndrome compartimental agudo en la fractura de tibia. La fractura diafisaria de tibia es el escenario clásico del síndrome compartimental agudo. El problema es siempre el mismo: la presión dentro del compartimento deja de perfundir el músculo y el nervio. Aquí se ve lo propio de la tibia; el manejo general está en el tema Síndrome compartimental agudo de esta biblioteca. Cuánto y a quién. En 1388 pacientes con fractura diafisaria de tibia, 160 (11,5 %) desarrollaron un síndrome compartimental agudo (fuente: McQueen MM y colaboradores, 2015). Ningún factor pesó tanto como la edad: la prevalencia fue máxima entre los 12 y los 29 años (fuente: McQueen MM y colaboradores, 2015). Con la edad ajustada solo quedaron en pie la ocupación (más en trabajos manuales) y el tipo de implante, y este último perdió significación al estratificar por la lesión de partes blandas de Tscherne (fuente: McQueen MM y colaboradores, 2015). El tipo de clavo no parece ser la causa: en la revisión Cochrane no hubo diferencia significativa de síndrome compartimental entre clavo fresado y no fresado (fuente: Duan X y colaboradores, 2012); en una revisión de abiertas, el grado II tratado con clavo no fresado tuvo más probabilidad de síndrome compartimental que con clavo fresado (fuente: Papakostidis C y colaboradores, 2011). Cómo se sospecha y se sigue. La guía británica pide una evaluación horaria y documentada en los pacientes en riesgo; los hallazgos clave son el dolor desproporcionado y el dolor al estiramiento pasivo (fuente: British Orthopaedic Association, 2025). En toda fractura de tibia, NICE fija 48 horas de alerta desde la lesión o la fijación: examen y registro periódicos en el hospital, monitorización continua de la presión cuando la clínica no es valorable (inconsciencia, bloqueo nervioso) e instrucciones de autovigilancia al alta (fuente: National Institute for Health and Care Excellence, 2016). Cuándo medir la presión. Con signos poco claros o un paciente que no se puede examinar bien, la norma británica pide examen horario documentado y valorar la medición en cada compartimento sospechoso, tomando a la vez la presión arterial (fuente: British Orthopaedic Association, 2025). Se calcula la presión diferencial (diastólica menos compartimental): por debajo de 30 mmHg el riesgo es mayor, y si la presión del compartimento pasa de 40 mmHg hay que plantear la descompresión urgente (fuente: British Orthopaedic Association, 2025).</a:t>
            </a:r>
          </a:p>
        </p:txBody>
      </p:sp>
      <p:sp>
        <p:nvSpPr>
          <p:cNvPr id="4" name="Slide Number Placeholder 3"/>
          <p:cNvSpPr>
            <a:spLocks noGrp="1"/>
          </p:cNvSpPr>
          <p:nvPr>
            <p:ph type="sldNum" idx="5" sz="quarter"/>
          </p:nvPr>
        </p:nvSpPr>
        <p:spPr/>
      </p:sp>
    </p:spTree>
  </p:cSld>
  <p:clrMapOvr>
    <a:masterClrMapping/>
  </p:clrMapOvr>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monitorización continua tuvo una sensibilidad estimada de 94 % y una especificidad de 98 % (fuente: McQueen MM y colaboradores, 2013). Elevar la presión intramuscular por sí sola no obliga a operar: en 41 pacientes con más de 30 mmHg durante más de 6 horas y presión diferencial satisfactoria, los resultados no fueron peores que en 60 controles (fuente: White TO y colaboradores, 2003). Qué hacer cuando se diagnostica. Ante síntomas, lo primero es liberar todo vendaje circunferencial hasta ver la piel y elevar la pierna, con una nueva valoración antes de 30 minutos; confirmado el diagnóstico, la descompresión es inmediata (fuente: British Orthopaedic Association, 2025). En la pierna, la norma británica recomienda liberar los 4 compartimentos por 2 incisiones; en el quirófano se abre cada compartimento comprometido, se reseca el músculo que no es viable y se deja constancia del aspecto de cada uno (fuente: British Orthopaedic Association, 2025). Cirugía plástica debe conocer el caso en las primeras 24 horas, y la segunda mirada en quirófano no pasa de las 72 horas, con un plan escrito para cerrar o cubrir (fuente: British Orthopaedic Association, 2025). Cuando el diagnóstico llega tarde, operar trae muchas complicaciones: la decisión la toman 2 especialistas de planta, y no operar es una alternativa válida siempre que se vigile y proteja el riñón (fuente: British Orthopaedic Association, 2025). El precio de la fasciotomía. En una cohorte emparejada de 184 pacientes con fracturas de meseta o de diáfisis tibial operadas, la fasciotomía de 4 compartimentos se asoció a más infección profunda (20 % frente a 4 %) y más pseudoartrosis (20 % frente a 5 %) que en los controles sin síndrome compartimental (fuente: Blair JA y colaboradores, 2016). Eso no es motivo para dudar de la indicación, sino para cuidar el cierre y la cobertura (opinión experta). En 1003 tibias con clavo fresado, el síndrome compartimental no cambió el riesgo de pseudoartrosis, pero alargó el tiempo hasta la unión (fuente: Dailey HL y colaboradores, 2018).</a:t>
            </a:r>
          </a:p>
        </p:txBody>
      </p:sp>
      <p:sp>
        <p:nvSpPr>
          <p:cNvPr id="4" name="Slide Number Placeholder 3"/>
          <p:cNvSpPr>
            <a:spLocks noGrp="1"/>
          </p:cNvSpPr>
          <p:nvPr>
            <p:ph type="sldNum" idx="5" sz="quarter"/>
          </p:nvPr>
        </p:nvSpPr>
        <p:spPr/>
      </p:sp>
    </p:spTree>
  </p:cSld>
  <p:clrMapOvr>
    <a:masterClrMapping/>
  </p:clrMapOvr>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«Fasciotomía de 4 compartimentos frente a controles emparejados (meseta y diáfisis tibial juntas)» muestra lo siguiente. Infección profunda con fasciotomía: 20 por ciento (fuente: Blair JA y colaboradores, 2016). Infección profunda sin síndrome compartimental: 4 por ciento (fuente: Blair JA y colaboradores, 2016). Pseudoartrosis con fasciotomía: 20 por ciento (fuente: Blair JA y colaboradores, 2016). Pseudoartrosis sin síndrome compartimental: 5 por ciento (fuente: Blair JA y colaboradores, 2016). Con esto cerramos síndrome compartimental agudo en la fractura de tibia. Sigamos con algoritmo de decisión: de la urgencia a la fijación.</a:t>
            </a:r>
          </a:p>
        </p:txBody>
      </p:sp>
      <p:sp>
        <p:nvSpPr>
          <p:cNvPr id="4" name="Slide Number Placeholder 3"/>
          <p:cNvSpPr>
            <a:spLocks noGrp="1"/>
          </p:cNvSpPr>
          <p:nvPr>
            <p:ph type="sldNum" idx="5" sz="quarter"/>
          </p:nvPr>
        </p:nvSpPr>
        <p:spPr/>
      </p:sp>
    </p:spTree>
  </p:cSld>
  <p:clrMapOvr>
    <a:masterClrMapping/>
  </p:clrMapOvr>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algoritmo de decisión: de la urgencia a la fijación. El algoritmo resume la secuencia de decisiones de las primeras horas y el tratamiento definitivo. Los plazos y umbrales vienen de las guías NICE y BOAST y de los estudios citados; lo demás es opinión experta y se marca como tal.</a:t>
            </a:r>
          </a:p>
        </p:txBody>
      </p:sp>
      <p:sp>
        <p:nvSpPr>
          <p:cNvPr id="4" name="Slide Number Placeholder 3"/>
          <p:cNvSpPr>
            <a:spLocks noGrp="1"/>
          </p:cNvSpPr>
          <p:nvPr>
            <p:ph type="sldNum" idx="5" sz="quarter"/>
          </p:nvPr>
        </p:nvSpPr>
        <p:spPr/>
      </p:sp>
    </p:spTree>
  </p:cSld>
  <p:clrMapOvr>
    <a:masterClrMapping/>
  </p:clrMapOvr>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algoritmo «Fractura de la diáfisis tibial del adulto» se lee de arriba hacia abajo. Se parte de: Adulto con sospecha de fractura de la diáfisis tibial. Se hace: ATLS, analgesia, pierna sin ropa, examen neurovascular documentado en ambas piernas (fuente: Zelle BA y colaboradores, 2015) (fuente: National Institute for Health and Care Excellence, 2016). Se decide: ¿Hay signos duros de lesión vascular (sin pulso palpable, sangrado persistente, hematoma en expansión)? (fuente: National Institute for Health and Care Excellence, 2016)? Si la respuesta es sí, realinear y reexaminar; si persisten, exploración quirúrgica inmediata sin esperar la angiografía (fuente: National Institute for Health and Care Excellence, 2016). Si la respuesta es no, ¿hay una herida que comunique con la fractura (fractura abierta)?. Se hace: Realinear y reexaminar; si persisten, exploración quirúrgica inmediata sin esperar la angiografía (fuente: National Institute for Health and Care Excellence, 2016). Se decide: ¿Hay una herida que comunique con la fractura (fractura abierta)? Si la respuesta es sí, apósito salino con película oclusiva, antibiótico intravenoso de inmediato (idealmente en la primera hora), sin irrigar; fotografía de la herida (fuente: National Institute for Health and Care Excellence, 2016) (fuente: British Orthopaedic Association Trauma Committee, 2020). Si la respuesta es no, ¿diagnóstico de síndrome compartimental? dolor desproporcionado y al estiramiento pasivo que persisten tras abrir vendajes y elevar; si hay duda, presión: diferencial menor de 30 mmhg = mayor riesgo; absoluta mayor de 40 mmhg = plantear descompresión urgente (fuente: British Orthopaedic Association, 2025). Se hace: Apósito salino con película oclusiva, antibiótico intravenoso de inmediato (idealmente en la primera hora), sin irrigar; fotografía de la herida (fuente: National Institute for Health and Care Excellence, 2016) (fuente: British Orthopaedic Association Trauma Committee, 2020). Se hace: Plan ortoplástico: desbridamiento inmediato si hay contaminación grave o compromiso vascular, a las 12 horas si es de alta energía y a las 24 horas en las demás; cobertura definitiva en el mismo tiempo o antes de 72 horas (fuente: National Institute for Health and Care Excellence, 2016) (fuente: British Orthopaedic Association Trauma Committee, 2020). Se decide: ¿Diagnóstico de síndrome compartimental? Dolor desproporcionado y al estiramiento pasivo que persisten tras abrir vendajes y elevar; si hay duda, presión: diferencial menor de 30 mmHg = mayor riesgo; absoluta mayor de 40 mmHg = plantear descompresión urgente (fuente: British Orthopaedic Association, 2025)? Si la respuesta es sí, descompresión inmediata de los 4 compartimentos con 2 incisiones y desbridamiento del músculo no viable (fuente: British Orthopaedic Association, 2025). Si la respuesta es no, vigilancia durante 48 horas tras la lesión o la fijación; si hay riesgo, evaluación horaria y presión si hay dudas (fuente: National Institute for Health and Care Excellence, 2016) (fuente: British Orthopaedic Association, 2025). Se hace: Descompresión inmediata de los 4 compartimentos con 2 incisiones y desbridamiento del músculo no viable (fuente: British Orthopaedic Association, 2025). Se hace: Vigilancia durante 48 horas tras la lesión o la fijación; si hay riesgo, evaluación horaria y presión si hay dudas (fuente: National Institute for Health and Care Excellence, 2016) (fuente: British Orthopaedic Association, 2025). Se decide: ¿Fractura desplazada, inestable o que no tolera ortesis? Si la respuesta es sí, ¿fractura del tercio proximal o del tercio distal?. Si la respuesta es no, ortesis funcional con control radiográfico estricto; criterio de éxito de la serie de referencia: angulación menor de 5° y acortamiento menor de 10 mm (fuente: Sarmiento A y colaboradores, 1989). Se hace: Ortesis funcional con control radiográfico estricto; criterio de éxito de la serie de referencia: angulación menor de 5° y acortamiento menor de 10 mm (fuente: Sarmiento A y colaboradores, 1989). Se decide: ¿Fractura del tercio proximal o del tercio distal? Si la respuesta es sí, técnicas especiales: proximal con semiextensión, tornillos poller o placa unicortical; distal con bloqueos distales, valorar peroné, tc del maléolo posterior o placa (fuente: Zelle BA y colaboradores, 2015) (fuente: Nork SE y colaboradores, 2006) (fuente: Ricci WM y colaboradores, 2001) (fuente: Kwok CS y colaboradores, 2014) (fuente: Hendrickx LAM y colaboradores, 2019). Si la respuesta es no, clavo intramedular bloqueado, fresado en la cerrada; vía infrapatelar o suprapatelar según el trazo, las partes blandas y el entrenamiento (fuente: Zelle BA y colaboradores, 2015) (fuente: Bhandari M y colaboradores, 2008). Se hace: Técnicas especiales: proximal con semiextensión, tornillos Poller o placa unicortical; distal con bloqueos distales, valorar peroné, TC del maléolo posterior o placa (fuente: Zelle BA y colaboradores, 2015) (fuente: Nork SE y colaboradores, 2006) (fuente: Ricci WM y colaboradores, 2001) (fuente: Kwok CS y colaboradores, 2014) (fuente: Hendrickx LAM y colaboradores, 2019). Se hace: Clavo intramedular bloqueado, fresado en la cerrada; vía infrapatelar o suprapatelar según el trazo, las partes blandas y el entrenamiento (fuente: Zelle BA y colaboradores, 2015) (fuente: Bhandari M y colaboradores, 2008). Termina en: Comprobar longitud, eje y rotación antes de despertar al paciente; vigilar consolidación con RUST y rehabilitar (fuente: Cain ME y colaboradores, 2020) (fuente: Kooistra BW y colaboradores, 2010). Con esto cerramos algoritmo de decisión: de la urgencia a la fijación. Sigamos con tratamiento: ortesis, clavo, fijador y placa.</a:t>
            </a:r>
          </a:p>
        </p:txBody>
      </p:sp>
      <p:sp>
        <p:nvSpPr>
          <p:cNvPr id="4" name="Slide Number Placeholder 3"/>
          <p:cNvSpPr>
            <a:spLocks noGrp="1"/>
          </p:cNvSpPr>
          <p:nvPr>
            <p:ph type="sldNum" idx="5" sz="quarter"/>
          </p:nvPr>
        </p:nvSpPr>
        <p:spPr/>
      </p:sp>
    </p:spTree>
  </p:cSld>
  <p:clrMapOvr>
    <a:masterClrMapping/>
  </p:clrMapOvr>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tratamiento: ortesis, clavo, fijador y placa. 1. Sin quirófano: ortesis funcional (Sarmiento) y yeso. La ortesis funcional no es el primer paso: en la serie de 780 fracturas se colocó después de un periodo de inmovilización que duró en promedio 3,8 semanas en las cerradas y 5,2 en las abiertas (fuente: Sarmiento A y colaboradores, 1989). Se consideró éxito terminar con menos de 10 mm de acortamiento y menos de 5° de angulación en cualquier plano (fuente: Sarmiento A y colaboradores, 1989). Con ese criterio, las cerradas unieron en 17,4 semanas de promedio y las abiertas en 21,7, con 20 pseudoartrosis (2,5 %) (fuente: Sarmiento A y colaboradores, 1989). Los defectos más frecuentes fueron el varo y la angulación posterior (fuente: Sarmiento A y colaboradores, 1989). Es una serie de un grupo experto, de 1989: sirve para saber qué esperar con criterios estrictos, no para generalizar. Yeso frente a clavo. En un ensayo pequeño con 53 pacientes con fracturas desplazadas, cerradas o abiertas grado 1, el clavo unió en 19 semanas y el yeso en 25; con yeso hubo retardo de consolidación en 16 pacientes, frente a 6 con clavo, además de más malunión y rigidez del tobillo (fuente: Karladani AH y colaboradores, 2000). La revisión de 13 estudios aleatorizados con 895 fracturas cerradas dio malunión de 31,7 % con yeso frente a 3,2 % con clavo fresado, y retardo de consolidación o pseudoartrosis de 17,2 % frente a 8,0 % (fuente: Coles CP y colaboradores, 2000). 2. Clavo intramedular: el estándar de la fractura desplazada. El clavo bloqueado, fresado, es el tratamiento habitual de la fractura de tibia desplazada o inestable del adulto, con uniones por encima de 90 % con los implantes y las técnicas actuales (fuente: Zelle BA y colaboradores, 2015). Exige mínima disección, respeta la irrigación del foco y permite movilizar pronto (fuente: Zelle BA y colaboradores, 2015). ¿Fresar o no? En SPRINT (1319 adultos, ensayo multicéntrico con cegamiento), el evento compuesto (injerto, cambio de clavo o dinamización en fracturas con brecha menor de 1 cm, más infección y fasciotomía) ocurrió en 105 pacientes con fresado y en 114 sin fresar (RR 0,90; IC 95 % 0,71 a 1,15) (fuente: Bhandari M y colaboradores, 2008). En las cerradas, 45 de 416 (11 %) con fresado y 68 de 410 (17 %) sin fresar (RR 0,67; IC 95 % 0,47 a 0,96), diferencia debida sobre todo a la dinamización (fuente: Bhandari M y colaboradores, 2008). En las abiertas, 60 de 206 y 46 de 194, sin diferencia significativa (RR 1,27; IC 95 % 0,91 a 1,78) (fuente: Bhandari M y colaboradores, 2008). Los autores sugieren que retrasar al menos 6 meses la reoperación por pseudoartrosis puede reducir de forma importante la necesidad de reoperar (fuente: Bhandari M y colaboradores, 2008). A 12 meses, la función (SF-36 y SMFA) no difirió con el fresado y los pacientes no habían recuperado su nivel previo (fuente: Lin CA y colaboradores, 2016). El metaanálisis Cochrane (9 ensayos aleatorizados y 2 cuasialeatorizados, 2093 participantes) no halló diferencia en las reoperaciones mayores (RR 0,88; IC 95 % 0,64 a 1,21), pero sí menos fallos de implante con fresado (fuente: Duan X y colaboradores, 2012). 3. En la fractura abierta. En un metaanálisis en red, el clavo no fresado tuvo menos reoperaciones que el fijador externo (OR en red 0,38; IC 95 % 0,23 a 0,62), sin ventaja demostrada sobre el fresado (OR directo 0,74; IC 95 % 0,45 a 1,24) (fuente: Foote CJ y colaboradores, 2015). Otro metaanálisis en red mostró, en la comparación directa, una tendencia a menos reoperación no planificada con el clavo no fresado que con el fijador externo (RR 0,67; IC 95 % 0,43 a 1,05) (fuente: Al-Hourani K y colaboradores, 2021). La certeza es de moderada a baja, y los ensayos son pequeños (fuente: Foote CJ y colaboradores, 2015) (fuente: Al-Hourani K y colaboradores, 2021). En un ensayo con 240 adultos en Tanzania, el evento primario (muerte o reoperación por infección profunda, pseudoartrosis o malalineación) fue de 18,0 % con clavo y de 21,9 % con fijador externo (RR 0,83; IC 95 % 0,49 a 1,41), con menos malalineación coronal con el clavo (fuente: Haonga BT y colaboradores, 2020). A 3 a 5 años, la infección relacionada con la fractura o la pseudoartrosis se volvieron crónicas en cerca de una cuarta parte de quienes las sufrieron (fuente: Cortez A y colaboradores, 2022). 4. Fijador externo y placa. El fijador externo tiene su lugar en el control de daño y en la abierta con contaminación o partes blandas que impiden una fijación interna inmediata (práctica habitual / opinión experta). Como fijación primaria antes de un clavo diferido, se asoció a infección profunda en una cohorte de 480 pacientes (fuente: Metsemakers WJ y colaboradores, 2015). La placa en la diáfisis: en la revisión de ensayos de fracturas cerradas, la infección superficial fue de 9,0 % con placa, 2,9 % con clavo fresado, 0,5 % con no fresado y 0 % con yeso, sin diferencia en osteomielitis (fuente: Coles CP y colaboradores, 2000). La placa tiene su papel en el tercio distal y en el proximal que el clavo no controla (ver casos especiales).</a:t>
            </a:r>
          </a:p>
        </p:txBody>
      </p:sp>
      <p:sp>
        <p:nvSpPr>
          <p:cNvPr id="4" name="Slide Number Placeholder 3"/>
          <p:cNvSpPr>
            <a:spLocks noGrp="1"/>
          </p:cNvSpPr>
          <p:nvPr>
            <p:ph type="sldNum" idx="5" sz="quarter"/>
          </p:nvPr>
        </p:nvSpPr>
        <p:spPr/>
      </p:sp>
    </p:spTree>
  </p:cSld>
  <p:clrMapOvr>
    <a:masterClrMapping/>
  </p:clrMapOvr>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«Eventos del compuesto primario en SPRINT según fractura y clavo (calculado de los conteos del ensayo)» muestra lo siguiente. Cerradas, fresado: 10.8 por ciento (fuente: Bhandari M y colaboradores, 2008). Cerradas, no fresado: 16.6 por ciento (fuente: Bhandari M y colaboradores, 2008). Abiertas, fresado: 29.1 por ciento (fuente: Bhandari M y colaboradores, 2008). Abiertas, no fresado: 23.7 por ciento (fuente: Bhandari M y colaboradores, 2008).</a:t>
            </a:r>
          </a:p>
        </p:txBody>
      </p:sp>
      <p:sp>
        <p:nvSpPr>
          <p:cNvPr id="4" name="Slide Number Placeholder 3"/>
          <p:cNvSpPr>
            <a:spLocks noGrp="1"/>
          </p:cNvSpPr>
          <p:nvPr>
            <p:ph type="sldNum" idx="5" sz="quarter"/>
          </p:nvPr>
        </p:nvSpPr>
        <p:spPr/>
      </p:sp>
    </p:spTree>
  </p:cSld>
  <p:clrMapOvr>
    <a:masterClrMapping/>
  </p:clrMapOvr>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«Retardo de consolidación o pseudoartrosis según el método (13 ensayos, fracturas cerradas)» muestra lo siguiente. Yeso: 17.2 por ciento (fuente: Coles CP y colaboradores, 2000). Placa: 2.6 por ciento (fuente: Coles CP y colaboradores, 2000). Clavo fresado: 8 por ciento (fuente: Coles CP y colaboradores, 2000). Clavo no fresado: 16.7 por ciento (fuente: Coles CP y colaboradores, 2000). En el documento Word de este tema encontrarás además: Malunión según el método (13 ensayos, fracturas cerradas); Evento primario en el ensayo de Tanzania (fracturas abiertas); Qué método elegir: resumen de la evidencia. Con esto cerramos tratamiento: ortesis, clavo, fijador y placa. Sigamos con clavo infrapatelar o suprapatelar.</a:t>
            </a:r>
          </a:p>
        </p:txBody>
      </p:sp>
      <p:sp>
        <p:nvSpPr>
          <p:cNvPr id="4" name="Slide Number Placeholder 3"/>
          <p:cNvSpPr>
            <a:spLocks noGrp="1"/>
          </p:cNvSpPr>
          <p:nvPr>
            <p:ph type="sldNum" idx="5" sz="quarter"/>
          </p:nvPr>
        </p:nvSpPr>
        <p:spPr/>
      </p:sp>
    </p:spTree>
  </p:cSld>
  <p:clrMapOvr>
    <a:masterClrMapping/>
  </p:clrMapOvr>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clavo infrapatelar o suprapatelar. El problema de partida. En el tercio proximal, flexionar mucho la rodilla para entrar por debajo de la rótula exagera la deformidad típica en apex anterior, porque el cuádriceps tira del fragmento proximal (fuente: Zelle BA y colaboradores, 2015). La vía suprapatelar nació para evitarlo: la rodilla queda casi extendida, con unos 15° a 20° de flexión, y el clavo entra por encima de la rótula, atravesando la articulación patelofemoral (fuente: Zelle BA y colaboradores, 2015). Esa posición deja además la pierna apoyada sobre la mesa, lo que facilita ver la fractura con el fluoroscopio y manejar la reducción, y sirve cuando la piel infrapatelar está lesionada (fuente: Zelle BA y colaboradores, 2015). La vía infrapatelar clásica pone la rodilla muy flexionada sobre un triángulo radiolúcido, que de paso ayuda a hacer tracción, y el clavo cruza o bordea el tendón rotuliano (fuente: Zelle BA y colaboradores, 2015). El dolor anterior de rodilla es el motivo del debate. Es la complicación más frecuente del clavo tibial: 23 % en una revisión de 8110 pacientes (fuente: Hendrickx LAM y colaboradores, 2020). Su origen es mixto: puede doler el tendón rotuliano o la grasa de Hoffa, la rama infrapatelar del safeno, una estructura intraarticular dañada o un implante que sobresale, y también influye el cambio de la biomecánica (fuente: Bishop JA y colaboradores, 2018). Qué mostraron los estudios. Ensayo INSURT. Con 254 pacientes de 18 a 65 años aleatorizados (fracturas 42 y 43A), el dolor al arrodillarse durante 60 segundos fue menor con la vía suprapatelar a las 6 semanas, 4 meses, 6 meses y 1 año (a 1 año, 1,4 frente a 2,7 en la escala analógica), pero la diferencia no fue clínicamente significativa; con la suprapatelar se pudo cargar más peso sobre la rodilla arrodillado (49 % frente a 45 % a 1 año) (fuente: Cinats DJ y colaboradores, 2025). Ensayo de Brisbane. Con 95 fracturas, la escala de Kujala a 12 meses fue de 92,0 con suprapatelar y de 81,3 con infrapatelar, y el dolor, de 0,7 frente a 2,9 (fuente: van de Pol GJ y colaboradores, 2024). Revisión sistemática. 14 estudios con 1447 pacientes: dolor anterior de rodilla de 29 % tras la vía suprapatelar y de 39 % tras la infrapatelar, sin significación declarada; malalineación de 4 % frente a 26 %, con diferencias absolutas pequeñas; sin diferencias en condropatía retropatelar, infección, función ni calidad de vida (fuente: Bleeker NJ y colaboradores, 2021). Metaanálisis. 12 estudios: menos dolor y mejor función con la suprapatelar, sin diferencias en tiempo operatorio, fluoroscopia, infección profunda, pseudoartrosis ni reintervenciones (fuente: Ponugoti N y colaboradores, 2021). Fracturas distales. En 4 estudios con 586 pacientes, la vía suprapatelar tuvo menos malalineación (OR 0,22; IC 95 % 0,06 a 0,75; NNT de 6), menos necesidad de reducción abierta (OR 0,58) y 15,14 minutos menos de cirugía (fuente: Yang CY y colaboradores, 2023). Los estudios eran no aleatorizados. Malrotación. La vía no cambia la rotación: 30 % con infrapatelar y 33 % con suprapatelar en 253 pacientes (p = 0,639) (fuente: Alderlieste DS y colaboradores, 2024), y 36 % y 32 % en un ensayo de 50 pacientes (fuente: Jamshed J y colaboradores, 2025). ¿Y el cartílago? Con la suprapatelar, el clavo pasa por la articulación. En cadáver, las presiones máximas fueron más altas que con la infrapatelar, aunque lejos del umbral que daña el cartílago; en 56 pacientes revisados con RM y artroscopia no apareció daño patelofemoral importante, y falta seguimiento largo (fuente: Zelle BA y colaboradores, 2015). Cómo decidir (opinión experta apoyada en lo anterior). Los resultados son parecidos en la diáfisis media. La suprapatelar tiene más argumentos en las fracturas del tercio proximal y del distal, cuando las partes blandas infrapatelares están dañadas o cuando al paciente le importa poder arrodillarse; la infrapatelar sigue siendo una técnica sólida si el equipo y el entrenamiento están en ella. En ambas hay que comprobar la rotación con método.</a:t>
            </a:r>
          </a:p>
        </p:txBody>
      </p:sp>
      <p:sp>
        <p:nvSpPr>
          <p:cNvPr id="4" name="Slide Number Placeholder 3"/>
          <p:cNvSpPr>
            <a:spLocks noGrp="1"/>
          </p:cNvSpPr>
          <p:nvPr>
            <p:ph type="sldNum" idx="5" sz="quarter"/>
          </p:nvPr>
        </p:nvSpPr>
        <p:spPr/>
      </p:sp>
    </p:spTree>
  </p:cSld>
  <p:clrMapOvr>
    <a:masterClrMapping/>
  </p:clrMapOvr>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«Dolor anterior de rodilla según la vía (revisión sistemática de 14 estudios)» muestra lo siguiente. Suprapatelar: 29 por ciento (fuente: Bleeker NJ y colaboradores, 2021). Infrapatelar: 39 por ciento (fuente: Bleeker NJ y colaboradores, 2021).</a:t>
            </a:r>
          </a:p>
        </p:txBody>
      </p:sp>
      <p:sp>
        <p:nvSpPr>
          <p:cNvPr id="4" name="Slide Number Placeholder 3"/>
          <p:cNvSpPr>
            <a:spLocks noGrp="1"/>
          </p:cNvSpPr>
          <p:nvPr>
            <p:ph type="sldNum" idx="5" sz="quarter"/>
          </p:nvPr>
        </p:nvSpPr>
        <p:spPr/>
      </p:sp>
    </p:spTree>
  </p:cSld>
  <p:clrMapOvr>
    <a:masterClrMapping/>
  </p:clrMapOvr>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«Malalineación según la vía (revisión sistemática de 14 estudios)» muestra lo siguiente. Suprapatelar: 4 por ciento (fuente: Bleeker NJ y colaboradores, 2021). Infrapatelar: 26 por ciento (fuente: Bleeker NJ y colaboradores, 2021). En el documento Word de este tema encontrarás además: Dolor al arrodillarse a 1 año en el ensayo INSURT (escala analógica de 0 a 10); Escala de Kujala a 12 meses en el ensayo de Brisbane; Malrotación de 10° o más según la vía; Infrapatelar frente a suprapatelar: qué mostró cada estudio. Con esto cerramos clavo infrapatelar o suprapatelar. Sigamos con técnica del clavo intramedular tibial.</a:t>
            </a:r>
          </a:p>
        </p:txBody>
      </p:sp>
      <p:sp>
        <p:nvSpPr>
          <p:cNvPr id="4" name="Slide Number Placeholder 3"/>
          <p:cNvSpPr>
            <a:spLocks noGrp="1"/>
          </p:cNvSpPr>
          <p:nvPr>
            <p:ph type="sldNum" idx="5" sz="quarter"/>
          </p:nvPr>
        </p:nvSpPr>
        <p:spPr/>
      </p:sp>
    </p:spTree>
  </p:cSld>
  <p:clrMapOvr>
    <a:masterClrMapping/>
  </p:clrMapOvr>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técnica del clavo intramedular tibial. Esta técnica es apoyo de estudio: no sustituye al tutor ni al manual del implante. Se explica el porqué de cada paso y dónde se equivoca el residente. Posición. Con la vía infrapatelar, la rodilla se apoya flexionada sobre un triángulo radiolúcido que también sirve para hacer tracción mientras se reduce (fuente: Zelle BA y colaboradores, 2015). Con la suprapatelar, la rodilla queda en semiextensión y la pierna reposa sobre la mesa: se ve mejor con el fluoroscopio y se maniobra con más libertad (fuente: Zelle BA y colaboradores, 2015). Antes de empezar conviene guardar una referencia de la rotación de la pierna sana (opinión experta; ver más abajo). Punto de entrada: el paso que decide el eje. Se apunta al borde anterior de la meseta, algo medial a la espina tibial lateral, dentro de una franja segura de 22,9 ± 8,9 mm (fuente: Zelle BA y colaboradores, 2015). Por vía suprapatelar el acceso es corto (unos 3 cm, a 1 o 2 traveses de dedo por encima de la rótula): se divide a lo largo el tendón cuadricipital y, por dentro de la articulación patelofemoral, una cánula con trocar romo protege los tejidos mientras se coloca la aguja guía de 3,2 mm en el punto de entrada bajo control fluoroscópico (fuente: Zelle BA y colaboradores, 2015). Si el punto de entrada se desvía, el clavo se desvía con él y la fractura queda deformada. Reducción. Traccionar ayuda, pero no siempre basta para reducir bien (fuente: Zelle BA y colaboradores, 2015). Para sostener longitud y eje durante el fresado sirven el distractor universal o un fijador externo de 2 pines: los Schanz entran por medial, fuera del camino del clavo, y el proximal, bien situado, trabaja además como un Poller (fuente: Zelle BA y colaboradores, 2015). Cuando la reducción cerrada falla, se abre el foco con cuidado: en cohortes retrospectivas esa maniobra no aumentó la infección ni la pseudoartrosis (fuente: Zelle BA y colaboradores, 2015). En las fracturas del cuarto proximal, ayudaron las placas unicorticales y el distractor femoral (fuente: Nork SE y colaboradores, 2006). Tornillos Poller (de bloqueo accesorios). En la metáfisis el canal es ancho y el clavo baila: el Poller actúa como una cortical artificial que lo encarrila (fuente: Zelle BA y colaboradores, 2015). Va antes del fresado, del lado cóncavo de la deformidad y en el fragmento corto (fuente: Zelle BA y colaboradores, 2015). Ejemplo del tercio proximal: contra el valgo, un Poller de delante atrás en la mitad lateral del fragmento proximal; contra el apex anterior, uno de medial a lateral en su mitad posterior (fuente: Zelle BA y colaboradores, 2015). Guía, fresado e inserción. Se pasa la guía de punta de bola por el foco y se verifica, en AP y lateral, que termine centrada a la altura del tobillo (fuente: Zelle BA y colaboradores, 2015). Luego se fresa y se desliza el clavo sobre esa guía (fuente: Zelle BA y colaboradores, 2015). Con el fresado se pierde irrigación endóstica, pero se gana un clavo más grueso (fuente: Zelle BA y colaboradores, 2015). Bloqueo. Los tornillos de cerrojo son los que impiden que la tibia se acorte o gire sobre el clavo (fuente: Zelle BA y colaboradores, 2015). En la mayoría de las fracturas bastan 2 tornillos proximales y 2 distales; en los tercios extremos se añaden otros en un plano distinto (fuente: Zelle BA y colaboradores, 2015). Para los proximales se usa el instrumental que se acopla al clavo; los distales se insertan sin guía mecánica, mirando la fluoroscopia (fuente: Zelle BA y colaboradores, 2015). Un solo tornillo distal falla más: 13 de 22 frente a 1 de 20 con 2 tornillos (fuente: Duan X y colaboradores, 2012). Comprobar la rotación: el paso que más se olvida. En el quirófano no hay un método clínico ni fluoroscópico aceptado como patrón oro, y el examen físico se correlaciona mal con la TC (fuente: Zelle BA y colaboradores, 2015). La TC bilateral después de la cirugía mostró 10° o más de malrotación en 36 % de 154 pacientes (fuente: Cain ME y colaboradores, 2020). Hay un patrón por lado: la tibia derecha tiende a quedar en rotación externa y la izquierda, en interna (fuente: Cain ME y colaboradores, 2020). Y la referencia sana también engaña: la tibia derecha sana tuvo en promedio 4° más de rotación externa que la izquierda, así que esa diferencia se corrige al comparar (fuente: Cain ME y colaboradores, 2020). ¿Importa? En 70 pacientes seguidos durante 58 meses, la malrotación de 10° o más (41 %) no empeoró la función (fuente: Theriault B y colaboradores, 2012); aun así, los autores de la revisión técnica piden buscar la reducción anatómica (fuente: Zelle BA y colaboradores, 2015). El peroné y el cierre. Fijar o no el peroné se discute en los casos distales (ver casos especiales). Se cierra por planos y se documenta la comprobación final de longitud, eje y rotación (práctica habitual). Errores típicos del residente: Un punto de entrada impreciso: es un paso crucial del procedimiento (fuente: Zelle BA y colaboradores, 2015). Confiar en que el clavo reduzca la fractura: la alineación debe mantenerse durante todo el fresado y la inserción (fuente: Zelle BA y colaboradores, 2015). No comprobar que la guía quede centrada en el tobillo antes de fresar (fuente: Zelle BA y colaboradores, 2015). Confiar en que «se ve bien» la rotación sin un método (fuente: Cain ME y colaboradores, 2020). Un solo tornillo distal (fuente: Duan X y colaboradores, 2012). Ignorar el maléolo posterior en una espiral distal (fuente: Hendrickx LAM y colaboradores, 2019).</a:t>
            </a:r>
          </a:p>
        </p:txBody>
      </p:sp>
      <p:sp>
        <p:nvSpPr>
          <p:cNvPr id="4" name="Slide Number Placeholder 3"/>
          <p:cNvSpPr>
            <a:spLocks noGrp="1"/>
          </p:cNvSpPr>
          <p:nvPr>
            <p:ph type="sldNum" idx="5" sz="quarter"/>
          </p:nvPr>
        </p:nvSpPr>
        <p:spPr/>
      </p:sp>
    </p:spTree>
  </p:cSld>
  <p:clrMapOvr>
    <a:masterClrMapping/>
  </p:clrMapOvr>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«Malrotación de 10° o más tras el clavo, según el estudio» muestra lo siguiente. Cohorte con TC bilateral (154 pacientes): 36 por ciento (fuente: Cain ME y colaboradores, 2020). Cohorte con TC y seguimiento de 58 meses (70 pacientes): 41 por ciento (fuente: Theriault B y colaboradores, 2012). Infrapatelar (253 pacientes): 30 por ciento (fuente: Alderlieste DS y colaboradores, 2024). Suprapatelar (253 pacientes): 33 por ciento (fuente: Alderlieste DS y colaboradores, 2024).</a:t>
            </a:r>
          </a:p>
        </p:txBody>
      </p:sp>
      <p:sp>
        <p:nvSpPr>
          <p:cNvPr id="4" name="Slide Number Placeholder 3"/>
          <p:cNvSpPr>
            <a:spLocks noGrp="1"/>
          </p:cNvSpPr>
          <p:nvPr>
            <p:ph type="sldNum" idx="5" sz="quarter"/>
          </p:nvPr>
        </p:nvSpPr>
        <p:spPr/>
      </p:sp>
    </p:spTree>
  </p:cSld>
  <p:clrMapOvr>
    <a:masterClrMapping/>
  </p:clrMapOvr>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«Sentido de la malrotación entre quienes la tuvieron, según el lado fracturado (cohorte de 253 pacientes)» muestra lo siguiente. Lado izquierdo, rotación interna (infrapatelar): 85 por ciento (fuente: Alderlieste DS y colaboradores, 2024). Lado izquierdo, rotación interna (suprapatelar): 73 por ciento (fuente: Alderlieste DS y colaboradores, 2024). Lado derecho, rotación externa (infrapatelar): 90 por ciento (fuente: Alderlieste DS y colaboradores, 2024). Lado derecho, rotación externa (suprapatelar): 80 por ciento (fuente: Alderlieste DS y colaboradores, 2024). Con esto cerramos técnica del clavo intramedular tibial. Sigamos con casos especiales: tercio proximal, tercio distal, peroné y segmentarias.</a:t>
            </a:r>
          </a:p>
        </p:txBody>
      </p:sp>
      <p:sp>
        <p:nvSpPr>
          <p:cNvPr id="4" name="Slide Number Placeholder 3"/>
          <p:cNvSpPr>
            <a:spLocks noGrp="1"/>
          </p:cNvSpPr>
          <p:nvPr>
            <p:ph type="sldNum" idx="5" sz="quarter"/>
          </p:nvPr>
        </p:nvSpPr>
        <p:spPr/>
      </p:sp>
    </p:spTree>
  </p:cSld>
  <p:clrMapOvr>
    <a:masterClrMapping/>
  </p:clrMapOvr>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casos especiales: tercio proximal, tercio distal, peroné y segmentarias. Tercio proximal. Es donde el clavo desvía con más facilidad: la deformidad típica es el valgo con apex anterior (fuente: Zelle BA y colaboradores, 2015). Entre las ayudas están un punto de entrada correcto, los tornillos Poller (de bloqueo accesorios), las placas unicorticales y el distractor (fuente: Nork SE y colaboradores, 2006) (fuente: Ricci WM y colaboradores, 2001). En 35 pacientes con 37 fracturas del cuarto proximal, la alineación fue aceptable en 34 de 37 (91,9 %) con atención al punto de entrada, placas unicorticales y distractor femoral; las fracturas articulares simples no contraindicaron el clavo (fuente: Nork SE y colaboradores, 2006). En 12 pacientes con tornillos Poller, todos tuvieron menos de 5° de deformidad en los planos donde se usó el tornillo; el único paciente con 6° de valgo no tenía tornillo lateral (fuente: Ricci WM y colaboradores, 2001). La semiextensión de la vía suprapatelar facilita la reducción en estas fracturas (fuente: Zelle BA y colaboradores, 2015). Tercio distal. El clavo con bloqueos distales amplió la indicación (fuente: Zelle BA y colaboradores, 2015), pero se desalinea más que la placa (fuente: Kwok CS y colaboradores, 2014). En un metaanálisis de 8 estudios con 455 pacientes, la malalineación fue de 8,7 % con placa y de 24,9 % con clavo (OR 0,33; IC 95 % 0,17 a 0,64), sin diferencia de unión, infección superficial ni profunda (fuente: Kwok CS y colaboradores, 2014). En un ensayo con 104 pacientes con fractura extraarticular de la diáfisis distal, la malalineación angular de 5° o más fue de 23 % con clavo y de 8,3 % con placa (p = 0,02); la infección profunda ocurrió en 5,8 % de los pacientes, con cifras iguales en ambos grupos, y todas las pseudoartrosis ocurrieron tras fracturas abiertas (fuente: Vallier HA y colaboradores, 2011). En ese ensayo, 6 pacientes más perdieron la alineación tras cargar peso de inmediato contra el consejo médico (fuente: Vallier HA y colaboradores, 2011). La revisión Cochrane concluye que la evidencia es de muy baja certeza y no confirma diferencias de función ni de reoperación (fuente: Kuo LT y colaboradores, 2015). La vía suprapatelar redujo la malalineación en las fracturas distales (fuente: Yang CY y colaboradores, 2023). Si el trazo es espiral, hay que buscar el maléolo posterior con TC (fuente: Hendrickx LAM y colaboradores, 2019). El peroné. En una revisión de 10 estudios (4 ensayos y 6 retrospectivos), fijar el peroné se asoció a menos malrotación, sin efecto en la unión, la función ni las complicaciones (fuente: Palm VF y colaboradores, 2024). En una cohorte de fracturas de tibia y peroné a cualquier nivel, con 166 pacientes con peroné fijado y 174 emparejados sin fijar, la pseudoartrosis fue de 12 % en el grupo con fijación y no hubo diferencia entre los grupos (fuente: Githens M y colaboradores, 2017). Los autores de la revisión de técnica son prudentes: la herida extra se complicó en 10 % en un ensayo, así que reservan la placa del peroné para el tobillo inestable o para la tibia que no se alinea sin reducirlo (fuente: Zelle BA y colaboradores, 2015). Fracturas segmentarias (42-C2). En una revisión de 13 estudios, ninguno aleatorizado, el clavo tuvo la unión más rápida; la infección profunda fue de 3 % con clavo, 2,5 % con reducción abierta y fijación interna y 2 % con fijación circular, y en las segmentarias abiertas hubo estudios con infección alta con el clavo (fuente: McMahon SE y colaboradores, 2016). La evidencia es de mala calidad (fuente: McMahon SE y colaboradores, 2016).</a:t>
            </a:r>
          </a:p>
        </p:txBody>
      </p:sp>
      <p:sp>
        <p:nvSpPr>
          <p:cNvPr id="4" name="Slide Number Placeholder 3"/>
          <p:cNvSpPr>
            <a:spLocks noGrp="1"/>
          </p:cNvSpPr>
          <p:nvPr>
            <p:ph type="sldNum" idx="5" sz="quarter"/>
          </p:nvPr>
        </p:nvSpPr>
        <p:spPr/>
      </p:sp>
    </p:spTree>
  </p:cSld>
  <p:clrMapOvr>
    <a:masterClrMapping/>
  </p:clrMapOvr>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«Malalineación en fracturas distales de tibia según el implante» muestra lo siguiente. Placa (metaanálisis de 8 estudios): 8.7 por ciento (fuente: Kwok CS y colaboradores, 2014). Clavo (metaanálisis de 8 estudios): 24.9 por ciento (fuente: Kwok CS y colaboradores, 2014). Placa (ensayo de 104 pacientes): 8.3 por ciento (fuente: Vallier HA y colaboradores, 2011). Clavo (ensayo de 104 pacientes): 23 por ciento (fuente: Vallier HA y colaboradores, 2011).</a:t>
            </a:r>
          </a:p>
        </p:txBody>
      </p:sp>
      <p:sp>
        <p:nvSpPr>
          <p:cNvPr id="4" name="Slide Number Placeholder 3"/>
          <p:cNvSpPr>
            <a:spLocks noGrp="1"/>
          </p:cNvSpPr>
          <p:nvPr>
            <p:ph type="sldNum" idx="5" sz="quarter"/>
          </p:nvPr>
        </p:nvSpPr>
        <p:spPr/>
      </p:sp>
    </p:spTree>
  </p:cSld>
  <p:clrMapOvr>
    <a:masterClrMapping/>
  </p:clrMapOvr>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tabla «Qué hacer según la zona (resumen de decisión)» tiene 4 columnas: Zona, Problema típico, Qué ayuda, Respaldo. Fila 1: Zona, Tercio proximal; Problema típico, Valgo y apex anterior; Qué ayuda, Punto de entrada correcto, semiextensión suprapatelar, tornillos Poller, placa unicortical, distractor; Respaldo, Alineación aceptable en 91,9 % (fuente: Nork SE y colaboradores, 2006); todos con menos de 5° donde hubo tornillo (fuente: Ricci WM y colaboradores, 2001). Fila 2: Zona, Tercio distal; Problema típico, Malalineación con el clavo; maléolo posterior asociado; Qué ayuda, Bloqueos distales, vía suprapatelar, peroné según el caso, placa si el tejido blando lo permite, TC del maléolo posterior; Respaldo, Malalineación de 24,9 % frente a 8,7 % con placa (fuente: Kwok CS y colaboradores, 2014); OR 0,22 con suprapatelar (fuente: Yang CY y colaboradores, 2023). Fila 3: Zona, Peroné distal; Problema típico, Rotación y alineación; Qué ayuda, Fijar con cautela por la herida; Respaldo, Menos malrotación sin efecto en la unión (fuente: Palm VF y colaboradores, 2024). Fila 4: Zona, Segmentaria (42-C2); Problema típico, Control de longitud y rotación; infección en abiertas; Qué ayuda, Clavo en cerradas; discutir fijación circular en abiertas; Respaldo, Evidencia de mala calidad, sin ensayos (fuente: McMahon SE y colaboradores, 2016). (fuente: Nork SE y colaboradores, 2006) (fuente: Ricci WM y colaboradores, 2001) (fuente: Kwok CS y colaboradores, 2014) (fuente: Yang CY y colaboradores, 2023) (fuente: Palm VF y colaboradores, 2024) (fuente: McMahon SE y colaboradores, 2016). Con esto cerramos casos especiales: tercio proximal, tercio distal, peroné y segmentarias. Sigamos con complicaciones.</a:t>
            </a:r>
          </a:p>
        </p:txBody>
      </p:sp>
      <p:sp>
        <p:nvSpPr>
          <p:cNvPr id="4" name="Slide Number Placeholder 3"/>
          <p:cNvSpPr>
            <a:spLocks noGrp="1"/>
          </p:cNvSpPr>
          <p:nvPr>
            <p:ph type="sldNum" idx="5" sz="quarter"/>
          </p:nvPr>
        </p:nvSpPr>
        <p:spPr/>
      </p:sp>
    </p:spTree>
  </p:cSld>
  <p:clrMapOvr>
    <a:masterClrMapping/>
  </p:clrMapOvr>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complicaciones. El panorama. En una revisión de 51 estudios con 8110 pacientes tratados con clavo, la complicación más frecuente fue el dolor anterior de rodilla (23 %), seguido de la pseudoartrosis (11 %); 18 % necesitó al menos una cirugía posterior (fuente: Hendrickx LAM y colaboradores, 2020). El motivo más común fue retirar tornillos por dolor o molestias (9 %); se dinamizó el clavo en 8 %, se cambió el clavo en 4 % y se puso injerto óseo en 2 % (fuente: Hendrickx LAM y colaboradores, 2020). Hay que consentir al paciente con esas cifras. Dolor anterior de rodilla. Se explicó antes (ver clavo infrapatelar o suprapatelar). El retiro del clavo por dolor persistente tiene resultados inciertos: en una serie de 62 pacientes, 60 tuvieron un alivio marcado o completo; en otra serie de 49, el alivio fue completo en cerca de 45 %, parcial en cerca de 35 % y nulo en cerca de 20 % (fuente: Zelle BA y colaboradores, 2015). Se sugiere considerarlo solo cuando haya una causa mecánica, como un clavo o unos tornillos prominentes (fuente: Zelle BA y colaboradores, 2015). Según la causa, se ha descrito desde observar hasta retirar el implante, tratar la lesión intraarticular o denervar de forma selectiva (fuente: Bishop JA y colaboradores, 2018). Infección. En 480 pacientes con clavo, la infección profunda se asoció a fijador externo primario, a un tiempo prolongado hasta el clavo, a fractura abierta y al grado de Gustilo; en el modelo ajustado, solo el fijador externo primario siguió siendo un factor de riesgo (fuente: Metsemakers WJ y colaboradores, 2015). Las tasas por grado están en el bloque de fracturas abiertas (fuente: Schermerhorn JT y colaboradores, 2026) (fuente: Natoli RM y colaboradores, 2025). Malalineación y malrotación. La malrotación es la complicación específica del clavo tibial (fuente: Zelle BA y colaboradores, 2015): 36 % con 10° o más en la TC (fuente: Cain ME y colaboradores, 2020). En un estudio, esa malrotación no empeoró la función a 58 meses (fuente: Theriault B y colaboradores, 2012), pero los autores de la revisión de técnica aconsejan buscar la reducción anatómica (fuente: Zelle BA y colaboradores, 2015). En el tercio distal, la malalineación angular es la complicación del clavo frente a la placa (fuente: Kwok CS y colaboradores, 2014) (fuente: Vallier HA y colaboradores, 2011). Falla de implante. Con fresado se rompen menos tornillos (RR 0,42) (fuente: Duan X y colaboradores, 2012); con un solo tornillo distal, más (fuente: Duan X y colaboradores, 2012). Pseudoartrosis. En la práctica, se habla de pseudoartrosis cuando la fractura sigue dolorosa y no progresa en las radiografías consecutivas: en una cohorte, a los 9 meses y con 2 meses de radiografías sin avance (fuente: Githens M y colaboradores, 2017). En 1003 tibias con clavo fresado, la pseudoartrosis fue de 12 % y la mediana de curación, de 18 semanas; el tipo B cerrado (15 %) y el C abierto (61 %) tuvieron las tasas más altas (fuente: Dailey HL y colaboradores, 2018). En la cohorte de 480 pacientes ya citada, el politrauma fue el único factor independiente de pseudoartrosis (fuente: Metsemakers WJ y colaboradores, 2015). El síndrome compartimental y el tabaquismo no modificaron el riesgo de pseudoartrosis, pero alargaron el tiempo hasta la unión (fuente: Dailey HL y colaboradores, 2018).</a:t>
            </a:r>
          </a:p>
        </p:txBody>
      </p:sp>
      <p:sp>
        <p:nvSpPr>
          <p:cNvPr id="4" name="Slide Number Placeholder 3"/>
          <p:cNvSpPr>
            <a:spLocks noGrp="1"/>
          </p:cNvSpPr>
          <p:nvPr>
            <p:ph type="sldNum" idx="5" sz="quarter"/>
          </p:nvPr>
        </p:nvSpPr>
        <p:spPr/>
      </p:sp>
    </p:spTree>
  </p:cSld>
  <p:clrMapOvr>
    <a:masterClrMapping/>
  </p:clrMapOvr>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«Complicaciones y cirugías posteriores tras el clavo tibial (51 estudios, 8110 pacientes)» muestra lo siguiente. Dolor anterior de rodilla: 23 por ciento (fuente: Hendrickx LAM y colaboradores, 2020). Pseudoartrosis: 11 por ciento (fuente: Hendrickx LAM y colaboradores, 2020). Al menos una cirugía posterior: 18 por ciento (fuente: Hendrickx LAM y colaboradores, 2020). Retiro de tornillos por dolor: 9 por ciento (fuente: Hendrickx LAM y colaboradores, 2020). Dinamización del clavo: 8 por ciento (fuente: Hendrickx LAM y colaboradores, 2020). Cambio de clavo: 4 por ciento (fuente: Hendrickx LAM y colaboradores, 2020). Injerto óseo: 2 por ciento (fuente: Hendrickx LAM y colaboradores, 2020).</a:t>
            </a:r>
          </a:p>
        </p:txBody>
      </p:sp>
      <p:sp>
        <p:nvSpPr>
          <p:cNvPr id="4" name="Slide Number Placeholder 3"/>
          <p:cNvSpPr>
            <a:spLocks noGrp="1"/>
          </p:cNvSpPr>
          <p:nvPr>
            <p:ph type="sldNum" idx="5" sz="quarter"/>
          </p:nvPr>
        </p:nvSpPr>
        <p:spPr/>
      </p:sp>
    </p:spTree>
  </p:cSld>
  <p:clrMapOvr>
    <a:masterClrMapping/>
  </p:clrMapOvr>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«Pseudoartrosis tras clavo fresado (1003 pacientes)» muestra lo siguiente. Global: 12 por ciento (fuente: Dailey HL y colaboradores, 2018). Cerradas tipo B: 15 por ciento (fuente: Dailey HL y colaboradores, 2018). Abiertas tipo C: 61 por ciento (fuente: Dailey HL y colaboradores, 2018). En el documento Word de este tema encontrarás además: Unión tras distintos tratamientos de la pseudoartrosis tibial aséptica; Pseudoartrosis tibial tras clavo: qué se ha probado. Con esto cerramos complicaciones. Sigamos con pronóstico.</a:t>
            </a:r>
          </a:p>
        </p:txBody>
      </p:sp>
      <p:sp>
        <p:nvSpPr>
          <p:cNvPr id="4" name="Slide Number Placeholder 3"/>
          <p:cNvSpPr>
            <a:spLocks noGrp="1"/>
          </p:cNvSpPr>
          <p:nvPr>
            <p:ph type="sldNum" idx="5" sz="quarter"/>
          </p:nvPr>
        </p:nvSpPr>
        <p:spPr/>
      </p:sp>
    </p:spTree>
  </p:cSld>
  <p:clrMapOvr>
    <a:masterClrMapping/>
  </p:clrMapOvr>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pronóstico. Cuánto tarda en unir. Con ortesis funcional, las cerradas consolidaron en 17,4 semanas y las abiertas en 21,7 (fuente: Sarmiento A y colaboradores, 1989); en un ensayo, el clavo unió en 19 semanas frente a 25 con yeso (fuente: Karladani AH y colaboradores, 2000); tras clavo fresado, la mediana de curación fue de 18 semanas (fuente: Dailey HL y colaboradores, 2018). En SPRINT, la pseudoartrosis que exigió cambio de clavo o injerto fue de 4,6 % (fuente: Bhandari M y colaboradores, 2008). Cómo queda la función. En SPRINT, a 12 meses ni el fresado ni el no fresado habían devuelto a los pacientes a su nivel previo, y las fracturas abiertas tuvieron peor función que las cerradas (fuente: Lin CA y colaboradores, 2016). En la revisión de técnica se resumen datos de cohortes: hasta 44 % de los pacientes tenía limitación funcional a 1 año y hasta 47 % refería incapacidad laboral; a 14 años, en una serie de 56 pacientes, 73,2 % refería dolor moderado de rodilla y 33,9 % hinchazón, aunque las escalas SF-36 y SMFA fueron comparables a las normas poblacionales (fuente: Zelle BA y colaboradores, 2015). A 30 años. En 164 personas evaluadas de 30 a 43 años después de una fractura de diáfisis tibial, 15 % refería dolor de rodilla al menos moderado y 6 %, dolor de tobillo moderado; 13 % tenía discapacidad moderada (fuente: Milner SA y colaboradores, 2002). El 29 % había consolidado con una angulación coronal de 5° o más, y la malunión no explicó la mayor artrosis de tobillo y subastragalina del lado fracturado, aunque el acortamiento de 10 mm o más se asoció a dolor de rodilla (fuente: Milner SA y colaboradores, 2002). La conclusión de los autores fue que el resultado a largo plazo suele ser bueno, aunque la artrosis leve es común (fuente: Milner SA y colaboradores, 2002). Cuando hay complicaciones. A los 3 a 5 años de un ensayo en el que se comparó clavo con fijador externo en abiertas, la infección relacionada con la fractura y la pseudoartrosis se habían vuelto crónicas en cerca de una cuarta parte de quienes las sufrieron (fuente: Cortez A y colaboradores, 2022). Tras fasciotomía por síndrome compartimental, la infección profunda y la pseudoartrosis fueron más frecuentes (fuente: Blair JA y colaboradores, 2016).</a:t>
            </a:r>
          </a:p>
        </p:txBody>
      </p:sp>
      <p:sp>
        <p:nvSpPr>
          <p:cNvPr id="4" name="Slide Number Placeholder 3"/>
          <p:cNvSpPr>
            <a:spLocks noGrp="1"/>
          </p:cNvSpPr>
          <p:nvPr>
            <p:ph type="sldNum" idx="5" sz="quarter"/>
          </p:nvPr>
        </p:nvSpPr>
        <p:spPr/>
      </p:sp>
    </p:spTree>
  </p:cSld>
  <p:clrMapOvr>
    <a:masterClrMapping/>
  </p:clrMapOvr>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«Tiempo hasta la consolidación según el tratamiento» muestra lo siguiente. Ortesis funcional, cerradas: 17.4 semanas (fuente: Sarmiento A y colaboradores, 1989). Ortesis funcional, abiertas: 21.7 semanas (fuente: Sarmiento A y colaboradores, 1989). Clavo fresado, mediana: 18 semanas (fuente: Dailey HL y colaboradores, 2018). Clavo (ensayo frente a yeso): 19 semanas (fuente: Karladani AH y colaboradores, 2000). Yeso (ensayo frente a clavo): 25 semanas (fuente: Karladani AH y colaboradores, 2000).</a:t>
            </a:r>
          </a:p>
        </p:txBody>
      </p:sp>
      <p:sp>
        <p:nvSpPr>
          <p:cNvPr id="4" name="Slide Number Placeholder 3"/>
          <p:cNvSpPr>
            <a:spLocks noGrp="1"/>
          </p:cNvSpPr>
          <p:nvPr>
            <p:ph type="sldNum" idx="5" sz="quarter"/>
          </p:nvPr>
        </p:nvSpPr>
        <p:spPr/>
      </p:sp>
    </p:spTree>
  </p:cSld>
  <p:clrMapOvr>
    <a:masterClrMapping/>
  </p:clrMapOvr>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«Resultado a 30-43 años tras la fractura de diáfisis tibial (164 personas)» muestra lo siguiente. Dolor de rodilla al menos moderado: 15 por ciento (fuente: Milner SA y colaboradores, 2002). Dolor de tobillo al menos moderado: 6 por ciento (fuente: Milner SA y colaboradores, 2002). Discapacidad al menos moderada: 13 por ciento (fuente: Milner SA y colaboradores, 2002). Consolidó con angulación coronal de 5° o más: 29 por ciento (fuente: Milner SA y colaboradores, 2002). Con esto cerramos pronóstico. Sigamos con rehabilitación y carga.</a:t>
            </a:r>
          </a:p>
        </p:txBody>
      </p:sp>
      <p:sp>
        <p:nvSpPr>
          <p:cNvPr id="4" name="Slide Number Placeholder 3"/>
          <p:cNvSpPr>
            <a:spLocks noGrp="1"/>
          </p:cNvSpPr>
          <p:nvPr>
            <p:ph type="sldNum" idx="5" sz="quarter"/>
          </p:nvPr>
        </p:nvSpPr>
        <p:spPr/>
      </p:sp>
    </p:spTree>
  </p:cSld>
  <p:clrMapOvr>
    <a:masterClrMapping/>
  </p:clrMapOvr>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rehabilitación y carga. Carga. El clavo comparte la carga y permite movilizar pronto (fuente: Zelle BA y colaboradores, 2015). La evidencia sobre cuándo cargar es limitada. En un estudio multicéntrico con emparejamiento por puntaje de propensión (75 pares), animar a cargar parcialmente en las primeras 4 semanas no aumentó la falla de implante (0 de 75 frente a 1 de 75) ni cambió la unión a 6 meses (retardo en 26 % frente a 17 %) ni a 1 año (6,7 % frente a 4 %) (fuente: Uemi R y colaboradores, 2021). En un metaanálisis de 8 estudios, la carga temprana (antes de las 6 semanas) acortó el tiempo hasta la unión (−2,41 semanas) y se asoció a menos complicaciones, con evidencia de riesgo moderado de sesgo (fuente: Bhanushali A y colaboradores, 2022).</a:t>
            </a:r>
          </a:p>
        </p:txBody>
      </p:sp>
      <p:sp>
        <p:nvSpPr>
          <p:cNvPr id="4" name="Slide Number Placeholder 3"/>
          <p:cNvSpPr>
            <a:spLocks noGrp="1"/>
          </p:cNvSpPr>
          <p:nvPr>
            <p:ph type="sldNum" idx="5" sz="quarter"/>
          </p:nvPr>
        </p:nvSpPr>
        <p:spPr/>
      </p:sp>
    </p:spTree>
  </p:cSld>
  <p:clrMapOvr>
    <a:masterClrMapping/>
  </p:clrMapOvr>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En el tercio distal, 6 pacientes de un ensayo perdieron la alineación tras cargar de inmediato contra el consejo médico (fuente: Vallier HA y colaboradores, 2011). La carga se ajusta a la estabilidad del montaje y a la reducción lograda (opinión experta). Movilidad y fuerza. Se moviliza la rodilla y el tobillo desde el primer día y se fortalece el cuádriceps, con apoyo de fisioterapia (práctica habitual). Hasta 44 % de los pacientes tenía limitaciones funcionales al año tras el clavo, así que el seguimiento debe ser activo (fuente: Zelle BA y colaboradores, 2015). Seguimiento radiográfico. La escala RUST sirve para documentar la progresión de la consolidación con 4 corticales en 2 proyecciones (fuente: Kooistra BW y colaboradores, 2010).</a:t>
            </a:r>
          </a:p>
        </p:txBody>
      </p:sp>
      <p:sp>
        <p:nvSpPr>
          <p:cNvPr id="4" name="Slide Number Placeholder 3"/>
          <p:cNvSpPr>
            <a:spLocks noGrp="1"/>
          </p:cNvSpPr>
          <p:nvPr>
            <p:ph type="sldNum" idx="5" sz="quarter"/>
          </p:nvPr>
        </p:nvSpPr>
        <p:spPr/>
      </p:sp>
    </p:spTree>
  </p:cSld>
  <p:clrMapOvr>
    <a:masterClrMapping/>
  </p:clrMapOvr>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Si a los 6 meses no hay progresión, se investiga pseudoartrosis: infección, estabilidad y biología (opinión experta) (fuente: Bhandari M y colaboradores, 2008). Lo que no ayudó. El ultrasonido pulsado de baja intensidad no aceleró la curación radiográfica ni mejoró la función en 501 pacientes con fractura de tibia fijada con clavo (fuente: Busse JW y colaboradores, 2016). Con esto cerramos rehabilitación y carga. Sigamos con los pilares del tema.</a:t>
            </a:r>
          </a:p>
        </p:txBody>
      </p:sp>
      <p:sp>
        <p:nvSpPr>
          <p:cNvPr id="4" name="Slide Number Placeholder 3"/>
          <p:cNvSpPr>
            <a:spLocks noGrp="1"/>
          </p:cNvSpPr>
          <p:nvPr>
            <p:ph type="sldNum" idx="5" sz="quarter"/>
          </p:nvPr>
        </p:nvSpPr>
        <p:spPr/>
      </p:sp>
    </p:spTree>
  </p:cSld>
  <p:clrMapOvr>
    <a:masterClrMapping/>
  </p:clrMapOvr>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ideas que no se negocian. Primero la pierna y el paciente: ATLS, examen neurovascular documentado y, si la fractura es abierta, antibiótico intravenoso lo antes posible, idealmente dentro de 1 hora de la lesión (fuente: British Orthopaedic Association Trauma Committee, 2020) (fuente: National Institute for Health and Care Excellence, 2016). La fractura abierta es un problema ortoplástico: el desbridamiento, la fijación y la cobertura se planifican juntos, la fijación interna solo se hace con cobertura definitiva en el mismo acto, y la cobertura definitiva llega antes de 72 horas si no pudo darse en el primer tiempo (fuente: National Institute for Health and Care Excellence, 2016) (fuente: British Orthopaedic Association Trauma Committee, 2020). En la fractura cerrada, desplazada o inestable, el clavo bloqueado es el estándar (fuente: Zelle BA y colaboradores, 2015); la ortesis funcional dio resultados aceptables en 780 fracturas con criterios estrictos de alineación (fuente: Sarmiento A y colaboradores, 1989). La alineación y la rotación se miden, no se adivinan: la malrotación tras el clavo es frecuente (fuente: Cain ME y colaboradores, 2020) y la exploración clínica de la rotación se correlaciona mal con la TC (fuente: Zelle BA y colaboradores, 2015). El síndrome compartimental se busca cada hora en el paciente de riesgo y, al diagnosticarlo, se descomprimen de inmediato los 4 compartimentos con 2 incisiones (fuente: British Orthopaedic Association, 2025).</a:t>
            </a:r>
          </a:p>
        </p:txBody>
      </p:sp>
      <p:sp>
        <p:nvSpPr>
          <p:cNvPr id="4" name="Slide Number Placeholder 3"/>
          <p:cNvSpPr>
            <a:spLocks noGrp="1"/>
          </p:cNvSpPr>
          <p:nvPr>
            <p:ph type="sldNum" idx="5" sz="quarter"/>
          </p:nvPr>
        </p:nvSpPr>
        <p:spPr/>
      </p:sp>
    </p:spTree>
  </p:cSld>
  <p:clrMapOvr>
    <a:masterClrMapping/>
  </p:clrMapOvr>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Para cerrar la parte técnica, lo que no se debe olvidar. Mantener la sospecha de síndrome compartimental durante 48 horas tras la lesión o tras la fijación, y explicar al paciente qué síntomas vigilar si se va de alta (fuente: National Institute for Health and Care Excellence, 2016). En la fractura abierta no se irriga en urgencias antes del desbridamiento: apósito con suero salino y película oclusiva, y antibiótico intravenoso de inmediato (fuente: National Institute for Health and Care Excellence, 2016). Lesión vascular: mandan los signos duros (pulso ausente, hemorragia que sigue, hematoma que crece); un relleno capilar o un Doppler normales no la excluyen (fuente: National Institute for Health and Care Excellence, 2016). Radiografías de la tibia completa en 2 proyecciones, más rodilla y tobillo dedicados; TC si el trazo llega a la meseta o al plafón (fuente: Zelle BA y colaboradores, 2015). En la espiral del tercio distal, buscar el maléolo posterior: apareció en 56 % de las espirales simples y fue oculto en 25 % de los casos (fuente: Hendrickx LAM y colaboradores, 2019). Informar al paciente: tras el clavo hubo dolor anterior de rodilla en 23 %, pseudoartrosis en 11 % y al menos una cirugía posterior en 18 % (fuente: Hendrickx LAM y colaboradores, 2020). Cerrar la cirugía con longitud, eje y rotación comprobados antes de despertar al paciente (práctica habitual / opinión experta). Esperar al menos 6 meses antes de reoperar una pseudoartrosis sin necesidad urgente: en SPRINT, retrasar la reoperación pudo evitar cirugías (fuente: Bhandari M y colaboradores, 2008).</a:t>
            </a:r>
          </a:p>
        </p:txBody>
      </p:sp>
      <p:sp>
        <p:nvSpPr>
          <p:cNvPr id="4" name="Slide Number Placeholder 3"/>
          <p:cNvSpPr>
            <a:spLocks noGrp="1"/>
          </p:cNvSpPr>
          <p:nvPr>
            <p:ph type="sldNum" idx="5" sz="quarter"/>
          </p:nvPr>
        </p:nvSpPr>
        <p:spPr/>
      </p:sp>
    </p:spTree>
  </p:cSld>
  <p:clrMapOvr>
    <a:masterClrMapping/>
  </p:clrMapOvr>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Los mensajes que quiero que queden. Primero la pierna: antibiótico en la primera hora en la abierta, cobertura a tiempo y vigilancia horaria de compartimentos en el paciente de riesgo (fuente: British Orthopaedic Association Trauma Committee, 2020) (fuente: British Orthopaedic Association, 2025). El clavo bloqueado y fresado es el estándar de la cerrada desplazada; infrapatelar o suprapatelar se elige por el trazo, las partes blandas y el entrenamiento (fuente: Zelle BA y colaboradores, 2015) (fuente: Bhandari M y colaboradores, 2008) (fuente: Bleeker NJ y colaboradores, 2021). La rotación y la alineación se comprueban con método: la malrotación fue de 36 % en la TC (fuente: Cain ME y colaboradores, 2020).</a:t>
            </a:r>
          </a:p>
        </p:txBody>
      </p:sp>
      <p:sp>
        <p:nvSpPr>
          <p:cNvPr id="4" name="Slide Number Placeholder 3"/>
          <p:cNvSpPr>
            <a:spLocks noGrp="1"/>
          </p:cNvSpPr>
          <p:nvPr>
            <p:ph type="sldNum" idx="5" sz="quarter"/>
          </p:nvPr>
        </p:nvSpPr>
        <p:spPr/>
      </p:sp>
    </p:spTree>
  </p:cSld>
  <p:clrMapOvr>
    <a:masterClrMapping/>
  </p:clrMapOvr>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Las palabras clave del tema. fractura de diáfisis tibial · AO/OTA 42 · Gustilo-Anderson · clavo intramedular · fresado · suprapatelar · infrapatelar · semiextensión · fractura abierta · síndrome compartimental · presión diferencial · fasciotomía · malrotación · pseudoartrosis · dinamización · ortesis funcional de Sarmiento · tornillos de cerrojo · tornillos Poller (de bloqueo accesorios) · maléolo posterior · cirugía ortoplástica · SPRINT · FLOW · RUST · dolor anterior de rodilla.</a:t>
            </a:r>
          </a:p>
        </p:txBody>
      </p:sp>
      <p:sp>
        <p:nvSpPr>
          <p:cNvPr id="4" name="Slide Number Placeholder 3"/>
          <p:cNvSpPr>
            <a:spLocks noGrp="1"/>
          </p:cNvSpPr>
          <p:nvPr>
            <p:ph type="sldNum" idx="5" sz="quarter"/>
          </p:nvPr>
        </p:nvSpPr>
        <p:spPr/>
      </p:sp>
    </p:spTree>
  </p:cSld>
  <p:clrMapOvr>
    <a:masterClrMapping/>
  </p:clrMapOvr>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Para recordar, en pocas palabras. Abierta: antibiótico en la primera hora; cobertura definitiva antes de 72 horas (fuente: British Orthopaedic Association Trauma Committee, 2020). Compartimentos: presión diferencial menor de 30 mmHg es alarma (fuente: British Orthopaedic Association, 2025). Clavo fresado: estándar de la tibia cerrada desplazada (fuente: Bhandari M y colaboradores, 2008) (fuente: Zelle BA y colaboradores, 2015). Suprapatelar: menos malalineación; la malrotación no cambia (fuente: Bleeker NJ y colaboradores, 2021) (fuente: Alderlieste DS y colaboradores, 2024). TC bilateral tras el clavo: 36 % con malrotación de 10° o más (fuente: Cain ME y colaboradores, 2020). Tercio distal: placa y clavo unen igual; el clavo desalinea más (fuente: Kwok CS y colaboradores, 2014). Peroné distal: ayuda a la rotación, no a la unión (fuente: Palm VF y colaboradores, 2024). Pseudoartrosis: antes de reoperar, considerar esperar 6 meses (fuente: Bhandari M y colaboradores, 2008). Espiral distal: buscar el maléolo posterior con TC (fuente: Hendrickx LAM y colaboradores, 2019).</a:t>
            </a:r>
          </a:p>
        </p:txBody>
      </p:sp>
      <p:sp>
        <p:nvSpPr>
          <p:cNvPr id="4" name="Slide Number Placeholder 3"/>
          <p:cNvSpPr>
            <a:spLocks noGrp="1"/>
          </p:cNvSpPr>
          <p:nvPr>
            <p:ph type="sldNum" idx="5" sz="quarter"/>
          </p:nvPr>
        </p:nvSpPr>
        <p:spPr/>
      </p:sp>
    </p:spTree>
  </p:cSld>
  <p:clrMapOvr>
    <a:masterClrMapping/>
  </p:clrMapOvr>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 un caso didáctico, inventado como tal; no corresponde a un paciente real. Presentación del caso. Caso sintético, sin datos de pacientes reales. Varón de 27 años, motociclista, llega con la pierna derecha deformada. Fractura cerrada, sin herida. A las 6 horas refiere dolor creciente que no cede con la analgesia; la pierna está tensa y duele al estirar pasivamente los dedos del pie. La presión diastólica es de 70 mmHg y la presión del compartimento anterior, de 48 mmHg. La radiografía muestra una fractura espiral simple del tercio distal de la tibia.</a:t>
            </a:r>
          </a:p>
        </p:txBody>
      </p:sp>
      <p:sp>
        <p:nvSpPr>
          <p:cNvPr id="4" name="Slide Number Placeholder 3"/>
          <p:cNvSpPr>
            <a:spLocks noGrp="1"/>
          </p:cNvSpPr>
          <p:nvPr>
            <p:ph type="sldNum" idx="5" sz="quarter"/>
          </p:nvPr>
        </p:nvSpPr>
        <p:spPr/>
      </p:sp>
    </p:spTree>
  </p:cSld>
  <p:clrMapOvr>
    <a:masterClrMapping/>
  </p:clrMapOvr>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Antes de la resolución, discutamos estas preguntas. ¿Cómo clasificas la fractura?. ¿Qué diagnóstico urgente plantea el cuadro y qué indica la presión diferencial?. ¿Qué estudio de imagen añades antes de decidir la fijación?. ¿Clavo o placa, y con qué vía? ¿Qué haces con el peroné?. ¿Cómo compruebas la rotación al terminar?.</a:t>
            </a:r>
          </a:p>
        </p:txBody>
      </p:sp>
      <p:sp>
        <p:nvSpPr>
          <p:cNvPr id="4" name="Slide Number Placeholder 3"/>
          <p:cNvSpPr>
            <a:spLocks noGrp="1"/>
          </p:cNvSpPr>
          <p:nvPr>
            <p:ph type="sldNum" idx="5" sz="quarter"/>
          </p:nvPr>
        </p:nvSpPr>
        <p:spPr/>
      </p:sp>
    </p:spTree>
  </p:cSld>
  <p:clrMapOvr>
    <a:masterClrMapping/>
  </p:clrMapOvr>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Así se resuelve el caso. Una fractura simple con trazo espiral del tercio distal es una 42-A1 (fuente: Nousiainen MT y colaboradores, 2026). El cuadro es de síndrome compartimental agudo: la juventud es el predictor más fuerte (fuente: McQueen MM y colaboradores, 2015), y la presión diferencial es de 22 mmHg (70 menos 48), por debajo del umbral de 30 mmHg que indica riesgo, y la presión absoluta de 48 mmHg supera los 40 mmHg con los que se plantea la descompresión urgente (fuente: British Orthopaedic Association, 2025); ante el diagnóstico se descomprimen de inmediato los 4 compartimentos con 2 incisiones, se desbrida el músculo no viable y se planifica la reexploración dentro de las 72 horas (fuente: British Orthopaedic Association, 2025). Antes de fijar, una espiral simple distal justifica pedir una TC para buscar el maléolo posterior, que se asoció en 56 % de las espirales simples (fuente: Hendrickx LAM y colaboradores, 2019). En el tercio distal, el clavo se desalineó más que la placa (24,9 % frente a 8,7 %) (fuente: Kwok CS y colaboradores, 2014); si se elige clavo, la vía suprapatelar redujo la malalineación en las fracturas distales (OR 0,22) (fuente: Yang CY y colaboradores, 2023), y fijar el peroné se asoció a menos malrotación sin efecto en la unión (fuente: Palm VF y colaboradores, 2024). Con la fasciotomía hecha, la cobertura y el cierre condicionan la elección del implante, y la infección profunda y la pseudoartrosis fueron más frecuentes tras la fasciotomía (infección profunda de 20 % frente a 4 %; pseudoartrosis de 20 % frente a 5 %) (fuente: Blair JA y colaboradores, 2016). Al terminar se comprueba la rotación con un método objetivo: tras el clavo, 36 % tuvo 10° o más de malrotación en la TC (fuente: Cain ME y colaboradores, 2020). Primero la pierna, después el hueso: el síndrome compartimental se trata de inmediato y condiciona todo lo demás.</a:t>
            </a:r>
          </a:p>
        </p:txBody>
      </p:sp>
      <p:sp>
        <p:nvSpPr>
          <p:cNvPr id="4" name="Slide Number Placeholder 3"/>
          <p:cNvSpPr>
            <a:spLocks noGrp="1"/>
          </p:cNvSpPr>
          <p:nvPr>
            <p:ph type="sldNum" idx="5" sz="quarter"/>
          </p:nvPr>
        </p:nvSpPr>
        <p:spPr/>
      </p:sp>
    </p:spTree>
  </p:cSld>
  <p:clrMapOvr>
    <a:masterClrMapping/>
  </p:clrMapOvr>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7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7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7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7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7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8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8.xml"/><Relationship Id="rId3" Type="http://schemas.openxmlformats.org/officeDocument/2006/relationships/chart" Target="../charts/char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9.xml"/><Relationship Id="rId3" Type="http://schemas.openxmlformats.org/officeDocument/2006/relationships/chart" Target="../charts/char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0.xml"/><Relationship Id="rId3" Type="http://schemas.openxmlformats.org/officeDocument/2006/relationships/chart" Target="../charts/char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6.xml"/><Relationship Id="rId3" Type="http://schemas.openxmlformats.org/officeDocument/2006/relationships/chart" Target="../charts/chart4.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7.xml"/><Relationship Id="rId3" Type="http://schemas.openxmlformats.org/officeDocument/2006/relationships/chart" Target="../charts/chart5.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0.xml"/><Relationship Id="rId3" Type="http://schemas.openxmlformats.org/officeDocument/2006/relationships/chart" Target="../charts/chart6.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2.xml"/><Relationship Id="rId3" Type="http://schemas.openxmlformats.org/officeDocument/2006/relationships/chart" Target="../charts/char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3.xml"/><Relationship Id="rId3" Type="http://schemas.openxmlformats.org/officeDocument/2006/relationships/chart" Target="../charts/chart8.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6.xml"/><Relationship Id="rId3" Type="http://schemas.openxmlformats.org/officeDocument/2006/relationships/chart" Target="../charts/chart9.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0.xml"/><Relationship Id="rId3" Type="http://schemas.openxmlformats.org/officeDocument/2006/relationships/chart" Target="../charts/chart1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1.xml"/><Relationship Id="rId3" Type="http://schemas.openxmlformats.org/officeDocument/2006/relationships/chart" Target="../charts/chart1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3.xml"/><Relationship Id="rId3" Type="http://schemas.openxmlformats.org/officeDocument/2006/relationships/chart" Target="../charts/chart1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4.xml"/><Relationship Id="rId3" Type="http://schemas.openxmlformats.org/officeDocument/2006/relationships/chart" Target="../charts/chart1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6.xml"/><Relationship Id="rId3" Type="http://schemas.openxmlformats.org/officeDocument/2006/relationships/chart" Target="../charts/chart14.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7.xml"/><Relationship Id="rId3" Type="http://schemas.openxmlformats.org/officeDocument/2006/relationships/chart" Target="../charts/chart15.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9.xml"/><Relationship Id="rId3" Type="http://schemas.openxmlformats.org/officeDocument/2006/relationships/chart" Target="../charts/chart16.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0.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2.xml"/><Relationship Id="rId3" Type="http://schemas.openxmlformats.org/officeDocument/2006/relationships/chart" Target="../charts/chart1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3.xml"/><Relationship Id="rId3" Type="http://schemas.openxmlformats.org/officeDocument/2006/relationships/chart" Target="../charts/chart18.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4.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5.xml"/><Relationship Id="rId3" Type="http://schemas.openxmlformats.org/officeDocument/2006/relationships/chart" Target="../charts/chart19.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6.xml"/><Relationship Id="rId3" Type="http://schemas.openxmlformats.org/officeDocument/2006/relationships/chart" Target="../charts/chart20.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8.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9.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0.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1.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4.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5.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6.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8.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9.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0.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1.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3.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4.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5.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6.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7.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8.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9.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80.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3" name="Rectangle 2"/>
          <p:cNvSpPr/>
          <p:nvPr/>
        </p:nvSpPr>
        <p:spPr>
          <a:xfrm>
            <a:off x="0" y="0"/>
            <a:ext cx="12191695"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 name="Title 1"/>
          <p:cNvSpPr>
            <a:spLocks noGrp="1"/>
          </p:cNvSpPr>
          <p:nvPr>
            <p:ph type="title"/>
          </p:nvPr>
        </p:nvSpPr>
        <p:spPr>
          <a:xfrm>
            <a:off x="822960" y="2011680"/>
            <a:ext cx="10607040" cy="1645920"/>
          </a:xfrm>
        </p:spPr>
        <p:txBody>
          <a:bodyPr wrap="square" anchor="b"/>
          <a:lstStyle/>
          <a:p>
            <a:pPr algn="l"/>
            <a:r>
              <a:rPr sz="4400" b="1">
                <a:solidFill>
                  <a:srgbClr val="FFFFFF"/>
                </a:solidFill>
                <a:latin typeface="Calibri"/>
              </a:rPr>
              <a:t>Fractura de la diáfisis de la tibia: clasificar, tratar la urgencia y elegir el clavo</a:t>
            </a:r>
          </a:p>
        </p:txBody>
      </p:sp>
      <p:sp>
        <p:nvSpPr>
          <p:cNvPr id="4" name="TextBox 3"/>
          <p:cNvSpPr txBox="1"/>
          <p:nvPr/>
        </p:nvSpPr>
        <p:spPr>
          <a:xfrm>
            <a:off x="822960" y="3840480"/>
            <a:ext cx="10607040" cy="731520"/>
          </a:xfrm>
          <a:prstGeom prst="rect">
            <a:avLst/>
          </a:prstGeom>
          <a:noFill/>
        </p:spPr>
        <p:txBody>
          <a:bodyPr wrap="square">
            <a:spAutoFit/>
          </a:bodyPr>
          <a:lstStyle/>
          <a:p>
            <a:r>
              <a:rPr sz="2000" b="0">
                <a:solidFill>
                  <a:srgbClr val="FFFFFF"/>
                </a:solidFill>
                <a:latin typeface="Calibri"/>
              </a:rPr>
              <a:t>Revisión de tema · trauma-adulto · tibia-diafisis · R2-R4</a:t>
            </a:r>
          </a:p>
        </p:txBody>
      </p:sp>
      <p:sp>
        <p:nvSpPr>
          <p:cNvPr id="5" name="TextBox 4"/>
          <p:cNvSpPr txBox="1"/>
          <p:nvPr/>
        </p:nvSpPr>
        <p:spPr>
          <a:xfrm>
            <a:off x="822960" y="5943600"/>
            <a:ext cx="10607040" cy="548640"/>
          </a:xfrm>
          <a:prstGeom prst="rect">
            <a:avLst/>
          </a:prstGeom>
          <a:noFill/>
        </p:spPr>
        <p:txBody>
          <a:bodyPr wrap="square">
            <a:spAutoFit/>
          </a:bodyPr>
          <a:lstStyle/>
          <a:p>
            <a:r>
              <a:rPr sz="1100" b="0">
                <a:solidFill>
                  <a:srgbClr val="FFFFFF"/>
                </a:solidFill>
                <a:latin typeface="Calibri"/>
              </a:rPr>
              <a:t>Material educativo para profesionales y estudiantes de medicina; no reemplaza el juicio clínico ni la supervisión del tutor. Actualizado: 2026-10-11.</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Agenda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600200"/>
            <a:ext cx="5120640" cy="4297680"/>
          </a:xfrm>
          <a:prstGeom prst="rect">
            <a:avLst/>
          </a:prstGeom>
          <a:noFill/>
        </p:spPr>
        <p:txBody>
          <a:bodyPr wrap="square">
            <a:spAutoFit/>
          </a:bodyPr>
          <a:lstStyle/>
          <a:p>
            <a:pPr marL="347472" indent="-347472">
              <a:spcAft>
                <a:spcPts val="1400"/>
              </a:spcAft>
              <a:buChar char="•"/>
            </a:pPr>
            <a:r>
              <a:rPr sz="2200">
                <a:solidFill>
                  <a:srgbClr val="263238"/>
                </a:solidFill>
                <a:latin typeface="Calibri"/>
              </a:rPr>
              <a:t>1. Definición</a:t>
            </a:r>
          </a:p>
          <a:p>
            <a:pPr marL="347472" indent="-347472">
              <a:spcAft>
                <a:spcPts val="1400"/>
              </a:spcAft>
              <a:buChar char="•"/>
            </a:pPr>
            <a:r>
              <a:rPr sz="2200">
                <a:solidFill>
                  <a:srgbClr val="263238"/>
                </a:solidFill>
                <a:latin typeface="Calibri"/>
              </a:rPr>
              <a:t>2. Epidemiología</a:t>
            </a:r>
          </a:p>
          <a:p>
            <a:pPr marL="347472" indent="-347472">
              <a:spcAft>
                <a:spcPts val="1400"/>
              </a:spcAft>
              <a:buChar char="•"/>
            </a:pPr>
            <a:r>
              <a:rPr sz="2200">
                <a:solidFill>
                  <a:srgbClr val="263238"/>
                </a:solidFill>
                <a:latin typeface="Calibri"/>
              </a:rPr>
              <a:t>3. Mecanismo de lesión</a:t>
            </a:r>
          </a:p>
          <a:p>
            <a:pPr marL="347472" indent="-347472">
              <a:spcAft>
                <a:spcPts val="1400"/>
              </a:spcAft>
              <a:buChar char="•"/>
            </a:pPr>
            <a:r>
              <a:rPr sz="2200">
                <a:solidFill>
                  <a:srgbClr val="263238"/>
                </a:solidFill>
                <a:latin typeface="Calibri"/>
              </a:rPr>
              <a:t>4. Anatomía quirúrgica</a:t>
            </a:r>
          </a:p>
          <a:p>
            <a:pPr marL="347472" indent="-347472">
              <a:spcAft>
                <a:spcPts val="1400"/>
              </a:spcAft>
              <a:buChar char="•"/>
            </a:pPr>
            <a:r>
              <a:rPr sz="2200">
                <a:solidFill>
                  <a:srgbClr val="263238"/>
                </a:solidFill>
                <a:latin typeface="Calibri"/>
              </a:rPr>
              <a:t>5. Biomecánica del clavo</a:t>
            </a:r>
          </a:p>
          <a:p>
            <a:pPr marL="347472" indent="-347472">
              <a:spcAft>
                <a:spcPts val="1400"/>
              </a:spcAft>
              <a:buChar char="•"/>
            </a:pPr>
            <a:r>
              <a:rPr sz="2200">
                <a:solidFill>
                  <a:srgbClr val="263238"/>
                </a:solidFill>
                <a:latin typeface="Calibri"/>
              </a:rPr>
              <a:t>6. Clasificación AO/OTA 42 y Gustilo-Anderson</a:t>
            </a:r>
          </a:p>
          <a:p>
            <a:pPr marL="347472" indent="-347472">
              <a:spcAft>
                <a:spcPts val="1400"/>
              </a:spcAft>
              <a:buChar char="•"/>
            </a:pPr>
            <a:r>
              <a:rPr sz="2200">
                <a:solidFill>
                  <a:srgbClr val="263238"/>
                </a:solidFill>
                <a:latin typeface="Calibri"/>
              </a:rPr>
              <a:t>7. Diagnóstico y valoración inicial</a:t>
            </a:r>
          </a:p>
          <a:p>
            <a:pPr marL="347472" indent="-347472">
              <a:spcAft>
                <a:spcPts val="1400"/>
              </a:spcAft>
              <a:buChar char="•"/>
            </a:pPr>
            <a:r>
              <a:rPr sz="2200">
                <a:solidFill>
                  <a:srgbClr val="263238"/>
                </a:solidFill>
                <a:latin typeface="Calibri"/>
              </a:rPr>
              <a:t>8. Examen físico: qué tan útil es para el síndrome compartimental</a:t>
            </a:r>
          </a:p>
        </p:txBody>
      </p:sp>
      <p:sp>
        <p:nvSpPr>
          <p:cNvPr id="7" name="TextBox 6"/>
          <p:cNvSpPr txBox="1"/>
          <p:nvPr/>
        </p:nvSpPr>
        <p:spPr>
          <a:xfrm>
            <a:off x="6309360" y="1600200"/>
            <a:ext cx="5120640" cy="4297680"/>
          </a:xfrm>
          <a:prstGeom prst="rect">
            <a:avLst/>
          </a:prstGeom>
          <a:noFill/>
        </p:spPr>
        <p:txBody>
          <a:bodyPr wrap="square">
            <a:spAutoFit/>
          </a:bodyPr>
          <a:lstStyle/>
          <a:p>
            <a:pPr marL="347472" indent="-347472">
              <a:spcAft>
                <a:spcPts val="1400"/>
              </a:spcAft>
              <a:buChar char="•"/>
            </a:pPr>
            <a:r>
              <a:rPr sz="2200">
                <a:solidFill>
                  <a:srgbClr val="263238"/>
                </a:solidFill>
                <a:latin typeface="Calibri"/>
              </a:rPr>
              <a:t>9. Imagen</a:t>
            </a:r>
          </a:p>
          <a:p>
            <a:pPr marL="347472" indent="-347472">
              <a:spcAft>
                <a:spcPts val="1400"/>
              </a:spcAft>
              <a:buChar char="•"/>
            </a:pPr>
            <a:r>
              <a:rPr sz="2200">
                <a:solidFill>
                  <a:srgbClr val="263238"/>
                </a:solidFill>
                <a:latin typeface="Calibri"/>
              </a:rPr>
              <a:t>10. Fracturas abiertas de la tibia</a:t>
            </a:r>
          </a:p>
          <a:p>
            <a:pPr marL="347472" indent="-347472">
              <a:spcAft>
                <a:spcPts val="1400"/>
              </a:spcAft>
              <a:buChar char="•"/>
            </a:pPr>
            <a:r>
              <a:rPr sz="2200">
                <a:solidFill>
                  <a:srgbClr val="263238"/>
                </a:solidFill>
                <a:latin typeface="Calibri"/>
              </a:rPr>
              <a:t>11. Síndrome compartimental agudo en la fractura de tibia</a:t>
            </a:r>
          </a:p>
          <a:p>
            <a:pPr marL="347472" indent="-347472">
              <a:spcAft>
                <a:spcPts val="1400"/>
              </a:spcAft>
              <a:buChar char="•"/>
            </a:pPr>
            <a:r>
              <a:rPr sz="2200">
                <a:solidFill>
                  <a:srgbClr val="263238"/>
                </a:solidFill>
                <a:latin typeface="Calibri"/>
              </a:rPr>
              <a:t>12. Algoritmo de decisión: de la urgencia a la fijación</a:t>
            </a:r>
          </a:p>
          <a:p>
            <a:pPr marL="347472" indent="-347472">
              <a:spcAft>
                <a:spcPts val="1400"/>
              </a:spcAft>
              <a:buChar char="•"/>
            </a:pPr>
            <a:r>
              <a:rPr sz="2200">
                <a:solidFill>
                  <a:srgbClr val="263238"/>
                </a:solidFill>
                <a:latin typeface="Calibri"/>
              </a:rPr>
              <a:t>13. Tratamiento: ortesis, clavo, fijador y placa</a:t>
            </a:r>
          </a:p>
          <a:p>
            <a:pPr marL="347472" indent="-347472">
              <a:spcAft>
                <a:spcPts val="1400"/>
              </a:spcAft>
              <a:buChar char="•"/>
            </a:pPr>
            <a:r>
              <a:rPr sz="2200">
                <a:solidFill>
                  <a:srgbClr val="263238"/>
                </a:solidFill>
                <a:latin typeface="Calibri"/>
              </a:rPr>
              <a:t>14. Clavo infrapatelar o suprapatelar</a:t>
            </a:r>
          </a:p>
          <a:p>
            <a:pPr marL="347472" indent="-347472">
              <a:spcAft>
                <a:spcPts val="1400"/>
              </a:spcAft>
              <a:buChar char="•"/>
            </a:pPr>
            <a:r>
              <a:rPr sz="2200">
                <a:solidFill>
                  <a:srgbClr val="263238"/>
                </a:solidFill>
                <a:latin typeface="Calibri"/>
              </a:rPr>
              <a:t>15. Técnica del clavo intramedular tibial</a:t>
            </a:r>
          </a:p>
          <a:p>
            <a:pPr marL="347472" indent="-347472">
              <a:spcAft>
                <a:spcPts val="1400"/>
              </a:spcAft>
              <a:buChar char="•"/>
            </a:pPr>
            <a:r>
              <a:rPr sz="2200">
                <a:solidFill>
                  <a:srgbClr val="263238"/>
                </a:solidFill>
                <a:latin typeface="Calibri"/>
              </a:rPr>
              <a:t>16. Casos especiales: tercio proximal, tercio distal, peroné y segmentarias</a:t>
            </a:r>
          </a:p>
        </p:txBody>
      </p:sp>
      <p:sp>
        <p:nvSpPr>
          <p:cNvPr id="8" name="TextBox 7"/>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 / 80</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En 30 segundos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 Duan X et al. Cochrane Database Syst Rev. 2012. doi:10.1002/14651858.CD008241.pub2</a:t>
            </a:r>
          </a:p>
          <a:p>
            <a:r>
              <a:rPr sz="1000">
                <a:solidFill>
                  <a:srgbClr val="5A6469"/>
                </a:solidFill>
                <a:latin typeface="Calibri"/>
              </a:rPr>
              <a:t>[r2] Larsen P et al. Injury. 2015. doi:10.1016/j.injury.2014.12.027</a:t>
            </a:r>
          </a:p>
          <a:p>
            <a:r>
              <a:rPr sz="1000">
                <a:solidFill>
                  <a:srgbClr val="5A6469"/>
                </a:solidFill>
                <a:latin typeface="Calibri"/>
              </a:rPr>
              <a:t>[r3] Wennergren D et al. Injury. 2018. doi:10.1016/j.injury.2018.09.008</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La fractura de la diáfisis tibial es una de las fracturas de hueso largo más frecuentes del adulto… [r1] [r2] [r3]</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 / 80</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Definición</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[r5] Stokholm R et al. J Clin Orthop Trauma. 2024. doi:10.1016/j.jcot.2024.102826</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La diáfisis tibial es el tramo central de la tibia, entre las 2 metáfisis.</a:t>
            </a:r>
          </a:p>
          <a:p>
            <a:pPr marL="347472" indent="-347472">
              <a:spcAft>
                <a:spcPts val="1400"/>
              </a:spcAft>
              <a:buChar char="•"/>
            </a:pPr>
            <a:r>
              <a:rPr sz="2400">
                <a:solidFill>
                  <a:srgbClr val="263238"/>
                </a:solidFill>
                <a:latin typeface="Calibri"/>
              </a:rPr>
              <a:t>En la clasificación AO/OTA es el segmento 42 [r5].</a:t>
            </a:r>
          </a:p>
          <a:p>
            <a:pPr marL="347472" indent="-347472">
              <a:spcAft>
                <a:spcPts val="1400"/>
              </a:spcAft>
              <a:buChar char="•"/>
            </a:pPr>
            <a:r>
              <a:rPr sz="2400">
                <a:solidFill>
                  <a:srgbClr val="263238"/>
                </a:solidFill>
                <a:latin typeface="Calibri"/>
              </a:rPr>
              <a:t>Este capítulo trata la fractura del adulto, con tratamiento quirúrgico o con ortesis.</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 / 80</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Definición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[r30] Court-Brown CM et al. Injury. 1998. doi:10.1016/s0020-1383(98)00125-9</a:t>
            </a:r>
          </a:p>
          <a:p>
            <a:r>
              <a:rPr sz="1000">
                <a:solidFill>
                  <a:srgbClr val="5A6469"/>
                </a:solidFill>
                <a:latin typeface="Calibri"/>
              </a:rPr>
              <a:t>[r12] McQueen MM et al. J Orthop Trauma. 2015. doi:10.1097/BOT.0000000000000347</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Una cara medial casi subcutánea: la fractura abierta es frecuente [r30] y la cobertura es difícil.</a:t>
            </a:r>
          </a:p>
          <a:p>
            <a:pPr marL="347472" indent="-347472">
              <a:spcAft>
                <a:spcPts val="1400"/>
              </a:spcAft>
              <a:buChar char="•"/>
            </a:pPr>
            <a:r>
              <a:rPr sz="2400">
                <a:solidFill>
                  <a:srgbClr val="263238"/>
                </a:solidFill>
                <a:latin typeface="Calibri"/>
              </a:rPr>
              <a:t>Un compartimento cerrado, con riesgo de síndrome compartimental agudo [r12].</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 / 80</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Definición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Duan X et al. Cochrane Database Syst Rev. 2012. doi:10.1002/14651858.CD008241.pub2</a:t>
            </a:r>
          </a:p>
          <a:p>
            <a:r>
              <a:rPr sz="800">
                <a:solidFill>
                  <a:srgbClr val="5A6469"/>
                </a:solidFill>
                <a:latin typeface="Calibri"/>
              </a:rPr>
              <a:t>[r5] Stokholm R et al. J Clin Orthop Trauma. 2024. doi:10.1016/j.jcot.2024.102826</a:t>
            </a:r>
          </a:p>
          <a:p>
            <a:r>
              <a:rPr sz="800">
                <a:solidFill>
                  <a:srgbClr val="5A6469"/>
                </a:solidFill>
                <a:latin typeface="Calibri"/>
              </a:rPr>
              <a:t>[r8] Zelle BA et al. Patient Saf Surg. 2015. doi:10.1186/s13037-015-0086-1</a:t>
            </a:r>
          </a:p>
          <a:p>
            <a:r>
              <a:rPr sz="800">
                <a:solidFill>
                  <a:srgbClr val="5A6469"/>
                </a:solidFill>
                <a:latin typeface="Calibri"/>
              </a:rPr>
              <a:t>[r12] McQueen MM et al. J Orthop Trauma. 2015. doi:10.1097/BOT.0000000000000347</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Cómo clasificar una fractura de diáfisis tibial y por qué importa la clasificación de las partes blandas.</a:t>
            </a:r>
          </a:p>
          <a:p>
            <a:pPr marL="347472" indent="-347472">
              <a:spcAft>
                <a:spcPts val="1400"/>
              </a:spcAft>
              <a:buChar char="•"/>
            </a:pPr>
            <a:r>
              <a:rPr sz="2400">
                <a:solidFill>
                  <a:srgbClr val="263238"/>
                </a:solidFill>
                <a:latin typeface="Calibri"/>
              </a:rPr>
              <a:t>Qué hacer en la primera hora, en la fractura cerrada y en la abierta.</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 / 80</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Epidemiología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 Larsen P et al. Injury. 2015. doi:10.1016/j.injury.2014.12.027</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Cuántas son.</a:t>
            </a:r>
          </a:p>
          <a:p>
            <a:pPr marL="347472" indent="-347472">
              <a:spcAft>
                <a:spcPts val="1400"/>
              </a:spcAft>
              <a:buChar char="•"/>
            </a:pPr>
            <a:r>
              <a:rPr sz="2400">
                <a:solidFill>
                  <a:srgbClr val="263238"/>
                </a:solidFill>
                <a:latin typeface="Calibri"/>
              </a:rPr>
              <a:t>En un estudio danés de una población completa (2009-2010), la incidencia fue de 16,9 por 100 000 habitantes al año: 21,5 en varones y 12,3 en mujeres [r2].</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7 / 80</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Incidencia anual de fractura de tibia por segmento (Gotemburgo)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 Wennergren D et al. Injury. 2018. doi:10.1016/j.injury.2018.09.008</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8 / 80</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Incidencia de la fractura diafisaria de tibia por sexo (Dinamarca)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 Larsen P et al. Injury. 2015. doi:10.1016/j.injury.2014.12.027</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9 / 80</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Mecanismo de lesión</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[r12] McQueen MM et al. J Orthop Trauma. 2015. doi:10.1097/BOT.0000000000000347</a:t>
            </a:r>
          </a:p>
          <a:p>
            <a:r>
              <a:rPr sz="800">
                <a:solidFill>
                  <a:srgbClr val="5A6469"/>
                </a:solidFill>
                <a:latin typeface="Calibri"/>
              </a:rPr>
              <a:t>[r16] Dailey HL et al. J Orthop Trauma. 2018. doi:10.1097/BOT.0000000000001173</a:t>
            </a:r>
          </a:p>
          <a:p>
            <a:r>
              <a:rPr sz="800">
                <a:solidFill>
                  <a:srgbClr val="5A6469"/>
                </a:solidFill>
                <a:latin typeface="Calibri"/>
              </a:rPr>
              <a:t>[r31] Gustilo RB et al. J Trauma. 1984. doi:10.1097/00005373-198408000-00009</a:t>
            </a:r>
          </a:p>
          <a:p>
            <a:r>
              <a:rPr sz="800">
                <a:solidFill>
                  <a:srgbClr val="5A6469"/>
                </a:solidFill>
                <a:latin typeface="Calibri"/>
              </a:rPr>
              <a:t>[r32] Metsemakers WJ et al. Injury. 2015. doi:10.1016/j.injury.2014.12.018</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El espectro de energía.</a:t>
            </a:r>
          </a:p>
          <a:p>
            <a:pPr marL="347472" indent="-347472">
              <a:spcAft>
                <a:spcPts val="1400"/>
              </a:spcAft>
              <a:buChar char="•"/>
            </a:pPr>
            <a:r>
              <a:rPr sz="2400">
                <a:solidFill>
                  <a:srgbClr val="263238"/>
                </a:solidFill>
                <a:latin typeface="Calibri"/>
              </a:rPr>
              <a:t>Una caída en casa y un choque de moto producen el mismo diagnóstico, «fractura de tibia», pero no la misma lesión.</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10 / 80</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Mecanismo de lesión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[r12] McQueen MM et al. J Orthop Trauma. 2015. doi:10.1097/BOT.0000000000000347</a:t>
            </a:r>
          </a:p>
          <a:p>
            <a:r>
              <a:rPr sz="800">
                <a:solidFill>
                  <a:srgbClr val="5A6469"/>
                </a:solidFill>
                <a:latin typeface="Calibri"/>
              </a:rPr>
              <a:t>[r16] Dailey HL et al. J Orthop Trauma. 2018. doi:10.1097/BOT.0000000000001173</a:t>
            </a:r>
          </a:p>
          <a:p>
            <a:r>
              <a:rPr sz="800">
                <a:solidFill>
                  <a:srgbClr val="5A6469"/>
                </a:solidFill>
                <a:latin typeface="Calibri"/>
              </a:rPr>
              <a:t>[r31] Gustilo RB et al. J Trauma. 1984. doi:10.1097/00005373-198408000-00009</a:t>
            </a:r>
          </a:p>
          <a:p>
            <a:r>
              <a:rPr sz="800">
                <a:solidFill>
                  <a:srgbClr val="5A6469"/>
                </a:solidFill>
                <a:latin typeface="Calibri"/>
              </a:rPr>
              <a:t>[r32] Metsemakers WJ et al. Injury. 2015. doi:10.1016/j.injury.2014.12.018</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La conminución y la herida son las pistas de que la energía fue alta.</a:t>
            </a:r>
          </a:p>
          <a:p>
            <a:pPr marL="347472" indent="-347472">
              <a:spcAft>
                <a:spcPts val="1400"/>
              </a:spcAft>
              <a:buChar char="•"/>
            </a:pPr>
            <a:r>
              <a:rPr sz="2800">
                <a:solidFill>
                  <a:srgbClr val="263238"/>
                </a:solidFill>
                <a:latin typeface="Calibri"/>
              </a:rPr>
              <a:t>Quién tiene más riesgo de complicaciones.</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11 / 80</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Mecanismo de lesión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[r32] Metsemakers WJ et al. Injury. 2015. doi:10.1016/j.injury.2014.12.018</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En una cohorte de 480 pacientes, el politrauma fue el único factor independiente de pseudoartrosis [r32].</a:t>
            </a:r>
          </a:p>
          <a:p>
            <a:pPr marL="347472" indent="-347472">
              <a:spcAft>
                <a:spcPts val="1400"/>
              </a:spcAft>
              <a:buChar char="•"/>
            </a:pPr>
            <a:r>
              <a:rPr sz="2400">
                <a:solidFill>
                  <a:srgbClr val="263238"/>
                </a:solidFill>
                <a:latin typeface="Calibri"/>
              </a:rPr>
              <a:t>La pregunta que ordena el resto.</a:t>
            </a:r>
          </a:p>
          <a:p>
            <a:pPr marL="347472" indent="-347472">
              <a:spcAft>
                <a:spcPts val="1400"/>
              </a:spcAft>
              <a:buChar char="•"/>
            </a:pPr>
            <a:r>
              <a:rPr sz="2400">
                <a:solidFill>
                  <a:srgbClr val="263238"/>
                </a:solidFill>
                <a:latin typeface="Calibri"/>
              </a:rPr>
              <a:t>¿Cuánta energía absorbieron las partes blandas?</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12 / 80</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Anatomía quirúrgica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[r8] Zelle BA et al. Patient Saf Surg. 2015. doi:10.1186/s13037-015-0086-1</a:t>
            </a:r>
          </a:p>
          <a:p>
            <a:r>
              <a:rPr sz="800">
                <a:solidFill>
                  <a:srgbClr val="5A6469"/>
                </a:solidFill>
                <a:latin typeface="Calibri"/>
              </a:rPr>
              <a:t>[r17] British Orthopaedic Association Trauma Committee. Injury. 2020. doi:10.1016/j.injury.2019.12.034</a:t>
            </a:r>
          </a:p>
          <a:p>
            <a:r>
              <a:rPr sz="800">
                <a:solidFill>
                  <a:srgbClr val="5A6469"/>
                </a:solidFill>
                <a:latin typeface="Calibri"/>
              </a:rPr>
              <a:t>[r19] British Orthopaedic Association. 2025.</a:t>
            </a:r>
          </a:p>
          <a:p>
            <a:r>
              <a:rPr sz="800">
                <a:solidFill>
                  <a:srgbClr val="5A6469"/>
                </a:solidFill>
                <a:latin typeface="Calibri"/>
              </a:rPr>
              <a:t>[r20] Hendrickx LAM et al. J Orthop Trauma. 2019. doi:10.1097/BOT.0000000000001605</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Una tibia con poca ropa.</a:t>
            </a:r>
          </a:p>
          <a:p>
            <a:pPr marL="347472" indent="-347472">
              <a:spcAft>
                <a:spcPts val="1400"/>
              </a:spcAft>
              <a:buChar char="•"/>
            </a:pPr>
            <a:r>
              <a:rPr sz="2400">
                <a:solidFill>
                  <a:srgbClr val="263238"/>
                </a:solidFill>
                <a:latin typeface="Calibri"/>
              </a:rPr>
              <a:t>La cara medial de la tibia y su borde anterior son subcutáneos: entre la piel y el hueso casi no hay músculo (primera figura).</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13 / 80</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Anatomía quirúrgica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[r17] British Orthopaedic Association Trauma Committee. Injury. 2020. doi:10.1016/j.injury.2019.12.034</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Por la lateral se liberan el anterior y el peroneo [r17].</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14 / 80</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Estructuras en riesgo según el gesto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[r33] Bishop JA et al. J Am Acad Orthop Surg. 2018. doi:10.5435/JAAOS-D-18-00076</a:t>
            </a:r>
          </a:p>
          <a:p>
            <a:r>
              <a:rPr sz="1000">
                <a:solidFill>
                  <a:srgbClr val="5A6469"/>
                </a:solidFill>
                <a:latin typeface="Calibri"/>
              </a:rPr>
              <a:t>[r8] Zelle BA et al. Patient Saf Surg. 2015. doi:10.1186/s13037-015-0086-1</a:t>
            </a:r>
          </a:p>
          <a:p>
            <a:r>
              <a:rPr sz="1000">
                <a:solidFill>
                  <a:srgbClr val="5A6469"/>
                </a:solidFill>
                <a:latin typeface="Calibri"/>
              </a:rPr>
              <a:t>[r17] British Orthopaedic Association Trauma Committee. Injury. 2020. doi:10.1016/j.injury.2019.12.034</a:t>
            </a:r>
          </a:p>
        </p:txBody>
      </p:sp>
      <p:graphicFrame>
        <p:nvGraphicFramePr>
          <p:cNvPr id="6" name="Table 5"/>
          <p:cNvGraphicFramePr>
            <a:graphicFrameLocks noGrp="1"/>
          </p:cNvGraphicFramePr>
          <p:nvPr/>
        </p:nvGraphicFramePr>
        <p:xfrm>
          <a:off x="822960" y="1645920"/>
          <a:ext cx="10607040" cy="3200400"/>
        </p:xfrm>
        <a:graphic>
          <a:graphicData uri="http://schemas.openxmlformats.org/drawingml/2006/table">
            <a:tbl>
              <a:tblPr firstRow="1" bandRow="1">
                <a:tableStyleId>{5C22544A-7EE6-4342-B048-85BDC9FD1C3A}</a:tableStyleId>
              </a:tblPr>
              <a:tblGrid>
                <a:gridCol w="3535680"/>
                <a:gridCol w="3535680"/>
                <a:gridCol w="3535680"/>
              </a:tblGrid>
              <a:tr h="457200">
                <a:tc>
                  <a:txBody>
                    <a:bodyPr/>
                    <a:lstStyle/>
                    <a:p>
                      <a:r>
                        <a:rPr sz="1600" b="1">
                          <a:solidFill>
                            <a:srgbClr val="FFFFFF"/>
                          </a:solidFill>
                          <a:latin typeface="Calibri"/>
                        </a:rPr>
                        <a:t>Gesto</a:t>
                      </a:r>
                    </a:p>
                  </a:txBody>
                  <a:tcPr>
                    <a:solidFill>
                      <a:srgbClr val="0F5F6B"/>
                    </a:solidFill>
                  </a:tcPr>
                </a:tc>
                <a:tc>
                  <a:txBody>
                    <a:bodyPr/>
                    <a:lstStyle/>
                    <a:p>
                      <a:r>
                        <a:rPr sz="1600" b="1">
                          <a:solidFill>
                            <a:srgbClr val="FFFFFF"/>
                          </a:solidFill>
                          <a:latin typeface="Calibri"/>
                        </a:rPr>
                        <a:t>Estructuras en riesgo</a:t>
                      </a:r>
                    </a:p>
                  </a:txBody>
                  <a:tcPr>
                    <a:solidFill>
                      <a:srgbClr val="0F5F6B"/>
                    </a:solidFill>
                  </a:tcPr>
                </a:tc>
                <a:tc>
                  <a:txBody>
                    <a:bodyPr/>
                    <a:lstStyle/>
                    <a:p>
                      <a:r>
                        <a:rPr sz="1600" b="1">
                          <a:solidFill>
                            <a:srgbClr val="FFFFFF"/>
                          </a:solidFill>
                          <a:latin typeface="Calibri"/>
                        </a:rPr>
                        <a:t>Qué recordar</a:t>
                      </a:r>
                    </a:p>
                  </a:txBody>
                  <a:tcPr>
                    <a:solidFill>
                      <a:srgbClr val="0F5F6B"/>
                    </a:solidFill>
                  </a:tcPr>
                </a:tc>
              </a:tr>
              <a:tr h="457200">
                <a:tc>
                  <a:txBody>
                    <a:bodyPr/>
                    <a:lstStyle/>
                    <a:p>
                      <a:r>
                        <a:rPr sz="1600">
                          <a:solidFill>
                            <a:srgbClr val="263238"/>
                          </a:solidFill>
                          <a:latin typeface="Calibri"/>
                        </a:rPr>
                        <a:t>Entrada infrapatelar (transtendinosa o paratendinosa)</a:t>
                      </a:r>
                    </a:p>
                  </a:txBody>
                  <a:tcPr>
                    <a:solidFill>
                      <a:srgbClr val="EEF3F4"/>
                    </a:solidFill>
                  </a:tcPr>
                </a:tc>
                <a:tc>
                  <a:txBody>
                    <a:bodyPr/>
                    <a:lstStyle/>
                    <a:p>
                      <a:r>
                        <a:rPr sz="1600">
                          <a:solidFill>
                            <a:srgbClr val="263238"/>
                          </a:solidFill>
                          <a:latin typeface="Calibri"/>
                        </a:rPr>
                        <a:t>Tendón rotuliano, grasa infrapatelar y rama infrapatelar del nervio safeno</a:t>
                      </a:r>
                    </a:p>
                  </a:txBody>
                  <a:tcPr>
                    <a:solidFill>
                      <a:srgbClr val="EEF3F4"/>
                    </a:solidFill>
                  </a:tcPr>
                </a:tc>
                <a:tc>
                  <a:txBody>
                    <a:bodyPr/>
                    <a:lstStyle/>
                    <a:p>
                      <a:r>
                        <a:rPr sz="1600">
                          <a:solidFill>
                            <a:srgbClr val="263238"/>
                          </a:solidFill>
                          <a:latin typeface="Calibri"/>
                        </a:rPr>
                        <a:t>Son posibles causas de dolor anterior de rodilla [r33]</a:t>
                      </a:r>
                    </a:p>
                  </a:txBody>
                  <a:tcPr>
                    <a:solidFill>
                      <a:srgbClr val="EEF3F4"/>
                    </a:solidFill>
                  </a:tcPr>
                </a:tc>
              </a:tr>
              <a:tr h="457200">
                <a:tc>
                  <a:txBody>
                    <a:bodyPr/>
                    <a:lstStyle/>
                    <a:p>
                      <a:r>
                        <a:rPr sz="1600">
                          <a:solidFill>
                            <a:srgbClr val="263238"/>
                          </a:solidFill>
                          <a:latin typeface="Calibri"/>
                        </a:rPr>
                        <a:t>Entrada suprapatelar</a:t>
                      </a:r>
                    </a:p>
                  </a:txBody>
                  <a:tcPr>
                    <a:solidFill>
                      <a:srgbClr val="FFFFFF"/>
                    </a:solidFill>
                  </a:tcPr>
                </a:tc>
                <a:tc>
                  <a:txBody>
                    <a:bodyPr/>
                    <a:lstStyle/>
                    <a:p>
                      <a:r>
                        <a:rPr sz="1600">
                          <a:solidFill>
                            <a:srgbClr val="263238"/>
                          </a:solidFill>
                          <a:latin typeface="Calibri"/>
                        </a:rPr>
                        <a:t>Cartílago patelofemoral</a:t>
                      </a:r>
                    </a:p>
                  </a:txBody>
                  <a:tcPr>
                    <a:solidFill>
                      <a:srgbClr val="FFFFFF"/>
                    </a:solidFill>
                  </a:tcPr>
                </a:tc>
                <a:tc>
                  <a:txBody>
                    <a:bodyPr/>
                    <a:lstStyle/>
                    <a:p>
                      <a:r>
                        <a:rPr sz="1600">
                          <a:solidFill>
                            <a:srgbClr val="263238"/>
                          </a:solidFill>
                          <a:latin typeface="Calibri"/>
                        </a:rPr>
                        <a:t>En cadáver la presión pico fue mayor que con la vía infrapatelar, pero por debajo del umbral dañino para el cartílago [r8]</a:t>
                      </a:r>
                    </a:p>
                  </a:txBody>
                  <a:tcPr>
                    <a:solidFill>
                      <a:srgbClr val="FFFFFF"/>
                    </a:solidFill>
                  </a:tcPr>
                </a:tc>
              </a:tr>
              <a:tr h="457200">
                <a:tc>
                  <a:txBody>
                    <a:bodyPr/>
                    <a:lstStyle/>
                    <a:p>
                      <a:r>
                        <a:rPr sz="1600">
                          <a:solidFill>
                            <a:srgbClr val="263238"/>
                          </a:solidFill>
                          <a:latin typeface="Calibri"/>
                        </a:rPr>
                        <a:t>Fresado</a:t>
                      </a:r>
                    </a:p>
                  </a:txBody>
                  <a:tcPr>
                    <a:solidFill>
                      <a:srgbClr val="EEF3F4"/>
                    </a:solidFill>
                  </a:tcPr>
                </a:tc>
                <a:tc>
                  <a:txBody>
                    <a:bodyPr/>
                    <a:lstStyle/>
                    <a:p>
                      <a:r>
                        <a:rPr sz="1600">
                          <a:solidFill>
                            <a:srgbClr val="263238"/>
                          </a:solidFill>
                          <a:latin typeface="Calibri"/>
                        </a:rPr>
                        <a:t>Irrigación endóstica</a:t>
                      </a:r>
                    </a:p>
                  </a:txBody>
                  <a:tcPr>
                    <a:solidFill>
                      <a:srgbClr val="EEF3F4"/>
                    </a:solidFill>
                  </a:tcPr>
                </a:tc>
                <a:tc>
                  <a:txBody>
                    <a:bodyPr/>
                    <a:lstStyle/>
                    <a:p>
                      <a:r>
                        <a:rPr sz="1600">
                          <a:solidFill>
                            <a:srgbClr val="263238"/>
                          </a:solidFill>
                          <a:latin typeface="Calibri"/>
                        </a:rPr>
                        <a:t>Compromiso de la irrigación a cambio de un clavo más grueso [r8]</a:t>
                      </a:r>
                    </a:p>
                  </a:txBody>
                  <a:tcPr>
                    <a:solidFill>
                      <a:srgbClr val="EEF3F4"/>
                    </a:solidFill>
                  </a:tcPr>
                </a:tc>
              </a:tr>
              <a:tr h="457200">
                <a:tc>
                  <a:txBody>
                    <a:bodyPr/>
                    <a:lstStyle/>
                    <a:p>
                      <a:r>
                        <a:rPr sz="1600">
                          <a:solidFill>
                            <a:srgbClr val="263238"/>
                          </a:solidFill>
                          <a:latin typeface="Calibri"/>
                        </a:rPr>
                        <a:t>Incisión medial de fasciotomía o desbridamiento</a:t>
                      </a:r>
                    </a:p>
                  </a:txBody>
                  <a:tcPr>
                    <a:solidFill>
                      <a:srgbClr val="FFFFFF"/>
                    </a:solidFill>
                  </a:tcPr>
                </a:tc>
                <a:tc>
                  <a:txBody>
                    <a:bodyPr/>
                    <a:lstStyle/>
                    <a:p>
                      <a:r>
                        <a:rPr sz="1600">
                          <a:solidFill>
                            <a:srgbClr val="263238"/>
                          </a:solidFill>
                          <a:latin typeface="Calibri"/>
                        </a:rPr>
                        <a:t>Perforantes de los vasos tibiales posteriores</a:t>
                      </a:r>
                    </a:p>
                  </a:txBody>
                  <a:tcPr>
                    <a:solidFill>
                      <a:srgbClr val="FFFFFF"/>
                    </a:solidFill>
                  </a:tcPr>
                </a:tc>
                <a:tc>
                  <a:txBody>
                    <a:bodyPr/>
                    <a:lstStyle/>
                    <a:p>
                      <a:r>
                        <a:rPr sz="1600">
                          <a:solidFill>
                            <a:srgbClr val="263238"/>
                          </a:solidFill>
                          <a:latin typeface="Calibri"/>
                        </a:rPr>
                        <a:t>Son la base de los colgajos fasciocutáneos locales [r17]</a:t>
                      </a:r>
                    </a:p>
                  </a:txBody>
                  <a:tcPr>
                    <a:solidFill>
                      <a:srgbClr val="FFFFFF"/>
                    </a:solidFill>
                  </a:tcPr>
                </a:tc>
              </a:tr>
              <a:tr h="457200">
                <a:tc>
                  <a:txBody>
                    <a:bodyPr/>
                    <a:lstStyle/>
                    <a:p>
                      <a:r>
                        <a:rPr sz="1600">
                          <a:solidFill>
                            <a:srgbClr val="263238"/>
                          </a:solidFill>
                          <a:latin typeface="Calibri"/>
                        </a:rPr>
                        <a:t>Incisión lateral de fasciotomía</a:t>
                      </a:r>
                    </a:p>
                  </a:txBody>
                  <a:tcPr>
                    <a:solidFill>
                      <a:srgbClr val="EEF3F4"/>
                    </a:solidFill>
                  </a:tcPr>
                </a:tc>
                <a:tc>
                  <a:txBody>
                    <a:bodyPr/>
                    <a:lstStyle/>
                    <a:p>
                      <a:r>
                        <a:rPr sz="1600">
                          <a:solidFill>
                            <a:srgbClr val="263238"/>
                          </a:solidFill>
                          <a:latin typeface="Calibri"/>
                        </a:rPr>
                        <a:t>Compartimentos anterior y peroneo; nervio peroneo superficial (anatomía clásica)</a:t>
                      </a:r>
                    </a:p>
                  </a:txBody>
                  <a:tcPr>
                    <a:solidFill>
                      <a:srgbClr val="EEF3F4"/>
                    </a:solidFill>
                  </a:tcPr>
                </a:tc>
                <a:tc>
                  <a:txBody>
                    <a:bodyPr/>
                    <a:lstStyle/>
                    <a:p>
                      <a:r>
                        <a:rPr sz="1600">
                          <a:solidFill>
                            <a:srgbClr val="263238"/>
                          </a:solidFill>
                          <a:latin typeface="Calibri"/>
                        </a:rPr>
                        <a:t>Descomprime los compartimentos anterior y peroneo [r17]</a:t>
                      </a:r>
                    </a:p>
                  </a:txBody>
                  <a:tcPr>
                    <a:solidFill>
                      <a:srgbClr val="EEF3F4"/>
                    </a:solidFill>
                  </a:tcPr>
                </a:tc>
              </a:tr>
              <a:tr h="457200">
                <a:tc>
                  <a:txBody>
                    <a:bodyPr/>
                    <a:lstStyle/>
                    <a:p>
                      <a:r>
                        <a:rPr sz="1600">
                          <a:solidFill>
                            <a:srgbClr val="263238"/>
                          </a:solidFill>
                          <a:latin typeface="Calibri"/>
                        </a:rPr>
                        <a:t>Tornillos de cerrojo (de bloqueo del clavo)</a:t>
                      </a:r>
                    </a:p>
                  </a:txBody>
                  <a:tcPr>
                    <a:solidFill>
                      <a:srgbClr val="FFFFFF"/>
                    </a:solidFill>
                  </a:tcPr>
                </a:tc>
                <a:tc>
                  <a:txBody>
                    <a:bodyPr/>
                    <a:lstStyle/>
                    <a:p>
                      <a:r>
                        <a:rPr sz="1600">
                          <a:solidFill>
                            <a:srgbClr val="263238"/>
                          </a:solidFill>
                          <a:latin typeface="Calibri"/>
                        </a:rPr>
                        <a:t>Estructuras neurovasculares vecinas</a:t>
                      </a:r>
                    </a:p>
                  </a:txBody>
                  <a:tcPr>
                    <a:solidFill>
                      <a:srgbClr val="FFFFFF"/>
                    </a:solidFill>
                  </a:tcPr>
                </a:tc>
                <a:tc>
                  <a:txBody>
                    <a:bodyPr/>
                    <a:lstStyle/>
                    <a:p>
                      <a:r>
                        <a:rPr sz="1600">
                          <a:solidFill>
                            <a:srgbClr val="263238"/>
                          </a:solidFill>
                          <a:latin typeface="Calibri"/>
                        </a:rPr>
                        <a:t>Se insertan de forma percutánea y exigen conocer la anatomía de los tejidos blandos [r8]</a:t>
                      </a:r>
                    </a:p>
                  </a:txBody>
                  <a:tcPr>
                    <a:solidFill>
                      <a:srgbClr val="FFFFFF"/>
                    </a:solidFill>
                  </a:tcPr>
                </a:tc>
              </a:tr>
            </a:tbl>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15 / 80</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Biomecánica del clavo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[r8] Zelle BA et al. Patient Saf Surg. 2015. doi:10.1186/s13037-015-0086-1</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El clavo comparte la carga.</a:t>
            </a:r>
          </a:p>
          <a:p>
            <a:pPr marL="347472" indent="-347472">
              <a:spcAft>
                <a:spcPts val="1400"/>
              </a:spcAft>
              <a:buChar char="•"/>
            </a:pPr>
            <a:r>
              <a:rPr sz="2400">
                <a:solidFill>
                  <a:srgbClr val="263238"/>
                </a:solidFill>
                <a:latin typeface="Calibri"/>
              </a:rPr>
              <a:t>Dentro del canal, el clavo reparte el peso con el hueso en vez de soportarlo solo, y lo hace sin abrir el foco; por eso se puede movilizar pronto [r8].</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16 / 80</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Biomecánica del clavo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[r8] Zelle BA et al. Patient Saf Surg. 2015. doi:10.1186/s13037-015-0086-1</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El precio del fresado.</a:t>
            </a:r>
          </a:p>
          <a:p>
            <a:pPr marL="347472" indent="-347472">
              <a:spcAft>
                <a:spcPts val="1400"/>
              </a:spcAft>
              <a:buChar char="•"/>
            </a:pPr>
            <a:r>
              <a:rPr sz="2800">
                <a:solidFill>
                  <a:srgbClr val="263238"/>
                </a:solidFill>
                <a:latin typeface="Calibri"/>
              </a:rPr>
              <a:t>Fresar deja pasar un clavo más grueso y más rígido, pero maltrata la irrigación que viene del canal [r8].</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17 / 80</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Biomecánica del clavo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[r8] Zelle BA et al. Patient Saf Surg. 2015. doi:10.1186/s13037-015-0086-1</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La regla práctica de los autores de la revisión técnica: 2 tornillos proximales y 2 distales casi siempre bastan… [r8]</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18 / 80</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Clasificación AO/OTA 42 y Gustilo-Anderson</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[r4] Nousiainen MT et al. En: AO Surgery Reference [Internet]. 2026.</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AO/OTA 42 (versión 2018).</a:t>
            </a:r>
          </a:p>
          <a:p>
            <a:pPr marL="347472" indent="-347472">
              <a:spcAft>
                <a:spcPts val="1400"/>
              </a:spcAft>
              <a:buChar char="•"/>
            </a:pPr>
            <a:r>
              <a:rPr sz="2400">
                <a:solidFill>
                  <a:srgbClr val="263238"/>
                </a:solidFill>
                <a:latin typeface="Calibri"/>
              </a:rPr>
              <a:t>2 preguntas ordenan el segmento: ¿hay un solo trazo? y, si hay más fragmentos, ¿se tocan los fragmentos principales una vez reducida la fractura? [r4]</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19 / 80</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Concordancia entre observadores en los estudios citados (kappa)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[r5] Stokholm R et al. J Clin Orthop Trauma. 2024. doi:10.1016/j.jcot.2024.102826</a:t>
            </a:r>
          </a:p>
          <a:p>
            <a:r>
              <a:rPr sz="1000">
                <a:solidFill>
                  <a:srgbClr val="5A6469"/>
                </a:solidFill>
                <a:latin typeface="Calibri"/>
              </a:rPr>
              <a:t>[r35] Ghoshal A et al. Bone Joint J. 2018. doi:10.1302/0301-620X.100B2.BJJ-2017-0367.R1</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20 / 80</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AO/OTA 42 en la práctica (lectura de decisión)</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[r4] Nousiainen MT et al. En: AO Surgery Reference [Internet]. 2026.</a:t>
            </a:r>
          </a:p>
          <a:p>
            <a:r>
              <a:rPr sz="800">
                <a:solidFill>
                  <a:srgbClr val="5A6469"/>
                </a:solidFill>
                <a:latin typeface="Calibri"/>
              </a:rPr>
              <a:t>[r5] Stokholm R et al. J Clin Orthop Trauma. 2024. doi:10.1016/j.jcot.2024.102826</a:t>
            </a:r>
          </a:p>
          <a:p>
            <a:r>
              <a:rPr sz="800">
                <a:solidFill>
                  <a:srgbClr val="5A6469"/>
                </a:solidFill>
                <a:latin typeface="Calibri"/>
              </a:rPr>
              <a:t>[r16] Dailey HL et al. J Orthop Trauma. 2018. doi:10.1097/BOT.0000000000001173</a:t>
            </a:r>
          </a:p>
          <a:p>
            <a:r>
              <a:rPr sz="800">
                <a:solidFill>
                  <a:srgbClr val="5A6469"/>
                </a:solidFill>
                <a:latin typeface="Calibri"/>
              </a:rPr>
              <a:t>[r20] Hendrickx LAM et al. J Orthop Trauma. 2019. doi:10.1097/BOT.0000000000001605</a:t>
            </a:r>
          </a:p>
        </p:txBody>
      </p:sp>
      <p:graphicFrame>
        <p:nvGraphicFramePr>
          <p:cNvPr id="6" name="Table 5"/>
          <p:cNvGraphicFramePr>
            <a:graphicFrameLocks noGrp="1"/>
          </p:cNvGraphicFramePr>
          <p:nvPr/>
        </p:nvGraphicFramePr>
        <p:xfrm>
          <a:off x="822960" y="1645920"/>
          <a:ext cx="10607040" cy="1828800"/>
        </p:xfrm>
        <a:graphic>
          <a:graphicData uri="http://schemas.openxmlformats.org/drawingml/2006/table">
            <a:tbl>
              <a:tblPr firstRow="1" bandRow="1">
                <a:tableStyleId>{5C22544A-7EE6-4342-B048-85BDC9FD1C3A}</a:tableStyleId>
              </a:tblPr>
              <a:tblGrid>
                <a:gridCol w="3535680"/>
                <a:gridCol w="3535680"/>
                <a:gridCol w="3535680"/>
              </a:tblGrid>
              <a:tr h="457200">
                <a:tc>
                  <a:txBody>
                    <a:bodyPr/>
                    <a:lstStyle/>
                    <a:p>
                      <a:r>
                        <a:rPr sz="1600" b="1">
                          <a:solidFill>
                            <a:srgbClr val="FFFFFF"/>
                          </a:solidFill>
                          <a:latin typeface="Calibri"/>
                        </a:rPr>
                        <a:t>Grupo</a:t>
                      </a:r>
                    </a:p>
                  </a:txBody>
                  <a:tcPr>
                    <a:solidFill>
                      <a:srgbClr val="0F5F6B"/>
                    </a:solidFill>
                  </a:tcPr>
                </a:tc>
                <a:tc>
                  <a:txBody>
                    <a:bodyPr/>
                    <a:lstStyle/>
                    <a:p>
                      <a:r>
                        <a:rPr sz="1600" b="1">
                          <a:solidFill>
                            <a:srgbClr val="FFFFFF"/>
                          </a:solidFill>
                          <a:latin typeface="Calibri"/>
                        </a:rPr>
                        <a:t>Qué se ve</a:t>
                      </a:r>
                    </a:p>
                  </a:txBody>
                  <a:tcPr>
                    <a:solidFill>
                      <a:srgbClr val="0F5F6B"/>
                    </a:solidFill>
                  </a:tcPr>
                </a:tc>
                <a:tc>
                  <a:txBody>
                    <a:bodyPr/>
                    <a:lstStyle/>
                    <a:p>
                      <a:r>
                        <a:rPr sz="1600" b="1">
                          <a:solidFill>
                            <a:srgbClr val="FFFFFF"/>
                          </a:solidFill>
                          <a:latin typeface="Calibri"/>
                        </a:rPr>
                        <a:t>Qué implica para el residente</a:t>
                      </a:r>
                    </a:p>
                  </a:txBody>
                  <a:tcPr>
                    <a:solidFill>
                      <a:srgbClr val="0F5F6B"/>
                    </a:solidFill>
                  </a:tcPr>
                </a:tc>
              </a:tr>
              <a:tr h="457200">
                <a:tc>
                  <a:txBody>
                    <a:bodyPr/>
                    <a:lstStyle/>
                    <a:p>
                      <a:r>
                        <a:rPr sz="1600">
                          <a:solidFill>
                            <a:srgbClr val="263238"/>
                          </a:solidFill>
                          <a:latin typeface="Calibri"/>
                        </a:rPr>
                        <a:t>42-A simple (A1 espiral, A2 oblicua, A3 transversa)</a:t>
                      </a:r>
                    </a:p>
                  </a:txBody>
                  <a:tcPr>
                    <a:solidFill>
                      <a:srgbClr val="EEF3F4"/>
                    </a:solidFill>
                  </a:tcPr>
                </a:tc>
                <a:tc>
                  <a:txBody>
                    <a:bodyPr/>
                    <a:lstStyle/>
                    <a:p>
                      <a:r>
                        <a:rPr sz="1600">
                          <a:solidFill>
                            <a:srgbClr val="263238"/>
                          </a:solidFill>
                          <a:latin typeface="Calibri"/>
                        </a:rPr>
                        <a:t>Un solo trazo; los fragmentos principales encajan</a:t>
                      </a:r>
                    </a:p>
                  </a:txBody>
                  <a:tcPr>
                    <a:solidFill>
                      <a:srgbClr val="EEF3F4"/>
                    </a:solidFill>
                  </a:tcPr>
                </a:tc>
                <a:tc>
                  <a:txBody>
                    <a:bodyPr/>
                    <a:lstStyle/>
                    <a:p>
                      <a:r>
                        <a:rPr sz="1600">
                          <a:solidFill>
                            <a:srgbClr val="263238"/>
                          </a:solidFill>
                          <a:latin typeface="Calibri"/>
                        </a:rPr>
                        <a:t>En la serie de comité, A1 fue 56 % de las fracturas [r5]; si es espiral y distal, pensar en el maléolo posterior [r20]</a:t>
                      </a:r>
                    </a:p>
                  </a:txBody>
                  <a:tcPr>
                    <a:solidFill>
                      <a:srgbClr val="EEF3F4"/>
                    </a:solidFill>
                  </a:tcPr>
                </a:tc>
              </a:tr>
              <a:tr h="457200">
                <a:tc>
                  <a:txBody>
                    <a:bodyPr/>
                    <a:lstStyle/>
                    <a:p>
                      <a:r>
                        <a:rPr sz="1600">
                          <a:solidFill>
                            <a:srgbClr val="263238"/>
                          </a:solidFill>
                          <a:latin typeface="Calibri"/>
                        </a:rPr>
                        <a:t>42-B en cuña (B2 cuña íntegra, B3 cuña fragmentada)</a:t>
                      </a:r>
                    </a:p>
                  </a:txBody>
                  <a:tcPr>
                    <a:solidFill>
                      <a:srgbClr val="FFFFFF"/>
                    </a:solidFill>
                  </a:tcPr>
                </a:tc>
                <a:tc>
                  <a:txBody>
                    <a:bodyPr/>
                    <a:lstStyle/>
                    <a:p>
                      <a:r>
                        <a:rPr sz="1600">
                          <a:solidFill>
                            <a:srgbClr val="263238"/>
                          </a:solidFill>
                          <a:latin typeface="Calibri"/>
                        </a:rPr>
                        <a:t>Un tercer fragmento; hay contacto entre los principales tras reducir</a:t>
                      </a:r>
                    </a:p>
                  </a:txBody>
                  <a:tcPr>
                    <a:solidFill>
                      <a:srgbClr val="FFFFFF"/>
                    </a:solidFill>
                  </a:tcPr>
                </a:tc>
                <a:tc>
                  <a:txBody>
                    <a:bodyPr/>
                    <a:lstStyle/>
                    <a:p>
                      <a:r>
                        <a:rPr sz="1600">
                          <a:solidFill>
                            <a:srgbClr val="263238"/>
                          </a:solidFill>
                          <a:latin typeface="Calibri"/>
                        </a:rPr>
                        <a:t>Entre las cerradas fue el tipo con más pseudoartrosis tras clavo fresado: 15 % [r16]</a:t>
                      </a:r>
                    </a:p>
                  </a:txBody>
                  <a:tcPr>
                    <a:solidFill>
                      <a:srgbClr val="FFFFFF"/>
                    </a:solidFill>
                  </a:tcPr>
                </a:tc>
              </a:tr>
              <a:tr h="457200">
                <a:tc>
                  <a:txBody>
                    <a:bodyPr/>
                    <a:lstStyle/>
                    <a:p>
                      <a:r>
                        <a:rPr sz="1600">
                          <a:solidFill>
                            <a:srgbClr val="263238"/>
                          </a:solidFill>
                          <a:latin typeface="Calibri"/>
                        </a:rPr>
                        <a:t>42-C multifragmentaria (C2 segmentaria íntegra, C3 irregular)</a:t>
                      </a:r>
                    </a:p>
                  </a:txBody>
                  <a:tcPr>
                    <a:solidFill>
                      <a:srgbClr val="EEF3F4"/>
                    </a:solidFill>
                  </a:tcPr>
                </a:tc>
                <a:tc>
                  <a:txBody>
                    <a:bodyPr/>
                    <a:lstStyle/>
                    <a:p>
                      <a:r>
                        <a:rPr sz="1600">
                          <a:solidFill>
                            <a:srgbClr val="263238"/>
                          </a:solidFill>
                          <a:latin typeface="Calibri"/>
                        </a:rPr>
                        <a:t>Sin contacto entre los fragmentos principales; en C3, 4 cm o más de fragmentación</a:t>
                      </a:r>
                    </a:p>
                  </a:txBody>
                  <a:tcPr>
                    <a:solidFill>
                      <a:srgbClr val="EEF3F4"/>
                    </a:solidFill>
                  </a:tcPr>
                </a:tc>
                <a:tc>
                  <a:txBody>
                    <a:bodyPr/>
                    <a:lstStyle/>
                    <a:p>
                      <a:r>
                        <a:rPr sz="1600">
                          <a:solidFill>
                            <a:srgbClr val="263238"/>
                          </a:solidFill>
                          <a:latin typeface="Calibri"/>
                        </a:rPr>
                        <a:t>Las 42-C abiertas tuvieron 61 % de pseudoartrosis tras clavo fresado [r16]; la reducción y el control de la longitud son más exigentes</a:t>
                      </a:r>
                    </a:p>
                  </a:txBody>
                  <a:tcPr>
                    <a:solidFill>
                      <a:srgbClr val="EEF3F4"/>
                    </a:solidFill>
                  </a:tcPr>
                </a:tc>
              </a:tr>
            </a:tbl>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21 / 80</a:t>
            </a:r>
          </a:p>
        </p:txBody>
      </p:sp>
    </p:spTree>
  </p:cSld>
  <p:clrMapOvr>
    <a:masterClrMapping/>
  </p:clrMapOvr>
</p:sld>
</file>

<file path=ppt/slides/slide2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Diagnóstico y valoración inicial</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[r8] Zelle BA et al. Patient Saf Surg. 2015. doi:10.1186/s13037-015-0086-1</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Primero el paciente.</a:t>
            </a:r>
          </a:p>
          <a:p>
            <a:pPr marL="347472" indent="-347472">
              <a:spcAft>
                <a:spcPts val="1400"/>
              </a:spcAft>
              <a:buChar char="•"/>
            </a:pPr>
            <a:r>
              <a:rPr sz="2400">
                <a:solidFill>
                  <a:srgbClr val="263238"/>
                </a:solidFill>
                <a:latin typeface="Calibri"/>
              </a:rPr>
              <a:t>Los pacientes jóvenes suelen llegar tras un trauma de alta energía, y se evalúan según ATLS en busca de otras lesiones [r8].</a:t>
            </a:r>
          </a:p>
          <a:p>
            <a:pPr marL="347472" indent="-347472">
              <a:spcAft>
                <a:spcPts val="1400"/>
              </a:spcAft>
              <a:buChar char="•"/>
            </a:pPr>
            <a:r>
              <a:rPr sz="2400">
                <a:solidFill>
                  <a:srgbClr val="263238"/>
                </a:solidFill>
                <a:latin typeface="Calibri"/>
              </a:rPr>
              <a:t>Después se examina la pierna.</a:t>
            </a:r>
          </a:p>
          <a:p>
            <a:pPr marL="347472" indent="-347472">
              <a:spcAft>
                <a:spcPts val="1400"/>
              </a:spcAft>
              <a:buChar char="•"/>
            </a:pPr>
            <a:r>
              <a:rPr sz="2400">
                <a:solidFill>
                  <a:srgbClr val="263238"/>
                </a:solidFill>
                <a:latin typeface="Calibri"/>
              </a:rPr>
              <a:t>La piel cuenta.</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22 / 80</a:t>
            </a:r>
          </a:p>
        </p:txBody>
      </p:sp>
    </p:spTree>
  </p:cSld>
  <p:clrMapOvr>
    <a:masterClrMapping/>
  </p:clrMapOvr>
</p:sld>
</file>

<file path=ppt/slides/slide2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Diagnóstico y valoración inicial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[r7] National Institute for Health and Care Excellence. NICE guideline NG37 [Internet]. 2016.</a:t>
            </a:r>
          </a:p>
          <a:p>
            <a:r>
              <a:rPr sz="1000">
                <a:solidFill>
                  <a:srgbClr val="5A6469"/>
                </a:solidFill>
                <a:latin typeface="Calibri"/>
              </a:rPr>
              <a:t>[r17] British Orthopaedic Association Trauma Committee. Injury. 2020. doi:10.1016/j.injury.2019.12.034</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En ambas piernas se anotan los pulsos, la sensibilidad, la fuerza (escala MRC) y la hora de cada examen [r7].</a:t>
            </a:r>
          </a:p>
          <a:p>
            <a:pPr marL="347472" indent="-347472">
              <a:spcAft>
                <a:spcPts val="1400"/>
              </a:spcAft>
              <a:buChar char="•"/>
            </a:pPr>
            <a:r>
              <a:rPr sz="2400">
                <a:solidFill>
                  <a:srgbClr val="263238"/>
                </a:solidFill>
                <a:latin typeface="Calibri"/>
              </a:rPr>
              <a:t>El examen se repite sobre todo después de reducir o de poner una férula [r17].</a:t>
            </a:r>
          </a:p>
          <a:p>
            <a:pPr marL="347472" indent="-347472">
              <a:spcAft>
                <a:spcPts val="1400"/>
              </a:spcAft>
              <a:buChar char="•"/>
            </a:pPr>
            <a:r>
              <a:rPr sz="2400">
                <a:solidFill>
                  <a:srgbClr val="263238"/>
                </a:solidFill>
                <a:latin typeface="Calibri"/>
              </a:rPr>
              <a:t>Compartimentos.</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23 / 80</a:t>
            </a:r>
          </a:p>
        </p:txBody>
      </p:sp>
    </p:spTree>
  </p:cSld>
  <p:clrMapOvr>
    <a:masterClrMapping/>
  </p:clrMapOvr>
</p:sld>
</file>

<file path=ppt/slides/slide2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Primera valoración de la pierna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[r7] National Institute for Health and Care Excellence. NICE guideline NG37 [Internet]. 2016.</a:t>
            </a:r>
          </a:p>
          <a:p>
            <a:r>
              <a:rPr sz="1000">
                <a:solidFill>
                  <a:srgbClr val="5A6469"/>
                </a:solidFill>
                <a:latin typeface="Calibri"/>
              </a:rPr>
              <a:t>[r19] British Orthopaedic Association. 2025.</a:t>
            </a:r>
          </a:p>
          <a:p>
            <a:r>
              <a:rPr sz="1000">
                <a:solidFill>
                  <a:srgbClr val="5A6469"/>
                </a:solidFill>
                <a:latin typeface="Calibri"/>
              </a:rPr>
              <a:t>[r8] Zelle BA et al. Patient Saf Surg. 2015. doi:10.1186/s13037-015-0086-1</a:t>
            </a:r>
          </a:p>
        </p:txBody>
      </p:sp>
      <p:graphicFrame>
        <p:nvGraphicFramePr>
          <p:cNvPr id="6" name="Table 5"/>
          <p:cNvGraphicFramePr>
            <a:graphicFrameLocks noGrp="1"/>
          </p:cNvGraphicFramePr>
          <p:nvPr/>
        </p:nvGraphicFramePr>
        <p:xfrm>
          <a:off x="822960" y="1645920"/>
          <a:ext cx="10607040" cy="2743200"/>
        </p:xfrm>
        <a:graphic>
          <a:graphicData uri="http://schemas.openxmlformats.org/drawingml/2006/table">
            <a:tbl>
              <a:tblPr firstRow="1" bandRow="1">
                <a:tableStyleId>{5C22544A-7EE6-4342-B048-85BDC9FD1C3A}</a:tableStyleId>
              </a:tblPr>
              <a:tblGrid>
                <a:gridCol w="3535680"/>
                <a:gridCol w="3535680"/>
                <a:gridCol w="3535680"/>
              </a:tblGrid>
              <a:tr h="457200">
                <a:tc>
                  <a:txBody>
                    <a:bodyPr/>
                    <a:lstStyle/>
                    <a:p>
                      <a:r>
                        <a:rPr sz="1600" b="1">
                          <a:solidFill>
                            <a:srgbClr val="FFFFFF"/>
                          </a:solidFill>
                          <a:latin typeface="Calibri"/>
                        </a:rPr>
                        <a:t>Qué buscar</a:t>
                      </a:r>
                    </a:p>
                  </a:txBody>
                  <a:tcPr>
                    <a:solidFill>
                      <a:srgbClr val="0F5F6B"/>
                    </a:solidFill>
                  </a:tcPr>
                </a:tc>
                <a:tc>
                  <a:txBody>
                    <a:bodyPr/>
                    <a:lstStyle/>
                    <a:p>
                      <a:r>
                        <a:rPr sz="1600" b="1">
                          <a:solidFill>
                            <a:srgbClr val="FFFFFF"/>
                          </a:solidFill>
                          <a:latin typeface="Calibri"/>
                        </a:rPr>
                        <a:t>Cómo</a:t>
                      </a:r>
                    </a:p>
                  </a:txBody>
                  <a:tcPr>
                    <a:solidFill>
                      <a:srgbClr val="0F5F6B"/>
                    </a:solidFill>
                  </a:tcPr>
                </a:tc>
                <a:tc>
                  <a:txBody>
                    <a:bodyPr/>
                    <a:lstStyle/>
                    <a:p>
                      <a:r>
                        <a:rPr sz="1600" b="1">
                          <a:solidFill>
                            <a:srgbClr val="FFFFFF"/>
                          </a:solidFill>
                          <a:latin typeface="Calibri"/>
                        </a:rPr>
                        <a:t>Por qué importa</a:t>
                      </a:r>
                    </a:p>
                  </a:txBody>
                  <a:tcPr>
                    <a:solidFill>
                      <a:srgbClr val="0F5F6B"/>
                    </a:solidFill>
                  </a:tcPr>
                </a:tc>
              </a:tr>
              <a:tr h="457200">
                <a:tc>
                  <a:txBody>
                    <a:bodyPr/>
                    <a:lstStyle/>
                    <a:p>
                      <a:r>
                        <a:rPr sz="1600">
                          <a:solidFill>
                            <a:srgbClr val="263238"/>
                          </a:solidFill>
                          <a:latin typeface="Calibri"/>
                        </a:rPr>
                        <a:t>Herida que comunica con el hueso</a:t>
                      </a:r>
                    </a:p>
                  </a:txBody>
                  <a:tcPr>
                    <a:solidFill>
                      <a:srgbClr val="EEF3F4"/>
                    </a:solidFill>
                  </a:tcPr>
                </a:tc>
                <a:tc>
                  <a:txBody>
                    <a:bodyPr/>
                    <a:lstStyle/>
                    <a:p>
                      <a:r>
                        <a:rPr sz="1600">
                          <a:solidFill>
                            <a:srgbClr val="263238"/>
                          </a:solidFill>
                          <a:latin typeface="Calibri"/>
                        </a:rPr>
                        <a:t>Exposición completa de la pierna; fotografía de la herida</a:t>
                      </a:r>
                    </a:p>
                  </a:txBody>
                  <a:tcPr>
                    <a:solidFill>
                      <a:srgbClr val="EEF3F4"/>
                    </a:solidFill>
                  </a:tcPr>
                </a:tc>
                <a:tc>
                  <a:txBody>
                    <a:bodyPr/>
                    <a:lstStyle/>
                    <a:p>
                      <a:r>
                        <a:rPr sz="1600">
                          <a:solidFill>
                            <a:srgbClr val="263238"/>
                          </a:solidFill>
                          <a:latin typeface="Calibri"/>
                        </a:rPr>
                        <a:t>Define la fractura abierta; se aconseja fotografiar la herida al exponerla y antes del desbridamiento, para decidir en equipo [r7]</a:t>
                      </a:r>
                    </a:p>
                  </a:txBody>
                  <a:tcPr>
                    <a:solidFill>
                      <a:srgbClr val="EEF3F4"/>
                    </a:solidFill>
                  </a:tcPr>
                </a:tc>
              </a:tr>
              <a:tr h="457200">
                <a:tc>
                  <a:txBody>
                    <a:bodyPr/>
                    <a:lstStyle/>
                    <a:p>
                      <a:r>
                        <a:rPr sz="1600">
                          <a:solidFill>
                            <a:srgbClr val="263238"/>
                          </a:solidFill>
                          <a:latin typeface="Calibri"/>
                        </a:rPr>
                        <a:t>Signos duros de lesión vascular</a:t>
                      </a:r>
                    </a:p>
                  </a:txBody>
                  <a:tcPr>
                    <a:solidFill>
                      <a:srgbClr val="FFFFFF"/>
                    </a:solidFill>
                  </a:tcPr>
                </a:tc>
                <a:tc>
                  <a:txBody>
                    <a:bodyPr/>
                    <a:lstStyle/>
                    <a:p>
                      <a:r>
                        <a:rPr sz="1600">
                          <a:solidFill>
                            <a:srgbClr val="263238"/>
                          </a:solidFill>
                          <a:latin typeface="Calibri"/>
                        </a:rPr>
                        <a:t>Pulso palpable, sangrado, hematoma; sin fiarse del llenado capilar ni del Doppler</a:t>
                      </a:r>
                    </a:p>
                  </a:txBody>
                  <a:tcPr>
                    <a:solidFill>
                      <a:srgbClr val="FFFFFF"/>
                    </a:solidFill>
                  </a:tcPr>
                </a:tc>
                <a:tc>
                  <a:txBody>
                    <a:bodyPr/>
                    <a:lstStyle/>
                    <a:p>
                      <a:r>
                        <a:rPr sz="1600">
                          <a:solidFill>
                            <a:srgbClr val="263238"/>
                          </a:solidFill>
                          <a:latin typeface="Calibri"/>
                        </a:rPr>
                        <a:t>Exploración quirúrgica inmediata si persisten tras alinear [r7]</a:t>
                      </a:r>
                    </a:p>
                  </a:txBody>
                  <a:tcPr>
                    <a:solidFill>
                      <a:srgbClr val="FFFFFF"/>
                    </a:solidFill>
                  </a:tcPr>
                </a:tc>
              </a:tr>
              <a:tr h="457200">
                <a:tc>
                  <a:txBody>
                    <a:bodyPr/>
                    <a:lstStyle/>
                    <a:p>
                      <a:r>
                        <a:rPr sz="1600">
                          <a:solidFill>
                            <a:srgbClr val="263238"/>
                          </a:solidFill>
                          <a:latin typeface="Calibri"/>
                        </a:rPr>
                        <a:t>Función nerviosa</a:t>
                      </a:r>
                    </a:p>
                  </a:txBody>
                  <a:tcPr>
                    <a:solidFill>
                      <a:srgbClr val="EEF3F4"/>
                    </a:solidFill>
                  </a:tcPr>
                </a:tc>
                <a:tc>
                  <a:txBody>
                    <a:bodyPr/>
                    <a:lstStyle/>
                    <a:p>
                      <a:r>
                        <a:rPr sz="1600">
                          <a:solidFill>
                            <a:srgbClr val="263238"/>
                          </a:solidFill>
                          <a:latin typeface="Calibri"/>
                        </a:rPr>
                        <a:t>Sensibilidad y fuerza con escala MRC, en ambas piernas</a:t>
                      </a:r>
                    </a:p>
                  </a:txBody>
                  <a:tcPr>
                    <a:solidFill>
                      <a:srgbClr val="EEF3F4"/>
                    </a:solidFill>
                  </a:tcPr>
                </a:tc>
                <a:tc>
                  <a:txBody>
                    <a:bodyPr/>
                    <a:lstStyle/>
                    <a:p>
                      <a:r>
                        <a:rPr sz="1600">
                          <a:solidFill>
                            <a:srgbClr val="263238"/>
                          </a:solidFill>
                          <a:latin typeface="Calibri"/>
                        </a:rPr>
                        <a:t>Línea de base para comparar tras reducción o cirugía [r7]</a:t>
                      </a:r>
                    </a:p>
                  </a:txBody>
                  <a:tcPr>
                    <a:solidFill>
                      <a:srgbClr val="EEF3F4"/>
                    </a:solidFill>
                  </a:tcPr>
                </a:tc>
              </a:tr>
              <a:tr h="457200">
                <a:tc>
                  <a:txBody>
                    <a:bodyPr/>
                    <a:lstStyle/>
                    <a:p>
                      <a:r>
                        <a:rPr sz="1600">
                          <a:solidFill>
                            <a:srgbClr val="263238"/>
                          </a:solidFill>
                          <a:latin typeface="Calibri"/>
                        </a:rPr>
                        <a:t>Tensión, dolor y estiramiento pasivo</a:t>
                      </a:r>
                    </a:p>
                  </a:txBody>
                  <a:tcPr>
                    <a:solidFill>
                      <a:srgbClr val="FFFFFF"/>
                    </a:solidFill>
                  </a:tcPr>
                </a:tc>
                <a:tc>
                  <a:txBody>
                    <a:bodyPr/>
                    <a:lstStyle/>
                    <a:p>
                      <a:r>
                        <a:rPr sz="1600">
                          <a:solidFill>
                            <a:srgbClr val="263238"/>
                          </a:solidFill>
                          <a:latin typeface="Calibri"/>
                        </a:rPr>
                        <a:t>Evaluación seriada; registrar hora y analgesia</a:t>
                      </a:r>
                    </a:p>
                  </a:txBody>
                  <a:tcPr>
                    <a:solidFill>
                      <a:srgbClr val="FFFFFF"/>
                    </a:solidFill>
                  </a:tcPr>
                </a:tc>
                <a:tc>
                  <a:txBody>
                    <a:bodyPr/>
                    <a:lstStyle/>
                    <a:p>
                      <a:r>
                        <a:rPr sz="1600">
                          <a:solidFill>
                            <a:srgbClr val="263238"/>
                          </a:solidFill>
                          <a:latin typeface="Calibri"/>
                        </a:rPr>
                        <a:t>Datos clave del síndrome compartimental [r19]</a:t>
                      </a:r>
                    </a:p>
                  </a:txBody>
                  <a:tcPr>
                    <a:solidFill>
                      <a:srgbClr val="FFFFFF"/>
                    </a:solidFill>
                  </a:tcPr>
                </a:tc>
              </a:tr>
              <a:tr h="457200">
                <a:tc>
                  <a:txBody>
                    <a:bodyPr/>
                    <a:lstStyle/>
                    <a:p>
                      <a:r>
                        <a:rPr sz="1600">
                          <a:solidFill>
                            <a:srgbClr val="263238"/>
                          </a:solidFill>
                          <a:latin typeface="Calibri"/>
                        </a:rPr>
                        <a:t>Rodilla y tobillo</a:t>
                      </a:r>
                    </a:p>
                  </a:txBody>
                  <a:tcPr>
                    <a:solidFill>
                      <a:srgbClr val="EEF3F4"/>
                    </a:solidFill>
                  </a:tcPr>
                </a:tc>
                <a:tc>
                  <a:txBody>
                    <a:bodyPr/>
                    <a:lstStyle/>
                    <a:p>
                      <a:r>
                        <a:rPr sz="1600">
                          <a:solidFill>
                            <a:srgbClr val="263238"/>
                          </a:solidFill>
                          <a:latin typeface="Calibri"/>
                        </a:rPr>
                        <a:t>Examen y radiografías dedicadas</a:t>
                      </a:r>
                    </a:p>
                  </a:txBody>
                  <a:tcPr>
                    <a:solidFill>
                      <a:srgbClr val="EEF3F4"/>
                    </a:solidFill>
                  </a:tcPr>
                </a:tc>
                <a:tc>
                  <a:txBody>
                    <a:bodyPr/>
                    <a:lstStyle/>
                    <a:p>
                      <a:r>
                        <a:rPr sz="1600">
                          <a:solidFill>
                            <a:srgbClr val="263238"/>
                          </a:solidFill>
                          <a:latin typeface="Calibri"/>
                        </a:rPr>
                        <a:t>Evitar fracturas asociadas ocultas [r8]</a:t>
                      </a:r>
                    </a:p>
                  </a:txBody>
                  <a:tcPr>
                    <a:solidFill>
                      <a:srgbClr val="EEF3F4"/>
                    </a:solidFill>
                  </a:tcPr>
                </a:tc>
              </a:tr>
            </a:tbl>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24 / 80</a:t>
            </a:r>
          </a:p>
        </p:txBody>
      </p:sp>
    </p:spTree>
  </p:cSld>
  <p:clrMapOvr>
    <a:masterClrMapping/>
  </p:clrMapOvr>
</p:sld>
</file>

<file path=ppt/slides/slide2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Examen físico: qué tan útil es para el síndrome compartimental</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[r8] Zelle BA et al. Patient Saf Surg. 2015. doi:10.1186/s13037-015-0086-1</a:t>
            </a:r>
          </a:p>
          <a:p>
            <a:r>
              <a:rPr sz="800">
                <a:solidFill>
                  <a:srgbClr val="5A6469"/>
                </a:solidFill>
                <a:latin typeface="Calibri"/>
              </a:rPr>
              <a:t>[r13] Ulmer T. 2002. doi:10.1097/00005131-200209000-00006</a:t>
            </a:r>
          </a:p>
          <a:p>
            <a:r>
              <a:rPr sz="800">
                <a:solidFill>
                  <a:srgbClr val="5A6469"/>
                </a:solidFill>
                <a:latin typeface="Calibri"/>
              </a:rPr>
              <a:t>[r19] British Orthopaedic Association. 2025.</a:t>
            </a:r>
          </a:p>
          <a:p>
            <a:r>
              <a:rPr sz="800">
                <a:solidFill>
                  <a:srgbClr val="5A6469"/>
                </a:solidFill>
                <a:latin typeface="Calibri"/>
              </a:rPr>
              <a:t>[r36] Lorange JP et al. J Orthop Trauma. 2023. doi:10.1097/BOT.0000000000002610</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El examen de una fractura diafisaria responde a 2 preguntas: ¿está la pierna en riesgo (vascular, compartimental)? y ¿qué más se lesionó?</a:t>
            </a:r>
          </a:p>
          <a:p>
            <a:pPr marL="347472" indent="-347472">
              <a:spcAft>
                <a:spcPts val="1400"/>
              </a:spcAft>
              <a:buChar char="•"/>
            </a:pPr>
            <a:r>
              <a:rPr sz="2400">
                <a:solidFill>
                  <a:srgbClr val="263238"/>
                </a:solidFill>
                <a:latin typeface="Calibri"/>
              </a:rPr>
              <a:t>La segunda se contesta con la imagen; la primera, con el examen repetido.</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25 / 80</a:t>
            </a:r>
          </a:p>
        </p:txBody>
      </p:sp>
    </p:spTree>
  </p:cSld>
  <p:clrMapOvr>
    <a:masterClrMapping/>
  </p:clrMapOvr>
</p:sld>
</file>

<file path=ppt/slides/slide2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Hallazgos clínicos y presión continua para el síndrome compartimental</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[r13] Ulmer T. 2002. doi:10.1097/00005131-200209000-00006</a:t>
            </a:r>
          </a:p>
          <a:p>
            <a:r>
              <a:rPr sz="1000">
                <a:solidFill>
                  <a:srgbClr val="5A6469"/>
                </a:solidFill>
                <a:latin typeface="Calibri"/>
              </a:rPr>
              <a:t>[r37] McQueen MM et al. J Bone Joint Surg Am. 2013. doi:10.2106/JBJS.K.01731</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26 / 80</a:t>
            </a:r>
          </a:p>
        </p:txBody>
      </p:sp>
    </p:spTree>
  </p:cSld>
  <p:clrMapOvr>
    <a:masterClrMapping/>
  </p:clrMapOvr>
</p:sld>
</file>

<file path=ppt/slides/slide2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Valor predictivo para el síndrome compartimental agudo (metaanálisis de 7 estudios)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[r36] Lorange JP et al. J Orthop Trauma. 2023. doi:10.1097/BOT.0000000000002610</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27 / 80</a:t>
            </a:r>
          </a:p>
        </p:txBody>
      </p:sp>
    </p:spTree>
  </p:cSld>
  <p:clrMapOvr>
    <a:masterClrMapping/>
  </p:clrMapOvr>
</p:sld>
</file>

<file path=ppt/slides/slide2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Imagen</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[r8] Zelle BA et al. Patient Saf Surg. 2015. doi:10.1186/s13037-015-0086-1</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Qué pedir.</a:t>
            </a:r>
          </a:p>
          <a:p>
            <a:pPr marL="347472" indent="-347472">
              <a:spcAft>
                <a:spcPts val="1400"/>
              </a:spcAft>
              <a:buChar char="•"/>
            </a:pPr>
            <a:r>
              <a:rPr sz="2800">
                <a:solidFill>
                  <a:srgbClr val="263238"/>
                </a:solidFill>
                <a:latin typeface="Calibri"/>
              </a:rPr>
              <a:t>Radiografías anteroposterior y lateral de la tibia completa, con radiografías dedicadas de la rodilla y del tobillo ipsilaterales [r8].</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28 / 80</a:t>
            </a:r>
          </a:p>
        </p:txBody>
      </p:sp>
    </p:spTree>
  </p:cSld>
  <p:clrMapOvr>
    <a:masterClrMapping/>
  </p:clrMapOvr>
</p:sld>
</file>

<file path=ppt/slides/slide2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Imagen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[r20] Hendrickx LAM et al. J Orthop Trauma. 2019. doi:10.1097/BOT.0000000000001605</a:t>
            </a:r>
          </a:p>
          <a:p>
            <a:r>
              <a:rPr sz="1000">
                <a:solidFill>
                  <a:srgbClr val="5A6469"/>
                </a:solidFill>
                <a:latin typeface="Calibri"/>
              </a:rPr>
              <a:t>[r26] Wang Z et al. J Orthop Surg Res. 2021. doi:10.1186/s13018-021-02502-6</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Con una espiral distal, se puede pedir la TC antes de operar para planificar la fijación («malleolus-first») [r20].</a:t>
            </a:r>
          </a:p>
          <a:p>
            <a:pPr marL="347472" indent="-347472">
              <a:spcAft>
                <a:spcPts val="1400"/>
              </a:spcAft>
              <a:buChar char="•"/>
            </a:pPr>
            <a:r>
              <a:rPr sz="2400">
                <a:solidFill>
                  <a:srgbClr val="263238"/>
                </a:solidFill>
                <a:latin typeface="Calibri"/>
              </a:rPr>
              <a:t>El tratamiento de ese fragmento asociado no tiene evidencia sólida de beneficio [r26].</a:t>
            </a:r>
          </a:p>
          <a:p>
            <a:pPr marL="347472" indent="-347472">
              <a:spcAft>
                <a:spcPts val="1400"/>
              </a:spcAft>
              <a:buChar char="•"/>
            </a:pPr>
            <a:r>
              <a:rPr sz="2400">
                <a:solidFill>
                  <a:srgbClr val="263238"/>
                </a:solidFill>
                <a:latin typeface="Calibri"/>
              </a:rPr>
              <a:t>Después del clavo.</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29 / 80</a:t>
            </a:r>
          </a:p>
        </p:txBody>
      </p:sp>
    </p:spTree>
  </p:cSld>
  <p:clrMapOvr>
    <a:masterClrMapping/>
  </p:clrMapOvr>
</p:sld>
</file>

<file path=ppt/slides/slide3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Fractura del maléolo posterior asociada a la fractura diafisaria de tibia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[r20] Hendrickx LAM et al. J Orthop Trauma. 2019. doi:10.1097/BOT.0000000000001605</a:t>
            </a:r>
          </a:p>
          <a:p>
            <a:r>
              <a:rPr sz="1000">
                <a:solidFill>
                  <a:srgbClr val="5A6469"/>
                </a:solidFill>
                <a:latin typeface="Calibri"/>
              </a:rPr>
              <a:t>[r26] Wang Z et al. J Orthop Surg Res. 2021. doi:10.1186/s13018-021-02502-6</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30 / 80</a:t>
            </a:r>
          </a:p>
        </p:txBody>
      </p:sp>
    </p:spTree>
  </p:cSld>
  <p:clrMapOvr>
    <a:masterClrMapping/>
  </p:clrMapOvr>
</p:sld>
</file>

<file path=ppt/slides/slide3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Fracturas abiertas de la tibia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[r30] Court-Brown CM et al. Injury. 1998. doi:10.1016/s0020-1383(98)00125-9</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La diáfisis tibial es la localización más frecuente de fractura abierta de hueso largo, y la fractura abierta cambia el problema: el riesgo ya no es solo de consolidación… [r30]</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31 / 80</a:t>
            </a:r>
          </a:p>
        </p:txBody>
      </p:sp>
    </p:spTree>
  </p:cSld>
  <p:clrMapOvr>
    <a:masterClrMapping/>
  </p:clrMapOvr>
</p:sld>
</file>

<file path=ppt/slides/slide3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Infección de sitio quirúrgico a 12 meses según el grado de Gustilo-Anderson (6042 fracturas abiertas)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[r6] Natoli RM et al. J Bone Joint Surg Am. 2025. doi:10.2106/JBJS.24.01055</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32 / 80</a:t>
            </a:r>
          </a:p>
        </p:txBody>
      </p:sp>
    </p:spTree>
  </p:cSld>
  <p:clrMapOvr>
    <a:masterClrMapping/>
  </p:clrMapOvr>
</p:sld>
</file>

<file path=ppt/slides/slide3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Infección profunda tras enclavado de tibias abiertas según el grado (metaanálisis de 17 estudios)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[r47] Schermerhorn JT et al. J Orthop Trauma. 2026. doi:10.1097/BOT.0000000000003199</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33 / 80</a:t>
            </a:r>
          </a:p>
        </p:txBody>
      </p:sp>
    </p:spTree>
  </p:cSld>
  <p:clrMapOvr>
    <a:masterClrMapping/>
  </p:clrMapOvr>
</p:sld>
</file>

<file path=ppt/slides/slide3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Síndrome compartimental agudo en la fractura de tibia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Duan X et al. Cochrane Database Syst Rev. 2012. doi:10.1002/14651858.CD008241.pub2</a:t>
            </a:r>
          </a:p>
          <a:p>
            <a:r>
              <a:rPr sz="800">
                <a:solidFill>
                  <a:srgbClr val="5A6469"/>
                </a:solidFill>
                <a:latin typeface="Calibri"/>
              </a:rPr>
              <a:t>[r7] National Institute for Health and Care Excellence. NICE guideline NG37 [Internet]. 2016.</a:t>
            </a:r>
          </a:p>
          <a:p>
            <a:r>
              <a:rPr sz="800">
                <a:solidFill>
                  <a:srgbClr val="5A6469"/>
                </a:solidFill>
                <a:latin typeface="Calibri"/>
              </a:rPr>
              <a:t>[r8] Zelle BA et al. Patient Saf Surg. 2015. doi:10.1186/s13037-015-0086-1</a:t>
            </a:r>
          </a:p>
          <a:p>
            <a:r>
              <a:rPr sz="800">
                <a:solidFill>
                  <a:srgbClr val="5A6469"/>
                </a:solidFill>
                <a:latin typeface="Calibri"/>
              </a:rPr>
              <a:t>[r12] McQueen MM et al. J Orthop Trauma. 2015. doi:10.1097/BOT.0000000000000347</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La fractura diafisaria de tibia es el escenario clásico del síndrome compartimental agudo.</a:t>
            </a:r>
          </a:p>
          <a:p>
            <a:pPr marL="347472" indent="-347472">
              <a:spcAft>
                <a:spcPts val="1400"/>
              </a:spcAft>
              <a:buChar char="•"/>
            </a:pPr>
            <a:r>
              <a:rPr sz="2400">
                <a:solidFill>
                  <a:srgbClr val="263238"/>
                </a:solidFill>
                <a:latin typeface="Calibri"/>
              </a:rPr>
              <a:t>El problema es siempre el mismo: la presión dentro del compartimento deja de perfundir el músculo y el nervio.</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34 / 80</a:t>
            </a:r>
          </a:p>
        </p:txBody>
      </p:sp>
    </p:spTree>
  </p:cSld>
  <p:clrMapOvr>
    <a:masterClrMapping/>
  </p:clrMapOvr>
</p:sld>
</file>

<file path=ppt/slides/slide3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Síndrome compartimental agudo en la fractura de tibia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[r37] McQueen MM et al. J Bone Joint Surg Am. 2013. doi:10.2106/JBJS.K.01731</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La monitorización continua tuvo una sensibilidad estimada de 94 % y una especificidad de 98 % [r37].</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35 / 80</a:t>
            </a:r>
          </a:p>
        </p:txBody>
      </p:sp>
    </p:spTree>
  </p:cSld>
  <p:clrMapOvr>
    <a:masterClrMapping/>
  </p:clrMapOvr>
</p:sld>
</file>

<file path=ppt/slides/slide3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Fasciotomía de 4 compartimentos frente a controles emparejados (meseta y diáfisis tibial juntas)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[r50] Blair JA et al. J Orthop Trauma. 2016. doi:10.1097/BOT.0000000000000570</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36 / 80</a:t>
            </a:r>
          </a:p>
        </p:txBody>
      </p:sp>
    </p:spTree>
  </p:cSld>
  <p:clrMapOvr>
    <a:masterClrMapping/>
  </p:clrMapOvr>
</p:sld>
</file>

<file path=ppt/slides/slide3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Algoritmo de decisión: de la urgencia a la fijación</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[r7] National Institute for Health and Care Excellence. NICE guideline NG37 [Internet]. 2016.</a:t>
            </a:r>
          </a:p>
          <a:p>
            <a:r>
              <a:rPr sz="800">
                <a:solidFill>
                  <a:srgbClr val="5A6469"/>
                </a:solidFill>
                <a:latin typeface="Calibri"/>
              </a:rPr>
              <a:t>[r8] Zelle BA et al. Patient Saf Surg. 2015. doi:10.1186/s13037-015-0086-1</a:t>
            </a:r>
          </a:p>
          <a:p>
            <a:r>
              <a:rPr sz="800">
                <a:solidFill>
                  <a:srgbClr val="5A6469"/>
                </a:solidFill>
                <a:latin typeface="Calibri"/>
              </a:rPr>
              <a:t>[r9] Bhandari M et al. J Bone Joint Surg Am. 2008. doi:10.2106/JBJS.G.01694</a:t>
            </a:r>
          </a:p>
          <a:p>
            <a:r>
              <a:rPr sz="800">
                <a:solidFill>
                  <a:srgbClr val="5A6469"/>
                </a:solidFill>
                <a:latin typeface="Calibri"/>
              </a:rPr>
              <a:t>[r14] Cain ME et al. 2020. doi:10.2106/JBJS.19.00731</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El algoritmo resume la secuencia de decisiones de las primeras horas y el tratamiento definitivo.</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37 / 80</a:t>
            </a:r>
          </a:p>
        </p:txBody>
      </p:sp>
    </p:spTree>
  </p:cSld>
  <p:clrMapOvr>
    <a:masterClrMapping/>
  </p:clrMapOvr>
</p:sld>
</file>

<file path=ppt/slides/slide3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Fractura de la diáfisis tibial del adulto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[r8] Zelle BA et al. Patient Saf Surg. 2015. doi:10.1186/s13037-015-0086-1</a:t>
            </a:r>
          </a:p>
          <a:p>
            <a:r>
              <a:rPr sz="800">
                <a:solidFill>
                  <a:srgbClr val="5A6469"/>
                </a:solidFill>
                <a:latin typeface="Calibri"/>
              </a:rPr>
              <a:t>[r7] National Institute for Health and Care Excellence. NICE guideline NG37 [Internet]. 2016.</a:t>
            </a:r>
          </a:p>
          <a:p>
            <a:r>
              <a:rPr sz="800">
                <a:solidFill>
                  <a:srgbClr val="5A6469"/>
                </a:solidFill>
                <a:latin typeface="Calibri"/>
              </a:rPr>
              <a:t>[r17] British Orthopaedic Association Trauma Committee. Injury. 2020. doi:10.1016/j.injury.2019.12.034</a:t>
            </a:r>
          </a:p>
          <a:p>
            <a:r>
              <a:rPr sz="800">
                <a:solidFill>
                  <a:srgbClr val="5A6469"/>
                </a:solidFill>
                <a:latin typeface="Calibri"/>
              </a:rPr>
              <a:t>[r19] British Orthopaedic Association. 2025.</a:t>
            </a:r>
          </a:p>
          <a:p>
            <a:r>
              <a:rPr sz="800">
                <a:solidFill>
                  <a:srgbClr val="5A6469"/>
                </a:solidFill>
                <a:latin typeface="Calibri"/>
              </a:rPr>
              <a:t>[r18] Sarmiento A et al. Experience with 780 fractures. 1989. doi:10.1302/0301-620X.71B4.2768307</a:t>
            </a:r>
          </a:p>
          <a:p>
            <a:r>
              <a:rPr sz="800">
                <a:solidFill>
                  <a:srgbClr val="5A6469"/>
                </a:solidFill>
                <a:latin typeface="Calibri"/>
              </a:rPr>
              <a:t>(+7 referencias más en las láminas finales)</a:t>
            </a:r>
          </a:p>
        </p:txBody>
      </p:sp>
      <p:sp>
        <p:nvSpPr>
          <p:cNvPr id="6" name="Rounded Rectangle 5"/>
          <p:cNvSpPr/>
          <p:nvPr/>
        </p:nvSpPr>
        <p:spPr>
          <a:xfrm>
            <a:off x="4754880" y="1508760"/>
            <a:ext cx="2743200" cy="199096"/>
          </a:xfrm>
          <a:prstGeom prst="roundRect">
            <a:avLst/>
          </a:prstGeom>
          <a:solidFill>
            <a:srgbClr val="0F5F6B"/>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200" b="1">
                <a:solidFill>
                  <a:srgbClr val="FFFFFF"/>
                </a:solidFill>
                <a:latin typeface="Calibri"/>
              </a:rPr>
              <a:t>Adulto con sospecha de fractura de la diáfisis tibial</a:t>
            </a:r>
          </a:p>
        </p:txBody>
      </p:sp>
      <p:sp>
        <p:nvSpPr>
          <p:cNvPr id="7" name="Rectangle 6"/>
          <p:cNvSpPr/>
          <p:nvPr/>
        </p:nvSpPr>
        <p:spPr>
          <a:xfrm>
            <a:off x="4754880" y="1817584"/>
            <a:ext cx="2743200" cy="199096"/>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ATLS, analgesia, pierna sin ropa, examen neurovascular documentado en ambas piernas [r8][r7]</a:t>
            </a:r>
          </a:p>
        </p:txBody>
      </p:sp>
      <p:sp>
        <p:nvSpPr>
          <p:cNvPr id="8" name="Decision 7"/>
          <p:cNvSpPr/>
          <p:nvPr/>
        </p:nvSpPr>
        <p:spPr>
          <a:xfrm>
            <a:off x="4572000" y="2126408"/>
            <a:ext cx="3108960" cy="305066"/>
          </a:xfrm>
          <a:prstGeom prst="flowChartDecision">
            <a:avLst/>
          </a:prstGeom>
          <a:solidFill>
            <a:srgbClr val="D97706"/>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1">
                <a:solidFill>
                  <a:srgbClr val="FFFFFF"/>
                </a:solidFill>
                <a:latin typeface="Calibri"/>
              </a:rPr>
              <a:t>¿Hay signos duros de lesión vascular (sin pulso palpable, sangrado persistente, hematoma en expansión)? [r7]</a:t>
            </a:r>
          </a:p>
        </p:txBody>
      </p:sp>
      <p:sp>
        <p:nvSpPr>
          <p:cNvPr id="9" name="Rectangle 8"/>
          <p:cNvSpPr/>
          <p:nvPr/>
        </p:nvSpPr>
        <p:spPr>
          <a:xfrm>
            <a:off x="4754880" y="2541203"/>
            <a:ext cx="2743200" cy="199096"/>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Realinear y reexaminar; si persisten, exploración quirúrgica inmediata sin esperar la angiografía [r7]</a:t>
            </a:r>
          </a:p>
        </p:txBody>
      </p:sp>
      <p:sp>
        <p:nvSpPr>
          <p:cNvPr id="10" name="Decision 9"/>
          <p:cNvSpPr/>
          <p:nvPr/>
        </p:nvSpPr>
        <p:spPr>
          <a:xfrm>
            <a:off x="4572000" y="2850027"/>
            <a:ext cx="3108960" cy="305066"/>
          </a:xfrm>
          <a:prstGeom prst="flowChartDecision">
            <a:avLst/>
          </a:prstGeom>
          <a:solidFill>
            <a:srgbClr val="D97706"/>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1">
                <a:solidFill>
                  <a:srgbClr val="FFFFFF"/>
                </a:solidFill>
                <a:latin typeface="Calibri"/>
              </a:rPr>
              <a:t>¿Hay una herida que comunique con la fractura (fractura abierta)?</a:t>
            </a:r>
          </a:p>
        </p:txBody>
      </p:sp>
      <p:sp>
        <p:nvSpPr>
          <p:cNvPr id="11" name="Rectangle 10"/>
          <p:cNvSpPr/>
          <p:nvPr/>
        </p:nvSpPr>
        <p:spPr>
          <a:xfrm>
            <a:off x="4754880" y="3264822"/>
            <a:ext cx="2743200" cy="199096"/>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Apósito salino con película oclusiva, antibiótico intravenoso de inmediato (idealmente en la primera hora), sin irrigar; fotografía de la herida [r7][r17]</a:t>
            </a:r>
          </a:p>
        </p:txBody>
      </p:sp>
      <p:sp>
        <p:nvSpPr>
          <p:cNvPr id="12" name="Rectangle 11"/>
          <p:cNvSpPr/>
          <p:nvPr/>
        </p:nvSpPr>
        <p:spPr>
          <a:xfrm>
            <a:off x="4754880" y="3573646"/>
            <a:ext cx="2743200" cy="199096"/>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Plan ortoplástico: desbridamiento inmediato si hay contaminación grave o compromiso vascular, a las 12 horas si es de alta energía y a las 24 horas en las demás; cobertura definitiva en el mismo tiempo o antes de 72 horas [r7][r17]</a:t>
            </a:r>
          </a:p>
        </p:txBody>
      </p:sp>
      <p:sp>
        <p:nvSpPr>
          <p:cNvPr id="13" name="Decision 12"/>
          <p:cNvSpPr/>
          <p:nvPr/>
        </p:nvSpPr>
        <p:spPr>
          <a:xfrm>
            <a:off x="4572000" y="3882470"/>
            <a:ext cx="3108960" cy="305066"/>
          </a:xfrm>
          <a:prstGeom prst="flowChartDecision">
            <a:avLst/>
          </a:prstGeom>
          <a:solidFill>
            <a:srgbClr val="D97706"/>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1">
                <a:solidFill>
                  <a:srgbClr val="FFFFFF"/>
                </a:solidFill>
                <a:latin typeface="Calibri"/>
              </a:rPr>
              <a:t>¿Diagnóstico de síndrome compartimental? Dolor desproporcionado y al estiramiento pasivo que persisten tras abrir vendajes y elevar; si hay duda, presión: diferencial menor de 30 mmHg = mayor riesgo; absoluta mayor de 40 mmHg = plantear descompresión urgente [r19]</a:t>
            </a:r>
          </a:p>
        </p:txBody>
      </p:sp>
      <p:sp>
        <p:nvSpPr>
          <p:cNvPr id="14" name="Rectangle 13"/>
          <p:cNvSpPr/>
          <p:nvPr/>
        </p:nvSpPr>
        <p:spPr>
          <a:xfrm>
            <a:off x="2987040" y="4297265"/>
            <a:ext cx="2743200" cy="199096"/>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Descompresión inmediata de los 4 compartimentos con 2 incisiones y desbridamiento del músculo no viable [r19]</a:t>
            </a:r>
          </a:p>
        </p:txBody>
      </p:sp>
      <p:sp>
        <p:nvSpPr>
          <p:cNvPr id="15" name="Rectangle 14"/>
          <p:cNvSpPr/>
          <p:nvPr/>
        </p:nvSpPr>
        <p:spPr>
          <a:xfrm>
            <a:off x="6522720" y="4297265"/>
            <a:ext cx="2743200" cy="199096"/>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Vigilancia durante 48 horas tras la lesión o la fijación; si hay riesgo, evaluación horaria y presión si hay dudas [r7][r19]</a:t>
            </a:r>
          </a:p>
        </p:txBody>
      </p:sp>
      <p:sp>
        <p:nvSpPr>
          <p:cNvPr id="16" name="Decision 15"/>
          <p:cNvSpPr/>
          <p:nvPr/>
        </p:nvSpPr>
        <p:spPr>
          <a:xfrm>
            <a:off x="4572000" y="4606089"/>
            <a:ext cx="3108960" cy="305066"/>
          </a:xfrm>
          <a:prstGeom prst="flowChartDecision">
            <a:avLst/>
          </a:prstGeom>
          <a:solidFill>
            <a:srgbClr val="D97706"/>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1">
                <a:solidFill>
                  <a:srgbClr val="FFFFFF"/>
                </a:solidFill>
                <a:latin typeface="Calibri"/>
              </a:rPr>
              <a:t>¿Fractura desplazada, inestable o que no tolera ortesis?</a:t>
            </a:r>
          </a:p>
        </p:txBody>
      </p:sp>
      <p:sp>
        <p:nvSpPr>
          <p:cNvPr id="17" name="Rectangle 16"/>
          <p:cNvSpPr/>
          <p:nvPr/>
        </p:nvSpPr>
        <p:spPr>
          <a:xfrm>
            <a:off x="2987040" y="5020884"/>
            <a:ext cx="2743200" cy="305066"/>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Ortesis funcional con control radiográfico estricto; criterio de éxito de la serie de referencia: angulación menor de 5° y acortamiento menor de 10 mm [r18]</a:t>
            </a:r>
          </a:p>
        </p:txBody>
      </p:sp>
      <p:sp>
        <p:nvSpPr>
          <p:cNvPr id="18" name="Decision 17"/>
          <p:cNvSpPr/>
          <p:nvPr/>
        </p:nvSpPr>
        <p:spPr>
          <a:xfrm>
            <a:off x="6339839" y="5020884"/>
            <a:ext cx="3108960" cy="305066"/>
          </a:xfrm>
          <a:prstGeom prst="flowChartDecision">
            <a:avLst/>
          </a:prstGeom>
          <a:solidFill>
            <a:srgbClr val="D97706"/>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200" b="1">
                <a:solidFill>
                  <a:srgbClr val="FFFFFF"/>
                </a:solidFill>
                <a:latin typeface="Calibri"/>
              </a:rPr>
              <a:t>¿Fractura del tercio proximal o del tercio distal?</a:t>
            </a:r>
          </a:p>
        </p:txBody>
      </p:sp>
      <p:sp>
        <p:nvSpPr>
          <p:cNvPr id="19" name="Rectangle 18"/>
          <p:cNvSpPr/>
          <p:nvPr/>
        </p:nvSpPr>
        <p:spPr>
          <a:xfrm>
            <a:off x="2987040" y="5435679"/>
            <a:ext cx="2743200" cy="199096"/>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Técnicas especiales: proximal con semiextensión, tornillos Poller o placa unicortical; distal con bloqueos distales, valorar peroné, TC del maléolo posterior o placa [r8][r51][r52][r29][r20]</a:t>
            </a:r>
          </a:p>
        </p:txBody>
      </p:sp>
      <p:sp>
        <p:nvSpPr>
          <p:cNvPr id="20" name="Rectangle 19"/>
          <p:cNvSpPr/>
          <p:nvPr/>
        </p:nvSpPr>
        <p:spPr>
          <a:xfrm>
            <a:off x="6522720" y="5435679"/>
            <a:ext cx="2743200" cy="199096"/>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Clavo intramedular bloqueado, fresado en la cerrada; vía infrapatelar o suprapatelar según el trazo, las partes blandas y el entrenamiento [r8][r9]</a:t>
            </a:r>
          </a:p>
        </p:txBody>
      </p:sp>
      <p:sp>
        <p:nvSpPr>
          <p:cNvPr id="21" name="Rounded Rectangle 20"/>
          <p:cNvSpPr/>
          <p:nvPr/>
        </p:nvSpPr>
        <p:spPr>
          <a:xfrm>
            <a:off x="4754880" y="5744503"/>
            <a:ext cx="2743200" cy="199096"/>
          </a:xfrm>
          <a:prstGeom prst="roundRect">
            <a:avLst/>
          </a:prstGeom>
          <a:solidFill>
            <a:srgbClr val="5A6469"/>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1">
                <a:solidFill>
                  <a:srgbClr val="FFFFFF"/>
                </a:solidFill>
                <a:latin typeface="Calibri"/>
              </a:rPr>
              <a:t>Comprobar longitud, eje y rotación antes de despertar al paciente; vigilar consolidación con RUST y rehabilitar [r14][r38]</a:t>
            </a:r>
          </a:p>
        </p:txBody>
      </p:sp>
      <p:cxnSp>
        <p:nvCxnSpPr>
          <p:cNvPr id="22" name="Connector 21"/>
          <p:cNvCxnSpPr>
            <a:stCxn id="6" idx="2"/>
            <a:endCxn id="7" idx="0"/>
          </p:cNvCxnSpPr>
          <p:nvPr/>
        </p:nvCxnSpPr>
        <p:spPr>
          <a:xfrm flipH="1">
            <a:off x="6126480" y="1707856"/>
            <a:ext cx="0"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23" name="Connector 22"/>
          <p:cNvCxnSpPr>
            <a:stCxn id="7" idx="2"/>
            <a:endCxn id="8" idx="0"/>
          </p:cNvCxnSpPr>
          <p:nvPr/>
        </p:nvCxnSpPr>
        <p:spPr>
          <a:xfrm flipH="1">
            <a:off x="6126480" y="2016680"/>
            <a:ext cx="0"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24" name="Connector 23"/>
          <p:cNvCxnSpPr>
            <a:stCxn id="8" idx="2"/>
            <a:endCxn id="9" idx="0"/>
          </p:cNvCxnSpPr>
          <p:nvPr/>
        </p:nvCxnSpPr>
        <p:spPr>
          <a:xfrm flipH="1">
            <a:off x="6126480" y="2431474"/>
            <a:ext cx="0"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25" name="TextBox 24"/>
          <p:cNvSpPr txBox="1"/>
          <p:nvPr/>
        </p:nvSpPr>
        <p:spPr>
          <a:xfrm>
            <a:off x="6181344" y="2424159"/>
            <a:ext cx="457200" cy="274320"/>
          </a:xfrm>
          <a:prstGeom prst="rect">
            <a:avLst/>
          </a:prstGeom>
          <a:noFill/>
        </p:spPr>
        <p:txBody>
          <a:bodyPr wrap="square">
            <a:spAutoFit/>
          </a:bodyPr>
          <a:lstStyle/>
          <a:p>
            <a:r>
              <a:rPr sz="1200" b="1">
                <a:solidFill>
                  <a:srgbClr val="D97706"/>
                </a:solidFill>
                <a:latin typeface="Calibri"/>
              </a:rPr>
              <a:t>sí</a:t>
            </a:r>
          </a:p>
        </p:txBody>
      </p:sp>
      <p:cxnSp>
        <p:nvCxnSpPr>
          <p:cNvPr id="26" name="Connector 25"/>
          <p:cNvCxnSpPr>
            <a:stCxn id="8" idx="2"/>
            <a:endCxn id="10" idx="0"/>
          </p:cNvCxnSpPr>
          <p:nvPr/>
        </p:nvCxnSpPr>
        <p:spPr>
          <a:xfrm flipH="1">
            <a:off x="6126480" y="2431474"/>
            <a:ext cx="0" cy="418553"/>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27" name="TextBox 26"/>
          <p:cNvSpPr txBox="1"/>
          <p:nvPr/>
        </p:nvSpPr>
        <p:spPr>
          <a:xfrm>
            <a:off x="6181344" y="2532247"/>
            <a:ext cx="457200" cy="274320"/>
          </a:xfrm>
          <a:prstGeom prst="rect">
            <a:avLst/>
          </a:prstGeom>
          <a:noFill/>
        </p:spPr>
        <p:txBody>
          <a:bodyPr wrap="square">
            <a:spAutoFit/>
          </a:bodyPr>
          <a:lstStyle/>
          <a:p>
            <a:r>
              <a:rPr sz="1200" b="1">
                <a:solidFill>
                  <a:srgbClr val="D97706"/>
                </a:solidFill>
                <a:latin typeface="Calibri"/>
              </a:rPr>
              <a:t>no</a:t>
            </a:r>
          </a:p>
        </p:txBody>
      </p:sp>
      <p:cxnSp>
        <p:nvCxnSpPr>
          <p:cNvPr id="28" name="Connector 27"/>
          <p:cNvCxnSpPr>
            <a:stCxn id="9" idx="2"/>
            <a:endCxn id="10" idx="0"/>
          </p:cNvCxnSpPr>
          <p:nvPr/>
        </p:nvCxnSpPr>
        <p:spPr>
          <a:xfrm flipH="1">
            <a:off x="6126480" y="2740299"/>
            <a:ext cx="0"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29" name="Connector 28"/>
          <p:cNvCxnSpPr>
            <a:stCxn id="10" idx="2"/>
            <a:endCxn id="11" idx="0"/>
          </p:cNvCxnSpPr>
          <p:nvPr/>
        </p:nvCxnSpPr>
        <p:spPr>
          <a:xfrm flipH="1">
            <a:off x="6126480" y="3155093"/>
            <a:ext cx="0"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30" name="TextBox 29"/>
          <p:cNvSpPr txBox="1"/>
          <p:nvPr/>
        </p:nvSpPr>
        <p:spPr>
          <a:xfrm>
            <a:off x="6181344" y="3147778"/>
            <a:ext cx="457200" cy="274320"/>
          </a:xfrm>
          <a:prstGeom prst="rect">
            <a:avLst/>
          </a:prstGeom>
          <a:noFill/>
        </p:spPr>
        <p:txBody>
          <a:bodyPr wrap="square">
            <a:spAutoFit/>
          </a:bodyPr>
          <a:lstStyle/>
          <a:p>
            <a:r>
              <a:rPr sz="1200" b="1">
                <a:solidFill>
                  <a:srgbClr val="D97706"/>
                </a:solidFill>
                <a:latin typeface="Calibri"/>
              </a:rPr>
              <a:t>sí</a:t>
            </a:r>
          </a:p>
        </p:txBody>
      </p:sp>
      <p:cxnSp>
        <p:nvCxnSpPr>
          <p:cNvPr id="31" name="Connector 30"/>
          <p:cNvCxnSpPr>
            <a:stCxn id="10" idx="2"/>
            <a:endCxn id="13" idx="0"/>
          </p:cNvCxnSpPr>
          <p:nvPr/>
        </p:nvCxnSpPr>
        <p:spPr>
          <a:xfrm flipH="1">
            <a:off x="6126480" y="3155093"/>
            <a:ext cx="0" cy="727377"/>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32" name="TextBox 31"/>
          <p:cNvSpPr txBox="1"/>
          <p:nvPr/>
        </p:nvSpPr>
        <p:spPr>
          <a:xfrm>
            <a:off x="6181344" y="3363954"/>
            <a:ext cx="457200" cy="274320"/>
          </a:xfrm>
          <a:prstGeom prst="rect">
            <a:avLst/>
          </a:prstGeom>
          <a:noFill/>
        </p:spPr>
        <p:txBody>
          <a:bodyPr wrap="square">
            <a:spAutoFit/>
          </a:bodyPr>
          <a:lstStyle/>
          <a:p>
            <a:r>
              <a:rPr sz="1200" b="1">
                <a:solidFill>
                  <a:srgbClr val="D97706"/>
                </a:solidFill>
                <a:latin typeface="Calibri"/>
              </a:rPr>
              <a:t>no</a:t>
            </a:r>
          </a:p>
        </p:txBody>
      </p:sp>
      <p:cxnSp>
        <p:nvCxnSpPr>
          <p:cNvPr id="33" name="Connector 32"/>
          <p:cNvCxnSpPr>
            <a:stCxn id="11" idx="2"/>
            <a:endCxn id="12" idx="0"/>
          </p:cNvCxnSpPr>
          <p:nvPr/>
        </p:nvCxnSpPr>
        <p:spPr>
          <a:xfrm flipH="1">
            <a:off x="6126480" y="3463918"/>
            <a:ext cx="0"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34" name="Connector 33"/>
          <p:cNvCxnSpPr>
            <a:stCxn id="12" idx="2"/>
            <a:endCxn id="13" idx="0"/>
          </p:cNvCxnSpPr>
          <p:nvPr/>
        </p:nvCxnSpPr>
        <p:spPr>
          <a:xfrm flipH="1">
            <a:off x="6126480" y="3772742"/>
            <a:ext cx="0"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35" name="Connector 34"/>
          <p:cNvCxnSpPr>
            <a:stCxn id="13" idx="2"/>
            <a:endCxn id="14" idx="0"/>
          </p:cNvCxnSpPr>
          <p:nvPr/>
        </p:nvCxnSpPr>
        <p:spPr>
          <a:xfrm flipH="1">
            <a:off x="4358640" y="4187536"/>
            <a:ext cx="1767840"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36" name="TextBox 35"/>
          <p:cNvSpPr txBox="1"/>
          <p:nvPr/>
        </p:nvSpPr>
        <p:spPr>
          <a:xfrm>
            <a:off x="5004816" y="4180221"/>
            <a:ext cx="457200" cy="274320"/>
          </a:xfrm>
          <a:prstGeom prst="rect">
            <a:avLst/>
          </a:prstGeom>
          <a:noFill/>
        </p:spPr>
        <p:txBody>
          <a:bodyPr wrap="square">
            <a:spAutoFit/>
          </a:bodyPr>
          <a:lstStyle/>
          <a:p>
            <a:r>
              <a:rPr sz="1200" b="1">
                <a:solidFill>
                  <a:srgbClr val="D97706"/>
                </a:solidFill>
                <a:latin typeface="Calibri"/>
              </a:rPr>
              <a:t>sí</a:t>
            </a:r>
          </a:p>
        </p:txBody>
      </p:sp>
      <p:cxnSp>
        <p:nvCxnSpPr>
          <p:cNvPr id="37" name="Connector 36"/>
          <p:cNvCxnSpPr>
            <a:stCxn id="13" idx="2"/>
            <a:endCxn id="15" idx="0"/>
          </p:cNvCxnSpPr>
          <p:nvPr/>
        </p:nvCxnSpPr>
        <p:spPr>
          <a:xfrm>
            <a:off x="6126480" y="4187536"/>
            <a:ext cx="1767840"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38" name="TextBox 37"/>
          <p:cNvSpPr txBox="1"/>
          <p:nvPr/>
        </p:nvSpPr>
        <p:spPr>
          <a:xfrm>
            <a:off x="6800088" y="4180221"/>
            <a:ext cx="457200" cy="274320"/>
          </a:xfrm>
          <a:prstGeom prst="rect">
            <a:avLst/>
          </a:prstGeom>
          <a:noFill/>
        </p:spPr>
        <p:txBody>
          <a:bodyPr wrap="square">
            <a:spAutoFit/>
          </a:bodyPr>
          <a:lstStyle/>
          <a:p>
            <a:r>
              <a:rPr sz="1200" b="1">
                <a:solidFill>
                  <a:srgbClr val="D97706"/>
                </a:solidFill>
                <a:latin typeface="Calibri"/>
              </a:rPr>
              <a:t>no</a:t>
            </a:r>
          </a:p>
        </p:txBody>
      </p:sp>
      <p:cxnSp>
        <p:nvCxnSpPr>
          <p:cNvPr id="39" name="Connector 38"/>
          <p:cNvCxnSpPr>
            <a:stCxn id="14" idx="2"/>
            <a:endCxn id="16" idx="0"/>
          </p:cNvCxnSpPr>
          <p:nvPr/>
        </p:nvCxnSpPr>
        <p:spPr>
          <a:xfrm>
            <a:off x="4358640" y="4496361"/>
            <a:ext cx="1767840"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40" name="Connector 39"/>
          <p:cNvCxnSpPr>
            <a:stCxn id="15" idx="2"/>
            <a:endCxn id="16" idx="0"/>
          </p:cNvCxnSpPr>
          <p:nvPr/>
        </p:nvCxnSpPr>
        <p:spPr>
          <a:xfrm flipH="1">
            <a:off x="6126480" y="4496361"/>
            <a:ext cx="1767840"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41" name="Connector 40"/>
          <p:cNvCxnSpPr>
            <a:stCxn id="16" idx="2"/>
            <a:endCxn id="18" idx="0"/>
          </p:cNvCxnSpPr>
          <p:nvPr/>
        </p:nvCxnSpPr>
        <p:spPr>
          <a:xfrm>
            <a:off x="6126480" y="4911155"/>
            <a:ext cx="1767839"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42" name="TextBox 41"/>
          <p:cNvSpPr txBox="1"/>
          <p:nvPr/>
        </p:nvSpPr>
        <p:spPr>
          <a:xfrm>
            <a:off x="6800087" y="4903840"/>
            <a:ext cx="457200" cy="274320"/>
          </a:xfrm>
          <a:prstGeom prst="rect">
            <a:avLst/>
          </a:prstGeom>
          <a:noFill/>
        </p:spPr>
        <p:txBody>
          <a:bodyPr wrap="square">
            <a:spAutoFit/>
          </a:bodyPr>
          <a:lstStyle/>
          <a:p>
            <a:r>
              <a:rPr sz="1200" b="1">
                <a:solidFill>
                  <a:srgbClr val="D97706"/>
                </a:solidFill>
                <a:latin typeface="Calibri"/>
              </a:rPr>
              <a:t>sí</a:t>
            </a:r>
          </a:p>
        </p:txBody>
      </p:sp>
      <p:cxnSp>
        <p:nvCxnSpPr>
          <p:cNvPr id="43" name="Connector 42"/>
          <p:cNvCxnSpPr>
            <a:stCxn id="16" idx="2"/>
            <a:endCxn id="17" idx="0"/>
          </p:cNvCxnSpPr>
          <p:nvPr/>
        </p:nvCxnSpPr>
        <p:spPr>
          <a:xfrm flipH="1">
            <a:off x="4358640" y="4911155"/>
            <a:ext cx="1767840"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44" name="TextBox 43"/>
          <p:cNvSpPr txBox="1"/>
          <p:nvPr/>
        </p:nvSpPr>
        <p:spPr>
          <a:xfrm>
            <a:off x="5004816" y="4903840"/>
            <a:ext cx="457200" cy="274320"/>
          </a:xfrm>
          <a:prstGeom prst="rect">
            <a:avLst/>
          </a:prstGeom>
          <a:noFill/>
        </p:spPr>
        <p:txBody>
          <a:bodyPr wrap="square">
            <a:spAutoFit/>
          </a:bodyPr>
          <a:lstStyle/>
          <a:p>
            <a:r>
              <a:rPr sz="1200" b="1">
                <a:solidFill>
                  <a:srgbClr val="D97706"/>
                </a:solidFill>
                <a:latin typeface="Calibri"/>
              </a:rPr>
              <a:t>no</a:t>
            </a:r>
          </a:p>
        </p:txBody>
      </p:sp>
      <p:cxnSp>
        <p:nvCxnSpPr>
          <p:cNvPr id="45" name="Connector 44"/>
          <p:cNvCxnSpPr>
            <a:stCxn id="18" idx="2"/>
            <a:endCxn id="19" idx="0"/>
          </p:cNvCxnSpPr>
          <p:nvPr/>
        </p:nvCxnSpPr>
        <p:spPr>
          <a:xfrm flipH="1">
            <a:off x="4358640" y="5325950"/>
            <a:ext cx="3535679"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46" name="TextBox 45"/>
          <p:cNvSpPr txBox="1"/>
          <p:nvPr/>
        </p:nvSpPr>
        <p:spPr>
          <a:xfrm>
            <a:off x="6153911" y="5318635"/>
            <a:ext cx="457200" cy="274320"/>
          </a:xfrm>
          <a:prstGeom prst="rect">
            <a:avLst/>
          </a:prstGeom>
          <a:noFill/>
        </p:spPr>
        <p:txBody>
          <a:bodyPr wrap="square">
            <a:spAutoFit/>
          </a:bodyPr>
          <a:lstStyle/>
          <a:p>
            <a:r>
              <a:rPr sz="1200" b="1">
                <a:solidFill>
                  <a:srgbClr val="D97706"/>
                </a:solidFill>
                <a:latin typeface="Calibri"/>
              </a:rPr>
              <a:t>sí</a:t>
            </a:r>
          </a:p>
        </p:txBody>
      </p:sp>
      <p:cxnSp>
        <p:nvCxnSpPr>
          <p:cNvPr id="47" name="Connector 46"/>
          <p:cNvCxnSpPr>
            <a:stCxn id="18" idx="2"/>
            <a:endCxn id="20" idx="0"/>
          </p:cNvCxnSpPr>
          <p:nvPr/>
        </p:nvCxnSpPr>
        <p:spPr>
          <a:xfrm>
            <a:off x="7894319" y="5325950"/>
            <a:ext cx="1"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48" name="TextBox 47"/>
          <p:cNvSpPr txBox="1"/>
          <p:nvPr/>
        </p:nvSpPr>
        <p:spPr>
          <a:xfrm>
            <a:off x="7949183" y="5318635"/>
            <a:ext cx="457200" cy="274320"/>
          </a:xfrm>
          <a:prstGeom prst="rect">
            <a:avLst/>
          </a:prstGeom>
          <a:noFill/>
        </p:spPr>
        <p:txBody>
          <a:bodyPr wrap="square">
            <a:spAutoFit/>
          </a:bodyPr>
          <a:lstStyle/>
          <a:p>
            <a:r>
              <a:rPr sz="1200" b="1">
                <a:solidFill>
                  <a:srgbClr val="D97706"/>
                </a:solidFill>
                <a:latin typeface="Calibri"/>
              </a:rPr>
              <a:t>no</a:t>
            </a:r>
          </a:p>
        </p:txBody>
      </p:sp>
      <p:cxnSp>
        <p:nvCxnSpPr>
          <p:cNvPr id="49" name="Connector 48"/>
          <p:cNvCxnSpPr>
            <a:stCxn id="19" idx="2"/>
            <a:endCxn id="21" idx="0"/>
          </p:cNvCxnSpPr>
          <p:nvPr/>
        </p:nvCxnSpPr>
        <p:spPr>
          <a:xfrm>
            <a:off x="4358640" y="5634775"/>
            <a:ext cx="1767840"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50" name="Connector 49"/>
          <p:cNvCxnSpPr>
            <a:stCxn id="20" idx="2"/>
            <a:endCxn id="21" idx="0"/>
          </p:cNvCxnSpPr>
          <p:nvPr/>
        </p:nvCxnSpPr>
        <p:spPr>
          <a:xfrm flipH="1">
            <a:off x="6126480" y="5634775"/>
            <a:ext cx="1767840"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51" name="Connector 50"/>
          <p:cNvCxnSpPr>
            <a:stCxn id="17" idx="2"/>
            <a:endCxn id="21" idx="0"/>
          </p:cNvCxnSpPr>
          <p:nvPr/>
        </p:nvCxnSpPr>
        <p:spPr>
          <a:xfrm>
            <a:off x="4358640" y="5325950"/>
            <a:ext cx="1767840" cy="418553"/>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52" name="TextBox 51"/>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38 / 80</a:t>
            </a:r>
          </a:p>
        </p:txBody>
      </p:sp>
    </p:spTree>
  </p:cSld>
  <p:clrMapOvr>
    <a:masterClrMapping/>
  </p:clrMapOvr>
</p:sld>
</file>

<file path=ppt/slides/slide3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Tratamiento: ortesis, clavo, fijador y placa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Duan X et al. Cochrane Database Syst Rev. 2012. doi:10.1002/14651858.CD008241.pub2</a:t>
            </a:r>
          </a:p>
          <a:p>
            <a:r>
              <a:rPr sz="800">
                <a:solidFill>
                  <a:srgbClr val="5A6469"/>
                </a:solidFill>
                <a:latin typeface="Calibri"/>
              </a:rPr>
              <a:t>[r8] Zelle BA et al. Patient Saf Surg. 2015. doi:10.1186/s13037-015-0086-1</a:t>
            </a:r>
          </a:p>
          <a:p>
            <a:r>
              <a:rPr sz="800">
                <a:solidFill>
                  <a:srgbClr val="5A6469"/>
                </a:solidFill>
                <a:latin typeface="Calibri"/>
              </a:rPr>
              <a:t>[r9] Bhandari M et al. J Bone Joint Surg Am. 2008. doi:10.2106/JBJS.G.01694</a:t>
            </a:r>
          </a:p>
          <a:p>
            <a:r>
              <a:rPr sz="800">
                <a:solidFill>
                  <a:srgbClr val="5A6469"/>
                </a:solidFill>
                <a:latin typeface="Calibri"/>
              </a:rPr>
              <a:t>[r18] Sarmiento A et al. Experience with 780 fractures. 1989. doi:10.1302/0301-620X.71B4.2768307</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1.</a:t>
            </a:r>
          </a:p>
          <a:p>
            <a:pPr marL="347472" indent="-347472">
              <a:spcAft>
                <a:spcPts val="1400"/>
              </a:spcAft>
              <a:buChar char="•"/>
            </a:pPr>
            <a:r>
              <a:rPr sz="2800">
                <a:solidFill>
                  <a:srgbClr val="263238"/>
                </a:solidFill>
                <a:latin typeface="Calibri"/>
              </a:rPr>
              <a:t>Sin quirófano: ortesis funcional (Sarmiento) y yeso.</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39 / 80</a:t>
            </a:r>
          </a:p>
        </p:txBody>
      </p:sp>
    </p:spTree>
  </p:cSld>
  <p:clrMapOvr>
    <a:masterClrMapping/>
  </p:clrMapOvr>
</p:sld>
</file>

<file path=ppt/slides/slide4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Eventos del compuesto primario en SPRINT según fractura y clavo (calculado de los conteos del ensayo)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[r9] Bhandari M et al. J Bone Joint Surg Am. 2008. doi:10.2106/JBJS.G.01694</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40 / 80</a:t>
            </a:r>
          </a:p>
        </p:txBody>
      </p:sp>
    </p:spTree>
  </p:cSld>
  <p:clrMapOvr>
    <a:masterClrMapping/>
  </p:clrMapOvr>
</p:sld>
</file>

<file path=ppt/slides/slide4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Retardo de consolidación o pseudoartrosis según el método (13 ensayos, fracturas cerradas)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[r54] Coles CP et al. A review of the prospective literature. 2000. PMID 10948685</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41 / 80</a:t>
            </a:r>
          </a:p>
        </p:txBody>
      </p:sp>
    </p:spTree>
  </p:cSld>
  <p:clrMapOvr>
    <a:masterClrMapping/>
  </p:clrMapOvr>
</p:sld>
</file>

<file path=ppt/slides/slide4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Clavo infrapatelar o suprapatelar</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[r8] Zelle BA et al. Patient Saf Surg. 2015. doi:10.1186/s13037-015-0086-1</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El problema de partida.</a:t>
            </a:r>
          </a:p>
          <a:p>
            <a:pPr marL="347472" indent="-347472">
              <a:spcAft>
                <a:spcPts val="1400"/>
              </a:spcAft>
              <a:buChar char="•"/>
            </a:pPr>
            <a:r>
              <a:rPr sz="2400">
                <a:solidFill>
                  <a:srgbClr val="263238"/>
                </a:solidFill>
                <a:latin typeface="Calibri"/>
              </a:rPr>
              <a:t>En el tercio proximal, flexionar mucho la rodilla para entrar por debajo de la rótula exagera la deformidad típica en apex anterior, porque el cuádriceps tira del fragmento proximal [r8].</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42 / 80</a:t>
            </a:r>
          </a:p>
        </p:txBody>
      </p:sp>
    </p:spTree>
  </p:cSld>
  <p:clrMapOvr>
    <a:masterClrMapping/>
  </p:clrMapOvr>
</p:sld>
</file>

<file path=ppt/slides/slide4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Dolor anterior de rodilla según la vía (revisión sistemática de 14 estudios)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[r28] Bleeker NJ et al. J Orthop Trauma. 2021. doi:10.1097/BOT.0000000000002043</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43 / 80</a:t>
            </a:r>
          </a:p>
        </p:txBody>
      </p:sp>
    </p:spTree>
  </p:cSld>
  <p:clrMapOvr>
    <a:masterClrMapping/>
  </p:clrMapOvr>
</p:sld>
</file>

<file path=ppt/slides/slide4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Malalineación según la vía (revisión sistemática de 14 estudios)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[r28] Bleeker NJ et al. J Orthop Trauma. 2021. doi:10.1097/BOT.0000000000002043</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44 / 80</a:t>
            </a:r>
          </a:p>
        </p:txBody>
      </p:sp>
    </p:spTree>
  </p:cSld>
  <p:clrMapOvr>
    <a:masterClrMapping/>
  </p:clrMapOvr>
</p:sld>
</file>

<file path=ppt/slides/slide4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Técnica del clavo intramedular tibial</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Duan X et al. Cochrane Database Syst Rev. 2012. doi:10.1002/14651858.CD008241.pub2</a:t>
            </a:r>
          </a:p>
          <a:p>
            <a:r>
              <a:rPr sz="800">
                <a:solidFill>
                  <a:srgbClr val="5A6469"/>
                </a:solidFill>
                <a:latin typeface="Calibri"/>
              </a:rPr>
              <a:t>[r8] Zelle BA et al. Patient Saf Surg. 2015. doi:10.1186/s13037-015-0086-1</a:t>
            </a:r>
          </a:p>
          <a:p>
            <a:r>
              <a:rPr sz="800">
                <a:solidFill>
                  <a:srgbClr val="5A6469"/>
                </a:solidFill>
                <a:latin typeface="Calibri"/>
              </a:rPr>
              <a:t>[r11] Alderlieste DS et al. JB JS Open Access. 2024. doi:10.2106/JBJS.OA.23.00134</a:t>
            </a:r>
          </a:p>
          <a:p>
            <a:r>
              <a:rPr sz="800">
                <a:solidFill>
                  <a:srgbClr val="5A6469"/>
                </a:solidFill>
                <a:latin typeface="Calibri"/>
              </a:rPr>
              <a:t>[r14] Cain ME et al. 2020. doi:10.2106/JBJS.19.00731</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Esta técnica es apoyo de estudio: no sustituye al tutor ni al manual del implante.</a:t>
            </a:r>
          </a:p>
          <a:p>
            <a:pPr marL="347472" indent="-347472">
              <a:spcAft>
                <a:spcPts val="1400"/>
              </a:spcAft>
              <a:buChar char="•"/>
            </a:pPr>
            <a:r>
              <a:rPr sz="2400">
                <a:solidFill>
                  <a:srgbClr val="263238"/>
                </a:solidFill>
                <a:latin typeface="Calibri"/>
              </a:rPr>
              <a:t>Se explica el porqué de cada paso y dónde se equivoca el residente.</a:t>
            </a:r>
          </a:p>
          <a:p>
            <a:pPr marL="347472" indent="-347472">
              <a:spcAft>
                <a:spcPts val="1400"/>
              </a:spcAft>
              <a:buChar char="•"/>
            </a:pPr>
            <a:r>
              <a:rPr sz="2400">
                <a:solidFill>
                  <a:srgbClr val="263238"/>
                </a:solidFill>
                <a:latin typeface="Calibri"/>
              </a:rPr>
              <a:t>Posición.</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45 / 80</a:t>
            </a:r>
          </a:p>
        </p:txBody>
      </p:sp>
    </p:spTree>
  </p:cSld>
  <p:clrMapOvr>
    <a:masterClrMapping/>
  </p:clrMapOvr>
</p:sld>
</file>

<file path=ppt/slides/slide4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Malrotación de 10° o más tras el clavo, según el estudio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[r14] Cain ME et al. 2020. doi:10.2106/JBJS.19.00731</a:t>
            </a:r>
          </a:p>
          <a:p>
            <a:r>
              <a:rPr sz="1000">
                <a:solidFill>
                  <a:srgbClr val="5A6469"/>
                </a:solidFill>
                <a:latin typeface="Calibri"/>
              </a:rPr>
              <a:t>[r15] Theriault B et al. J Bone Joint Surg Am. 2012. doi:10.2106/JBJS.K.00859</a:t>
            </a:r>
          </a:p>
          <a:p>
            <a:r>
              <a:rPr sz="1000">
                <a:solidFill>
                  <a:srgbClr val="5A6469"/>
                </a:solidFill>
                <a:latin typeface="Calibri"/>
              </a:rPr>
              <a:t>[r11] Alderlieste DS et al. JB JS Open Access. 2024. doi:10.2106/JBJS.OA.23.00134</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46 / 80</a:t>
            </a:r>
          </a:p>
        </p:txBody>
      </p:sp>
    </p:spTree>
  </p:cSld>
  <p:clrMapOvr>
    <a:masterClrMapping/>
  </p:clrMapOvr>
</p:sld>
</file>

<file path=ppt/slides/slide4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Sentido de la malrotación entre quienes la tuvieron, según el lado fracturado (cohorte de 253 pacientes)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[r11] Alderlieste DS et al. JB JS Open Access. 2024. doi:10.2106/JBJS.OA.23.00134</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47 / 80</a:t>
            </a:r>
          </a:p>
        </p:txBody>
      </p:sp>
    </p:spTree>
  </p:cSld>
  <p:clrMapOvr>
    <a:masterClrMapping/>
  </p:clrMapOvr>
</p:sld>
</file>

<file path=ppt/slides/slide4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Casos especiales: tercio proximal, tercio distal, peroné y segmentarias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[r8] Zelle BA et al. Patient Saf Surg. 2015. doi:10.1186/s13037-015-0086-1</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Tercio proximal.</a:t>
            </a:r>
          </a:p>
          <a:p>
            <a:pPr marL="347472" indent="-347472">
              <a:spcAft>
                <a:spcPts val="1400"/>
              </a:spcAft>
              <a:buChar char="•"/>
            </a:pPr>
            <a:r>
              <a:rPr sz="2800">
                <a:solidFill>
                  <a:srgbClr val="263238"/>
                </a:solidFill>
                <a:latin typeface="Calibri"/>
              </a:rPr>
              <a:t>Es donde el clavo desvía con más facilidad: la deformidad típica es el valgo con apex anterior [r8].</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48 / 80</a:t>
            </a:r>
          </a:p>
        </p:txBody>
      </p:sp>
    </p:spTree>
  </p:cSld>
  <p:clrMapOvr>
    <a:masterClrMapping/>
  </p:clrMapOvr>
</p:sld>
</file>

<file path=ppt/slides/slide4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Malalineación en fracturas distales de tibia según el implante</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[r29] Kwok CS et al. J Orthop Trauma. 2014. doi:10.1097/BOT.0000000000000068</a:t>
            </a:r>
          </a:p>
          <a:p>
            <a:r>
              <a:rPr sz="1000">
                <a:solidFill>
                  <a:srgbClr val="5A6469"/>
                </a:solidFill>
                <a:latin typeface="Calibri"/>
              </a:rPr>
              <a:t>[r64] Vallier HA et al. J Orthop Trauma. 2011. doi:10.1097/BOT.0b013e318213f709</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49 / 80</a:t>
            </a:r>
          </a:p>
        </p:txBody>
      </p:sp>
    </p:spTree>
  </p:cSld>
  <p:clrMapOvr>
    <a:masterClrMapping/>
  </p:clrMapOvr>
</p:sld>
</file>

<file path=ppt/slides/slide5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Qué hacer según la zona (resumen de decisión)</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[r51] Nork SE et al. J Orthop Trauma. 2006. doi:10.1097/01.bot.0000244993.60374.d6</a:t>
            </a:r>
          </a:p>
          <a:p>
            <a:r>
              <a:rPr sz="800">
                <a:solidFill>
                  <a:srgbClr val="5A6469"/>
                </a:solidFill>
                <a:latin typeface="Calibri"/>
              </a:rPr>
              <a:t>[r52] Ricci WM et al. J Orthop Trauma. 2001. doi:10.1097/00005131-200105000-00005</a:t>
            </a:r>
          </a:p>
          <a:p>
            <a:r>
              <a:rPr sz="800">
                <a:solidFill>
                  <a:srgbClr val="5A6469"/>
                </a:solidFill>
                <a:latin typeface="Calibri"/>
              </a:rPr>
              <a:t>[r29] Kwok CS et al. J Orthop Trauma. 2014. doi:10.1097/BOT.0000000000000068</a:t>
            </a:r>
          </a:p>
          <a:p>
            <a:r>
              <a:rPr sz="800">
                <a:solidFill>
                  <a:srgbClr val="5A6469"/>
                </a:solidFill>
                <a:latin typeface="Calibri"/>
              </a:rPr>
              <a:t>[r62] Yang CY et al. J Orthop Traumatol. 2023. doi:10.1186/s10195-023-00694-7</a:t>
            </a:r>
          </a:p>
          <a:p>
            <a:r>
              <a:rPr sz="800">
                <a:solidFill>
                  <a:srgbClr val="5A6469"/>
                </a:solidFill>
                <a:latin typeface="Calibri"/>
              </a:rPr>
              <a:t>[r27] Palm VF et al. Arch Orthop Trauma Surg. 2024. doi:10.1007/s00402-023-05092-6</a:t>
            </a:r>
          </a:p>
          <a:p>
            <a:r>
              <a:rPr sz="800">
                <a:solidFill>
                  <a:srgbClr val="5A6469"/>
                </a:solidFill>
                <a:latin typeface="Calibri"/>
              </a:rPr>
              <a:t>(+1 referencias más en las láminas finales)</a:t>
            </a:r>
          </a:p>
        </p:txBody>
      </p:sp>
      <p:graphicFrame>
        <p:nvGraphicFramePr>
          <p:cNvPr id="6" name="Table 5"/>
          <p:cNvGraphicFramePr>
            <a:graphicFrameLocks noGrp="1"/>
          </p:cNvGraphicFramePr>
          <p:nvPr/>
        </p:nvGraphicFramePr>
        <p:xfrm>
          <a:off x="822960" y="1645920"/>
          <a:ext cx="10607040" cy="2286000"/>
        </p:xfrm>
        <a:graphic>
          <a:graphicData uri="http://schemas.openxmlformats.org/drawingml/2006/table">
            <a:tbl>
              <a:tblPr firstRow="1" bandRow="1">
                <a:tableStyleId>{5C22544A-7EE6-4342-B048-85BDC9FD1C3A}</a:tableStyleId>
              </a:tblPr>
              <a:tblGrid>
                <a:gridCol w="2651760"/>
                <a:gridCol w="2651760"/>
                <a:gridCol w="2651760"/>
                <a:gridCol w="2651760"/>
              </a:tblGrid>
              <a:tr h="457200">
                <a:tc>
                  <a:txBody>
                    <a:bodyPr/>
                    <a:lstStyle/>
                    <a:p>
                      <a:r>
                        <a:rPr sz="1400" b="1">
                          <a:solidFill>
                            <a:srgbClr val="FFFFFF"/>
                          </a:solidFill>
                          <a:latin typeface="Calibri"/>
                        </a:rPr>
                        <a:t>Zona</a:t>
                      </a:r>
                    </a:p>
                  </a:txBody>
                  <a:tcPr>
                    <a:solidFill>
                      <a:srgbClr val="0F5F6B"/>
                    </a:solidFill>
                  </a:tcPr>
                </a:tc>
                <a:tc>
                  <a:txBody>
                    <a:bodyPr/>
                    <a:lstStyle/>
                    <a:p>
                      <a:r>
                        <a:rPr sz="1400" b="1">
                          <a:solidFill>
                            <a:srgbClr val="FFFFFF"/>
                          </a:solidFill>
                          <a:latin typeface="Calibri"/>
                        </a:rPr>
                        <a:t>Problema típico</a:t>
                      </a:r>
                    </a:p>
                  </a:txBody>
                  <a:tcPr>
                    <a:solidFill>
                      <a:srgbClr val="0F5F6B"/>
                    </a:solidFill>
                  </a:tcPr>
                </a:tc>
                <a:tc>
                  <a:txBody>
                    <a:bodyPr/>
                    <a:lstStyle/>
                    <a:p>
                      <a:r>
                        <a:rPr sz="1400" b="1">
                          <a:solidFill>
                            <a:srgbClr val="FFFFFF"/>
                          </a:solidFill>
                          <a:latin typeface="Calibri"/>
                        </a:rPr>
                        <a:t>Qué ayuda</a:t>
                      </a:r>
                    </a:p>
                  </a:txBody>
                  <a:tcPr>
                    <a:solidFill>
                      <a:srgbClr val="0F5F6B"/>
                    </a:solidFill>
                  </a:tcPr>
                </a:tc>
                <a:tc>
                  <a:txBody>
                    <a:bodyPr/>
                    <a:lstStyle/>
                    <a:p>
                      <a:r>
                        <a:rPr sz="1400" b="1">
                          <a:solidFill>
                            <a:srgbClr val="FFFFFF"/>
                          </a:solidFill>
                          <a:latin typeface="Calibri"/>
                        </a:rPr>
                        <a:t>Respaldo</a:t>
                      </a:r>
                    </a:p>
                  </a:txBody>
                  <a:tcPr>
                    <a:solidFill>
                      <a:srgbClr val="0F5F6B"/>
                    </a:solidFill>
                  </a:tcPr>
                </a:tc>
              </a:tr>
              <a:tr h="457200">
                <a:tc>
                  <a:txBody>
                    <a:bodyPr/>
                    <a:lstStyle/>
                    <a:p>
                      <a:r>
                        <a:rPr sz="1400">
                          <a:solidFill>
                            <a:srgbClr val="263238"/>
                          </a:solidFill>
                          <a:latin typeface="Calibri"/>
                        </a:rPr>
                        <a:t>Tercio proximal</a:t>
                      </a:r>
                    </a:p>
                  </a:txBody>
                  <a:tcPr>
                    <a:solidFill>
                      <a:srgbClr val="EEF3F4"/>
                    </a:solidFill>
                  </a:tcPr>
                </a:tc>
                <a:tc>
                  <a:txBody>
                    <a:bodyPr/>
                    <a:lstStyle/>
                    <a:p>
                      <a:r>
                        <a:rPr sz="1400">
                          <a:solidFill>
                            <a:srgbClr val="263238"/>
                          </a:solidFill>
                          <a:latin typeface="Calibri"/>
                        </a:rPr>
                        <a:t>Valgo y apex anterior</a:t>
                      </a:r>
                    </a:p>
                  </a:txBody>
                  <a:tcPr>
                    <a:solidFill>
                      <a:srgbClr val="EEF3F4"/>
                    </a:solidFill>
                  </a:tcPr>
                </a:tc>
                <a:tc>
                  <a:txBody>
                    <a:bodyPr/>
                    <a:lstStyle/>
                    <a:p>
                      <a:r>
                        <a:rPr sz="1400">
                          <a:solidFill>
                            <a:srgbClr val="263238"/>
                          </a:solidFill>
                          <a:latin typeface="Calibri"/>
                        </a:rPr>
                        <a:t>Punto de entrada correcto, semiextensión suprapatelar, tornillos Poller, placa unicortical, distractor</a:t>
                      </a:r>
                    </a:p>
                  </a:txBody>
                  <a:tcPr>
                    <a:solidFill>
                      <a:srgbClr val="EEF3F4"/>
                    </a:solidFill>
                  </a:tcPr>
                </a:tc>
                <a:tc>
                  <a:txBody>
                    <a:bodyPr/>
                    <a:lstStyle/>
                    <a:p>
                      <a:r>
                        <a:rPr sz="1400">
                          <a:solidFill>
                            <a:srgbClr val="263238"/>
                          </a:solidFill>
                          <a:latin typeface="Calibri"/>
                        </a:rPr>
                        <a:t>Alineación aceptable en 91,9 % [r51]; todos con menos de 5° donde hubo tornillo [r52]</a:t>
                      </a:r>
                    </a:p>
                  </a:txBody>
                  <a:tcPr>
                    <a:solidFill>
                      <a:srgbClr val="EEF3F4"/>
                    </a:solidFill>
                  </a:tcPr>
                </a:tc>
              </a:tr>
              <a:tr h="457200">
                <a:tc>
                  <a:txBody>
                    <a:bodyPr/>
                    <a:lstStyle/>
                    <a:p>
                      <a:r>
                        <a:rPr sz="1400">
                          <a:solidFill>
                            <a:srgbClr val="263238"/>
                          </a:solidFill>
                          <a:latin typeface="Calibri"/>
                        </a:rPr>
                        <a:t>Tercio distal</a:t>
                      </a:r>
                    </a:p>
                  </a:txBody>
                  <a:tcPr>
                    <a:solidFill>
                      <a:srgbClr val="FFFFFF"/>
                    </a:solidFill>
                  </a:tcPr>
                </a:tc>
                <a:tc>
                  <a:txBody>
                    <a:bodyPr/>
                    <a:lstStyle/>
                    <a:p>
                      <a:r>
                        <a:rPr sz="1400">
                          <a:solidFill>
                            <a:srgbClr val="263238"/>
                          </a:solidFill>
                          <a:latin typeface="Calibri"/>
                        </a:rPr>
                        <a:t>Malalineación con el clavo; maléolo posterior asociado</a:t>
                      </a:r>
                    </a:p>
                  </a:txBody>
                  <a:tcPr>
                    <a:solidFill>
                      <a:srgbClr val="FFFFFF"/>
                    </a:solidFill>
                  </a:tcPr>
                </a:tc>
                <a:tc>
                  <a:txBody>
                    <a:bodyPr/>
                    <a:lstStyle/>
                    <a:p>
                      <a:r>
                        <a:rPr sz="1400">
                          <a:solidFill>
                            <a:srgbClr val="263238"/>
                          </a:solidFill>
                          <a:latin typeface="Calibri"/>
                        </a:rPr>
                        <a:t>Bloqueos distales, vía suprapatelar, peroné según el caso, placa si el tejido blando lo permite, TC del maléolo posterior</a:t>
                      </a:r>
                    </a:p>
                  </a:txBody>
                  <a:tcPr>
                    <a:solidFill>
                      <a:srgbClr val="FFFFFF"/>
                    </a:solidFill>
                  </a:tcPr>
                </a:tc>
                <a:tc>
                  <a:txBody>
                    <a:bodyPr/>
                    <a:lstStyle/>
                    <a:p>
                      <a:r>
                        <a:rPr sz="1400">
                          <a:solidFill>
                            <a:srgbClr val="263238"/>
                          </a:solidFill>
                          <a:latin typeface="Calibri"/>
                        </a:rPr>
                        <a:t>Malalineación de 24,9 % frente a 8,7 % con placa [r29]; OR 0,22 con suprapatelar [r62]</a:t>
                      </a:r>
                    </a:p>
                  </a:txBody>
                  <a:tcPr>
                    <a:solidFill>
                      <a:srgbClr val="FFFFFF"/>
                    </a:solidFill>
                  </a:tcPr>
                </a:tc>
              </a:tr>
              <a:tr h="457200">
                <a:tc>
                  <a:txBody>
                    <a:bodyPr/>
                    <a:lstStyle/>
                    <a:p>
                      <a:r>
                        <a:rPr sz="1400">
                          <a:solidFill>
                            <a:srgbClr val="263238"/>
                          </a:solidFill>
                          <a:latin typeface="Calibri"/>
                        </a:rPr>
                        <a:t>Peroné distal</a:t>
                      </a:r>
                    </a:p>
                  </a:txBody>
                  <a:tcPr>
                    <a:solidFill>
                      <a:srgbClr val="EEF3F4"/>
                    </a:solidFill>
                  </a:tcPr>
                </a:tc>
                <a:tc>
                  <a:txBody>
                    <a:bodyPr/>
                    <a:lstStyle/>
                    <a:p>
                      <a:r>
                        <a:rPr sz="1400">
                          <a:solidFill>
                            <a:srgbClr val="263238"/>
                          </a:solidFill>
                          <a:latin typeface="Calibri"/>
                        </a:rPr>
                        <a:t>Rotación y alineación</a:t>
                      </a:r>
                    </a:p>
                  </a:txBody>
                  <a:tcPr>
                    <a:solidFill>
                      <a:srgbClr val="EEF3F4"/>
                    </a:solidFill>
                  </a:tcPr>
                </a:tc>
                <a:tc>
                  <a:txBody>
                    <a:bodyPr/>
                    <a:lstStyle/>
                    <a:p>
                      <a:r>
                        <a:rPr sz="1400">
                          <a:solidFill>
                            <a:srgbClr val="263238"/>
                          </a:solidFill>
                          <a:latin typeface="Calibri"/>
                        </a:rPr>
                        <a:t>Fijar con cautela por la herida</a:t>
                      </a:r>
                    </a:p>
                  </a:txBody>
                  <a:tcPr>
                    <a:solidFill>
                      <a:srgbClr val="EEF3F4"/>
                    </a:solidFill>
                  </a:tcPr>
                </a:tc>
                <a:tc>
                  <a:txBody>
                    <a:bodyPr/>
                    <a:lstStyle/>
                    <a:p>
                      <a:r>
                        <a:rPr sz="1400">
                          <a:solidFill>
                            <a:srgbClr val="263238"/>
                          </a:solidFill>
                          <a:latin typeface="Calibri"/>
                        </a:rPr>
                        <a:t>Menos malrotación sin efecto en la unión [r27]</a:t>
                      </a:r>
                    </a:p>
                  </a:txBody>
                  <a:tcPr>
                    <a:solidFill>
                      <a:srgbClr val="EEF3F4"/>
                    </a:solidFill>
                  </a:tcPr>
                </a:tc>
              </a:tr>
              <a:tr h="457200">
                <a:tc>
                  <a:txBody>
                    <a:bodyPr/>
                    <a:lstStyle/>
                    <a:p>
                      <a:r>
                        <a:rPr sz="1400">
                          <a:solidFill>
                            <a:srgbClr val="263238"/>
                          </a:solidFill>
                          <a:latin typeface="Calibri"/>
                        </a:rPr>
                        <a:t>Segmentaria (42-C2)</a:t>
                      </a:r>
                    </a:p>
                  </a:txBody>
                  <a:tcPr>
                    <a:solidFill>
                      <a:srgbClr val="FFFFFF"/>
                    </a:solidFill>
                  </a:tcPr>
                </a:tc>
                <a:tc>
                  <a:txBody>
                    <a:bodyPr/>
                    <a:lstStyle/>
                    <a:p>
                      <a:r>
                        <a:rPr sz="1400">
                          <a:solidFill>
                            <a:srgbClr val="263238"/>
                          </a:solidFill>
                          <a:latin typeface="Calibri"/>
                        </a:rPr>
                        <a:t>Control de longitud y rotación; infección en abiertas</a:t>
                      </a:r>
                    </a:p>
                  </a:txBody>
                  <a:tcPr>
                    <a:solidFill>
                      <a:srgbClr val="FFFFFF"/>
                    </a:solidFill>
                  </a:tcPr>
                </a:tc>
                <a:tc>
                  <a:txBody>
                    <a:bodyPr/>
                    <a:lstStyle/>
                    <a:p>
                      <a:r>
                        <a:rPr sz="1400">
                          <a:solidFill>
                            <a:srgbClr val="263238"/>
                          </a:solidFill>
                          <a:latin typeface="Calibri"/>
                        </a:rPr>
                        <a:t>Clavo en cerradas; discutir fijación circular en abiertas</a:t>
                      </a:r>
                    </a:p>
                  </a:txBody>
                  <a:tcPr>
                    <a:solidFill>
                      <a:srgbClr val="FFFFFF"/>
                    </a:solidFill>
                  </a:tcPr>
                </a:tc>
                <a:tc>
                  <a:txBody>
                    <a:bodyPr/>
                    <a:lstStyle/>
                    <a:p>
                      <a:r>
                        <a:rPr sz="1400">
                          <a:solidFill>
                            <a:srgbClr val="263238"/>
                          </a:solidFill>
                          <a:latin typeface="Calibri"/>
                        </a:rPr>
                        <a:t>Evidencia de mala calidad, sin ensayos [r67]</a:t>
                      </a:r>
                    </a:p>
                  </a:txBody>
                  <a:tcPr>
                    <a:solidFill>
                      <a:srgbClr val="FFFFFF"/>
                    </a:solidFill>
                  </a:tcPr>
                </a:tc>
              </a:tr>
            </a:tbl>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50 / 80</a:t>
            </a:r>
          </a:p>
        </p:txBody>
      </p:sp>
    </p:spTree>
  </p:cSld>
  <p:clrMapOvr>
    <a:masterClrMapping/>
  </p:clrMapOvr>
</p:sld>
</file>

<file path=ppt/slides/slide5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Complicaciones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Duan X et al. Cochrane Database Syst Rev. 2012. doi:10.1002/14651858.CD008241.pub2</a:t>
            </a:r>
          </a:p>
          <a:p>
            <a:r>
              <a:rPr sz="800">
                <a:solidFill>
                  <a:srgbClr val="5A6469"/>
                </a:solidFill>
                <a:latin typeface="Calibri"/>
              </a:rPr>
              <a:t>[r6] Natoli RM et al. J Bone Joint Surg Am. 2025. doi:10.2106/JBJS.24.01055</a:t>
            </a:r>
          </a:p>
          <a:p>
            <a:r>
              <a:rPr sz="800">
                <a:solidFill>
                  <a:srgbClr val="5A6469"/>
                </a:solidFill>
                <a:latin typeface="Calibri"/>
              </a:rPr>
              <a:t>[r8] Zelle BA et al. Patient Saf Surg. 2015. doi:10.1186/s13037-015-0086-1</a:t>
            </a:r>
          </a:p>
          <a:p>
            <a:r>
              <a:rPr sz="800">
                <a:solidFill>
                  <a:srgbClr val="5A6469"/>
                </a:solidFill>
                <a:latin typeface="Calibri"/>
              </a:rPr>
              <a:t>[r9] Bhandari M et al. J Bone Joint Surg Am. 2008. doi:10.2106/JBJS.G.01694</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El panorama.</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51 / 80</a:t>
            </a:r>
          </a:p>
        </p:txBody>
      </p:sp>
    </p:spTree>
  </p:cSld>
  <p:clrMapOvr>
    <a:masterClrMapping/>
  </p:clrMapOvr>
</p:sld>
</file>

<file path=ppt/slides/slide5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Complicaciones y cirugías posteriores tras el clavo tibial (51 estudios, 8110 pacientes)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[r21] Hendrickx LAM et al. Injury. 2020. doi:10.1016/j.injury.2020.04.021</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52 / 80</a:t>
            </a:r>
          </a:p>
        </p:txBody>
      </p:sp>
    </p:spTree>
  </p:cSld>
  <p:clrMapOvr>
    <a:masterClrMapping/>
  </p:clrMapOvr>
</p:sld>
</file>

<file path=ppt/slides/slide5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Pseudoartrosis tras clavo fresado (1003 pacientes)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[r16] Dailey HL et al. J Orthop Trauma. 2018. doi:10.1097/BOT.0000000000001173</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53 / 80</a:t>
            </a:r>
          </a:p>
        </p:txBody>
      </p:sp>
    </p:spTree>
  </p:cSld>
  <p:clrMapOvr>
    <a:masterClrMapping/>
  </p:clrMapOvr>
</p:sld>
</file>

<file path=ppt/slides/slide5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Pronóstico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[r8] Zelle BA et al. Patient Saf Surg. 2015. doi:10.1186/s13037-015-0086-1</a:t>
            </a:r>
          </a:p>
          <a:p>
            <a:r>
              <a:rPr sz="800">
                <a:solidFill>
                  <a:srgbClr val="5A6469"/>
                </a:solidFill>
                <a:latin typeface="Calibri"/>
              </a:rPr>
              <a:t>[r9] Bhandari M et al. J Bone Joint Surg Am. 2008. doi:10.2106/JBJS.G.01694</a:t>
            </a:r>
          </a:p>
          <a:p>
            <a:r>
              <a:rPr sz="800">
                <a:solidFill>
                  <a:srgbClr val="5A6469"/>
                </a:solidFill>
                <a:latin typeface="Calibri"/>
              </a:rPr>
              <a:t>[r16] Dailey HL et al. J Orthop Trauma. 2018. doi:10.1097/BOT.0000000000001173</a:t>
            </a:r>
          </a:p>
          <a:p>
            <a:r>
              <a:rPr sz="800">
                <a:solidFill>
                  <a:srgbClr val="5A6469"/>
                </a:solidFill>
                <a:latin typeface="Calibri"/>
              </a:rPr>
              <a:t>[r18] Sarmiento A et al. Experience with 780 fractures. 1989. doi:10.1302/0301-620X.71B4.2768307</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Cuánto tarda en unir.</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54 / 80</a:t>
            </a:r>
          </a:p>
        </p:txBody>
      </p:sp>
    </p:spTree>
  </p:cSld>
  <p:clrMapOvr>
    <a:masterClrMapping/>
  </p:clrMapOvr>
</p:sld>
</file>

<file path=ppt/slides/slide5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Tiempo hasta la consolidación según el tratamiento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[r18] Sarmiento A et al. Experience with 780 fractures. 1989. doi:10.1302/0301-620X.71B4.2768307</a:t>
            </a:r>
          </a:p>
          <a:p>
            <a:r>
              <a:rPr sz="1000">
                <a:solidFill>
                  <a:srgbClr val="5A6469"/>
                </a:solidFill>
                <a:latin typeface="Calibri"/>
              </a:rPr>
              <a:t>[r16] Dailey HL et al. J Orthop Trauma. 2018. doi:10.1097/BOT.0000000000001173</a:t>
            </a:r>
          </a:p>
          <a:p>
            <a:r>
              <a:rPr sz="1000">
                <a:solidFill>
                  <a:srgbClr val="5A6469"/>
                </a:solidFill>
                <a:latin typeface="Calibri"/>
              </a:rPr>
              <a:t>[r53] Karladani AH et al. Acta Orthop Scand. 2000. doi:10.1080/000164700317413139</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55 / 80</a:t>
            </a:r>
          </a:p>
        </p:txBody>
      </p:sp>
    </p:spTree>
  </p:cSld>
  <p:clrMapOvr>
    <a:masterClrMapping/>
  </p:clrMapOvr>
</p:sld>
</file>

<file path=ppt/slides/slide5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Resultado a 30-43 años tras la fractura de diáfisis tibial (164 personas)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[r74] Milner SA et al. 2002. doi:10.2106/00004623-200206000-00011</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56 / 80</a:t>
            </a:r>
          </a:p>
        </p:txBody>
      </p:sp>
    </p:spTree>
  </p:cSld>
  <p:clrMapOvr>
    <a:masterClrMapping/>
  </p:clrMapOvr>
</p:sld>
</file>

<file path=ppt/slides/slide5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Rehabilitación y carga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[r8] Zelle BA et al. Patient Saf Surg. 2015. doi:10.1186/s13037-015-0086-1</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Carga.</a:t>
            </a:r>
          </a:p>
          <a:p>
            <a:pPr marL="347472" indent="-347472">
              <a:spcAft>
                <a:spcPts val="1400"/>
              </a:spcAft>
              <a:buChar char="•"/>
            </a:pPr>
            <a:r>
              <a:rPr sz="2800">
                <a:solidFill>
                  <a:srgbClr val="263238"/>
                </a:solidFill>
                <a:latin typeface="Calibri"/>
              </a:rPr>
              <a:t>El clavo comparte la carga y permite movilizar pronto [r8].</a:t>
            </a:r>
          </a:p>
          <a:p>
            <a:pPr marL="347472" indent="-347472">
              <a:spcAft>
                <a:spcPts val="1400"/>
              </a:spcAft>
              <a:buChar char="•"/>
            </a:pPr>
            <a:r>
              <a:rPr sz="2800">
                <a:solidFill>
                  <a:srgbClr val="263238"/>
                </a:solidFill>
                <a:latin typeface="Calibri"/>
              </a:rPr>
              <a:t>La evidencia sobre cuándo cargar es limitada.</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57 / 80</a:t>
            </a:r>
          </a:p>
        </p:txBody>
      </p:sp>
    </p:spTree>
  </p:cSld>
  <p:clrMapOvr>
    <a:masterClrMapping/>
  </p:clrMapOvr>
</p:sld>
</file>

<file path=ppt/slides/slide5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Rehabilitación y carga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[r64] Vallier HA et al. J Orthop Trauma. 2011. doi:10.1097/BOT.0b013e318213f709</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En el tercio distal, 6 pacientes de un ensayo perdieron la alineación tras cargar de inmediato contra el consejo médico [r64].</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58 / 80</a:t>
            </a:r>
          </a:p>
        </p:txBody>
      </p:sp>
    </p:spTree>
  </p:cSld>
  <p:clrMapOvr>
    <a:masterClrMapping/>
  </p:clrMapOvr>
</p:sld>
</file>

<file path=ppt/slides/slide5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Rehabilitación y carga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[r9] Bhandari M et al. J Bone Joint Surg Am. 2008. doi:10.2106/JBJS.G.01694</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Si a los 6 meses no hay progresión, se investiga pseudoartrosis: infección, estabilidad y biología (opinión experta) [r9].</a:t>
            </a:r>
          </a:p>
          <a:p>
            <a:pPr marL="347472" indent="-347472">
              <a:spcAft>
                <a:spcPts val="1400"/>
              </a:spcAft>
              <a:buChar char="•"/>
            </a:pPr>
            <a:r>
              <a:rPr sz="2800">
                <a:solidFill>
                  <a:srgbClr val="263238"/>
                </a:solidFill>
                <a:latin typeface="Calibri"/>
              </a:rPr>
              <a:t>Lo que no ayudó.</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59 / 80</a:t>
            </a:r>
          </a:p>
        </p:txBody>
      </p:sp>
    </p:spTree>
  </p:cSld>
  <p:clrMapOvr>
    <a:masterClrMapping/>
  </p:clrMapOvr>
</p:sld>
</file>

<file path=ppt/slides/slide6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Pilares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[r17] British Orthopaedic Association Trauma Committee. Injury. 2020. doi:10.1016/j.injury.2019.12.034</a:t>
            </a:r>
          </a:p>
          <a:p>
            <a:r>
              <a:rPr sz="1000">
                <a:solidFill>
                  <a:srgbClr val="5A6469"/>
                </a:solidFill>
                <a:latin typeface="Calibri"/>
              </a:rPr>
              <a:t>[r7] National Institute for Health and Care Excellence. NICE guideline NG37 [Internet]. 2016.</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1. Primero la pierna y el paciente: ATLS, examen neurovascular documentado y, si la fractura es abierta, antibiótico intravenoso lo antes posible, idealmente dentro de 1 hora de la lesión [r17][r7].</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60 / 80</a:t>
            </a:r>
          </a:p>
        </p:txBody>
      </p:sp>
    </p:spTree>
  </p:cSld>
  <p:clrMapOvr>
    <a:masterClrMapping/>
  </p:clrMapOvr>
</p:sld>
</file>

<file path=ppt/slides/slide6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No olvidar</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[r7] National Institute for Health and Care Excellence. NICE guideline NG37 [Internet]. 2016.</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Mantener la sospecha de síndrome compartimental durante 48 horas tras la lesión o tras la fijación, y explicar al paciente qué síntomas vigilar si se va de alta [r7].</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61 / 80</a:t>
            </a:r>
          </a:p>
        </p:txBody>
      </p:sp>
    </p:spTree>
  </p:cSld>
  <p:clrMapOvr>
    <a:masterClrMapping/>
  </p:clrMapOvr>
</p:sld>
</file>

<file path=ppt/slides/slide6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Mensajes clave</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[r17] British Orthopaedic Association Trauma Committee. Injury. 2020. doi:10.1016/j.injury.2019.12.034</a:t>
            </a:r>
          </a:p>
          <a:p>
            <a:r>
              <a:rPr sz="1000">
                <a:solidFill>
                  <a:srgbClr val="5A6469"/>
                </a:solidFill>
                <a:latin typeface="Calibri"/>
              </a:rPr>
              <a:t>[r19] British Orthopaedic Association. 2025.</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Primero la pierna: antibiótico en la primera hora en la abierta, cobertura a tiempo y vigilancia horaria de compartimentos en el paciente de riesgo [r17][r19].</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62 / 80</a:t>
            </a:r>
          </a:p>
        </p:txBody>
      </p:sp>
    </p:spTree>
  </p:cSld>
  <p:clrMapOvr>
    <a:masterClrMapping/>
  </p:clrMapOvr>
</p:sld>
</file>

<file path=ppt/slides/slide6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Palabras clave</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fractura de diáfisis tibial · AO/OTA 42 · Gustilo-Anderson · clavo intramedular · fresado · suprapatelar · infrapatelar · semiextensión · fractura abierta · síndrome compartimental · presión diferencial · fasciotomía · malrotación · pseudoartrosis…</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63 / 80</a:t>
            </a:r>
          </a:p>
        </p:txBody>
      </p:sp>
    </p:spTree>
  </p:cSld>
  <p:clrMapOvr>
    <a:masterClrMapping/>
  </p:clrMapOvr>
</p:sld>
</file>

<file path=ppt/slides/slide6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Para recordar</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[r17] British Orthopaedic Association Trauma Committee. Injury. 2020. doi:10.1016/j.injury.2019.12.034</a:t>
            </a:r>
          </a:p>
          <a:p>
            <a:r>
              <a:rPr sz="800">
                <a:solidFill>
                  <a:srgbClr val="5A6469"/>
                </a:solidFill>
                <a:latin typeface="Calibri"/>
              </a:rPr>
              <a:t>[r19] British Orthopaedic Association. 2025.</a:t>
            </a:r>
          </a:p>
          <a:p>
            <a:r>
              <a:rPr sz="800">
                <a:solidFill>
                  <a:srgbClr val="5A6469"/>
                </a:solidFill>
                <a:latin typeface="Calibri"/>
              </a:rPr>
              <a:t>[r9] Bhandari M et al. J Bone Joint Surg Am. 2008. doi:10.2106/JBJS.G.01694</a:t>
            </a:r>
          </a:p>
          <a:p>
            <a:r>
              <a:rPr sz="800">
                <a:solidFill>
                  <a:srgbClr val="5A6469"/>
                </a:solidFill>
                <a:latin typeface="Calibri"/>
              </a:rPr>
              <a:t>[r8] Zelle BA et al. Patient Saf Surg. 2015. doi:10.1186/s13037-015-0086-1</a:t>
            </a:r>
          </a:p>
          <a:p>
            <a:r>
              <a:rPr sz="800">
                <a:solidFill>
                  <a:srgbClr val="5A6469"/>
                </a:solidFill>
                <a:latin typeface="Calibri"/>
              </a:rPr>
              <a:t>[r28] Bleeker NJ et al. J Orthop Trauma. 2021. doi:10.1097/BOT.0000000000002043</a:t>
            </a:r>
          </a:p>
          <a:p>
            <a:r>
              <a:rPr sz="800">
                <a:solidFill>
                  <a:srgbClr val="5A6469"/>
                </a:solidFill>
                <a:latin typeface="Calibri"/>
              </a:rPr>
              <a:t>(+1 referencias más en las láminas finales)</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Abierta: antibiótico en la primera hora; cobertura definitiva antes de 72 horas [r17].</a:t>
            </a:r>
          </a:p>
          <a:p>
            <a:pPr marL="347472" indent="-347472">
              <a:spcAft>
                <a:spcPts val="1400"/>
              </a:spcAft>
              <a:buChar char="•"/>
            </a:pPr>
            <a:r>
              <a:rPr sz="2400">
                <a:solidFill>
                  <a:srgbClr val="263238"/>
                </a:solidFill>
                <a:latin typeface="Calibri"/>
              </a:rPr>
              <a:t>Compartimentos: presión diferencial menor de 30 mmHg es alarma [r19].</a:t>
            </a:r>
          </a:p>
          <a:p>
            <a:pPr marL="347472" indent="-347472">
              <a:spcAft>
                <a:spcPts val="1400"/>
              </a:spcAft>
              <a:buChar char="•"/>
            </a:pPr>
            <a:r>
              <a:rPr sz="2400">
                <a:solidFill>
                  <a:srgbClr val="263238"/>
                </a:solidFill>
                <a:latin typeface="Calibri"/>
              </a:rPr>
              <a:t>Clavo fresado: estándar de la tibia cerrada desplazada [r9][r8].</a:t>
            </a:r>
          </a:p>
          <a:p>
            <a:pPr marL="347472" indent="-347472">
              <a:spcAft>
                <a:spcPts val="1400"/>
              </a:spcAft>
              <a:buChar char="•"/>
            </a:pPr>
            <a:r>
              <a:rPr sz="2400">
                <a:solidFill>
                  <a:srgbClr val="263238"/>
                </a:solidFill>
                <a:latin typeface="Calibri"/>
              </a:rPr>
              <a:t>Suprapatelar: menos malalineación; la malrotación no cambia [r28][r11].</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64 / 80</a:t>
            </a:r>
          </a:p>
        </p:txBody>
      </p:sp>
    </p:spTree>
  </p:cSld>
  <p:clrMapOvr>
    <a:masterClrMapping/>
  </p:clrMapOvr>
</p:sld>
</file>

<file path=ppt/slides/slide6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Caso de staff: Caso didáctico de staff: motociclista con espiral distal de tibia y dolor creciente</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Caso sintético, sin datos de pacientes reales.</a:t>
            </a:r>
          </a:p>
          <a:p>
            <a:pPr marL="347472" indent="-347472">
              <a:spcAft>
                <a:spcPts val="1400"/>
              </a:spcAft>
              <a:buChar char="•"/>
            </a:pPr>
            <a:r>
              <a:rPr sz="2800">
                <a:solidFill>
                  <a:srgbClr val="263238"/>
                </a:solidFill>
                <a:latin typeface="Calibri"/>
              </a:rPr>
              <a:t>Varón de 27 años, motociclista, llega con la pierna derecha deformada.</a:t>
            </a:r>
          </a:p>
          <a:p>
            <a:pPr marL="347472" indent="-347472">
              <a:spcAft>
                <a:spcPts val="1400"/>
              </a:spcAft>
              <a:buChar char="•"/>
            </a:pPr>
            <a:r>
              <a:rPr sz="2800">
                <a:solidFill>
                  <a:srgbClr val="263238"/>
                </a:solidFill>
                <a:latin typeface="Calibri"/>
              </a:rPr>
              <a:t>Fractura cerrada, sin herida.</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65 / 80</a:t>
            </a:r>
          </a:p>
        </p:txBody>
      </p:sp>
    </p:spTree>
  </p:cSld>
  <p:clrMapOvr>
    <a:masterClrMapping/>
  </p:clrMapOvr>
</p:sld>
</file>

<file path=ppt/slides/slide6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Caso: preguntas para discutir</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1. ¿Cómo clasificas la fractura?</a:t>
            </a:r>
          </a:p>
          <a:p>
            <a:pPr marL="347472" indent="-347472">
              <a:spcAft>
                <a:spcPts val="1400"/>
              </a:spcAft>
              <a:buChar char="•"/>
            </a:pPr>
            <a:r>
              <a:rPr sz="2400">
                <a:solidFill>
                  <a:srgbClr val="263238"/>
                </a:solidFill>
                <a:latin typeface="Calibri"/>
              </a:rPr>
              <a:t>2. ¿Qué diagnóstico urgente plantea el cuadro y qué indica la presión diferencial?</a:t>
            </a:r>
          </a:p>
          <a:p>
            <a:pPr marL="347472" indent="-347472">
              <a:spcAft>
                <a:spcPts val="1400"/>
              </a:spcAft>
              <a:buChar char="•"/>
            </a:pPr>
            <a:r>
              <a:rPr sz="2400">
                <a:solidFill>
                  <a:srgbClr val="263238"/>
                </a:solidFill>
                <a:latin typeface="Calibri"/>
              </a:rPr>
              <a:t>3. ¿Qué estudio de imagen añades antes de decidir la fijación?</a:t>
            </a:r>
          </a:p>
          <a:p>
            <a:pPr marL="347472" indent="-347472">
              <a:spcAft>
                <a:spcPts val="1400"/>
              </a:spcAft>
              <a:buChar char="•"/>
            </a:pPr>
            <a:r>
              <a:rPr sz="2400">
                <a:solidFill>
                  <a:srgbClr val="263238"/>
                </a:solidFill>
                <a:latin typeface="Calibri"/>
              </a:rPr>
              <a:t>4. ¿Clavo o placa, y con qué vía? ¿Qué haces con el peroné?</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66 / 80</a:t>
            </a:r>
          </a:p>
        </p:txBody>
      </p:sp>
    </p:spTree>
  </p:cSld>
  <p:clrMapOvr>
    <a:masterClrMapping/>
  </p:clrMapOvr>
</p:sld>
</file>

<file path=ppt/slides/slide6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Caso: resolución</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[r4] Nousiainen MT et al. En: AO Surgery Reference [Internet]. 2026.</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Una fractura simple con trazo espiral del tercio distal es una 42-A1 [r4].</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67 / 80</a:t>
            </a:r>
          </a:p>
        </p:txBody>
      </p:sp>
    </p:spTree>
  </p:cSld>
  <p:clrMapOvr>
    <a:masterClrMapping/>
  </p:clrMapOvr>
</p:sld>
</file>

<file path=ppt/slides/slide6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(1/13)</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[r1] Duan X, Al-Qwbani M, Zeng Y, Zhang W, Xiang Z. Intramedullary nailing for tibial shaft fractures in adults. Cochrane Database Syst Rev. 2012;1(1):CD008241. doi:10.1002/14651858.CD008241.pub2 https://doi.org/10.1002/14651858.CD008241.pub2</a:t>
            </a:r>
          </a:p>
          <a:p>
            <a:pPr>
              <a:spcAft>
                <a:spcPts val="800"/>
              </a:spcAft>
            </a:pPr>
            <a:r>
              <a:rPr sz="1200">
                <a:solidFill>
                  <a:srgbClr val="263238"/>
                </a:solidFill>
                <a:latin typeface="Calibri"/>
              </a:rPr>
              <a:t>[r2] Larsen P, Elsoe R, Hansen SH, Graven-Nielsen T, Laessoe U, Rasmussen S. Incidence and epidemiology of tibial shaft fractures. Injury. 2015;46(4):746-50. doi:10.1016/j.injury.2014.12.027 https://doi.org/10.1016/j.injury.2014.12.027</a:t>
            </a:r>
          </a:p>
          <a:p>
            <a:pPr>
              <a:spcAft>
                <a:spcPts val="800"/>
              </a:spcAft>
            </a:pPr>
            <a:r>
              <a:rPr sz="1200">
                <a:solidFill>
                  <a:srgbClr val="263238"/>
                </a:solidFill>
                <a:latin typeface="Calibri"/>
              </a:rPr>
              <a:t>[r3] Wennergren D, Bergdahl C, Ekelund J, Juto H, Sundfeldt M, Möller M. Epidemiology and incidence of tibia fractures in the Swedish Fracture Register. Injury. 2018;49(11):2068-2074. doi:10.1016/j.injury.2018.09.008 https://doi.org/10.1016/j.injury.2018.09.008</a:t>
            </a:r>
          </a:p>
          <a:p>
            <a:pPr>
              <a:spcAft>
                <a:spcPts val="800"/>
              </a:spcAft>
            </a:pPr>
            <a:r>
              <a:rPr sz="1200">
                <a:solidFill>
                  <a:srgbClr val="263238"/>
                </a:solidFill>
                <a:latin typeface="Calibri"/>
              </a:rPr>
              <a:t>[r4] Nousiainen MT, Oppy A, Reid JS. Tibial shaft. En: AO Surgery Reference [Internet]. Davos: AO Foundation; [consultado 2026 Oct 11]. Disponible en: https://surgeryreference.aofoundation.org/orthopedic-trauma/adult-trauma/tibial-shaft https://surgeryreference.aofoundation.org/orthopedic-trauma/adult-trauma/tibial-shaft</a:t>
            </a:r>
          </a:p>
          <a:p>
            <a:pPr>
              <a:spcAft>
                <a:spcPts val="800"/>
              </a:spcAft>
            </a:pPr>
            <a:r>
              <a:rPr sz="1200">
                <a:solidFill>
                  <a:srgbClr val="263238"/>
                </a:solidFill>
                <a:latin typeface="Calibri"/>
              </a:rPr>
              <a:t>[r5] Stokholm R, Larsen P, Rölfing JD, Arildsen M, Rasmussen CG, Elsoe R. Accuracy and reliability of the AO/OTA classification for tibial shaft fractures. J Clin Orthop Trauma. 2024;59:102826. doi:10.1016/j.jcot.2024.102826 https://doi.org/10.1016/j.jcot.2024.102826</a:t>
            </a:r>
          </a:p>
          <a:p>
            <a:pPr>
              <a:spcAft>
                <a:spcPts val="800"/>
              </a:spcAft>
            </a:pPr>
            <a:r>
              <a:rPr sz="1200">
                <a:solidFill>
                  <a:srgbClr val="263238"/>
                </a:solidFill>
                <a:latin typeface="Calibri"/>
              </a:rPr>
              <a:t>[r6] Natoli RM, Marchand LS, Bzovsky S, Hagen JE, Gage MJ, Stennett CA, et al. Infection and Nonunion Rates in Open Fractures: Description of 6,042 Fractures from the FLOW and PREP-IT Trials. J Bone Joint Surg Am. 2025;107(22):2541-2553. doi:10.2106/JBJS.24.01055 https://doi.org/10.2106/JBJS.24.01055</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68 / 80</a:t>
            </a:r>
          </a:p>
        </p:txBody>
      </p:sp>
    </p:spTree>
  </p:cSld>
  <p:clrMapOvr>
    <a:masterClrMapping/>
  </p:clrMapOvr>
</p:sld>
</file>

<file path=ppt/slides/slide6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(2/13)</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[r7] National Institute for Health and Care Excellence. Fractures (complex): assessment and management. NICE guideline NG37 [Internet]. London: NICE; 2016 [actualizada 2022; consultada 2026 Oct 11]. Disponible en: https://www.nice.org.uk/guidance/ng37/chapter/Recommendations https://www.nice.org.uk/guidance/ng37/chapter/Recommendations</a:t>
            </a:r>
          </a:p>
          <a:p>
            <a:pPr>
              <a:spcAft>
                <a:spcPts val="800"/>
              </a:spcAft>
            </a:pPr>
            <a:r>
              <a:rPr sz="1200">
                <a:solidFill>
                  <a:srgbClr val="263238"/>
                </a:solidFill>
                <a:latin typeface="Calibri"/>
              </a:rPr>
              <a:t>[r8] Zelle BA, Boni G. Safe surgical technique: intramedullary nail fixation of tibial shaft fractures. Patient Saf Surg. 2015;9:40. doi:10.1186/s13037-015-0086-1 https://doi.org/10.1186/s13037-015-0086-1</a:t>
            </a:r>
          </a:p>
          <a:p>
            <a:pPr>
              <a:spcAft>
                <a:spcPts val="800"/>
              </a:spcAft>
            </a:pPr>
            <a:r>
              <a:rPr sz="1200">
                <a:solidFill>
                  <a:srgbClr val="263238"/>
                </a:solidFill>
                <a:latin typeface="Calibri"/>
              </a:rPr>
              <a:t>[r9] Bhandari M, Guyatt G, Tornetta P 3rd, Schemitsch EH, Swiontkowski M, Sanders D, et al; Study to Prospectively Evaluate Reamed Intramedullary Nails in Patients with Tibial Fractures Investigators. Randomized trial of reamed and unreamed intramedullary nailing of tibial shaft fractures. J Bone Joint Surg Am. 2008;90(12):2567-78. doi:10.2106/JBJS.G.01694 https://doi.org/10.2106/JBJS.G.01694</a:t>
            </a:r>
          </a:p>
          <a:p>
            <a:pPr>
              <a:spcAft>
                <a:spcPts val="800"/>
              </a:spcAft>
            </a:pPr>
            <a:r>
              <a:rPr sz="1200">
                <a:solidFill>
                  <a:srgbClr val="263238"/>
                </a:solidFill>
                <a:latin typeface="Calibri"/>
              </a:rPr>
              <a:t>[r10] Cinats DJ, Viskontas D, Stone T, Perey B, Moola F, Boyer D, et al. Infrapatellar Versus Suprapatellar Nailing for Fractures of the Tibia (INSURT Study): A Multicentered Randomized Controlled Trial. J Orthop Trauma. 2025;39(10):537-541. doi:10.1097/BOT.0000000000003029 https://doi.org/10.1097/BOT.0000000000003029</a:t>
            </a:r>
          </a:p>
          <a:p>
            <a:pPr>
              <a:spcAft>
                <a:spcPts val="800"/>
              </a:spcAft>
            </a:pPr>
            <a:r>
              <a:rPr sz="1200">
                <a:solidFill>
                  <a:srgbClr val="263238"/>
                </a:solidFill>
                <a:latin typeface="Calibri"/>
              </a:rPr>
              <a:t>[r11] Alderlieste DS, Cain ME, van der Gaast N, Verbakel J, Edwards B, Jaarsma EH, et al. Prevalence of Rotational Malalignment After Infrapatellar Versus Suprapatellar Intramedullary Nailing of Tibial Shaft Fractures. JB JS Open Access. 2024;9(2):e23.00134. doi:10.2106/JBJS.OA.23.00134 https://doi.org/10.2106/JBJS.OA.23.00134</a:t>
            </a:r>
          </a:p>
          <a:p>
            <a:pPr>
              <a:spcAft>
                <a:spcPts val="800"/>
              </a:spcAft>
            </a:pPr>
            <a:r>
              <a:rPr sz="1200">
                <a:solidFill>
                  <a:srgbClr val="263238"/>
                </a:solidFill>
                <a:latin typeface="Calibri"/>
              </a:rPr>
              <a:t>[r12] McQueen MM, Duckworth AD, Aitken SA, Sharma RA, Court-Brown CM. Predictors of Compartment Syndrome After Tibial Fracture. J Orthop Trauma. 2015;29(10):451-5. doi:10.1097/BOT.0000000000000347 https://doi.org/10.1097/BOT.0000000000000347</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69 / 80</a:t>
            </a:r>
          </a:p>
        </p:txBody>
      </p:sp>
    </p:spTree>
  </p:cSld>
  <p:clrMapOvr>
    <a:masterClrMapping/>
  </p:clrMapOvr>
</p:sld>
</file>

<file path=ppt/slides/slide7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(3/13)</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[r13] Ulmer T. The clinical diagnosis of compartment syndrome of the lower leg: are clinical findings predictive of the disorder? J Orthop Trauma. 2002;16(8):572-7. doi:10.1097/00005131-200209000-00006 https://doi.org/10.1097/00005131-200209000-00006</a:t>
            </a:r>
          </a:p>
          <a:p>
            <a:pPr>
              <a:spcAft>
                <a:spcPts val="800"/>
              </a:spcAft>
            </a:pPr>
            <a:r>
              <a:rPr sz="1200">
                <a:solidFill>
                  <a:srgbClr val="263238"/>
                </a:solidFill>
                <a:latin typeface="Calibri"/>
              </a:rPr>
              <a:t>[r14] Cain ME, Hendrickx LAM, Bleeker NJ, Lambers KTA, Doornberg JN, Jaarsma RL. Prevalence of Rotational Malalignment After Intramedullary Nailing of Tibial Shaft Fractures: Can We Reliably Use the Contralateral Uninjured Side as the Reference Standard? J Bone Joint Surg Am. 2020;102(7):582-591. doi:10.2106/JBJS.19.00731 https://doi.org/10.2106/JBJS.19.00731</a:t>
            </a:r>
          </a:p>
          <a:p>
            <a:pPr>
              <a:spcAft>
                <a:spcPts val="800"/>
              </a:spcAft>
            </a:pPr>
            <a:r>
              <a:rPr sz="1200">
                <a:solidFill>
                  <a:srgbClr val="263238"/>
                </a:solidFill>
                <a:latin typeface="Calibri"/>
              </a:rPr>
              <a:t>[r15] Theriault B, Turgeon AF, Pelet S. Functional impact of tibial malrotation following intramedullary nailing of tibial shaft fractures. J Bone Joint Surg Am. 2012;94(22):2033-9. doi:10.2106/JBJS.K.00859 https://doi.org/10.2106/JBJS.K.00859</a:t>
            </a:r>
          </a:p>
          <a:p>
            <a:pPr>
              <a:spcAft>
                <a:spcPts val="800"/>
              </a:spcAft>
            </a:pPr>
            <a:r>
              <a:rPr sz="1200">
                <a:solidFill>
                  <a:srgbClr val="263238"/>
                </a:solidFill>
                <a:latin typeface="Calibri"/>
              </a:rPr>
              <a:t>[r16] Dailey HL, Wu KA, Wu PS, McQueen MM, Court-Brown CM. Tibial Fracture Nonunion and Time to Healing After Reamed Intramedullary Nailing: Risk Factors Based on a Single-Center Review of 1003 Patients. J Orthop Trauma. 2018;32(7):e263-e269. doi:10.1097/BOT.0000000000001173 https://doi.org/10.1097/BOT.0000000000001173</a:t>
            </a:r>
          </a:p>
          <a:p>
            <a:pPr>
              <a:spcAft>
                <a:spcPts val="800"/>
              </a:spcAft>
            </a:pPr>
            <a:r>
              <a:rPr sz="1200">
                <a:solidFill>
                  <a:srgbClr val="263238"/>
                </a:solidFill>
                <a:latin typeface="Calibri"/>
              </a:rPr>
              <a:t>[r17] British Orthopaedic Association Trauma Committee. British Orthopaedic Association Standard for Trauma (BOAST): Open fracture management. Injury. 2020;51(2):174-177. doi:10.1016/j.injury.2019.12.034 https://www.boa.ac.uk/resource/boast-4-pdf.html</a:t>
            </a:r>
          </a:p>
          <a:p>
            <a:pPr>
              <a:spcAft>
                <a:spcPts val="800"/>
              </a:spcAft>
            </a:pPr>
            <a:r>
              <a:rPr sz="1200">
                <a:solidFill>
                  <a:srgbClr val="263238"/>
                </a:solidFill>
                <a:latin typeface="Calibri"/>
              </a:rPr>
              <a:t>[r18] Sarmiento A, Gersten LM, Sobol PA, Shankwiler JA, Vangsness CT. Tibial shaft fractures treated with functional braces. Experience with 780 fractures. J Bone Joint Surg Br. 1989;71(4):602-9. doi:10.1302/0301-620X.71B4.2768307 https://doi.org/10.1302/0301-620X.71B4.2768307</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70 / 80</a:t>
            </a:r>
          </a:p>
        </p:txBody>
      </p:sp>
    </p:spTree>
  </p:cSld>
  <p:clrMapOvr>
    <a:masterClrMapping/>
  </p:clrMapOvr>
</p:sld>
</file>

<file path=ppt/slides/slide7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(4/13)</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[r19] British Orthopaedic Association. BOAST: Diagnosis and management of compartment syndrome of the extremities [Internet]. London: BOA; 2014 [actualizado 2025 Jul; consultado 2026 Oct 11]. Disponible en: https://www.boa.ac.uk/resource/boast-10-pdf.html https://www.boa.ac.uk/resource/boast-10-pdf.html</a:t>
            </a:r>
          </a:p>
          <a:p>
            <a:pPr>
              <a:spcAft>
                <a:spcPts val="800"/>
              </a:spcAft>
            </a:pPr>
            <a:r>
              <a:rPr sz="1200">
                <a:solidFill>
                  <a:srgbClr val="263238"/>
                </a:solidFill>
                <a:latin typeface="Calibri"/>
              </a:rPr>
              <a:t>[r20] Hendrickx LAM, Cain ME, Sierevelt IN, Jadav B, Kerkhoffs GMMJ, Jaarsma RL, et al. Incidence, Predictors, and Fracture Mapping of (Occult) Posterior Malleolar Fractures Associated With Tibial Shaft Fractures. J Orthop Trauma. 2019;33(12):e452-e458. doi:10.1097/BOT.0000000000001605 https://doi.org/10.1097/BOT.0000000000001605</a:t>
            </a:r>
          </a:p>
          <a:p>
            <a:pPr>
              <a:spcAft>
                <a:spcPts val="800"/>
              </a:spcAft>
            </a:pPr>
            <a:r>
              <a:rPr sz="1200">
                <a:solidFill>
                  <a:srgbClr val="263238"/>
                </a:solidFill>
                <a:latin typeface="Calibri"/>
              </a:rPr>
              <a:t>[r21] Hendrickx LAM, Virgin J, van den Bekerom MPJ, Doornberg JN, Kerkhoffs GMMJ, Jaarsma RL. Complications and subsequent surgery after intra-medullary nailing for tibial shaft fractures: Review of 8110 patients. Injury. 2020;51(7):1647-1654. doi:10.1016/j.injury.2020.04.021 https://doi.org/10.1016/j.injury.2020.04.021</a:t>
            </a:r>
          </a:p>
          <a:p>
            <a:pPr>
              <a:spcAft>
                <a:spcPts val="800"/>
              </a:spcAft>
            </a:pPr>
            <a:r>
              <a:rPr sz="1200">
                <a:solidFill>
                  <a:srgbClr val="263238"/>
                </a:solidFill>
                <a:latin typeface="Calibri"/>
              </a:rPr>
              <a:t>[r22] White TO, Howell GE, Will EM, Court-Brown CM, McQueen MM. Elevated intramuscular compartment pressures do not influence outcome after tibial fracture. J Trauma. 2003;55(6):1133-8. doi:10.1097/01.TA.0000100822.13119.AD https://doi.org/10.1097/01.TA.0000100822.13119.AD</a:t>
            </a:r>
          </a:p>
          <a:p>
            <a:pPr>
              <a:spcAft>
                <a:spcPts val="800"/>
              </a:spcAft>
            </a:pPr>
            <a:r>
              <a:rPr sz="1200">
                <a:solidFill>
                  <a:srgbClr val="263238"/>
                </a:solidFill>
                <a:latin typeface="Calibri"/>
              </a:rPr>
              <a:t>[r23] Schenker ML, Yannascoli S, Baldwin KD, Ahn J, Mehta S. Does timing to operative debridement affect infectious complications in open long-bone fractures? A systematic review. J Bone Joint Surg Am. 2012;94(12):1057-64. doi:10.2106/JBJS.K.00582 https://doi.org/10.2106/JBJS.K.00582</a:t>
            </a:r>
          </a:p>
          <a:p>
            <a:pPr>
              <a:spcAft>
                <a:spcPts val="800"/>
              </a:spcAft>
            </a:pPr>
            <a:r>
              <a:rPr sz="1200">
                <a:solidFill>
                  <a:srgbClr val="263238"/>
                </a:solidFill>
                <a:latin typeface="Calibri"/>
              </a:rPr>
              <a:t>[r24] Nicolaides M, Vris A, Heidari N, Bates P, Pafitanis G. The Effect of Delayed Surgical Debridement in the Management of Open Tibial Fractures: A Systematic Review and Meta-Analysis. Diagnostics (Basel). 2021;11(6):1017. doi:10.3390/diagnostics11061017 https://doi.org/10.3390/diagnostics11061017</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71 / 80</a:t>
            </a:r>
          </a:p>
        </p:txBody>
      </p:sp>
    </p:spTree>
  </p:cSld>
  <p:clrMapOvr>
    <a:masterClrMapping/>
  </p:clrMapOvr>
</p:sld>
</file>

<file path=ppt/slides/slide7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(5/13)</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[r25] Lack WD, Karunakar MA, Angerame MR, Seymour RB, Sims S, Kellam JF, et al. Type III open tibia fractures: immediate antibiotic prophylaxis minimizes infection. J Orthop Trauma. 2015;29(1):1-6. doi:10.1097/BOT.0000000000000262 https://doi.org/10.1097/BOT.0000000000000262</a:t>
            </a:r>
          </a:p>
          <a:p>
            <a:pPr>
              <a:spcAft>
                <a:spcPts val="800"/>
              </a:spcAft>
            </a:pPr>
            <a:r>
              <a:rPr sz="1200">
                <a:solidFill>
                  <a:srgbClr val="263238"/>
                </a:solidFill>
                <a:latin typeface="Calibri"/>
              </a:rPr>
              <a:t>[r26] Wang Z, Chen W, Zhu Y, Tian S, Zhao K, Guo J, et al. Incidence and missed diagnosis risk of occult posterior malleolar fractures associated with the tibial shaft fractures: a systematic review. J Orthop Surg Res. 2021;16(1):355. doi:10.1186/s13018-021-02502-6 https://doi.org/10.1186/s13018-021-02502-6</a:t>
            </a:r>
          </a:p>
          <a:p>
            <a:pPr>
              <a:spcAft>
                <a:spcPts val="800"/>
              </a:spcAft>
            </a:pPr>
            <a:r>
              <a:rPr sz="1200">
                <a:solidFill>
                  <a:srgbClr val="263238"/>
                </a:solidFill>
                <a:latin typeface="Calibri"/>
              </a:rPr>
              <a:t>[r27] Palm VF, Hoogendoorn JM, Verhage SM. The role of fibula fixation in combined distal-third tibia and fibula fractures: a systematic literature review. Arch Orthop Trauma Surg. 2024;144(1):219-228. doi:10.1007/s00402-023-05092-6 https://doi.org/10.1007/s00402-023-05092-6</a:t>
            </a:r>
          </a:p>
          <a:p>
            <a:pPr>
              <a:spcAft>
                <a:spcPts val="800"/>
              </a:spcAft>
            </a:pPr>
            <a:r>
              <a:rPr sz="1200">
                <a:solidFill>
                  <a:srgbClr val="263238"/>
                </a:solidFill>
                <a:latin typeface="Calibri"/>
              </a:rPr>
              <a:t>[r28] Bleeker NJ, Reininga IHF, van de Wall BJM, Hendrickx LAM, Beeres FJP, Duis KT, et al. Difference in Pain, Complication Rates, and Clinical Outcomes After Suprapatellar Versus Infrapatellar Nailing for Tibia Fractures? A Systematic Review of 1447 Patients. J Orthop Trauma. 2021;35(8):391-400. doi:10.1097/BOT.0000000000002043 https://doi.org/10.1097/BOT.0000000000002043</a:t>
            </a:r>
          </a:p>
          <a:p>
            <a:pPr>
              <a:spcAft>
                <a:spcPts val="800"/>
              </a:spcAft>
            </a:pPr>
            <a:r>
              <a:rPr sz="1200">
                <a:solidFill>
                  <a:srgbClr val="263238"/>
                </a:solidFill>
                <a:latin typeface="Calibri"/>
              </a:rPr>
              <a:t>[r29] Kwok CS, Crossman PT, Loizou CL. Plate versus nail for distal tibial fractures: a systematic review and meta-analysis. J Orthop Trauma. 2014;28(9):542-8. doi:10.1097/BOT.0000000000000068 https://doi.org/10.1097/BOT.0000000000000068</a:t>
            </a:r>
          </a:p>
          <a:p>
            <a:pPr>
              <a:spcAft>
                <a:spcPts val="800"/>
              </a:spcAft>
            </a:pPr>
            <a:r>
              <a:rPr sz="1200">
                <a:solidFill>
                  <a:srgbClr val="263238"/>
                </a:solidFill>
                <a:latin typeface="Calibri"/>
              </a:rPr>
              <a:t>[r30] Court-Brown CM, Rimmer S, Prakash U, McQueen MM. The epidemiology of open long bone fractures. Injury. 1998;29(7):529-34. doi:10.1016/s0020-1383(98)00125-9 https://doi.org/10.1016/s0020-1383(98)00125-9</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72 / 80</a:t>
            </a:r>
          </a:p>
        </p:txBody>
      </p:sp>
    </p:spTree>
  </p:cSld>
  <p:clrMapOvr>
    <a:masterClrMapping/>
  </p:clrMapOvr>
</p:sld>
</file>

<file path=ppt/slides/slide7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(6/13)</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[r31] Gustilo RB, Mendoza RM, Williams DN. Problems in the management of type III (severe) open fractures: a new classification of type III open fractures. J Trauma. 1984;24(8):742-6. doi:10.1097/00005373-198408000-00009 https://doi.org/10.1097/00005373-198408000-00009</a:t>
            </a:r>
          </a:p>
          <a:p>
            <a:pPr>
              <a:spcAft>
                <a:spcPts val="800"/>
              </a:spcAft>
            </a:pPr>
            <a:r>
              <a:rPr sz="1200">
                <a:solidFill>
                  <a:srgbClr val="263238"/>
                </a:solidFill>
                <a:latin typeface="Calibri"/>
              </a:rPr>
              <a:t>[r32] Metsemakers WJ, Handojo K, Reynders P, Sermon A, Vanderschot P, Nijs S. Individual risk factors for deep infection and compromised fracture healing after intramedullary nailing of tibial shaft fractures: a single centre experience of 480 patients. Injury. 2015;46(4):740-5. doi:10.1016/j.injury.2014.12.018 https://doi.org/10.1016/j.injury.2014.12.018</a:t>
            </a:r>
          </a:p>
          <a:p>
            <a:pPr>
              <a:spcAft>
                <a:spcPts val="800"/>
              </a:spcAft>
            </a:pPr>
            <a:r>
              <a:rPr sz="1200">
                <a:solidFill>
                  <a:srgbClr val="263238"/>
                </a:solidFill>
                <a:latin typeface="Calibri"/>
              </a:rPr>
              <a:t>[r33] Bishop JA, Campbell ST, Eno JT, Gardner MJ. Knee Pain After Intramedullary Nailing of Tibia Fractures: Prevalence, Etiology, and Treatment. J Am Acad Orthop Surg. 2018;26(18):e381-e387. doi:10.5435/JAAOS-D-18-00076 https://doi.org/10.5435/JAAOS-D-18-00076</a:t>
            </a:r>
          </a:p>
          <a:p>
            <a:pPr>
              <a:spcAft>
                <a:spcPts val="800"/>
              </a:spcAft>
            </a:pPr>
            <a:r>
              <a:rPr sz="1200">
                <a:solidFill>
                  <a:srgbClr val="263238"/>
                </a:solidFill>
                <a:latin typeface="Calibri"/>
              </a:rPr>
              <a:t>[r34] Brumback RJ, Jones AL. Interobserver agreement in the classification of open fractures of the tibia. The results of a survey of two hundred and forty-five orthopaedic surgeons. J Bone Joint Surg Am. 1994;76(8):1162-6. doi:10.2106/00004623-199408000-00006 https://doi.org/10.2106/00004623-199408000-00006</a:t>
            </a:r>
          </a:p>
          <a:p>
            <a:pPr>
              <a:spcAft>
                <a:spcPts val="800"/>
              </a:spcAft>
            </a:pPr>
            <a:r>
              <a:rPr sz="1200">
                <a:solidFill>
                  <a:srgbClr val="263238"/>
                </a:solidFill>
                <a:latin typeface="Calibri"/>
              </a:rPr>
              <a:t>[r35] Ghoshal A, Enninghorst N, Sisak K, Balogh ZJ. An interobserver reliability comparison between the Orthopaedic Trauma Association's open fracture classification and the Gustilo and Anderson classification. Bone Joint J. 2018;100-B(2):242-246. doi:10.1302/0301-620X.100B2.BJJ-2017-0367.R1 https://doi.org/10.1302/0301-620X.100B2.BJJ-2017-0367.R1</a:t>
            </a:r>
          </a:p>
          <a:p>
            <a:pPr>
              <a:spcAft>
                <a:spcPts val="800"/>
              </a:spcAft>
            </a:pPr>
            <a:r>
              <a:rPr sz="1200">
                <a:solidFill>
                  <a:srgbClr val="263238"/>
                </a:solidFill>
                <a:latin typeface="Calibri"/>
              </a:rPr>
              <a:t>[r36] Lorange JP, Laverdière C, Corban J, Montreuil J, Harvey EJ. Diagnosis Accuracy for Compartment Syndrome: A Systematic Review and Meta-Analysis. J Orthop Trauma. 2023;37(8):e319-e325. doi:10.1097/BOT.0000000000002610 https://doi.org/10.1097/BOT.0000000000002610</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73 / 80</a:t>
            </a:r>
          </a:p>
        </p:txBody>
      </p:sp>
    </p:spTree>
  </p:cSld>
  <p:clrMapOvr>
    <a:masterClrMapping/>
  </p:clrMapOvr>
</p:sld>
</file>

<file path=ppt/slides/slide7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(7/13)</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[r37] McQueen MM, Duckworth AD, Aitken SA, Court-Brown CM. The estimated sensitivity and specificity of compartment pressure monitoring for acute compartment syndrome. J Bone Joint Surg Am. 2013;95(8):673-7. doi:10.2106/JBJS.K.01731 https://doi.org/10.2106/JBJS.K.01731</a:t>
            </a:r>
          </a:p>
          <a:p>
            <a:pPr>
              <a:spcAft>
                <a:spcPts val="800"/>
              </a:spcAft>
            </a:pPr>
            <a:r>
              <a:rPr sz="1200">
                <a:solidFill>
                  <a:srgbClr val="263238"/>
                </a:solidFill>
                <a:latin typeface="Calibri"/>
              </a:rPr>
              <a:t>[r38] Kooistra BW, Dijkman BG, Busse JW, Sprague S, Schemitsch EH, Bhandari M. The radiographic union scale in tibial fractures: reliability and validity. J Orthop Trauma. 2010;24 Suppl 1:S81-6. doi:10.1097/BOT.0b013e3181ca3fd1 https://doi.org/10.1097/BOT.0b013e3181ca3fd1</a:t>
            </a:r>
          </a:p>
          <a:p>
            <a:pPr>
              <a:spcAft>
                <a:spcPts val="800"/>
              </a:spcAft>
            </a:pPr>
            <a:r>
              <a:rPr sz="1200">
                <a:solidFill>
                  <a:srgbClr val="263238"/>
                </a:solidFill>
                <a:latin typeface="Calibri"/>
              </a:rPr>
              <a:t>[r39] Gosselin RA, Roberts I, Gillespie WJ. Antibiotics for preventing infection in open limb fractures. Cochrane Database Syst Rev. 2004;2004(1):CD003764. doi:10.1002/14651858.CD003764.pub2 https://doi.org/10.1002/14651858.CD003764.pub2</a:t>
            </a:r>
          </a:p>
          <a:p>
            <a:pPr>
              <a:spcAft>
                <a:spcPts val="800"/>
              </a:spcAft>
            </a:pPr>
            <a:r>
              <a:rPr sz="1200">
                <a:solidFill>
                  <a:srgbClr val="263238"/>
                </a:solidFill>
                <a:latin typeface="Calibri"/>
              </a:rPr>
              <a:t>[r40] Chan JK, Aquilina AL, Lewis SR, Rodrigues JN, Griffin XL, Nanchahal J. Timing of antibiotic administration, wound debridement, and the stages of reconstructive surgery for open long bone fractures of the upper and lower limbs. Cochrane Database Syst Rev. 2022;4(4):CD013555. doi:10.1002/14651858.CD013555.pub2 https://doi.org/10.1002/14651858.CD013555.pub2</a:t>
            </a:r>
          </a:p>
          <a:p>
            <a:pPr>
              <a:spcAft>
                <a:spcPts val="800"/>
              </a:spcAft>
            </a:pPr>
            <a:r>
              <a:rPr sz="1200">
                <a:solidFill>
                  <a:srgbClr val="263238"/>
                </a:solidFill>
                <a:latin typeface="Calibri"/>
              </a:rPr>
              <a:t>[r41] Bhandari M, Jeray KJ, Petrisor BA, Devereaux PJ, Heels-Ansdell D, Schemitsch EH, et al; FLOW Investigators. A Trial of Wound Irrigation in the Initial Management of Open Fracture Wounds. N Engl J Med. 2015;373(27):2629-41. doi:10.1056/NEJMoa1508502 https://doi.org/10.1056/NEJMoa1508502</a:t>
            </a:r>
          </a:p>
          <a:p>
            <a:pPr>
              <a:spcAft>
                <a:spcPts val="800"/>
              </a:spcAft>
            </a:pPr>
            <a:r>
              <a:rPr sz="1200">
                <a:solidFill>
                  <a:srgbClr val="263238"/>
                </a:solidFill>
                <a:latin typeface="Calibri"/>
              </a:rPr>
              <a:t>[r42] PREP-IT Investigators. Aqueous skin antisepsis before surgical fixation of open fractures (Aqueous-PREP): a multiple-period, cluster-randomised, crossover trial. Lancet. 2022;400(10360):1334-1344. doi:10.1016/S0140-6736(22)01652-X https://doi.org/10.1016/S0140-6736(22)01652-X</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74 / 80</a:t>
            </a:r>
          </a:p>
        </p:txBody>
      </p:sp>
    </p:spTree>
  </p:cSld>
  <p:clrMapOvr>
    <a:masterClrMapping/>
  </p:clrMapOvr>
</p:sld>
</file>

<file path=ppt/slides/slide7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(8/13)</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[r43] Kuripla C, Tornetta P, Foote CJ, Koh J, Sems A, Shamaa T, et al. Timing of Flap Coverage With Respect to Definitive Fixation in Open Tibia Fractures. J Orthop Trauma. 2021;35(8):430-436. doi:10.1097/BOT.0000000000002033 https://doi.org/10.1097/BOT.0000000000002033</a:t>
            </a:r>
          </a:p>
          <a:p>
            <a:pPr>
              <a:spcAft>
                <a:spcPts val="800"/>
              </a:spcAft>
            </a:pPr>
            <a:r>
              <a:rPr sz="1200">
                <a:solidFill>
                  <a:srgbClr val="263238"/>
                </a:solidFill>
                <a:latin typeface="Calibri"/>
              </a:rPr>
              <a:t>[r44] Costa ML, Achten J, Bruce J, Tutton E, Petrou S, Lamb SE, et al. Effect of Negative Pressure Wound Therapy vs Standard Wound Management on 12-Month Disability Among Adults With Severe Open Fracture of the Lower Limb: The WOLLF Randomized Clinical Trial. JAMA. 2018;319(22):2280-2288. doi:10.1001/jama.2018.6452 https://doi.org/10.1001/jama.2018.6452</a:t>
            </a:r>
          </a:p>
          <a:p>
            <a:pPr>
              <a:spcAft>
                <a:spcPts val="800"/>
              </a:spcAft>
            </a:pPr>
            <a:r>
              <a:rPr sz="1200">
                <a:solidFill>
                  <a:srgbClr val="263238"/>
                </a:solidFill>
                <a:latin typeface="Calibri"/>
              </a:rPr>
              <a:t>[r45] O'Toole RV, Joshi M, Carlini AR, Murray CK, Allen LE, Huang Y, et al; Major Extremity Trauma Research Consortium (METRC). Effect of Intrawound Vancomycin Powder in Operatively Treated High-risk Tibia Fractures: A Randomized Clinical Trial. JAMA Surg. 2021;156(5):e207259. doi:10.1001/jamasurg.2020.7259 https://doi.org/10.1001/jamasurg.2020.7259</a:t>
            </a:r>
          </a:p>
          <a:p>
            <a:pPr>
              <a:spcAft>
                <a:spcPts val="800"/>
              </a:spcAft>
            </a:pPr>
            <a:r>
              <a:rPr sz="1200">
                <a:solidFill>
                  <a:srgbClr val="263238"/>
                </a:solidFill>
                <a:latin typeface="Calibri"/>
              </a:rPr>
              <a:t>[r46] O'Toole RV, O'Hara NN, Carlini AR, Schrank GM, Chung S, Gary JL, et al; Major Extremity Trauma Research Consortium (METRC). Intrawound Tobramycin Plus Vancomycin to Prevent Surgical Site Infection in Tibial Fractures: The TOBRA Randomized Clinical Trial. JAMA. 2026;335(18):1586-1595. doi:10.1001/jama.2026.4023 https://doi.org/10.1001/jama.2026.4023</a:t>
            </a:r>
          </a:p>
          <a:p>
            <a:pPr>
              <a:spcAft>
                <a:spcPts val="800"/>
              </a:spcAft>
            </a:pPr>
            <a:r>
              <a:rPr sz="1200">
                <a:solidFill>
                  <a:srgbClr val="263238"/>
                </a:solidFill>
                <a:latin typeface="Calibri"/>
              </a:rPr>
              <a:t>[r47] Schermerhorn JT, McGlone PJ, Torrie AM, Carlini AR, Castillo RC, Abar B, et al. Infection Rate by Gustilo-Anderson Classification in Open Tibial Shaft Fractures Treated With an Intramedullary Nail-A Meta-Analysis. J Orthop Trauma. 2026;40(9):459-465. doi:10.1097/BOT.0000000000003199 https://doi.org/10.1097/BOT.0000000000003199</a:t>
            </a:r>
          </a:p>
          <a:p>
            <a:pPr>
              <a:spcAft>
                <a:spcPts val="800"/>
              </a:spcAft>
            </a:pPr>
            <a:r>
              <a:rPr sz="1200">
                <a:solidFill>
                  <a:srgbClr val="263238"/>
                </a:solidFill>
                <a:latin typeface="Calibri"/>
              </a:rPr>
              <a:t>[r48] Metsemakers WJ, Morgenstern M, McNally MA, Moriarty TF, McFadyen I, Scarborough M, et al. Fracture-related infection: A consensus on definition from an international expert group. Injury. 2018;49(3):505-510. doi:10.1016/j.injury.2017.08.040 https://doi.org/10.1016/j.injury.2017.08.040</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75 / 80</a:t>
            </a:r>
          </a:p>
        </p:txBody>
      </p:sp>
    </p:spTree>
  </p:cSld>
  <p:clrMapOvr>
    <a:masterClrMapping/>
  </p:clrMapOvr>
</p:sld>
</file>

<file path=ppt/slides/slide7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(9/13)</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[r49] Papakostidis C, Kanakaris NK, Pretel J, Faour O, Morell DJ, Giannoudis PV. Prevalence of complications of open tibial shaft fractures stratified as per the Gustilo-Anderson classification. Injury. 2011;42(12):1408-15. doi:10.1016/j.injury.2011.10.015 https://doi.org/10.1016/j.injury.2011.10.015</a:t>
            </a:r>
          </a:p>
          <a:p>
            <a:pPr>
              <a:spcAft>
                <a:spcPts val="800"/>
              </a:spcAft>
            </a:pPr>
            <a:r>
              <a:rPr sz="1200">
                <a:solidFill>
                  <a:srgbClr val="263238"/>
                </a:solidFill>
                <a:latin typeface="Calibri"/>
              </a:rPr>
              <a:t>[r50] Blair JA, Stoops TK, Doarn MC, Kemper D, Erdogan M, Griffing R, et al. Infection and Nonunion After Fasciotomy for Compartment Syndrome Associated With Tibia Fractures: A Matched Cohort Comparison. J Orthop Trauma. 2016;30(7):392-6. doi:10.1097/BOT.0000000000000570 https://doi.org/10.1097/BOT.0000000000000570</a:t>
            </a:r>
          </a:p>
          <a:p>
            <a:pPr>
              <a:spcAft>
                <a:spcPts val="800"/>
              </a:spcAft>
            </a:pPr>
            <a:r>
              <a:rPr sz="1200">
                <a:solidFill>
                  <a:srgbClr val="263238"/>
                </a:solidFill>
                <a:latin typeface="Calibri"/>
              </a:rPr>
              <a:t>[r51] Nork SE, Barei DP, Schildhauer TA, Agel J, Holt SK, Schrick JL, et al. Intramedullary nailing of proximal quarter tibial fractures. J Orthop Trauma. 2006;20(8):523-8. doi:10.1097/01.bot.0000244993.60374.d6 https://doi.org/10.1097/01.bot.0000244993.60374.d6</a:t>
            </a:r>
          </a:p>
          <a:p>
            <a:pPr>
              <a:spcAft>
                <a:spcPts val="800"/>
              </a:spcAft>
            </a:pPr>
            <a:r>
              <a:rPr sz="1200">
                <a:solidFill>
                  <a:srgbClr val="263238"/>
                </a:solidFill>
                <a:latin typeface="Calibri"/>
              </a:rPr>
              <a:t>[r52] Ricci WM, O'Boyle M, Borrelli J, Bellabarba C, Sanders R. Fractures of the proximal third of the tibial shaft treated with intramedullary nails and blocking screws. J Orthop Trauma. 2001;15(4):264-70. doi:10.1097/00005131-200105000-00005 https://doi.org/10.1097/00005131-200105000-00005</a:t>
            </a:r>
          </a:p>
          <a:p>
            <a:pPr>
              <a:spcAft>
                <a:spcPts val="800"/>
              </a:spcAft>
            </a:pPr>
            <a:r>
              <a:rPr sz="1200">
                <a:solidFill>
                  <a:srgbClr val="263238"/>
                </a:solidFill>
                <a:latin typeface="Calibri"/>
              </a:rPr>
              <a:t>[r53] Karladani AH, Granhed H, Edshage B, Jerre R, Styf J. Displaced tibial shaft fractures: a prospective randomized study of closed intramedullary nailing versus cast treatment in 53 patients. Acta Orthop Scand. 2000;71(2):160-7. doi:10.1080/000164700317413139 https://doi.org/10.1080/000164700317413139</a:t>
            </a:r>
          </a:p>
          <a:p>
            <a:pPr>
              <a:spcAft>
                <a:spcPts val="800"/>
              </a:spcAft>
            </a:pPr>
            <a:r>
              <a:rPr sz="1200">
                <a:solidFill>
                  <a:srgbClr val="263238"/>
                </a:solidFill>
                <a:latin typeface="Calibri"/>
              </a:rPr>
              <a:t>[r54] Coles CP, Gross M. Closed tibial shaft fractures: management and treatment complications. A review of the prospective literature. Can J Surg. 2000;43(4):256-62. https://pubmed.ncbi.nlm.nih.gov/10948685/</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76 / 80</a:t>
            </a:r>
          </a:p>
        </p:txBody>
      </p:sp>
    </p:spTree>
  </p:cSld>
  <p:clrMapOvr>
    <a:masterClrMapping/>
  </p:clrMapOvr>
</p:sld>
</file>

<file path=ppt/slides/slide7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(10/13)</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[r55] Lin CA, Swiontkowski M, Bhandari M, Walter SD, Schemitsch EH, Sanders D, et al. Reaming Does Not Affect Functional Outcomes After Open and Closed Tibial Shaft Fractures: The Results of a Randomized Controlled Trial. J Orthop Trauma. 2016;30(3):142-8. doi:10.1097/BOT.0000000000000497 https://doi.org/10.1097/BOT.0000000000000497</a:t>
            </a:r>
          </a:p>
          <a:p>
            <a:pPr>
              <a:spcAft>
                <a:spcPts val="800"/>
              </a:spcAft>
            </a:pPr>
            <a:r>
              <a:rPr sz="1200">
                <a:solidFill>
                  <a:srgbClr val="263238"/>
                </a:solidFill>
                <a:latin typeface="Calibri"/>
              </a:rPr>
              <a:t>[r56] Foote CJ, Guyatt GH, Vignesh KN, Mundi R, Chaudhry H, Heels-Ansdell D, et al. Which Surgical Treatment for Open Tibial Shaft Fractures Results in the Fewest Reoperations? A Network Meta-analysis. Clin Orthop Relat Res. 2015;473(7):2179-92. doi:10.1007/s11999-015-4224-y https://doi.org/10.1007/s11999-015-4224-y</a:t>
            </a:r>
          </a:p>
          <a:p>
            <a:pPr>
              <a:spcAft>
                <a:spcPts val="800"/>
              </a:spcAft>
            </a:pPr>
            <a:r>
              <a:rPr sz="1200">
                <a:solidFill>
                  <a:srgbClr val="263238"/>
                </a:solidFill>
                <a:latin typeface="Calibri"/>
              </a:rPr>
              <a:t>[r57] Al-Hourani K, Donovan R, Stoddart MT, Foote CJ, Kelly MB, Tornetta P. Definitive Fixation Outcomes of Open Tibial Shaft Fractures: Systematic Review and Network Meta-analysis. J Orthop Trauma. 2021;35(11):561-569. doi:10.1097/BOT.0000000000002090 https://doi.org/10.1097/BOT.0000000000002090</a:t>
            </a:r>
          </a:p>
          <a:p>
            <a:pPr>
              <a:spcAft>
                <a:spcPts val="800"/>
              </a:spcAft>
            </a:pPr>
            <a:r>
              <a:rPr sz="1200">
                <a:solidFill>
                  <a:srgbClr val="263238"/>
                </a:solidFill>
                <a:latin typeface="Calibri"/>
              </a:rPr>
              <a:t>[r58] Haonga BT, Liu M, Albright P, Challa ST, Ali SH, Lazar AA, et al. Intramedullary Nailing Versus External Fixation in the Treatment of Open Tibial Fractures in Tanzania: Results of a Randomized Clinical Trial. J Bone Joint Surg Am. 2020;102(10):896-905. doi:10.2106/JBJS.19.00563 https://doi.org/10.2106/JBJS.19.00563</a:t>
            </a:r>
          </a:p>
          <a:p>
            <a:pPr>
              <a:spcAft>
                <a:spcPts val="800"/>
              </a:spcAft>
            </a:pPr>
            <a:r>
              <a:rPr sz="1200">
                <a:solidFill>
                  <a:srgbClr val="263238"/>
                </a:solidFill>
                <a:latin typeface="Calibri"/>
              </a:rPr>
              <a:t>[r59] Cortez A, Urva M, Haonga B, Donnelley CA, von Kaeppler EP, Roberts HJ, et al. Outcomes of Intramedullary Nailing and External Fixation of Open Tibial Fractures: Three to Five-Year Follow-up of a Randomized Clinical Trial. J Bone Joint Surg Am. 2022;104(21):1877-1885. doi:10.2106/JBJS.22.00016 https://doi.org/10.2106/JBJS.22.00016</a:t>
            </a:r>
          </a:p>
          <a:p>
            <a:pPr>
              <a:spcAft>
                <a:spcPts val="800"/>
              </a:spcAft>
            </a:pPr>
            <a:r>
              <a:rPr sz="1200">
                <a:solidFill>
                  <a:srgbClr val="263238"/>
                </a:solidFill>
                <a:latin typeface="Calibri"/>
              </a:rPr>
              <a:t>[r60] van de Pol GJ, Axelrod DE, Conyard C, Tetsworth KD. A Suprapatellar Approach, When Compared With an Infrapatellar Approach, Yields Less Anterior Knee Pain and Better Patellofemoral Joint Function, for Intramedullary Nailing of Diaphyseal Tibial Fractures: Results of a Randomized Controlled Trial. J Orthop Trauma. 2024;38(5):235-239. doi:10.1097/BOT.0000000000002783 https://doi.org/10.1097/BOT.0000000000002783</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77 / 80</a:t>
            </a:r>
          </a:p>
        </p:txBody>
      </p:sp>
    </p:spTree>
  </p:cSld>
  <p:clrMapOvr>
    <a:masterClrMapping/>
  </p:clrMapOvr>
</p:sld>
</file>

<file path=ppt/slides/slide7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(11/13)</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[r61] Ponugoti N, Rudran B, Selim A, Nahas S, Magill H. Infrapatellar versus suprapatellar approach for intramedullary nailing of the tibia: a systematic review and meta-analysis. J Orthop Surg Res. 2021;16(1):94. doi:10.1186/s13018-021-02249-0 https://doi.org/10.1186/s13018-021-02249-0</a:t>
            </a:r>
          </a:p>
          <a:p>
            <a:pPr>
              <a:spcAft>
                <a:spcPts val="800"/>
              </a:spcAft>
            </a:pPr>
            <a:r>
              <a:rPr sz="1200">
                <a:solidFill>
                  <a:srgbClr val="263238"/>
                </a:solidFill>
                <a:latin typeface="Calibri"/>
              </a:rPr>
              <a:t>[r62] Yang CY, Tay ST, Kuo LT. Suprapatellar vs infrapatellar approaches for intramedullary nailing of distal tibial fractures: a systematic review and meta-analysis. J Orthop Traumatol. 2023;24(1):14. doi:10.1186/s10195-023-00694-7 https://doi.org/10.1186/s10195-023-00694-7</a:t>
            </a:r>
          </a:p>
          <a:p>
            <a:pPr>
              <a:spcAft>
                <a:spcPts val="800"/>
              </a:spcAft>
            </a:pPr>
            <a:r>
              <a:rPr sz="1200">
                <a:solidFill>
                  <a:srgbClr val="263238"/>
                </a:solidFill>
                <a:latin typeface="Calibri"/>
              </a:rPr>
              <a:t>[r63] Jamshed J, Varghese VD, John CV, Kandagaddala M, Livingston A, Bliss J, et al. Rotational Alignment in Tibia Diaphyseal Fractures With the Suprapatellar Semiextended versus Standard Upper Entry Tibial Intramedullary Nailing: A Randomized Controlled Trial (RASPUTIN). J Orthop Trauma. 2025;39(6):277-282. doi:10.1097/BOT.0000000000002968 https://doi.org/10.1097/BOT.0000000000002968</a:t>
            </a:r>
          </a:p>
          <a:p>
            <a:pPr>
              <a:spcAft>
                <a:spcPts val="800"/>
              </a:spcAft>
            </a:pPr>
            <a:r>
              <a:rPr sz="1200">
                <a:solidFill>
                  <a:srgbClr val="263238"/>
                </a:solidFill>
                <a:latin typeface="Calibri"/>
              </a:rPr>
              <a:t>[r64] Vallier HA, Cureton BA, Patterson BM. Randomized, prospective comparison of plate versus intramedullary nail fixation for distal tibia shaft fractures. J Orthop Trauma. 2011;25(12):736-41. doi:10.1097/BOT.0b013e318213f709 https://doi.org/10.1097/BOT.0b013e318213f709</a:t>
            </a:r>
          </a:p>
          <a:p>
            <a:pPr>
              <a:spcAft>
                <a:spcPts val="800"/>
              </a:spcAft>
            </a:pPr>
            <a:r>
              <a:rPr sz="1200">
                <a:solidFill>
                  <a:srgbClr val="263238"/>
                </a:solidFill>
                <a:latin typeface="Calibri"/>
              </a:rPr>
              <a:t>[r65] Kuo LT, Chi CC, Chuang CH. Surgical interventions for treating distal tibial metaphyseal fractures in adults. Cochrane Database Syst Rev. 2015;2015(3):CD010261. doi:10.1002/14651858.CD010261.pub2 https://doi.org/10.1002/14651858.CD010261.pub2</a:t>
            </a:r>
          </a:p>
          <a:p>
            <a:pPr>
              <a:spcAft>
                <a:spcPts val="800"/>
              </a:spcAft>
            </a:pPr>
            <a:r>
              <a:rPr sz="1200">
                <a:solidFill>
                  <a:srgbClr val="263238"/>
                </a:solidFill>
                <a:latin typeface="Calibri"/>
              </a:rPr>
              <a:t>[r66] Githens M, Haller J, Agel J, Firoozabadi R. Does Concurrent Tibial Intramedullary Nailing and Fibular Fixation Increase Rates of Tibial Nonunion? A Matched Cohort Study. J Orthop Trauma. 2017;31(6):316-320. doi:10.1097/BOT.0000000000000832 https://doi.org/10.1097/BOT.0000000000000832</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78 / 80</a:t>
            </a:r>
          </a:p>
        </p:txBody>
      </p:sp>
    </p:spTree>
  </p:cSld>
  <p:clrMapOvr>
    <a:masterClrMapping/>
  </p:clrMapOvr>
</p:sld>
</file>

<file path=ppt/slides/slide7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(12/13)</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[r67] McMahon SE, Little ZE, Smith TO, Trompeter A, Hing CB. The management of segmental tibial shaft fractures: A systematic review. Injury. 2016;47(3):568-73. doi:10.1016/j.injury.2015.11.022 https://doi.org/10.1016/j.injury.2015.11.022</a:t>
            </a:r>
          </a:p>
          <a:p>
            <a:pPr>
              <a:spcAft>
                <a:spcPts val="800"/>
              </a:spcAft>
            </a:pPr>
            <a:r>
              <a:rPr sz="1200">
                <a:solidFill>
                  <a:srgbClr val="263238"/>
                </a:solidFill>
                <a:latin typeface="Calibri"/>
              </a:rPr>
              <a:t>[r68] Yu P, Huang L, Wang L, Cai L, Tu D. Nail dynamization for delayed union and nonunion in femur and tibia fractures following intramedullary nailing: A systematic review and meta-analysis. Injury. 2025;56(11):112748. doi:10.1016/j.injury.2025.112748 https://doi.org/10.1016/j.injury.2025.112748</a:t>
            </a:r>
          </a:p>
          <a:p>
            <a:pPr>
              <a:spcAft>
                <a:spcPts val="800"/>
              </a:spcAft>
            </a:pPr>
            <a:r>
              <a:rPr sz="1200">
                <a:solidFill>
                  <a:srgbClr val="263238"/>
                </a:solidFill>
                <a:latin typeface="Calibri"/>
              </a:rPr>
              <a:t>[r69] Elsayed M, Khalefa AH, Mazen MSH, Ahmed KFE. Primary dynamization versus standard static interlocking nailing in treatment of tibial shaft fractures in adults: a randomized controlled trial. BMC Musculoskelet Disord. 2025;27(1):42. doi:10.1186/s12891-025-09376-3 https://doi.org/10.1186/s12891-025-09376-3</a:t>
            </a:r>
          </a:p>
          <a:p>
            <a:pPr>
              <a:spcAft>
                <a:spcPts val="800"/>
              </a:spcAft>
            </a:pPr>
            <a:r>
              <a:rPr sz="1200">
                <a:solidFill>
                  <a:srgbClr val="263238"/>
                </a:solidFill>
                <a:latin typeface="Calibri"/>
              </a:rPr>
              <a:t>[r70] Swanson EA, Garrard EC, OʼConnor DP, Brinker MR. Results of a systematic approach to exchange nailing for the treatment of aseptic tibial nonunions. J Orthop Trauma. 2015;29(1):28-35. doi:10.1097/BOT.0000000000000151 https://doi.org/10.1097/BOT.0000000000000151</a:t>
            </a:r>
          </a:p>
          <a:p>
            <a:pPr>
              <a:spcAft>
                <a:spcPts val="800"/>
              </a:spcAft>
            </a:pPr>
            <a:r>
              <a:rPr sz="1200">
                <a:solidFill>
                  <a:srgbClr val="263238"/>
                </a:solidFill>
                <a:latin typeface="Calibri"/>
              </a:rPr>
              <a:t>[r71] Fortuin F, Burger M, Ferreira N. Contemporary management of aseptic diaphyseal tibia non-unions - A systematic review. Orthop Traumatol Surg Res. 2022;108(5):102990. doi:10.1016/j.otsr.2021.102990 https://doi.org/10.1016/j.otsr.2021.102990</a:t>
            </a:r>
          </a:p>
          <a:p>
            <a:pPr>
              <a:spcAft>
                <a:spcPts val="800"/>
              </a:spcAft>
            </a:pPr>
            <a:r>
              <a:rPr sz="1200">
                <a:solidFill>
                  <a:srgbClr val="263238"/>
                </a:solidFill>
                <a:latin typeface="Calibri"/>
              </a:rPr>
              <a:t>[r72] Govender S, Csimma C, Genant HK, Valentin-Opran A, Amit Y, Arbel R, et al. Recombinant human bone morphogenetic protein-2 for treatment of open tibial fractures: a prospective, controlled, randomized study of four hundred and fifty patients. J Bone Joint Surg Am. 2002;84(12):2123-34. doi:10.2106/00004623-200212000-00001 https://doi.org/10.2106/00004623-200212000-00001</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79 / 80</a:t>
            </a:r>
          </a:p>
        </p:txBody>
      </p:sp>
    </p:spTree>
  </p:cSld>
  <p:clrMapOvr>
    <a:masterClrMapping/>
  </p:clrMapOvr>
</p:sld>
</file>

<file path=ppt/slides/slide8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(13/13)</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[r73] Busse JW, Bhandari M, Einhorn TA, Schemitsch E, Heckman JD, Tornetta P 3rd, et al; TRUST Investigators writing group. Re-evaluation of low intensity pulsed ultrasound in treatment of tibial fractures (TRUST): randomized clinical trial. BMJ. 2016;355:i5351. doi:10.1136/bmj.i5351 https://doi.org/10.1136/bmj.i5351</a:t>
            </a:r>
          </a:p>
          <a:p>
            <a:pPr>
              <a:spcAft>
                <a:spcPts val="800"/>
              </a:spcAft>
            </a:pPr>
            <a:r>
              <a:rPr sz="1200">
                <a:solidFill>
                  <a:srgbClr val="263238"/>
                </a:solidFill>
                <a:latin typeface="Calibri"/>
              </a:rPr>
              <a:t>[r74] Milner SA, Davis TR, Muir KR, Greenwood DC, Doherty M. Long-term outcome after tibial shaft fracture: is malunion important? J Bone Joint Surg Am. 2002;84(6):971-80. doi:10.2106/00004623-200206000-00011 https://doi.org/10.2106/00004623-200206000-00011</a:t>
            </a:r>
          </a:p>
          <a:p>
            <a:pPr>
              <a:spcAft>
                <a:spcPts val="800"/>
              </a:spcAft>
            </a:pPr>
            <a:r>
              <a:rPr sz="1200">
                <a:solidFill>
                  <a:srgbClr val="263238"/>
                </a:solidFill>
                <a:latin typeface="Calibri"/>
              </a:rPr>
              <a:t>[r75] Uemi R, Takegami Y, Sakai R, Todoroki K, Kawasaki N, Imagama S. Early versus delayed weight bearing after intramedullary nailing for tibial shaft fracture: A multicenter, propensity score-matched study, the TRON study. Injury. 2021;52(6):1583-1586. doi:10.1016/j.injury.2020.12.023 https://doi.org/10.1016/j.injury.2020.12.023</a:t>
            </a:r>
          </a:p>
          <a:p>
            <a:pPr>
              <a:spcAft>
                <a:spcPts val="800"/>
              </a:spcAft>
            </a:pPr>
            <a:r>
              <a:rPr sz="1200">
                <a:solidFill>
                  <a:srgbClr val="263238"/>
                </a:solidFill>
                <a:latin typeface="Calibri"/>
              </a:rPr>
              <a:t>[r76] Bhanushali A, Kovoor JG, Stretton B, Kieu JT, Bright RA, Hewitt JN, et al. Outcomes of early versus delayed weight-bearing with intramedullary nailing of tibial shaft fractures: a systematic review and meta-analysis. Eur J Trauma Emerg Surg. 2022;48(5):3521-3527. doi:10.1007/s00068-022-01919-w https://doi.org/10.1007/s00068-022-01919-w</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80 / 80</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Fractura de la diáfisis de la tibia: clasificar, tratar la urgencia y elegir el clavo</dc:title>
  <dc:subject/>
  <dc:creator>Biblioteca de Traumatología y Ortopedia · t.cescac.com</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