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Guía EFORT 2020</c:v>
                </c:pt>
                <c:pt idx="1">
                  <c:v>Metaanálisis en urgencias 2014</c:v>
                </c:pt>
                <c:pt idx="2">
                  <c:v>Introducción del ensayo SWIFFT 2020</c:v>
                </c:pt>
              </c:strCache>
            </c:strRef>
          </c:cat>
          <c:val>
            <c:numRef>
              <c:f>Sheet1!$B$2:$B$4</c:f>
              <c:numCache>
                <c:formatCode>General</c:formatCode>
                <c:ptCount val="3"/>
                <c:pt idx="0">
                  <c:v>60</c:v>
                </c:pt>
                <c:pt idx="1">
                  <c:v>70</c:v>
                </c:pt>
                <c:pt idx="2">
                  <c:v>90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Sheet1!$A$2:$A$6</c:f>
              <c:strCache>
                <c:ptCount val="5"/>
                <c:pt idx="0">
                  <c:v>Dolor al pasar de pronación a supinación contra resistencia</c:v>
                </c:pt>
                <c:pt idx="1">
                  <c:v>Fuerza de supinación menor de 10 % del lado sano</c:v>
                </c:pt>
                <c:pt idx="2">
                  <c:v>Dolor a la desviación cubital</c:v>
                </c:pt>
                <c:pt idx="3">
                  <c:v>Fuerza de pronación menor de 10 % del lado sano</c:v>
                </c:pt>
                <c:pt idx="4">
                  <c:v>Dolor en la tabaquera (el hallazgo útil es su ausencia)</c:v>
                </c:pt>
              </c:strCache>
            </c:strRef>
          </c:cat>
          <c:val>
            <c:numRef>
              <c:f>Sheet1!$B$2:$B$6</c:f>
              <c:numCache>
                <c:formatCode>General</c:formatCode>
                <c:ptCount val="5"/>
                <c:pt idx="0">
                  <c:v>100</c:v>
                </c:pt>
                <c:pt idx="1">
                  <c:v>84.6</c:v>
                </c:pt>
                <c:pt idx="2">
                  <c:v>55.2</c:v>
                </c:pt>
                <c:pt idx="3">
                  <c:v>69.2</c:v>
                </c:pt>
                <c:pt idx="4">
                  <c:v>92.1</c:v>
                </c:pt>
              </c:numCache>
            </c:numRef>
          </c:val>
        </c:ser>
        <c:ser>
          <c:idx val="1"/>
          <c:order val="1"/>
          <c:tx>
            <c:strRef>
              <c:f>Sheet1!$C$1</c:f>
              <c:strCache>
                <c:ptCount val="1"/>
                <c:pt idx="0">
                  <c:v>Especificidad</c:v>
                </c:pt>
              </c:strCache>
            </c:strRef>
          </c:tx>
          <c:spPr>
            <a:solidFill>
              <a:srgbClr val="D97706"/>
            </a:solidFill>
          </c:spPr>
          <c:cat>
            <c:strRef>
              <c:f>Sheet1!$A$2:$A$6</c:f>
              <c:strCache>
                <c:ptCount val="5"/>
                <c:pt idx="0">
                  <c:v>Dolor al pasar de pronación a supinación contra resistencia</c:v>
                </c:pt>
                <c:pt idx="1">
                  <c:v>Fuerza de supinación menor de 10 % del lado sano</c:v>
                </c:pt>
                <c:pt idx="2">
                  <c:v>Dolor a la desviación cubital</c:v>
                </c:pt>
                <c:pt idx="3">
                  <c:v>Fuerza de pronación menor de 10 % del lado sano</c:v>
                </c:pt>
                <c:pt idx="4">
                  <c:v>Dolor en la tabaquera (el hallazgo útil es su ausencia)</c:v>
                </c:pt>
              </c:strCache>
            </c:strRef>
          </c:cat>
          <c:val>
            <c:numRef>
              <c:f>Sheet1!$C$2:$C$6</c:f>
              <c:numCache>
                <c:formatCode>General</c:formatCode>
                <c:ptCount val="5"/>
                <c:pt idx="0">
                  <c:v>97.9</c:v>
                </c:pt>
                <c:pt idx="1">
                  <c:v>76.9</c:v>
                </c:pt>
                <c:pt idx="2">
                  <c:v>76.4</c:v>
                </c:pt>
                <c:pt idx="3">
                  <c:v>64.6</c:v>
                </c:pt>
                <c:pt idx="4">
                  <c:v>48.4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Sheet1!$A$2:$A$6</c:f>
              <c:strCache>
                <c:ptCount val="5"/>
                <c:pt idx="0">
                  <c:v>TC (Cochrane)</c:v>
                </c:pt>
                <c:pt idx="1">
                  <c:v>RM (Cochrane)</c:v>
                </c:pt>
                <c:pt idx="2">
                  <c:v>Gammagrafía (Cochrane)</c:v>
                </c:pt>
                <c:pt idx="3">
                  <c:v>Ecografía (revisión)</c:v>
                </c:pt>
                <c:pt idx="4">
                  <c:v>IA sobre radiografía (metaanálisis)</c:v>
                </c:pt>
              </c:strCache>
            </c:strRef>
          </c:cat>
          <c:val>
            <c:numRef>
              <c:f>Sheet1!$B$2:$B$6</c:f>
              <c:numCache>
                <c:formatCode>General</c:formatCode>
                <c:ptCount val="5"/>
                <c:pt idx="0">
                  <c:v>72</c:v>
                </c:pt>
                <c:pt idx="1">
                  <c:v>88</c:v>
                </c:pt>
                <c:pt idx="2">
                  <c:v>99</c:v>
                </c:pt>
                <c:pt idx="3">
                  <c:v>85.6</c:v>
                </c:pt>
                <c:pt idx="4">
                  <c:v>80</c:v>
                </c:pt>
              </c:numCache>
            </c:numRef>
          </c:val>
        </c:ser>
        <c:ser>
          <c:idx val="1"/>
          <c:order val="1"/>
          <c:tx>
            <c:strRef>
              <c:f>Sheet1!$C$1</c:f>
              <c:strCache>
                <c:ptCount val="1"/>
                <c:pt idx="0">
                  <c:v>Especificidad</c:v>
                </c:pt>
              </c:strCache>
            </c:strRef>
          </c:tx>
          <c:spPr>
            <a:solidFill>
              <a:srgbClr val="D97706"/>
            </a:solidFill>
          </c:spPr>
          <c:cat>
            <c:strRef>
              <c:f>Sheet1!$A$2:$A$6</c:f>
              <c:strCache>
                <c:ptCount val="5"/>
                <c:pt idx="0">
                  <c:v>TC (Cochrane)</c:v>
                </c:pt>
                <c:pt idx="1">
                  <c:v>RM (Cochrane)</c:v>
                </c:pt>
                <c:pt idx="2">
                  <c:v>Gammagrafía (Cochrane)</c:v>
                </c:pt>
                <c:pt idx="3">
                  <c:v>Ecografía (revisión)</c:v>
                </c:pt>
                <c:pt idx="4">
                  <c:v>IA sobre radiografía (metaanálisis)</c:v>
                </c:pt>
              </c:strCache>
            </c:strRef>
          </c:cat>
          <c:val>
            <c:numRef>
              <c:f>Sheet1!$C$2:$C$6</c:f>
              <c:numCache>
                <c:formatCode>General</c:formatCode>
                <c:ptCount val="5"/>
                <c:pt idx="0">
                  <c:v>99</c:v>
                </c:pt>
                <c:pt idx="1">
                  <c:v>100</c:v>
                </c:pt>
                <c:pt idx="2">
                  <c:v>86</c:v>
                </c:pt>
                <c:pt idx="3">
                  <c:v>83.3</c:v>
                </c:pt>
                <c:pt idx="4">
                  <c:v>89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semanas</c:v>
                </c:pt>
              </c:strCache>
            </c:strRef>
          </c:tx>
          <c:spPr>
            <a:solidFill>
              <a:srgbClr val="0F5F6B"/>
            </a:solidFill>
          </c:spPr>
          <c:cat>
            <c:strRef>
              <c:f>Sheet1!$A$2:$A$5</c:f>
              <c:strCache>
                <c:ptCount val="4"/>
                <c:pt idx="0">
                  <c:v>Bond 2001, tornillo percutáneo</c:v>
                </c:pt>
                <c:pt idx="1">
                  <c:v>Bond 2001, yeso</c:v>
                </c:pt>
                <c:pt idx="2">
                  <c:v>McQueen 2008, tornillo percutáneo</c:v>
                </c:pt>
                <c:pt idx="3">
                  <c:v>McQueen 2008, yeso</c:v>
                </c:pt>
              </c:strCache>
            </c:strRef>
          </c:cat>
          <c:val>
            <c:numRef>
              <c:f>Sheet1!$B$2:$B$5</c:f>
              <c:numCache>
                <c:formatCode>General</c:formatCode>
                <c:ptCount val="4"/>
                <c:pt idx="0">
                  <c:v>7</c:v>
                </c:pt>
                <c:pt idx="1">
                  <c:v>12</c:v>
                </c:pt>
                <c:pt idx="2">
                  <c:v>9.2</c:v>
                </c:pt>
                <c:pt idx="3">
                  <c:v>13.9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semanas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semanas</c:v>
                </c:pt>
              </c:strCache>
            </c:strRef>
          </c:tx>
          <c:spPr>
            <a:solidFill>
              <a:srgbClr val="0F5F6B"/>
            </a:solidFill>
          </c:spPr>
          <c:cat>
            <c:strRef>
              <c:f>Sheet1!$A$2:$A$3</c:f>
              <c:strCache>
                <c:ptCount val="2"/>
                <c:pt idx="0">
                  <c:v>Yeso</c:v>
                </c:pt>
                <c:pt idx="1">
                  <c:v>Tornillo percutáneo</c:v>
                </c:pt>
              </c:strCache>
            </c:strRef>
          </c:cat>
          <c:val>
            <c:numRef>
              <c:f>Sheet1!$B$2:$B$3</c:f>
              <c:numCache>
                <c:formatCode>General</c:formatCode>
                <c:ptCount val="2"/>
                <c:pt idx="0">
                  <c:v>15</c:v>
                </c:pt>
                <c:pt idx="1">
                  <c:v>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semanas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Vía dorsal anterógrada (41 pacientes)</c:v>
                </c:pt>
                <c:pt idx="1">
                  <c:v>Vía volar retrógrada (41 pacientes)</c:v>
                </c:pt>
              </c:strCache>
            </c:strRef>
          </c:cat>
          <c:val>
            <c:numRef>
              <c:f>Sheet1!$B$2:$B$3</c:f>
              <c:numCache>
                <c:formatCode>General</c:formatCode>
                <c:ptCount val="2"/>
                <c:pt idx="0">
                  <c:v>88.2</c:v>
                </c:pt>
                <c:pt idx="1">
                  <c:v>51.6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Mayores</c:v>
                </c:pt>
                <c:pt idx="1">
                  <c:v>Menores</c:v>
                </c:pt>
                <c:pt idx="2">
                  <c:v>Total</c:v>
                </c:pt>
              </c:strCache>
            </c:strRef>
          </c:cat>
          <c:val>
            <c:numRef>
              <c:f>Sheet1!$B$2:$B$4</c:f>
              <c:numCache>
                <c:formatCode>General</c:formatCode>
                <c:ptCount val="3"/>
                <c:pt idx="0">
                  <c:v>21</c:v>
                </c:pt>
                <c:pt idx="1">
                  <c:v>8</c:v>
                </c:pt>
                <c:pt idx="2">
                  <c:v>29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Menos de 5 años</c:v>
                </c:pt>
                <c:pt idx="1">
                  <c:v>5 a 9 años</c:v>
                </c:pt>
                <c:pt idx="2">
                  <c:v>10 años o más</c:v>
                </c:pt>
              </c:strCache>
            </c:strRef>
          </c:cat>
          <c:val>
            <c:numRef>
              <c:f>Sheet1!$B$2:$B$4</c:f>
              <c:numCache>
                <c:formatCode>General</c:formatCode>
                <c:ptCount val="3"/>
                <c:pt idx="0">
                  <c:v>22</c:v>
                </c:pt>
                <c:pt idx="1">
                  <c:v>75</c:v>
                </c:pt>
                <c:pt idx="2">
                  <c:v>100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RR</c:v>
                </c:pt>
              </c:strCache>
            </c:strRef>
          </c:tx>
          <c:spPr>
            <a:solidFill>
              <a:srgbClr val="0F5F6B"/>
            </a:solidFill>
          </c:spPr>
          <c:cat>
            <c:strRef>
              <c:f>Sheet1!$A$2:$A$3</c:f>
              <c:strCache>
                <c:ptCount val="2"/>
                <c:pt idx="0">
                  <c:v>Tercio proximal</c:v>
                </c:pt>
                <c:pt idx="1">
                  <c:v>Polo proximal</c:v>
                </c:pt>
              </c:strCache>
            </c:strRef>
          </c:cat>
          <c:val>
            <c:numRef>
              <c:f>Sheet1!$B$2:$B$3</c:f>
              <c:numCache>
                <c:formatCode>General</c:formatCode>
                <c:ptCount val="2"/>
                <c:pt idx="0">
                  <c:v>2.3</c:v>
                </c:pt>
                <c:pt idx="1">
                  <c:v>3.4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RR</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Injerto no vascularizado</c:v>
                </c:pt>
                <c:pt idx="1">
                  <c:v>Injerto vascularizado</c:v>
                </c:pt>
                <c:pt idx="2">
                  <c:v>Estudios sin polo proximal ni necrosis avascular</c:v>
                </c:pt>
                <c:pt idx="3">
                  <c:v>Resto de los estudios</c:v>
                </c:pt>
              </c:strCache>
            </c:strRef>
          </c:cat>
          <c:val>
            <c:numRef>
              <c:f>Sheet1!$B$2:$B$5</c:f>
              <c:numCache>
                <c:formatCode>General</c:formatCode>
                <c:ptCount val="4"/>
                <c:pt idx="0">
                  <c:v>88.7</c:v>
                </c:pt>
                <c:pt idx="1">
                  <c:v>87.5</c:v>
                </c:pt>
                <c:pt idx="2">
                  <c:v>96.5</c:v>
                </c:pt>
                <c:pt idx="3">
                  <c:v>86.8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Fractura del escafoides.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Epidemiología; Mecanismo de lesión; Anatomía; Irrigación del escafoides: por qué sufre el polo proximal; Biomecánica; Histología y consolidación; Clasificación; Diagnóstico; Examen físico; Imágenes; Lesiones asociadas del carpo; Algoritmo de decisión; Tratamiento; Técnica quirúrgica: tornillo sin cabeza por vía volar, dorsal o abierta; Complicaciones; Pronóstico; Rehabilitación y regreso al trabajo. Estructura sugerida por el autor para diez minutos: Lámina 1 (45 s) - Apertura: la fractura del carpo más común, en el joven activo; su peso va de 60 % a 90 % de las fracturas del carpo según la fuente [r50]. Pregunta al auditorio: ¿operamos la radiografía o al paciente?. Lámina 2 (60 s) - Anatomía que explica la clínica: irrigación retrógrada; la cresta dorsal aportó en promedio 83 % del volumen óseo en una micro-TC [r27] y es la única entrada del polo proximal [r1]. Lámina 3 (60 s) - Diagnóstico clínico: la radiografía no pasa de 70 % de sensibilidad [r1]; ninguna maniobra aislada excluye [r20]; combinar tabaquera, tubérculo y compresión axial dio 74 % de especificidad [r1]. Lámina 4 (60 s) - Imagen: Cochrane, RM 0,88 y 1,00, TC 0,72 y 0,99, gammagrafía 0,99 y 0,86 [r17]; NICE sugiere RM de primera línea [r23]; la TC en el eje largo mide el desplazamiento y la unión [r1]. Lámina 5 (60 s) - Clasificar para decidir: Herbert, Russe y Mayo, con 13 sistemas descritos y fiabilidad limitada [r30]; más de 1 mm y los signos de inestabilidad [r1]; polo proximal, riesgo relativo de pseudoartrosis 3,4 [r37]. Lámina 6 (90 s) - Cintura con 2 mm o menos de desplazamiento: SWIFFT, 439 adultos, PRWE de 11,9 con cirugía y 14,0 con yeso, diferencia -2,1 (IC 95 % -5,8 a 1,6) [r2]; a 5 años, 0,6 (IC 95 % -2,4 a 3,6) [r3]; complicaciones graves 14 % frente a 1 % [r2]. Lámina 7 (60 s) - Cómo conciliar los metaanálisis: Buijze 2010 favoreció la cirugía en función, tiempo a la unión y trabajo [r6]; Johnson 2022, con 7 ECA, no halló diferencia funcional a 12 meses [r5]. La cirugía acorta el camino, no cambia el destino. Lámina 8 (60 s) - Técnica: volar para cintura y distal, dorsal para polo proximal [r1]; tornillo central, de 4 a 5 mm más corto que lo medido [r1]; en una serie, central en 88,2 % por vía dorsal frente a 51,6 % por volar [r34]. Lámina 9 (60 s) - Complicaciones: pseudoartrosis, necrosis, joroba y DISI [r32]; artrosis en 22 %, 75 % y 100 % según los años de pseudoartrosis [r40]. Lámina 10 (45 s) - Cierre: TC a las 6 semanas con puente trabecular en más de 50 % [r1] [r15]; cambiar a fijación a las 12 a 14 semanas si hay unión dudosa [r1]; el regreso al trabajo depende de la demanda: trabajo pesado solo con unión por TC [r1].</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El escafoides es la fractura más frecuente del carpo y afecta sobre todo a hombres jóvenes: en SWIFFT la edad media fue 33 años y el 83 % eran hombres (fuente: Dias JJ y colaboradores, 2020); su peso dentro del carpo se cita entre 60 % y 90 % según la fuente (fuente: Clementson M y colaboradores, 2020) (fuente: Dias JJ y colaboradores, 2020). Su irrigación es retrógrada: los vasos entran sobre todo por la cresta dorsal y el polo proximal depende de ellos, por eso las fracturas proximales y desplazadas tienen más riesgo de necrosis y pseudoartrosis (fuente: Clementson M y colaboradores, 2020) (fuente: Morsy M y colaboradores, 2019) (fuente: Chong HH y colaboradores, 2022). Una radiografía normal no descarta la fractura: su sensibilidad no pasa de 70 % (fuente: Clementson M y colaboradores, 2020). Con sospecha clínica, la guía NICE sugiere RM como primera imagen (fuente: National Institute for Health and Care Excellence, 2016), y la TC en el eje largo mide el desplazamiento y juzga la unión (fuente: Clementson M y colaboradores, 2020). La fractura de la cintura con desplazamiento de 2 mm o menos se trata bien con yeso por debajo del codo: SWIFFT no halló diferencia funcional entre fijar de entrada y yeso a 1 año ni a 5 años, y propuso fijar la pseudoartrosis confirmada (fuente: Dias JJ y colaboradores, 2020) (fuente: Dias JJ y colaboradores, 2026). Polo proximal, desplazamiento mayor o signos de inestabilidad cambian el cálculo y llevan a considerar fijar (fuente: Clementson M y colaboradores, 2020). La pseudoartrosis sin tratar evoluciona de forma previsible a artrosis (SNAC): 22 % con menos de 5 años de evolución y 100 % con 10 años o más en una serie (fuente: Inoue G y colaboradores, 1996).</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El escafoides (navicular) es el hueso del carpo que conecta la fila proximal con la distal (fuente: Clementson M y colaboradores, 2020) (fuente: Okoro CK y colaboradores, 2023). Según dónde pase el trazo, la fractura puede ser del tubérculo, del polo distal, de la cintura o del polo proximal, y cada una se comporta distinto (fuente: Clementson M y colaboradores, 2020). Una advertencia de vocabulario antes de seguir: "desplazada" no significa lo mismo en todos los trabajos. Para Dias y Singh también cuenta como desplazada la fractura que, aun alineada en reposo, se mueve al recibir las cargas fisiológicas de la muñeca; la que perdió su posición anatómica lo está por definición (fuente: Dias JJ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Pero cada estudio pone su propio corte: SWIFFT trató como mínimamente desplazadas las de hasta 2 mm (fuente: Dias JJ y colaboradores, 2020), y la guía EFORT toma más de 1 mm como señal de inestabilidad (fuente: Clementson M y colaboradores, 2020). Al comparar resultados, compare primero los cortes. Y una aclaración sobre el nombre: lo que aquí se llama «guía EFORT» es la revisión de Clementson y cols. publicada en EFORT Open Reviews en 2020, que expone los algoritmos de su servicio de cirugía de mano en Malmö; no es un consenso oficial de la sociedad europea (fuente: Clementson M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empezar: Es una lesión del adulto joven y activo, y sus secuelas (pseudoartrosis, colapso del carpo) pesan durante años (fuente: Clementson M y colaboradores, 2020). La radiografía inicial puede salir normal. Por eso la historia clínica y la imagen avanzada valen más que en otras fracturas (fuente: Clementson M y colaboradores, 2020) (fuente: National Institute for Health and Care Excellence, 2016). La conducta la deciden 3 cosas: la zona (por la irrigación), el desplazamiento y la estabilidad. El nombre de la clasificación importa menos (opinión experta). Con esto cerramos definición. Sigamos con epidemiología.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Al leer cifras de escafoides conviene recordar que cambian según quién las cuenta. Para citarlas en un tema libre: Frecuencia. En una población adulta bien delimitada se contaron 29 casos por 100 000 personas al año (IC 95 % 25 a 34) (fuente: Duckworth AD y colaboradores, 2012); la guía EFORT maneja un rango de 29 a 43 (fuente: Clementson M y colaboradores, 2020). Peso entre las fracturas del carpo. Es la que más se rompe en el carpo (fuente: Clementson M y colaboradores, 2020), pero el porcentaje publicado oscila de 60 % a 90 % según el estudio (gráfico) (fuente: Clementson M y colaboradores, 2020) (fuente: Carpenter CR y colaboradores, 2014) (fuente: Dias JJ y colaboradores, 2020). Una revisión de 2026 lo resume como 60 % a 90 % del carpo y 2 % a 7 % de todas las fracturas (fuente: Wang S y colaboradores, 2026). Quién se fractura. El varón joven. En la serie de 151 fracturas, 105 eran hombres y su edad mediana era menor que la de las mujeres (fuente: Duckworth AD y colaboradores, 2012); en SWIFFT, la edad media fue 33 años y 83 % eran hombres (fuente: Dias JJ y colaboradores, 2020); la guía EFORT ubica el pico en varones de 15 a 25 años (fuente: Clementson M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Dónde se rompe. 2 de cada 3 fracturas son de la cintura, y de ellas la mayoría (60 % a 85 %) llega sin desplazamiento; el tercio distal aporta 25 % y el proximal 5 % a 10 % (fuente: Clementson M y colaboradores, 2020). Otra revisión reparte 70 %, 10 % y 20 % entre cintura, tercio distal y tercio proximal (fuente: Okoro CK y colaboradores, 2023). Parte de la discrepancia podría ser de vocabulario (opinión experta): solo 6 de los 12 artículos revisados sobre fracturas proximales precisaron una descripción anatómica o proporcional de lo que llaman "proximal" (fuente: Chong HH y colaboradores, 2022). Tipo de Herbert más común. El B2, con 55 de 151 casos (36,4 %) (fuente: Duckworth AD y colaboradores, 2012). Pseudoartrosis. En 309 330 fracturas de 18 huesos de una base de reclamaciones, la tasa global fue 4,9 %, y el escafoides, junto con tibia más peroné y fémur, estuvo entre los más proclives (fuente: Zura R y colaboradores, 2016). Una revisión ilustrada la sitúa en 5 % a 10 % para el escafoides (fuente: Okoro CK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«Porcentaje de las fracturas del carpo que son del escafoides, según la fuente» muestra lo siguiente. Guía EFORT 2020: 60 por ciento (fuente: Clementson M y colaboradores, 2020). Metaanálisis en urgencias 2014: 70 por ciento (fuente: Carpenter CR y colaboradores, 2014). Introducción del ensayo SWIFFT 2020: 90 por ciento (fuente: Dias JJ y colaboradores, 2020). Con esto cerramos epidemiología. Sigamos con mecanismo de lesión.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de lesión. La historia que se repite es la de una caída sobre la mano extendida, con la muñeca llevada a hiperextensión, muchas veces durante un deporte (fuente: Clementson M y colaboradores, 2020). Pregunte por la energía del golpe. En la serie de 151 fracturas, lo más común fue una caída de baja energía desde la propia altura (40,4 %), pero los hombres se fracturaban con más frecuencia por un trauma de alta energía, y las fracturas inestables fueron más comunes en los pacientes más jóvenes y tras alta energía (fuente: Duckworth AD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la energía fue alta, mire el carpo completo: una fractura de escafoides puede ser parte de una lesión perilunar, y eso cuenta como signo de inestabilidad (fuente: Clementson M y colaboradores, 2020). Otras preguntas útiles: qué trabajo o deporte hace con esa mano, cuál es la mano dominante y cuánto tiempo pasó desde la lesión, porque el diagnóstico tardío o perdido es un factor de riesgo de pseudoartrosis (fuente: Buijze GA y colaboradores, 2012). Con esto cerramos mecanismo de lesión. Sigamos con anatomía.</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Un hueso casi todo articular. Cerca de 80 % de su superficie está cubierta de cartílago (fuente: Clementson M y colaboradores, 2020). Repase sus vecinos de distal a proximal: trapecio y trapezoide en la punta, hueso grande y semilunar en el borde cubital, y el radio en el polo proximal (fuente: Clementson M y colaboradores, 2020). Esa geometría deja poca superficie libre para que entren vasos (opinión experta), y es lo que da su carácter particular a la irrigación (bloque siguiente). Bisagra entre dos filas. Los huesos de la fila proximal no tienen tendones propios y se mueven de forma pasiva, encajados entre el radio y la fila distal: por eso se los llama segmento intercalado (fuente: Okoro CK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escafoides es el eslabón mecánico que une esa fila con la distal (fuente: Clementson M y colaboradores, 2020). Su pareja es el semilunar: el ligamento escafolunar frena a la vez la caída del escafoides hacia la flexión volar y la del semilunar hacia la extensión dorsal (fuente: Okoro CK y colaboradores, 2023). Si esa pareja se desacopla, el carpo colapsa en DISI (ver complicaciones) (fuente: Okoro CK y colaboradores, 2023). Zonas para repetir en voz alta: Tubérculo y polo distal: la parte volar y radial, bien irrigada (fuente: Clementson M y colaboradores, 2020). Cintura: la zona media, donde se rompe con más frecuencia (fuente: Clementson M y colaboradores, 2020). Polo proximal: la cabeza del hueso que mira al radio y al semilunar (texto clásico); depende solo de la sangre que sube desde dorsal (fuente: Clementson M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palpar (texto clásico, sin cifra): la tabaquera anatómica es el hueco entre el tendón del extensor largo del pulgar y los del extensor corto y abductor largo; el tubérculo se palpa en el borde volar y radial de la muñeca, en la base de la eminencia tenar. Haga cada maniobra también en la mano sana: es su referencia (fuente: Clementson M y colaboradores, 2020). Con esto cerramos anatomía. Sigamos con irrigación del escafoides: por qué sufre el polo proximal.</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irrigación del escafoides: por qué sufre el polo proximal. Para recordar: la sangre entra por el dorso y sube hacia el polo proximal, que queda al final del recorrido. Eso se llama irrigación retrógrada: si la fractura corta ese camino, el fragmento proximal se queda con poca sangre (fuente: Clementson M y colaboradores, 2020) (fuente: Okoro CK y colaboradores, 2023). Los estudios anatómicos (tabla) coinciden en lo esencial: La arteria radial es la fuente principal: sus ramas penetran por la cresta dorsal e irrigan todo el polo proximal y gran parte del hueso (fuente: Gelberman RH y colaboradores, 1980) (fuente: Clementson M y colaboradores, 2020). La entrada volar, por el tubérculo, solo abastece el polo distal (fuente: Clementson M y colaboradores, 2020); en el estudio clásico representó entre 20 % y 30 % del hueso (fuente: Gelberman RH y colaboradores, 1980). En una micro-TC de 13 extremidades, la red dorsal irrigaba en promedio 83 % del volumen óseo, y un espécimen no tenía vasos en el tubérculo (fuente: Morsy M y colaboradores, 2019). Existen colaterales por las ramas dorsal y volar de la interósea anterior (fuente: Gelberman RH y colaboradores, 1980). En 25 miembros de cadáver, los huesos con más riesgo de necrosis tras fracturarse fueron los que dependen de un único vaso intraóseo para grandes áreas: el escafoides, el hueso grande y 20 % de los semilunares (fuente: Panagis JS y colaboradores, 1983).</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Dos formas de hueso. En la micro-TC aparecieron escafoides completos (tipo I) y delgados (tipo II). Los completos tenían una red interna más robusta; los autores sospechan que el tipo delgado podría ligarse a pseudoartrosis o necrosis, algo todavía por demostrar (fuente: Morsy M y colaboradores, 2019). Una controversia útil para el tutor: ¿por dónde entrar? El estudio clásico propuso que la vía volar sería la menos agresiva para el polo proximal (fuente: Gelberman RH y colaboradores, 1980). En otro estudio, con 12 manos de cadáver, se encontró aporte desde grupos palmar, dorsal y radial con varias anastomosis y se concluyó que la vía dorsal es posible (fuente: Oehmke MJ y colaboradores, 2009). La guía EFORT elige por zona: volar para cintura y distal, dorsal para polo proximal, y avisa que la vía dorsal pone en riesgo los vasos de la cresta (fuente: Clementson M y colaboradores, 2020). En la micro-TC, los tornillos por el eje central fueron los que menos alteraron la vascularidad, seguidos por los insertados por vía anterógrada (dorsal) (fuente: Morsy M y colaboradores, 2019). Moraleja: más que la vía, importa cuidar la cresta dorsal y el tubérculo y dejar el tornillo en el eje central.</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«Entrada de los vasos según el estudio» tiene 5 columnas: Estudio, Método, Entrada dorsal, Entrada volar, Ref.. Fila 1: Estudio, Gelberman y Menon, 1980; Método, 15 cadáveres frescos, inyección y aclaramiento; Entrada dorsal, Todo el polo proximal y la mayor parte del hueso; Entrada volar, 20 % a 30 % del hueso, región de la tuberosidad distal; Ref., (fuente: Gelberman RH y colaboradores, 1980). Fila 2: Estudio, Guía EFORT, 2020 (síntesis); Método, Revisión narrativa; Entrada dorsal, 70 % a 80 % de la irrigación intraósea; única vía del polo proximal; Entrada volar, 20 % a 30 %, solo polo distal; Ref., (fuente: Clementson M y colaboradores, 2020). Fila 3: Estudio, Micro-TC, 2019; Método, 13 extremidades inyectadas; Entrada dorsal, Todos los especímenes; promedio de 83 % del volumen óseo; Entrada volar, Red volar por el tubérculo para el resto; 1 espécimen sin vasos en el tubérculo; Ref., (fuente: Morsy M y colaboradores, 2019). Fila 4: Estudio, Oehmke y cols., 2009; Método, 12 manos de cadáver fijadas, técnicas macroscópica y microscópica; Entrada dorsal, Aporte palmar, dorsal y radial con anastomosis; Entrada volar, Colateralidad posiblemente suficiente en algunos pacientes; Ref., (fuente: Oehmke MJ y colaboradores, 2009). (fuente: Gelberman RH y colaboradores, 1980) (fuente: Clementson M y colaboradores, 2020) (fuente: Morsy M y colaboradores, 2019) (fuente: Oehmke MJ y colaboradores, 2009). Con esto cerramos irrigación del escafoides: por qué sufre el polo proximal. Sigamos con biomecánica.</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3 ideas biomecánicas sostienen buena parte de las decisiones de este tema. El escafoides trabaja como puente. Al romperse, cada fragmento obedece a su fila: cuando la muñeca se extiende, el semilunar se lleva consigo al fragmento proximal hacia la extensión, mientras el distal rota en sentido contrario, hacia la flexión (fuente: Okoro CK y colaboradores, 2023). De ahí nacen la deformidad en joroba (angulación dorsal) y, con el tiempo, el DISI (fuente: Okoro CK y colaboradores, 2023). El polo proximal es un fragmento pequeño y mal sujeto. Su única atadura es el ligamento escafolunar, que lo sujeta de forma desequilibrada, solo por el lado dorsocubital; con ciertos trazos ni siquiera eso le queda. Y como el escafoides sigue el movimiento de ambas filas, sobre ese fragmento actúa un brazo de palanca grande, sobre todo al extender (fuente: Clementson M y colaboradores, 2020). Con una irrigación frágil, el resultado es unión lenta y pseudoartrosis (fuente: Clementson M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Del yeso importa controlar la extensión y la desviación cubital. Según estudios in vivo citados por la guía, el foco se estabiliza al impedir esos 2 movimientos; sujetar la rotación del antebrazo o la metacarpofalángica del pulgar aporta poco (fuente: Clementson M y colaboradores, 2020). Cuadra con la clínica: la pseudoartrosis fue 10,3 % con el pulgar inmovilizado y 10,1 % sin él (fuente: Siotos C y colaboradores, 2023). Para tornillos, el objetivo es el eje central: la posición central se correlaciona con los resultados (fuente: Shiver AL y colaboradores, 2023) y altera menos la vascularidad interna (fuente: Morsy M y colaboradores, 2019). Con esto cerramos biomecánica. Sigamos con histología y consolidación.</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histología y consolidación. Como el resto de las fracturas intracapsulares, el escafoides suelda por consolidación primaria: no forma callo externo, sino que el hueso laminar, sus conductos de Havers y sus vasos se remodelan de forma directa a través del foco (fuente: Clementson M y colaboradores, 2020). Consecuencia práctica: no hay callo que buscar en la radiografía, y los observadores concuerdan poco al juzgar la unión con radiografía simple; la TC con reconstrucciones en el eje largo es el método más fiable (fuente: Clementson M y colaboradores, 2020) (fuente: Clementson M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Por eso, en la guía EFORT se define la unión por TC como un puente trabecular continuo en más de 50 % de la sección del foco (fuente: Clementson M y colaboradores, 2020). Con esto cerramos histología y consolidación. Sigamos con clasificación.</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Clasificar sirve para hablar el mismo idioma y para anticipar inestabilidad; no reemplaza lo que usted ve en la TC. Una revisión sistemática catalogó 13 sistemas o subsistemas, agrupados por localización, plano del trazo o estabilidad y desplazamiento; todos nacen de la radiografía simple y los autores subrayan su fiabilidad limitada (fuente: Ten Berg PW y colaboradores, 2016). El más citado fue el de Herbert, y luego los de Russe y Mayo (fuente: Ten Berg PW y colaboradores, 2016). Herbert y Fisher (1984). Es el más usado y se ordena por la estabilidad esperada (fuente: Clementson M y colaboradores, 2020) (fuente: Herbert TJ y colaboradores, 1984). Aplicado al pie de la letra, toda fractura bicortical salvo la del tubérculo cae en "inestable" y candidata a fijación, un criterio que los autores de la guía EFORT consideran fuente de sobretratamiento (fuente: Clementson M y colaboradores, 2020). En la serie de 151 fracturas, la más frecuente fue la B2 (transversa de la cintura), con 55 casos (36,4 %) (fuente: Duckworth AD y colaboradores, 2012) (fuente: Soubeyrand M y colaboradores, 2009). Russe. Mira el plano del trazo: transversa, oblicua horizontal u oblicua vertical. Las verticales son menos de 5 % y muy inestables (fuente: Clementson M y colaboradores, 2020). Mayo. Parte de la localización y agrega un apéndice de factores de inestabilidad; la guía EFORT cree que su acuerdo entre observadores es algo mejor que el de Herbert o Russe (fuente: Clementson M y colaboradores, 2020). Polo proximal. No hay una definición común; se ha propuesto llamar proximal al quinto proximal del hueso (fuente: Clementson M y colaboradores, 2020). Elegir una u otra definición cambia el riesgo que se calcula: frente a las no proximales, el riesgo relativo de pseudoartrosis fue 2,3 con "tercio proximal" y 3,4 con "polo proximal" (fuente: Chong HH y colaboradores, 2022). Desplazamiento. Es el eje que más modifica la conducta y no tiene un corte único (tabla 2). La TC en el eje largo lo mide mejor que la radiografía (fuente: Dias JJ y colaboradores, 2011) (fuente: Clementson M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«Clasificaciones en uso» tiene 4 columnas: Sistema, Cómo agrupa, Para qué sirve en la decisión, Ref.. Fila 1: Sistema, Herbert y Fisher; Cómo agrupa, Estabilidad esperada: A agudas estables, B agudas inestables, C retardo de consolidación, D pseudoartrosis establecida; Para qué sirve en la decisión, Lenguaje común; con el criterio estricto casi toda fractura bicortical queda como inestable y se puede sobretratar; Ref., (fuente: Herbert TJ y colaboradores, 1984) (fuente: Ten Berg PW y colaboradores, 2016) (fuente: Clementson M y colaboradores, 2020). Fila 2: Sistema, Russe; Cómo agrupa, Plano: transversa, oblicua horizontal, oblicua vertical; Para qué sirve en la decisión, Las oblicuas verticales (menos de 5 %) son muy inestables y suelen fijarse; Ref., (fuente: Clementson M y colaboradores, 2020). Fila 3: Sistema, Mayo; Cómo agrupa, Localización, con apéndice de factores de inestabilidad; Para qué sirve en la decisión, Descripción morfológica práctica; fiabilidad interobservador algo mayor; Ref., (fuente: Clementson M y colaboradores, 2020). Fila 4: Sistema, Prosser (modificada); Cómo agrupa, Fracturas del polo distal; Para qué sirve en la decisión, Separa avulsión del tubérculo de las intraarticulares; Ref., (fuente: Clementson M y colaboradores, 2020). Fila 5: Sistema, Por localización (uso clínico); Cómo agrupa, Tubérculo y polo distal, cintura, polo proximal; Para qué sirve en la decisión, El riesgo de pseudoartrosis y la vía de abordaje dependen de la zona; Ref., (fuente: Clementson M y colaboradores, 2020) (fuente: Chong HH y colaboradores, 2022). (fuente: Herbert TJ y colaboradores, 1984) (fuente: Clementson M y colaboradores, 2020) (fuente: Chong HH y colaboradores, 2022) (fuente: Ten Berg PW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«Tabla 2. Cómo se mide y se nombra el desplazamiento» tiene 4 columnas: Fuente, Umbral, Qué significa en la práctica, Ref.. Fila 1: Fuente, Dias y Singh (revisión); Umbral, Fragmentos fuera de posición, o con movimiento entre ellos bajo carga fisiológica; Qué significa en la práctica, Definición funcional; la TC en el eje largo la detecta mejor; Ref., (fuente: Dias JJ y colaboradores, 2011). Fila 2: Fuente, Ensayo SWIFFT; Umbral, Se estratificó por escalón o brecha de 1 a 2 mm; incluyó fracturas de 2 mm o menos; Qué significa en la práctica, Hasta 2 mm se trató primero con yeso; Ref., (fuente: Dias JJ y colaboradores, 2020). Fila 3: Fuente, Guía EFORT, signos de inestabilidad; Umbral, Desplazamiento mayor de 1 mm, ángulo escafolunar mayor de 60° (DISI), ángulo intraescafoideo lateral mayor de 35°, conminución o lesión perilunar; Qué significa en la práctica, Señales para pensar en fijar; Ref., (fuente: Clementson M y colaboradores, 2020). Fila 4: Fuente, Guía EFORT, categorías del centro de los autores; Umbral, Mínimo hasta 0,5 mm; moderado de 0,5 a 1,5 mm; severo de 1,5 mm o más; Qué significa en la práctica, Moderado: yeso prolongado o fijar según preferencia; severo: fijar; Ref., (fuente: Clementson M y colaboradores, 2020). (fuente: Dias JJ y colaboradores, 2011) (fuente: Dias JJ y colaboradores, 2020) (fuente: Clementson M y colaboradores, 2020). Con esto cerramos clasificación. Sigamos con diagnóstico.</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Idea central: manda la sospecha clínica; una radiografía normal no cierra el caso. Qué suma probabilidad. En una cohorte prospectiva, de 260 pacientes con sospecha o fractura confirmada, 223 volvieron al control de las 2 semanas, y la fractura se confirmó en 62 (28 %) (fuente: Duckworth AD y colaboradores, 2012). Fueron predictores independientes ser hombre, haberse lesionado en un deporte, el dolor en la tabaquera al desviar la muñeca hacia cubital en las primeras 72 horas y el dolor en el tubérculo a las 2 semanas (fuente: Duckworth AD y colaboradores, 2012). Quien no tenía ese dolor en las primeras 72 horas (72 pacientes, 32 %) nunca tuvo fractura, y con los 4 factores positivos el riesgo llegó a 91 % (fuente: Duckworth AD y colaboradores, 2012). Cuánto vale una sospecha con radiografía normal. Depende de quién entra al estudio, y los rangos publicados van de 4 % a 57 % (tabla): no hay una cifra universal, por eso la probabilidad previa clínica pesa tanto como la imagen (fuente: Carpenter CR y colaboradores, 2014) (fuente: Clementson M y colaboradores, 2020). Cómo pedir las radiografías. Pida la proyección de Stecher (puño cerrado y desviación cubital): la desviación endereza el hueso y lo muestra de punta a punta (fuente: Clementson M y colaboradores, 2020). El trazo sin desplazamiento solo se dibuja cuando el rayo lo atraviesa de canto, así que conviene sumar 3 a 4 proyecciones especiales con ángulos distintos (fuente: Clementson M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Aun así, la sensibilidad radiográfica no pasa de 70 % (fuente: Clementson M y colaboradores, 2020). Una revisión ilustrada agrega una vista angulada a 25° para mejorar la detección inicial (fuente: Okoro CK y colaboradores, 2023). Para describir la forma de la fractura y su desplazamiento, la radiografía es menos confiable que la TC (fuente: Clementson M y colaboradores, 2020). Si la radiografía es normal y la sospecha sigue. La rutina antigua (yeso 2 semanas y repetir examen y radiografía) sobretrata: al final solo 4 % a 20 % tenían fractura (fuente: Clementson M y colaboradores, 2020). Hay 2 caminos descritos: pedir de entrada una imagen transversal, o inmovilizar y repetir radiografías en 7 a 10 días (fuente: Okoro CK y colaboradores, 2023). Para NICE, una vez hecha una exploración clínica completa, la RM es la primera imagen que conviene considerar (fuente: National Institute for Health and Care Excellence, 2016). Mientras llega la RM, los autores de la guía EFORT consideran suficiente un yeso dorsal de muñeca (fuente: Clementson M y colaboradores, 2020). Si la RM sale negativa, el yeso no ayuda y se moviliza; si a las 3 a 4 semanas los síntomas no ceden, se repite el examen y se busca otra lesión (fuente: Clementson M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«Proporción de fracturas reales entre sospechas con radiografía inicial normal» tiene 4 columnas: Fuente, Tipo de estudio, Proporción, Ref.. Fila 1: Fuente, Metaanálisis en urgencias, 2014; Tipo de estudio, Revisión sistemática de 75 estudios, calidad metodológica baja; Proporción, 12 % a 57 %, con estimación puntual de 25 %; Ref., (fuente: Carpenter CR y colaboradores, 2014). Fila 2: Fuente, Cochrane, 2015; Tipo de estudio, 11 estudios de imagen; Proporción, Mediana de 20 % de fractura verdadera; Ref., (fuente: Mallee WH y colaboradores, 2015). Fila 3: Fuente, Guía EFORT, 2020; Tipo de estudio, Revisión narrativa; Proporción, 4 % a 20 % terminan con diagnóstico de fractura tras inmovilizar y reevaluar; Ref., (fuente: Clementson M y colaboradores, 2020). Fila 4: Fuente, Revisión sistemática, 2023; Tipo de estudio, 8 estudios con 1685 lesiones de muñeca; Proporción, 9,0 %; Ref., (fuente: Coventry L y colaboradores, 2023). Fila 5: Fuente, Revisión paraguas, 2024; Tipo de estudio, 2 revisiones sobre fracturas ocultas de escafoides, 1355 pacientes; Proporción, 23,87 % (IC 95 % 18,25 a 29,49); Ref., (fuente: Jorisal P y colaboradores, 2024). (fuente: Carpenter CR y colaboradores, 2014) (fuente: Mallee WH y colaboradores, 2015) (fuente: Clementson M y colaboradores, 2020) (fuente: Coventry L y colaboradores, 2023) (fuente: Jorisal P y colaboradores, 2024). Con esto cerramos diagnóstico. Sigamos con examen físico.</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Ninguna maniobra aislada permite descartar una fractura oculta del escafoides (fuente: Coventry L y colaboradores, 2023). Y la literatura clínica es más pobre de lo que se cree: una revisión con metaanálisis solo encontró datos suficientes para 2 pruebas, la palpación de la tabaquera (8 estudios, 1164 pacientes) y la compresión longitudinal del pulgar (8 estudios, 961 pacientes) (fuente: Mallee WH y colaboradores, 2014). Qué hacer en la consulta. Examine ambas manos y compare siempre con la sana (fuente: Clementson M y colaboradores, 2020). Cada prueba tiene su ficha (tabla): Tabaquera anatómica: sensibilidad entre estudios de 0,87 a 1,00 y especificidad de 0,03 a 0,98 (fuente: Mallee WH y colaboradores, 2014). Tubérculo del escafoides: sensibilidad de 0,82 a 1,00 y especificidad de 0,17 a 0,57 (fuente: Mallee WH y colaboradores, 2014). Compresión longitudinal del pulgar: sensibilidad de 0,48 a 1,00 y especificidad de 0,22 a 0,97 (fuente: Mallee WH y colaboradores, 2014); la guía EFORT la considera la de peor rendimiento (fuente: Clementson M y colaboradores, 2020). Desviación cubital dolorosa: sensibilidad de 0,67 a 1,00 y especificidad de 0,17 a 0,60 (fuente: Mallee WH y colaboradores, 2014). Dolor al pasar de pronación a supinación contra resistencia: el mejor dato de una revisión de 2023 (sensibilidad 100 %, especificidad 97,9 %, LR+ 45,0), pero con un intervalo gigantesco (IC 95 % 6,5 a 312,5) que exige validación externa antes de confiar en él (fuente: Coventry L y colaboradores, 2023). Combinar rinde más que repetir. Al sumar pruebas, 3 estudios ganaron especificidad y probabilidad posprueba, y la sensibilidad siguió alta (fuente: Mallee WH y colaboradores, 2014). En la guía EFORT, cuando tabaquera, tubérculo y compresión axial eran todos positivos, la especificidad subió a 74 % (fuente: Clementson M y colaboradores, 2020). Cómo se lee. Lo más útil es lo que falta: sin dolor en la tabaquera la probabilidad baja (LR- 0,15 en urgencias (fuente: Carpenter CR y colaboradores, 2014); LR- 0,2 en otra revisión (fuente: Coventry L y colaboradores, 2023)). El dolor, en cambio, confirma poco: como estas pruebas son poco específicas, guiarse solo por ellas inmoviliza a muchos pacientes sin fractura (fuente: Mallee WH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«Hallazgos clínicos y fractura oculta con radiografía normal (revisión de 8 estudios)» muestra lo siguiente. Dolor al pasar de pronación a supinación contra resistencia: sensibilidad 100 por ciento y especificidad 97.9 por ciento (fuente: Coventry L y colaboradores, 2023). Fuerza de supinación menor de 10 % del lado sano: sensibilidad 84.6 por ciento y especificidad 76.9 por ciento (fuente: Coventry L y colaboradores, 2023). Dolor a la desviación cubital: sensibilidad 55.2 por ciento y especificidad 76.4 por ciento (fuente: Coventry L y colaboradores, 2023). Fuerza de pronación menor de 10 % del lado sano: sensibilidad 69.2 por ciento y especificidad 64.6 por ciento (fuente: Coventry L y colaboradores, 2023). Dolor en la tabaquera (el hallazgo útil es su ausencia): sensibilidad 92.1 por ciento y especificidad 48.4 por ciento (fuente: Coventry L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«Pruebas clínicas: rangos entre estudios» tiene 4 columnas: Prueba, Sensibilidad, Especificidad, Ref.. Fila 1: Prueba, Tabaquera anatómica; Sensibilidad, 0,87 a 1,00; Especificidad, 0,03 a 0,98; Ref., (fuente: Mallee WH y colaboradores, 2014). Fila 2: Prueba, Tubérculo del escafoides; Sensibilidad, 0,82 a 1,00; Especificidad, 0,17 a 0,57; Ref., (fuente: Mallee WH y colaboradores, 2014). Fila 3: Prueba, Compresión longitudinal del pulgar; Sensibilidad, 0,48 a 1,00; Especificidad, 0,22 a 0,97; Ref., (fuente: Mallee WH y colaboradores, 2014). Fila 4: Prueba, Desviación cubital dolorosa; Sensibilidad, 0,67 a 1,00; Especificidad, 0,17 a 0,60; Ref., (fuente: Mallee WH y colaboradores, 2014). (fuente: Mallee WH y colaboradores, 2014). Con esto cerramos examen físico. Sigamos con imágenes.</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Radiografía. Una sensibilidad que no pasa de 70 % según la guía EFORT (fuente: Clementson M y colaboradores, 2020) significa que una radiografía normal tranquiliza menos de lo que parece. RM, TC y gammagrafía. La revisión Cochrane (11 estudios) estimó sensibilidad y especificidad resumidas de 0,72 y 0,99 para la TC, 0,88 y 1,00 para la RM, y 0,99 y 0,86 para la gammagrafía, con intervalos amplios (fuente: Mallee WH y colaboradores, 2015). La clave está en la prevalencia: como la mediana de fracturas verdaderas entre las sospechas es 20 % (fuente: Mallee WH y colaboradores, 2015), la menor especificidad de la gammagrafía se paga en sobretratamiento. En una cohorte de 1000 pacientes, 112 se tratarían de más con gammagrafía y 8 con TC; en cambio, la TC dejaría escapar 56 fracturas y la gammagrafía 2 (fuente: Mallee WH y colaboradores, 2015). A eso se suma que la gammagrafía es más invasiva, irradia y retrasa el diagnóstico al menos 72 horas (fuente: Mallee WH y colaboradores, 2015). Qué piden las guías y las revisiones recientes. Para la guía EFORT, la RM es el estándar de referencia en la fase temprana y la TC gana en desplazamiento e inestabilidad (fuente: Clementson M y colaboradores, 2020); NICE sugiere RM como primera imagen (fuente: National Institute for Health and Care Excellence, 2016). Una revisión paraguas de 2024 matizó: la RM solo permite confirmar, no excluir, la fractura oculta de escafoides; las gammagrafías no serían apropiadas; y la calidad de la evidencia para el escafoides es débil (fuente: Jorisal P y colaboradores, 2024). Ecografía. En 7 estudios con 314 pacientes, la sensibilidad y la especificidad combinadas fueron 85,6 % y 83,3 %; los autores la sugieren cuando no hay TC ni RM (fuente: Kwee RM y colaboradores, 2018). Inteligencia artificial. El metaanálisis de 7 estudios con 3373 imágenes dio sensibilidad 0,80, especificidad 0,89 y AUC 0,88, pero 9 de 10 estudios tenían alto riesgo de sesgo o dudas de aplicabilidad (fuente: Kraus M y colaboradores, 2024). Es prometedor y aún no es una herramienta de decisión (opinión experta). Cómo pedir bien la TC. En el eje largo del escafoides, con la mano en desviación cubital y reconstrucción con filtro óseo (fuente: Okoro CK y colaboradores, 2023). Con el brazo sobre la cabeza la dosis ronda 0,02 mSv, el equivalente a 7 días de radiación de fondo, frente a 2,0 mSv de una TC de hombro (fuente: Clementson M y colaboradores, 2020). Entrega brecha, escalón y ángulo intraescafoideo (fuente: Clementson M y colaboradores, 2020), deja ver el fragmento radial que anuncia inestabilidad (fuente: Clementson M y colaboradores, 2020) y es la mejor herramienta para juzgar la unión: puente trabecular continuo en más de 50 % de la sección según la guía (fuente: Clementson M y colaboradores, 2020) (50 % o más en la revisión de 2023 (fuente: Li NY y colaboradores, 2023)). La trampa de la RM. Puede ser difícil separar una contusión o una microfractura trabecular de una fractura cortical, con riesgo de falsos positivos (fuente: Clementson M y colaboradores, 2020) (fuente: Okoro CK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«Sensibilidad y especificidad de la imagen con radiografía normal (los valores de 0,72 a 1,00 se muestran en %)» muestra lo siguiente. TC (Cochrane): sensibilidad 72 por ciento y especificidad 99 por ciento (fuente: Mallee WH y colaboradores, 2015). RM (Cochrane): sensibilidad 88 por ciento y especificidad 100 por ciento (fuente: Mallee WH y colaboradores, 2015). Gammagrafía (Cochrane): sensibilidad 99 por ciento y especificidad 86 por ciento (fuente: Mallee WH y colaboradores, 2015). Ecografía (revisión): sensibilidad 85.6 por ciento y especificidad 83.3 por ciento (fuente: Kwee RM y colaboradores, 2018). IA sobre radiografía (metaanálisis): sensibilidad 80 por ciento y especificidad 89 por ciento (fuente: Kraus M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aporta cada imagen cuando la radiografía es normal» tiene 4 columnas: Imagen, Rendimiento, Límite, Ref.. Fila 1: Imagen, RM; Rendimiento, Sensibilidad 0,88 y especificidad 1,00; Límite, Intervalos amplios; puede confundir contusión con fractura; Ref., (fuente: Mallee WH y colaboradores, 2015) (fuente: Clementson M y colaboradores, 2020). Fila 2: Imagen, TC; Rendimiento, Sensibilidad 0,72 y especificidad 0,99; Límite, Pierde más fracturas ocultas; muy buena para desplazamiento y unión; Ref., (fuente: Mallee WH y colaboradores, 2015) (fuente: Clementson M y colaboradores, 2020). Fila 3: Imagen, Gammagrafía; Rendimiento, Sensibilidad 0,99 y especificidad 0,86; Límite, Invasiva, con radiación y retraso diagnóstico de al menos 72 horas; Ref., (fuente: Mallee WH y colaboradores, 2015). Fila 4: Imagen, Ecografía; Rendimiento, Sensibilidad 85,6 % y especificidad 83,3 %; Límite, Los autores la proponen si no hay TC ni RM; Ref., (fuente: Kwee RM y colaboradores, 2018). Fila 5: Imagen, IA en radiografía; Rendimiento, Sensibilidad 0,80 y especificidad 0,89; Límite, Alto riesgo de sesgo en 9 de 10 estudios; Ref., (fuente: Kraus M y colaboradores, 2024). (fuente: Mallee WH y colaboradores, 2015) (fuente: Clementson M y colaboradores, 2020) (fuente: Kwee RM y colaboradores, 2018) (fuente: Kraus M y colaboradores, 2024). Con esto cerramos imágenes. Sigamos con lesiones asociadas del carpo.</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lesiones asociadas del carpo. Una fractura del escafoides puede ser solo la parte visible de una lesión mayor del carpo. Wong y cols. buscaron lesiones ligamentarias con artrograma en 52 pacientes (y con artroscopia en 22) cuya fractura aguda habían fijado con tornillo percutáneo tras reducción cerrada (fuente: Wong TC y colaboradores, 2005). En 18 (34 %) apareció una lesión ligamentaria carpiana: 4 escafolunares, 8 lunotriquetrales, 2 combinadas, 3 del TFCC y 1 fuga menor de la fila distal (fuente: Wong TC y colaboradores, 2005). Esos pacientes terminaron peor en el puntaje de Mayo a las 61 semanas: mediana de 85 frente a 95 (fuente: Wong TC y colaboradores, 2005). Los autores de la guía EFORT estiman que una rotura escafolunar confirmada por artroscopia puede coexistir con una fractura sin desplazamiento hasta en 25 % de los casos (fuente: Clementson M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 una radiografía inicial limpia no la excluye: la brecha escafolunar o la configuración DISI pueden tardar meses en hacerse visibles (fuente: Clementson M y colaboradores, 2020). Traducción práctica: (1) sospeche una lesión ligamentaria si el dolor persiste después de una RM sin fractura o después de la unión; (2) si se sospecha rotura escafolunar, la guía recomienda operar dentro de las primeras 6 semanas (fuente: Clementson M y colaboradores, 2020); (3) la artroscopia es el estándar de referencia para estas lesiones (fuente: Clementson M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«Frecuencia de la lesión ligamentaria asociada según la fuente» tiene 4 columnas: Fuente, Contexto, Frecuencia, Ref.. Fila 1: Fuente, Wong y cols., 2005; Contexto, 52 fracturas agudas, artrograma y 22 artroscopias; Frecuencia, 34 % con lesión ligamentaria carpiana asociada; Ref., (fuente: Wong TC y colaboradores, 2005). Fila 2: Fuente, Guía EFORT, 2020; Contexto, Rotura escafolunar confirmada por artroscopia en fracturas sin desplazamiento; Frecuencia, Hasta 25 %; Ref., (fuente: Clementson M y colaboradores, 2020). (fuente: Wong TC y colaboradores, 2005) (fuente: Clementson M y colaboradores, 2020). Con esto cerramos lesiones asociadas del carpo. Sigamos con algoritmo de decisión.</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 decisión. Este algoritmo resume la lógica del capítulo con la guía EFORT (fuente: Clementson M y colaboradores, 2020), el ensayo SWIFFT (fuente: Dias JJ y colaboradores, 2020) y la guía NICE (fuente: National Institute for Health and Care Excellence, 2016). No sustituye la decisión compartida con el paciente ni la indicación del tutor; los umbrales de desplazamiento cambian según la fuente (ver clasificación).</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«Sospecha o fractura aguda del escafoides en el adulto» se lee de arriba hacia abajo. Se parte de: Adulto con dolor radial de la muñeca tras una caída sobre la mano extendida. Se hace: Examen comparando con la mano sana (tabaquera, tubérculo, compresión del pulgar) y radiografías con proyecciones de escafoides (fuente: Clementson M y colaboradores, 2020). Se decide: ¿Se ve una fractura en la radiografía? Si la respuesta es sí, tc en el eje largo si hay duda de desplazamiento, conminución o polo proximal (fuente: Clementson M y colaboradores, 2020) (fuente: Dias JJ y colaboradores, 2011). Si la respuesta es no, ¿dolor persistente o sospecha clínica alta con radiografía normal?. Se decide: ¿Dolor persistente o sospecha clínica alta con radiografía normal? Si la respuesta es sí, inmovilizar con yeso o férula dorsal y pedir imagen avanzada: nice sugiere rm como primera línea (fuente: National Institute for Health and Care Excellence, 2016) (fuente: Clementson M y colaboradores, 2020). Si la respuesta es no, sin fractura: movilizar; si los síntomas no ceden a las 3 a 4 semanas, repetir el examen y buscar lesión ligamentaria (fuente: Clementson M y colaboradores, 2020). Se hace: Inmovilizar con yeso o férula dorsal y pedir imagen avanzada: NICE sugiere RM como primera línea (fuente: National Institute for Health and Care Excellence, 2016) (fuente: Clementson M y colaboradores, 2020). Se decide: RM (o TC si no hay RM): ¿hay fractura? (fuente: Clementson M y colaboradores, 2020) (fuente: Mallee WH y colaboradores, 2015)? Si la respuesta es fractura, tc en el eje largo si hay duda de desplazamiento, conminución o polo proximal (fuente: Clementson M y colaboradores, 2020) (fuente: Dias JJ y colaboradores, 2011). Si la respuesta es sin fractura, sin fractura: movilizar; si los síntomas no ceden a las 3 a 4 semanas, repetir el examen y buscar lesión ligamentaria (fuente: Clementson M y colaboradores, 2020). Se hace: Sin fractura: movilizar; si los síntomas no ceden a las 3 a 4 semanas, repetir el examen y buscar lesión ligamentaria (fuente: Clementson M y colaboradores, 2020). Se hace: TC en el eje largo si hay duda de desplazamiento, conminución o polo proximal (fuente: Clementson M y colaboradores, 2020) (fuente: Dias JJ y colaboradores, 2011). Se decide: ¿Polo proximal, desplazamiento por encima del umbral elegido (la guía EFORT fija desde 1,5 mm; SWIFFT trató con yeso hasta 2 mm) o signos de inestabilidad (DISI, ángulo intraescafoideo lateral mayor de 35°, conminución, lesión perilunar)? (fuente: Clementson M y colaboradores, 2020) (fuente: Dias JJ y colaboradores, 2020)? Si la respuesta es sí, considerar fijar: volar en cintura y polo distal, dorsal en polo proximal; decisión compartida (fuente: Clementson M y colaboradores, 2020). Si la respuesta es no, yeso corto por debajo del codo: cintura con desplazamiento de 2 mm o menos (swifft) (fuente: Dias JJ y colaboradores, 2020); sin incluir el pulgar (fuente: Clementson M y colaboradores, 2020) (fuente: Siotos C y colaboradores, 2023); tubérculo 4 semanas, intraarticular distal 4 a 6 semanas (fuente: Clementson M y colaboradores, 2020). Se hace: Considerar fijar: volar en cintura y polo distal, dorsal en polo proximal; decisión compartida (fuente: Clementson M y colaboradores, 2020). Se hace: Yeso corto por debajo del codo: cintura con desplazamiento de 2 mm o menos (SWIFFT) (fuente: Dias JJ y colaboradores, 2020); sin incluir el pulgar (fuente: Clementson M y colaboradores, 2020) (fuente: Siotos C y colaboradores, 2023); tubérculo 4 semanas, intraarticular distal 4 a 6 semanas (fuente: Clementson M y colaboradores, 2020). Se hace: Control con TC a las 6 semanas: con puente trabecular de más de 50 % (guía (fuente: Clementson M y colaboradores, 2020); 50 % o más en (fuente: Li NY y colaboradores, 2023)) se moviliza; si no, prolongar el yeso en bloques de 4 semanas (fuente: Clementson M y colaboradores, 2020). Se decide: ¿Unión dudosa o retardada a las 12 a 14 semanas? (fuente: Clementson M y colaboradores, 2020)? Si la respuesta es sí, cambiar a fijación interna (fuente: Clementson M y colaboradores, 2020), con o sin injerto (fuente: Dias JJ y colaboradores, 2005); en swifft la pseudoartrosis confirmada se fijó de inmediato (fuente: Dias JJ y colaboradores, 2020). Si la respuesta es no, rehabilitar y volver al trabajo según demanda: trabajo manual pesado solo con unión por tc y movilidad y fuerza dentro de 20 % a 40 % del lado sano (fuente: Clementson M y colaboradores, 2020). Se hace: Cambiar a fijación interna (fuente: Clementson M y colaboradores, 2020), con o sin injerto (fuente: Dias JJ y colaboradores, 2005); en SWIFFT la pseudoartrosis confirmada se fijó de inmediato (fuente: Dias JJ y colaboradores, 2020). Termina en: Rehabilitar y volver al trabajo según demanda: trabajo manual pesado solo con unión por TC y movilidad y fuerza dentro de 20 % a 40 % del lado sano (fuente: Clementson M y colaboradores, 2020). Con esto cerramos algoritmo de decisión. Sigamos con tratamiento.</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La pregunta de fondo: ¿vale la pena fijar de entrada una fractura de la cintura que probablemente consolidaría con yeso? Depende del desplazamiento, de la zona y de lo que necesita el paciente. 1 · Cintura con desplazamiento nulo o mínimo (2 mm o menos, el límite de SWIFFT (fuente: Dias JJ y colaboradores, 2020)). La evidencia viene en capas que hay que leer juntas: Los ensayos pequeños y antiguos midieron tiempos. En militares, el tornillo percutáneo logró la unión a las 7 semanas y no a las 12, y el regreso al trabajo a las 8 y no a las 15 (fuente: Bond CD y colaboradores, 2001); en otro ensayo la unión fue a las 9,2 semanas frente a 13,9 (fuente: McQueen MM y colaboradores, 2008). Pero en un ensayo de 88 pacientes los 2 grupos volvieron al trabajo igual, a las 5 a 6 semanas (fuente: Dias JJ y colaboradores, 2005). SWIFFT (439 adultos de 31 hospitales (fuente: Dias JJ y colaboradores, 2020)) midió función. A las 52 semanas el PRWE ajustado fue 11,9 con cirugía y 14,0 con yeso, una diferencia de -2,1 (IC 95 % -5,8 a 1,6) que no alcanzó significancia (fuente: Dias JJ y colaboradores, 2020). La cirugía trajo más complicaciones potencialmente graves (31 de 219, 14 %, frente a 3 de 220, 1 %), y el yeso más complicaciones propias del yeso (18 % frente a 2 %) (fuente: Dias JJ y colaboradores, 2020). A los 5 años la diferencia seguía siendo mínima (0,6; IC 95 % -2,4 a 3,6) (fuente: Dias JJ y colaboradores, 2026). Los metaanálisis dependen de qué ensayos reúnen. El de 2010, con ensayos pequeños, favoreció la cirugía en función, tiempo a la unión y tiempo sin trabajar, con más complicaciones (23,7 % frente a 9,1 %, diferencia no significativa) (fuente: Buijze GA y colaboradores, 2010). Otro, centrado en la fijación percutánea, halló retorno al trabajo a los 46 días frente a 77 con yeso (fuente: Alnaeem H y colaboradores, 2016). El más reciente, con 7 ensayos de fracturas de 2 mm o menos, no encontró diferencia funcional a los 12 meses y sí más complicaciones, y más graves, con cirugía (fuente: Johnson NA y colaboradores, 2022). Cómo conciliarlo. La cirugía acorta el camino, porque la unión y el regreso al trabajo llegan antes, pero no mejora el destino: a 1 y 5 años la función es parecida (fuente: Dias JJ y colaboradores, 2020) (fuente: Dias JJ y colaboradores, 2026), y el riesgo quirúrgico es mayor (fuente: Johnson NA y colaboradores, 2022). Por eso SWIFFT propuso yeso inicial y fijación inmediata de la pseudoartrosis confirmada (fuente: Dias JJ y colaboradores, 2020), y una revisión de 2023 plantea un esquema parecido, con TC a las 6 semanas para decidir entre seguir con el yeso, operar o movilizar (fuente: Li NY y colaboradores, 2023). Excepciones razonables (decisión compartida). Un trabajador manual o un deportista de competencia pueden preferir fijar para volver antes: la fijación percutánea acortó el regreso al trabajo (fuente: Alnaeem H y colaboradores, 2016) (fuente: Bond CD y colaboradores, 2001), y en atletas suele preferirse la fijación percutánea cerrada para volver al deporte (fuente: Weller WJ y colaboradores, 2020). 2 · El yeso, bien hecho. Corto, por debajo del codo y sin incluir el pulgar (fuente: Clementson M y colaboradores, 2020). En el metaanálisis, la pseudoartrosis fue 9,6 % con yeso corto y 10,5 % con largo (fuente: Siotos C y colaboradores, 2023), y 10,3 % con el pulgar incluido y 10,1 % sin incluirlo (fuente: Siotos C y colaboradores, 2023). Control con TC a las 6 semanas (fuente: Li NY y colaboradores, 2023): con puente trabecular en más de 50 % se moviliza; con menos, se prolonga el yeso en bloques de 4 semanas (fuente: Clementson M y colaboradores, 2020). Fragmento radial. Si el trazo deja un fragmento cortical o corticoesponjoso en el lado radial, la fractura consolida más lento (de 10 a 14 semanas en el estudio con TC) (fuente: Clementson M y colaboradores, 2015) y se vuelve sospechosa de inestable (fuente: Clementson M y colaboradores, 2020). Pseudoartrosis. Si a las 12 a 14 semanas la unión sigue dudosa o retardada, la guía recomienda cambiar de estrategia a fijación interna (fuente: Clementson M y colaboradores, 2020). 3 · Fracturas desplazadas. Tratarlas con yeso es posible si se asume que pueden quedar mal consolidadas o no consolidar (fuente: Dias JJ y colaboradores, 2011). Operarlas permite corregir el desplazamiento, comprobarlo con fluoroscopia, artroscopia o a cielo abierto, y sujetarlo con tornillos sin cabeza o agujas; lo que falta es saber con qué frecuencia unen y cuánta deformidad queda (fuente: Dias JJ y colaboradores, 2011). La guía EFORT propone fijar desde 1,5 mm de desplazamiento y deja el desplazamiento moderado (0,5 a 1,5 mm) a la preferencia del cirujano o del paciente (fuente: Clementson M y colaboradores, 2020). Como SWIFFT no incluyó más de 2 mm (fuente: Dias JJ y colaboradores, 2020), para este grupo no hay ensayo (opinión experta). 4 · Polo proximal. Con yeso, la pseudoartrosis es 10 % a 14 % si no hay desplazamiento y hasta 50 % si lo hay; por eso la guía EFORT pide TC en todo polo proximal y fijar si hay desplazamiento, y reserva el yeso prolongado (8 a 10 semanas) para el polo verdaderamente sin desplazamiento, sin inestabilidad y sin alta energía (fuente: Clementson M y colaboradores, 2020). En un metaanálisis, el riesgo relativo de pseudoartrosis fue 3,4 para el polo proximal frente a las no proximales (fuente: Chong HH y colaboradores, 2022). 5 · Tubérculo y polo distal. La avulsión del tubérculo se resuelve con 4 semanas de yeso corto u ortesis, y las fracturas intraarticulares de la mitad radial con 4 a 6 semanas (fuente: Clementson M y colaboradores, 2020). 6 · Muy desplazadas o inestables. Se tratan siempre de forma operatoria (fuente: Clementson M y colaboradores, 2020). 7 · Cirugía asistida por artroscopia. En un ensayo pequeño no superó al yeso: a las 26 semanas el grupo con yeso tenía mejor movilidad, y a una mediana de 6 años había signos de artrosis radioescafoidea en 3 de 14 operados y en 2 de 21 con yeso (fuente: Clementson M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«Tiempo a la unión radiográfica en 2 ensayos (semanas)» muestra lo siguiente. McQueen 2008, yeso: 13.9 semanas (fuente: McQueen MM y colaboradores, 2008). McQueen 2008, tornillo percutáneo: 9.2 semanas (fuente: McQueen MM y colaboradores, 2008). Bond 2001, yeso: 12 semanas (fuente: Bond CD y colaboradores, 2001). Bond 2001, tornillo percutáneo: 7 semanas (fuente: Bond CD y colaboradores, 2001).</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«Retorno al trabajo en militares con fractura sin desplazamiento (semanas)» muestra lo siguiente. Yeso: 15 semanas (fuente: Bond CD y colaboradores, 2001). Tornillo percutáneo: 8 semanas (fuente: Bond CD y colaboradores, 2001). En el documento Word de este tema encontrarás además: PRWE a las 52 semanas en SWIFFT (menor es mejor); Complicaciones con cirugía y con yeso (cada fuente define las suyas; no comparar entre filas); Ensayos aleatorizados de cirugía frente a yeso en fracturas de la cintura; Metaanálisis de cirugía frente a tratamiento conservador. Con esto cerramos tratamiento. Sigamos con técnica quirúrgica: tornillo sin cabeza por vía volar, dorsal o abierta.</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quirúrgica: tornillo sin cabeza por vía volar, dorsal o abierta. Esta sección es apoyo de estudio: explica para entender. No sustituye al tutor ni al manual del implante. Lo que es práctica habitual y no tiene estudio se rotula "práctica habitual / opinión experta" y no lleva cifra. Objetivo. Un tornillo sin cabeza que comprima el foco por el eje central del escafoides y sin dañar la irrigación: la posición central se correlaciona con los resultados (fuente: Shiver AL y colaboradores, 2023) y altera menos la vascularidad interna (fuente: Morsy M y colaboradores, 2019). Elegir la vía según la zona. Cintura y polo distal: vía volar, tornillo retrógrado (fuente: Clementson M y colaboradores, 2020). Se llega a la articulación escafotrapecial por una incisión pequeña en la cara distal y radial del hueso; si así no se logra un eje central, a veces hay que atravesar el trapecio (vía transtrapecial) (fuente: Clementson M y colaboradores, 2020). Polo proximal: vía dorsal, tornillo anterógrado. El fragmento es pequeño: desde volar, con la muñeca en extensión, es fácil moverlo y las roscas de entrada apenas lo enganchan (fuente: Clementson M y colaboradores, 2020). Por eso se usan tornillos de 1,7 o 1,9 mm, para no partirlo, y en los fragmentos más pequeños solo caben agujas de 0,8 o 0,9 mm (fuente: Clementson M y colaboradores, 2020). Cintura muy desplazada o angulada: abordaje volar abierto (fuente: Clementson M y colaboradores, 2020). Cintura, ¿volar o dorsal? En un modelo con 12 miembros de cadáver, las fracturas B2 admitieron un tornillo perpendicular al foco por las 2 vías, y en las oblicuas B1 se recomendó la dorsal (fuente: Soubeyrand M y colaboradores, 2009). En una serie retrospectiva de 82 pacientes, el tornillo quedó central en la cintura en 34 de 41 con vía dorsal y en 14 de 41 con vía volar (fuente: Lucenti L y colaboradores, 2020); por zonas, 88,2 % frente a 51,6 % (fuente: Lucenti L y colaboradores, 2020). Son un modelo y una serie, no un ensayo: sirven para pensar, no para decidir solos. Reducción. El desplazamiento menor suele corregirse con tracción longitudinal y desviación cubital del carpo (fuente: Clementson M y colaboradores, 2020). En la vía volar, un elevador periostal pequeño ayuda a llevar el escafoides hacia volar y radial para centrar el punto de entrada de la guía (fuente: Clementson M y colaboradores, 2020). Si no se reduce de forma cerrada, hay que abrir: en una fractura desplazada o en una pseudoartrosis el tornillo percutáneo no está indicado, porque el foco puede perder la posición mientras se trabaja y obligar igual a una reducción abierta (fuente: Okoro CK y colaboradores, 2023). La artroscopia deja ver la reducción, comprobar si el tornillo sobresale y descubrir lesiones ligamentarias (fuente: Clementson M y colaboradores, 2020), aunque exige experiencia en artroscopia de muñeca, sobre todo en fracturas muy desplazadas (fuente: Clementson M y colaboradores, 2020). Cómo saber que quedó bien. Fluoroscopia desde varios ángulos y movimiento pasivo de la muñeca sin obstáculo (fuente: Clementson M y colaboradores, 2020). Una vista adicional "standing peanut" (antebrazo en rotación neutra, luego supinado 30 grados, muñeca en 45 grados de desviación cubital y en 10 grados de extensión) ayuda a confirmar el tornillo central y a ver cuántas roscas toman el polo proximal (fuente: Shiver AL y colaboradores, 2023). Longitud del tornillo: de 4 a 5 mm menos que la medida, para que no sobresalga (fuente: Clementson M y colaboradores, 2020). Cierre. Al terminar una vía volar abierta, repare los ligamentos radiocarpianos volares: sostienen el polo distal y evitan que el carpo se deslice hacia cubital (fuente: Clementson M y colaboradores, 2020). Cuide no despegar los vasos que entran por el lado radial del tubérculo (fuente: Clementson M y colaboradores, 2020). Errores frecuentes del residente. Tornillo excéntrico por fiarse de una sola proyección: lo que importa es el eje central (fuente: Shiver AL y colaboradores, 2023) (fuente: Morsy M y colaboradores, 2019). Tornillo largo que sobresale (fuente: Clementson M y colaboradores, 2020). Abordaje dorsal descuidado: pone en riesgo los vasos de la cresta dorsal, y la hiperflexión que exige aumenta la angulación (fuente: Clementson M y colaboradores, 2020). Creer que lo percutáneo no tiene complicaciones. En 24 pacientes con tornillo dorsal percutáneo por fracturas sin desplazamiento, 29 % tuvieron complicaciones (21 % mayores): 1 pseudoartrosis, 3 problemas de material y 1 fractura del polo proximal (fuente: Bushnell BD y colaboradores, 2007). Dar por buena una reducción sin TC o sin ver el foco: la radiografía es menos confiable que la TC para el desplazamiento (fuente: Clementson M y colaboradores, 2020). Lo que viene (evidencia aún pequeña). La navegación reduce radiación e intentos de guía, y la cirugía robótica tiene una curva de aprendizaje de unos 10 a 20 casos, pero la evidencia es sobre todo de nivel IV y proviene de series pequeñas y estudios cadavéricos (fuente: Wang S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«Zonas del escafoides con tornillo central, según la vía (serie retrospectiva)» muestra lo siguiente. Vía dorsal anterógrada (41 pacientes): 88.2 por ciento (fuente: Lucenti L y colaboradores, 2020). Vía volar retrógrada (41 pacientes): 51.6 por ciento (fuente: Lucenti L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tras tornillo dorsal percutáneo en 24 pacientes con fractura sin desplazamiento» muestra lo siguiente. Mayores: 21 por ciento (fuente: Bushnell BD y colaboradores, 2007). Menores: 8 por ciento (fuente: Bushnell BD y colaboradores, 2007). Total: 29 por ciento (fuente: Bushnell BD y colaboradores, 2007). Con esto cerramos técnica quirúrgica: tornillo sin cabeza por vía volar, dorsal o abierta. Sigamos con complicaciones.</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Pseudoartrosis. El factor de riesgo principal es una fractura desplazada o inestable (fuente: Buijze GA y colaboradores, 2012). Detrás vienen otros que dependen de nosotros, como no diagnosticarla a tiempo o tratarla mal, y otros que no, como la zona del trazo y su irrigación (fuente: Buijze GA y colaboradores, 2012). En una base de reclamaciones de 18 huesos, el escafoides estuvo entre los más proclives (fuente: Zura R y colaboradores, 2016). Una revisión ilustrada habla de 5 % a 10 %, más en las fracturas desplazadas (fuente: Okoro CK y colaboradores, 2023). En SWIFFT, con imagen a los 5 años, hubo pseudoartrosis en 3 de 146 (2,1 %) con fijación y en 4 de 121 (3,3 %) con yeso (fuente: Dias JJ y colaboradores, 2026). En el polo proximal, el riesgo relativo frente a las no proximales fue 2,3 para el tercio proximal y 3,4 para el polo proximal (fuente: Chong HH y colaboradores, 2022), y con yeso la pseudoartrosis es 10 % a 14 % sin desplazamiento y hasta 50 % con él (fuente: Clementson M y colaboradores, 2020). Fumar se asoció a pseudoartrosis en general con OR 1,20 (IC 95 % 1,14 a 1,26) (fuente: Zura R y colaboradores, 2016). Retardo de consolidación. En un ensayo, 10 de 44 fracturas con yeso no habían consolidado a las 12 semanas y se cambió el tratamiento (fuente: Dias JJ y colaboradores, 2005). Una fractura con fragmento radial puede tardar de 10 a 14 semanas (fuente: Clementson M y colaboradores, 2015). Necrosis avascular del polo proximal. En el estudio clásico de la irrigación intraósea del carpo, el escafoides quedó en el grupo de mayor riesgo de necrosis tras una fractura, porque grandes zonas del hueso cuelgan de un único vaso (fuente: Panagis JS y colaboradores, 1983). La esclerosis del polo proximal es el signo de osteonecrosis (fuente: Okoro CK y colaboradores, 2023). En 18 pacientes con pseudoartrosis, la RM sin contraste detectó la necrosis con sensibilidad de 71 %, especificidad de 82 % y exactitud de 78 %; con contraste, 43 %, 82 % y 67 % (fuente: Fox MG y colaboradores, 2015). Consolidación viciosa y joroba. La angulación dorsal exige manejo más agresivo por el alto riesgo de pseudoartrosis, y puede acompañarse de DISI (fuente: Okoro CK y colaboradores, 2023). En 22 pacientes con consolidación viciosa seguidos una media de 7,4 años, 10 con TC mostraron cambios artrósicos, aunque la función fue buena y no difirió de la del lado sano (fuente: Seltser A y colaboradores, 2020). Artrosis y colapso SNAC. Una pseudoartrosis que no se trata degenera la muñeca siguiendo una secuencia conocida (fuente: Trumble TE y colaboradores, 2003). En una serie de 102 pacientes con pseudoartrosis sintomática, la artrosis apareció en 22 % de las de menos de 5 años de evolución, en 75 % de las de 5 a 9 años y en 100 % de las de 10 años o más, y el DISI estuvo presente en 56 % (fuente: Inoue G y colaboradores, 1996). Otros autores recuerdan que, como solo se estudian pacientes sintomáticos, la historia natural verdadera es debatible y la correlación entre síntomas y enfermedad es pobre (fuente: Buijze GA y colaboradores, 2012). El rescate del carpo SNAC incluye escafoidectomía con fusión de cuatro esquinas, resección de la fila proximal o fusión de muñeca (fuente: Okoro CK y colaboradores, 2023) (fuente: Mulford JS y colaboradores, 2009). Complicaciones de la cirugía y del yeso. Con cirugía, la guía EFORT menciona hasta 30 % de complicaciones (material prominente, infección, problemas de cicatriz) y un posible aumento de 10 % del riesgo de artrosis escafotrapecial a largo plazo (fuente: Clementson M y colaboradores, 2020). En SWIFFT, 14 % de los operados tuvo una complicación potencialmente grave frente a 1 % con yeso, y 18 % de los tratados con yeso tuvo complicaciones relacionadas con él frente a 2 % (fuente: Dias JJ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«Artrosis de muñeca según los años de evolución de la pseudoartrosis (102 pacientes sintomáticos)» muestra lo siguiente. Menos de 5 años: 22 por ciento (fuente: Inoue G y colaboradores, 1996). 5 a 9 años: 75 por ciento (fuente: Inoue G y colaboradores, 1996). 10 años o más: 100 por ciento (fuente: Inoue G y colaboradores, 1996).</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«Riesgo relativo de pseudoartrosis frente a fracturas no proximales» muestra lo siguiente. Tercio proximal: 2.3 RR (fuente: Chong HH y colaboradores, 2022). Polo proximal: 3.4 RR (fuente: Chong HH y colaboradores, 2022). En el documento Word de este tema encontrarás además: RM para necrosis avascular del polo proximal (18 pacientes con pseudoartrosis); Complicaciones y su frecuencia. Con esto cerramos complicaciones. Sigamos con pronóstico.</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Consolidación con yeso. Con un yeso adecuado, cerca de 90 % de las fracturas de la cintura sin desplazamiento o de 0,5 mm o menos están unidas a las 6 semanas (fuente: Clementson M y colaboradores, 2020). En un estudio con TC, la unión a las 6 semanas fue 90 % con tratamiento conservador y 82 % con cirugía (fuente: Clementson M y colaboradores, 2015). En atletas se espera una unión de 90 % a 95 % con yeso (fuente: Weller WJ y colaboradores, 2020). En SWIFFT, de los que tenían imagen a los 5 años, 182 de 267 (68,2 %) tenían unión completa y 7 (2,6 %) pseudoartrosis (fuente: Dias JJ y colaboradores, 2026); las fracturas con al menos 20 % de unión al año terminaron consolidando solas (fuente: Dias JJ y colaboradores, 2026). Función. El PRWE no difirió entre fijar de entrada y yeso a las 52 semanas (fuente: Dias JJ y colaboradores, 2020) ni a los 5 años; a los 5 años el resultado se mantuvo aunque se analizara por desplazamiento, por la preferencia inicial del paciente o por quién no siguió el tratamiento asignado (fuente: Dias JJ y colaboradores, 2026). Artrosis. A los 5 años, 140 pacientes (52,4 % de los que tenían imagen) tenían artrosis en al menos una articulación, con prevalencia similar en ambos grupos (fuente: Dias JJ y colaboradores, 2026). Cuando no consolida: unión tras cirugía de pseudoartrosis. Un metaanálisis de 78 estudios y 7671 pacientes halló unión media de 88,7 % con injerto no vascularizado y 87,5 % con vascularizado (p = 0,685) (fuente: Duncumb JW y colaboradores, 2022). Los estudios que excluyeron polo proximal y necrosis avascular tuvieron una unión media de 96,5 %; los demás, 86,8 % (fuente: Duncumb JW y colaboradores, 2022). Otra revisión encontró 92 % con injerto vascularizado y 88 % con no vascularizado; con tornillo 88 %, con aguja de Kirschner 91 % y sin fijación 79 %, sin diferencias estadísticas entre enfoques (fuente: Pinder RM y colaboradores, 2015). Una revisión paraguas de 9 revisiones halló que 8 no encontraron diferencia entre injertos. El vascularizado rindió más con necrosis avascular del polo proximal (74 % a 88 % frente a 47 % a 62 %) y en cirugías de revisión, y el no vascularizado falló menos con joroba o DISI (fuente: Baamir A y colaboradores, 2024). La RM puede orientar la elección: con necrosis evidente, la unión fue 100 % (5 de 5) con injerto vascularizado y 50 % (1 de 2) con no vascularizado, en muestras muy pequeñas (fuente: Fox MG y colaboradores, 2015). SNAC. Entre resecar la fila proximal y fusionar cuatro esquinas, una revisión de 52 artículos concluyó que ambas mejoran el dolor; la resección ofrece más movilidad y evita las complicaciones propias de la fusión, a cambio de más riesgo de artrosis posterior (fuente: Mulford JS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«Unión media tras injerto en pseudoartrosis del escafoides (metaanálisis de 2022)» muestra lo siguiente. Injerto no vascularizado: 88.7 por ciento (fuente: Duncumb JW y colaboradores, 2022). Injerto vascularizado: 87.5 por ciento (fuente: Duncumb JW y colaboradores, 2022). Estudios sin polo proximal ni necrosis avascular: 96.5 por ciento (fuente: Duncumb JW y colaboradores, 2022). Resto de los estudios: 86.8 por ciento (fuente: Duncumb JW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«Tasas de unión tras cirugía de pseudoartrosis» tiene 4 columnas: Comparación, Unión, Fuente, Ref.. Fila 1: Comparación, Injerto no vascularizado frente a vascularizado; Unión, 88,7 % frente a 87,5 % (p = 0,685); Fuente, Metaanálisis de 78 estudios, 7671 pacientes; Ref., (fuente: Duncumb JW y colaboradores, 2022). Fila 2: Comparación, Excluyendo polo proximal y necrosis avascular; Unión, 96,5 % frente a 86,8 % en los demás estudios; Fuente, Mismo metaanálisis; Ref., (fuente: Duncumb JW y colaboradores, 2022). Fila 3: Comparación, Injerto vascularizado frente a no vascularizado; Unión, 92 % frente a 88 %; Fuente, Revisión de 48 publicaciones, 1602 pacientes; Ref., (fuente: Pinder RM y colaboradores, 2015). Fila 4: Comparación, Con necrosis avascular del polo proximal; Unión, 74 % a 88 % (vascularizado) frente a 47 % a 62 % (no vascularizado); Fuente, Revisión paraguas; Ref., (fuente: Baamir A y colaboradores, 2024). (fuente: Duncumb JW y colaboradores, 2022) (fuente: Pinder RM y colaboradores, 2015) (fuente: Baamir A y colaboradores, 2024). Con esto cerramos pronóstico. Sigamos con rehabilitación y regreso al trabajo.</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y regreso al trabajo. La rehabilitación del escafoides gira en torno a 2 preguntas: ¿cuándo se retira la inmovilización? y ¿cuándo se vuelve al trabajo o al deporte? Cuándo se retira la inmovilización. La TC a las 6 semanas decide: si el puente trabecular cubre 50 % del foco o más (más de 50 % en la guía), se empieza a movilizar (fuente: Li NY y colaboradores, 2023) (fuente: Clementson M y colaboradores, 2020). Si es menor y no aparecen signos adversos, se prolonga el yeso en bloques de 4 semanas, y la gran mayoría une en 10 a 12 semanas (fuente: Clementson M y colaboradores, 2020). Con unión dudosa o retardada a las 12 a 14 semanas la guía sugiere cambiar a fijación interna (fuente: Clementson M y colaboradores, 2020). Si el dolor no cede y la TC deja dudas sobre el puente, puede repetirse a los 3 a 6 meses (fuente: Clementson M y colaboradores, 2020). Cuándo se vuelve al trabajo. Baja demanda física: el yeso corto con el pulgar libre permite que muchos vuelvan pronto a un trabajo de poco esfuerzo (fuente: Clementson M y colaboradores, 2020). En los ensayos: a las 5 a 6 semanas en ambos grupos de un ensayo de 88 pacientes (fuente: Dias JJ y colaboradores, 2005); a las 8 semanas con tornillo y a las 15 con yeso en militares (fuente: Bond CD y colaboradores, 2001); a los 46 días con fijación percutánea frente a 77 con yeso en una revisión (fuente: Alnaeem H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Trabajo manual repetitivo o pesado: la guía exige unión confirmada por TC (más de 50 % de puente trabecular) y examen clínico, con movilidad y fuerza dentro de 20 % a 40 % del lado contralateral (fuente: Clementson M y colaboradores, 2020). Deportistas. En ellos se suele preferir la reducción cerrada con tornillo percutáneo para acortar el regreso (fuente: Weller WJ y colaboradores, 2020). No es porque el yeso falle (la unión esperada es de 90 % a 95 %), sino por lo que cuesta en semanas de inmovilización, rigidez y fuerza de prensión (fuente: Weller WJ y colaboradores, 2020). Sin dato verificable. En las búsquedas de esta tanda no se halló un ensayo que compare programas estructurados de terapia de mano o de ejercicios tras la fractura del escafoides. Lo que sigue es práctica habitual / opinión experta: mover dedos, codo y hombro desde el primer día, controlar el edema y recuperar movilidad y fuerza una vez retirado el yeso.</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«Tiempos de inmovilización según la situación (guía EFORT)» tiene 3 columnas: Situación, Inmovilización sugerida, Ref.. Fila 1: Situación, Cintura sin desplazamiento o de 0,5 mm o menos; Inmovilización sugerida, Yeso corto sin pulgar; unión en cerca de 90 % a las 6 semanas; TC para decidir; Ref., (fuente: Clementson M y colaboradores, 2020). Fila 2: Situación, Cintura con desplazamiento moderado (0,5 a 1,5 mm); Inmovilización sugerida, Yeso prolongado de 8 a 10 semanas, o fijar si hay signos de inestabilidad; Ref., (fuente: Clementson M y colaboradores, 2020). Fila 3: Situación, Polo proximal sin desplazamiento ni inestabilidad; Inmovilización sugerida, Yeso prolongado de 8 a 10 semanas; Ref., (fuente: Clementson M y colaboradores, 2020). Fila 4: Situación, Avulsión del tubérculo; Inmovilización sugerida, 4 semanas de yeso corto u ortesis; Ref., (fuente: Clementson M y colaboradores, 2020). Fila 5: Situación, Fractura distal intraarticular de la mitad radial; Inmovilización sugerida, 4 a 6 semanas; Ref., (fuente: Clementson M y colaboradores, 2020). Fila 6: Situación, Fractura distal cominuta de toda la superficie articular; Inmovilización sugerida, Yeso corto con pulgar inmovilizado, 4 a 6 semanas; Ref., (fuente: Clementson M y colaboradores, 2020). (fuente: Clementson M y colaboradores, 2020). Con esto cerramos rehabilitación y regreso al trabajo.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No confiar en una radiografía normal: ante dolor radial y sospecha clínica, buscar la fractura oculta con RM o TC en vez de adivinar (fuente: National Institute for Health and Care Excellence, 2016) (fuente: Mallee WH y colaboradores, 2015). Decidir por localización, desplazamiento e inestabilidad, no por el nombre de la clasificación: cintura sin desplazamiento, yeso primero; polo proximal o inestable, pensar en fijar (fuente: Clementson M y colaboradores, 2020) (fuente: Dias JJ y colaboradores, 2020). Recordar la irrigación retrógrada: explica la necrosis del polo proximal y por qué se cuidan la cresta dorsal y el tubérculo al operar (fuente: Gelberman RH y colaboradores, 1980) (fuente: Morsy M y colaboradores, 2019). Juzgar la unión con TC y no con radiografía: un puente trabecular de más de 50 % (guía (fuente: Clementson M y colaboradores, 2020); 50 % o más en (fuente: Li NY y colaboradores, 2023)) permite movilizar. Si se fija, el tornillo va por el eje central, con control en varias proyecciones (fuente: Shiver AL y colaboradores, 2023) (fuente: Morsy M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Comparar siempre con la mano sana y combinar tabaquera, tubérculo y compresión axial del pulgar: juntas dieron especificidad de 74 % en la guía EFORT (fuente: Clementson M y colaboradores, 2020). Con radiografía normal y sospecha, inmovilizar con yeso o férula dorsal hasta tener RM o TC (fuente: Clementson M y colaboradores, 2020). No olvidar la lesión ligamentaria asociada: en una serie, 34 % tenía una lesión ligamentaria carpiana asociada (fuente: Wong TC y colaboradores, 2005). Explicar al paciente el riesgo de pseudoartrosis y la necesidad de control con TC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Una radiografía normal no descarta la fractura: hay que buscarla con RM o TC (fuente: National Institute for Health and Care Excellence, 2016) (fuente: Clementson M y colaboradores, 2020). Cintura con desplazamiento de 2 mm o menos: yeso primero y fijar si no consolida; la cirugía inicial no mejoró la función a 5 años (fuente: Dias JJ y colaboradores, 2020) (fuente: Dias JJ y colaboradores, 2026). Polo proximal, desplazamiento e inestabilidad son los casos que piden pensar en fijar (fuente: Clementson M y colaboradores, 2020). Si se fija, el tornillo va por el eje central y se cuida la irrigación (fuente: Shiver AL y colaboradores, 2023) (fuente: Morsy M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escafoides · navicular · tabaquera anatómica · tubérculo del escafoides · cintura del escafoides · polo proximal · irrigación retrógrada · cresta dorsal · necrosis avascular · pseudoartrosis · SNAC · DISI · deformidad en joroba · Herbert y Fisher · Russe · Mayo · SWIFFT · tornillo sin cabeza · RM · TC en el eje largo · proyección de Stecher · puente trabecular · PRWE.</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Sospecha clínica con radiografía normal: la fractura no está descartada (fuente: Clementson M y colaboradores, 2020). Tabaquera, tubérculo y compresión axial, combinadas: 74 % de especificidad (fuente: Clementson M y colaboradores, 2020). Cintura con 2 mm o menos: yeso primero, y fijar solo si no consolida (fuente: Dias JJ y colaboradores, 2020). Unión por TC: puente trabecular en más de 50 % del foco (fuente: Clementson M y colaboradores, 2020). Polo proximal: irrigación retrógrada, pseudoartrosis 10 % a 14 % sin desplazamiento, hasta 50 % con él (fuente: Clementson M y colaboradores, 2020). Cintura y distal, vía volar; polo proximal, vía dorsal (fuente: Clementson M y colaboradores, 2020). Tornillo sin cabeza: eje central y de 4 a 5 mm más corto que lo medido (fuente: Shiver AL y colaboradores, 2023) (fuente: Clementson M y colaboradores, 2020). Yeso corto sin pulgar: misma pseudoartrosis que con pulgar (fuente: Siotos C y colaboradores, 2023). Pseudoartrosis sin tratar: la artrosis crece con los años, 100 % con 10 años o más (fuente: Inoue G y colaboradores, 1996). La cirugía acelera la unión, no mejora la función a 5 años (fuente: Alnaeem H y colaboradores, 2016) (fuente: Dias JJ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didáctico sintético, sin datos de pacientes reales. Varón de 22 años, estudiante y futbolista aficionado, diestro y sin enfermedades. Cae sobre la mano derecha extendida durante un partido. Consulta a las 36 horas con dolor radial de la muñeca, dolor a la palpación de la tabaquera anatómica y del tubérculo del escafoides, y dolor a la compresión axial del pulgar. Las radiografías de muñeca con proyecciones de escafoides se informan como normales.</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datos de la historia y el examen aumentan la probabilidad de fractura y cuáles la reducirían?. ¿Descartaría la fractura con las radiografías? ¿Qué haría hoy?. La RM muestra una fractura de la cintura sin desplazamiento y sin conminución. ¿Qué tratamiento propone y qué evidencia lo respalda?. El paciente juega en una liga y quiere volver cuanto antes. ¿Cómo conduce la decisión compartida?. ¿Cómo decide cuándo retirar el yeso y qué haría si no consolida?.</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1) Aumentan la probabilidad ser hombre, la lesión deportiva y el dolor en la tabaquera al desviar la muñeca en las primeras 72 horas (fuente: Duckworth AD y colaboradores, 2012); combinar tabaquera, tubérculo y compresión axial elevó la especificidad a 74 % en la guía EFORT (fuente: Clementson M y colaboradores, 2020). La ausencia de dolor en la tabaquera sería el hallazgo que más reduce la probabilidad (fuente: Carpenter CR y colaboradores, 2014). 2) No: la sensibilidad radiográfica no pasa de 70 % (fuente: Clementson M y colaboradores, 2020). Se inmoviliza con yeso o férula dorsal y se pide imagen avanzada; NICE sugiere considerar RM como primera línea (fuente: National Institute for Health and Care Excellence, 2016) (fuente: Clementson M y colaboradores, 2020). 3) Una fractura de la cintura sin desplazamiento y sin signos de inestabilidad se trata con yeso corto por debajo del codo sin incluir el pulgar (fuente: Clementson M y colaboradores, 2020) (fuente: Siotos C y colaboradores, 2023). En SWIFFT, la estrategia de yeso inicial y fijación inmediata de la pseudoartrosis no difirió de fijar de entrada en el PRWE a las 52 semanas (fuente: Dias JJ y colaboradores, 2020) ni a los 5 años (fuente: Dias JJ y colaboradores, 2026). 4) Se explican con honestidad los datos: la fijación percutánea adelantó la unión y el regreso al trabajo en ensayos pequeños (unión a las 7 semanas frente a 12 y regreso a las 8 frente a 15 semanas) (fuente: Bond CD y colaboradores, 2001), pero con más complicaciones graves en SWIFFT (14 % frente a 1 %) (fuente: Dias JJ y colaboradores, 2020); en atletas se prefiere con frecuencia la fijación percutánea cerrada (fuente: Weller WJ y colaboradores, 2020). La decisión es compartida. 5) TC a las 6 semanas: con puente trabecular en más de 50 % se empieza a movilizar (fuente: Clementson M y colaboradores, 2020) (fuente: Li NY y colaboradores, 2023); si es menor, se prolonga el yeso en bloques de 4 semanas, y con unión dudosa a las 12 a 14 semanas se cambia a fijación interna (fuente: Clementson M y colaboradores, 2020). El regreso al deporte depende de la unión por TC y de la posibilidad de jugar protegido (opinión experta). Una radiografía normal no cierra el caso; en la cintura sin desplazamiento el yeso primero es una estrategia válida, y la TC define cuándo parar (fuente: Dias JJ y colaboradores, 2020) (fuente: Clementson M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chart" Target="../charts/char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chart" Target="../charts/char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hart" Target="../charts/char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chart" Target="../charts/char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chart" Target="../charts/char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chart" Target="../charts/chart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 Id="rId3" Type="http://schemas.openxmlformats.org/officeDocument/2006/relationships/chart" Target="../charts/chart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 Id="rId3" Type="http://schemas.openxmlformats.org/officeDocument/2006/relationships/chart" Target="../charts/chart1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Fractura del escafoides: qué decide el tratamiento y cuándo operar</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trauma-adulto · carpo · R1-R4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2026-10-24.</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a:t>
            </a:r>
          </a:p>
          <a:p>
            <a:pPr marL="347472" indent="-347472">
              <a:spcAft>
                <a:spcPts val="1400"/>
              </a:spcAft>
              <a:buChar char="•"/>
            </a:pPr>
            <a:r>
              <a:rPr sz="2200">
                <a:solidFill>
                  <a:srgbClr val="263238"/>
                </a:solidFill>
                <a:latin typeface="Calibri"/>
              </a:rPr>
              <a:t>2. Epidemiología</a:t>
            </a:r>
          </a:p>
          <a:p>
            <a:pPr marL="347472" indent="-347472">
              <a:spcAft>
                <a:spcPts val="1400"/>
              </a:spcAft>
              <a:buChar char="•"/>
            </a:pPr>
            <a:r>
              <a:rPr sz="2200">
                <a:solidFill>
                  <a:srgbClr val="263238"/>
                </a:solidFill>
                <a:latin typeface="Calibri"/>
              </a:rPr>
              <a:t>3. Mecanismo de lesión</a:t>
            </a:r>
          </a:p>
          <a:p>
            <a:pPr marL="347472" indent="-347472">
              <a:spcAft>
                <a:spcPts val="1400"/>
              </a:spcAft>
              <a:buChar char="•"/>
            </a:pPr>
            <a:r>
              <a:rPr sz="2200">
                <a:solidFill>
                  <a:srgbClr val="263238"/>
                </a:solidFill>
                <a:latin typeface="Calibri"/>
              </a:rPr>
              <a:t>4. Anatomía</a:t>
            </a:r>
          </a:p>
          <a:p>
            <a:pPr marL="347472" indent="-347472">
              <a:spcAft>
                <a:spcPts val="1400"/>
              </a:spcAft>
              <a:buChar char="•"/>
            </a:pPr>
            <a:r>
              <a:rPr sz="2200">
                <a:solidFill>
                  <a:srgbClr val="263238"/>
                </a:solidFill>
                <a:latin typeface="Calibri"/>
              </a:rPr>
              <a:t>5. Irrigación del escafoides: por qué sufre el polo proximal</a:t>
            </a:r>
          </a:p>
          <a:p>
            <a:pPr marL="347472" indent="-347472">
              <a:spcAft>
                <a:spcPts val="1400"/>
              </a:spcAft>
              <a:buChar char="•"/>
            </a:pPr>
            <a:r>
              <a:rPr sz="2200">
                <a:solidFill>
                  <a:srgbClr val="263238"/>
                </a:solidFill>
                <a:latin typeface="Calibri"/>
              </a:rPr>
              <a:t>6. Biomecánica</a:t>
            </a:r>
          </a:p>
          <a:p>
            <a:pPr marL="347472" indent="-347472">
              <a:spcAft>
                <a:spcPts val="1400"/>
              </a:spcAft>
              <a:buChar char="•"/>
            </a:pPr>
            <a:r>
              <a:rPr sz="2200">
                <a:solidFill>
                  <a:srgbClr val="263238"/>
                </a:solidFill>
                <a:latin typeface="Calibri"/>
              </a:rPr>
              <a:t>7. Histología y consolidación</a:t>
            </a:r>
          </a:p>
          <a:p>
            <a:pPr marL="347472" indent="-347472">
              <a:spcAft>
                <a:spcPts val="1400"/>
              </a:spcAft>
              <a:buChar char="•"/>
            </a:pPr>
            <a:r>
              <a:rPr sz="2200">
                <a:solidFill>
                  <a:srgbClr val="263238"/>
                </a:solidFill>
                <a:latin typeface="Calibri"/>
              </a:rPr>
              <a:t>8. Clasificación</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Diagnóstico</a:t>
            </a:r>
          </a:p>
          <a:p>
            <a:pPr marL="347472" indent="-347472">
              <a:spcAft>
                <a:spcPts val="1400"/>
              </a:spcAft>
              <a:buChar char="•"/>
            </a:pPr>
            <a:r>
              <a:rPr sz="2200">
                <a:solidFill>
                  <a:srgbClr val="263238"/>
                </a:solidFill>
                <a:latin typeface="Calibri"/>
              </a:rPr>
              <a:t>10. Examen físico</a:t>
            </a:r>
          </a:p>
          <a:p>
            <a:pPr marL="347472" indent="-347472">
              <a:spcAft>
                <a:spcPts val="1400"/>
              </a:spcAft>
              <a:buChar char="•"/>
            </a:pPr>
            <a:r>
              <a:rPr sz="2200">
                <a:solidFill>
                  <a:srgbClr val="263238"/>
                </a:solidFill>
                <a:latin typeface="Calibri"/>
              </a:rPr>
              <a:t>11. Imágenes</a:t>
            </a:r>
          </a:p>
          <a:p>
            <a:pPr marL="347472" indent="-347472">
              <a:spcAft>
                <a:spcPts val="1400"/>
              </a:spcAft>
              <a:buChar char="•"/>
            </a:pPr>
            <a:r>
              <a:rPr sz="2200">
                <a:solidFill>
                  <a:srgbClr val="263238"/>
                </a:solidFill>
                <a:latin typeface="Calibri"/>
              </a:rPr>
              <a:t>12. Lesiones asociadas del carpo</a:t>
            </a:r>
          </a:p>
          <a:p>
            <a:pPr marL="347472" indent="-347472">
              <a:spcAft>
                <a:spcPts val="1400"/>
              </a:spcAft>
              <a:buChar char="•"/>
            </a:pPr>
            <a:r>
              <a:rPr sz="2200">
                <a:solidFill>
                  <a:srgbClr val="263238"/>
                </a:solidFill>
                <a:latin typeface="Calibri"/>
              </a:rPr>
              <a:t>13. Algoritmo de decisión</a:t>
            </a:r>
          </a:p>
          <a:p>
            <a:pPr marL="347472" indent="-347472">
              <a:spcAft>
                <a:spcPts val="1400"/>
              </a:spcAft>
              <a:buChar char="•"/>
            </a:pPr>
            <a:r>
              <a:rPr sz="2200">
                <a:solidFill>
                  <a:srgbClr val="263238"/>
                </a:solidFill>
                <a:latin typeface="Calibri"/>
              </a:rPr>
              <a:t>14. Tratamiento</a:t>
            </a:r>
          </a:p>
          <a:p>
            <a:pPr marL="347472" indent="-347472">
              <a:spcAft>
                <a:spcPts val="1400"/>
              </a:spcAft>
              <a:buChar char="•"/>
            </a:pPr>
            <a:r>
              <a:rPr sz="2200">
                <a:solidFill>
                  <a:srgbClr val="263238"/>
                </a:solidFill>
                <a:latin typeface="Calibri"/>
              </a:rPr>
              <a:t>15. Técnica quirúrgica: tornillo sin cabeza por vía volar, dorsal o abierta</a:t>
            </a:r>
          </a:p>
          <a:p>
            <a:pPr marL="347472" indent="-347472">
              <a:spcAft>
                <a:spcPts val="1400"/>
              </a:spcAft>
              <a:buChar char="•"/>
            </a:pPr>
            <a:r>
              <a:rPr sz="2200">
                <a:solidFill>
                  <a:srgbClr val="263238"/>
                </a:solidFill>
                <a:latin typeface="Calibri"/>
              </a:rPr>
              <a:t>16. Complicaciones</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70</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Dias JJ et al. Lancet. 2020. doi:10.1016/S0140-6736(20)30931-4</a:t>
            </a:r>
          </a:p>
          <a:p>
            <a:r>
              <a:rPr sz="1000">
                <a:solidFill>
                  <a:srgbClr val="5A6469"/>
                </a:solidFill>
                <a:latin typeface="Calibri"/>
              </a:rPr>
              <a:t>[r1] Clementson M et al. EFORT Open Rev. 2020. doi:10.1302/2058-5241.5.190025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escafoides es la fractura más frecuente del carpo y afecta sobre todo a hombres jóvenes: en SWIFFT la edad media fue 33 años y el 83 % eran hombres… [r2]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70</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Clementson M et al. EFORT Open Rev. 2020. doi:10.1302/2058-5241.5.190025</a:t>
            </a:r>
          </a:p>
          <a:p>
            <a:r>
              <a:rPr sz="1000">
                <a:solidFill>
                  <a:srgbClr val="5A6469"/>
                </a:solidFill>
                <a:latin typeface="Calibri"/>
              </a:rPr>
              <a:t>[r32] Okoro CK et al. Life (Basel). 2023. doi:10.3390/life13071426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escafoides (navicular) es el hueso del carpo que conecta la fila proximal con la distal [r1] [r32].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70</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Dias JJ et al. Lancet. 2020. doi:10.1016/S0140-6736(20)30931-4</a:t>
            </a:r>
          </a:p>
          <a:p>
            <a:r>
              <a:rPr sz="1000">
                <a:solidFill>
                  <a:srgbClr val="5A6469"/>
                </a:solidFill>
                <a:latin typeface="Calibri"/>
              </a:rPr>
              <a:t>[r1] Clementson M et al. EFORT Open Rev. 2020. doi:10.1302/2058-5241.5.190025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Pero cada estudio pone su propio corte: SWIFFT trató como mínimamente desplazadas las de hasta 2 mm [r2], y la guía EFORT toma más de 1 mm como señal de inestabilidad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70</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Clementson M et al. EFORT Open Rev. 2020. doi:10.1302/2058-5241.5.190025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Para empezar:</a:t>
            </a:r>
          </a:p>
          <a:p>
            <a:pPr marL="347472" indent="-347472">
              <a:spcAft>
                <a:spcPts val="1400"/>
              </a:spcAft>
              <a:buChar char="•"/>
            </a:pPr>
            <a:r>
              <a:rPr sz="2800">
                <a:solidFill>
                  <a:srgbClr val="263238"/>
                </a:solidFill>
                <a:latin typeface="Calibri"/>
              </a:rPr>
              <a:t>Es una lesión del adulto joven y activo, y sus secuelas (pseudoartrosis, colapso del carpo) pesan durante años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70</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Clementson M et al. EFORT Open Rev. 2020. doi:10.1302/2058-5241.5.190025</a:t>
            </a:r>
          </a:p>
          <a:p>
            <a:r>
              <a:rPr sz="800">
                <a:solidFill>
                  <a:srgbClr val="5A6469"/>
                </a:solidFill>
                <a:latin typeface="Calibri"/>
              </a:rPr>
              <a:t>[r2] Dias JJ et al. Lancet. 2020. doi:10.1016/S0140-6736(20)30931-4</a:t>
            </a:r>
          </a:p>
          <a:p>
            <a:r>
              <a:rPr sz="800">
                <a:solidFill>
                  <a:srgbClr val="5A6469"/>
                </a:solidFill>
                <a:latin typeface="Calibri"/>
              </a:rPr>
              <a:t>[r18] Carpenter CR et al. Acad Emerg Med. 2014. doi:10.1111/acem.12317</a:t>
            </a:r>
          </a:p>
          <a:p>
            <a:r>
              <a:rPr sz="800">
                <a:solidFill>
                  <a:srgbClr val="5A6469"/>
                </a:solidFill>
                <a:latin typeface="Calibri"/>
              </a:rPr>
              <a:t>[r29] Duckworth AD et al. J Trauma Acute Care Surg. 2012. doi:10.1097/ta.0b013e31822458e8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Al leer cifras de escafoides conviene recordar que cambian según quién las cuenta.</a:t>
            </a:r>
          </a:p>
          <a:p>
            <a:pPr marL="347472" indent="-347472">
              <a:spcAft>
                <a:spcPts val="1400"/>
              </a:spcAft>
              <a:buChar char="•"/>
            </a:pPr>
            <a:r>
              <a:rPr sz="2800">
                <a:solidFill>
                  <a:srgbClr val="263238"/>
                </a:solidFill>
                <a:latin typeface="Calibri"/>
              </a:rPr>
              <a:t>Para citarlas en un tema libre: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70</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Clementson M et al. EFORT Open Rev. 2020. doi:10.1302/2058-5241.5.190025</a:t>
            </a:r>
          </a:p>
          <a:p>
            <a:r>
              <a:rPr sz="1000">
                <a:solidFill>
                  <a:srgbClr val="5A6469"/>
                </a:solidFill>
                <a:latin typeface="Calibri"/>
              </a:rPr>
              <a:t>[r32] Okoro CK et al. Life (Basel). 2023. doi:10.3390/life13071426</a:t>
            </a:r>
          </a:p>
          <a:p>
            <a:r>
              <a:rPr sz="1000">
                <a:solidFill>
                  <a:srgbClr val="5A6469"/>
                </a:solidFill>
                <a:latin typeface="Calibri"/>
              </a:rPr>
              <a:t>[r37] Chong HH et al. J Plast Surg Hand Surg. 2022. doi:10.1080/2000656X.2021.1979016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Dónde se rompe. 2 de cada 3 fracturas son de la cintura, y de ellas la mayoría (60 % a 85 %) llega sin desplazamiento… [r1] [r32] [r37]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70</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Porcentaje de las fracturas del carpo que son del escafoides, según la fuente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Clementson M et al. EFORT Open Rev. 2020. doi:10.1302/2058-5241.5.190025</a:t>
            </a:r>
          </a:p>
          <a:p>
            <a:r>
              <a:rPr sz="1000">
                <a:solidFill>
                  <a:srgbClr val="5A6469"/>
                </a:solidFill>
                <a:latin typeface="Calibri"/>
              </a:rPr>
              <a:t>[r18] Carpenter CR et al. Acad Emerg Med. 2014. doi:10.1111/acem.12317</a:t>
            </a:r>
          </a:p>
          <a:p>
            <a:r>
              <a:rPr sz="1000">
                <a:solidFill>
                  <a:srgbClr val="5A6469"/>
                </a:solidFill>
                <a:latin typeface="Calibri"/>
              </a:rPr>
              <a:t>[r2] Dias JJ et al. Lancet. 2020. doi:10.1016/S0140-6736(20)30931-4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70</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Clementson M et al. EFORT Open Rev. 2020. doi:10.1302/2058-5241.5.190025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historia que se repite es la de una caída sobre la mano extendida, con la muñeca llevada a hiperextensión, muchas veces durante un deporte [r1].</a:t>
            </a:r>
          </a:p>
          <a:p>
            <a:pPr marL="347472" indent="-347472">
              <a:spcAft>
                <a:spcPts val="1400"/>
              </a:spcAft>
              <a:buChar char="•"/>
            </a:pPr>
            <a:r>
              <a:rPr sz="2400">
                <a:solidFill>
                  <a:srgbClr val="263238"/>
                </a:solidFill>
                <a:latin typeface="Calibri"/>
              </a:rPr>
              <a:t>Pregunte por la energía del golpe.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70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Clementson M et al. EFORT Open Rev. 2020. doi:10.1302/2058-5241.5.190025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Si la energía fue alta, mire el carpo completo: una fractura de escafoides puede ser parte de una lesión perilunar, y eso cuenta como signo de inestabilidad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70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Clementson M et al. EFORT Open Rev. 2020. doi:10.1302/2058-5241.5.190025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Un hueso casi todo articular.</a:t>
            </a:r>
          </a:p>
          <a:p>
            <a:pPr marL="347472" indent="-347472">
              <a:spcAft>
                <a:spcPts val="1400"/>
              </a:spcAft>
              <a:buChar char="•"/>
            </a:pPr>
            <a:r>
              <a:rPr sz="2800">
                <a:solidFill>
                  <a:srgbClr val="263238"/>
                </a:solidFill>
                <a:latin typeface="Calibri"/>
              </a:rPr>
              <a:t>Cerca de 80 % de su superficie está cubierta de cartílago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70</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Clementson M et al. EFORT Open Rev. 2020. doi:10.1302/2058-5241.5.190025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escafoides es el eslabón mecánico que une esa fila con la distal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70</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Clementson M et al. EFORT Open Rev. 2020. doi:10.1302/2058-5241.5.190025</a:t>
            </a:r>
          </a:p>
          <a:p>
            <a:r>
              <a:rPr sz="1000">
                <a:solidFill>
                  <a:srgbClr val="5A6469"/>
                </a:solidFill>
                <a:latin typeface="Calibri"/>
              </a:rPr>
              <a:t>[r32] Okoro CK et al. Life (Basel). 2023. doi:10.3390/life13071426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Para palpar (texto clásico, sin cifra): la tabaquera anatómica es el hueco entre el tendón del extensor largo del pulgar y los del extensor corto y abductor largo…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70</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Irrigación del escafoides: por qué sufre el polo proximal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Clementson M et al. EFORT Open Rev. 2020. doi:10.1302/2058-5241.5.190025</a:t>
            </a:r>
          </a:p>
          <a:p>
            <a:r>
              <a:rPr sz="800">
                <a:solidFill>
                  <a:srgbClr val="5A6469"/>
                </a:solidFill>
                <a:latin typeface="Calibri"/>
              </a:rPr>
              <a:t>[r25] Gelberman RH et al. J Hand Surg Am. 1980. doi:10.1016/s0363-5023(80)80087-6</a:t>
            </a:r>
          </a:p>
          <a:p>
            <a:r>
              <a:rPr sz="800">
                <a:solidFill>
                  <a:srgbClr val="5A6469"/>
                </a:solidFill>
                <a:latin typeface="Calibri"/>
              </a:rPr>
              <a:t>[r26] Panagis JS et al. Part II: The intraosseous vascularity. 1983. doi:10.1016/s0363-5023(83)80195-6</a:t>
            </a:r>
          </a:p>
          <a:p>
            <a:r>
              <a:rPr sz="800">
                <a:solidFill>
                  <a:srgbClr val="5A6469"/>
                </a:solidFill>
                <a:latin typeface="Calibri"/>
              </a:rPr>
              <a:t>[r27] Morsy M et al. J Hand Surg Am. 2019. doi:10.1016/j.jhsa.2019.08.001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Para recordar: la sangre entra por el dorso y sube hacia el polo proximal, que queda al final del recorrido.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70</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Irrigación del escafoides: por qué sufre el polo proximal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Clementson M et al. EFORT Open Rev. 2020. doi:10.1302/2058-5241.5.190025</a:t>
            </a:r>
          </a:p>
          <a:p>
            <a:r>
              <a:rPr sz="800">
                <a:solidFill>
                  <a:srgbClr val="5A6469"/>
                </a:solidFill>
                <a:latin typeface="Calibri"/>
              </a:rPr>
              <a:t>[r25] Gelberman RH et al. J Hand Surg Am. 1980. doi:10.1016/s0363-5023(80)80087-6</a:t>
            </a:r>
          </a:p>
          <a:p>
            <a:r>
              <a:rPr sz="800">
                <a:solidFill>
                  <a:srgbClr val="5A6469"/>
                </a:solidFill>
                <a:latin typeface="Calibri"/>
              </a:rPr>
              <a:t>[r26] Panagis JS et al. Part II: The intraosseous vascularity. 1983. doi:10.1016/s0363-5023(83)80195-6</a:t>
            </a:r>
          </a:p>
          <a:p>
            <a:r>
              <a:rPr sz="800">
                <a:solidFill>
                  <a:srgbClr val="5A6469"/>
                </a:solidFill>
                <a:latin typeface="Calibri"/>
              </a:rPr>
              <a:t>[r27] Morsy M et al. J Hand Surg Am. 2019. doi:10.1016/j.jhsa.2019.08.001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Dos formas de hueso.</a:t>
            </a:r>
          </a:p>
          <a:p>
            <a:pPr marL="347472" indent="-347472">
              <a:spcAft>
                <a:spcPts val="1400"/>
              </a:spcAft>
              <a:buChar char="•"/>
            </a:pPr>
            <a:r>
              <a:rPr sz="2800">
                <a:solidFill>
                  <a:srgbClr val="263238"/>
                </a:solidFill>
                <a:latin typeface="Calibri"/>
              </a:rPr>
              <a:t>En la micro-TC aparecieron escafoides completos (tipo I) y delgados (tipo II).</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70</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Entrada de los vasos según el estudio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[r25] Gelberman RH et al. J Hand Surg Am. 1980. doi:10.1016/s0363-5023(80)80087-6</a:t>
            </a:r>
          </a:p>
          <a:p>
            <a:r>
              <a:rPr sz="800">
                <a:solidFill>
                  <a:srgbClr val="5A6469"/>
                </a:solidFill>
                <a:latin typeface="Calibri"/>
              </a:rPr>
              <a:t>[r1] Clementson M et al. EFORT Open Rev. 2020. doi:10.1302/2058-5241.5.190025</a:t>
            </a:r>
          </a:p>
          <a:p>
            <a:r>
              <a:rPr sz="800">
                <a:solidFill>
                  <a:srgbClr val="5A6469"/>
                </a:solidFill>
                <a:latin typeface="Calibri"/>
              </a:rPr>
              <a:t>[r27] Morsy M et al. J Hand Surg Am. 2019. doi:10.1016/j.jhsa.2019.08.001</a:t>
            </a:r>
          </a:p>
          <a:p>
            <a:r>
              <a:rPr sz="800">
                <a:solidFill>
                  <a:srgbClr val="5A6469"/>
                </a:solidFill>
                <a:latin typeface="Calibri"/>
              </a:rPr>
              <a:t>[r28] Oehmke MJ et al. J Hand Surg Eur Vol. 2009. doi:10.1177/1753193408100117</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121408"/>
                <a:gridCol w="2121408"/>
                <a:gridCol w="2121408"/>
                <a:gridCol w="2121408"/>
                <a:gridCol w="2121408"/>
              </a:tblGrid>
              <a:tr h="457200">
                <a:tc>
                  <a:txBody>
                    <a:bodyPr/>
                    <a:lstStyle/>
                    <a:p>
                      <a:r>
                        <a:rPr sz="1400" b="1">
                          <a:solidFill>
                            <a:srgbClr val="FFFFFF"/>
                          </a:solidFill>
                          <a:latin typeface="Calibri"/>
                        </a:rPr>
                        <a:t>Estudio</a:t>
                      </a:r>
                    </a:p>
                  </a:txBody>
                  <a:tcPr>
                    <a:solidFill>
                      <a:srgbClr val="0F5F6B"/>
                    </a:solidFill>
                  </a:tcPr>
                </a:tc>
                <a:tc>
                  <a:txBody>
                    <a:bodyPr/>
                    <a:lstStyle/>
                    <a:p>
                      <a:r>
                        <a:rPr sz="1400" b="1">
                          <a:solidFill>
                            <a:srgbClr val="FFFFFF"/>
                          </a:solidFill>
                          <a:latin typeface="Calibri"/>
                        </a:rPr>
                        <a:t>Método</a:t>
                      </a:r>
                    </a:p>
                  </a:txBody>
                  <a:tcPr>
                    <a:solidFill>
                      <a:srgbClr val="0F5F6B"/>
                    </a:solidFill>
                  </a:tcPr>
                </a:tc>
                <a:tc>
                  <a:txBody>
                    <a:bodyPr/>
                    <a:lstStyle/>
                    <a:p>
                      <a:r>
                        <a:rPr sz="1400" b="1">
                          <a:solidFill>
                            <a:srgbClr val="FFFFFF"/>
                          </a:solidFill>
                          <a:latin typeface="Calibri"/>
                        </a:rPr>
                        <a:t>Entrada dorsal</a:t>
                      </a:r>
                    </a:p>
                  </a:txBody>
                  <a:tcPr>
                    <a:solidFill>
                      <a:srgbClr val="0F5F6B"/>
                    </a:solidFill>
                  </a:tcPr>
                </a:tc>
                <a:tc>
                  <a:txBody>
                    <a:bodyPr/>
                    <a:lstStyle/>
                    <a:p>
                      <a:r>
                        <a:rPr sz="1400" b="1">
                          <a:solidFill>
                            <a:srgbClr val="FFFFFF"/>
                          </a:solidFill>
                          <a:latin typeface="Calibri"/>
                        </a:rPr>
                        <a:t>Entrada volar</a:t>
                      </a:r>
                    </a:p>
                  </a:txBody>
                  <a:tcPr>
                    <a:solidFill>
                      <a:srgbClr val="0F5F6B"/>
                    </a:solidFill>
                  </a:tcPr>
                </a:tc>
                <a:tc>
                  <a:txBody>
                    <a:bodyPr/>
                    <a:lstStyle/>
                    <a:p>
                      <a:r>
                        <a:rPr sz="1400" b="1">
                          <a:solidFill>
                            <a:srgbClr val="FFFFFF"/>
                          </a:solidFill>
                          <a:latin typeface="Calibri"/>
                        </a:rPr>
                        <a:t>Ref.</a:t>
                      </a:r>
                    </a:p>
                  </a:txBody>
                  <a:tcPr>
                    <a:solidFill>
                      <a:srgbClr val="0F5F6B"/>
                    </a:solidFill>
                  </a:tcPr>
                </a:tc>
              </a:tr>
              <a:tr h="457200">
                <a:tc>
                  <a:txBody>
                    <a:bodyPr/>
                    <a:lstStyle/>
                    <a:p>
                      <a:r>
                        <a:rPr sz="1400">
                          <a:solidFill>
                            <a:srgbClr val="263238"/>
                          </a:solidFill>
                          <a:latin typeface="Calibri"/>
                        </a:rPr>
                        <a:t>Gelberman y Menon, 1980</a:t>
                      </a:r>
                    </a:p>
                  </a:txBody>
                  <a:tcPr>
                    <a:solidFill>
                      <a:srgbClr val="EEF3F4"/>
                    </a:solidFill>
                  </a:tcPr>
                </a:tc>
                <a:tc>
                  <a:txBody>
                    <a:bodyPr/>
                    <a:lstStyle/>
                    <a:p>
                      <a:r>
                        <a:rPr sz="1400">
                          <a:solidFill>
                            <a:srgbClr val="263238"/>
                          </a:solidFill>
                          <a:latin typeface="Calibri"/>
                        </a:rPr>
                        <a:t>15 cadáveres frescos, inyección y aclaramiento</a:t>
                      </a:r>
                    </a:p>
                  </a:txBody>
                  <a:tcPr>
                    <a:solidFill>
                      <a:srgbClr val="EEF3F4"/>
                    </a:solidFill>
                  </a:tcPr>
                </a:tc>
                <a:tc>
                  <a:txBody>
                    <a:bodyPr/>
                    <a:lstStyle/>
                    <a:p>
                      <a:r>
                        <a:rPr sz="1400">
                          <a:solidFill>
                            <a:srgbClr val="263238"/>
                          </a:solidFill>
                          <a:latin typeface="Calibri"/>
                        </a:rPr>
                        <a:t>Todo el polo proximal y la mayor parte del hueso</a:t>
                      </a:r>
                    </a:p>
                  </a:txBody>
                  <a:tcPr>
                    <a:solidFill>
                      <a:srgbClr val="EEF3F4"/>
                    </a:solidFill>
                  </a:tcPr>
                </a:tc>
                <a:tc>
                  <a:txBody>
                    <a:bodyPr/>
                    <a:lstStyle/>
                    <a:p>
                      <a:r>
                        <a:rPr sz="1400">
                          <a:solidFill>
                            <a:srgbClr val="263238"/>
                          </a:solidFill>
                          <a:latin typeface="Calibri"/>
                        </a:rPr>
                        <a:t>20 % a 30 % del hueso, región de la tuberosidad distal</a:t>
                      </a:r>
                    </a:p>
                  </a:txBody>
                  <a:tcPr>
                    <a:solidFill>
                      <a:srgbClr val="EEF3F4"/>
                    </a:solidFill>
                  </a:tcPr>
                </a:tc>
                <a:tc>
                  <a:txBody>
                    <a:bodyPr/>
                    <a:lstStyle/>
                    <a:p>
                      <a:r>
                        <a:rPr sz="1400">
                          <a:solidFill>
                            <a:srgbClr val="263238"/>
                          </a:solidFill>
                          <a:latin typeface="Calibri"/>
                        </a:rPr>
                        <a:t>[r25]</a:t>
                      </a:r>
                    </a:p>
                  </a:txBody>
                  <a:tcPr>
                    <a:solidFill>
                      <a:srgbClr val="EEF3F4"/>
                    </a:solidFill>
                  </a:tcPr>
                </a:tc>
              </a:tr>
              <a:tr h="457200">
                <a:tc>
                  <a:txBody>
                    <a:bodyPr/>
                    <a:lstStyle/>
                    <a:p>
                      <a:r>
                        <a:rPr sz="1400">
                          <a:solidFill>
                            <a:srgbClr val="263238"/>
                          </a:solidFill>
                          <a:latin typeface="Calibri"/>
                        </a:rPr>
                        <a:t>Guía EFORT, 2020 (síntesis)</a:t>
                      </a:r>
                    </a:p>
                  </a:txBody>
                  <a:tcPr>
                    <a:solidFill>
                      <a:srgbClr val="FFFFFF"/>
                    </a:solidFill>
                  </a:tcPr>
                </a:tc>
                <a:tc>
                  <a:txBody>
                    <a:bodyPr/>
                    <a:lstStyle/>
                    <a:p>
                      <a:r>
                        <a:rPr sz="1400">
                          <a:solidFill>
                            <a:srgbClr val="263238"/>
                          </a:solidFill>
                          <a:latin typeface="Calibri"/>
                        </a:rPr>
                        <a:t>Revisión narrativa</a:t>
                      </a:r>
                    </a:p>
                  </a:txBody>
                  <a:tcPr>
                    <a:solidFill>
                      <a:srgbClr val="FFFFFF"/>
                    </a:solidFill>
                  </a:tcPr>
                </a:tc>
                <a:tc>
                  <a:txBody>
                    <a:bodyPr/>
                    <a:lstStyle/>
                    <a:p>
                      <a:r>
                        <a:rPr sz="1400">
                          <a:solidFill>
                            <a:srgbClr val="263238"/>
                          </a:solidFill>
                          <a:latin typeface="Calibri"/>
                        </a:rPr>
                        <a:t>70 % a 80 % de la irrigación intraósea; única vía del polo proximal</a:t>
                      </a:r>
                    </a:p>
                  </a:txBody>
                  <a:tcPr>
                    <a:solidFill>
                      <a:srgbClr val="FFFFFF"/>
                    </a:solidFill>
                  </a:tcPr>
                </a:tc>
                <a:tc>
                  <a:txBody>
                    <a:bodyPr/>
                    <a:lstStyle/>
                    <a:p>
                      <a:r>
                        <a:rPr sz="1400">
                          <a:solidFill>
                            <a:srgbClr val="263238"/>
                          </a:solidFill>
                          <a:latin typeface="Calibri"/>
                        </a:rPr>
                        <a:t>20 % a 30 %, solo polo distal</a:t>
                      </a:r>
                    </a:p>
                  </a:txBody>
                  <a:tcPr>
                    <a:solidFill>
                      <a:srgbClr val="FFFFFF"/>
                    </a:solidFill>
                  </a:tcPr>
                </a:tc>
                <a:tc>
                  <a:txBody>
                    <a:bodyPr/>
                    <a:lstStyle/>
                    <a:p>
                      <a:r>
                        <a:rPr sz="1400">
                          <a:solidFill>
                            <a:srgbClr val="263238"/>
                          </a:solidFill>
                          <a:latin typeface="Calibri"/>
                        </a:rPr>
                        <a:t>[r1]</a:t>
                      </a:r>
                    </a:p>
                  </a:txBody>
                  <a:tcPr>
                    <a:solidFill>
                      <a:srgbClr val="FFFFFF"/>
                    </a:solidFill>
                  </a:tcPr>
                </a:tc>
              </a:tr>
              <a:tr h="457200">
                <a:tc>
                  <a:txBody>
                    <a:bodyPr/>
                    <a:lstStyle/>
                    <a:p>
                      <a:r>
                        <a:rPr sz="1400">
                          <a:solidFill>
                            <a:srgbClr val="263238"/>
                          </a:solidFill>
                          <a:latin typeface="Calibri"/>
                        </a:rPr>
                        <a:t>Micro-TC, 2019</a:t>
                      </a:r>
                    </a:p>
                  </a:txBody>
                  <a:tcPr>
                    <a:solidFill>
                      <a:srgbClr val="EEF3F4"/>
                    </a:solidFill>
                  </a:tcPr>
                </a:tc>
                <a:tc>
                  <a:txBody>
                    <a:bodyPr/>
                    <a:lstStyle/>
                    <a:p>
                      <a:r>
                        <a:rPr sz="1400">
                          <a:solidFill>
                            <a:srgbClr val="263238"/>
                          </a:solidFill>
                          <a:latin typeface="Calibri"/>
                        </a:rPr>
                        <a:t>13 extremidades inyectadas</a:t>
                      </a:r>
                    </a:p>
                  </a:txBody>
                  <a:tcPr>
                    <a:solidFill>
                      <a:srgbClr val="EEF3F4"/>
                    </a:solidFill>
                  </a:tcPr>
                </a:tc>
                <a:tc>
                  <a:txBody>
                    <a:bodyPr/>
                    <a:lstStyle/>
                    <a:p>
                      <a:r>
                        <a:rPr sz="1400">
                          <a:solidFill>
                            <a:srgbClr val="263238"/>
                          </a:solidFill>
                          <a:latin typeface="Calibri"/>
                        </a:rPr>
                        <a:t>Todos los especímenes; promedio de 83 % del volumen óseo</a:t>
                      </a:r>
                    </a:p>
                  </a:txBody>
                  <a:tcPr>
                    <a:solidFill>
                      <a:srgbClr val="EEF3F4"/>
                    </a:solidFill>
                  </a:tcPr>
                </a:tc>
                <a:tc>
                  <a:txBody>
                    <a:bodyPr/>
                    <a:lstStyle/>
                    <a:p>
                      <a:r>
                        <a:rPr sz="1400">
                          <a:solidFill>
                            <a:srgbClr val="263238"/>
                          </a:solidFill>
                          <a:latin typeface="Calibri"/>
                        </a:rPr>
                        <a:t>Red volar por el tubérculo para el resto; 1 espécimen sin vasos en el tubérculo</a:t>
                      </a:r>
                    </a:p>
                  </a:txBody>
                  <a:tcPr>
                    <a:solidFill>
                      <a:srgbClr val="EEF3F4"/>
                    </a:solidFill>
                  </a:tcPr>
                </a:tc>
                <a:tc>
                  <a:txBody>
                    <a:bodyPr/>
                    <a:lstStyle/>
                    <a:p>
                      <a:r>
                        <a:rPr sz="1400">
                          <a:solidFill>
                            <a:srgbClr val="263238"/>
                          </a:solidFill>
                          <a:latin typeface="Calibri"/>
                        </a:rPr>
                        <a:t>[r27]</a:t>
                      </a:r>
                    </a:p>
                  </a:txBody>
                  <a:tcPr>
                    <a:solidFill>
                      <a:srgbClr val="EEF3F4"/>
                    </a:solidFill>
                  </a:tcPr>
                </a:tc>
              </a:tr>
              <a:tr h="457200">
                <a:tc>
                  <a:txBody>
                    <a:bodyPr/>
                    <a:lstStyle/>
                    <a:p>
                      <a:r>
                        <a:rPr sz="1400">
                          <a:solidFill>
                            <a:srgbClr val="263238"/>
                          </a:solidFill>
                          <a:latin typeface="Calibri"/>
                        </a:rPr>
                        <a:t>Oehmke y cols., 2009</a:t>
                      </a:r>
                    </a:p>
                  </a:txBody>
                  <a:tcPr>
                    <a:solidFill>
                      <a:srgbClr val="FFFFFF"/>
                    </a:solidFill>
                  </a:tcPr>
                </a:tc>
                <a:tc>
                  <a:txBody>
                    <a:bodyPr/>
                    <a:lstStyle/>
                    <a:p>
                      <a:r>
                        <a:rPr sz="1400">
                          <a:solidFill>
                            <a:srgbClr val="263238"/>
                          </a:solidFill>
                          <a:latin typeface="Calibri"/>
                        </a:rPr>
                        <a:t>12 manos de cadáver fijadas, técnicas macroscópica y microscópica</a:t>
                      </a:r>
                    </a:p>
                  </a:txBody>
                  <a:tcPr>
                    <a:solidFill>
                      <a:srgbClr val="FFFFFF"/>
                    </a:solidFill>
                  </a:tcPr>
                </a:tc>
                <a:tc>
                  <a:txBody>
                    <a:bodyPr/>
                    <a:lstStyle/>
                    <a:p>
                      <a:r>
                        <a:rPr sz="1400">
                          <a:solidFill>
                            <a:srgbClr val="263238"/>
                          </a:solidFill>
                          <a:latin typeface="Calibri"/>
                        </a:rPr>
                        <a:t>Aporte palmar, dorsal y radial con anastomosis</a:t>
                      </a:r>
                    </a:p>
                  </a:txBody>
                  <a:tcPr>
                    <a:solidFill>
                      <a:srgbClr val="FFFFFF"/>
                    </a:solidFill>
                  </a:tcPr>
                </a:tc>
                <a:tc>
                  <a:txBody>
                    <a:bodyPr/>
                    <a:lstStyle/>
                    <a:p>
                      <a:r>
                        <a:rPr sz="1400">
                          <a:solidFill>
                            <a:srgbClr val="263238"/>
                          </a:solidFill>
                          <a:latin typeface="Calibri"/>
                        </a:rPr>
                        <a:t>Colateralidad posiblemente suficiente en algunos pacientes</a:t>
                      </a:r>
                    </a:p>
                  </a:txBody>
                  <a:tcPr>
                    <a:solidFill>
                      <a:srgbClr val="FFFFFF"/>
                    </a:solidFill>
                  </a:tcPr>
                </a:tc>
                <a:tc>
                  <a:txBody>
                    <a:bodyPr/>
                    <a:lstStyle/>
                    <a:p>
                      <a:r>
                        <a:rPr sz="1400">
                          <a:solidFill>
                            <a:srgbClr val="263238"/>
                          </a:solidFill>
                          <a:latin typeface="Calibri"/>
                        </a:rPr>
                        <a:t>[r28]</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70</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Clementson M et al. EFORT Open Rev. 2020. doi:10.1302/2058-5241.5.190025</a:t>
            </a:r>
          </a:p>
          <a:p>
            <a:r>
              <a:rPr sz="800">
                <a:solidFill>
                  <a:srgbClr val="5A6469"/>
                </a:solidFill>
                <a:latin typeface="Calibri"/>
              </a:rPr>
              <a:t>[r14] Siotos C et al. J Plast Surg Hand Surg. 2023. doi:10.1080/2000656X.2021.2024439</a:t>
            </a:r>
          </a:p>
          <a:p>
            <a:r>
              <a:rPr sz="800">
                <a:solidFill>
                  <a:srgbClr val="5A6469"/>
                </a:solidFill>
                <a:latin typeface="Calibri"/>
              </a:rPr>
              <a:t>[r27] Morsy M et al. J Hand Surg Am. 2019. doi:10.1016/j.jhsa.2019.08.001</a:t>
            </a:r>
          </a:p>
          <a:p>
            <a:r>
              <a:rPr sz="800">
                <a:solidFill>
                  <a:srgbClr val="5A6469"/>
                </a:solidFill>
                <a:latin typeface="Calibri"/>
              </a:rPr>
              <a:t>[r32] Okoro CK et al. Life (Basel). 2023. doi:10.3390/life13071426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3 ideas biomecánicas sostienen buena parte de las decisiones de este tema.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70</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Clementson M et al. EFORT Open Rev. 2020. doi:10.1302/2058-5241.5.190025</a:t>
            </a:r>
          </a:p>
          <a:p>
            <a:r>
              <a:rPr sz="1000">
                <a:solidFill>
                  <a:srgbClr val="5A6469"/>
                </a:solidFill>
                <a:latin typeface="Calibri"/>
              </a:rPr>
              <a:t>[r14] Siotos C et al. J Plast Surg Hand Surg. 2023. doi:10.1080/2000656X.2021.2024439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Del yeso importa controlar la extensión y la desviación cubital. Según estudios in vivo citados por la guía, el foco se estabiliza al impedir esos 2 movimientos… [r1] [r14]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70</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Histología y consolidación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Clementson M et al. EFORT Open Rev. 2020. doi:10.1302/2058-5241.5.190025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Como el resto de las fracturas intracapsulares, el escafoides suelda por consolidación primaria: no forma callo externo, sino que el hueso laminar…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70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Histología y consolidación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Clementson M et al. EFORT Open Rev. 2020. doi:10.1302/2058-5241.5.190025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Por eso, en la guía EFORT se define la unión por TC como un puente trabecular continuo en más de 50 % de la sección del foco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70</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Clementson M et al. EFORT Open Rev. 2020. doi:10.1302/2058-5241.5.190025</a:t>
            </a:r>
          </a:p>
          <a:p>
            <a:r>
              <a:rPr sz="800">
                <a:solidFill>
                  <a:srgbClr val="5A6469"/>
                </a:solidFill>
                <a:latin typeface="Calibri"/>
              </a:rPr>
              <a:t>[r2] Dias JJ et al. Lancet. 2020. doi:10.1016/S0140-6736(20)30931-4</a:t>
            </a:r>
          </a:p>
          <a:p>
            <a:r>
              <a:rPr sz="800">
                <a:solidFill>
                  <a:srgbClr val="5A6469"/>
                </a:solidFill>
                <a:latin typeface="Calibri"/>
              </a:rPr>
              <a:t>[r16] Dias JJ et al. J Bone Joint Surg Br. 2011. doi:10.1302/0301-620X.93B11.26934</a:t>
            </a:r>
          </a:p>
          <a:p>
            <a:r>
              <a:rPr sz="800">
                <a:solidFill>
                  <a:srgbClr val="5A6469"/>
                </a:solidFill>
                <a:latin typeface="Calibri"/>
              </a:rPr>
              <a:t>[r29] Duckworth AD et al. J Trauma Acute Care Surg. 2012. doi:10.1097/ta.0b013e31822458e8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Clasificar sirve para hablar el mismo idioma y para anticipar inestabilidad; no reemplaza lo que usted ve en la TC.</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70</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Clasificaciones en uso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[r31] Herbert TJ et al. J Bone Joint Surg Br. 1984. doi:10.1302/0301-620X.66B1.6693468</a:t>
            </a:r>
          </a:p>
          <a:p>
            <a:r>
              <a:rPr sz="800">
                <a:solidFill>
                  <a:srgbClr val="5A6469"/>
                </a:solidFill>
                <a:latin typeface="Calibri"/>
              </a:rPr>
              <a:t>[r1] Clementson M et al. EFORT Open Rev. 2020. doi:10.1302/2058-5241.5.190025</a:t>
            </a:r>
          </a:p>
          <a:p>
            <a:r>
              <a:rPr sz="800">
                <a:solidFill>
                  <a:srgbClr val="5A6469"/>
                </a:solidFill>
                <a:latin typeface="Calibri"/>
              </a:rPr>
              <a:t>[r37] Chong HH et al. J Plast Surg Hand Surg. 2022. doi:10.1080/2000656X.2021.1979016</a:t>
            </a:r>
          </a:p>
          <a:p>
            <a:r>
              <a:rPr sz="800">
                <a:solidFill>
                  <a:srgbClr val="5A6469"/>
                </a:solidFill>
                <a:latin typeface="Calibri"/>
              </a:rPr>
              <a:t>[r30] Ten Berg PW et al. J Wrist Surg. 2016. doi:10.1055/s-0036-1571280</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Sistema</a:t>
                      </a:r>
                    </a:p>
                  </a:txBody>
                  <a:tcPr>
                    <a:solidFill>
                      <a:srgbClr val="0F5F6B"/>
                    </a:solidFill>
                  </a:tcPr>
                </a:tc>
                <a:tc>
                  <a:txBody>
                    <a:bodyPr/>
                    <a:lstStyle/>
                    <a:p>
                      <a:r>
                        <a:rPr sz="1400" b="1">
                          <a:solidFill>
                            <a:srgbClr val="FFFFFF"/>
                          </a:solidFill>
                          <a:latin typeface="Calibri"/>
                        </a:rPr>
                        <a:t>Cómo agrupa</a:t>
                      </a:r>
                    </a:p>
                  </a:txBody>
                  <a:tcPr>
                    <a:solidFill>
                      <a:srgbClr val="0F5F6B"/>
                    </a:solidFill>
                  </a:tcPr>
                </a:tc>
                <a:tc>
                  <a:txBody>
                    <a:bodyPr/>
                    <a:lstStyle/>
                    <a:p>
                      <a:r>
                        <a:rPr sz="1400" b="1">
                          <a:solidFill>
                            <a:srgbClr val="FFFFFF"/>
                          </a:solidFill>
                          <a:latin typeface="Calibri"/>
                        </a:rPr>
                        <a:t>Para qué sirve en la decisión</a:t>
                      </a:r>
                    </a:p>
                  </a:txBody>
                  <a:tcPr>
                    <a:solidFill>
                      <a:srgbClr val="0F5F6B"/>
                    </a:solidFill>
                  </a:tcPr>
                </a:tc>
                <a:tc>
                  <a:txBody>
                    <a:bodyPr/>
                    <a:lstStyle/>
                    <a:p>
                      <a:r>
                        <a:rPr sz="1400" b="1">
                          <a:solidFill>
                            <a:srgbClr val="FFFFFF"/>
                          </a:solidFill>
                          <a:latin typeface="Calibri"/>
                        </a:rPr>
                        <a:t>Ref.</a:t>
                      </a:r>
                    </a:p>
                  </a:txBody>
                  <a:tcPr>
                    <a:solidFill>
                      <a:srgbClr val="0F5F6B"/>
                    </a:solidFill>
                  </a:tcPr>
                </a:tc>
              </a:tr>
              <a:tr h="457200">
                <a:tc>
                  <a:txBody>
                    <a:bodyPr/>
                    <a:lstStyle/>
                    <a:p>
                      <a:r>
                        <a:rPr sz="1400">
                          <a:solidFill>
                            <a:srgbClr val="263238"/>
                          </a:solidFill>
                          <a:latin typeface="Calibri"/>
                        </a:rPr>
                        <a:t>Herbert y Fisher</a:t>
                      </a:r>
                    </a:p>
                  </a:txBody>
                  <a:tcPr>
                    <a:solidFill>
                      <a:srgbClr val="EEF3F4"/>
                    </a:solidFill>
                  </a:tcPr>
                </a:tc>
                <a:tc>
                  <a:txBody>
                    <a:bodyPr/>
                    <a:lstStyle/>
                    <a:p>
                      <a:r>
                        <a:rPr sz="1400">
                          <a:solidFill>
                            <a:srgbClr val="263238"/>
                          </a:solidFill>
                          <a:latin typeface="Calibri"/>
                        </a:rPr>
                        <a:t>Estabilidad esperada: A agudas estables, B agudas inestables, C retardo de consolidación, D pseudoartrosis establecida</a:t>
                      </a:r>
                    </a:p>
                  </a:txBody>
                  <a:tcPr>
                    <a:solidFill>
                      <a:srgbClr val="EEF3F4"/>
                    </a:solidFill>
                  </a:tcPr>
                </a:tc>
                <a:tc>
                  <a:txBody>
                    <a:bodyPr/>
                    <a:lstStyle/>
                    <a:p>
                      <a:r>
                        <a:rPr sz="1400">
                          <a:solidFill>
                            <a:srgbClr val="263238"/>
                          </a:solidFill>
                          <a:latin typeface="Calibri"/>
                        </a:rPr>
                        <a:t>Lenguaje común; con el criterio estricto casi toda fractura bicortical queda como inestable y se puede sobretratar</a:t>
                      </a:r>
                    </a:p>
                  </a:txBody>
                  <a:tcPr>
                    <a:solidFill>
                      <a:srgbClr val="EEF3F4"/>
                    </a:solidFill>
                  </a:tcPr>
                </a:tc>
                <a:tc>
                  <a:txBody>
                    <a:bodyPr/>
                    <a:lstStyle/>
                    <a:p>
                      <a:r>
                        <a:rPr sz="1400">
                          <a:solidFill>
                            <a:srgbClr val="263238"/>
                          </a:solidFill>
                          <a:latin typeface="Calibri"/>
                        </a:rPr>
                        <a:t>[r31] [r30] [r1]</a:t>
                      </a:r>
                    </a:p>
                  </a:txBody>
                  <a:tcPr>
                    <a:solidFill>
                      <a:srgbClr val="EEF3F4"/>
                    </a:solidFill>
                  </a:tcPr>
                </a:tc>
              </a:tr>
              <a:tr h="457200">
                <a:tc>
                  <a:txBody>
                    <a:bodyPr/>
                    <a:lstStyle/>
                    <a:p>
                      <a:r>
                        <a:rPr sz="1400">
                          <a:solidFill>
                            <a:srgbClr val="263238"/>
                          </a:solidFill>
                          <a:latin typeface="Calibri"/>
                        </a:rPr>
                        <a:t>Russe</a:t>
                      </a:r>
                    </a:p>
                  </a:txBody>
                  <a:tcPr>
                    <a:solidFill>
                      <a:srgbClr val="FFFFFF"/>
                    </a:solidFill>
                  </a:tcPr>
                </a:tc>
                <a:tc>
                  <a:txBody>
                    <a:bodyPr/>
                    <a:lstStyle/>
                    <a:p>
                      <a:r>
                        <a:rPr sz="1400">
                          <a:solidFill>
                            <a:srgbClr val="263238"/>
                          </a:solidFill>
                          <a:latin typeface="Calibri"/>
                        </a:rPr>
                        <a:t>Plano: transversa, oblicua horizontal, oblicua vertical</a:t>
                      </a:r>
                    </a:p>
                  </a:txBody>
                  <a:tcPr>
                    <a:solidFill>
                      <a:srgbClr val="FFFFFF"/>
                    </a:solidFill>
                  </a:tcPr>
                </a:tc>
                <a:tc>
                  <a:txBody>
                    <a:bodyPr/>
                    <a:lstStyle/>
                    <a:p>
                      <a:r>
                        <a:rPr sz="1400">
                          <a:solidFill>
                            <a:srgbClr val="263238"/>
                          </a:solidFill>
                          <a:latin typeface="Calibri"/>
                        </a:rPr>
                        <a:t>Las oblicuas verticales (menos de 5 %) son muy inestables y suelen fijarse</a:t>
                      </a:r>
                    </a:p>
                  </a:txBody>
                  <a:tcPr>
                    <a:solidFill>
                      <a:srgbClr val="FFFFFF"/>
                    </a:solidFill>
                  </a:tcPr>
                </a:tc>
                <a:tc>
                  <a:txBody>
                    <a:bodyPr/>
                    <a:lstStyle/>
                    <a:p>
                      <a:r>
                        <a:rPr sz="1400">
                          <a:solidFill>
                            <a:srgbClr val="263238"/>
                          </a:solidFill>
                          <a:latin typeface="Calibri"/>
                        </a:rPr>
                        <a:t>[r1]</a:t>
                      </a:r>
                    </a:p>
                  </a:txBody>
                  <a:tcPr>
                    <a:solidFill>
                      <a:srgbClr val="FFFFFF"/>
                    </a:solidFill>
                  </a:tcPr>
                </a:tc>
              </a:tr>
              <a:tr h="457200">
                <a:tc>
                  <a:txBody>
                    <a:bodyPr/>
                    <a:lstStyle/>
                    <a:p>
                      <a:r>
                        <a:rPr sz="1400">
                          <a:solidFill>
                            <a:srgbClr val="263238"/>
                          </a:solidFill>
                          <a:latin typeface="Calibri"/>
                        </a:rPr>
                        <a:t>Mayo</a:t>
                      </a:r>
                    </a:p>
                  </a:txBody>
                  <a:tcPr>
                    <a:solidFill>
                      <a:srgbClr val="EEF3F4"/>
                    </a:solidFill>
                  </a:tcPr>
                </a:tc>
                <a:tc>
                  <a:txBody>
                    <a:bodyPr/>
                    <a:lstStyle/>
                    <a:p>
                      <a:r>
                        <a:rPr sz="1400">
                          <a:solidFill>
                            <a:srgbClr val="263238"/>
                          </a:solidFill>
                          <a:latin typeface="Calibri"/>
                        </a:rPr>
                        <a:t>Localización, con apéndice de factores de inestabilidad</a:t>
                      </a:r>
                    </a:p>
                  </a:txBody>
                  <a:tcPr>
                    <a:solidFill>
                      <a:srgbClr val="EEF3F4"/>
                    </a:solidFill>
                  </a:tcPr>
                </a:tc>
                <a:tc>
                  <a:txBody>
                    <a:bodyPr/>
                    <a:lstStyle/>
                    <a:p>
                      <a:r>
                        <a:rPr sz="1400">
                          <a:solidFill>
                            <a:srgbClr val="263238"/>
                          </a:solidFill>
                          <a:latin typeface="Calibri"/>
                        </a:rPr>
                        <a:t>Descripción morfológica práctica; fiabilidad interobservador algo mayor</a:t>
                      </a:r>
                    </a:p>
                  </a:txBody>
                  <a:tcPr>
                    <a:solidFill>
                      <a:srgbClr val="EEF3F4"/>
                    </a:solidFill>
                  </a:tcPr>
                </a:tc>
                <a:tc>
                  <a:txBody>
                    <a:bodyPr/>
                    <a:lstStyle/>
                    <a:p>
                      <a:r>
                        <a:rPr sz="1400">
                          <a:solidFill>
                            <a:srgbClr val="263238"/>
                          </a:solidFill>
                          <a:latin typeface="Calibri"/>
                        </a:rPr>
                        <a:t>[r1]</a:t>
                      </a:r>
                    </a:p>
                  </a:txBody>
                  <a:tcPr>
                    <a:solidFill>
                      <a:srgbClr val="EEF3F4"/>
                    </a:solidFill>
                  </a:tcPr>
                </a:tc>
              </a:tr>
              <a:tr h="457200">
                <a:tc>
                  <a:txBody>
                    <a:bodyPr/>
                    <a:lstStyle/>
                    <a:p>
                      <a:r>
                        <a:rPr sz="1400">
                          <a:solidFill>
                            <a:srgbClr val="263238"/>
                          </a:solidFill>
                          <a:latin typeface="Calibri"/>
                        </a:rPr>
                        <a:t>Prosser (modificada)</a:t>
                      </a:r>
                    </a:p>
                  </a:txBody>
                  <a:tcPr>
                    <a:solidFill>
                      <a:srgbClr val="FFFFFF"/>
                    </a:solidFill>
                  </a:tcPr>
                </a:tc>
                <a:tc>
                  <a:txBody>
                    <a:bodyPr/>
                    <a:lstStyle/>
                    <a:p>
                      <a:r>
                        <a:rPr sz="1400">
                          <a:solidFill>
                            <a:srgbClr val="263238"/>
                          </a:solidFill>
                          <a:latin typeface="Calibri"/>
                        </a:rPr>
                        <a:t>Fracturas del polo distal</a:t>
                      </a:r>
                    </a:p>
                  </a:txBody>
                  <a:tcPr>
                    <a:solidFill>
                      <a:srgbClr val="FFFFFF"/>
                    </a:solidFill>
                  </a:tcPr>
                </a:tc>
                <a:tc>
                  <a:txBody>
                    <a:bodyPr/>
                    <a:lstStyle/>
                    <a:p>
                      <a:r>
                        <a:rPr sz="1400">
                          <a:solidFill>
                            <a:srgbClr val="263238"/>
                          </a:solidFill>
                          <a:latin typeface="Calibri"/>
                        </a:rPr>
                        <a:t>Separa avulsión del tubérculo de las intraarticulares</a:t>
                      </a:r>
                    </a:p>
                  </a:txBody>
                  <a:tcPr>
                    <a:solidFill>
                      <a:srgbClr val="FFFFFF"/>
                    </a:solidFill>
                  </a:tcPr>
                </a:tc>
                <a:tc>
                  <a:txBody>
                    <a:bodyPr/>
                    <a:lstStyle/>
                    <a:p>
                      <a:r>
                        <a:rPr sz="1400">
                          <a:solidFill>
                            <a:srgbClr val="263238"/>
                          </a:solidFill>
                          <a:latin typeface="Calibri"/>
                        </a:rPr>
                        <a:t>[r1]</a:t>
                      </a:r>
                    </a:p>
                  </a:txBody>
                  <a:tcPr>
                    <a:solidFill>
                      <a:srgbClr val="FFFFFF"/>
                    </a:solidFill>
                  </a:tcPr>
                </a:tc>
              </a:tr>
              <a:tr h="457200">
                <a:tc>
                  <a:txBody>
                    <a:bodyPr/>
                    <a:lstStyle/>
                    <a:p>
                      <a:r>
                        <a:rPr sz="1400">
                          <a:solidFill>
                            <a:srgbClr val="263238"/>
                          </a:solidFill>
                          <a:latin typeface="Calibri"/>
                        </a:rPr>
                        <a:t>Por localización (uso clínico)</a:t>
                      </a:r>
                    </a:p>
                  </a:txBody>
                  <a:tcPr>
                    <a:solidFill>
                      <a:srgbClr val="EEF3F4"/>
                    </a:solidFill>
                  </a:tcPr>
                </a:tc>
                <a:tc>
                  <a:txBody>
                    <a:bodyPr/>
                    <a:lstStyle/>
                    <a:p>
                      <a:r>
                        <a:rPr sz="1400">
                          <a:solidFill>
                            <a:srgbClr val="263238"/>
                          </a:solidFill>
                          <a:latin typeface="Calibri"/>
                        </a:rPr>
                        <a:t>Tubérculo y polo distal, cintura, polo proximal</a:t>
                      </a:r>
                    </a:p>
                  </a:txBody>
                  <a:tcPr>
                    <a:solidFill>
                      <a:srgbClr val="EEF3F4"/>
                    </a:solidFill>
                  </a:tcPr>
                </a:tc>
                <a:tc>
                  <a:txBody>
                    <a:bodyPr/>
                    <a:lstStyle/>
                    <a:p>
                      <a:r>
                        <a:rPr sz="1400">
                          <a:solidFill>
                            <a:srgbClr val="263238"/>
                          </a:solidFill>
                          <a:latin typeface="Calibri"/>
                        </a:rPr>
                        <a:t>El riesgo de pseudoartrosis y la vía de abordaje dependen de la zona</a:t>
                      </a:r>
                    </a:p>
                  </a:txBody>
                  <a:tcPr>
                    <a:solidFill>
                      <a:srgbClr val="EEF3F4"/>
                    </a:solidFill>
                  </a:tcPr>
                </a:tc>
                <a:tc>
                  <a:txBody>
                    <a:bodyPr/>
                    <a:lstStyle/>
                    <a:p>
                      <a:r>
                        <a:rPr sz="1400">
                          <a:solidFill>
                            <a:srgbClr val="263238"/>
                          </a:solidFill>
                          <a:latin typeface="Calibri"/>
                        </a:rPr>
                        <a:t>[r1] [r37]</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70</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Tabla 2. Cómo se mide y se nombra el desplazamiento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Dias JJ et al. J Bone Joint Surg Br. 2011. doi:10.1302/0301-620X.93B11.26934</a:t>
            </a:r>
          </a:p>
          <a:p>
            <a:r>
              <a:rPr sz="1000">
                <a:solidFill>
                  <a:srgbClr val="5A6469"/>
                </a:solidFill>
                <a:latin typeface="Calibri"/>
              </a:rPr>
              <a:t>[r2] Dias JJ et al. Lancet. 2020. doi:10.1016/S0140-6736(20)30931-4</a:t>
            </a:r>
          </a:p>
          <a:p>
            <a:r>
              <a:rPr sz="1000">
                <a:solidFill>
                  <a:srgbClr val="5A6469"/>
                </a:solidFill>
                <a:latin typeface="Calibri"/>
              </a:rPr>
              <a:t>[r1] Clementson M et al. EFORT Open Rev. 2020. doi:10.1302/2058-5241.5.190025</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Fuente</a:t>
                      </a:r>
                    </a:p>
                  </a:txBody>
                  <a:tcPr>
                    <a:solidFill>
                      <a:srgbClr val="0F5F6B"/>
                    </a:solidFill>
                  </a:tcPr>
                </a:tc>
                <a:tc>
                  <a:txBody>
                    <a:bodyPr/>
                    <a:lstStyle/>
                    <a:p>
                      <a:r>
                        <a:rPr sz="1400" b="1">
                          <a:solidFill>
                            <a:srgbClr val="FFFFFF"/>
                          </a:solidFill>
                          <a:latin typeface="Calibri"/>
                        </a:rPr>
                        <a:t>Umbral</a:t>
                      </a:r>
                    </a:p>
                  </a:txBody>
                  <a:tcPr>
                    <a:solidFill>
                      <a:srgbClr val="0F5F6B"/>
                    </a:solidFill>
                  </a:tcPr>
                </a:tc>
                <a:tc>
                  <a:txBody>
                    <a:bodyPr/>
                    <a:lstStyle/>
                    <a:p>
                      <a:r>
                        <a:rPr sz="1400" b="1">
                          <a:solidFill>
                            <a:srgbClr val="FFFFFF"/>
                          </a:solidFill>
                          <a:latin typeface="Calibri"/>
                        </a:rPr>
                        <a:t>Qué significa en la práctica</a:t>
                      </a:r>
                    </a:p>
                  </a:txBody>
                  <a:tcPr>
                    <a:solidFill>
                      <a:srgbClr val="0F5F6B"/>
                    </a:solidFill>
                  </a:tcPr>
                </a:tc>
                <a:tc>
                  <a:txBody>
                    <a:bodyPr/>
                    <a:lstStyle/>
                    <a:p>
                      <a:r>
                        <a:rPr sz="1400" b="1">
                          <a:solidFill>
                            <a:srgbClr val="FFFFFF"/>
                          </a:solidFill>
                          <a:latin typeface="Calibri"/>
                        </a:rPr>
                        <a:t>Ref.</a:t>
                      </a:r>
                    </a:p>
                  </a:txBody>
                  <a:tcPr>
                    <a:solidFill>
                      <a:srgbClr val="0F5F6B"/>
                    </a:solidFill>
                  </a:tcPr>
                </a:tc>
              </a:tr>
              <a:tr h="457200">
                <a:tc>
                  <a:txBody>
                    <a:bodyPr/>
                    <a:lstStyle/>
                    <a:p>
                      <a:r>
                        <a:rPr sz="1400">
                          <a:solidFill>
                            <a:srgbClr val="263238"/>
                          </a:solidFill>
                          <a:latin typeface="Calibri"/>
                        </a:rPr>
                        <a:t>Dias y Singh (revisión)</a:t>
                      </a:r>
                    </a:p>
                  </a:txBody>
                  <a:tcPr>
                    <a:solidFill>
                      <a:srgbClr val="EEF3F4"/>
                    </a:solidFill>
                  </a:tcPr>
                </a:tc>
                <a:tc>
                  <a:txBody>
                    <a:bodyPr/>
                    <a:lstStyle/>
                    <a:p>
                      <a:r>
                        <a:rPr sz="1400">
                          <a:solidFill>
                            <a:srgbClr val="263238"/>
                          </a:solidFill>
                          <a:latin typeface="Calibri"/>
                        </a:rPr>
                        <a:t>Fragmentos fuera de posición, o con movimiento entre ellos bajo carga fisiológica</a:t>
                      </a:r>
                    </a:p>
                  </a:txBody>
                  <a:tcPr>
                    <a:solidFill>
                      <a:srgbClr val="EEF3F4"/>
                    </a:solidFill>
                  </a:tcPr>
                </a:tc>
                <a:tc>
                  <a:txBody>
                    <a:bodyPr/>
                    <a:lstStyle/>
                    <a:p>
                      <a:r>
                        <a:rPr sz="1400">
                          <a:solidFill>
                            <a:srgbClr val="263238"/>
                          </a:solidFill>
                          <a:latin typeface="Calibri"/>
                        </a:rPr>
                        <a:t>Definición funcional; la TC en el eje largo la detecta mejor</a:t>
                      </a:r>
                    </a:p>
                  </a:txBody>
                  <a:tcPr>
                    <a:solidFill>
                      <a:srgbClr val="EEF3F4"/>
                    </a:solidFill>
                  </a:tcPr>
                </a:tc>
                <a:tc>
                  <a:txBody>
                    <a:bodyPr/>
                    <a:lstStyle/>
                    <a:p>
                      <a:r>
                        <a:rPr sz="1400">
                          <a:solidFill>
                            <a:srgbClr val="263238"/>
                          </a:solidFill>
                          <a:latin typeface="Calibri"/>
                        </a:rPr>
                        <a:t>[r16]</a:t>
                      </a:r>
                    </a:p>
                  </a:txBody>
                  <a:tcPr>
                    <a:solidFill>
                      <a:srgbClr val="EEF3F4"/>
                    </a:solidFill>
                  </a:tcPr>
                </a:tc>
              </a:tr>
              <a:tr h="457200">
                <a:tc>
                  <a:txBody>
                    <a:bodyPr/>
                    <a:lstStyle/>
                    <a:p>
                      <a:r>
                        <a:rPr sz="1400">
                          <a:solidFill>
                            <a:srgbClr val="263238"/>
                          </a:solidFill>
                          <a:latin typeface="Calibri"/>
                        </a:rPr>
                        <a:t>Ensayo SWIFFT</a:t>
                      </a:r>
                    </a:p>
                  </a:txBody>
                  <a:tcPr>
                    <a:solidFill>
                      <a:srgbClr val="FFFFFF"/>
                    </a:solidFill>
                  </a:tcPr>
                </a:tc>
                <a:tc>
                  <a:txBody>
                    <a:bodyPr/>
                    <a:lstStyle/>
                    <a:p>
                      <a:r>
                        <a:rPr sz="1400">
                          <a:solidFill>
                            <a:srgbClr val="263238"/>
                          </a:solidFill>
                          <a:latin typeface="Calibri"/>
                        </a:rPr>
                        <a:t>Se estratificó por escalón o brecha de 1 a 2 mm; incluyó fracturas de 2 mm o menos</a:t>
                      </a:r>
                    </a:p>
                  </a:txBody>
                  <a:tcPr>
                    <a:solidFill>
                      <a:srgbClr val="FFFFFF"/>
                    </a:solidFill>
                  </a:tcPr>
                </a:tc>
                <a:tc>
                  <a:txBody>
                    <a:bodyPr/>
                    <a:lstStyle/>
                    <a:p>
                      <a:r>
                        <a:rPr sz="1400">
                          <a:solidFill>
                            <a:srgbClr val="263238"/>
                          </a:solidFill>
                          <a:latin typeface="Calibri"/>
                        </a:rPr>
                        <a:t>Hasta 2 mm se trató primero con yeso</a:t>
                      </a:r>
                    </a:p>
                  </a:txBody>
                  <a:tcPr>
                    <a:solidFill>
                      <a:srgbClr val="FFFFFF"/>
                    </a:solidFill>
                  </a:tcPr>
                </a:tc>
                <a:tc>
                  <a:txBody>
                    <a:bodyPr/>
                    <a:lstStyle/>
                    <a:p>
                      <a:r>
                        <a:rPr sz="1400">
                          <a:solidFill>
                            <a:srgbClr val="263238"/>
                          </a:solidFill>
                          <a:latin typeface="Calibri"/>
                        </a:rPr>
                        <a:t>[r2]</a:t>
                      </a:r>
                    </a:p>
                  </a:txBody>
                  <a:tcPr>
                    <a:solidFill>
                      <a:srgbClr val="FFFFFF"/>
                    </a:solidFill>
                  </a:tcPr>
                </a:tc>
              </a:tr>
              <a:tr h="457200">
                <a:tc>
                  <a:txBody>
                    <a:bodyPr/>
                    <a:lstStyle/>
                    <a:p>
                      <a:r>
                        <a:rPr sz="1400">
                          <a:solidFill>
                            <a:srgbClr val="263238"/>
                          </a:solidFill>
                          <a:latin typeface="Calibri"/>
                        </a:rPr>
                        <a:t>Guía EFORT, signos de inestabilidad</a:t>
                      </a:r>
                    </a:p>
                  </a:txBody>
                  <a:tcPr>
                    <a:solidFill>
                      <a:srgbClr val="EEF3F4"/>
                    </a:solidFill>
                  </a:tcPr>
                </a:tc>
                <a:tc>
                  <a:txBody>
                    <a:bodyPr/>
                    <a:lstStyle/>
                    <a:p>
                      <a:r>
                        <a:rPr sz="1400">
                          <a:solidFill>
                            <a:srgbClr val="263238"/>
                          </a:solidFill>
                          <a:latin typeface="Calibri"/>
                        </a:rPr>
                        <a:t>Desplazamiento mayor de 1 mm, ángulo escafolunar mayor de 60° (DISI), ángulo intraescafoideo lateral mayor de 35°, conminución o lesión perilunar</a:t>
                      </a:r>
                    </a:p>
                  </a:txBody>
                  <a:tcPr>
                    <a:solidFill>
                      <a:srgbClr val="EEF3F4"/>
                    </a:solidFill>
                  </a:tcPr>
                </a:tc>
                <a:tc>
                  <a:txBody>
                    <a:bodyPr/>
                    <a:lstStyle/>
                    <a:p>
                      <a:r>
                        <a:rPr sz="1400">
                          <a:solidFill>
                            <a:srgbClr val="263238"/>
                          </a:solidFill>
                          <a:latin typeface="Calibri"/>
                        </a:rPr>
                        <a:t>Señales para pensar en fijar</a:t>
                      </a:r>
                    </a:p>
                  </a:txBody>
                  <a:tcPr>
                    <a:solidFill>
                      <a:srgbClr val="EEF3F4"/>
                    </a:solidFill>
                  </a:tcPr>
                </a:tc>
                <a:tc>
                  <a:txBody>
                    <a:bodyPr/>
                    <a:lstStyle/>
                    <a:p>
                      <a:r>
                        <a:rPr sz="1400">
                          <a:solidFill>
                            <a:srgbClr val="263238"/>
                          </a:solidFill>
                          <a:latin typeface="Calibri"/>
                        </a:rPr>
                        <a:t>[r1]</a:t>
                      </a:r>
                    </a:p>
                  </a:txBody>
                  <a:tcPr>
                    <a:solidFill>
                      <a:srgbClr val="EEF3F4"/>
                    </a:solidFill>
                  </a:tcPr>
                </a:tc>
              </a:tr>
              <a:tr h="457200">
                <a:tc>
                  <a:txBody>
                    <a:bodyPr/>
                    <a:lstStyle/>
                    <a:p>
                      <a:r>
                        <a:rPr sz="1400">
                          <a:solidFill>
                            <a:srgbClr val="263238"/>
                          </a:solidFill>
                          <a:latin typeface="Calibri"/>
                        </a:rPr>
                        <a:t>Guía EFORT, categorías del centro de los autores</a:t>
                      </a:r>
                    </a:p>
                  </a:txBody>
                  <a:tcPr>
                    <a:solidFill>
                      <a:srgbClr val="FFFFFF"/>
                    </a:solidFill>
                  </a:tcPr>
                </a:tc>
                <a:tc>
                  <a:txBody>
                    <a:bodyPr/>
                    <a:lstStyle/>
                    <a:p>
                      <a:r>
                        <a:rPr sz="1400">
                          <a:solidFill>
                            <a:srgbClr val="263238"/>
                          </a:solidFill>
                          <a:latin typeface="Calibri"/>
                        </a:rPr>
                        <a:t>Mínimo hasta 0,5 mm; moderado de 0,5 a 1,5 mm; severo de 1,5 mm o más</a:t>
                      </a:r>
                    </a:p>
                  </a:txBody>
                  <a:tcPr>
                    <a:solidFill>
                      <a:srgbClr val="FFFFFF"/>
                    </a:solidFill>
                  </a:tcPr>
                </a:tc>
                <a:tc>
                  <a:txBody>
                    <a:bodyPr/>
                    <a:lstStyle/>
                    <a:p>
                      <a:r>
                        <a:rPr sz="1400">
                          <a:solidFill>
                            <a:srgbClr val="263238"/>
                          </a:solidFill>
                          <a:latin typeface="Calibri"/>
                        </a:rPr>
                        <a:t>Moderado: yeso prolongado o fijar según preferencia; severo: fijar</a:t>
                      </a:r>
                    </a:p>
                  </a:txBody>
                  <a:tcPr>
                    <a:solidFill>
                      <a:srgbClr val="FFFFFF"/>
                    </a:solidFill>
                  </a:tcPr>
                </a:tc>
                <a:tc>
                  <a:txBody>
                    <a:bodyPr/>
                    <a:lstStyle/>
                    <a:p>
                      <a:r>
                        <a:rPr sz="1400">
                          <a:solidFill>
                            <a:srgbClr val="263238"/>
                          </a:solidFill>
                          <a:latin typeface="Calibri"/>
                        </a:rPr>
                        <a:t>[r1]</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70</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Clementson M et al. EFORT Open Rev. 2020. doi:10.1302/2058-5241.5.190025</a:t>
            </a:r>
          </a:p>
          <a:p>
            <a:r>
              <a:rPr sz="800">
                <a:solidFill>
                  <a:srgbClr val="5A6469"/>
                </a:solidFill>
                <a:latin typeface="Calibri"/>
              </a:rPr>
              <a:t>[r17] Mallee WH et al. Cochrane Database Syst Rev. 2015. doi:10.1002/14651858.CD010023.pub2</a:t>
            </a:r>
          </a:p>
          <a:p>
            <a:r>
              <a:rPr sz="800">
                <a:solidFill>
                  <a:srgbClr val="5A6469"/>
                </a:solidFill>
                <a:latin typeface="Calibri"/>
              </a:rPr>
              <a:t>[r18] Carpenter CR et al. Acad Emerg Med. 2014. doi:10.1111/acem.12317</a:t>
            </a:r>
          </a:p>
          <a:p>
            <a:r>
              <a:rPr sz="800">
                <a:solidFill>
                  <a:srgbClr val="5A6469"/>
                </a:solidFill>
                <a:latin typeface="Calibri"/>
              </a:rPr>
              <a:t>[r19] Jorisal P et al. J Clin Med. 2024. doi:10.3390/jcm13133769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Idea central: manda la sospecha clínica; una radiografía normal no cierra el caso.</a:t>
            </a:r>
          </a:p>
          <a:p>
            <a:pPr marL="347472" indent="-347472">
              <a:spcAft>
                <a:spcPts val="1400"/>
              </a:spcAft>
              <a:buChar char="•"/>
            </a:pPr>
            <a:r>
              <a:rPr sz="2800">
                <a:solidFill>
                  <a:srgbClr val="263238"/>
                </a:solidFill>
                <a:latin typeface="Calibri"/>
              </a:rPr>
              <a:t>Qué suma probabilidad.</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70</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Clementson M et al. EFORT Open Rev. 2020. doi:10.1302/2058-5241.5.190025</a:t>
            </a:r>
          </a:p>
          <a:p>
            <a:r>
              <a:rPr sz="1000">
                <a:solidFill>
                  <a:srgbClr val="5A6469"/>
                </a:solidFill>
                <a:latin typeface="Calibri"/>
              </a:rPr>
              <a:t>[r32] Okoro CK et al. Life (Basel). 2023. doi:10.3390/life13071426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Aun así, la sensibilidad radiográfica no pasa de 70 % [r1].</a:t>
            </a:r>
          </a:p>
          <a:p>
            <a:pPr marL="347472" indent="-347472">
              <a:spcAft>
                <a:spcPts val="1400"/>
              </a:spcAft>
              <a:buChar char="•"/>
            </a:pPr>
            <a:r>
              <a:rPr sz="2400">
                <a:solidFill>
                  <a:srgbClr val="263238"/>
                </a:solidFill>
                <a:latin typeface="Calibri"/>
              </a:rPr>
              <a:t>Una revisión ilustrada agrega una vista angulada a 25° para mejorar la detección inicial [r32].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70</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Proporción de fracturas reales entre sospechas con radiografía inicial normal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[r18] Carpenter CR et al. Acad Emerg Med. 2014. doi:10.1111/acem.12317</a:t>
            </a:r>
          </a:p>
          <a:p>
            <a:r>
              <a:rPr sz="800">
                <a:solidFill>
                  <a:srgbClr val="5A6469"/>
                </a:solidFill>
                <a:latin typeface="Calibri"/>
              </a:rPr>
              <a:t>[r17] Mallee WH et al. Cochrane Database Syst Rev. 2015. doi:10.1002/14651858.CD010023.pub2</a:t>
            </a:r>
          </a:p>
          <a:p>
            <a:r>
              <a:rPr sz="800">
                <a:solidFill>
                  <a:srgbClr val="5A6469"/>
                </a:solidFill>
                <a:latin typeface="Calibri"/>
              </a:rPr>
              <a:t>[r1] Clementson M et al. EFORT Open Rev. 2020. doi:10.1302/2058-5241.5.190025</a:t>
            </a:r>
          </a:p>
          <a:p>
            <a:r>
              <a:rPr sz="800">
                <a:solidFill>
                  <a:srgbClr val="5A6469"/>
                </a:solidFill>
                <a:latin typeface="Calibri"/>
              </a:rPr>
              <a:t>[r20] Coventry L et al. Emerg Med J. 2023. doi:10.1136/emermed-2023-213119</a:t>
            </a:r>
          </a:p>
          <a:p>
            <a:r>
              <a:rPr sz="800">
                <a:solidFill>
                  <a:srgbClr val="5A6469"/>
                </a:solidFill>
                <a:latin typeface="Calibri"/>
              </a:rPr>
              <a:t>[r19] Jorisal P et al. J Clin Med. 2024. doi:10.3390/jcm13133769</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Fuente</a:t>
                      </a:r>
                    </a:p>
                  </a:txBody>
                  <a:tcPr>
                    <a:solidFill>
                      <a:srgbClr val="0F5F6B"/>
                    </a:solidFill>
                  </a:tcPr>
                </a:tc>
                <a:tc>
                  <a:txBody>
                    <a:bodyPr/>
                    <a:lstStyle/>
                    <a:p>
                      <a:r>
                        <a:rPr sz="1400" b="1">
                          <a:solidFill>
                            <a:srgbClr val="FFFFFF"/>
                          </a:solidFill>
                          <a:latin typeface="Calibri"/>
                        </a:rPr>
                        <a:t>Tipo de estudio</a:t>
                      </a:r>
                    </a:p>
                  </a:txBody>
                  <a:tcPr>
                    <a:solidFill>
                      <a:srgbClr val="0F5F6B"/>
                    </a:solidFill>
                  </a:tcPr>
                </a:tc>
                <a:tc>
                  <a:txBody>
                    <a:bodyPr/>
                    <a:lstStyle/>
                    <a:p>
                      <a:r>
                        <a:rPr sz="1400" b="1">
                          <a:solidFill>
                            <a:srgbClr val="FFFFFF"/>
                          </a:solidFill>
                          <a:latin typeface="Calibri"/>
                        </a:rPr>
                        <a:t>Proporción</a:t>
                      </a:r>
                    </a:p>
                  </a:txBody>
                  <a:tcPr>
                    <a:solidFill>
                      <a:srgbClr val="0F5F6B"/>
                    </a:solidFill>
                  </a:tcPr>
                </a:tc>
                <a:tc>
                  <a:txBody>
                    <a:bodyPr/>
                    <a:lstStyle/>
                    <a:p>
                      <a:r>
                        <a:rPr sz="1400" b="1">
                          <a:solidFill>
                            <a:srgbClr val="FFFFFF"/>
                          </a:solidFill>
                          <a:latin typeface="Calibri"/>
                        </a:rPr>
                        <a:t>Ref.</a:t>
                      </a:r>
                    </a:p>
                  </a:txBody>
                  <a:tcPr>
                    <a:solidFill>
                      <a:srgbClr val="0F5F6B"/>
                    </a:solidFill>
                  </a:tcPr>
                </a:tc>
              </a:tr>
              <a:tr h="457200">
                <a:tc>
                  <a:txBody>
                    <a:bodyPr/>
                    <a:lstStyle/>
                    <a:p>
                      <a:r>
                        <a:rPr sz="1400">
                          <a:solidFill>
                            <a:srgbClr val="263238"/>
                          </a:solidFill>
                          <a:latin typeface="Calibri"/>
                        </a:rPr>
                        <a:t>Metaanálisis en urgencias, 2014</a:t>
                      </a:r>
                    </a:p>
                  </a:txBody>
                  <a:tcPr>
                    <a:solidFill>
                      <a:srgbClr val="EEF3F4"/>
                    </a:solidFill>
                  </a:tcPr>
                </a:tc>
                <a:tc>
                  <a:txBody>
                    <a:bodyPr/>
                    <a:lstStyle/>
                    <a:p>
                      <a:r>
                        <a:rPr sz="1400">
                          <a:solidFill>
                            <a:srgbClr val="263238"/>
                          </a:solidFill>
                          <a:latin typeface="Calibri"/>
                        </a:rPr>
                        <a:t>Revisión sistemática de 75 estudios, calidad metodológica baja</a:t>
                      </a:r>
                    </a:p>
                  </a:txBody>
                  <a:tcPr>
                    <a:solidFill>
                      <a:srgbClr val="EEF3F4"/>
                    </a:solidFill>
                  </a:tcPr>
                </a:tc>
                <a:tc>
                  <a:txBody>
                    <a:bodyPr/>
                    <a:lstStyle/>
                    <a:p>
                      <a:r>
                        <a:rPr sz="1400">
                          <a:solidFill>
                            <a:srgbClr val="263238"/>
                          </a:solidFill>
                          <a:latin typeface="Calibri"/>
                        </a:rPr>
                        <a:t>12 % a 57 %, con estimación puntual de 25 %</a:t>
                      </a:r>
                    </a:p>
                  </a:txBody>
                  <a:tcPr>
                    <a:solidFill>
                      <a:srgbClr val="EEF3F4"/>
                    </a:solidFill>
                  </a:tcPr>
                </a:tc>
                <a:tc>
                  <a:txBody>
                    <a:bodyPr/>
                    <a:lstStyle/>
                    <a:p>
                      <a:r>
                        <a:rPr sz="1400">
                          <a:solidFill>
                            <a:srgbClr val="263238"/>
                          </a:solidFill>
                          <a:latin typeface="Calibri"/>
                        </a:rPr>
                        <a:t>[r18]</a:t>
                      </a:r>
                    </a:p>
                  </a:txBody>
                  <a:tcPr>
                    <a:solidFill>
                      <a:srgbClr val="EEF3F4"/>
                    </a:solidFill>
                  </a:tcPr>
                </a:tc>
              </a:tr>
              <a:tr h="457200">
                <a:tc>
                  <a:txBody>
                    <a:bodyPr/>
                    <a:lstStyle/>
                    <a:p>
                      <a:r>
                        <a:rPr sz="1400">
                          <a:solidFill>
                            <a:srgbClr val="263238"/>
                          </a:solidFill>
                          <a:latin typeface="Calibri"/>
                        </a:rPr>
                        <a:t>Cochrane, 2015</a:t>
                      </a:r>
                    </a:p>
                  </a:txBody>
                  <a:tcPr>
                    <a:solidFill>
                      <a:srgbClr val="FFFFFF"/>
                    </a:solidFill>
                  </a:tcPr>
                </a:tc>
                <a:tc>
                  <a:txBody>
                    <a:bodyPr/>
                    <a:lstStyle/>
                    <a:p>
                      <a:r>
                        <a:rPr sz="1400">
                          <a:solidFill>
                            <a:srgbClr val="263238"/>
                          </a:solidFill>
                          <a:latin typeface="Calibri"/>
                        </a:rPr>
                        <a:t>11 estudios de imagen</a:t>
                      </a:r>
                    </a:p>
                  </a:txBody>
                  <a:tcPr>
                    <a:solidFill>
                      <a:srgbClr val="FFFFFF"/>
                    </a:solidFill>
                  </a:tcPr>
                </a:tc>
                <a:tc>
                  <a:txBody>
                    <a:bodyPr/>
                    <a:lstStyle/>
                    <a:p>
                      <a:r>
                        <a:rPr sz="1400">
                          <a:solidFill>
                            <a:srgbClr val="263238"/>
                          </a:solidFill>
                          <a:latin typeface="Calibri"/>
                        </a:rPr>
                        <a:t>Mediana de 20 % de fractura verdadera</a:t>
                      </a:r>
                    </a:p>
                  </a:txBody>
                  <a:tcPr>
                    <a:solidFill>
                      <a:srgbClr val="FFFFFF"/>
                    </a:solidFill>
                  </a:tcPr>
                </a:tc>
                <a:tc>
                  <a:txBody>
                    <a:bodyPr/>
                    <a:lstStyle/>
                    <a:p>
                      <a:r>
                        <a:rPr sz="1400">
                          <a:solidFill>
                            <a:srgbClr val="263238"/>
                          </a:solidFill>
                          <a:latin typeface="Calibri"/>
                        </a:rPr>
                        <a:t>[r17]</a:t>
                      </a:r>
                    </a:p>
                  </a:txBody>
                  <a:tcPr>
                    <a:solidFill>
                      <a:srgbClr val="FFFFFF"/>
                    </a:solidFill>
                  </a:tcPr>
                </a:tc>
              </a:tr>
              <a:tr h="457200">
                <a:tc>
                  <a:txBody>
                    <a:bodyPr/>
                    <a:lstStyle/>
                    <a:p>
                      <a:r>
                        <a:rPr sz="1400">
                          <a:solidFill>
                            <a:srgbClr val="263238"/>
                          </a:solidFill>
                          <a:latin typeface="Calibri"/>
                        </a:rPr>
                        <a:t>Guía EFORT, 2020</a:t>
                      </a:r>
                    </a:p>
                  </a:txBody>
                  <a:tcPr>
                    <a:solidFill>
                      <a:srgbClr val="EEF3F4"/>
                    </a:solidFill>
                  </a:tcPr>
                </a:tc>
                <a:tc>
                  <a:txBody>
                    <a:bodyPr/>
                    <a:lstStyle/>
                    <a:p>
                      <a:r>
                        <a:rPr sz="1400">
                          <a:solidFill>
                            <a:srgbClr val="263238"/>
                          </a:solidFill>
                          <a:latin typeface="Calibri"/>
                        </a:rPr>
                        <a:t>Revisión narrativa</a:t>
                      </a:r>
                    </a:p>
                  </a:txBody>
                  <a:tcPr>
                    <a:solidFill>
                      <a:srgbClr val="EEF3F4"/>
                    </a:solidFill>
                  </a:tcPr>
                </a:tc>
                <a:tc>
                  <a:txBody>
                    <a:bodyPr/>
                    <a:lstStyle/>
                    <a:p>
                      <a:r>
                        <a:rPr sz="1400">
                          <a:solidFill>
                            <a:srgbClr val="263238"/>
                          </a:solidFill>
                          <a:latin typeface="Calibri"/>
                        </a:rPr>
                        <a:t>4 % a 20 % terminan con diagnóstico de fractura tras inmovilizar y reevaluar</a:t>
                      </a:r>
                    </a:p>
                  </a:txBody>
                  <a:tcPr>
                    <a:solidFill>
                      <a:srgbClr val="EEF3F4"/>
                    </a:solidFill>
                  </a:tcPr>
                </a:tc>
                <a:tc>
                  <a:txBody>
                    <a:bodyPr/>
                    <a:lstStyle/>
                    <a:p>
                      <a:r>
                        <a:rPr sz="1400">
                          <a:solidFill>
                            <a:srgbClr val="263238"/>
                          </a:solidFill>
                          <a:latin typeface="Calibri"/>
                        </a:rPr>
                        <a:t>[r1]</a:t>
                      </a:r>
                    </a:p>
                  </a:txBody>
                  <a:tcPr>
                    <a:solidFill>
                      <a:srgbClr val="EEF3F4"/>
                    </a:solidFill>
                  </a:tcPr>
                </a:tc>
              </a:tr>
              <a:tr h="457200">
                <a:tc>
                  <a:txBody>
                    <a:bodyPr/>
                    <a:lstStyle/>
                    <a:p>
                      <a:r>
                        <a:rPr sz="1400">
                          <a:solidFill>
                            <a:srgbClr val="263238"/>
                          </a:solidFill>
                          <a:latin typeface="Calibri"/>
                        </a:rPr>
                        <a:t>Revisión sistemática, 2023</a:t>
                      </a:r>
                    </a:p>
                  </a:txBody>
                  <a:tcPr>
                    <a:solidFill>
                      <a:srgbClr val="FFFFFF"/>
                    </a:solidFill>
                  </a:tcPr>
                </a:tc>
                <a:tc>
                  <a:txBody>
                    <a:bodyPr/>
                    <a:lstStyle/>
                    <a:p>
                      <a:r>
                        <a:rPr sz="1400">
                          <a:solidFill>
                            <a:srgbClr val="263238"/>
                          </a:solidFill>
                          <a:latin typeface="Calibri"/>
                        </a:rPr>
                        <a:t>8 estudios con 1685 lesiones de muñeca</a:t>
                      </a:r>
                    </a:p>
                  </a:txBody>
                  <a:tcPr>
                    <a:solidFill>
                      <a:srgbClr val="FFFFFF"/>
                    </a:solidFill>
                  </a:tcPr>
                </a:tc>
                <a:tc>
                  <a:txBody>
                    <a:bodyPr/>
                    <a:lstStyle/>
                    <a:p>
                      <a:r>
                        <a:rPr sz="1400">
                          <a:solidFill>
                            <a:srgbClr val="263238"/>
                          </a:solidFill>
                          <a:latin typeface="Calibri"/>
                        </a:rPr>
                        <a:t>9,0 %</a:t>
                      </a:r>
                    </a:p>
                  </a:txBody>
                  <a:tcPr>
                    <a:solidFill>
                      <a:srgbClr val="FFFFFF"/>
                    </a:solidFill>
                  </a:tcPr>
                </a:tc>
                <a:tc>
                  <a:txBody>
                    <a:bodyPr/>
                    <a:lstStyle/>
                    <a:p>
                      <a:r>
                        <a:rPr sz="1400">
                          <a:solidFill>
                            <a:srgbClr val="263238"/>
                          </a:solidFill>
                          <a:latin typeface="Calibri"/>
                        </a:rPr>
                        <a:t>[r20]</a:t>
                      </a:r>
                    </a:p>
                  </a:txBody>
                  <a:tcPr>
                    <a:solidFill>
                      <a:srgbClr val="FFFFFF"/>
                    </a:solidFill>
                  </a:tcPr>
                </a:tc>
              </a:tr>
              <a:tr h="457200">
                <a:tc>
                  <a:txBody>
                    <a:bodyPr/>
                    <a:lstStyle/>
                    <a:p>
                      <a:r>
                        <a:rPr sz="1400">
                          <a:solidFill>
                            <a:srgbClr val="263238"/>
                          </a:solidFill>
                          <a:latin typeface="Calibri"/>
                        </a:rPr>
                        <a:t>Revisión paraguas, 2024</a:t>
                      </a:r>
                    </a:p>
                  </a:txBody>
                  <a:tcPr>
                    <a:solidFill>
                      <a:srgbClr val="EEF3F4"/>
                    </a:solidFill>
                  </a:tcPr>
                </a:tc>
                <a:tc>
                  <a:txBody>
                    <a:bodyPr/>
                    <a:lstStyle/>
                    <a:p>
                      <a:r>
                        <a:rPr sz="1400">
                          <a:solidFill>
                            <a:srgbClr val="263238"/>
                          </a:solidFill>
                          <a:latin typeface="Calibri"/>
                        </a:rPr>
                        <a:t>2 revisiones sobre fracturas ocultas de escafoides, 1355 pacientes</a:t>
                      </a:r>
                    </a:p>
                  </a:txBody>
                  <a:tcPr>
                    <a:solidFill>
                      <a:srgbClr val="EEF3F4"/>
                    </a:solidFill>
                  </a:tcPr>
                </a:tc>
                <a:tc>
                  <a:txBody>
                    <a:bodyPr/>
                    <a:lstStyle/>
                    <a:p>
                      <a:r>
                        <a:rPr sz="1400">
                          <a:solidFill>
                            <a:srgbClr val="263238"/>
                          </a:solidFill>
                          <a:latin typeface="Calibri"/>
                        </a:rPr>
                        <a:t>23,87 % (IC 95 % 18,25 a 29,49)</a:t>
                      </a:r>
                    </a:p>
                  </a:txBody>
                  <a:tcPr>
                    <a:solidFill>
                      <a:srgbClr val="EEF3F4"/>
                    </a:solidFill>
                  </a:tcPr>
                </a:tc>
                <a:tc>
                  <a:txBody>
                    <a:bodyPr/>
                    <a:lstStyle/>
                    <a:p>
                      <a:r>
                        <a:rPr sz="1400">
                          <a:solidFill>
                            <a:srgbClr val="263238"/>
                          </a:solidFill>
                          <a:latin typeface="Calibri"/>
                        </a:rPr>
                        <a:t>[r19]</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70</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Coventry L et al. Emerg Med J. 2023. doi:10.1136/emermed-2023-213119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Ninguna maniobra aislada permite descartar una fractura oculta del escafoides [r20].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70</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Hallazgos clínicos y fractura oculta con radiografía normal (revisión de 8 estudios)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Coventry L et al. Emerg Med J. 2023. doi:10.1136/emermed-2023-213119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70</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Pruebas clínicas: rangos entre estudios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[r21] Mallee WH et al. J Hand Surg Am. 2014. doi:10.1016/j.jhsa.2014.06.004</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Prueba</a:t>
                      </a:r>
                    </a:p>
                  </a:txBody>
                  <a:tcPr>
                    <a:solidFill>
                      <a:srgbClr val="0F5F6B"/>
                    </a:solidFill>
                  </a:tcPr>
                </a:tc>
                <a:tc>
                  <a:txBody>
                    <a:bodyPr/>
                    <a:lstStyle/>
                    <a:p>
                      <a:r>
                        <a:rPr sz="1400" b="1">
                          <a:solidFill>
                            <a:srgbClr val="FFFFFF"/>
                          </a:solidFill>
                          <a:latin typeface="Calibri"/>
                        </a:rPr>
                        <a:t>Sensibilidad</a:t>
                      </a:r>
                    </a:p>
                  </a:txBody>
                  <a:tcPr>
                    <a:solidFill>
                      <a:srgbClr val="0F5F6B"/>
                    </a:solidFill>
                  </a:tcPr>
                </a:tc>
                <a:tc>
                  <a:txBody>
                    <a:bodyPr/>
                    <a:lstStyle/>
                    <a:p>
                      <a:r>
                        <a:rPr sz="1400" b="1">
                          <a:solidFill>
                            <a:srgbClr val="FFFFFF"/>
                          </a:solidFill>
                          <a:latin typeface="Calibri"/>
                        </a:rPr>
                        <a:t>Especificidad</a:t>
                      </a:r>
                    </a:p>
                  </a:txBody>
                  <a:tcPr>
                    <a:solidFill>
                      <a:srgbClr val="0F5F6B"/>
                    </a:solidFill>
                  </a:tcPr>
                </a:tc>
                <a:tc>
                  <a:txBody>
                    <a:bodyPr/>
                    <a:lstStyle/>
                    <a:p>
                      <a:r>
                        <a:rPr sz="1400" b="1">
                          <a:solidFill>
                            <a:srgbClr val="FFFFFF"/>
                          </a:solidFill>
                          <a:latin typeface="Calibri"/>
                        </a:rPr>
                        <a:t>Ref.</a:t>
                      </a:r>
                    </a:p>
                  </a:txBody>
                  <a:tcPr>
                    <a:solidFill>
                      <a:srgbClr val="0F5F6B"/>
                    </a:solidFill>
                  </a:tcPr>
                </a:tc>
              </a:tr>
              <a:tr h="457200">
                <a:tc>
                  <a:txBody>
                    <a:bodyPr/>
                    <a:lstStyle/>
                    <a:p>
                      <a:r>
                        <a:rPr sz="1400">
                          <a:solidFill>
                            <a:srgbClr val="263238"/>
                          </a:solidFill>
                          <a:latin typeface="Calibri"/>
                        </a:rPr>
                        <a:t>Tabaquera anatómica</a:t>
                      </a:r>
                    </a:p>
                  </a:txBody>
                  <a:tcPr>
                    <a:solidFill>
                      <a:srgbClr val="EEF3F4"/>
                    </a:solidFill>
                  </a:tcPr>
                </a:tc>
                <a:tc>
                  <a:txBody>
                    <a:bodyPr/>
                    <a:lstStyle/>
                    <a:p>
                      <a:r>
                        <a:rPr sz="1400">
                          <a:solidFill>
                            <a:srgbClr val="263238"/>
                          </a:solidFill>
                          <a:latin typeface="Calibri"/>
                        </a:rPr>
                        <a:t>0,87 a 1,00</a:t>
                      </a:r>
                    </a:p>
                  </a:txBody>
                  <a:tcPr>
                    <a:solidFill>
                      <a:srgbClr val="EEF3F4"/>
                    </a:solidFill>
                  </a:tcPr>
                </a:tc>
                <a:tc>
                  <a:txBody>
                    <a:bodyPr/>
                    <a:lstStyle/>
                    <a:p>
                      <a:r>
                        <a:rPr sz="1400">
                          <a:solidFill>
                            <a:srgbClr val="263238"/>
                          </a:solidFill>
                          <a:latin typeface="Calibri"/>
                        </a:rPr>
                        <a:t>0,03 a 0,98</a:t>
                      </a:r>
                    </a:p>
                  </a:txBody>
                  <a:tcPr>
                    <a:solidFill>
                      <a:srgbClr val="EEF3F4"/>
                    </a:solidFill>
                  </a:tcPr>
                </a:tc>
                <a:tc>
                  <a:txBody>
                    <a:bodyPr/>
                    <a:lstStyle/>
                    <a:p>
                      <a:r>
                        <a:rPr sz="1400">
                          <a:solidFill>
                            <a:srgbClr val="263238"/>
                          </a:solidFill>
                          <a:latin typeface="Calibri"/>
                        </a:rPr>
                        <a:t>[r21]</a:t>
                      </a:r>
                    </a:p>
                  </a:txBody>
                  <a:tcPr>
                    <a:solidFill>
                      <a:srgbClr val="EEF3F4"/>
                    </a:solidFill>
                  </a:tcPr>
                </a:tc>
              </a:tr>
              <a:tr h="457200">
                <a:tc>
                  <a:txBody>
                    <a:bodyPr/>
                    <a:lstStyle/>
                    <a:p>
                      <a:r>
                        <a:rPr sz="1400">
                          <a:solidFill>
                            <a:srgbClr val="263238"/>
                          </a:solidFill>
                          <a:latin typeface="Calibri"/>
                        </a:rPr>
                        <a:t>Tubérculo del escafoides</a:t>
                      </a:r>
                    </a:p>
                  </a:txBody>
                  <a:tcPr>
                    <a:solidFill>
                      <a:srgbClr val="FFFFFF"/>
                    </a:solidFill>
                  </a:tcPr>
                </a:tc>
                <a:tc>
                  <a:txBody>
                    <a:bodyPr/>
                    <a:lstStyle/>
                    <a:p>
                      <a:r>
                        <a:rPr sz="1400">
                          <a:solidFill>
                            <a:srgbClr val="263238"/>
                          </a:solidFill>
                          <a:latin typeface="Calibri"/>
                        </a:rPr>
                        <a:t>0,82 a 1,00</a:t>
                      </a:r>
                    </a:p>
                  </a:txBody>
                  <a:tcPr>
                    <a:solidFill>
                      <a:srgbClr val="FFFFFF"/>
                    </a:solidFill>
                  </a:tcPr>
                </a:tc>
                <a:tc>
                  <a:txBody>
                    <a:bodyPr/>
                    <a:lstStyle/>
                    <a:p>
                      <a:r>
                        <a:rPr sz="1400">
                          <a:solidFill>
                            <a:srgbClr val="263238"/>
                          </a:solidFill>
                          <a:latin typeface="Calibri"/>
                        </a:rPr>
                        <a:t>0,17 a 0,57</a:t>
                      </a:r>
                    </a:p>
                  </a:txBody>
                  <a:tcPr>
                    <a:solidFill>
                      <a:srgbClr val="FFFFFF"/>
                    </a:solidFill>
                  </a:tcPr>
                </a:tc>
                <a:tc>
                  <a:txBody>
                    <a:bodyPr/>
                    <a:lstStyle/>
                    <a:p>
                      <a:r>
                        <a:rPr sz="1400">
                          <a:solidFill>
                            <a:srgbClr val="263238"/>
                          </a:solidFill>
                          <a:latin typeface="Calibri"/>
                        </a:rPr>
                        <a:t>[r21]</a:t>
                      </a:r>
                    </a:p>
                  </a:txBody>
                  <a:tcPr>
                    <a:solidFill>
                      <a:srgbClr val="FFFFFF"/>
                    </a:solidFill>
                  </a:tcPr>
                </a:tc>
              </a:tr>
              <a:tr h="457200">
                <a:tc>
                  <a:txBody>
                    <a:bodyPr/>
                    <a:lstStyle/>
                    <a:p>
                      <a:r>
                        <a:rPr sz="1400">
                          <a:solidFill>
                            <a:srgbClr val="263238"/>
                          </a:solidFill>
                          <a:latin typeface="Calibri"/>
                        </a:rPr>
                        <a:t>Compresión longitudinal del pulgar</a:t>
                      </a:r>
                    </a:p>
                  </a:txBody>
                  <a:tcPr>
                    <a:solidFill>
                      <a:srgbClr val="EEF3F4"/>
                    </a:solidFill>
                  </a:tcPr>
                </a:tc>
                <a:tc>
                  <a:txBody>
                    <a:bodyPr/>
                    <a:lstStyle/>
                    <a:p>
                      <a:r>
                        <a:rPr sz="1400">
                          <a:solidFill>
                            <a:srgbClr val="263238"/>
                          </a:solidFill>
                          <a:latin typeface="Calibri"/>
                        </a:rPr>
                        <a:t>0,48 a 1,00</a:t>
                      </a:r>
                    </a:p>
                  </a:txBody>
                  <a:tcPr>
                    <a:solidFill>
                      <a:srgbClr val="EEF3F4"/>
                    </a:solidFill>
                  </a:tcPr>
                </a:tc>
                <a:tc>
                  <a:txBody>
                    <a:bodyPr/>
                    <a:lstStyle/>
                    <a:p>
                      <a:r>
                        <a:rPr sz="1400">
                          <a:solidFill>
                            <a:srgbClr val="263238"/>
                          </a:solidFill>
                          <a:latin typeface="Calibri"/>
                        </a:rPr>
                        <a:t>0,22 a 0,97</a:t>
                      </a:r>
                    </a:p>
                  </a:txBody>
                  <a:tcPr>
                    <a:solidFill>
                      <a:srgbClr val="EEF3F4"/>
                    </a:solidFill>
                  </a:tcPr>
                </a:tc>
                <a:tc>
                  <a:txBody>
                    <a:bodyPr/>
                    <a:lstStyle/>
                    <a:p>
                      <a:r>
                        <a:rPr sz="1400">
                          <a:solidFill>
                            <a:srgbClr val="263238"/>
                          </a:solidFill>
                          <a:latin typeface="Calibri"/>
                        </a:rPr>
                        <a:t>[r21]</a:t>
                      </a:r>
                    </a:p>
                  </a:txBody>
                  <a:tcPr>
                    <a:solidFill>
                      <a:srgbClr val="EEF3F4"/>
                    </a:solidFill>
                  </a:tcPr>
                </a:tc>
              </a:tr>
              <a:tr h="457200">
                <a:tc>
                  <a:txBody>
                    <a:bodyPr/>
                    <a:lstStyle/>
                    <a:p>
                      <a:r>
                        <a:rPr sz="1400">
                          <a:solidFill>
                            <a:srgbClr val="263238"/>
                          </a:solidFill>
                          <a:latin typeface="Calibri"/>
                        </a:rPr>
                        <a:t>Desviación cubital dolorosa</a:t>
                      </a:r>
                    </a:p>
                  </a:txBody>
                  <a:tcPr>
                    <a:solidFill>
                      <a:srgbClr val="FFFFFF"/>
                    </a:solidFill>
                  </a:tcPr>
                </a:tc>
                <a:tc>
                  <a:txBody>
                    <a:bodyPr/>
                    <a:lstStyle/>
                    <a:p>
                      <a:r>
                        <a:rPr sz="1400">
                          <a:solidFill>
                            <a:srgbClr val="263238"/>
                          </a:solidFill>
                          <a:latin typeface="Calibri"/>
                        </a:rPr>
                        <a:t>0,67 a 1,00</a:t>
                      </a:r>
                    </a:p>
                  </a:txBody>
                  <a:tcPr>
                    <a:solidFill>
                      <a:srgbClr val="FFFFFF"/>
                    </a:solidFill>
                  </a:tcPr>
                </a:tc>
                <a:tc>
                  <a:txBody>
                    <a:bodyPr/>
                    <a:lstStyle/>
                    <a:p>
                      <a:r>
                        <a:rPr sz="1400">
                          <a:solidFill>
                            <a:srgbClr val="263238"/>
                          </a:solidFill>
                          <a:latin typeface="Calibri"/>
                        </a:rPr>
                        <a:t>0,17 a 0,60</a:t>
                      </a:r>
                    </a:p>
                  </a:txBody>
                  <a:tcPr>
                    <a:solidFill>
                      <a:srgbClr val="FFFFFF"/>
                    </a:solidFill>
                  </a:tcPr>
                </a:tc>
                <a:tc>
                  <a:txBody>
                    <a:bodyPr/>
                    <a:lstStyle/>
                    <a:p>
                      <a:r>
                        <a:rPr sz="1400">
                          <a:solidFill>
                            <a:srgbClr val="263238"/>
                          </a:solidFill>
                          <a:latin typeface="Calibri"/>
                        </a:rPr>
                        <a:t>[r21]</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70</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Clementson M et al. EFORT Open Rev. 2020. doi:10.1302/2058-5241.5.190025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Radiografía.</a:t>
            </a:r>
          </a:p>
          <a:p>
            <a:pPr marL="347472" indent="-347472">
              <a:spcAft>
                <a:spcPts val="1400"/>
              </a:spcAft>
              <a:buChar char="•"/>
            </a:pPr>
            <a:r>
              <a:rPr sz="2400">
                <a:solidFill>
                  <a:srgbClr val="263238"/>
                </a:solidFill>
                <a:latin typeface="Calibri"/>
              </a:rPr>
              <a:t>Una sensibilidad que no pasa de 70 % según la guía EFORT [r1] significa que una radiografía normal tranquiliza menos de lo que parece.</a:t>
            </a:r>
          </a:p>
          <a:p>
            <a:pPr marL="347472" indent="-347472">
              <a:spcAft>
                <a:spcPts val="1400"/>
              </a:spcAft>
              <a:buChar char="•"/>
            </a:pPr>
            <a:r>
              <a:rPr sz="2400">
                <a:solidFill>
                  <a:srgbClr val="263238"/>
                </a:solidFill>
                <a:latin typeface="Calibri"/>
              </a:rPr>
              <a:t>RM, TC y gammagrafía.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70</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Sensibilidad y especificidad de la imagen con radiografía normal (los valores de 0,72 a 1,00 se muestran en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Mallee WH et al. Cochrane Database Syst Rev. 2015. doi:10.1002/14651858.CD010023.pub2</a:t>
            </a:r>
          </a:p>
          <a:p>
            <a:r>
              <a:rPr sz="1000">
                <a:solidFill>
                  <a:srgbClr val="5A6469"/>
                </a:solidFill>
                <a:latin typeface="Calibri"/>
              </a:rPr>
              <a:t>[r24] Kwee RM et al. Skeletal Radiol. 2018. doi:10.1007/s00256-018-2931-7</a:t>
            </a:r>
          </a:p>
          <a:p>
            <a:r>
              <a:rPr sz="1000">
                <a:solidFill>
                  <a:srgbClr val="5A6469"/>
                </a:solidFill>
                <a:latin typeface="Calibri"/>
              </a:rPr>
              <a:t>[r49] Kraus M et al. Eur Radiol. 2024. doi:10.1007/s00330-023-10473-x</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70</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aporta cada imagen cuando la radiografía es normal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[r17] Mallee WH et al. Cochrane Database Syst Rev. 2015. doi:10.1002/14651858.CD010023.pub2</a:t>
            </a:r>
          </a:p>
          <a:p>
            <a:r>
              <a:rPr sz="800">
                <a:solidFill>
                  <a:srgbClr val="5A6469"/>
                </a:solidFill>
                <a:latin typeface="Calibri"/>
              </a:rPr>
              <a:t>[r1] Clementson M et al. EFORT Open Rev. 2020. doi:10.1302/2058-5241.5.190025</a:t>
            </a:r>
          </a:p>
          <a:p>
            <a:r>
              <a:rPr sz="800">
                <a:solidFill>
                  <a:srgbClr val="5A6469"/>
                </a:solidFill>
                <a:latin typeface="Calibri"/>
              </a:rPr>
              <a:t>[r24] Kwee RM et al. Skeletal Radiol. 2018. doi:10.1007/s00256-018-2931-7</a:t>
            </a:r>
          </a:p>
          <a:p>
            <a:r>
              <a:rPr sz="800">
                <a:solidFill>
                  <a:srgbClr val="5A6469"/>
                </a:solidFill>
                <a:latin typeface="Calibri"/>
              </a:rPr>
              <a:t>[r49] Kraus M et al. Eur Radiol. 2024. doi:10.1007/s00330-023-10473-x</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Imagen</a:t>
                      </a:r>
                    </a:p>
                  </a:txBody>
                  <a:tcPr>
                    <a:solidFill>
                      <a:srgbClr val="0F5F6B"/>
                    </a:solidFill>
                  </a:tcPr>
                </a:tc>
                <a:tc>
                  <a:txBody>
                    <a:bodyPr/>
                    <a:lstStyle/>
                    <a:p>
                      <a:r>
                        <a:rPr sz="1400" b="1">
                          <a:solidFill>
                            <a:srgbClr val="FFFFFF"/>
                          </a:solidFill>
                          <a:latin typeface="Calibri"/>
                        </a:rPr>
                        <a:t>Rendimiento</a:t>
                      </a:r>
                    </a:p>
                  </a:txBody>
                  <a:tcPr>
                    <a:solidFill>
                      <a:srgbClr val="0F5F6B"/>
                    </a:solidFill>
                  </a:tcPr>
                </a:tc>
                <a:tc>
                  <a:txBody>
                    <a:bodyPr/>
                    <a:lstStyle/>
                    <a:p>
                      <a:r>
                        <a:rPr sz="1400" b="1">
                          <a:solidFill>
                            <a:srgbClr val="FFFFFF"/>
                          </a:solidFill>
                          <a:latin typeface="Calibri"/>
                        </a:rPr>
                        <a:t>Límite</a:t>
                      </a:r>
                    </a:p>
                  </a:txBody>
                  <a:tcPr>
                    <a:solidFill>
                      <a:srgbClr val="0F5F6B"/>
                    </a:solidFill>
                  </a:tcPr>
                </a:tc>
                <a:tc>
                  <a:txBody>
                    <a:bodyPr/>
                    <a:lstStyle/>
                    <a:p>
                      <a:r>
                        <a:rPr sz="1400" b="1">
                          <a:solidFill>
                            <a:srgbClr val="FFFFFF"/>
                          </a:solidFill>
                          <a:latin typeface="Calibri"/>
                        </a:rPr>
                        <a:t>Ref.</a:t>
                      </a:r>
                    </a:p>
                  </a:txBody>
                  <a:tcPr>
                    <a:solidFill>
                      <a:srgbClr val="0F5F6B"/>
                    </a:solidFill>
                  </a:tcPr>
                </a:tc>
              </a:tr>
              <a:tr h="457200">
                <a:tc>
                  <a:txBody>
                    <a:bodyPr/>
                    <a:lstStyle/>
                    <a:p>
                      <a:r>
                        <a:rPr sz="1400">
                          <a:solidFill>
                            <a:srgbClr val="263238"/>
                          </a:solidFill>
                          <a:latin typeface="Calibri"/>
                        </a:rPr>
                        <a:t>RM</a:t>
                      </a:r>
                    </a:p>
                  </a:txBody>
                  <a:tcPr>
                    <a:solidFill>
                      <a:srgbClr val="EEF3F4"/>
                    </a:solidFill>
                  </a:tcPr>
                </a:tc>
                <a:tc>
                  <a:txBody>
                    <a:bodyPr/>
                    <a:lstStyle/>
                    <a:p>
                      <a:r>
                        <a:rPr sz="1400">
                          <a:solidFill>
                            <a:srgbClr val="263238"/>
                          </a:solidFill>
                          <a:latin typeface="Calibri"/>
                        </a:rPr>
                        <a:t>Sensibilidad 0,88 y especificidad 1,00</a:t>
                      </a:r>
                    </a:p>
                  </a:txBody>
                  <a:tcPr>
                    <a:solidFill>
                      <a:srgbClr val="EEF3F4"/>
                    </a:solidFill>
                  </a:tcPr>
                </a:tc>
                <a:tc>
                  <a:txBody>
                    <a:bodyPr/>
                    <a:lstStyle/>
                    <a:p>
                      <a:r>
                        <a:rPr sz="1400">
                          <a:solidFill>
                            <a:srgbClr val="263238"/>
                          </a:solidFill>
                          <a:latin typeface="Calibri"/>
                        </a:rPr>
                        <a:t>Intervalos amplios; puede confundir contusión con fractura</a:t>
                      </a:r>
                    </a:p>
                  </a:txBody>
                  <a:tcPr>
                    <a:solidFill>
                      <a:srgbClr val="EEF3F4"/>
                    </a:solidFill>
                  </a:tcPr>
                </a:tc>
                <a:tc>
                  <a:txBody>
                    <a:bodyPr/>
                    <a:lstStyle/>
                    <a:p>
                      <a:r>
                        <a:rPr sz="1400">
                          <a:solidFill>
                            <a:srgbClr val="263238"/>
                          </a:solidFill>
                          <a:latin typeface="Calibri"/>
                        </a:rPr>
                        <a:t>[r17] [r1]</a:t>
                      </a:r>
                    </a:p>
                  </a:txBody>
                  <a:tcPr>
                    <a:solidFill>
                      <a:srgbClr val="EEF3F4"/>
                    </a:solidFill>
                  </a:tcPr>
                </a:tc>
              </a:tr>
              <a:tr h="457200">
                <a:tc>
                  <a:txBody>
                    <a:bodyPr/>
                    <a:lstStyle/>
                    <a:p>
                      <a:r>
                        <a:rPr sz="1400">
                          <a:solidFill>
                            <a:srgbClr val="263238"/>
                          </a:solidFill>
                          <a:latin typeface="Calibri"/>
                        </a:rPr>
                        <a:t>TC</a:t>
                      </a:r>
                    </a:p>
                  </a:txBody>
                  <a:tcPr>
                    <a:solidFill>
                      <a:srgbClr val="FFFFFF"/>
                    </a:solidFill>
                  </a:tcPr>
                </a:tc>
                <a:tc>
                  <a:txBody>
                    <a:bodyPr/>
                    <a:lstStyle/>
                    <a:p>
                      <a:r>
                        <a:rPr sz="1400">
                          <a:solidFill>
                            <a:srgbClr val="263238"/>
                          </a:solidFill>
                          <a:latin typeface="Calibri"/>
                        </a:rPr>
                        <a:t>Sensibilidad 0,72 y especificidad 0,99</a:t>
                      </a:r>
                    </a:p>
                  </a:txBody>
                  <a:tcPr>
                    <a:solidFill>
                      <a:srgbClr val="FFFFFF"/>
                    </a:solidFill>
                  </a:tcPr>
                </a:tc>
                <a:tc>
                  <a:txBody>
                    <a:bodyPr/>
                    <a:lstStyle/>
                    <a:p>
                      <a:r>
                        <a:rPr sz="1400">
                          <a:solidFill>
                            <a:srgbClr val="263238"/>
                          </a:solidFill>
                          <a:latin typeface="Calibri"/>
                        </a:rPr>
                        <a:t>Pierde más fracturas ocultas; muy buena para desplazamiento y unión</a:t>
                      </a:r>
                    </a:p>
                  </a:txBody>
                  <a:tcPr>
                    <a:solidFill>
                      <a:srgbClr val="FFFFFF"/>
                    </a:solidFill>
                  </a:tcPr>
                </a:tc>
                <a:tc>
                  <a:txBody>
                    <a:bodyPr/>
                    <a:lstStyle/>
                    <a:p>
                      <a:r>
                        <a:rPr sz="1400">
                          <a:solidFill>
                            <a:srgbClr val="263238"/>
                          </a:solidFill>
                          <a:latin typeface="Calibri"/>
                        </a:rPr>
                        <a:t>[r17] [r1]</a:t>
                      </a:r>
                    </a:p>
                  </a:txBody>
                  <a:tcPr>
                    <a:solidFill>
                      <a:srgbClr val="FFFFFF"/>
                    </a:solidFill>
                  </a:tcPr>
                </a:tc>
              </a:tr>
              <a:tr h="457200">
                <a:tc>
                  <a:txBody>
                    <a:bodyPr/>
                    <a:lstStyle/>
                    <a:p>
                      <a:r>
                        <a:rPr sz="1400">
                          <a:solidFill>
                            <a:srgbClr val="263238"/>
                          </a:solidFill>
                          <a:latin typeface="Calibri"/>
                        </a:rPr>
                        <a:t>Gammagrafía</a:t>
                      </a:r>
                    </a:p>
                  </a:txBody>
                  <a:tcPr>
                    <a:solidFill>
                      <a:srgbClr val="EEF3F4"/>
                    </a:solidFill>
                  </a:tcPr>
                </a:tc>
                <a:tc>
                  <a:txBody>
                    <a:bodyPr/>
                    <a:lstStyle/>
                    <a:p>
                      <a:r>
                        <a:rPr sz="1400">
                          <a:solidFill>
                            <a:srgbClr val="263238"/>
                          </a:solidFill>
                          <a:latin typeface="Calibri"/>
                        </a:rPr>
                        <a:t>Sensibilidad 0,99 y especificidad 0,86</a:t>
                      </a:r>
                    </a:p>
                  </a:txBody>
                  <a:tcPr>
                    <a:solidFill>
                      <a:srgbClr val="EEF3F4"/>
                    </a:solidFill>
                  </a:tcPr>
                </a:tc>
                <a:tc>
                  <a:txBody>
                    <a:bodyPr/>
                    <a:lstStyle/>
                    <a:p>
                      <a:r>
                        <a:rPr sz="1400">
                          <a:solidFill>
                            <a:srgbClr val="263238"/>
                          </a:solidFill>
                          <a:latin typeface="Calibri"/>
                        </a:rPr>
                        <a:t>Invasiva, con radiación y retraso diagnóstico de al menos 72 horas</a:t>
                      </a:r>
                    </a:p>
                  </a:txBody>
                  <a:tcPr>
                    <a:solidFill>
                      <a:srgbClr val="EEF3F4"/>
                    </a:solidFill>
                  </a:tcPr>
                </a:tc>
                <a:tc>
                  <a:txBody>
                    <a:bodyPr/>
                    <a:lstStyle/>
                    <a:p>
                      <a:r>
                        <a:rPr sz="1400">
                          <a:solidFill>
                            <a:srgbClr val="263238"/>
                          </a:solidFill>
                          <a:latin typeface="Calibri"/>
                        </a:rPr>
                        <a:t>[r17]</a:t>
                      </a:r>
                    </a:p>
                  </a:txBody>
                  <a:tcPr>
                    <a:solidFill>
                      <a:srgbClr val="EEF3F4"/>
                    </a:solidFill>
                  </a:tcPr>
                </a:tc>
              </a:tr>
              <a:tr h="457200">
                <a:tc>
                  <a:txBody>
                    <a:bodyPr/>
                    <a:lstStyle/>
                    <a:p>
                      <a:r>
                        <a:rPr sz="1400">
                          <a:solidFill>
                            <a:srgbClr val="263238"/>
                          </a:solidFill>
                          <a:latin typeface="Calibri"/>
                        </a:rPr>
                        <a:t>Ecografía</a:t>
                      </a:r>
                    </a:p>
                  </a:txBody>
                  <a:tcPr>
                    <a:solidFill>
                      <a:srgbClr val="FFFFFF"/>
                    </a:solidFill>
                  </a:tcPr>
                </a:tc>
                <a:tc>
                  <a:txBody>
                    <a:bodyPr/>
                    <a:lstStyle/>
                    <a:p>
                      <a:r>
                        <a:rPr sz="1400">
                          <a:solidFill>
                            <a:srgbClr val="263238"/>
                          </a:solidFill>
                          <a:latin typeface="Calibri"/>
                        </a:rPr>
                        <a:t>Sensibilidad 85,6 % y especificidad 83,3 %</a:t>
                      </a:r>
                    </a:p>
                  </a:txBody>
                  <a:tcPr>
                    <a:solidFill>
                      <a:srgbClr val="FFFFFF"/>
                    </a:solidFill>
                  </a:tcPr>
                </a:tc>
                <a:tc>
                  <a:txBody>
                    <a:bodyPr/>
                    <a:lstStyle/>
                    <a:p>
                      <a:r>
                        <a:rPr sz="1400">
                          <a:solidFill>
                            <a:srgbClr val="263238"/>
                          </a:solidFill>
                          <a:latin typeface="Calibri"/>
                        </a:rPr>
                        <a:t>Los autores la proponen si no hay TC ni RM</a:t>
                      </a:r>
                    </a:p>
                  </a:txBody>
                  <a:tcPr>
                    <a:solidFill>
                      <a:srgbClr val="FFFFFF"/>
                    </a:solidFill>
                  </a:tcPr>
                </a:tc>
                <a:tc>
                  <a:txBody>
                    <a:bodyPr/>
                    <a:lstStyle/>
                    <a:p>
                      <a:r>
                        <a:rPr sz="1400">
                          <a:solidFill>
                            <a:srgbClr val="263238"/>
                          </a:solidFill>
                          <a:latin typeface="Calibri"/>
                        </a:rPr>
                        <a:t>[r24]</a:t>
                      </a:r>
                    </a:p>
                  </a:txBody>
                  <a:tcPr>
                    <a:solidFill>
                      <a:srgbClr val="FFFFFF"/>
                    </a:solidFill>
                  </a:tcPr>
                </a:tc>
              </a:tr>
              <a:tr h="457200">
                <a:tc>
                  <a:txBody>
                    <a:bodyPr/>
                    <a:lstStyle/>
                    <a:p>
                      <a:r>
                        <a:rPr sz="1400">
                          <a:solidFill>
                            <a:srgbClr val="263238"/>
                          </a:solidFill>
                          <a:latin typeface="Calibri"/>
                        </a:rPr>
                        <a:t>IA en radiografía</a:t>
                      </a:r>
                    </a:p>
                  </a:txBody>
                  <a:tcPr>
                    <a:solidFill>
                      <a:srgbClr val="EEF3F4"/>
                    </a:solidFill>
                  </a:tcPr>
                </a:tc>
                <a:tc>
                  <a:txBody>
                    <a:bodyPr/>
                    <a:lstStyle/>
                    <a:p>
                      <a:r>
                        <a:rPr sz="1400">
                          <a:solidFill>
                            <a:srgbClr val="263238"/>
                          </a:solidFill>
                          <a:latin typeface="Calibri"/>
                        </a:rPr>
                        <a:t>Sensibilidad 0,80 y especificidad 0,89</a:t>
                      </a:r>
                    </a:p>
                  </a:txBody>
                  <a:tcPr>
                    <a:solidFill>
                      <a:srgbClr val="EEF3F4"/>
                    </a:solidFill>
                  </a:tcPr>
                </a:tc>
                <a:tc>
                  <a:txBody>
                    <a:bodyPr/>
                    <a:lstStyle/>
                    <a:p>
                      <a:r>
                        <a:rPr sz="1400">
                          <a:solidFill>
                            <a:srgbClr val="263238"/>
                          </a:solidFill>
                          <a:latin typeface="Calibri"/>
                        </a:rPr>
                        <a:t>Alto riesgo de sesgo en 9 de 10 estudios</a:t>
                      </a:r>
                    </a:p>
                  </a:txBody>
                  <a:tcPr>
                    <a:solidFill>
                      <a:srgbClr val="EEF3F4"/>
                    </a:solidFill>
                  </a:tcPr>
                </a:tc>
                <a:tc>
                  <a:txBody>
                    <a:bodyPr/>
                    <a:lstStyle/>
                    <a:p>
                      <a:r>
                        <a:rPr sz="1400">
                          <a:solidFill>
                            <a:srgbClr val="263238"/>
                          </a:solidFill>
                          <a:latin typeface="Calibri"/>
                        </a:rPr>
                        <a:t>[r49]</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70</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Lesiones asociadas del carpo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Clementson M et al. EFORT Open Rev. 2020. doi:10.1302/2058-5241.5.190025</a:t>
            </a:r>
          </a:p>
          <a:p>
            <a:r>
              <a:rPr sz="1000">
                <a:solidFill>
                  <a:srgbClr val="5A6469"/>
                </a:solidFill>
                <a:latin typeface="Calibri"/>
              </a:rPr>
              <a:t>[r36] Wong TC et al. J Hand Surg Br. 2005. doi:10.1016/j.jhsb.2005.02.011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Una fractura del escafoides puede ser solo la parte visible de una lesión mayor del carpo.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70</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Lesiones asociadas del carpo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Clementson M et al. EFORT Open Rev. 2020. doi:10.1302/2058-5241.5.190025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Y una radiografía inicial limpia no la excluye: la brecha escafolunar o la configuración DISI pueden tardar meses en hacerse visibles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70</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Frecuencia de la lesión ligamentaria asociada según la fuente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[r36] Wong TC et al. J Hand Surg Br. 2005. doi:10.1016/j.jhsb.2005.02.011</a:t>
            </a:r>
          </a:p>
          <a:p>
            <a:r>
              <a:rPr sz="1000">
                <a:solidFill>
                  <a:srgbClr val="5A6469"/>
                </a:solidFill>
                <a:latin typeface="Calibri"/>
              </a:rPr>
              <a:t>[r1] Clementson M et al. EFORT Open Rev. 2020. doi:10.1302/2058-5241.5.190025</a:t>
            </a:r>
          </a:p>
        </p:txBody>
      </p:sp>
      <p:graphicFrame>
        <p:nvGraphicFramePr>
          <p:cNvPr id="6" name="Table 5"/>
          <p:cNvGraphicFramePr>
            <a:graphicFrameLocks noGrp="1"/>
          </p:cNvGraphicFramePr>
          <p:nvPr/>
        </p:nvGraphicFramePr>
        <p:xfrm>
          <a:off x="822960" y="1645920"/>
          <a:ext cx="10607040" cy="13716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Fuente</a:t>
                      </a:r>
                    </a:p>
                  </a:txBody>
                  <a:tcPr>
                    <a:solidFill>
                      <a:srgbClr val="0F5F6B"/>
                    </a:solidFill>
                  </a:tcPr>
                </a:tc>
                <a:tc>
                  <a:txBody>
                    <a:bodyPr/>
                    <a:lstStyle/>
                    <a:p>
                      <a:r>
                        <a:rPr sz="1400" b="1">
                          <a:solidFill>
                            <a:srgbClr val="FFFFFF"/>
                          </a:solidFill>
                          <a:latin typeface="Calibri"/>
                        </a:rPr>
                        <a:t>Contexto</a:t>
                      </a:r>
                    </a:p>
                  </a:txBody>
                  <a:tcPr>
                    <a:solidFill>
                      <a:srgbClr val="0F5F6B"/>
                    </a:solidFill>
                  </a:tcPr>
                </a:tc>
                <a:tc>
                  <a:txBody>
                    <a:bodyPr/>
                    <a:lstStyle/>
                    <a:p>
                      <a:r>
                        <a:rPr sz="1400" b="1">
                          <a:solidFill>
                            <a:srgbClr val="FFFFFF"/>
                          </a:solidFill>
                          <a:latin typeface="Calibri"/>
                        </a:rPr>
                        <a:t>Frecuencia</a:t>
                      </a:r>
                    </a:p>
                  </a:txBody>
                  <a:tcPr>
                    <a:solidFill>
                      <a:srgbClr val="0F5F6B"/>
                    </a:solidFill>
                  </a:tcPr>
                </a:tc>
                <a:tc>
                  <a:txBody>
                    <a:bodyPr/>
                    <a:lstStyle/>
                    <a:p>
                      <a:r>
                        <a:rPr sz="1400" b="1">
                          <a:solidFill>
                            <a:srgbClr val="FFFFFF"/>
                          </a:solidFill>
                          <a:latin typeface="Calibri"/>
                        </a:rPr>
                        <a:t>Ref.</a:t>
                      </a:r>
                    </a:p>
                  </a:txBody>
                  <a:tcPr>
                    <a:solidFill>
                      <a:srgbClr val="0F5F6B"/>
                    </a:solidFill>
                  </a:tcPr>
                </a:tc>
              </a:tr>
              <a:tr h="457200">
                <a:tc>
                  <a:txBody>
                    <a:bodyPr/>
                    <a:lstStyle/>
                    <a:p>
                      <a:r>
                        <a:rPr sz="1400">
                          <a:solidFill>
                            <a:srgbClr val="263238"/>
                          </a:solidFill>
                          <a:latin typeface="Calibri"/>
                        </a:rPr>
                        <a:t>Wong y cols., 2005</a:t>
                      </a:r>
                    </a:p>
                  </a:txBody>
                  <a:tcPr>
                    <a:solidFill>
                      <a:srgbClr val="EEF3F4"/>
                    </a:solidFill>
                  </a:tcPr>
                </a:tc>
                <a:tc>
                  <a:txBody>
                    <a:bodyPr/>
                    <a:lstStyle/>
                    <a:p>
                      <a:r>
                        <a:rPr sz="1400">
                          <a:solidFill>
                            <a:srgbClr val="263238"/>
                          </a:solidFill>
                          <a:latin typeface="Calibri"/>
                        </a:rPr>
                        <a:t>52 fracturas agudas, artrograma y 22 artroscopias</a:t>
                      </a:r>
                    </a:p>
                  </a:txBody>
                  <a:tcPr>
                    <a:solidFill>
                      <a:srgbClr val="EEF3F4"/>
                    </a:solidFill>
                  </a:tcPr>
                </a:tc>
                <a:tc>
                  <a:txBody>
                    <a:bodyPr/>
                    <a:lstStyle/>
                    <a:p>
                      <a:r>
                        <a:rPr sz="1400">
                          <a:solidFill>
                            <a:srgbClr val="263238"/>
                          </a:solidFill>
                          <a:latin typeface="Calibri"/>
                        </a:rPr>
                        <a:t>34 % con lesión ligamentaria carpiana asociada</a:t>
                      </a:r>
                    </a:p>
                  </a:txBody>
                  <a:tcPr>
                    <a:solidFill>
                      <a:srgbClr val="EEF3F4"/>
                    </a:solidFill>
                  </a:tcPr>
                </a:tc>
                <a:tc>
                  <a:txBody>
                    <a:bodyPr/>
                    <a:lstStyle/>
                    <a:p>
                      <a:r>
                        <a:rPr sz="1400">
                          <a:solidFill>
                            <a:srgbClr val="263238"/>
                          </a:solidFill>
                          <a:latin typeface="Calibri"/>
                        </a:rPr>
                        <a:t>[r36]</a:t>
                      </a:r>
                    </a:p>
                  </a:txBody>
                  <a:tcPr>
                    <a:solidFill>
                      <a:srgbClr val="EEF3F4"/>
                    </a:solidFill>
                  </a:tcPr>
                </a:tc>
              </a:tr>
              <a:tr h="457200">
                <a:tc>
                  <a:txBody>
                    <a:bodyPr/>
                    <a:lstStyle/>
                    <a:p>
                      <a:r>
                        <a:rPr sz="1400">
                          <a:solidFill>
                            <a:srgbClr val="263238"/>
                          </a:solidFill>
                          <a:latin typeface="Calibri"/>
                        </a:rPr>
                        <a:t>Guía EFORT, 2020</a:t>
                      </a:r>
                    </a:p>
                  </a:txBody>
                  <a:tcPr>
                    <a:solidFill>
                      <a:srgbClr val="FFFFFF"/>
                    </a:solidFill>
                  </a:tcPr>
                </a:tc>
                <a:tc>
                  <a:txBody>
                    <a:bodyPr/>
                    <a:lstStyle/>
                    <a:p>
                      <a:r>
                        <a:rPr sz="1400">
                          <a:solidFill>
                            <a:srgbClr val="263238"/>
                          </a:solidFill>
                          <a:latin typeface="Calibri"/>
                        </a:rPr>
                        <a:t>Rotura escafolunar confirmada por artroscopia en fracturas sin desplazamiento</a:t>
                      </a:r>
                    </a:p>
                  </a:txBody>
                  <a:tcPr>
                    <a:solidFill>
                      <a:srgbClr val="FFFFFF"/>
                    </a:solidFill>
                  </a:tcPr>
                </a:tc>
                <a:tc>
                  <a:txBody>
                    <a:bodyPr/>
                    <a:lstStyle/>
                    <a:p>
                      <a:r>
                        <a:rPr sz="1400">
                          <a:solidFill>
                            <a:srgbClr val="263238"/>
                          </a:solidFill>
                          <a:latin typeface="Calibri"/>
                        </a:rPr>
                        <a:t>Hasta 25 %</a:t>
                      </a:r>
                    </a:p>
                  </a:txBody>
                  <a:tcPr>
                    <a:solidFill>
                      <a:srgbClr val="FFFFFF"/>
                    </a:solidFill>
                  </a:tcPr>
                </a:tc>
                <a:tc>
                  <a:txBody>
                    <a:bodyPr/>
                    <a:lstStyle/>
                    <a:p>
                      <a:r>
                        <a:rPr sz="1400">
                          <a:solidFill>
                            <a:srgbClr val="263238"/>
                          </a:solidFill>
                          <a:latin typeface="Calibri"/>
                        </a:rPr>
                        <a:t>[r1]</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70</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Clementson M et al. EFORT Open Rev. 2020. doi:10.1302/2058-5241.5.190025</a:t>
            </a:r>
          </a:p>
          <a:p>
            <a:r>
              <a:rPr sz="1000">
                <a:solidFill>
                  <a:srgbClr val="5A6469"/>
                </a:solidFill>
                <a:latin typeface="Calibri"/>
              </a:rPr>
              <a:t>[r2] Dias JJ et al. Lancet. 2020. doi:10.1016/S0140-6736(20)30931-4</a:t>
            </a:r>
          </a:p>
          <a:p>
            <a:r>
              <a:rPr sz="1000">
                <a:solidFill>
                  <a:srgbClr val="5A6469"/>
                </a:solidFill>
                <a:latin typeface="Calibri"/>
              </a:rPr>
              <a:t>[r23] National Institute for Health and Care Excellence. NICE guideline NG38.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Este algoritmo resume la lógica del capítulo con la guía EFORT [r1], el ensayo SWIFFT [r2] y la guía NICE [r23].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70</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Sospecha o fractura aguda del escafoides en el adulto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Clementson M et al. EFORT Open Rev. 2020. doi:10.1302/2058-5241.5.190025</a:t>
            </a:r>
          </a:p>
          <a:p>
            <a:r>
              <a:rPr sz="800">
                <a:solidFill>
                  <a:srgbClr val="5A6469"/>
                </a:solidFill>
                <a:latin typeface="Calibri"/>
              </a:rPr>
              <a:t>[r23] National Institute for Health and Care Excellence. NICE guideline NG38. 2016.</a:t>
            </a:r>
          </a:p>
          <a:p>
            <a:r>
              <a:rPr sz="800">
                <a:solidFill>
                  <a:srgbClr val="5A6469"/>
                </a:solidFill>
                <a:latin typeface="Calibri"/>
              </a:rPr>
              <a:t>[r17] Mallee WH et al. Cochrane Database Syst Rev. 2015. doi:10.1002/14651858.CD010023.pub2</a:t>
            </a:r>
          </a:p>
          <a:p>
            <a:r>
              <a:rPr sz="800">
                <a:solidFill>
                  <a:srgbClr val="5A6469"/>
                </a:solidFill>
                <a:latin typeface="Calibri"/>
              </a:rPr>
              <a:t>[r16] Dias JJ et al. J Bone Joint Surg Br. 2011. doi:10.1302/0301-620X.93B11.26934</a:t>
            </a:r>
          </a:p>
          <a:p>
            <a:r>
              <a:rPr sz="800">
                <a:solidFill>
                  <a:srgbClr val="5A6469"/>
                </a:solidFill>
                <a:latin typeface="Calibri"/>
              </a:rPr>
              <a:t>[r2] Dias JJ et al. Lancet. 2020. doi:10.1016/S0140-6736(20)30931-4</a:t>
            </a:r>
          </a:p>
          <a:p>
            <a:r>
              <a:rPr sz="800">
                <a:solidFill>
                  <a:srgbClr val="5A6469"/>
                </a:solidFill>
                <a:latin typeface="Calibri"/>
              </a:rPr>
              <a:t>(+3 referencias más en las láminas finales)</a:t>
            </a:r>
          </a:p>
        </p:txBody>
      </p:sp>
      <p:sp>
        <p:nvSpPr>
          <p:cNvPr id="6" name="Rounded Rectangle 5"/>
          <p:cNvSpPr/>
          <p:nvPr/>
        </p:nvSpPr>
        <p:spPr>
          <a:xfrm>
            <a:off x="4754880" y="1508760"/>
            <a:ext cx="2743200" cy="199096"/>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Adulto con dolor radial de la muñeca tras una caída sobre la mano extendida</a:t>
            </a:r>
          </a:p>
        </p:txBody>
      </p:sp>
      <p:sp>
        <p:nvSpPr>
          <p:cNvPr id="7" name="Rectangle 6"/>
          <p:cNvSpPr/>
          <p:nvPr/>
        </p:nvSpPr>
        <p:spPr>
          <a:xfrm>
            <a:off x="4754880" y="1817584"/>
            <a:ext cx="2743200" cy="19909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Examen comparando con la mano sana (tabaquera, tubérculo, compresión del pulgar) y radiografías con proyecciones de escafoides [r1]</a:t>
            </a:r>
          </a:p>
        </p:txBody>
      </p:sp>
      <p:sp>
        <p:nvSpPr>
          <p:cNvPr id="8" name="Decision 7"/>
          <p:cNvSpPr/>
          <p:nvPr/>
        </p:nvSpPr>
        <p:spPr>
          <a:xfrm>
            <a:off x="4572000" y="2126408"/>
            <a:ext cx="3108960" cy="305066"/>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¿Se ve una fractura en la radiografía?</a:t>
            </a:r>
          </a:p>
        </p:txBody>
      </p:sp>
      <p:sp>
        <p:nvSpPr>
          <p:cNvPr id="9" name="Decision 8"/>
          <p:cNvSpPr/>
          <p:nvPr/>
        </p:nvSpPr>
        <p:spPr>
          <a:xfrm>
            <a:off x="4572000" y="2541203"/>
            <a:ext cx="3108960" cy="305066"/>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¿Dolor persistente o sospecha clínica alta con radiografía normal?</a:t>
            </a:r>
          </a:p>
        </p:txBody>
      </p:sp>
      <p:sp>
        <p:nvSpPr>
          <p:cNvPr id="10" name="Rectangle 9"/>
          <p:cNvSpPr/>
          <p:nvPr/>
        </p:nvSpPr>
        <p:spPr>
          <a:xfrm>
            <a:off x="4754880" y="2955998"/>
            <a:ext cx="2743200" cy="19909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Inmovilizar con yeso o férula dorsal y pedir imagen avanzada: NICE sugiere RM como primera línea [r23] [r1]</a:t>
            </a:r>
          </a:p>
        </p:txBody>
      </p:sp>
      <p:sp>
        <p:nvSpPr>
          <p:cNvPr id="11" name="Decision 10"/>
          <p:cNvSpPr/>
          <p:nvPr/>
        </p:nvSpPr>
        <p:spPr>
          <a:xfrm>
            <a:off x="4572000" y="3264822"/>
            <a:ext cx="3108960" cy="305066"/>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RM (o TC si no hay RM): ¿hay fractura? [r1] [r17]</a:t>
            </a:r>
          </a:p>
        </p:txBody>
      </p:sp>
      <p:sp>
        <p:nvSpPr>
          <p:cNvPr id="12" name="Rectangle 11"/>
          <p:cNvSpPr/>
          <p:nvPr/>
        </p:nvSpPr>
        <p:spPr>
          <a:xfrm>
            <a:off x="2987040" y="3679617"/>
            <a:ext cx="2743200" cy="19909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Sin fractura: movilizar; si los síntomas no ceden a las 3 a 4 semanas, repetir el examen y buscar lesión ligamentaria [r1]</a:t>
            </a:r>
          </a:p>
        </p:txBody>
      </p:sp>
      <p:sp>
        <p:nvSpPr>
          <p:cNvPr id="13" name="Rectangle 12"/>
          <p:cNvSpPr/>
          <p:nvPr/>
        </p:nvSpPr>
        <p:spPr>
          <a:xfrm>
            <a:off x="6522720" y="3679617"/>
            <a:ext cx="2743200" cy="19909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TC en el eje largo si hay duda de desplazamiento, conminución o polo proximal [r1] [r16]</a:t>
            </a:r>
          </a:p>
        </p:txBody>
      </p:sp>
      <p:sp>
        <p:nvSpPr>
          <p:cNvPr id="14" name="Decision 13"/>
          <p:cNvSpPr/>
          <p:nvPr/>
        </p:nvSpPr>
        <p:spPr>
          <a:xfrm>
            <a:off x="4572000" y="3988441"/>
            <a:ext cx="3108960" cy="305066"/>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¿Polo proximal, desplazamiento por encima del umbral elegido (la guía EFORT fija desde 1,5 mm; SWIFFT trató con yeso hasta 2 mm) o signos de inestabilidad (DISI, ángulo intraescafoideo lateral mayor de 35°, conminución, lesión perilunar)? [r1] [r2]</a:t>
            </a:r>
          </a:p>
        </p:txBody>
      </p:sp>
      <p:sp>
        <p:nvSpPr>
          <p:cNvPr id="15" name="Rectangle 14"/>
          <p:cNvSpPr/>
          <p:nvPr/>
        </p:nvSpPr>
        <p:spPr>
          <a:xfrm>
            <a:off x="2987040" y="4403236"/>
            <a:ext cx="2743200" cy="19909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Considerar fijar: volar en cintura y polo distal, dorsal en polo proximal; decisión compartida [r1]</a:t>
            </a:r>
          </a:p>
        </p:txBody>
      </p:sp>
      <p:sp>
        <p:nvSpPr>
          <p:cNvPr id="16" name="Rectangle 15"/>
          <p:cNvSpPr/>
          <p:nvPr/>
        </p:nvSpPr>
        <p:spPr>
          <a:xfrm>
            <a:off x="6522720" y="4403236"/>
            <a:ext cx="2743200" cy="19909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Yeso corto por debajo del codo: cintura con desplazamiento de 2 mm o menos (SWIFFT) [r2]; sin incluir el pulgar [r1] [r14]; tubérculo 4 semanas, intraarticular distal 4 a 6 semanas [r1]</a:t>
            </a:r>
          </a:p>
        </p:txBody>
      </p:sp>
      <p:sp>
        <p:nvSpPr>
          <p:cNvPr id="17" name="Rectangle 16"/>
          <p:cNvSpPr/>
          <p:nvPr/>
        </p:nvSpPr>
        <p:spPr>
          <a:xfrm>
            <a:off x="4754880" y="4712060"/>
            <a:ext cx="2743200" cy="19909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Control con TC a las 6 semanas: con puente trabecular de más de 50 % (guía [r1]; 50 % o más en [r15]) se moviliza; si no, prolongar el yeso en bloques de 4 semanas [r1]</a:t>
            </a:r>
          </a:p>
        </p:txBody>
      </p:sp>
      <p:sp>
        <p:nvSpPr>
          <p:cNvPr id="18" name="Decision 17"/>
          <p:cNvSpPr/>
          <p:nvPr/>
        </p:nvSpPr>
        <p:spPr>
          <a:xfrm>
            <a:off x="4572000" y="5020884"/>
            <a:ext cx="3108960" cy="305066"/>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¿Unión dudosa o retardada a las 12 a 14 semanas? [r1]</a:t>
            </a:r>
          </a:p>
        </p:txBody>
      </p:sp>
      <p:sp>
        <p:nvSpPr>
          <p:cNvPr id="19" name="Rectangle 18"/>
          <p:cNvSpPr/>
          <p:nvPr/>
        </p:nvSpPr>
        <p:spPr>
          <a:xfrm>
            <a:off x="4754880" y="5435679"/>
            <a:ext cx="2743200" cy="19909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Cambiar a fijación interna [r1], con o sin injerto [r8]; en SWIFFT la pseudoartrosis confirmada se fijó de inmediato [r2]</a:t>
            </a:r>
          </a:p>
        </p:txBody>
      </p:sp>
      <p:sp>
        <p:nvSpPr>
          <p:cNvPr id="20" name="Rounded Rectangle 19"/>
          <p:cNvSpPr/>
          <p:nvPr/>
        </p:nvSpPr>
        <p:spPr>
          <a:xfrm>
            <a:off x="4754880" y="5744503"/>
            <a:ext cx="2743200" cy="199096"/>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Rehabilitar y volver al trabajo según demanda: trabajo manual pesado solo con unión por TC y movilidad y fuerza dentro de 20 % a 40 % del lado sano [r1]</a:t>
            </a:r>
          </a:p>
        </p:txBody>
      </p:sp>
      <p:cxnSp>
        <p:nvCxnSpPr>
          <p:cNvPr id="21" name="Connector 20"/>
          <p:cNvCxnSpPr>
            <a:stCxn id="6" idx="2"/>
            <a:endCxn id="7" idx="0"/>
          </p:cNvCxnSpPr>
          <p:nvPr/>
        </p:nvCxnSpPr>
        <p:spPr>
          <a:xfrm flipH="1">
            <a:off x="6126480" y="1707856"/>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2" name="Connector 21"/>
          <p:cNvCxnSpPr>
            <a:stCxn id="7" idx="2"/>
            <a:endCxn id="8" idx="0"/>
          </p:cNvCxnSpPr>
          <p:nvPr/>
        </p:nvCxnSpPr>
        <p:spPr>
          <a:xfrm flipH="1">
            <a:off x="6126480" y="2016680"/>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3" name="Connector 22"/>
          <p:cNvCxnSpPr>
            <a:stCxn id="8" idx="2"/>
            <a:endCxn id="13" idx="0"/>
          </p:cNvCxnSpPr>
          <p:nvPr/>
        </p:nvCxnSpPr>
        <p:spPr>
          <a:xfrm>
            <a:off x="6126480" y="2431474"/>
            <a:ext cx="1767840" cy="1248143"/>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6800088" y="2822604"/>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5" name="Connector 24"/>
          <p:cNvCxnSpPr>
            <a:stCxn id="8" idx="2"/>
            <a:endCxn id="9" idx="0"/>
          </p:cNvCxnSpPr>
          <p:nvPr/>
        </p:nvCxnSpPr>
        <p:spPr>
          <a:xfrm flipH="1">
            <a:off x="6126480" y="2431474"/>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6181344" y="2424159"/>
            <a:ext cx="457200" cy="274320"/>
          </a:xfrm>
          <a:prstGeom prst="rect">
            <a:avLst/>
          </a:prstGeom>
          <a:noFill/>
        </p:spPr>
        <p:txBody>
          <a:bodyPr wrap="square">
            <a:spAutoFit/>
          </a:bodyPr>
          <a:lstStyle/>
          <a:p>
            <a:r>
              <a:rPr sz="1200" b="1">
                <a:solidFill>
                  <a:srgbClr val="D97706"/>
                </a:solidFill>
                <a:latin typeface="Calibri"/>
              </a:rPr>
              <a:t>no</a:t>
            </a:r>
          </a:p>
        </p:txBody>
      </p:sp>
      <p:cxnSp>
        <p:nvCxnSpPr>
          <p:cNvPr id="27" name="Connector 26"/>
          <p:cNvCxnSpPr>
            <a:stCxn id="9" idx="2"/>
            <a:endCxn id="10" idx="0"/>
          </p:cNvCxnSpPr>
          <p:nvPr/>
        </p:nvCxnSpPr>
        <p:spPr>
          <a:xfrm flipH="1">
            <a:off x="6126480" y="2846269"/>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6181344" y="2838954"/>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9" name="Connector 28"/>
          <p:cNvCxnSpPr>
            <a:stCxn id="9" idx="2"/>
            <a:endCxn id="12" idx="0"/>
          </p:cNvCxnSpPr>
          <p:nvPr/>
        </p:nvCxnSpPr>
        <p:spPr>
          <a:xfrm flipH="1">
            <a:off x="4358640" y="2846269"/>
            <a:ext cx="1767840" cy="83334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5004816" y="3092220"/>
            <a:ext cx="457200" cy="274320"/>
          </a:xfrm>
          <a:prstGeom prst="rect">
            <a:avLst/>
          </a:prstGeom>
          <a:noFill/>
        </p:spPr>
        <p:txBody>
          <a:bodyPr wrap="square">
            <a:spAutoFit/>
          </a:bodyPr>
          <a:lstStyle/>
          <a:p>
            <a:r>
              <a:rPr sz="1200" b="1">
                <a:solidFill>
                  <a:srgbClr val="D97706"/>
                </a:solidFill>
                <a:latin typeface="Calibri"/>
              </a:rPr>
              <a:t>no</a:t>
            </a:r>
          </a:p>
        </p:txBody>
      </p:sp>
      <p:cxnSp>
        <p:nvCxnSpPr>
          <p:cNvPr id="31" name="Connector 30"/>
          <p:cNvCxnSpPr>
            <a:stCxn id="10" idx="2"/>
            <a:endCxn id="11" idx="0"/>
          </p:cNvCxnSpPr>
          <p:nvPr/>
        </p:nvCxnSpPr>
        <p:spPr>
          <a:xfrm flipH="1">
            <a:off x="6126480" y="3155094"/>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2" name="Connector 31"/>
          <p:cNvCxnSpPr>
            <a:stCxn id="11" idx="2"/>
            <a:endCxn id="13" idx="0"/>
          </p:cNvCxnSpPr>
          <p:nvPr/>
        </p:nvCxnSpPr>
        <p:spPr>
          <a:xfrm>
            <a:off x="6126480" y="3569888"/>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6800088" y="3562573"/>
            <a:ext cx="457200" cy="274320"/>
          </a:xfrm>
          <a:prstGeom prst="rect">
            <a:avLst/>
          </a:prstGeom>
          <a:noFill/>
        </p:spPr>
        <p:txBody>
          <a:bodyPr wrap="square">
            <a:spAutoFit/>
          </a:bodyPr>
          <a:lstStyle/>
          <a:p>
            <a:r>
              <a:rPr sz="1200" b="1">
                <a:solidFill>
                  <a:srgbClr val="D97706"/>
                </a:solidFill>
                <a:latin typeface="Calibri"/>
              </a:rPr>
              <a:t>fractura</a:t>
            </a:r>
          </a:p>
        </p:txBody>
      </p:sp>
      <p:cxnSp>
        <p:nvCxnSpPr>
          <p:cNvPr id="34" name="Connector 33"/>
          <p:cNvCxnSpPr>
            <a:stCxn id="11" idx="2"/>
            <a:endCxn id="12" idx="0"/>
          </p:cNvCxnSpPr>
          <p:nvPr/>
        </p:nvCxnSpPr>
        <p:spPr>
          <a:xfrm flipH="1">
            <a:off x="4358640" y="3569888"/>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5004816" y="3562573"/>
            <a:ext cx="457200" cy="274320"/>
          </a:xfrm>
          <a:prstGeom prst="rect">
            <a:avLst/>
          </a:prstGeom>
          <a:noFill/>
        </p:spPr>
        <p:txBody>
          <a:bodyPr wrap="square">
            <a:spAutoFit/>
          </a:bodyPr>
          <a:lstStyle/>
          <a:p>
            <a:r>
              <a:rPr sz="1200" b="1">
                <a:solidFill>
                  <a:srgbClr val="D97706"/>
                </a:solidFill>
                <a:latin typeface="Calibri"/>
              </a:rPr>
              <a:t>sin fractura</a:t>
            </a:r>
          </a:p>
        </p:txBody>
      </p:sp>
      <p:cxnSp>
        <p:nvCxnSpPr>
          <p:cNvPr id="36" name="Connector 35"/>
          <p:cNvCxnSpPr>
            <a:stCxn id="13" idx="2"/>
            <a:endCxn id="14" idx="0"/>
          </p:cNvCxnSpPr>
          <p:nvPr/>
        </p:nvCxnSpPr>
        <p:spPr>
          <a:xfrm flipH="1">
            <a:off x="6126480" y="3878713"/>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7" name="Connector 36"/>
          <p:cNvCxnSpPr>
            <a:stCxn id="14" idx="2"/>
            <a:endCxn id="15" idx="0"/>
          </p:cNvCxnSpPr>
          <p:nvPr/>
        </p:nvCxnSpPr>
        <p:spPr>
          <a:xfrm flipH="1">
            <a:off x="4358640" y="4293507"/>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5004816" y="4286192"/>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9" name="Connector 38"/>
          <p:cNvCxnSpPr>
            <a:stCxn id="14" idx="2"/>
            <a:endCxn id="16" idx="0"/>
          </p:cNvCxnSpPr>
          <p:nvPr/>
        </p:nvCxnSpPr>
        <p:spPr>
          <a:xfrm>
            <a:off x="6126480" y="4293507"/>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6800088" y="4286192"/>
            <a:ext cx="457200" cy="274320"/>
          </a:xfrm>
          <a:prstGeom prst="rect">
            <a:avLst/>
          </a:prstGeom>
          <a:noFill/>
        </p:spPr>
        <p:txBody>
          <a:bodyPr wrap="square">
            <a:spAutoFit/>
          </a:bodyPr>
          <a:lstStyle/>
          <a:p>
            <a:r>
              <a:rPr sz="1200" b="1">
                <a:solidFill>
                  <a:srgbClr val="D97706"/>
                </a:solidFill>
                <a:latin typeface="Calibri"/>
              </a:rPr>
              <a:t>no</a:t>
            </a:r>
          </a:p>
        </p:txBody>
      </p:sp>
      <p:cxnSp>
        <p:nvCxnSpPr>
          <p:cNvPr id="41" name="Connector 40"/>
          <p:cNvCxnSpPr>
            <a:stCxn id="15" idx="2"/>
            <a:endCxn id="20" idx="0"/>
          </p:cNvCxnSpPr>
          <p:nvPr/>
        </p:nvCxnSpPr>
        <p:spPr>
          <a:xfrm>
            <a:off x="4358640" y="4602332"/>
            <a:ext cx="1767840" cy="1142171"/>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2" name="Connector 41"/>
          <p:cNvCxnSpPr>
            <a:stCxn id="16" idx="2"/>
            <a:endCxn id="17" idx="0"/>
          </p:cNvCxnSpPr>
          <p:nvPr/>
        </p:nvCxnSpPr>
        <p:spPr>
          <a:xfrm flipH="1">
            <a:off x="6126480" y="4602332"/>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3" name="Connector 42"/>
          <p:cNvCxnSpPr>
            <a:stCxn id="17" idx="2"/>
            <a:endCxn id="18" idx="0"/>
          </p:cNvCxnSpPr>
          <p:nvPr/>
        </p:nvCxnSpPr>
        <p:spPr>
          <a:xfrm flipH="1">
            <a:off x="6126480" y="4911156"/>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4" name="Connector 43"/>
          <p:cNvCxnSpPr>
            <a:stCxn id="18" idx="2"/>
            <a:endCxn id="19" idx="0"/>
          </p:cNvCxnSpPr>
          <p:nvPr/>
        </p:nvCxnSpPr>
        <p:spPr>
          <a:xfrm flipH="1">
            <a:off x="6126480" y="5325950"/>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6181344" y="5318635"/>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6" name="Connector 45"/>
          <p:cNvCxnSpPr>
            <a:stCxn id="18" idx="2"/>
            <a:endCxn id="20" idx="0"/>
          </p:cNvCxnSpPr>
          <p:nvPr/>
        </p:nvCxnSpPr>
        <p:spPr>
          <a:xfrm flipH="1">
            <a:off x="6126480" y="5325950"/>
            <a:ext cx="0" cy="418553"/>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6181344" y="5426723"/>
            <a:ext cx="457200" cy="274320"/>
          </a:xfrm>
          <a:prstGeom prst="rect">
            <a:avLst/>
          </a:prstGeom>
          <a:noFill/>
        </p:spPr>
        <p:txBody>
          <a:bodyPr wrap="square">
            <a:spAutoFit/>
          </a:bodyPr>
          <a:lstStyle/>
          <a:p>
            <a:r>
              <a:rPr sz="1200" b="1">
                <a:solidFill>
                  <a:srgbClr val="D97706"/>
                </a:solidFill>
                <a:latin typeface="Calibri"/>
              </a:rPr>
              <a:t>no</a:t>
            </a:r>
          </a:p>
        </p:txBody>
      </p:sp>
      <p:cxnSp>
        <p:nvCxnSpPr>
          <p:cNvPr id="48" name="Connector 47"/>
          <p:cNvCxnSpPr>
            <a:stCxn id="19" idx="2"/>
            <a:endCxn id="20" idx="0"/>
          </p:cNvCxnSpPr>
          <p:nvPr/>
        </p:nvCxnSpPr>
        <p:spPr>
          <a:xfrm flipH="1">
            <a:off x="6126480" y="5634775"/>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9" name="Connector 48"/>
          <p:cNvCxnSpPr>
            <a:stCxn id="12" idx="2"/>
            <a:endCxn id="20" idx="0"/>
          </p:cNvCxnSpPr>
          <p:nvPr/>
        </p:nvCxnSpPr>
        <p:spPr>
          <a:xfrm>
            <a:off x="4358640" y="3878713"/>
            <a:ext cx="1767840" cy="1865790"/>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0" name="TextBox 49"/>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70</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Tratamiento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Clementson M et al. EFORT Open Rev. 2020. doi:10.1302/2058-5241.5.190025</a:t>
            </a:r>
          </a:p>
          <a:p>
            <a:r>
              <a:rPr sz="800">
                <a:solidFill>
                  <a:srgbClr val="5A6469"/>
                </a:solidFill>
                <a:latin typeface="Calibri"/>
              </a:rPr>
              <a:t>[r2] Dias JJ et al. Lancet. 2020. doi:10.1016/S0140-6736(20)30931-4</a:t>
            </a:r>
          </a:p>
          <a:p>
            <a:r>
              <a:rPr sz="800">
                <a:solidFill>
                  <a:srgbClr val="5A6469"/>
                </a:solidFill>
                <a:latin typeface="Calibri"/>
              </a:rPr>
              <a:t>[r3] Dias JJ et al. Bone Joint J. 2026. doi:10.1302/0301-620X.108B1.BJJ-2025-0122.R1</a:t>
            </a:r>
          </a:p>
          <a:p>
            <a:r>
              <a:rPr sz="800">
                <a:solidFill>
                  <a:srgbClr val="5A6469"/>
                </a:solidFill>
                <a:latin typeface="Calibri"/>
              </a:rPr>
              <a:t>[r5] Johnson NA et al. Bone Joint J. 2022. doi:10.1302/0301-620X.104B8.BJJ-2022-0085.R2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pregunta de fondo: ¿vale la pena fijar de entrada una fractura de la cintura que probablemente consolidaría con yeso?</a:t>
            </a:r>
          </a:p>
          <a:p>
            <a:pPr marL="347472" indent="-347472">
              <a:spcAft>
                <a:spcPts val="1400"/>
              </a:spcAft>
              <a:buChar char="•"/>
            </a:pPr>
            <a:r>
              <a:rPr sz="2400">
                <a:solidFill>
                  <a:srgbClr val="263238"/>
                </a:solidFill>
                <a:latin typeface="Calibri"/>
              </a:rPr>
              <a:t>Depende del desplazamiento, de la zona y de lo que necesita el paciente.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70</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Tiempo a la unión radiográfica en 2 ensayos (semanas)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McQueen MM et al. J Bone Joint Surg Br. 2008. doi:10.1302/0301-620X.90B1.19767</a:t>
            </a:r>
          </a:p>
          <a:p>
            <a:r>
              <a:rPr sz="1000">
                <a:solidFill>
                  <a:srgbClr val="5A6469"/>
                </a:solidFill>
                <a:latin typeface="Calibri"/>
              </a:rPr>
              <a:t>[r9] Bond CD et al. J Bone Joint Surg Am. 2001. doi:10.2106/00004623-200104000-00001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70</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Retorno al trabajo en militares con fractura sin desplazamiento (semanas)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Bond CD et al. J Bone Joint Surg Am. 2001. doi:10.2106/00004623-200104000-00001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70</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quirúrgica: tornillo sin cabeza por vía volar, dorsal o abierta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Clementson M et al. EFORT Open Rev. 2020. doi:10.1302/2058-5241.5.190025</a:t>
            </a:r>
          </a:p>
          <a:p>
            <a:r>
              <a:rPr sz="800">
                <a:solidFill>
                  <a:srgbClr val="5A6469"/>
                </a:solidFill>
                <a:latin typeface="Calibri"/>
              </a:rPr>
              <a:t>[r2] Dias JJ et al. Lancet. 2020. doi:10.1016/S0140-6736(20)30931-4</a:t>
            </a:r>
          </a:p>
          <a:p>
            <a:r>
              <a:rPr sz="800">
                <a:solidFill>
                  <a:srgbClr val="5A6469"/>
                </a:solidFill>
                <a:latin typeface="Calibri"/>
              </a:rPr>
              <a:t>[r27] Morsy M et al. J Hand Surg Am. 2019. doi:10.1016/j.jhsa.2019.08.001</a:t>
            </a:r>
          </a:p>
          <a:p>
            <a:r>
              <a:rPr sz="800">
                <a:solidFill>
                  <a:srgbClr val="5A6469"/>
                </a:solidFill>
                <a:latin typeface="Calibri"/>
              </a:rPr>
              <a:t>[r32] Okoro CK et al. Life (Basel). 2023. doi:10.3390/life13071426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Esta sección es apoyo de estudio: explica para entender.</a:t>
            </a:r>
          </a:p>
          <a:p>
            <a:pPr marL="347472" indent="-347472">
              <a:spcAft>
                <a:spcPts val="1400"/>
              </a:spcAft>
              <a:buChar char="•"/>
            </a:pPr>
            <a:r>
              <a:rPr sz="2800">
                <a:solidFill>
                  <a:srgbClr val="263238"/>
                </a:solidFill>
                <a:latin typeface="Calibri"/>
              </a:rPr>
              <a:t>No sustituye al tutor ni al manual del implante.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70</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Zonas del escafoides con tornillo central, según la vía (serie retrospectiva)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[r34] Lucenti L et al. J Wrist Surg. 2020. doi:10.1055/s-0039-1698745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70</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tras tornillo dorsal percutáneo en 24 pacientes con fractura sin desplazamiento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[r35] Bushnell BD et al. J Hand Surg Am. 2007. doi:10.1016/j.jhsa.2007.04.003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70</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[r39] Buijze GA et al. J Hand Surg Am. 2012. doi:10.1016/j.jhsa.2012.03.002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Pseudoartrosis.</a:t>
            </a:r>
          </a:p>
          <a:p>
            <a:pPr marL="347472" indent="-347472">
              <a:spcAft>
                <a:spcPts val="1400"/>
              </a:spcAft>
              <a:buChar char="•"/>
            </a:pPr>
            <a:r>
              <a:rPr sz="2800">
                <a:solidFill>
                  <a:srgbClr val="263238"/>
                </a:solidFill>
                <a:latin typeface="Calibri"/>
              </a:rPr>
              <a:t>El factor de riesgo principal es una fractura desplazada o inestable [r39].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70</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Artrosis de muñeca según los años de evolución de la pseudoartrosis (102 pacientes sintomáticos)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[r40] Inoue G et al. Radiographical and clinical analysis in 102 cases. 1996. doi:10.1007/BF00453208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70</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Riesgo relativo de pseudoartrosis frente a fracturas no proximales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[r37] Chong HH et al. J Plast Surg Hand Surg. 2022. doi:10.1080/2000656X.2021.1979016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70</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Clementson M et al. EFORT Open Rev. 2020. doi:10.1302/2058-5241.5.190025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Consolidación con yeso.</a:t>
            </a:r>
          </a:p>
          <a:p>
            <a:pPr marL="347472" indent="-347472">
              <a:spcAft>
                <a:spcPts val="1400"/>
              </a:spcAft>
              <a:buChar char="•"/>
            </a:pPr>
            <a:r>
              <a:rPr sz="2400">
                <a:solidFill>
                  <a:srgbClr val="263238"/>
                </a:solidFill>
                <a:latin typeface="Calibri"/>
              </a:rPr>
              <a:t>Con un yeso adecuado, cerca de 90 % de las fracturas de la cintura sin desplazamiento o de 0,5 mm o menos están unidas a las 6 semanas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70</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Unión media tras injerto en pseudoartrosis del escafoides (metaanálisis de 2022)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[r43] Duncumb JW et al. Bone Joint J. 2022. doi:10.1302/0301-620X.104B5.BJJ-2021-1114.R1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70</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Tasas de unión tras cirugía de pseudoartrosis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[r43] Duncumb JW et al. Bone Joint J. 2022. doi:10.1302/0301-620X.104B5.BJJ-2021-1114.R1</a:t>
            </a:r>
          </a:p>
          <a:p>
            <a:r>
              <a:rPr sz="1000">
                <a:solidFill>
                  <a:srgbClr val="5A6469"/>
                </a:solidFill>
                <a:latin typeface="Calibri"/>
              </a:rPr>
              <a:t>[r42] Pinder RM et al. J Hand Surg Am. 2015. doi:10.1016/j.jhsa.2015.05.003</a:t>
            </a:r>
          </a:p>
          <a:p>
            <a:r>
              <a:rPr sz="1000">
                <a:solidFill>
                  <a:srgbClr val="5A6469"/>
                </a:solidFill>
                <a:latin typeface="Calibri"/>
              </a:rPr>
              <a:t>[r44] Baamir A et al. Hand Surg Rehabil. 2024. doi:10.1016/j.hansur.2024.101759</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Comparación</a:t>
                      </a:r>
                    </a:p>
                  </a:txBody>
                  <a:tcPr>
                    <a:solidFill>
                      <a:srgbClr val="0F5F6B"/>
                    </a:solidFill>
                  </a:tcPr>
                </a:tc>
                <a:tc>
                  <a:txBody>
                    <a:bodyPr/>
                    <a:lstStyle/>
                    <a:p>
                      <a:r>
                        <a:rPr sz="1400" b="1">
                          <a:solidFill>
                            <a:srgbClr val="FFFFFF"/>
                          </a:solidFill>
                          <a:latin typeface="Calibri"/>
                        </a:rPr>
                        <a:t>Unión</a:t>
                      </a:r>
                    </a:p>
                  </a:txBody>
                  <a:tcPr>
                    <a:solidFill>
                      <a:srgbClr val="0F5F6B"/>
                    </a:solidFill>
                  </a:tcPr>
                </a:tc>
                <a:tc>
                  <a:txBody>
                    <a:bodyPr/>
                    <a:lstStyle/>
                    <a:p>
                      <a:r>
                        <a:rPr sz="1400" b="1">
                          <a:solidFill>
                            <a:srgbClr val="FFFFFF"/>
                          </a:solidFill>
                          <a:latin typeface="Calibri"/>
                        </a:rPr>
                        <a:t>Fuente</a:t>
                      </a:r>
                    </a:p>
                  </a:txBody>
                  <a:tcPr>
                    <a:solidFill>
                      <a:srgbClr val="0F5F6B"/>
                    </a:solidFill>
                  </a:tcPr>
                </a:tc>
                <a:tc>
                  <a:txBody>
                    <a:bodyPr/>
                    <a:lstStyle/>
                    <a:p>
                      <a:r>
                        <a:rPr sz="1400" b="1">
                          <a:solidFill>
                            <a:srgbClr val="FFFFFF"/>
                          </a:solidFill>
                          <a:latin typeface="Calibri"/>
                        </a:rPr>
                        <a:t>Ref.</a:t>
                      </a:r>
                    </a:p>
                  </a:txBody>
                  <a:tcPr>
                    <a:solidFill>
                      <a:srgbClr val="0F5F6B"/>
                    </a:solidFill>
                  </a:tcPr>
                </a:tc>
              </a:tr>
              <a:tr h="457200">
                <a:tc>
                  <a:txBody>
                    <a:bodyPr/>
                    <a:lstStyle/>
                    <a:p>
                      <a:r>
                        <a:rPr sz="1400">
                          <a:solidFill>
                            <a:srgbClr val="263238"/>
                          </a:solidFill>
                          <a:latin typeface="Calibri"/>
                        </a:rPr>
                        <a:t>Injerto no vascularizado frente a vascularizado</a:t>
                      </a:r>
                    </a:p>
                  </a:txBody>
                  <a:tcPr>
                    <a:solidFill>
                      <a:srgbClr val="EEF3F4"/>
                    </a:solidFill>
                  </a:tcPr>
                </a:tc>
                <a:tc>
                  <a:txBody>
                    <a:bodyPr/>
                    <a:lstStyle/>
                    <a:p>
                      <a:r>
                        <a:rPr sz="1400">
                          <a:solidFill>
                            <a:srgbClr val="263238"/>
                          </a:solidFill>
                          <a:latin typeface="Calibri"/>
                        </a:rPr>
                        <a:t>88,7 % frente a 87,5 % (p = 0,685)</a:t>
                      </a:r>
                    </a:p>
                  </a:txBody>
                  <a:tcPr>
                    <a:solidFill>
                      <a:srgbClr val="EEF3F4"/>
                    </a:solidFill>
                  </a:tcPr>
                </a:tc>
                <a:tc>
                  <a:txBody>
                    <a:bodyPr/>
                    <a:lstStyle/>
                    <a:p>
                      <a:r>
                        <a:rPr sz="1400">
                          <a:solidFill>
                            <a:srgbClr val="263238"/>
                          </a:solidFill>
                          <a:latin typeface="Calibri"/>
                        </a:rPr>
                        <a:t>Metaanálisis de 78 estudios, 7671 pacientes</a:t>
                      </a:r>
                    </a:p>
                  </a:txBody>
                  <a:tcPr>
                    <a:solidFill>
                      <a:srgbClr val="EEF3F4"/>
                    </a:solidFill>
                  </a:tcPr>
                </a:tc>
                <a:tc>
                  <a:txBody>
                    <a:bodyPr/>
                    <a:lstStyle/>
                    <a:p>
                      <a:r>
                        <a:rPr sz="1400">
                          <a:solidFill>
                            <a:srgbClr val="263238"/>
                          </a:solidFill>
                          <a:latin typeface="Calibri"/>
                        </a:rPr>
                        <a:t>[r43]</a:t>
                      </a:r>
                    </a:p>
                  </a:txBody>
                  <a:tcPr>
                    <a:solidFill>
                      <a:srgbClr val="EEF3F4"/>
                    </a:solidFill>
                  </a:tcPr>
                </a:tc>
              </a:tr>
              <a:tr h="457200">
                <a:tc>
                  <a:txBody>
                    <a:bodyPr/>
                    <a:lstStyle/>
                    <a:p>
                      <a:r>
                        <a:rPr sz="1400">
                          <a:solidFill>
                            <a:srgbClr val="263238"/>
                          </a:solidFill>
                          <a:latin typeface="Calibri"/>
                        </a:rPr>
                        <a:t>Excluyendo polo proximal y necrosis avascular</a:t>
                      </a:r>
                    </a:p>
                  </a:txBody>
                  <a:tcPr>
                    <a:solidFill>
                      <a:srgbClr val="FFFFFF"/>
                    </a:solidFill>
                  </a:tcPr>
                </a:tc>
                <a:tc>
                  <a:txBody>
                    <a:bodyPr/>
                    <a:lstStyle/>
                    <a:p>
                      <a:r>
                        <a:rPr sz="1400">
                          <a:solidFill>
                            <a:srgbClr val="263238"/>
                          </a:solidFill>
                          <a:latin typeface="Calibri"/>
                        </a:rPr>
                        <a:t>96,5 % frente a 86,8 % en los demás estudios</a:t>
                      </a:r>
                    </a:p>
                  </a:txBody>
                  <a:tcPr>
                    <a:solidFill>
                      <a:srgbClr val="FFFFFF"/>
                    </a:solidFill>
                  </a:tcPr>
                </a:tc>
                <a:tc>
                  <a:txBody>
                    <a:bodyPr/>
                    <a:lstStyle/>
                    <a:p>
                      <a:r>
                        <a:rPr sz="1400">
                          <a:solidFill>
                            <a:srgbClr val="263238"/>
                          </a:solidFill>
                          <a:latin typeface="Calibri"/>
                        </a:rPr>
                        <a:t>Mismo metaanálisis</a:t>
                      </a:r>
                    </a:p>
                  </a:txBody>
                  <a:tcPr>
                    <a:solidFill>
                      <a:srgbClr val="FFFFFF"/>
                    </a:solidFill>
                  </a:tcPr>
                </a:tc>
                <a:tc>
                  <a:txBody>
                    <a:bodyPr/>
                    <a:lstStyle/>
                    <a:p>
                      <a:r>
                        <a:rPr sz="1400">
                          <a:solidFill>
                            <a:srgbClr val="263238"/>
                          </a:solidFill>
                          <a:latin typeface="Calibri"/>
                        </a:rPr>
                        <a:t>[r43]</a:t>
                      </a:r>
                    </a:p>
                  </a:txBody>
                  <a:tcPr>
                    <a:solidFill>
                      <a:srgbClr val="FFFFFF"/>
                    </a:solidFill>
                  </a:tcPr>
                </a:tc>
              </a:tr>
              <a:tr h="457200">
                <a:tc>
                  <a:txBody>
                    <a:bodyPr/>
                    <a:lstStyle/>
                    <a:p>
                      <a:r>
                        <a:rPr sz="1400">
                          <a:solidFill>
                            <a:srgbClr val="263238"/>
                          </a:solidFill>
                          <a:latin typeface="Calibri"/>
                        </a:rPr>
                        <a:t>Injerto vascularizado frente a no vascularizado</a:t>
                      </a:r>
                    </a:p>
                  </a:txBody>
                  <a:tcPr>
                    <a:solidFill>
                      <a:srgbClr val="EEF3F4"/>
                    </a:solidFill>
                  </a:tcPr>
                </a:tc>
                <a:tc>
                  <a:txBody>
                    <a:bodyPr/>
                    <a:lstStyle/>
                    <a:p>
                      <a:r>
                        <a:rPr sz="1400">
                          <a:solidFill>
                            <a:srgbClr val="263238"/>
                          </a:solidFill>
                          <a:latin typeface="Calibri"/>
                        </a:rPr>
                        <a:t>92 % frente a 88 %</a:t>
                      </a:r>
                    </a:p>
                  </a:txBody>
                  <a:tcPr>
                    <a:solidFill>
                      <a:srgbClr val="EEF3F4"/>
                    </a:solidFill>
                  </a:tcPr>
                </a:tc>
                <a:tc>
                  <a:txBody>
                    <a:bodyPr/>
                    <a:lstStyle/>
                    <a:p>
                      <a:r>
                        <a:rPr sz="1400">
                          <a:solidFill>
                            <a:srgbClr val="263238"/>
                          </a:solidFill>
                          <a:latin typeface="Calibri"/>
                        </a:rPr>
                        <a:t>Revisión de 48 publicaciones, 1602 pacientes</a:t>
                      </a:r>
                    </a:p>
                  </a:txBody>
                  <a:tcPr>
                    <a:solidFill>
                      <a:srgbClr val="EEF3F4"/>
                    </a:solidFill>
                  </a:tcPr>
                </a:tc>
                <a:tc>
                  <a:txBody>
                    <a:bodyPr/>
                    <a:lstStyle/>
                    <a:p>
                      <a:r>
                        <a:rPr sz="1400">
                          <a:solidFill>
                            <a:srgbClr val="263238"/>
                          </a:solidFill>
                          <a:latin typeface="Calibri"/>
                        </a:rPr>
                        <a:t>[r42]</a:t>
                      </a:r>
                    </a:p>
                  </a:txBody>
                  <a:tcPr>
                    <a:solidFill>
                      <a:srgbClr val="EEF3F4"/>
                    </a:solidFill>
                  </a:tcPr>
                </a:tc>
              </a:tr>
              <a:tr h="457200">
                <a:tc>
                  <a:txBody>
                    <a:bodyPr/>
                    <a:lstStyle/>
                    <a:p>
                      <a:r>
                        <a:rPr sz="1400">
                          <a:solidFill>
                            <a:srgbClr val="263238"/>
                          </a:solidFill>
                          <a:latin typeface="Calibri"/>
                        </a:rPr>
                        <a:t>Con necrosis avascular del polo proximal</a:t>
                      </a:r>
                    </a:p>
                  </a:txBody>
                  <a:tcPr>
                    <a:solidFill>
                      <a:srgbClr val="FFFFFF"/>
                    </a:solidFill>
                  </a:tcPr>
                </a:tc>
                <a:tc>
                  <a:txBody>
                    <a:bodyPr/>
                    <a:lstStyle/>
                    <a:p>
                      <a:r>
                        <a:rPr sz="1400">
                          <a:solidFill>
                            <a:srgbClr val="263238"/>
                          </a:solidFill>
                          <a:latin typeface="Calibri"/>
                        </a:rPr>
                        <a:t>74 % a 88 % (vascularizado) frente a 47 % a 62 % (no vascularizado)</a:t>
                      </a:r>
                    </a:p>
                  </a:txBody>
                  <a:tcPr>
                    <a:solidFill>
                      <a:srgbClr val="FFFFFF"/>
                    </a:solidFill>
                  </a:tcPr>
                </a:tc>
                <a:tc>
                  <a:txBody>
                    <a:bodyPr/>
                    <a:lstStyle/>
                    <a:p>
                      <a:r>
                        <a:rPr sz="1400">
                          <a:solidFill>
                            <a:srgbClr val="263238"/>
                          </a:solidFill>
                          <a:latin typeface="Calibri"/>
                        </a:rPr>
                        <a:t>Revisión paraguas</a:t>
                      </a:r>
                    </a:p>
                  </a:txBody>
                  <a:tcPr>
                    <a:solidFill>
                      <a:srgbClr val="FFFFFF"/>
                    </a:solidFill>
                  </a:tcPr>
                </a:tc>
                <a:tc>
                  <a:txBody>
                    <a:bodyPr/>
                    <a:lstStyle/>
                    <a:p>
                      <a:r>
                        <a:rPr sz="1400">
                          <a:solidFill>
                            <a:srgbClr val="263238"/>
                          </a:solidFill>
                          <a:latin typeface="Calibri"/>
                        </a:rPr>
                        <a:t>[r44]</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70</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regreso al trabajo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Clementson M et al. EFORT Open Rev. 2020. doi:10.1302/2058-5241.5.190025</a:t>
            </a:r>
          </a:p>
          <a:p>
            <a:r>
              <a:rPr sz="800">
                <a:solidFill>
                  <a:srgbClr val="5A6469"/>
                </a:solidFill>
                <a:latin typeface="Calibri"/>
              </a:rPr>
              <a:t>[r7] Alnaeem H et al. J Hand Surg Am. 2016. doi:10.1016/j.jhsa.2016.08.023</a:t>
            </a:r>
          </a:p>
          <a:p>
            <a:r>
              <a:rPr sz="800">
                <a:solidFill>
                  <a:srgbClr val="5A6469"/>
                </a:solidFill>
                <a:latin typeface="Calibri"/>
              </a:rPr>
              <a:t>[r8] Dias JJ et al. J Bone Joint Surg Am. 2005. PMID 16203878</a:t>
            </a:r>
          </a:p>
          <a:p>
            <a:r>
              <a:rPr sz="800">
                <a:solidFill>
                  <a:srgbClr val="5A6469"/>
                </a:solidFill>
                <a:latin typeface="Calibri"/>
              </a:rPr>
              <a:t>[r9] Bond CD et al. J Bone Joint Surg Am. 2001. doi:10.2106/00004623-200104000-00001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rehabilitación del escafoides gira en torno a 2 preguntas: ¿cuándo se retira la inmovilización? y ¿cuándo se vuelve al trabajo o al deporte?</a:t>
            </a:r>
          </a:p>
          <a:p>
            <a:pPr marL="347472" indent="-347472">
              <a:spcAft>
                <a:spcPts val="1400"/>
              </a:spcAft>
              <a:buChar char="•"/>
            </a:pPr>
            <a:r>
              <a:rPr sz="2400">
                <a:solidFill>
                  <a:srgbClr val="263238"/>
                </a:solidFill>
                <a:latin typeface="Calibri"/>
              </a:rPr>
              <a:t>Cuándo se retira la inmovilización.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70</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regreso al trabajo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Clementson M et al. EFORT Open Rev. 2020. doi:10.1302/2058-5241.5.190025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Trabajo manual repetitivo o pesado: la guía exige unión confirmada por TC (más de 50 % de puente trabecular) y examen clínico… [r1]</a:t>
            </a:r>
          </a:p>
          <a:p>
            <a:pPr marL="347472" indent="-347472">
              <a:spcAft>
                <a:spcPts val="1400"/>
              </a:spcAft>
              <a:buChar char="•"/>
            </a:pPr>
            <a:r>
              <a:rPr sz="2400">
                <a:solidFill>
                  <a:srgbClr val="263238"/>
                </a:solidFill>
                <a:latin typeface="Calibri"/>
              </a:rPr>
              <a:t>Deportistas.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70</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Tiempos de inmovilización según la situación (guía EFORT)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Clementson M et al. EFORT Open Rev. 2020. doi:10.1302/2058-5241.5.190025</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Situación</a:t>
                      </a:r>
                    </a:p>
                  </a:txBody>
                  <a:tcPr>
                    <a:solidFill>
                      <a:srgbClr val="0F5F6B"/>
                    </a:solidFill>
                  </a:tcPr>
                </a:tc>
                <a:tc>
                  <a:txBody>
                    <a:bodyPr/>
                    <a:lstStyle/>
                    <a:p>
                      <a:r>
                        <a:rPr sz="1600" b="1">
                          <a:solidFill>
                            <a:srgbClr val="FFFFFF"/>
                          </a:solidFill>
                          <a:latin typeface="Calibri"/>
                        </a:rPr>
                        <a:t>Inmovilización sugerida</a:t>
                      </a:r>
                    </a:p>
                  </a:txBody>
                  <a:tcPr>
                    <a:solidFill>
                      <a:srgbClr val="0F5F6B"/>
                    </a:solidFill>
                  </a:tcPr>
                </a:tc>
                <a:tc>
                  <a:txBody>
                    <a:bodyPr/>
                    <a:lstStyle/>
                    <a:p>
                      <a:r>
                        <a:rPr sz="1600" b="1">
                          <a:solidFill>
                            <a:srgbClr val="FFFFFF"/>
                          </a:solidFill>
                          <a:latin typeface="Calibri"/>
                        </a:rPr>
                        <a:t>Ref.</a:t>
                      </a:r>
                    </a:p>
                  </a:txBody>
                  <a:tcPr>
                    <a:solidFill>
                      <a:srgbClr val="0F5F6B"/>
                    </a:solidFill>
                  </a:tcPr>
                </a:tc>
              </a:tr>
              <a:tr h="457200">
                <a:tc>
                  <a:txBody>
                    <a:bodyPr/>
                    <a:lstStyle/>
                    <a:p>
                      <a:r>
                        <a:rPr sz="1600">
                          <a:solidFill>
                            <a:srgbClr val="263238"/>
                          </a:solidFill>
                          <a:latin typeface="Calibri"/>
                        </a:rPr>
                        <a:t>Cintura sin desplazamiento o de 0,5 mm o menos</a:t>
                      </a:r>
                    </a:p>
                  </a:txBody>
                  <a:tcPr>
                    <a:solidFill>
                      <a:srgbClr val="EEF3F4"/>
                    </a:solidFill>
                  </a:tcPr>
                </a:tc>
                <a:tc>
                  <a:txBody>
                    <a:bodyPr/>
                    <a:lstStyle/>
                    <a:p>
                      <a:r>
                        <a:rPr sz="1600">
                          <a:solidFill>
                            <a:srgbClr val="263238"/>
                          </a:solidFill>
                          <a:latin typeface="Calibri"/>
                        </a:rPr>
                        <a:t>Yeso corto sin pulgar; unión en cerca de 90 % a las 6 semanas; TC para decidir</a:t>
                      </a:r>
                    </a:p>
                  </a:txBody>
                  <a:tcPr>
                    <a:solidFill>
                      <a:srgbClr val="EEF3F4"/>
                    </a:solidFill>
                  </a:tcPr>
                </a:tc>
                <a:tc>
                  <a:txBody>
                    <a:bodyPr/>
                    <a:lstStyle/>
                    <a:p>
                      <a:r>
                        <a:rPr sz="1600">
                          <a:solidFill>
                            <a:srgbClr val="263238"/>
                          </a:solidFill>
                          <a:latin typeface="Calibri"/>
                        </a:rPr>
                        <a:t>[r1]</a:t>
                      </a:r>
                    </a:p>
                  </a:txBody>
                  <a:tcPr>
                    <a:solidFill>
                      <a:srgbClr val="EEF3F4"/>
                    </a:solidFill>
                  </a:tcPr>
                </a:tc>
              </a:tr>
              <a:tr h="457200">
                <a:tc>
                  <a:txBody>
                    <a:bodyPr/>
                    <a:lstStyle/>
                    <a:p>
                      <a:r>
                        <a:rPr sz="1600">
                          <a:solidFill>
                            <a:srgbClr val="263238"/>
                          </a:solidFill>
                          <a:latin typeface="Calibri"/>
                        </a:rPr>
                        <a:t>Cintura con desplazamiento moderado (0,5 a 1,5 mm)</a:t>
                      </a:r>
                    </a:p>
                  </a:txBody>
                  <a:tcPr>
                    <a:solidFill>
                      <a:srgbClr val="FFFFFF"/>
                    </a:solidFill>
                  </a:tcPr>
                </a:tc>
                <a:tc>
                  <a:txBody>
                    <a:bodyPr/>
                    <a:lstStyle/>
                    <a:p>
                      <a:r>
                        <a:rPr sz="1600">
                          <a:solidFill>
                            <a:srgbClr val="263238"/>
                          </a:solidFill>
                          <a:latin typeface="Calibri"/>
                        </a:rPr>
                        <a:t>Yeso prolongado de 8 a 10 semanas, o fijar si hay signos de inestabilidad</a:t>
                      </a:r>
                    </a:p>
                  </a:txBody>
                  <a:tcPr>
                    <a:solidFill>
                      <a:srgbClr val="FFFFFF"/>
                    </a:solidFill>
                  </a:tcPr>
                </a:tc>
                <a:tc>
                  <a:txBody>
                    <a:bodyPr/>
                    <a:lstStyle/>
                    <a:p>
                      <a:r>
                        <a:rPr sz="1600">
                          <a:solidFill>
                            <a:srgbClr val="263238"/>
                          </a:solidFill>
                          <a:latin typeface="Calibri"/>
                        </a:rPr>
                        <a:t>[r1]</a:t>
                      </a:r>
                    </a:p>
                  </a:txBody>
                  <a:tcPr>
                    <a:solidFill>
                      <a:srgbClr val="FFFFFF"/>
                    </a:solidFill>
                  </a:tcPr>
                </a:tc>
              </a:tr>
              <a:tr h="457200">
                <a:tc>
                  <a:txBody>
                    <a:bodyPr/>
                    <a:lstStyle/>
                    <a:p>
                      <a:r>
                        <a:rPr sz="1600">
                          <a:solidFill>
                            <a:srgbClr val="263238"/>
                          </a:solidFill>
                          <a:latin typeface="Calibri"/>
                        </a:rPr>
                        <a:t>Polo proximal sin desplazamiento ni inestabilidad</a:t>
                      </a:r>
                    </a:p>
                  </a:txBody>
                  <a:tcPr>
                    <a:solidFill>
                      <a:srgbClr val="EEF3F4"/>
                    </a:solidFill>
                  </a:tcPr>
                </a:tc>
                <a:tc>
                  <a:txBody>
                    <a:bodyPr/>
                    <a:lstStyle/>
                    <a:p>
                      <a:r>
                        <a:rPr sz="1600">
                          <a:solidFill>
                            <a:srgbClr val="263238"/>
                          </a:solidFill>
                          <a:latin typeface="Calibri"/>
                        </a:rPr>
                        <a:t>Yeso prolongado de 8 a 10 semanas</a:t>
                      </a:r>
                    </a:p>
                  </a:txBody>
                  <a:tcPr>
                    <a:solidFill>
                      <a:srgbClr val="EEF3F4"/>
                    </a:solidFill>
                  </a:tcPr>
                </a:tc>
                <a:tc>
                  <a:txBody>
                    <a:bodyPr/>
                    <a:lstStyle/>
                    <a:p>
                      <a:r>
                        <a:rPr sz="1600">
                          <a:solidFill>
                            <a:srgbClr val="263238"/>
                          </a:solidFill>
                          <a:latin typeface="Calibri"/>
                        </a:rPr>
                        <a:t>[r1]</a:t>
                      </a:r>
                    </a:p>
                  </a:txBody>
                  <a:tcPr>
                    <a:solidFill>
                      <a:srgbClr val="EEF3F4"/>
                    </a:solidFill>
                  </a:tcPr>
                </a:tc>
              </a:tr>
              <a:tr h="457200">
                <a:tc>
                  <a:txBody>
                    <a:bodyPr/>
                    <a:lstStyle/>
                    <a:p>
                      <a:r>
                        <a:rPr sz="1600">
                          <a:solidFill>
                            <a:srgbClr val="263238"/>
                          </a:solidFill>
                          <a:latin typeface="Calibri"/>
                        </a:rPr>
                        <a:t>Avulsión del tubérculo</a:t>
                      </a:r>
                    </a:p>
                  </a:txBody>
                  <a:tcPr>
                    <a:solidFill>
                      <a:srgbClr val="FFFFFF"/>
                    </a:solidFill>
                  </a:tcPr>
                </a:tc>
                <a:tc>
                  <a:txBody>
                    <a:bodyPr/>
                    <a:lstStyle/>
                    <a:p>
                      <a:r>
                        <a:rPr sz="1600">
                          <a:solidFill>
                            <a:srgbClr val="263238"/>
                          </a:solidFill>
                          <a:latin typeface="Calibri"/>
                        </a:rPr>
                        <a:t>4 semanas de yeso corto u ortesis</a:t>
                      </a:r>
                    </a:p>
                  </a:txBody>
                  <a:tcPr>
                    <a:solidFill>
                      <a:srgbClr val="FFFFFF"/>
                    </a:solidFill>
                  </a:tcPr>
                </a:tc>
                <a:tc>
                  <a:txBody>
                    <a:bodyPr/>
                    <a:lstStyle/>
                    <a:p>
                      <a:r>
                        <a:rPr sz="1600">
                          <a:solidFill>
                            <a:srgbClr val="263238"/>
                          </a:solidFill>
                          <a:latin typeface="Calibri"/>
                        </a:rPr>
                        <a:t>[r1]</a:t>
                      </a:r>
                    </a:p>
                  </a:txBody>
                  <a:tcPr>
                    <a:solidFill>
                      <a:srgbClr val="FFFFFF"/>
                    </a:solidFill>
                  </a:tcPr>
                </a:tc>
              </a:tr>
              <a:tr h="457200">
                <a:tc>
                  <a:txBody>
                    <a:bodyPr/>
                    <a:lstStyle/>
                    <a:p>
                      <a:r>
                        <a:rPr sz="1600">
                          <a:solidFill>
                            <a:srgbClr val="263238"/>
                          </a:solidFill>
                          <a:latin typeface="Calibri"/>
                        </a:rPr>
                        <a:t>Fractura distal intraarticular de la mitad radial</a:t>
                      </a:r>
                    </a:p>
                  </a:txBody>
                  <a:tcPr>
                    <a:solidFill>
                      <a:srgbClr val="EEF3F4"/>
                    </a:solidFill>
                  </a:tcPr>
                </a:tc>
                <a:tc>
                  <a:txBody>
                    <a:bodyPr/>
                    <a:lstStyle/>
                    <a:p>
                      <a:r>
                        <a:rPr sz="1600">
                          <a:solidFill>
                            <a:srgbClr val="263238"/>
                          </a:solidFill>
                          <a:latin typeface="Calibri"/>
                        </a:rPr>
                        <a:t>4 a 6 semanas</a:t>
                      </a:r>
                    </a:p>
                  </a:txBody>
                  <a:tcPr>
                    <a:solidFill>
                      <a:srgbClr val="EEF3F4"/>
                    </a:solidFill>
                  </a:tcPr>
                </a:tc>
                <a:tc>
                  <a:txBody>
                    <a:bodyPr/>
                    <a:lstStyle/>
                    <a:p>
                      <a:r>
                        <a:rPr sz="1600">
                          <a:solidFill>
                            <a:srgbClr val="263238"/>
                          </a:solidFill>
                          <a:latin typeface="Calibri"/>
                        </a:rPr>
                        <a:t>[r1]</a:t>
                      </a:r>
                    </a:p>
                  </a:txBody>
                  <a:tcPr>
                    <a:solidFill>
                      <a:srgbClr val="EEF3F4"/>
                    </a:solidFill>
                  </a:tcPr>
                </a:tc>
              </a:tr>
              <a:tr h="457200">
                <a:tc>
                  <a:txBody>
                    <a:bodyPr/>
                    <a:lstStyle/>
                    <a:p>
                      <a:r>
                        <a:rPr sz="1600">
                          <a:solidFill>
                            <a:srgbClr val="263238"/>
                          </a:solidFill>
                          <a:latin typeface="Calibri"/>
                        </a:rPr>
                        <a:t>Fractura distal cominuta de toda la superficie articular</a:t>
                      </a:r>
                    </a:p>
                  </a:txBody>
                  <a:tcPr>
                    <a:solidFill>
                      <a:srgbClr val="FFFFFF"/>
                    </a:solidFill>
                  </a:tcPr>
                </a:tc>
                <a:tc>
                  <a:txBody>
                    <a:bodyPr/>
                    <a:lstStyle/>
                    <a:p>
                      <a:r>
                        <a:rPr sz="1600">
                          <a:solidFill>
                            <a:srgbClr val="263238"/>
                          </a:solidFill>
                          <a:latin typeface="Calibri"/>
                        </a:rPr>
                        <a:t>Yeso corto con pulgar inmovilizado, 4 a 6 semanas</a:t>
                      </a:r>
                    </a:p>
                  </a:txBody>
                  <a:tcPr>
                    <a:solidFill>
                      <a:srgbClr val="FFFFFF"/>
                    </a:solidFill>
                  </a:tcPr>
                </a:tc>
                <a:tc>
                  <a:txBody>
                    <a:bodyPr/>
                    <a:lstStyle/>
                    <a:p>
                      <a:r>
                        <a:rPr sz="1600">
                          <a:solidFill>
                            <a:srgbClr val="263238"/>
                          </a:solidFill>
                          <a:latin typeface="Calibri"/>
                        </a:rPr>
                        <a:t>[r1]</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70</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[r23] National Institute for Health and Care Excellence. NICE guideline NG38. 2016.</a:t>
            </a:r>
          </a:p>
          <a:p>
            <a:r>
              <a:rPr sz="1000">
                <a:solidFill>
                  <a:srgbClr val="5A6469"/>
                </a:solidFill>
                <a:latin typeface="Calibri"/>
              </a:rPr>
              <a:t>[r17] Mallee WH et al. Cochrane Database Syst Rev. 2015. doi:10.1002/14651858.CD010023.pub2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No confiar en una radiografía normal: ante dolor radial y sospecha clínica, buscar la fractura oculta con RM o TC en vez de adivinar [r23] [r17].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70</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Clementson M et al. EFORT Open Rev. 2020. doi:10.1302/2058-5241.5.190025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Comparar siempre con la mano sana y combinar tabaquera, tubérculo y compresión axial del pulgar: juntas dieron especificidad de 74 % en la guía EFORT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70</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[r23] National Institute for Health and Care Excellence. NICE guideline NG38. 2016.</a:t>
            </a:r>
          </a:p>
          <a:p>
            <a:r>
              <a:rPr sz="800">
                <a:solidFill>
                  <a:srgbClr val="5A6469"/>
                </a:solidFill>
                <a:latin typeface="Calibri"/>
              </a:rPr>
              <a:t>[r1] Clementson M et al. EFORT Open Rev. 2020. doi:10.1302/2058-5241.5.190025</a:t>
            </a:r>
          </a:p>
          <a:p>
            <a:r>
              <a:rPr sz="800">
                <a:solidFill>
                  <a:srgbClr val="5A6469"/>
                </a:solidFill>
                <a:latin typeface="Calibri"/>
              </a:rPr>
              <a:t>[r2] Dias JJ et al. Lancet. 2020. doi:10.1016/S0140-6736(20)30931-4</a:t>
            </a:r>
          </a:p>
          <a:p>
            <a:r>
              <a:rPr sz="800">
                <a:solidFill>
                  <a:srgbClr val="5A6469"/>
                </a:solidFill>
                <a:latin typeface="Calibri"/>
              </a:rPr>
              <a:t>[r3] Dias JJ et al. Bone Joint J. 2026. doi:10.1302/0301-620X.108B1.BJJ-2025-0122.R1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Una radiografía normal no descarta la fractura: hay que buscarla con RM o TC [r23] [r1].</a:t>
            </a:r>
          </a:p>
          <a:p>
            <a:pPr marL="347472" indent="-347472">
              <a:spcAft>
                <a:spcPts val="1400"/>
              </a:spcAft>
              <a:buChar char="•"/>
            </a:pPr>
            <a:r>
              <a:rPr sz="2400">
                <a:solidFill>
                  <a:srgbClr val="263238"/>
                </a:solidFill>
                <a:latin typeface="Calibri"/>
              </a:rPr>
              <a:t>Cintura con desplazamiento de 2 mm o menos: yeso primero y fijar si no consolida; la cirugía inicial no mejoró la función a 5 años [r2]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70</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escafoides · navicular · tabaquera anatómica · tubérculo del escafoides · cintura del escafoides · polo proximal · irrigación retrógrada · cresta dorsal · necrosis avascular · pseudoartrosis · SNAC · DISI · deformidad en…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70</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Clementson M et al. EFORT Open Rev. 2020. doi:10.1302/2058-5241.5.190025</a:t>
            </a:r>
          </a:p>
          <a:p>
            <a:r>
              <a:rPr sz="1000">
                <a:solidFill>
                  <a:srgbClr val="5A6469"/>
                </a:solidFill>
                <a:latin typeface="Calibri"/>
              </a:rPr>
              <a:t>[r2] Dias JJ et al. Lancet. 2020. doi:10.1016/S0140-6736(20)30931-4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Sospecha clínica con radiografía normal: la fractura no está descartada [r1].</a:t>
            </a:r>
          </a:p>
          <a:p>
            <a:pPr marL="347472" indent="-347472">
              <a:spcAft>
                <a:spcPts val="1400"/>
              </a:spcAft>
              <a:buChar char="•"/>
            </a:pPr>
            <a:r>
              <a:rPr sz="2400">
                <a:solidFill>
                  <a:srgbClr val="263238"/>
                </a:solidFill>
                <a:latin typeface="Calibri"/>
              </a:rPr>
              <a:t>Tabaquera, tubérculo y compresión axial, combinadas: 74 % de especificidad [r1].</a:t>
            </a:r>
          </a:p>
          <a:p>
            <a:pPr marL="347472" indent="-347472">
              <a:spcAft>
                <a:spcPts val="1400"/>
              </a:spcAft>
              <a:buChar char="•"/>
            </a:pPr>
            <a:r>
              <a:rPr sz="2400">
                <a:solidFill>
                  <a:srgbClr val="263238"/>
                </a:solidFill>
                <a:latin typeface="Calibri"/>
              </a:rPr>
              <a:t>Cintura con 2 mm o menos: yeso primero, y fijar solo si no consolida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70</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de staff: el futbolista con dolor en la tabaquera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didáctico sintético, sin datos de pacientes reales.</a:t>
            </a:r>
          </a:p>
          <a:p>
            <a:pPr marL="347472" indent="-347472">
              <a:spcAft>
                <a:spcPts val="1400"/>
              </a:spcAft>
              <a:buChar char="•"/>
            </a:pPr>
            <a:r>
              <a:rPr sz="2400">
                <a:solidFill>
                  <a:srgbClr val="263238"/>
                </a:solidFill>
                <a:latin typeface="Calibri"/>
              </a:rPr>
              <a:t>Varón de 22 años, estudiante y futbolista aficionado, diestro y sin enfermedades.</a:t>
            </a:r>
          </a:p>
          <a:p>
            <a:pPr marL="347472" indent="-347472">
              <a:spcAft>
                <a:spcPts val="1400"/>
              </a:spcAft>
              <a:buChar char="•"/>
            </a:pPr>
            <a:r>
              <a:rPr sz="2400">
                <a:solidFill>
                  <a:srgbClr val="263238"/>
                </a:solidFill>
                <a:latin typeface="Calibri"/>
              </a:rPr>
              <a:t>Cae sobre la mano derecha extendida durante un partido.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70</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¿Qué datos de la historia y el examen aumentan la probabilidad de fractura y cuáles la reducirían?</a:t>
            </a:r>
          </a:p>
          <a:p>
            <a:pPr marL="347472" indent="-347472">
              <a:spcAft>
                <a:spcPts val="1400"/>
              </a:spcAft>
              <a:buChar char="•"/>
            </a:pPr>
            <a:r>
              <a:rPr sz="2800">
                <a:solidFill>
                  <a:srgbClr val="263238"/>
                </a:solidFill>
                <a:latin typeface="Calibri"/>
              </a:rPr>
              <a:t>2. ¿Descartaría la fractura con las radiografías? ¿Qué haría hoy?</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70</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[r22] Duckworth AD et al. J Bone Joint Surg Br. 2012. doi:10.1302/0301-620X.94B7.28704</a:t>
            </a:r>
          </a:p>
          <a:p>
            <a:r>
              <a:rPr sz="1000">
                <a:solidFill>
                  <a:srgbClr val="5A6469"/>
                </a:solidFill>
                <a:latin typeface="Calibri"/>
              </a:rPr>
              <a:t>[r1] Clementson M et al. EFORT Open Rev. 2020. doi:10.1302/2058-5241.5.190025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Aumentan la probabilidad ser hombre, la lesión deportiva y el dolor en la tabaquera al desviar la muñeca en las primeras 72 horas; combinar tabaquera… [r22]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70</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Clementson M, Björkman A, Thomsen NOB. Acute scaphoid fractures: guidelines for diagnosis and treatment. EFORT Open Rev. 2020;5(2):96-103. doi:10.1302/2058-5241.5.190025 https://doi.org/10.1302/2058-5241.5.190025</a:t>
            </a:r>
          </a:p>
          <a:p>
            <a:pPr>
              <a:spcAft>
                <a:spcPts val="800"/>
              </a:spcAft>
            </a:pPr>
            <a:r>
              <a:rPr sz="1200">
                <a:solidFill>
                  <a:srgbClr val="263238"/>
                </a:solidFill>
                <a:latin typeface="Calibri"/>
              </a:rPr>
              <a:t>[r2] Dias JJ, Brealey SD, Fairhurst C, Amirfeyz R, Bhowal B, Blewitt N, et al. Surgery versus cast immobilisation for adults with a bicortical fracture of the scaphoid waist (SWIFFT): a pragmatic, multicentre, open-label, randomised superiority trial. Lancet. 2020;396(10248):390-401. doi:10.1016/S0140-6736(20)30931-4 https://doi.org/10.1016/S0140-6736(20)30931-4</a:t>
            </a:r>
          </a:p>
          <a:p>
            <a:pPr>
              <a:spcAft>
                <a:spcPts val="800"/>
              </a:spcAft>
            </a:pPr>
            <a:r>
              <a:rPr sz="1200">
                <a:solidFill>
                  <a:srgbClr val="263238"/>
                </a:solidFill>
                <a:latin typeface="Calibri"/>
              </a:rPr>
              <a:t>[r3] Dias JJ, Brealey SD, Coleman E, Hicks K, Laycock J, Cook E, et al. Clinical effectiveness of early surgical fixation versus cast immobilization for adults with a scaphoid waist fracture: five-year follow-up of the Scaphoid Waist Internal Fixation for Fractures Trial. Bone Joint J. 2026;108-B(1):70-78. doi:10.1302/0301-620X.108B1.BJJ-2025-0122.R1 https://doi.org/10.1302/0301-620X.108B1.BJJ-2025-0122.R1</a:t>
            </a:r>
          </a:p>
          <a:p>
            <a:pPr>
              <a:spcAft>
                <a:spcPts val="800"/>
              </a:spcAft>
            </a:pPr>
            <a:r>
              <a:rPr sz="1200">
                <a:solidFill>
                  <a:srgbClr val="263238"/>
                </a:solidFill>
                <a:latin typeface="Calibri"/>
              </a:rPr>
              <a:t>[r4] Dias JJ, Brealey SD, Coleman E, Choudhary S, Jeyapalan K, Adeleye E, et al. Radiological outcome of early surgical fixation versus cast immobilization for adults with a scaphoid waist fracture: five-year follow-up of the Scaphoid Waist Internal Fixation for Fractures Trial. Bone Joint J. 2026;108-B(1):87-95. doi:10.1302/0301-620X.108B1.BJJ-2025-0125.R1 https://doi.org/10.1302/0301-620X.108B1.BJJ-2025-0125.R1</a:t>
            </a:r>
          </a:p>
          <a:p>
            <a:pPr>
              <a:spcAft>
                <a:spcPts val="800"/>
              </a:spcAft>
            </a:pPr>
            <a:r>
              <a:rPr sz="1200">
                <a:solidFill>
                  <a:srgbClr val="263238"/>
                </a:solidFill>
                <a:latin typeface="Calibri"/>
              </a:rPr>
              <a:t>[r5] Johnson NA, Fairhurst C, Brealey SD, Cook E, Stirling E, Costa M, et al. One-year outcome of surgery compared with immobilization in a cast for adults with an undisplaced or minimally displaced scaphoid fracture : a meta-analysis of randomized controlled trials. Bone Joint J. 2022;104-B(8):953-962. doi:10.1302/0301-620X.104B8.BJJ-2022-0085.R2 https://doi.org/10.1302/0301-620X.104B8.BJJ-2022-0085.R2</a:t>
            </a:r>
          </a:p>
          <a:p>
            <a:pPr>
              <a:spcAft>
                <a:spcPts val="800"/>
              </a:spcAft>
            </a:pPr>
            <a:r>
              <a:rPr sz="1200">
                <a:solidFill>
                  <a:srgbClr val="263238"/>
                </a:solidFill>
                <a:latin typeface="Calibri"/>
              </a:rPr>
              <a:t>[r6] Buijze GA, Doornberg JN, Ham JS, Ring D, Bhandari M, Poolman RW. Surgical compared with conservative treatment for acute nondisplaced or minimally displaced scaphoid fractures: a systematic review and meta-analysis of randomized controlled trials. J Bone Joint Surg Am. 2010;92(6):1534-44. doi:10.2106/JBJS.I.01214 https://doi.org/10.2106/JBJS.I.01214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70</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Alnaeem H, Aldekhayel S, Kanevsky J, Neel OF. A Systematic Review and Meta-Analysis Examining the Differences Between Nonsurgical Management and Percutaneous Fixation of Minimally and Nondisplaced Scaphoid Fractures. J Hand Surg Am. 2016;41(12):1135-1144.e1. doi:10.1016/j.jhsa.2016.08.023 https://doi.org/10.1016/j.jhsa.2016.08.023</a:t>
            </a:r>
          </a:p>
          <a:p>
            <a:pPr>
              <a:spcAft>
                <a:spcPts val="800"/>
              </a:spcAft>
            </a:pPr>
            <a:r>
              <a:rPr sz="1200">
                <a:solidFill>
                  <a:srgbClr val="263238"/>
                </a:solidFill>
                <a:latin typeface="Calibri"/>
              </a:rPr>
              <a:t>[r8] Dias JJ, Wildin CJ, Bhowal B, Thompson JR. Should acute scaphoid fractures be fixed? A randomized controlled trial. J Bone Joint Surg Am. 2005;87(10):2160-8. doi:10.2106/JBJS.D.02305 https://pubmed.ncbi.nlm.nih.gov/16203878/</a:t>
            </a:r>
          </a:p>
          <a:p>
            <a:pPr>
              <a:spcAft>
                <a:spcPts val="800"/>
              </a:spcAft>
            </a:pPr>
            <a:r>
              <a:rPr sz="1200">
                <a:solidFill>
                  <a:srgbClr val="263238"/>
                </a:solidFill>
                <a:latin typeface="Calibri"/>
              </a:rPr>
              <a:t>[r9] Bond CD, Shin AY, McBride MT, Dao KD. Percutaneous screw fixation or cast immobilization for nondisplaced scaphoid fractures. J Bone Joint Surg Am. 2001;83(4):483-8. doi:10.2106/00004623-200104000-00001 https://doi.org/10.2106/00004623-200104000-00001</a:t>
            </a:r>
          </a:p>
          <a:p>
            <a:pPr>
              <a:spcAft>
                <a:spcPts val="800"/>
              </a:spcAft>
            </a:pPr>
            <a:r>
              <a:rPr sz="1200">
                <a:solidFill>
                  <a:srgbClr val="263238"/>
                </a:solidFill>
                <a:latin typeface="Calibri"/>
              </a:rPr>
              <a:t>[r10] McQueen MM, Gelbke MK, Wakefield A, Will EM, Gaebler C. Percutaneous screw fixation versus conservative treatment for fractures of the waist of the scaphoid: a prospective randomised study. J Bone Joint Surg Br. 2008;90(1):66-71. doi:10.1302/0301-620X.90B1.19767 https://doi.org/10.1302/0301-620X.90B1.19767</a:t>
            </a:r>
          </a:p>
          <a:p>
            <a:pPr>
              <a:spcAft>
                <a:spcPts val="800"/>
              </a:spcAft>
            </a:pPr>
            <a:r>
              <a:rPr sz="1200">
                <a:solidFill>
                  <a:srgbClr val="263238"/>
                </a:solidFill>
                <a:latin typeface="Calibri"/>
              </a:rPr>
              <a:t>[r11] Saedén B, Törnkvist H, Ponzer S, Höglund M. Fracture of the carpal scaphoid. A prospective, randomised 12-year follow-up comparing operative and conservative treatment. J Bone Joint Surg Br. 2001;83(2):230-4. doi:10.1302/0301-620x.83b2.11197 https://doi.org/10.1302/0301-620x.83b2.11197</a:t>
            </a:r>
          </a:p>
          <a:p>
            <a:pPr>
              <a:spcAft>
                <a:spcPts val="800"/>
              </a:spcAft>
            </a:pPr>
            <a:r>
              <a:rPr sz="1200">
                <a:solidFill>
                  <a:srgbClr val="263238"/>
                </a:solidFill>
                <a:latin typeface="Calibri"/>
              </a:rPr>
              <a:t>[r12] Clementson M, Jørgsholm P, Besjakov J, Thomsen N, Björkman A. Conservative Treatment Versus Arthroscopic-Assisted Screw Fixation of Scaphoid Waist Fractures--A Randomized Trial With Minimum 4-Year Follow-Up. J Hand Surg Am. 2015;40(7):1341-8. doi:10.1016/j.jhsa.2015.03.007 https://doi.org/10.1016/j.jhsa.2015.03.007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70</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Clementson M, Jørgsholm P, Besjakov J, Björkman A, Thomsen N. Union of Scaphoid Waist Fractures Assessed by CT Scan. J Wrist Surg. 2015;4(1):49-55. doi:10.1055/s-0034-1398472 https://doi.org/10.1055/s-0034-1398472</a:t>
            </a:r>
          </a:p>
          <a:p>
            <a:pPr>
              <a:spcAft>
                <a:spcPts val="800"/>
              </a:spcAft>
            </a:pPr>
            <a:r>
              <a:rPr sz="1200">
                <a:solidFill>
                  <a:srgbClr val="263238"/>
                </a:solidFill>
                <a:latin typeface="Calibri"/>
              </a:rPr>
              <a:t>[r14] Siotos C, Asif M, Lee J, Horen SR, Seal SM, Derman GH, et al. Cast selection and non-union rates for acute scaphoid fractures treated conservatively: a systematic review and meta-analysis. J Plast Surg Hand Surg. 2023;57(1-6):16-21. doi:10.1080/2000656X.2021.2024439 https://doi.org/10.1080/2000656X.2021.2024439</a:t>
            </a:r>
          </a:p>
          <a:p>
            <a:pPr>
              <a:spcAft>
                <a:spcPts val="800"/>
              </a:spcAft>
            </a:pPr>
            <a:r>
              <a:rPr sz="1200">
                <a:solidFill>
                  <a:srgbClr val="263238"/>
                </a:solidFill>
                <a:latin typeface="Calibri"/>
              </a:rPr>
              <a:t>[r15] Li NY, Dennison DG, Shin AY, Pulos NA. Update to Management of Acute Scaphoid Fractures. J Am Acad Orthop Surg. 2023;31(15):e550-e560. doi:10.5435/JAAOS-D-22-01210 https://doi.org/10.5435/JAAOS-D-22-01210</a:t>
            </a:r>
          </a:p>
          <a:p>
            <a:pPr>
              <a:spcAft>
                <a:spcPts val="800"/>
              </a:spcAft>
            </a:pPr>
            <a:r>
              <a:rPr sz="1200">
                <a:solidFill>
                  <a:srgbClr val="263238"/>
                </a:solidFill>
                <a:latin typeface="Calibri"/>
              </a:rPr>
              <a:t>[r16] Dias JJ, Singh HP. Displaced fracture of the waist of the scaphoid. J Bone Joint Surg Br. 2011;93(11):1433-9. doi:10.1302/0301-620X.93B11.26934 https://doi.org/10.1302/0301-620X.93B11.26934</a:t>
            </a:r>
          </a:p>
          <a:p>
            <a:pPr>
              <a:spcAft>
                <a:spcPts val="800"/>
              </a:spcAft>
            </a:pPr>
            <a:r>
              <a:rPr sz="1200">
                <a:solidFill>
                  <a:srgbClr val="263238"/>
                </a:solidFill>
                <a:latin typeface="Calibri"/>
              </a:rPr>
              <a:t>[r17] Mallee WH, Wang J, Poolman RW, Kloen P, Maas M, de Vet HC, et al. Computed tomography versus magnetic resonance imaging versus bone scintigraphy for clinically suspected scaphoid fractures in patients with negative plain radiographs. Cochrane Database Syst Rev. 2015;2015(6):CD010023. doi:10.1002/14651858.CD010023.pub2 https://doi.org/10.1002/14651858.CD010023.pub2</a:t>
            </a:r>
          </a:p>
          <a:p>
            <a:pPr>
              <a:spcAft>
                <a:spcPts val="800"/>
              </a:spcAft>
            </a:pPr>
            <a:r>
              <a:rPr sz="1200">
                <a:solidFill>
                  <a:srgbClr val="263238"/>
                </a:solidFill>
                <a:latin typeface="Calibri"/>
              </a:rPr>
              <a:t>[r18] Carpenter CR, Pines JM, Schuur JD, Muir M, Calfee RP, Raja AS. Adult scaphoid fracture. Acad Emerg Med. 2014;21(2):101-21. doi:10.1111/acem.12317 https://doi.org/10.1111/acem.12317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70</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Jorisal P, Sulay CBH, Octavius GS. An Umbrella Review and Updated Meta-Analysis of Imaging Modalities in Occult Scaphoid and Hip and Femoral Fractures. J Clin Med. 2024;13(13). doi:10.3390/jcm13133769 https://doi.org/10.3390/jcm13133769</a:t>
            </a:r>
          </a:p>
          <a:p>
            <a:pPr>
              <a:spcAft>
                <a:spcPts val="800"/>
              </a:spcAft>
            </a:pPr>
            <a:r>
              <a:rPr sz="1200">
                <a:solidFill>
                  <a:srgbClr val="263238"/>
                </a:solidFill>
                <a:latin typeface="Calibri"/>
              </a:rPr>
              <a:t>[r20] Coventry L, Oldrini I, Dean B, Novak A, Duckworth A, Metcalfe D. Which clinical features best predict occult scaphoid fractures? A systematic review of diagnostic test accuracy studies. Emerg Med J. 2023;40(8):576-582. doi:10.1136/emermed-2023-213119 https://doi.org/10.1136/emermed-2023-213119</a:t>
            </a:r>
          </a:p>
          <a:p>
            <a:pPr>
              <a:spcAft>
                <a:spcPts val="800"/>
              </a:spcAft>
            </a:pPr>
            <a:r>
              <a:rPr sz="1200">
                <a:solidFill>
                  <a:srgbClr val="263238"/>
                </a:solidFill>
                <a:latin typeface="Calibri"/>
              </a:rPr>
              <a:t>[r21] Mallee WH, Henny EP, van Dijk CN, Kamminga SP, van Enst WA, Kloen P. Clinical diagnostic evaluation for scaphoid fractures: a systematic review and meta-analysis. J Hand Surg Am. 2014;39(9):1683-1691.e2. doi:10.1016/j.jhsa.2014.06.004 https://doi.org/10.1016/j.jhsa.2014.06.004</a:t>
            </a:r>
          </a:p>
          <a:p>
            <a:pPr>
              <a:spcAft>
                <a:spcPts val="800"/>
              </a:spcAft>
            </a:pPr>
            <a:r>
              <a:rPr sz="1200">
                <a:solidFill>
                  <a:srgbClr val="263238"/>
                </a:solidFill>
                <a:latin typeface="Calibri"/>
              </a:rPr>
              <a:t>[r22] Duckworth AD, Buijze GA, Moran M, Gray A, Court-Brown CM, Ring D, et al. Predictors of fracture following suspected injury to the scaphoid. J Bone Joint Surg Br. 2012;94(7):961-8. doi:10.1302/0301-620X.94B7.28704 https://doi.org/10.1302/0301-620X.94B7.28704</a:t>
            </a:r>
          </a:p>
          <a:p>
            <a:pPr>
              <a:spcAft>
                <a:spcPts val="800"/>
              </a:spcAft>
            </a:pPr>
            <a:r>
              <a:rPr sz="1200">
                <a:solidFill>
                  <a:srgbClr val="263238"/>
                </a:solidFill>
                <a:latin typeface="Calibri"/>
              </a:rPr>
              <a:t>[r23] National Institute for Health and Care Excellence. Fractures (non-complex): assessment and management. NICE guideline NG38. London: NICE; 2016 Feb 17 (recomendación 1.2.3). https://www.nice.org.uk/guidance/ng38/chapter/Recommendations</a:t>
            </a:r>
          </a:p>
          <a:p>
            <a:pPr>
              <a:spcAft>
                <a:spcPts val="800"/>
              </a:spcAft>
            </a:pPr>
            <a:r>
              <a:rPr sz="1200">
                <a:solidFill>
                  <a:srgbClr val="263238"/>
                </a:solidFill>
                <a:latin typeface="Calibri"/>
              </a:rPr>
              <a:t>[r24] Kwee RM, Kwee TC. Ultrasound for diagnosing radiographically occult scaphoid fracture. Skeletal Radiol. 2018;47(9):1205-1212. doi:10.1007/s00256-018-2931-7 https://doi.org/10.1007/s00256-018-2931-7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70</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Gelberman RH, Menon J. The vascularity of the scaphoid bone. J Hand Surg Am. 1980;5(5):508-13. doi:10.1016/s0363-5023(80)80087-6 https://doi.org/10.1016/s0363-5023(80)80087-6</a:t>
            </a:r>
          </a:p>
          <a:p>
            <a:pPr>
              <a:spcAft>
                <a:spcPts val="800"/>
              </a:spcAft>
            </a:pPr>
            <a:r>
              <a:rPr sz="1200">
                <a:solidFill>
                  <a:srgbClr val="263238"/>
                </a:solidFill>
                <a:latin typeface="Calibri"/>
              </a:rPr>
              <a:t>[r26] Panagis JS, Gelberman RH, Taleisnik J, Baumgaertner M. The arterial anatomy of the human carpus. Part II: The intraosseous vascularity. J Hand Surg Am. 1983;8(4):375-82. doi:10.1016/s0363-5023(83)80195-6 https://doi.org/10.1016/s0363-5023(83)80195-6</a:t>
            </a:r>
          </a:p>
          <a:p>
            <a:pPr>
              <a:spcAft>
                <a:spcPts val="800"/>
              </a:spcAft>
            </a:pPr>
            <a:r>
              <a:rPr sz="1200">
                <a:solidFill>
                  <a:srgbClr val="263238"/>
                </a:solidFill>
                <a:latin typeface="Calibri"/>
              </a:rPr>
              <a:t>[r27] Morsy M, Sabbagh MD, van Alphen NA, Laungani AT, Kadar A, Moran SL. The Vascular Anatomy of the Scaphoid: New Discoveries Using Micro-Computed Tomography Imaging. J Hand Surg Am. 2019;44(11):928-938. doi:10.1016/j.jhsa.2019.08.001 https://doi.org/10.1016/j.jhsa.2019.08.001</a:t>
            </a:r>
          </a:p>
          <a:p>
            <a:pPr>
              <a:spcAft>
                <a:spcPts val="800"/>
              </a:spcAft>
            </a:pPr>
            <a:r>
              <a:rPr sz="1200">
                <a:solidFill>
                  <a:srgbClr val="263238"/>
                </a:solidFill>
                <a:latin typeface="Calibri"/>
              </a:rPr>
              <a:t>[r28] Oehmke MJ, Podranski T, Klaus R, Knolle E, Weindel S, Rein S, et al. The blood supply of the scaphoid bone. J Hand Surg Eur Vol. 2009;34(3):351-7. doi:10.1177/1753193408100117 https://doi.org/10.1177/1753193408100117</a:t>
            </a:r>
          </a:p>
          <a:p>
            <a:pPr>
              <a:spcAft>
                <a:spcPts val="800"/>
              </a:spcAft>
            </a:pPr>
            <a:r>
              <a:rPr sz="1200">
                <a:solidFill>
                  <a:srgbClr val="263238"/>
                </a:solidFill>
                <a:latin typeface="Calibri"/>
              </a:rPr>
              <a:t>[r29] Duckworth AD, Jenkins PJ, Aitken SA, Clement ND, Court-Brown CM, McQueen MM. Scaphoid fracture epidemiology. J Trauma Acute Care Surg. 2012;72(2):E41-5. doi:10.1097/ta.0b013e31822458e8 https://doi.org/10.1097/ta.0b013e31822458e8</a:t>
            </a:r>
          </a:p>
          <a:p>
            <a:pPr>
              <a:spcAft>
                <a:spcPts val="800"/>
              </a:spcAft>
            </a:pPr>
            <a:r>
              <a:rPr sz="1200">
                <a:solidFill>
                  <a:srgbClr val="263238"/>
                </a:solidFill>
                <a:latin typeface="Calibri"/>
              </a:rPr>
              <a:t>[r30] Ten Berg PW, Drijkoningen T, Strackee SD, Buijze GA. Classifications of Acute Scaphoid Fractures: A Systematic Literature Review. J Wrist Surg. 2016;5(2):152-9. doi:10.1055/s-0036-1571280 https://doi.org/10.1055/s-0036-1571280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70</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Herbert TJ, Fisher WE. Management of the fractured scaphoid using a new bone screw. J Bone Joint Surg Br. 1984;66(1):114-23. doi:10.1302/0301-620X.66B1.6693468 https://doi.org/10.1302/0301-620X.66B1.6693468</a:t>
            </a:r>
          </a:p>
          <a:p>
            <a:pPr>
              <a:spcAft>
                <a:spcPts val="800"/>
              </a:spcAft>
            </a:pPr>
            <a:r>
              <a:rPr sz="1200">
                <a:solidFill>
                  <a:srgbClr val="263238"/>
                </a:solidFill>
                <a:latin typeface="Calibri"/>
              </a:rPr>
              <a:t>[r32] Okoro CK, Skalski MR, Patel DB, White EA, Matcuk GR Jr. Imaging Diagnosis and Management of Carpal Trauma and Instability-An Illustrated Guide. Life (Basel). 2023;13(7). doi:10.3390/life13071426 https://doi.org/10.3390/life13071426</a:t>
            </a:r>
          </a:p>
          <a:p>
            <a:pPr>
              <a:spcAft>
                <a:spcPts val="800"/>
              </a:spcAft>
            </a:pPr>
            <a:r>
              <a:rPr sz="1200">
                <a:solidFill>
                  <a:srgbClr val="263238"/>
                </a:solidFill>
                <a:latin typeface="Calibri"/>
              </a:rPr>
              <a:t>[r33] Soubeyrand M, Biau D, Mansour C, Mahjoub S, Molina V, Gagey O. Comparison of percutaneous dorsal versus volar fixation of scaphoid waist fractures using a computer model in cadavers. J Hand Surg Am. 2009;34(10):1838-44. doi:10.1016/j.jhsa.2009.07.012 https://doi.org/10.1016/j.jhsa.2009.07.012</a:t>
            </a:r>
          </a:p>
          <a:p>
            <a:pPr>
              <a:spcAft>
                <a:spcPts val="800"/>
              </a:spcAft>
            </a:pPr>
            <a:r>
              <a:rPr sz="1200">
                <a:solidFill>
                  <a:srgbClr val="263238"/>
                </a:solidFill>
                <a:latin typeface="Calibri"/>
              </a:rPr>
              <a:t>[r34] Lucenti L, Lutsky KF, Jones C, Kazarian E, Fletcher D, Beredjiklian PK. Antegrade Versus Retrograde Technique for Fixation of Scaphoid Waist Fractures: A Comparison of Screw Placement. J Wrist Surg. 2020;9(1):34-38. doi:10.1055/s-0039-1698745 https://doi.org/10.1055/s-0039-1698745</a:t>
            </a:r>
          </a:p>
          <a:p>
            <a:pPr>
              <a:spcAft>
                <a:spcPts val="800"/>
              </a:spcAft>
            </a:pPr>
            <a:r>
              <a:rPr sz="1200">
                <a:solidFill>
                  <a:srgbClr val="263238"/>
                </a:solidFill>
                <a:latin typeface="Calibri"/>
              </a:rPr>
              <a:t>[r35] Bushnell BD, McWilliams AD, Messer TM. Complications in dorsal percutaneous cannulated screw fixation of nondisplaced scaphoid waist fractures. J Hand Surg Am. 2007;32(6):827-33. doi:10.1016/j.jhsa.2007.04.003 https://doi.org/10.1016/j.jhsa.2007.04.003</a:t>
            </a:r>
          </a:p>
          <a:p>
            <a:pPr>
              <a:spcAft>
                <a:spcPts val="800"/>
              </a:spcAft>
            </a:pPr>
            <a:r>
              <a:rPr sz="1200">
                <a:solidFill>
                  <a:srgbClr val="263238"/>
                </a:solidFill>
                <a:latin typeface="Calibri"/>
              </a:rPr>
              <a:t>[r36] Wong TC, Yip TH, Wu WC. Carpal ligament injuries with acute scaphoid fractures - a combined wrist injury. J Hand Surg Br. 2005;30(4):415-8. doi:10.1016/j.jhsb.2005.02.011 https://doi.org/10.1016/j.jhsb.2005.02.011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70</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Chong HH, Kulkarni K, Shah R, Hau MYT, Athanatos L, Singh HP. A meta-analysis of union rate after proximal scaphoid fractures: terminology matters. J Plast Surg Hand Surg. 2022;56(5):298-309. doi:10.1080/2000656X.2021.1979016 https://doi.org/10.1080/2000656X.2021.1979016</a:t>
            </a:r>
          </a:p>
          <a:p>
            <a:pPr>
              <a:spcAft>
                <a:spcPts val="800"/>
              </a:spcAft>
            </a:pPr>
            <a:r>
              <a:rPr sz="1200">
                <a:solidFill>
                  <a:srgbClr val="263238"/>
                </a:solidFill>
                <a:latin typeface="Calibri"/>
              </a:rPr>
              <a:t>[r38] Zura R, Xiong Z, Einhorn T, Watson JT, Ostrum RF, Prayson MJ, et al. Epidemiology of Fracture Nonunion in 18 Human Bones. JAMA Surg. 2016;151(11):e162775. doi:10.1001/jamasurg.2016.2775 https://doi.org/10.1001/jamasurg.2016.2775</a:t>
            </a:r>
          </a:p>
          <a:p>
            <a:pPr>
              <a:spcAft>
                <a:spcPts val="800"/>
              </a:spcAft>
            </a:pPr>
            <a:r>
              <a:rPr sz="1200">
                <a:solidFill>
                  <a:srgbClr val="263238"/>
                </a:solidFill>
                <a:latin typeface="Calibri"/>
              </a:rPr>
              <a:t>[r39] Buijze GA, Ochtman L, Ring D. Management of scaphoid nonunion. J Hand Surg Am. 2012;37(5):1095-100; quiz 1101. doi:10.1016/j.jhsa.2012.03.002 https://doi.org/10.1016/j.jhsa.2012.03.002</a:t>
            </a:r>
          </a:p>
          <a:p>
            <a:pPr>
              <a:spcAft>
                <a:spcPts val="800"/>
              </a:spcAft>
            </a:pPr>
            <a:r>
              <a:rPr sz="1200">
                <a:solidFill>
                  <a:srgbClr val="263238"/>
                </a:solidFill>
                <a:latin typeface="Calibri"/>
              </a:rPr>
              <a:t>[r40] Inoue G, Sakuma M. The natural history of scaphoid non-union. Radiographical and clinical analysis in 102 cases. Arch Orthop Trauma Surg. 1996;115(1):1-4. doi:10.1007/BF00453208 https://doi.org/10.1007/BF00453208</a:t>
            </a:r>
          </a:p>
          <a:p>
            <a:pPr>
              <a:spcAft>
                <a:spcPts val="800"/>
              </a:spcAft>
            </a:pPr>
            <a:r>
              <a:rPr sz="1200">
                <a:solidFill>
                  <a:srgbClr val="263238"/>
                </a:solidFill>
                <a:latin typeface="Calibri"/>
              </a:rPr>
              <a:t>[r41] Trumble TE, Salas P, Barthel T, Robert KQ 3rd. Management of scaphoid nonunions. J Am Acad Orthop Surg. 2003;11(6):380-91. doi:10.5435/00124635-200311000-00002 https://doi.org/10.5435/00124635-200311000-00002</a:t>
            </a:r>
          </a:p>
          <a:p>
            <a:pPr>
              <a:spcAft>
                <a:spcPts val="800"/>
              </a:spcAft>
            </a:pPr>
            <a:r>
              <a:rPr sz="1200">
                <a:solidFill>
                  <a:srgbClr val="263238"/>
                </a:solidFill>
                <a:latin typeface="Calibri"/>
              </a:rPr>
              <a:t>[r42] Pinder RM, Brkljac M, Rix L, Muir L, Brewster M. Treatment of Scaphoid Nonunion: A Systematic Review of the Existing Evidence. J Hand Surg Am. 2015;40(9):1797-1805.e3. doi:10.1016/j.jhsa.2015.05.003 https://doi.org/10.1016/j.jhsa.2015.05.003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70</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Duncumb JW, Robinson PG, Williamson TR, Murray IR, Campbell D, Molyneux SG, et al. Bone grafting for scaphoid nonunion surgery : a systematic review and meta-analysis. Bone Joint J. 2022;104-B(5):549-558. doi:10.1302/0301-620X.104B5.BJJ-2021-1114.R1 https://doi.org/10.1302/0301-620X.104B5.BJJ-2021-1114.R1</a:t>
            </a:r>
          </a:p>
          <a:p>
            <a:pPr>
              <a:spcAft>
                <a:spcPts val="800"/>
              </a:spcAft>
            </a:pPr>
            <a:r>
              <a:rPr sz="1200">
                <a:solidFill>
                  <a:srgbClr val="263238"/>
                </a:solidFill>
                <a:latin typeface="Calibri"/>
              </a:rPr>
              <a:t>[r44] Baamir A, Dhellemmes O, Coquerel-Beghin D, Auquit-Auckbur I. Graft choice for managing scaphoid non-union: umbrella review. Hand Surg Rehabil. 2024;43(4):101759. doi:10.1016/j.hansur.2024.101759 https://doi.org/10.1016/j.hansur.2024.101759</a:t>
            </a:r>
          </a:p>
          <a:p>
            <a:pPr>
              <a:spcAft>
                <a:spcPts val="800"/>
              </a:spcAft>
            </a:pPr>
            <a:r>
              <a:rPr sz="1200">
                <a:solidFill>
                  <a:srgbClr val="263238"/>
                </a:solidFill>
                <a:latin typeface="Calibri"/>
              </a:rPr>
              <a:t>[r45] Fox MG, Wang DT, Chhabra AB. Accuracy of enhanced and unenhanced MRI in diagnosing scaphoid proximal pole avascular necrosis and predicting surgical outcome. Skeletal Radiol. 2015;44(11):1671-8. doi:10.1007/s00256-015-2221-6 https://doi.org/10.1007/s00256-015-2221-6</a:t>
            </a:r>
          </a:p>
          <a:p>
            <a:pPr>
              <a:spcAft>
                <a:spcPts val="800"/>
              </a:spcAft>
            </a:pPr>
            <a:r>
              <a:rPr sz="1200">
                <a:solidFill>
                  <a:srgbClr val="263238"/>
                </a:solidFill>
                <a:latin typeface="Calibri"/>
              </a:rPr>
              <a:t>[r46] Mulford JS, Ceulemans LJ, Nam D, Axelrod TS. Proximal row carpectomy vs four corner fusion for scapholunate (Slac) or scaphoid nonunion advanced collapse (Snac) wrists: a systematic review of outcomes. J Hand Surg Eur Vol. 2009;34(2):256-63. doi:10.1177/1753193408100954 https://doi.org/10.1177/1753193408100954</a:t>
            </a:r>
          </a:p>
          <a:p>
            <a:pPr>
              <a:spcAft>
                <a:spcPts val="800"/>
              </a:spcAft>
            </a:pPr>
            <a:r>
              <a:rPr sz="1200">
                <a:solidFill>
                  <a:srgbClr val="263238"/>
                </a:solidFill>
                <a:latin typeface="Calibri"/>
              </a:rPr>
              <a:t>[r47] Seltser A, Suh N, Chambers SB, MacDermid JC, Grewal R. Scaphoid Malunion Clinical and Radiographic Outcomes at a Minimum of 4 Years Follow-Up. J Hand Surg Am. 2020;45(9):883.e1-883.e7. doi:10.1016/j.jhsa.2020.04.002 https://doi.org/10.1016/j.jhsa.2020.04.002</a:t>
            </a:r>
          </a:p>
          <a:p>
            <a:pPr>
              <a:spcAft>
                <a:spcPts val="800"/>
              </a:spcAft>
            </a:pPr>
            <a:r>
              <a:rPr sz="1200">
                <a:solidFill>
                  <a:srgbClr val="263238"/>
                </a:solidFill>
                <a:latin typeface="Calibri"/>
              </a:rPr>
              <a:t>[r48] Shiver AL, Wallace DR, Dolan JD, Jones KL, Fulcher SM. The "Standing Peanut" Scaphoid View: A Semi-supinated Radiographic View for Intraoperative Evaluation of Screw Placement in Scaphoid Waist Fractures. Tech Hand Up Extrem Surg. 2023;27(4):204-209. doi:10.1097/BTH.0000000000000447 https://doi.org/10.1097/BTH.0000000000000447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70</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Kraus M, Anteby R, Konen E, Eshed I, Klang E. Artificial intelligence for X-ray scaphoid fracture detection: a systematic review and diagnostic test accuracy meta-analysis. Eur Radiol. 2024;34(7):4341-4351. doi:10.1007/s00330-023-10473-x https://doi.org/10.1007/s00330-023-10473-x</a:t>
            </a:r>
          </a:p>
          <a:p>
            <a:pPr>
              <a:spcAft>
                <a:spcPts val="800"/>
              </a:spcAft>
            </a:pPr>
            <a:r>
              <a:rPr sz="1200">
                <a:solidFill>
                  <a:srgbClr val="263238"/>
                </a:solidFill>
                <a:latin typeface="Calibri"/>
              </a:rPr>
              <a:t>[r50] Wang S, Yi Z, Chen W, Liu B. A review of digital orthopedic techniques in pre- and intra-operative management of scaphoid fracture. EFORT Open Rev. 2026;11(10):1048-1063. doi:10.1530/EOR-2026-0084 https://doi.org/10.1530/EOR-2026-0084</a:t>
            </a:r>
          </a:p>
          <a:p>
            <a:pPr>
              <a:spcAft>
                <a:spcPts val="800"/>
              </a:spcAft>
            </a:pPr>
            <a:r>
              <a:rPr sz="1200">
                <a:solidFill>
                  <a:srgbClr val="263238"/>
                </a:solidFill>
                <a:latin typeface="Calibri"/>
              </a:rPr>
              <a:t>[r51] Noori A, Persitz J, Khan S, Chan A, Paul R. Arthroscopic assisted versus open non-vascularized bone grafting in delayed union and nonunion of the scaphoid: a systematic review and meta-analysis. BMC Musculoskelet Disord. 2024;25(1):611. doi:10.1186/s12891-024-07723-4 https://doi.org/10.1186/s12891-024-07723-4</a:t>
            </a:r>
          </a:p>
          <a:p>
            <a:pPr>
              <a:spcAft>
                <a:spcPts val="800"/>
              </a:spcAft>
            </a:pPr>
            <a:r>
              <a:rPr sz="1200">
                <a:solidFill>
                  <a:srgbClr val="263238"/>
                </a:solidFill>
                <a:latin typeface="Calibri"/>
              </a:rPr>
              <a:t>[r52] Weller WJ, Thompson NB, Phillips SG, Calandruccio JH. Scaphoid Fractures in Athletes. Orthop Clin North Am. 2020;51(4):511-516. doi:10.1016/j.ocl.2020.07.001 https://doi.org/10.1016/j.ocl.2020.07.001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70 / 70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Fractura del escafoides: qué decide el tratamiento y cuándo operar</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