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c:v>
                </c:pt>
              </c:strCache>
            </c:strRef>
          </c:tx>
          <c:spPr>
            <a:solidFill>
              <a:srgbClr val="0F5F6B"/>
            </a:solidFill>
          </c:spPr>
          <c:cat>
            <c:strRef>
              <c:f>Sheet1!$A$2:$A$4</c:f>
              <c:strCache>
                <c:ptCount val="3"/>
                <c:pt idx="0">
                  <c:v>Mujeres</c:v>
                </c:pt>
                <c:pt idx="1">
                  <c:v>Total</c:v>
                </c:pt>
                <c:pt idx="2">
                  <c:v>Hombres</c:v>
                </c:pt>
              </c:strCache>
            </c:strRef>
          </c:cat>
          <c:val>
            <c:numRef>
              <c:f>Sheet1!$B$2:$B$4</c:f>
              <c:numCache>
                <c:formatCode>General</c:formatCode>
                <c:ptCount val="3"/>
                <c:pt idx="0">
                  <c:v>114</c:v>
                </c:pt>
                <c:pt idx="1">
                  <c:v>82</c:v>
                </c:pt>
                <c:pt idx="2">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Fracturas de 2 partes</c:v>
                </c:pt>
                <c:pt idx="1">
                  <c:v>Mujeres</c:v>
                </c:pt>
                <c:pt idx="2">
                  <c:v>Tratadas sin cirugía</c:v>
                </c:pt>
              </c:strCache>
            </c:strRef>
          </c:cat>
          <c:val>
            <c:numRef>
              <c:f>Sheet1!$B$2:$B$4</c:f>
              <c:numCache>
                <c:formatCode>General</c:formatCode>
                <c:ptCount val="3"/>
                <c:pt idx="0">
                  <c:v>62</c:v>
                </c:pt>
                <c:pt idx="1">
                  <c:v>73</c:v>
                </c:pt>
                <c:pt idx="2">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Con soporte medial</c:v>
                </c:pt>
                <c:pt idx="1">
                  <c:v>Sin soporte medial</c:v>
                </c:pt>
              </c:strCache>
            </c:strRef>
          </c:cat>
          <c:val>
            <c:numRef>
              <c:f>Sheet1!$B$2:$B$3</c:f>
              <c:numCache>
                <c:formatCode>General</c:formatCode>
                <c:ptCount val="2"/>
                <c:pt idx="0">
                  <c:v>1.2</c:v>
                </c:pt>
                <c:pt idx="1">
                  <c:v>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Sheet1!$A$2:$A$3</c:f>
              <c:strCache>
                <c:ptCount val="2"/>
                <c:pt idx="0">
                  <c:v>Tornillos de calcar: ganancia de carga de fallo</c:v>
                </c:pt>
                <c:pt idx="1">
                  <c:v>Cuña medial de 10 mm: pérdida de carga de fallo</c:v>
                </c:pt>
              </c:strCache>
            </c:strRef>
          </c:cat>
          <c:val>
            <c:numRef>
              <c:f>Sheet1!$B$2:$B$3</c:f>
              <c:numCache>
                <c:formatCode>General</c:formatCode>
                <c:ptCount val="2"/>
                <c:pt idx="0">
                  <c:v>31</c:v>
                </c:pt>
                <c:pt idx="1">
                  <c:v>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exactitud</c:v>
                </c:pt>
              </c:strCache>
            </c:strRef>
          </c:tx>
          <c:spPr>
            <a:solidFill>
              <a:srgbClr val="0F5F6B"/>
            </a:solidFill>
          </c:spPr>
          <c:cat>
            <c:strRef>
              <c:f>Sheet1!$A$2:$A$10</c:f>
              <c:strCache>
                <c:ptCount val="9"/>
                <c:pt idx="0">
                  <c:v>Fractura de 3 fragmentos</c:v>
                </c:pt>
                <c:pt idx="1">
                  <c:v>Componente de cabeza dividida</c:v>
                </c:pt>
                <c:pt idx="2">
                  <c:v>Luxación glenohumeral</c:v>
                </c:pt>
                <c:pt idx="3">
                  <c:v>Desplazamiento de tuberosidades mayor de 10 mm</c:v>
                </c:pt>
                <c:pt idx="4">
                  <c:v>Angulación de la cabeza mayor de 45°</c:v>
                </c:pt>
                <c:pt idx="5">
                  <c:v>Fractura de 4 fragmentos</c:v>
                </c:pt>
                <c:pt idx="6">
                  <c:v>Patrón básico de fractura</c:v>
                </c:pt>
                <c:pt idx="7">
                  <c:v>Bisagra medial rota</c:v>
                </c:pt>
                <c:pt idx="8">
                  <c:v>Calcar menor de 8 mm</c:v>
                </c:pt>
              </c:strCache>
            </c:strRef>
          </c:cat>
          <c:val>
            <c:numRef>
              <c:f>Sheet1!$B$2:$B$10</c:f>
              <c:numCache>
                <c:formatCode>General</c:formatCode>
                <c:ptCount val="9"/>
                <c:pt idx="0">
                  <c:v>0.38</c:v>
                </c:pt>
                <c:pt idx="1">
                  <c:v>0.49</c:v>
                </c:pt>
                <c:pt idx="2">
                  <c:v>0.49</c:v>
                </c:pt>
                <c:pt idx="3">
                  <c:v>0.61</c:v>
                </c:pt>
                <c:pt idx="4">
                  <c:v>0.62</c:v>
                </c:pt>
                <c:pt idx="5">
                  <c:v>0.67</c:v>
                </c:pt>
                <c:pt idx="6">
                  <c:v>0.7</c:v>
                </c:pt>
                <c:pt idx="7">
                  <c:v>0.79</c:v>
                </c:pt>
                <c:pt idx="8">
                  <c:v>0.84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exactitud</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Sheet1!$A$2:$A$6</c:f>
              <c:strCache>
                <c:ptCount val="5"/>
                <c:pt idx="0">
                  <c:v>Sidor: Neer, radiografías</c:v>
                </c:pt>
                <c:pt idx="1">
                  <c:v>Majed: Neer, modelos de TC</c:v>
                </c:pt>
                <c:pt idx="2">
                  <c:v>Majed: AO, modelos de TC</c:v>
                </c:pt>
                <c:pt idx="3">
                  <c:v>Majed: Codman-Hertel</c:v>
                </c:pt>
                <c:pt idx="4">
                  <c:v>Stoddart: Neer abreviada</c:v>
                </c:pt>
              </c:strCache>
            </c:strRef>
          </c:cat>
          <c:val>
            <c:numRef>
              <c:f>Sheet1!$B$2:$B$6</c:f>
              <c:numCache>
                <c:formatCode>General</c:formatCode>
                <c:ptCount val="5"/>
                <c:pt idx="0">
                  <c:v>0.48</c:v>
                </c:pt>
                <c:pt idx="1">
                  <c:v>0.33</c:v>
                </c:pt>
                <c:pt idx="2">
                  <c:v>0.11</c:v>
                </c:pt>
                <c:pt idx="3">
                  <c:v>0.44</c:v>
                </c:pt>
                <c:pt idx="4">
                  <c:v>0.737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Signo del hematoma anterior</c:v>
                </c:pt>
              </c:strCache>
            </c:strRef>
          </c:cat>
          <c:val>
            <c:numRef>
              <c:f>Sheet1!$B$2:$B$2</c:f>
              <c:numCache>
                <c:formatCode>General</c:formatCode>
                <c:ptCount val="1"/>
                <c:pt idx="0">
                  <c:v>100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Signo del hematoma anterior</c:v>
                </c:pt>
              </c:strCache>
            </c:strRef>
          </c:cat>
          <c:val>
            <c:numRef>
              <c:f>Sheet1!$C$2:$C$2</c:f>
              <c:numCache>
                <c:formatCode>General</c:formatCode>
                <c:ptCount val="1"/>
                <c:pt idx="0">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Signo del hematoma anterior</c:v>
                </c:pt>
                <c:pt idx="1">
                  <c:v>Radiografía a las 2 semanas</c:v>
                </c:pt>
              </c:strCache>
            </c:strRef>
          </c:cat>
          <c:val>
            <c:numRef>
              <c:f>Sheet1!$B$2:$B$3</c:f>
              <c:numCache>
                <c:formatCode>General</c:formatCode>
                <c:ptCount val="2"/>
                <c:pt idx="0">
                  <c:v>98</c:v>
                </c:pt>
                <c:pt idx="1">
                  <c:v>71.2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AO</c:v>
                </c:pt>
                <c:pt idx="1">
                  <c:v>Neer de 16 grupos</c:v>
                </c:pt>
                <c:pt idx="2">
                  <c:v>Neer de 6 grupos</c:v>
                </c:pt>
              </c:strCache>
            </c:strRef>
          </c:cat>
          <c:val>
            <c:numRef>
              <c:f>Sheet1!$B$2:$B$4</c:f>
              <c:numCache>
                <c:formatCode>General</c:formatCode>
                <c:ptCount val="3"/>
                <c:pt idx="0">
                  <c:v>23</c:v>
                </c:pt>
                <c:pt idx="1">
                  <c:v>16</c:v>
                </c:pt>
                <c:pt idx="2">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Cirugía</c:v>
                </c:pt>
                <c:pt idx="1">
                  <c:v>No quirúrgico</c:v>
                </c:pt>
              </c:strCache>
            </c:strRef>
          </c:cat>
          <c:val>
            <c:numRef>
              <c:f>Sheet1!$B$2:$B$3</c:f>
              <c:numCache>
                <c:formatCode>General</c:formatCode>
                <c:ptCount val="2"/>
                <c:pt idx="0">
                  <c:v>39.07</c:v>
                </c:pt>
                <c:pt idx="1">
                  <c:v>38.32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Sheet1!$A$2:$A$7</c:f>
              <c:strCache>
                <c:ptCount val="6"/>
                <c:pt idx="0">
                  <c:v>Todas: inversa</c:v>
                </c:pt>
                <c:pt idx="1">
                  <c:v>Todas: placa</c:v>
                </c:pt>
                <c:pt idx="2">
                  <c:v>Tipo C2: inversa</c:v>
                </c:pt>
                <c:pt idx="3">
                  <c:v>Tipo C2: placa</c:v>
                </c:pt>
                <c:pt idx="4">
                  <c:v>Tipo B2: inversa</c:v>
                </c:pt>
                <c:pt idx="5">
                  <c:v>Tipo B2: placa</c:v>
                </c:pt>
              </c:strCache>
            </c:strRef>
          </c:cat>
          <c:val>
            <c:numRef>
              <c:f>Sheet1!$B$2:$B$7</c:f>
              <c:numCache>
                <c:formatCode>General</c:formatCode>
                <c:ptCount val="6"/>
                <c:pt idx="0">
                  <c:v>68.0</c:v>
                </c:pt>
                <c:pt idx="1">
                  <c:v>54.6</c:v>
                </c:pt>
                <c:pt idx="2">
                  <c:v>69.3</c:v>
                </c:pt>
                <c:pt idx="3">
                  <c:v>50.6</c:v>
                </c:pt>
                <c:pt idx="4">
                  <c:v>66.2</c:v>
                </c:pt>
                <c:pt idx="5">
                  <c:v>58.5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Deltoideo</c:v>
                </c:pt>
                <c:pt idx="1">
                  <c:v>Deltopectoral</c:v>
                </c:pt>
              </c:strCache>
            </c:strRef>
          </c:cat>
          <c:val>
            <c:numRef>
              <c:f>Sheet1!$B$2:$B$3</c:f>
              <c:numCache>
                <c:formatCode>General</c:formatCode>
                <c:ptCount val="2"/>
                <c:pt idx="0">
                  <c:v>81</c:v>
                </c:pt>
                <c:pt idx="1">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Placa bloqueada</c:v>
                </c:pt>
                <c:pt idx="1">
                  <c:v>Clavo bloqueado</c:v>
                </c:pt>
              </c:strCache>
            </c:strRef>
          </c:cat>
          <c:val>
            <c:numRef>
              <c:f>Sheet1!$B$2:$B$3</c:f>
              <c:numCache>
                <c:formatCode>General</c:formatCode>
                <c:ptCount val="2"/>
                <c:pt idx="0">
                  <c:v>31</c:v>
                </c:pt>
                <c:pt idx="1">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Infección</c:v>
                </c:pt>
                <c:pt idx="1">
                  <c:v>Choque subacromial</c:v>
                </c:pt>
                <c:pt idx="2">
                  <c:v>Penetración del tornillo</c:v>
                </c:pt>
                <c:pt idx="3">
                  <c:v>Necrosis avascular</c:v>
                </c:pt>
                <c:pt idx="4">
                  <c:v>Reintervención</c:v>
                </c:pt>
                <c:pt idx="5">
                  <c:v>Consolidación en varo</c:v>
                </c:pt>
                <c:pt idx="6">
                  <c:v>Sin contar el varo</c:v>
                </c:pt>
                <c:pt idx="7">
                  <c:v>Complicaciones totales</c:v>
                </c:pt>
              </c:strCache>
            </c:strRef>
          </c:cat>
          <c:val>
            <c:numRef>
              <c:f>Sheet1!$B$2:$B$9</c:f>
              <c:numCache>
                <c:formatCode>General</c:formatCode>
                <c:ptCount val="8"/>
                <c:pt idx="0">
                  <c:v>4</c:v>
                </c:pt>
                <c:pt idx="1">
                  <c:v>6</c:v>
                </c:pt>
                <c:pt idx="2">
                  <c:v>8</c:v>
                </c:pt>
                <c:pt idx="3">
                  <c:v>10</c:v>
                </c:pt>
                <c:pt idx="4">
                  <c:v>14</c:v>
                </c:pt>
                <c:pt idx="5">
                  <c:v>16</c:v>
                </c:pt>
                <c:pt idx="6">
                  <c:v>33</c:v>
                </c:pt>
                <c:pt idx="7">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Todas las fracturas</c:v>
                </c:pt>
                <c:pt idx="1">
                  <c:v>Con conminución metafisaria</c:v>
                </c:pt>
                <c:pt idx="2">
                  <c:v>Con traslación de 33 % a 100 %</c:v>
                </c:pt>
              </c:strCache>
            </c:strRef>
          </c:cat>
          <c:val>
            <c:numRef>
              <c:f>Sheet1!$B$2:$B$4</c:f>
              <c:numCache>
                <c:formatCode>General</c:formatCode>
                <c:ptCount val="3"/>
                <c:pt idx="0">
                  <c:v>1.1</c:v>
                </c:pt>
                <c:pt idx="1">
                  <c:v>8</c:v>
                </c:pt>
                <c:pt idx="2">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Sheet1!$A$2:$A$7</c:f>
              <c:strCache>
                <c:ptCount val="6"/>
                <c:pt idx="0">
                  <c:v>Conservador, revisión de 12 estudios</c:v>
                </c:pt>
                <c:pt idx="1">
                  <c:v>Placa, revisión de 12 estudios</c:v>
                </c:pt>
                <c:pt idx="2">
                  <c:v>Placa, serie multicéntrica a 1 año</c:v>
                </c:pt>
                <c:pt idx="3">
                  <c:v>Inversa, DelPhi a 2 años</c:v>
                </c:pt>
                <c:pt idx="4">
                  <c:v>Placa, DelPhi a 2 años</c:v>
                </c:pt>
                <c:pt idx="5">
                  <c:v>Fracturas-luxación con placa</c:v>
                </c:pt>
              </c:strCache>
            </c:strRef>
          </c:cat>
          <c:val>
            <c:numRef>
              <c:f>Sheet1!$B$2:$B$7</c:f>
              <c:numCache>
                <c:formatCode>General</c:formatCode>
                <c:ptCount val="6"/>
                <c:pt idx="0">
                  <c:v>74</c:v>
                </c:pt>
                <c:pt idx="1">
                  <c:v>74</c:v>
                </c:pt>
                <c:pt idx="2">
                  <c:v>70.6</c:v>
                </c:pt>
                <c:pt idx="3">
                  <c:v>68.0</c:v>
                </c:pt>
                <c:pt idx="4">
                  <c:v>54.6</c:v>
                </c:pt>
                <c:pt idx="5">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húmero proximal: Neer y AO/OTA 11, necrosis avascular, y decidir entre conservador, placa bloqueada, clavo y artroplastia inversa.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y cómo se cuentan las partes; Epidemiología: cuánto, a quién y cómo llega; Mecanismo de lesión; Anatomía quirúrgica: lo que debes ver con los ojos cerrados; Biomecánica: por qué fallan las fijaciones; Clasificación: Neer, AO/OTA 11 y Codman-Hertel; Diagnóstico: de la urgencia a la decisión; Examen físico: nervios, piel y la fractura que no se ve; Imágenes: serie, TC y cuándo cambian la conducta; Algoritmo: decidir entre conservador, fijación y artroplastia; Tratamiento: conservador, fijación, clavo, hemiartroplastia e inversa; Técnica quirúrgica: placa, aloinjerto de peroné, clavo e inversa; Complicaciones: qué ocurre y cómo reducirlas; Pronóstico: qué se puede prometer; Rehabilitación: tiempos y lo que sí tiene evidencia; Guías y consensos vigentes. Estructura sugerida por el autor para diez minutos: Lámina 1 (0:30): Título, objetivo y aviso: material educativo; no sustituye al juicio clínico, a las guías institucionales ni a la supervisión del tutor. Lámina 2 (1:00): Epidemiología: 82 por 100 000 personas-año, 114 en mujeres y 47 en hombres; 78 % se trató sin cirugía [r1]. Lámina 3 (1:00): Clasificar: Neer cuenta partes con 1 cm y 45°; AO/OTA 11 tiene los tipos A, B y C; el kappa fue 0,33 para Neer y 0,11 para AO [r2][r3]. Lámina 4 (1:00): La cabeza: circunfleja posterior 64 %, calcar menor de 8 mm, bisagra medial rota; 8 de 10 cabezas isquémicas sin necrosis [r24][r26][r14]. Lámina 5 (2:00): ¿Operar? PROFHER: 39,07 frente a 38,32 puntos; Cochrane: función igual a 1 y 2 años y RR 2,06 de cirugías adicionales [r4][r6]. Lámina 6 (1:00): Si se opera en el mayor con fractura B2 o C2: DelPhi, Constant de 68,0 con inversa frente a 54,6 con placa; con las reservas de Iking y de Lopiz [r8][r46][r40]. Lámina 7 (1:30): Técnica de la placa: reducción sin varo, calcar, placa a 5 a 8 mm bajo la tuberosidad mayor; sin soporte medial cae 5,8 mm [r22][r13][r10]. Lámina 8 (1:00): Complicaciones: 49 % con placa, 14 % de reintervención y 58 % de denervación del axilar tras la fractura [r11][r16]. Lámina 9 (0:30): Rehabilitación: movilización en la primera semana, segura en conservador [r15].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del húmero proximal es una lesión de fragilidad: en una serie finlandesa la incidencia fue de 82 por 100 000 personas-año y 78 % se trató con cabestrillo, sin cirugía (fuente: Launonen AP y colaboradores, 2015). Neer cuenta "partes" solo si un fragmento se separa más de 1 cm o se angula más de 45° (fuente: Younis Z y colaboradores, 2024); AO/OTA 11 la ordena en los tipos A, B y C (fuente: Younis Z y colaboradores, 2024). Ambas se leen distinto de un observador a otro: el kappa fue 0,33 para Neer y 0,11 para AO en 96 fracturas (fuente: Majed A y colaboradores, 2011), así que son un lenguaje común, no un veredicto. Operar una fractura desplazada del cuello quirúrgico en el adulto no mejoró la función frente al cabestrillo: en PROFHER el Oxford Shoulder Score promedió 39,07 con cirugía y 38,32 sin ella (diferencia de 0,75; IC 95 %, -1,33 a 2,84) (fuente: Rangan A y colaboradores, 2015), y el resultado no cambió a los 5 años (fuente: Handoll HH y colaboradores, 2017). La Cochrane de 2022 suma evidencia de certeza alta de que no hay diferencia clínica en la función a 1 y 2 años, y de certeza baja de más cirugías adicionales con el tratamiento quirúrgico (RR 2,06) (fuente: Handoll HH y colaboradores, 2022). La guía NICE recomienda ofrecer manejo no quirúrgico en la fractura desplazada de baja energía no complicada (fuente: National Institute for Health and Care Excellence, 2016). Si se decide operar a un adulto de 65 a 85 años con fractura desplazada OTA/AO 11-B2 o 11-C2, en el ensayo DelPhi la artroplastia inversa superó a la placa bloqueada a los 2 años (Constant 68,0 frente a 54,6) (fuente: Fraser AN y colaboradores, 2020), y el seguimiento a 5 años se publicó con el mismo mensaje (fuente: Fraser AN y colaboradores, 2024). Con placa, el éxito depende de la técnica: sin soporte medial la cabeza perdió 5,8 mm de altura frente a 1,2 mm con soporte (fuente: Gardner MJ y colaboradores, 2007), y una revisión sistemática de 12 estudios con 514 pacientes halló 49 % de complicaciones y 14 % de reintervención (fuente: Sproul RC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y cómo se cuentan las partes. Es la rotura del extremo superior del húmero: la cabeza articular, las 2 tuberosidades y el cuello. En el adulto mayor es, casi siempre, una lesión de fragilidad; tras la fractura de muñeca y la de cadera, es la 3.ª fractura osteoporótica más frecuente en personas mayores (fuente: Launonen AP y colaboradores, 2015). Codman separó 4 porciones: cabeza articular, tuberosidad mayor, tuberosidad menor y diáfisis (fuente: Younis Z y colaboradores, 2024). Neer añadió la medida: un fragmento solo cuenta como "parte" si se separa más de 1 cm o se angula más de 45° (fuente: Younis Z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esa regla, una fractura con varios trazos puede ser de 1 parte si ningún fragmento cumple el umbral. Clasificar sin engañarse sobre lo que la clasificación puede decidir (Neer, AO/OTA 11 y Codman-Hertel). Estimar el riesgo de necrosis con los criterios de Hertel y entender por qué no siempre se cumple. Elegir entre manejo conservador, placa bloqueada, clavo, hemiartroplastia o artroplastia inversa, con la evidencia abierta. Ejecutar la técnica con la lógica de la mecánica: reducción, soporte medial, altura de la placa, tuberosidades.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Anticipar complicaciones y planear la rehabilitación. La fractura del niño y la de la diáfisis del húmero no se tratan aquí. Para la fractura-luxación, la cabeza dividida y la tuberosidad mayor aislada la Cochrane declara evidencia insuficiente en ensayos (fuente: Handoll HH y colaboradores, 2022); se citan solo de pasada. Con esto cerramos definición: qué es y cómo se cuentan las partes. Sigamos con epidemiología: cuánto, a quién y cómo llega.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a quién y cómo llega. En una ciudad finlandesa, entre 2006 y 2010, se identificaron 692 fracturas en 678 pacientes, 73 % mujeres (fuente: Launonen AP y colaboradores, 2015). La incidencia sin ajustar fue de 82 por 100 000 personas-año (IC 95 %, 76 a 88): 114 en mujeres y 47 en hombres (fuente: Launonen AP y colaboradores, 2015). Sube con la edad y es mayor en invierno (fuente: Launonen AP y colaboradores, 2015). En una serie prospectiva de 5 años con 1 027 fracturas, la incidencia por edad más alta se vio en mujeres de 80 a 89 años (fuente: Court-Brown CM y colaboradores, 2001). En un área metropolitana, estas fracturas fueron 5,03 % de todas las fracturas de la serie; la edad media fue 55,4 años en hombres y 67,0 en mujeres (fuente: Passaretti D y colaboradores, 2017). Las fracturas de 2 partes predominaron: 428 de 692 (62 %) (fuente: Launonen AP y colaboradores, 2015). 78 % de las fracturas (539 de 692) se trató sin cirugía, con cabestrillo (fuente: Launonen AP y colaboradores, 2015). Con Neer, en la serie de Court-Brown 50 % de las fracturas quedó como mínimamente desplazada y cerca de 90 % se concentró en apenas 3 categorías (fuente: Court-Brown CM y colaboradores, 2001). La fractura en valgo impactada B1.1, que Neer no nombra, fue la más común, cerca de 1 de cada 5 (fuente: Court-Brown CM y colaboradores, 2001); las de tipo C fueron solo 6 % (fuente: Court-Brown CM y colaboradores, 2001). Si la mayoría son poco desplazadas y la mayoría se maneja sin cirugía, la decisión más frecuente es cuándo no operar, más que cómo operar. Además, la serie de Court-Brown muestra que Neer agrupa mal lo que es frecuente, y esa es una razón para conocer también AO/OTA.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fractura del húmero proximal (por 100 000 personas-año)» muestra lo siguiente. Mujeres: 114 por 100 000 (fuente: Launonen AP y colaboradores, 2015). Total: 82 por 100 000 (fuente: Launonen AP y colaboradores, 2015). Hombres: 47 por 100 000 (fuente: Launonen AP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«Rasgos de 692 fracturas en una cohorte finlandesa (%)» muestra lo siguiente. Tratadas sin cirugía: 78 por ciento (fuente: Launonen AP y colaboradores, 2015). Mujeres: 73 por ciento (fuente: Launonen AP y colaboradores, 2015). Fracturas de 2 partes: 62 por ciento (fuente: Launonen AP y colaboradores, 2015). Con esto cerramos epidemiología: cuánto, a quién y cómo llega.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En el estudio de 711 pacientes, las mujeres sufrieron sobre todo traumatismos de baja energía en la calle o en la casa, y los hombres más a menudo traumatismos de alta energía (fuente: Passaretti D y colaboradores, 2017). En adultos, el patrón de fractura se asoció con el mecanismo; en niños no (fuente: Passaretti D y colaboradores, 2017). Eso cambia tu pregunta en urgencias: Mujer mayor, caída desde su altura: piensa en fragilidad ósea, en comorbilidad y en lo que ella necesita funcionalmente. Los ensayos de tratamiento incluyen sobre todo mujeres de 60 años o más (fuente: Handoll HH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Hombre o paciente joven, alta energía: busca lesiones asociadas. La AO recuerda considerar lesión escapular, cervical o de otra parte de la extremidad superior (fuente: Jaeger M y colaboradores, 2026). La fuerza rompe el hueso, pero también el manguito perióstico. Que la necrosis sea rara pese a que 80 % de estas fracturas interrumpe la circunfleja anterior llevó a Hettrich a medir cuánto aporta la posterior (fuente: Hettrich CM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anticipar la isquemia, Hertel halló más útil la morfología de la fractura que otros rasgos como el número de fragmentos (fuente: Hertel R y colaboradores, 2004). Con esto cerramos mecanismo de lesión. Sigamos con anatomía quirúrgica: lo que debes ver con los ojos cerrados.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lo que debes ver con los ojos cerrados. La lámina de Gray muestra lo esencial: cabeza, cuello anatómico, tuberosidades mayor y menor, surco bicipital, cuello quirúrgico y las inserciones del pectoral mayor y del dorsal ancho sobre la diáfisis proximal. Las tuberosidades son los sitios de anclaje del manguito: durante la osteosíntesis se pasan suturas por las inserciones del subescapular, el supraespinoso y el infraespinoso (fuente: Jaeger M y colaboradores, 2026). La cabeza no mira hacia delante: está retrovertida unos 25° (rango medio, 18° a 30°) respecto al eje epicondíleo distal, que es perpendicular al antebrazo con el codo a 90° (fuente: Jaeger M y colaboradores, 2026). Esa cifra te ayuda a comprobar la rotación cuando reduces. Durante años se enseñó que la rama anterolateral de la circunfleja anterior era el vaso principal. En 24 hombros de cadáver, con gadolinio y resonancia, la circunfleja posterior aportó 64 % de la irrigación de la cabeza y la anterior 36 % (fuente: Hettrich CM y colaboradores, 2010). Eso explica por qué pocas cabezas se necrosan aunque la circunfleja anterior quede rota en 80 % de los casos, y de ahí el consejo de cuidar la posterior al abordar y al fijar (fuente: Hettrich CM y colaboradores, 2010). Para Hertel, 3 rasgos pesaron más que el resto: cuánto hueso metafisario queda unido a la cabeza por su cara dorsomedial (el calcar), si la bisagra medial sigue íntegra y el patrón básico de la fractura (fuente: Hertel R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bisagra medial es el manguito perióstico que une la cabeza con la diáfisis por el lado medial y es el sostén biológico y mecánico de la reducción. Nervio axilar: pasa medial al húmero proximal; por eso, al liberar la cápsula medial de una cabeza que se recupera en una artroplastia, la AO pide cuidado especial (fuente: Jaeger M y colaboradores, 2026). En la fractura misma, 58 % mostró denervación del axilar por EMG (fuente: Visser CP y colaboradores, 2001). Tendón bicipital y rama ascendente de la circunfleja anterior: quedan en riesgo si la placa se coloca demasiado cerca del surco bicipital (fuente: Jaeger M y colaboradores, 2026). El borde superior de la inserción del pectoral mayor sirve como reparo de altura y versión. En 20 húmeros de cadáver la distancia de ese borde a la tangente de la cabeza fue 5,64 cm (fuente: Torrens C y colaboradores, 2008). En 21 pares de cadáver y 107 resonancias, la distancia fue 58,9 mm en hombres y 55,2 mm en mujeres, y aumentó 1,7 mm por cada 10 mm de estatura sobre 1,7 m (fuente: Ponce BA y colaboradores, 2013). Es un apoyo para la hemiartroplastia de fractura; para la inversa, aplícalo con tu tutor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clave y por qué cada una importa» tiene 3 columnas: Estructura, Dato clave, Consecuencia en la decisión. Fila 1: Estructura, Circunfleja humeral posterior; Dato clave, 64 % de la irrigación de la cabeza (fuente: Hettrich CM y colaboradores, 2010); Consecuencia en la decisión, Protégela al exponer y al fijar (fuente: Hettrich CM y colaboradores, 2010). Fila 2: Estructura, Circunfleja humeral anterior; Dato clave, 36 % de la irrigación; lesionada en 80 % de las fracturas (fuente: Hettrich CM y colaboradores, 2010); Consecuencia en la decisión, Su rotura no equivale a necrosis (fuente: Hettrich CM y colaboradores, 2010). Fila 3: Estructura, Calcar y bisagra medial; Dato clave, Calcar menor de 8 mm: exactitud de 0,84 para isquemia; bisagra rota: 0,79 (fuente: Hertel R y colaboradores, 2004); Consecuencia en la decisión, Piensa en isquemia, pero no la des por segura (fuente: Bastian JD y colaboradores, 2008). Fila 4: Estructura, Surco bicipital; Dato clave, La placa va 2 a 4 mm por detrás (fuente: Jaeger M y colaboradores, 2026); Consecuencia en la decisión, Si se acerca, arriesgas el bíceps y una rama de la circunfleja anterior (fuente: Jaeger M y colaboradores, 2026). Fila 5: Estructura, Tuberosidad mayor; Dato clave, Referencia de la altura de la placa: 5 a 8 mm por debajo de su punta (fuente: Jaeger M y colaboradores, 2026); Consecuencia en la decisión, Placa alta: choque acromial y tornillos que penetran (fuente: Jaeger M y colaboradores, 2026). Fila 6: Estructura, Nervio axilar; Dato clave, 58 % con denervación por EMG tras la fractura (fuente: Visser CP y colaboradores, 2001); Consecuencia en la decisión, Documenta el examen antes de operar (práctica habitual / opinión experta). Fila 7: Estructura, Tendón del pectoral mayor; Dato clave, Su borde superior queda a 5,64 cm de la tangente a la cabeza (fuente: Torrens C y colaboradores, 2008); Consecuencia en la decisión, Reparo de altura en hemiartroplastia (fuente: Torrens C y colaboradores, 2008). (fuente: Jaeger M y colaboradores, 2026) (fuente: Bastian JD y colaboradores, 2008) (fuente: Hertel R y colaboradores, 2004) (fuente: Hettrich CM y colaboradores, 2010) (fuente: Torrens C y colaboradores, 2008) (fuente: Visser CP y colaboradores, 2001). Con esto cerramos anatomía quirúrgica: lo que debes ver con los ojos cerrados. Sigamos con biomecánica: por qué fallan las fijaciones.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fallan las fijaciones. Puesta en la cara lateral, la placa bloqueada sola no logra sostener la cabeza (fuente: Gardner MJ y colaboradores, 2007); si falta el apoyo medial, la cabeza tiende a hundirse en varo. Gardner midió la pérdida de altura de la cabeza en 35 pacientes: 1,2 mm con soporte medial y 5,8 mm sin él (P menor de 0,001), con penetración articular del tornillo en 1 caso frente a 5 (fuente: Gardner MJ y colaboradores, 2007). Gardner aceptó 3 maneras de tener soporte medial: un tornillo bloqueado oblicuo en la región inferomedial de la cabeza, una cortical medial reducida de forma anatómica, o el fragmento proximal impactado por fuera dentro de la diáfisis (fuente: Gardner MJ y colaboradores, 2007). En 11 pares de húmeros de cadáver con una fractura de 3 partes, una cuña medial de 10 mm redujo la carga de fallo 48 % y la energía de fallo 44 %; añadir tornillos de calcar subió 31 % la carga de fallo y 44 % la energía (fuente: Ponce BA y colaboradores, 2013). Krappinger, con análisis multivariante, halló 4 factores ligados al fallo: 2 del paciente (edad y densidad mineral ósea local) y 2 de la cirugía (reducción anatómica y soporte cortical medial restituido); cuantos más factores de riesgo se sumaban, más fallos hubo (fuente: Krappinger D y colaboradores, 2011). En 112 fijaciones, hubo colapso en varo en 17; la rosca cruzada de los tornillos estuvo en 64,7 % de los colapsos frente a 32,6 % de los demás, y no se restauró el calcar en 47,1 % frente a 16,8 % (fuente: Padegimas EM y colaboradores, 2020). En hueso osteoporótico, la inserción tendinosa puede ser más fuerte que el hueso; por eso las suturas por los tendones refuerzan la placa (fuente: Jaeger M y colaboradores, 2026). Como funciona sin manguito, la AO la ve como una opción atractiva en el anciano: en una sola cirugía ofrece alivio del dolor y función previsibles (fuente: Jaeger M y colaboradores, 2026). Lo que sigue dependiendo del cirujano es que las tuberosidades consoliden bien fijadas (fuente: Jaeger M y colaboradores, 2026) (fuente: Jain NP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altura de la cabeza tras placa bloqueada según haya soporte medial (mm)» muestra lo siguiente. Con soporte medial: 1.2 mm (fuente: Gardner MJ y colaboradores, 2007). Sin soporte medial: 5.8 mm (fuente: Gardner MJ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«Cadáver: cambio de la carga de fallo de la placa (%)» muestra lo siguiente. Cuña medial de 10 mm: pérdida de carga de fallo: 48 por ciento (fuente: Ponce BA y colaboradores, 2013). Tornillos de calcar: ganancia de carga de fallo: 31 por ciento (fuente: Ponce BA y colaboradores, 2013). Con esto cerramos biomecánica: por qué fallan las fijaciones. Sigamos con clasificación: neer, ao/ota 11 y codman-hertel.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neer, ao/ota 11 y codman-hertel. Neer introdujo su sistema en 1970 (fuente: Younis Z y colaboradores, 2024). Parte el húmero proximal en 4 segmentos, como Codman, y cuenta cuántos están desplazados: más de 1 cm o más de 45° (fuente: Younis Z y colaboradores, 2024). Resultan fracturas de 1, 2, 3 o 4 partes (fuente: Younis Z y colaboradores, 2024). El sistema original tiene 16 categorías, y existe una versión abreviada de 6 grupos (fuente: Sidor ML y colaboradores, 1993). Para qué sirve en la decisión: separa lo poco desplazado, que casi siempre se maneja sin cirugía, de lo desplazado, donde se discute el tratamiento (fuente: Younis Z y colaboradores, 2024). Su límite es que ignora el valgo impactado, que la AO sí identifica (fuente: Younis Z y colaboradores, 2024). La clasificación AO/OTA divide en tipo A (extraarticular unifocal: tuberosidad o cuello quirúrgico), tipo B (extraarticular bifocal: cuello y tuberosidades, a menudo con impactación) y tipo C (articular, con distinto grado de conminución) (fuente: Younis Z y colaboradores, 2024). En el índice de la AO se agrupan como 2 partes extraarticulares, 3 partes extraarticulares y articulares o de 4 partes (fuente: Jaeger M y colaboradores, 2026); dentro hay subgrupos con o sin impactación (fuente: Jaeger M y colaboradores, 2026) (fuente: Jaeger M y colaboradores, 2026) y con desplazamiento marcado o luxación (fuente: Jaeger M y colaboradores, 2026) (fuente: Jaeger M y colaboradores, 2026). Para qué sirve en la decisión: describe patrones con comportamiento distinto. Un ejemplo: en la de 3 partes con cuello impactado y tuberosidad mayor rota, lo metafisario suele ser estable y lo que decide es la tuberosidad; si se movió más de 5 mm, la AO aconseja reducirla y fijarla (fuente: Jaeger M y colaboradores, 2026). En cambio, en 93 fracturas aisladas de la tuberosidad mayor, el grupo de más de 5 mm no tuvo peor función ni más dolor, y los autores no sostienen un umbral discreto de 5 mm (fuente: Ryan DJ y colaboradores, 2023). Las 2 fuentes discrepan; decídelo con tu tutor y con el paciente. Hertel construyó un sistema binario de piezas ("lego") para describir la fractura y encontró los predictores de isquemia de la cabeza (fuente: Hertel R y colaboradores, 2004). Los 3 más útiles fueron la longitud del calcar (exactitud de 0,84 si es menor de 8 mm), la bisagra medial rota (0,79) y el patrón básico de fractura (0,7) (fuente: Hertel R y colaboradores, 2004). Combinando calcar corto, cuello anatómico y bisagra rota, el valor predictivo positivo llegó a 97 % (fuente: Hertel R y colaboradores, 2004). 3 cautelas: (1) en 51 pacientes de 21 a 60 años operados, 10 tenían la cabeza isquémica al inicio y 8 de ellas no desarrollaron necrosis (fuente: Bastian JD y colaboradores, 2008); (2) en 267 fijaciones con placa, la necrosis fue 3,7 % y los criterios de Hertel fueron importantes pero insuficientes, con recomendación de TC para la zona del calcar (fuente: Campochiaro G y colaboradores, 2015); (3) la calidad de la reducción también cuenta: en el grupo con necrosis fue mala en 50 % frente a 3,4 % de los demás (fuente: Campochiaro G y colaboradores, 2015). Sidor (50 fracturas, 5 observadores): kappa medio de 0,48 en la primera lectura; los 5 coincidieron en 32 % de las fracturas (fuente: Sidor ML y colaboradores, 1993). Majed (96 fracturas, modelos de TC, 4 observadores): kappa interobservador de 0,33 para Neer, 0,11 para AO y 0,44 para Codman-Hertel (fuente: Majed A y colaboradores, 2011). Stoddart (22 pacientes, 2 observadores): la versión de 6 grupos de Neer tuvo kappa interobservador de 0,737, y la concordancia intra e interobservador de la AO fue de 0,4 a 0,6 (fuente: Stoddart M y colaboradores, 2020). Brunner (40 fracturas, 4 observadores): con radiografías y TC bidimensional la concordancia fue moderada y mejoró a buena con TC tridimensional estereoscópica (fuente: Brunner A y colaboradores, 2009). La conclusión práctica: usa el lenguaje de Neer y AO para comunicar, pero apóyate en la TC cuando la decisión dependa del patrón y no cierres la decisión por una letra.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de cada predictor de isquemia de la cabeza (Hertel, 0 a 1)» muestra lo siguiente. Calcar menor de 8 mm: 0.8 exactitud (fuente: Hertel R y colaboradores, 2004). Bisagra medial rota: 0.8 exactitud (fuente: Hertel R y colaboradores, 2004). Patrón básico de fractura: 0.7 exactitud (fuente: Hertel R y colaboradores, 2004). Fractura de 4 fragmentos: 0.7 exactitud (fuente: Hertel R y colaboradores, 2004). Angulación de la cabeza mayor de 45°: 0.6 exactitud (fuente: Hertel R y colaboradores, 2004). Desplazamiento de tuberosidades mayor de 10 mm: 0.6 exactitud (fuente: Hertel R y colaboradores, 2004). Luxación glenohumeral: 0.5 exactitud (fuente: Hertel R y colaboradores, 2004). Componente de cabeza dividida: 0.5 exactitud (fuente: Hertel R y colaboradores, 2004). Fractura de 3 fragmentos: 0.4 exactitud (fuente: Hertel R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interobservador (kappa) según el estudio y el sistema» muestra lo siguiente. Sidor: Neer, radiografías: 0.5 kappa (fuente: Sidor ML y colaboradores, 1993). Majed: Neer, modelos de TC: 0.3 kappa (fuente: Majed A y colaboradores, 2011). Majed: AO, modelos de TC: 0.1 kappa (fuente: Majed A y colaboradores, 2011). Majed: Codman-Hertel: 0.4 kappa (fuente: Majed A y colaboradores, 2011). Stoddart: Neer abreviada: 0.7 kappa (fuente: Stoddart M y colaboradores, 2020). En el documento Word de este tema encontrarás además: Neer: cómo se lee; AO/OTA 11 en una mirada. Con esto cerramos clasificación: neer, ao/ota 11 y codman-hertel. Sigamos con diagnóstico: de la urgencia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urgencia a la decisión. Lo que amenaza la vida o el miembro va primero, con una evaluación sistemática tipo ATLS. Cuando el hombro duele, está deformado, hinchado o abierto, el examen dirigido suma pulsos distales, fuerza, sensibilidad y el arco activo y pasivo del hombro (fuente: Jaeger M y colaboradores, 2026). Más allá del trazo, la AO pide sopesar 4 cosas: el paciente (qué exige y qué enfermedades tiene), el manguito como estaba antes de la caída, la sangre que le llega a la cabeza y la calidad del hueso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Delphi con 86 expertos identificados de la Neer Circle hubo consenso en que la edad, la demanda funcional, el patrón, la calidad ósea y la comorbilidad influyen mucho en la decisión (fuente: Williams AA y colaboradores, 2025). En ese mismo Delphi coincidieron en que la afectación del calcar no cambiaría su decisión (fuente: Williams AA y colaboradores, 2025), aunque el calcar sí pesa en el riesgo de isquemia (fuente: Hertel R y colaboradores, 2004) y en la estabilidad de la placa (fuente: Gardner MJ y colaboradores, 2007): tenlo presente cuando un experto lo descarte.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Mano dominante y trabajo. Independencia previa, caídas, anticoagulantes y osteoporosis conocida. Dolor previo del hombro o cirugía previa. Qué espera del tratamiento: la decisión compartida es la norma, porque la evidencia no da un tratamiento único (fuente: Handoll HH y colaboradores, 2022). Con esto cerramos diagnóstico: de la urgencia a la decisión. Sigamos con examen físico: nervios, piel y la fractura que no se ve.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nervios, piel y la fractura que no se ve. Pulsos distales, motor y sensibilidad son obligatorios (fuente: Jaeger M y colaboradores, 2026). El problema es que la clínica falla para detectar daño nervioso: en 143 fracturas por baja energía, el EMG mostró denervación en 96 pacientes (67 %); el axilar en 83 (58 %) y el supraescapular en 69 (48 %) (fuente: Visser CP y colaboradores, 2001). Fue más frecuente en las desplazadas (82 %, 41 de 50) que en las no desplazadas (59 %, 55 de 93) (fuente: Visser CP y colaboradores, 2001). Para los autores, el examen clínico por sí solo apenas las detecta (fuente: Visser CP y colaboradores, 2001). Anótalo antes de operar para no cargar con una parálisis que ya estaba. Hasta 59 % de las no desplazadas se pasan por alto al inicio (fuente: Makaram NS y colaboradores, 2024). En 59 pacientes con traumatismo de hombro y radiografías normales, la RM mostró fractura no desplazada de la tuberosidad mayor en 25 (42,4 %) (fuente: Makaram NS y colaboradores, 2024). El signo del hematoma anterior (hematoma que se extiende por la cara anterior del brazo hasta la mitad de la diáfisis, visto en la primera semana) tuvo exactitud de 98 %, con sensibilidad de 100 % y especificidad de 97 %; la radiografía a las 2 semanas tuvo exactitud de 71,2 % (fuente: Makaram NS y colaboradores, 2024). Es un estudio observacional de 59 pacientes (fuente: Makaram NS y colaboradores, 2024): úsalo como alerta para pedir RM o inmovilizar, no como sustituto de la imagen.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«Signo del hematoma anterior para fractura oculta de tuberosidad mayor (referencia: RM)» muestra lo siguiente. Signo del hematoma anterior: sensibilidad 100 por ciento y especificidad 97 por ciento (fuente: Makaram NS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para detectar la fractura oculta de la tuberosidad mayor (%)» muestra lo siguiente. Signo del hematoma anterior: 98 por ciento (fuente: Makaram NS y colaboradores, 2024). Radiografía a las 2 semanas: 71.2 por ciento (fuente: Makaram NS y colaboradores, 2024). En el documento Word de este tema encontrarás además: Denervación en el EMG tras la fractura (%). Con esto cerramos examen físico: nervios, piel y la fractura que no se ve. Sigamos con imágenes: serie, tc y cuándo cambian la conducta.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serie, tc y cuándo cambian la conducta. La AO describe una serie de 3 proyecciones (AP verdadera, axilar lateral y Y escapular), pero con 2 perpendiculares, la AP verdadera y la Y, ya se tipifica la fractura; la transtorácica quedó en desuso (fuente: Jaeger M y colaboradores, 2026). En un centro de nivel I, solo 30 % de las fracturas tuvo una axilar adecuada y 14 % una serie completa; añadirla apenas cambió las recomendaciones de 3 cirujanos sobre 42 fracturas (fuente: Berkes MB y colaboradores, 2015). Una fractura poco desplazada no siempre la necesita; su valor está en la lesión compleja, con la cabeza comprometida o muy conminuta (fuente: Jaeger M y colaboradores, 2026). Te dice qué podrás fijar: cuántos fragmentos hay y de qué tamaño, cuánto hueso queda en la cabeza y en las tuberosidades, cuánta conminución, y qué largo tiene la extensión metafisaria posteromedial (fuente: Jaeger M y colaboradores, 2026). En el consenso Delphi de la Neer Circle los expertos coincidieron en el valor de la TC con reconstrucción 3D (fuente: Williams AA y colaboradores, 2025). Para el calcar, en 267 fracturas los autores recomiendan estudiar con TC toda fractura que lo involucre (fuente: Campochiaro G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22 pacientes, la TC modificó la categoría de Neer de 16 grupos en 16 % de las observaciones, la de Neer de 6 grupos en 10 % y la de AO en 23 %; el manejo cambió en 9 de 22 pacientes (fuente: Stoddart M y colaboradores, 2020). Con TC tridimensional estereoscópica la concordancia mejoró a buena frente a moderada con radiografías (fuente: Brunner A y colaboradores, 2009). Pero en los modelos de TC de 96 fracturas, los kappa siguieron bajos (0,33 para Neer y 0,11 para AO) (fuente: Majed A y colaboradores, 2011); la imagen mejor no elimina por completo la discordancia. Como mínimo, 2 vistas perpendiculares: AP verdadera y Y escapular (fuente: Jaeger M y colaboradores, 2026). Pedir TC si hay duda del patrón, cabeza afectada, conminución o si la decisión depende de la irrigación o del calcar (fuente: Jaeger M y colaboradores, 2026) (fuente: Campochiaro G y colaboradores, 2015). Pensar en RM si el paciente tiene dolor y signos de contusión con radiografías normales (fuente: Makaram NS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«Observaciones en las que la TC cambió la clasificación (%)» muestra lo siguiente. AO: 23 por ciento (fuente: Stoddart M y colaboradores, 2020). Neer de 16 grupos: 16 por ciento (fuente: Stoddart M y colaboradores, 2020). Neer de 6 grupos: 10 por ciento (fuente: Stoddart M y colaboradores, 2020). Con esto cerramos imágenes: serie, tc y cuándo cambian la conducta. Sigamos con algoritmo: decidir entre conservador, fijación y artroplastia.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decidir entre conservador, fijación y artroplastia. El algoritmo ordena la decisión de un adulto con fractura desplazada del húmero proximal. Resume la evidencia; no sustituye al criterio de tu tutor ni a la planificación de cada paciente.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 la fractura al tratamiento» se lee de arriba hacia abajo. Se parte de: Adulto con fractura del húmero proximal; ATLS hecho y examen neurovascular registrado (fuente: Jaeger M y colaboradores, 2026). Se decide: ¿Herida abierta, piel en tienda, lesión vascular, fractura-luxación o cabeza dividida? Si la respuesta es sí, considera cirugía (nice) (fuente: National Institute for Health and Care Excellence, 2016); la cochrane declara evidencia insuficiente en fractura-luxación y fractura articular (fuente: Handoll HH y colaboradores, 2022). Si la respuesta es no, ¿algún fragmento separado más de 1 cm o angulado más de 45° (neer) (fuente: Younis Z y colaboradores, 2024)?. Se hace: Considera cirugía (NICE) (fuente: National Institute for Health and Care Excellence, 2016); la Cochrane declara evidencia insuficiente en fractura-luxación y fractura articular (fuente: Handoll HH y colaboradores, 2022). Se decide: ¿Algún fragmento separado más de 1 cm o angulado más de 45° (Neer) (fuente: Younis Z y colaboradores, 2024)? Si la respuesta es no, manejo conservador con movilización temprana (fuente: Challoumas D y colaboradores, 2025); el valgo impactado b1.1 dio buen resultado en 80,6 % (fuente: Court-Brown CM y colaboradores, 2002). Si la respuesta es sí, ¿paciente mayor, con comorbilidad o baja demanda?. Se hace: Manejo conservador con movilización temprana (fuente: Challoumas D y colaboradores, 2025); el valgo impactado B1.1 dio buen resultado en 80,6 % (fuente: Court-Brown CM y colaboradores, 2002). Se decide: ¿Paciente mayor, con comorbilidad o baja demanda? Si la respuesta es sí, ofrece manejo no quirúrgico: sin diferencia funcional a 1 y 2 años con certeza alta (fuente: Handoll HH y colaboradores, 2022); en 80 años o más la inversa solo mostró menos dolor a 12 meses (fuente: Lopiz Y y colaboradores, 2019). Si la respuesta es no, ¿joven y sano (en el delphi, un caso de 55 años sin comorbilidad) con fractura desplazada de 2, 3 o 4 partes? (fuente: Williams AA y colaboradores, 2025). Se hace: Ofrece manejo no quirúrgico: sin diferencia funcional a 1 y 2 años con certeza alta (fuente: Handoll HH y colaboradores, 2022); en 80 años o más la inversa solo mostró menos dolor a 12 meses (fuente: Lopiz Y y colaboradores, 2019). Se decide: ¿Joven y sano (en el Delphi, un caso de 55 años sin comorbilidad) con fractura desplazada de 2, 3 o 4 partes? (fuente: Williams AA y colaboradores, 2025)? Si la respuesta es sí, fijar si la cabeza es viable (calcar, bisagra, hueso): placa con soporte medial (fuente: Hertel R y colaboradores, 2004) (fuente: Gardner MJ y colaboradores, 2007); en 2 partes del cuello quirúrgico, el clavo es alternativa con función similar (fuente: Zhu Y y colaboradores, 2011) (fuente: Gracitelli ME y colaboradores, 2016). Si la respuesta es no, si se opera a un paciente de 65 a 85 años con fractura b2 o c2 y hueso pobre: valora la inversa, que superó a la placa a los 2 años en delphi (fuente: Fraser AN y colaboradores, 2020) (fuente: Krappinger D y colaboradores, 2011). Se hace: Fijar si la cabeza es viable (calcar, bisagra, hueso): placa con soporte medial (fuente: Hertel R y colaboradores, 2004) (fuente: Gardner MJ y colaboradores, 2007); en 2 partes del cuello quirúrgico, el clavo es alternativa con función similar (fuente: Zhu Y y colaboradores, 2011) (fuente: Gracitelli ME y colaboradores, 2016). Se hace: Si se opera a un paciente de 65 a 85 años con fractura B2 o C2 y hueso pobre: valora la inversa, que superó a la placa a los 2 años en DelPhi (fuente: Fraser AN y colaboradores, 2020) (fuente: Krappinger D y colaboradores, 2011). Termina en: Decisión compartida: explica la posibilidad de reintervención y la rehabilitación (fuente: Handoll HH y colaboradores, 2022). Con esto cerramos algoritmo: decidir entre conservador, fijación y artroplastia. Sigamos con tratamiento: conservador, fijación, clavo, hemiartroplastia e inversa.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fijación, clavo, hemiartroplastia e inversa. Cuándo. Fracturas poco desplazadas, valgo impactado y el paciente mayor con comorbilidad importante, para quien el consenso de expertos aboga por no operar (fuente: Williams AA y colaboradores, 2025); en la fractura desplazada no complicada, NICE ofrece el manejo no quirúrgico (fuente: National Institute for Health and Care Excellence, 2016). Qué esperar. Una revisión de 12 estudios con 650 pacientes (edad media, 65,0 años) halló consolidación radiográfica en 98 %, complicaciones en 13 % y Constant medio de 74; la complicación más frecuente fue la consolidación en varo y la necrosis fue infrecuente (fuente: Iyengar JJ y colaboradores, 2011). En 125 valgos impactados B1.1 tratados sin cirugía, 80,6 % tuvo resultado bueno o excelente al año, y el resultado dependió de la edad y del desplazamiento (fuente: Court-Brown CM y colaboradores, 2002). La pseudoartrosis tras tratamiento conservador fue 1,1 % en 1 027 fracturas, pero subió a cerca de 8 % con conminución metafisaria y a 10 % con traslación del cuello quirúrgico de 33 % a 100 % (fuente: Court-Brown CM y colaboradores, 2008). Cómo. La AO propone inmovilizar el tiempo justo para que el dolor ceda y la fractura sea estable, habitualmente de 2 a 3 semanas, y pasar entonces a ejercicios suaves; la resistencia se reserva para la semana 6 en adelante (fuente: Jaeger M y colaboradores, 2026). Mientras dure el cabestrillo: mano y antebrazo activos, péndulos en cuanto el dolor lo deje y una radiografía de control que descarte que la fractura se movió (fuente: Jaeger M y colaboradores, 2026). Una fractura desplazada que no se fija casi nunca mejora con una reducción cerrada, así que no prometas ese resultado (fuente: Jaeger M y colaboradores, 2026). Cuándo empezar a mover. En 86 pacientes con fractura de 2 partes, la fisioterapia inmediata, en la primera semana, dio menos dolor y mejor función a las 16 semanas que 3 semanas de inmovilización; la diferencia se redujo y dejó de ser significativa a las 52 semanas (fuente: Hodgson SA y colaboradores, 2003). En un metaanálisis de 6 ensayos con 470 pacientes no hubo diferencias de función o dolor entre movilización temprana y tardía, salvo a los 3 meses a favor de la temprana (diferencia de medias estandarizada 0,4; IC 95 %, 0,1 a 0,7), ni diferencia significativa en el desplazamiento secundario (OR 3,5; IC 95 %, 0,7 a 18,2) (fuente: Challoumas D y colaboradores, 2025). La guía NICE recomienda manejo no quirúrgico para la fractura desplazada de baja energía no complicada, y considerar cirugía si hay herida abierta, piel en tienda, lesión vascular, fractura-luxación o cabeza dividida (fuente: National Institute for Health and Care Excellence, 2016). En un Delphi de la Neer Circle, hubo consenso a favor de operar al paciente joven y sano en fracturas de 3 y 4 partes, incluidas la fractura-luxación y el valgo impactado de 4 partes (consenso de 95 % a 100 %) (fuente: Williams AA y colaboradores, 2025). En el paciente mayor con comorbilidad solo hubo consenso para operar la fractura-luxación de 4 partes (100 %) (fuente: Williams AA y colaboradores, 2025). No hubo consenso sobre rehabilitación (fuente: Williams AA y colaboradores, 2025). La Cochrane de 2022 agrupó 10 ensayos con 717 participantes, de los cuales 66 % tenía fracturas de 3 o 4 partes: no hubo diferencia clínica en la función del hombro a 1 año (diferencia de medias estandarizada 0,10; IC 95 %, -0,07 a 0,27) ni a 2 años (0,06; IC 95 %, -0,13 a 0,25), con certeza alta (fuente: Handoll HH y colaboradores, 2022). La cirugía se asoció con más cirugías adicionales (RR 2,06; IC 95 %, 1,21 a 3,51), con certeza baja (fuente: Handoll HH y colaboradores, 2022). Ojo al extrapolar: la fractura-luxación, la articular, la de 2 partes de tuberosidad, el trauma de alta energía y el menor de 60 años quedaron sin evidencia suficiente (fuente: Handoll HH y colaboradores, 2022). En el metaanálisis de Lapner (2023), ni la placa bloqueada ni la hemiartroplastia superaron al conservador en función o dolor; la placa sumó reintervenciones en 3 y 4 partes, y entre artroplastias la inversa ganó a la hemiartroplastia en esas mismas fracturas (fuente: Lapner P y colaboradores, 2023). Inversa frente a placa. En el ensayo DelPhi, 124 pacientes de 65 a 85 años con fractura OTA/AO 11-B2 o C2 recibieron inversa o placa; a los 2 años, el Constant fue 68,0 con inversa y 54,6 con placa (diferencia de 13,4 puntos; IC 95 %, 6,2 a 20,6) (fuente: Fraser AN y colaboradores, 2020). En el subgrupo C2 la diferencia fue de 18,7 puntos, y en el B2 de 7,6 puntos, no significativa (IC 95 %, -3,8 a 19,1; P = 0,19) (fuente: Fraser AN y colaboradores, 2020). El seguimiento a 5 años mantiene, ya desde su título, que la inversa es superior; las cifras de ese seguimiento no estaban en el resumen abierto (fuente: Fraser AN y colaboradores, 2024). Una red de metaanálisis de 10 estudios (244 con placa y 287 con inversa) no halló diferencias significativas, directas o indirectas, en el Constant (fuente: Iking J y colaboradores, 2025). Son 2 fuentes con conclusiones distintas; se dan ambas. Inversa frente a hemiartroplastia. En 62 pacientes mayores de 70 años, la inversa dio Constant de 56,1 frente a 40,0 con hemiartroplastia (P = 0,001), y 6 pacientes con hemiartroplastia con migración proximal requirieron revisión a inversa (fuente: Sebastiá-Forcada E y colaboradores, 2014). En la Cochrane, la evidencia de 2 ensayos con 161 participantes es de certeza muy baja; hubo 10 reintervenciones (6,2 %), todas las 8 del grupo de hemiartroplastia convertidas a inversa (fuente: Handoll HH y colaboradores, 2022). En un metaanálisis de 51 estudios con 3 064 pacientes, la inversa tuvo menos complicaciones (RR 0,41) y menos reintervenciones (RR 0,28) que la hemiartroplastia (fuente: Pizzo RA y colaboradores, 2021). Con estos datos, en el adulto mayor las síntesis prefieren la inversa a la hemiartroplastia (fuente: Pizzo RA y colaboradores, 2021) (fuente: Lapner P y colaboradores, 2023); y en el ensayo de Boons con fracturas de 4 partes, la hemiartroplastia no mostró un beneficio claro frente al manejo conservador (fuente: Boons HW y colaboradores, 2012). Placa frente a clavo. En 51 pacientes con fractura de 2 partes del cuello quirúrgico, no hubo diferencia a 3 años; al año, las complicaciones fueron 31 % con placa y 4 % con clavo (fuente: Zhu Y y colaboradores, 2011). En 72 pacientes con 2 o 3 partes, el Constant a 12 meses fue 70,3 con clavo y 71,5 con placa (P = 0,750), con más complicaciones y reintervenciones en el grupo del clavo (fuente: Gracitelli ME y colaboradores, 2016). En un metaanálisis de 13 estudios con 958 pacientes, la placa tuvo más penetración articular (RR 1,75; IC 95 %, 1,11 a 2,77) y mayor rotación externa, y el Constant y las complicaciones totales fueron similares (fuente: Sun Q y colaboradores, 2018). La Cochrane lo resume como evidencia de certeza baja de que no hay diferencia clínica en función a 1 año (4 ensayos con 270 participantes; 227 en el análisis de función) (fuente: Handoll HH y colaboradores, 2022). En 175 fijaciones con placa, la cirugía antes o después de 5 días tuvo complicaciones similares (16 % frente a 15 %) y funciones parecidas al año; la elevación pasiva fue menor con demoras de 14 y 21 días (fuente: Herbosa CF y colaboradores, 2025). El ensayo PROFHER-2 comparará inversa, hemiartroplastia y tratamiento no quirúrgico en mayores de 65 años con fracturas de 3 o 4 partes: se planificó reclutar 380 participantes en cerca de 40 hospitales, con el Oxford Shoulder Score a 24 meses como resultado primario (fuente: Rangan A y colaboradores, 2023). No se localizaron resultados publicados al 11 de octubre de 2026.</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«PROFHER: Oxford Shoulder Score promediado a 2 años» muestra lo siguiente. Cirugía: 39.1 puntos (fuente: Rangan A y colaboradores, 2015). No quirúrgico: 38.3 puntos (fuente: Rangan 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«DelPhi: Constant a los 2 años, inversa frente a placa» muestra lo siguiente. Todas: inversa: 68 puntos (fuente: Fraser AN y colaboradores, 2020). Todas: placa: 54.6 puntos (fuente: Fraser AN y colaboradores, 2020). Tipo C2: inversa: 69.3 puntos (fuente: Fraser AN y colaboradores, 2020). Tipo C2: placa: 50.6 puntos (fuente: Fraser AN y colaboradores, 2020). Tipo B2: inversa: 66.2 puntos (fuente: Fraser AN y colaboradores, 2020). Tipo B2: placa: 58.5 puntos (fuente: Fraser AN y colaboradores, 2020). En el documento Word de este tema encontrarás además: Constant en ensayos con artroplastia inversa; Cochrane: operaciones posteriores por 1000 pacientes (riesgo ilustrativo y exceso con cirugía); Cirugía frente a conservador: ensayos y síntesis; Entre técnicas: lo que mostraron los ensayos. Con esto cerramos tratamiento: conservador, fijación, clavo, hemiartroplastia e inversa. Sigamos con técnica quirúrgica: placa, aloinjerto de peroné, clavo e inversa.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placa, aloinjerto de peroné, clavo e inversa. Para la placa, la AO recomienda decúbito supino, con la silla de playa como alternativa; para la inversa, la silla de playa (fuente: Jaeger M y colaboradores, 2026) (fuente: Jaeger M y colaboradores, 2026). Para la placa, el abordaje deltopectoral es más extensible pero más invasivo y facilita una placa más larga; el anterolateral y el transdeltoideo lateral también sirven según la reducción prevista (fuente: Jaeger M y colaboradores, 2026). Para la inversa, la AO recomienda el deltopectoral y desaconseja el anterolateral y el transdeltoideo por el riesgo de lesión del axilar y del deltoides (fuente: Jaeger M y colaboradores, 2026). En un ensayo de 120 pacientes, no hubo diferencias de complicaciones entre el abordaje deltoideo y el deltopectoral para la placa poliaxial: 8 revisiones (14 %) frente a 7 (13 %), y Constant de 81 frente a 73 al año (P = 0,13), aunque el estudio no alcanzó la potencia prevista (fuente: Buecking B y colaboradores, 2014). Con esto, elige la vía que domines y que te permita la reducción que necesitas. Lo que debes recordar: la placa es una herramienta de reducción y la reducción es lo que sostiene el resultado. El error más común es aceptar una reducción a medias: un varo que queda tiende a desplazarse después y a acabar consolidado en varo o con el montaje roto (fuente: Jaeger M y colaboradores, 2026). Con los pasos de abajo, la placa se usa como asa para llevar la cabeza al eje de la diáfisis (fuente: Jaeger M y colaboradores, 2026). Un metaanálisis de 10 estudios con 802 pacientes comparó placa sola con placa más aloinjerto de peroné: con el injerto cambiaron menos la altura de la cabeza (diferencia media ponderada -2,40; IC 95 %, -2,49 a -2,31) y el ángulo cervicodiafisario (-5,71; IC 95 %, -6,69 a -4,72), aunque el resumen no da las unidades; el ASES fue 5,08 puntos mayor y la probabilidad de una complicación mayor fue menor (OR 0,37; IC 95 %, 0,23 a 0,59), sin diferencia en el Constant (P = 0,06) ni en la revisión quirúrgica (fuente: Dasari SP y colaboradores, 2022). Los autores advierten que el seguimiento fue de menos de 2 años y que la evaluación radiográfica no estaba estandarizada (fuente: Dasari SP y colaboradores, 2022). Los pasos prácticos (injerto intramedular que sostiene la cabeza bajo la placa y se fija con ella) son práctica habitual / opinión experta; no hay en estas fuentes un ensayo que detalle la técnica. La evidencia está en los ensayos de placa frente a clavo del bloque de tratamiento: resultados funcionales similares y diferencias en complicaciones que cambian según el estudio (fuente: Zhu Y y colaboradores, 2011) (fuente: Gracitelli ME y colaboradores, 2016) (fuente: Sun Q y colaboradores, 2018). Para la técnica del clavo, lee las páginas de la AO Surgery Reference enlazadas al final; aquí no se detalla. La AO enumera 5 claves: determinar bien los reparos, liberar bien las partes blandas, elegir bien el tamaño y la versión, dar la altura correcta con una tensión adecuada, y fijar de forma estable las tuberosidades para que consoliden (fuente: Jaeger M y colaboradores, 2026). Cuando la tuberosidad mayor consolidó, la flexión activa fue 134,1° frente a 112,5°, la abducción 114,8° frente a 95,1°, la rotación externa 27,8° frente a 7,6° y el Constant 63,5 frente a 56,6 (fuente: Jain NP y colaboradores, 2019). La tasa media de consolidación de la tuberosidad mayor fue 70,5 % en 7 estudios con 381 pacientes (fuente: Jain NP y colaboradores, 2019). En la hemiartroplastia, el borde superior de la inserción del pectoral mayor queda a 58,9 mm de la cabeza en hombres y a 55,2 mm en mujeres, con ajuste por estatura (fuente: Ponce BA y colaboradores, 2013). Útil también como reparo de altura en la inversa si la anatomía está destruida (práctica habitual / opinión experta). Sobre la altura de la prótesis inversa, la AO la incluye entre sus 5 claves y pide una tensión de partes blandas adecuada, probando con insertos hasta lograr estabilidad sin sobretensar el deltoides (fuente: Jaeger M y colaboradores, 2026). No se halló en las fuentes abiertas una medida validada, en milímetros, de la altura final de la tuberosidad respecto de la prótesis; se sigue la regla del contacto con la diáfisis y un ligero solapamiento (fuente: Jaeger M y colaboradores, 2026)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«Placa bloqueada: Constant al año según la vía de entrada» muestra lo siguiente. Deltoideo: 81 puntos (fuente: Buecking B y colaboradores, 2014). Deltopectoral: 73 puntos (fuente: Buecking B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de 2 partes: complicaciones al año con placa y con clavo (%)» muestra lo siguiente. Placa bloqueada: 31 por ciento (fuente: Zhu Y y colaboradores, 2011). Clavo bloqueado: 4 por ciento (fuente: Zhu Y y colaboradores, 2011). En el documento Word de este tema encontrarás además: Aloinjerto de peroné con placa frente a placa sola: diferencia media ponderada (valor absoluto); Constant tras inversa según haya consolidado o no la tuberosidad mayor; Errores típicos con placa e inversa y cómo evitarlos. Con esto cerramos técnica quirúrgica: placa, aloinjerto de peroné, clavo e inversa. Sigamos con complicaciones: qué ocurre y cómo reducirlas.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qué ocurre y cómo reducirlas. Una revisión de 12 estudios con 514 pacientes halló una tasa global de complicaciones de 49 % (33 % sin contar la consolidación en varo) y reintervención de 14 % (fuente: Sproul RC y colaboradores, 2011). Las más frecuentes fueron consolidación en varo (16 %), necrosis avascular (10 %), penetración articular del tornillo (8 %), choque subacromial (6 %) e infección (4 %) (fuente: Sproul RC y colaboradores, 2011). En una serie multicéntrica de 187 operados, de los 155 evaluados al año 34 % tuvo complicaciones, y 40 % de ellas se debía a una técnica incorrecta ya presente al terminar la cirugía (fuente: Südkamp N y colaboradores, 2009). La más frecuente fue la perforación de la cabeza por un tornillo durante la operación (14 %), y 19 % volvió a quirófano sin plan en 12 meses (fuente: Südkamp N y colaboradores, 2009). Se estudió ya en el bloque de clasificación. En 267 fijaciones fue 3,7 % (fuente: Campochiaro G y colaboradores, 2015); en fracturas-luxación de 3 y 4 partes, 21 % (fuente: Gavaskar AS y colaboradores, 2022). Que la cabeza sea isquémica al inicio no la condena (fuente: Bastian JD y colaboradores, 2008). La pérdida de altura de la cabeza fue 5,8 mm sin soporte medial frente a 1,2 mm con él, y la penetración articular ocurrió en 5 casos frente a 1 (fuente: Gardner MJ y colaboradores, 2007). El colapso en varo se asoció con rosca cruzada y falta de restitución del calcar (fuente: Padegimas EM y colaboradores, 2020). En el estudio con EMG, 58 % tuvo denervación del axilar por la propia fractura, con recuperación electrofisiológica favorable, aunque la recuperación funcional del hombro fue menos favorable (fuente: Visser CP y colaboradores, 2001). Tras artroplastia inversa, la lesión nerviosa fue 1,3 % en 40 146 pacientes y 4,0 % cuando la indicación fue una fractura aguda; el axilar fue el nervio más afectado, con 0,64 % (fuente: North D y colaboradores, 2023). En el tratamiento conservador fue 1,1 % de 1 027 fracturas, con cerca de 8 % si había conminución metafisaria y 10 % con traslación de 33 % a 100 % del cuello quirúrgico; si requiere cirugía, no conviene demorarla más allá de 6 meses (fuente: Court-Brown CM y colaboradores, 2008). En fracturas-luxación de 3 y 4 partes fijadas con placa, no consolidó 8 % (4 de 48) (fuente: Gavaskar AS y colaboradores, 2022). Con inversa, la tuberosidad mayor consolida en promedio 70,5 % y su consolidación mejora la movilidad (fuente: Jain NP y colaboradores, 2019). En la hemiartroplastia, 56,6 % de las tuberosidades consolidó y 30 % se reabsorbió (fuente: Sebastiá-Forcada E y colaboradores, 2014). La rigidez no tiene una tasa propia en estas fuentes: se menciona la movilización bajo anestesia cuando la consolidación es suficiente, con riesgo de aflojar la fijación o de una nueva fractura (fuente: Jaeger M y colaboradores, 2026). La Cochrane muestra más cirugías adicionales con tratamiento quirúrgico (RR 2,06) (fuente: Handoll HH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placa bloqueada en una revisión de 12 estudios (%)» muestra lo siguiente. Complicaciones totales: 49 por ciento (fuente: Sproul RC y colaboradores, 2011). Sin contar el varo: 33 por ciento (fuente: Sproul RC y colaboradores, 2011). Consolidación en varo: 16 por ciento (fuente: Sproul RC y colaboradores, 2011). Reintervención: 14 por ciento (fuente: Sproul RC y colaboradores, 2011). Necrosis avascular: 10 por ciento (fuente: Sproul RC y colaboradores, 2011). Penetración del tornillo: 8 por ciento (fuente: Sproul RC y colaboradores, 2011). Choque subacromial: 6 por ciento (fuente: Sproul RC y colaboradores, 2011). Infección: 4 por ciento (fuente: Sproul RC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tras tratamiento conservador (%)» muestra lo siguiente. Todas las fracturas: 1.1 por ciento (fuente: Court-Brown CM y colaboradores, 2008). Con conminución metafisaria: 8 por ciento (fuente: Court-Brown CM y colaboradores, 2008). Con traslación de 33 % a 100 %: 10 por ciento (fuente: Court-Brown CM y colaboradores, 2008). En el documento Word de este tema encontrarás además: Lesión nerviosa tras artroplastia inversa (%); Complicaciones, cuánto se vio y cómo reducirlas. Con esto cerramos complicaciones: qué ocurre y cómo reducirlas. Sigamos con pronóstico: qué se puede prometer.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se puede prometer. Con tratamiento conservador, la revisión de 12 estudios halló un Constant medio de 74 (rango, 55 a 81) con 139° de flexión, 48° de rotación externa y 52° de rotación interna (fuente: Iyengar JJ y colaboradores, 2011). El valgo impactado B1.1 dio resultado bueno o excelente en 80,6 % al año (fuente: Court-Brown CM y colaboradores, 2002). A largo plazo, en 12 pacientes mayores de 80 años con 3 o 4 partes no operados, todas las fracturas consolidaron en malposición, ninguna requirió revisión y el Constant fue 51 a los 7,4 años (fuente: Lopiz Y y colaboradores, 2025). Tras placa, el Constant medio fue 74 y el DASH 27 en la revisión (fuente: Sproul RC y colaboradores, 2011); en la serie multicéntrica fue 70,6 (85,1 % del lado sano) y el DASH 15,2 al año (fuente: Südkamp N y colaboradores, 2009). En el ensayo DelPhi, el Constant a los 2 años fue 54,6 con placa (fuente: Fraser AN y colaboradores, 2020). Cuando hay colapso de la cabeza, el Constant mediano fue 68 frente a 80 sin alteración estructural (fuente: Bastian JD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fracturas-luxación de 3 y 4 partes fijadas, el Constant medio fue 68, con 21 % de necrosis y 15 % de revisión a artroplastia (fuente: Gavaskar AS y colaboradores, 2022). En DelPhi, el Constant a los 2 años fue 68,0 (fuente: Fraser AN y colaboradores, 2020); en mayores de 80 años a los 12 meses, 61,7 (fuente: Lopiz Y y colaboradores, 2019); a los 7,6 años, 62 (fuente: Lopiz Y y colaboradores, 2025). La consolidación de la tuberosidad mayor se asoció con mejor flexión y rotación externa (fuente: Jain NP y colaboradores, 2019). La mayoría consolida; la discusión es cuánta movilidad y cuánta fuerza recuperará, y a qué costo en reintervención. La evidencia no muestra que operar dé mejor función que no operar en la fractura desplazada del adulto mayor, y sí más cirugías adicionales (fuente: Handoll HH y colaboradores, 2022). Explica con franqueza que los resultados se interpretan con intervalos amplios y estudios pequeños.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«Constant medio según el tratamiento y el estudio (estudios distintos: no son comparables entre sí)» muestra lo siguiente. Conservador, revisión de 12 estudios: 74 puntos (fuente: Iyengar JJ y colaboradores, 2011). Placa, revisión de 12 estudios: 74 puntos (fuente: Sproul RC y colaboradores, 2011). Placa, serie multicéntrica a 1 año: 70.6 puntos (fuente: Südkamp N y colaboradores, 2009). Inversa, DelPhi a 2 años: 68 puntos (fuente: Fraser AN y colaboradores, 2020). Placa, DelPhi a 2 años: 54.6 puntos (fuente: Fraser AN y colaboradores, 2020). Fracturas-luxación con placa: 68 puntos (fuente: Gavaskar AS y colaboradores, 2022). Con esto cerramos pronóstico: qué se puede prometer. Sigamos con rehabilitación: tiempos y lo que sí tiene evidencia.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tiempos y lo que sí tiene evidencia. La movilización en la primera semana frente a 3 o 4 semanas de inmovilización mostró, en 6 ensayos con 470 pacientes, una ventaja funcional a los 3 meses y ninguna diferencia después (fuente: Challoumas D y colaboradores, 2025). En 86 pacientes con fractura de 2 partes, la fisioterapia inmediata dio menos dolor a las 16 semanas, y a las 52 semanas la diferencia ya no fue significativa (fuente: Hodgson SA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Tras artroplastia por fractura en 28 estudios con 1 119 pacientes, el mejor resultado fue con inversa de vástago no cementado y movimiento activo temprano (en promedio, 2,4 semanas frente a 5,9 semanas) (fuente: Colasanti CA y colaboradores, 2024). No hubo consenso de expertos sobre protocolos de rehabilitación (fuente: Williams AA y colaboradores, 2025). Estos protocolos son orientadores: ajusta al paciente, la calidad del hueso y la estabilidad de la reparación (fuente: Jaeger M y colaboradores, 2026). Con esto cerramos rehabilitación: tiempos y lo que sí tiene evidencia. Sigamos con guías y consensos vigentes.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vigentes. Las guías y los consensos se suman a la evidencia, no la reemplazan. Estas son las que se pudieron abrir. No se localizó una guía de la AAOS ni un estándar BOAST específicos de la fractura del húmero proximal del adulto en sus listas oficiales (consulta del 11 de octubre de 2026): por eso aquí no figuran.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y consensos revisados» tiene 3 columnas: Documento, Año, Qué dice. Fila 1: Documento, NICE NG38, Fracturas no complejas (fuente: National Institute for Health and Care Excellence, 2016); Año, 2016; Qué dice, Fractura desplazada de baja energía no complicada: manejo no quirúrgico; considerar cirugía si herida abierta, piel en tienda, lesión vascular, fractura-luxación o cabeza dividida (fuente: National Institute for Health and Care Excellence, 2016). Fila 2: Documento, Declaración de posición canadiense, Lapner (fuente: Lapner P y colaboradores, 2024); Año, 2024; Qué dice, Metodología GRADE para mayores de 60 años; excluye cabeza dividida, fractura-luxación y tuberosidad mayor aislada (fuente: Lapner P y colaboradores, 2024). Fila 3: Documento, Consenso Delphi de la Neer Circle de la ASES (fuente: Williams AA y colaboradores, 2025); Año, 2025; Qué dice, Consenso para operar en el joven sano con 3 y 4 partes; sin consenso en rehabilitación; la TC con reconstrucción 3D es valiosa (fuente: Williams AA y colaboradores, 2025). Fila 4: Documento, Metaanálisis de Lapner (fuente: Lapner P y colaboradores, 2023); Año, 2023; Qué dice, Placa y hemiartroplastia igual que el manejo conservador; inversa mejor que hemiartroplastia (fuente: Lapner P y colaboradores, 2023). (fuente: Lapner P y colaboradores, 2023) (fuente: Lapner P y colaboradores, 2024) (fuente: National Institute for Health and Care Excellence, 2016) (fuente: Williams AA y colaboradores, 2025). Con esto cerramos guías y consensos vigentes.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Clasifica para hablar el mismo idioma, no para decidir: Neer y AO/OTA tienen concordancia baja a moderada (fuente: Majed A y colaboradores, 2011) (fuente: Sidor ML y colaboradores, 1993). En el adulto mayor con fractura desplazada, la cirugía no demostró mejor función que no operar a 1 y 2 años; operar se reserva para casos concretos (fuente: Handoll HH y colaboradores, 2022) (fuente: National Institute for Health and Care Excellence, 2016). Si se fija, manda la mecánica: reducción sin varo y soporte medial con tornillos de calcar (fuente: Gardner MJ y colaboradores, 2007) (fuente: Jaeger M y colaboradores, 2026). Isquemia de la cabeza no es sinónimo de necrosis: 8 de 10 cabezas isquémicas no desarrollaron necrosis tras la fijación, en adultos de 21 a 60 años (fuente: Bastian JD y colaboradores, 2008). La rehabilitación es parte del tratamiento: la movilización temprana, dentro de la primera semana, resultó segura en un metaanálisis de 6 ensayos (fuente: Challoumas 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Haz el examen neurovascular antes de cualquier maniobra: en 143 fracturas por baja energía, el nervio axilar mostró denervación en el EMG en 58 % (fuente: Visser CP y colaboradores, 2001). Serie traumatológica: AP verdadera y Y escapular como mínimo; la TC se reserva para fracturas complejas o con cabeza afectada (fuente: Jaeger M y colaboradores, 2026). La fractura en valgo impactada (B1.1) tratada sin cirugía dio buen o excelente resultado en 80,6 % de 125 pacientes al año (fuente: Court-Brown CM y colaboradores, 2002). En la tuberosidad mayor aislada no hay un umbral discreto de 5 mm que se sostenga en la serie de Ryan (fuente: Ryan DJ y colaboradores, 2023); la AO sí propone reducir y fijar un desplazamiento de más de 5 mm cuando la fractura es de 3 partes con impactación (fuente: Jaeger M y colaboradores, 2026). Una radiografía normal no descarta fractura de la tuberosidad mayor: hasta 59 % de las no desplazadas se pasan por alto al inicio (fuente: Makaram NS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clasificación une el lenguaje, no decide: la concordancia entre observadores es baja a moderada (fuente: Majed A y colaboradores, 2011) (fuente: Sidor ML y colaboradores, 1993). En el adulto mayor con fractura desplazada, operar no mejoró la función frente al tratamiento conservador, y sumó cirugías adicionales (fuente: Handoll HH y colaboradores, 2022). Si se fija con placa, el apoyo medial y la reducción sin varo mandan (fuente: Gardner MJ y colaboradores, 2007) (fuente: Jaeger M y colaboradores, 2026). La inversa mostró ventaja sobre la placa en DelPhi; otras síntesis no confirman diferencias, así que se decide con el paciente (fuente: Fraser AN y colaboradores, 2020) (fuente: Iking J y colaboradores, 2025). Documenta el nervio axilar antes de operar (fuente: Visser CP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de húmero proximal · Neer · AO/OTA 11 · Codman-Hertel · bisagra medial · calcar · necrosis avascular · isquemia de la cabeza · PROFHER · DelPhi · placa bloqueada · PHILOS · artroplastia inversa · hemiartroplastia · clavo endomedular · aloinjerto de peroné · tornillo de calcar · colapso en varo · penetración de tornillo · nervio axilar · tuberosidad mayor · valgo impactada · abordaje deltopectoral · movilización precoz · signo del hematoma anterior · circunfleja posterior · Constant · Oxford Shoulder Score.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Neer: una parte está desplazada si separa más de 1 cm o angula más de 45° (fuente: Younis Z y colaboradores, 2024). Hertel: calcar menor de 8 mm y bisagra medial rota predicen isquemia (fuente: Hertel R y colaboradores, 2004). PROFHER: operar no superó al cabestrillo en fracturas desplazadas del cuello quirúrgico (fuente: Rangan A y colaboradores, 2015). Placa: 5 a 8 mm bajo la punta de la tuberosidad mayor (fuente: Jaeger M y colaboradores, 2026). Sin soporte medial: la cabeza cae 5,8 mm; con soporte, 1,2 mm (fuente: Gardner MJ y colaboradores, 2007). Cochrane: operar suma cirugías adicionales, RR 2,06 (fuente: Handoll HH y colaboradores, 2022). Axilar: denervación por EMG en 58 % de las fracturas estudiadas (fuente: Visser CP y colaboradores, 2001). Movilización en la primera semana: segura en conservador (fuente: Challoumas 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inventado, sin datos de pacientes reales. Mujer de 74 años, diestra, que vive sola y es independiente, con hipertensión controlada. Se cae desde su altura sobre el hombro derecho. Llega con dolor, edema y un hematoma que baja por la cara anterior del brazo. Pulsos conservados; refiere hormigueo en el borde lateral del hombro. Las radiografías muestran una fractura de 3 partes con cuello quirúrgico y tuberosidad mayor desplazados, cabeza en varo y calcar corto. Quiere "lo que la deje mejor" y pregunta si necesita operarse.</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examen y qué estudios pides antes de decidir?. ¿Qué predictores de isquemia ves y cuánto pesan?. ¿Operar o no? ¿Qué le dices con la evidencia?. Si deciden operar, ¿placa o inversa y por qué? ¿Qué cuidas en la técnica?. ¿Cómo planeas la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el examen neurovascular completo y el registro del axilar, porque la clínica detecta mal las lesiones nerviosas (fuente: Jaeger M y colaboradores, 2026) (fuente: Visser CP y colaboradores, 2001). Pide serie de 2 vistas perpendiculares y TC si el patrón decide, sobre todo para el calcar (fuente: Jaeger M y colaboradores, 2026) (fuente: Campochiaro G y colaboradores, 2015). Calcar corto y bisagra rota sugieren isquemia (fuente: Hertel R y colaboradores, 2004); la serie en que 8 de 10 cabezas isquémicas no llegaron a necrosis era de adultos de 21 a 60 años (fuente: Bastian JD y colaboradores, 2008), así que no sabemos si a los 74 se comporta igual. Sobre operar: PROFHER y la Cochrane no mostraron mejor función con cirugía a 1 y 2 años, y sí más cirugías adicionales (fuente: Rangan A y colaboradores, 2015) (fuente: Handoll HH y colaboradores, 2022); NICE ofrece manejo no quirúrgico en lo no complicado (fuente: National Institute for Health and Care Excellence, 2016). En mayores de 80 años, la inversa solo mostró menos dolor a los 12 meses frente a no operar (fuente: Lopiz Y y colaboradores, 2019). Si ella y tú deciden operar y el hueso es pobre, la inversa superó a la placa a los 2 años en DelPhi (fuente: Fraser AN y colaboradores, 2020), con la reserva de que una red de metaanálisis no halló diferencias (fuente: Iking J y colaboradores, 2025). Con placa, el soporte medial y el calcar reducen la pérdida de altura (fuente: Gardner MJ y colaboradores, 2007) (fuente: Jaeger M y colaboradores, 2026); con inversa, las tuberosidades con contacto óseo (fuente: Jaeger M y colaboradores, 2026). En conservador, la movilización dentro de la primera semana es segura (fuente: Challoumas D y colaboradores, 2025); tras inversa con tuberosidades, las primeras 6 semanas con almohada de abducción (fuente: Jaeger M y colaboradores, 2026). En el adulto mayor con fractura desplazada, la pregunta no es solo cómo operar, sino si operar y a qué costo (fuente: Handoll HH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húmero proximal: de Neer a la decisión, con la evidencia abierta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humero-proximal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y cómo se cuentan las partes</a:t>
            </a:r>
          </a:p>
          <a:p>
            <a:pPr marL="347472" indent="-347472">
              <a:spcAft>
                <a:spcPts val="1400"/>
              </a:spcAft>
              <a:buChar char="•"/>
            </a:pPr>
            <a:r>
              <a:rPr sz="2200">
                <a:solidFill>
                  <a:srgbClr val="263238"/>
                </a:solidFill>
                <a:latin typeface="Calibri"/>
              </a:rPr>
              <a:t>2. Epidemiología: cuánto, a quién y cómo llega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quirúrgica: lo que debes ver con los ojos cerrados</a:t>
            </a:r>
          </a:p>
          <a:p>
            <a:pPr marL="347472" indent="-347472">
              <a:spcAft>
                <a:spcPts val="1400"/>
              </a:spcAft>
              <a:buChar char="•"/>
            </a:pPr>
            <a:r>
              <a:rPr sz="2200">
                <a:solidFill>
                  <a:srgbClr val="263238"/>
                </a:solidFill>
                <a:latin typeface="Calibri"/>
              </a:rPr>
              <a:t>5. Biomecánica: por qué fallan las fijaciones</a:t>
            </a:r>
          </a:p>
          <a:p>
            <a:pPr marL="347472" indent="-347472">
              <a:spcAft>
                <a:spcPts val="1400"/>
              </a:spcAft>
              <a:buChar char="•"/>
            </a:pPr>
            <a:r>
              <a:rPr sz="2200">
                <a:solidFill>
                  <a:srgbClr val="263238"/>
                </a:solidFill>
                <a:latin typeface="Calibri"/>
              </a:rPr>
              <a:t>6. Clasificación: Neer, AO/OTA 11 y Codman-Hertel</a:t>
            </a:r>
          </a:p>
          <a:p>
            <a:pPr marL="347472" indent="-347472">
              <a:spcAft>
                <a:spcPts val="1400"/>
              </a:spcAft>
              <a:buChar char="•"/>
            </a:pPr>
            <a:r>
              <a:rPr sz="2200">
                <a:solidFill>
                  <a:srgbClr val="263238"/>
                </a:solidFill>
                <a:latin typeface="Calibri"/>
              </a:rPr>
              <a:t>7. Diagnóstico: de la urgencia a la decisión</a:t>
            </a:r>
          </a:p>
          <a:p>
            <a:pPr marL="347472" indent="-347472">
              <a:spcAft>
                <a:spcPts val="1400"/>
              </a:spcAft>
              <a:buChar char="•"/>
            </a:pPr>
            <a:r>
              <a:rPr sz="2200">
                <a:solidFill>
                  <a:srgbClr val="263238"/>
                </a:solidFill>
                <a:latin typeface="Calibri"/>
              </a:rPr>
              <a:t>8. Examen físico: nervios, piel y la fractura que no se ve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serie, TC y cuándo cambian la conducta</a:t>
            </a:r>
          </a:p>
          <a:p>
            <a:pPr marL="347472" indent="-347472">
              <a:spcAft>
                <a:spcPts val="1400"/>
              </a:spcAft>
              <a:buChar char="•"/>
            </a:pPr>
            <a:r>
              <a:rPr sz="2200">
                <a:solidFill>
                  <a:srgbClr val="263238"/>
                </a:solidFill>
                <a:latin typeface="Calibri"/>
              </a:rPr>
              <a:t>10. Algoritmo: decidir entre conservador, fijación y artroplastia</a:t>
            </a:r>
          </a:p>
          <a:p>
            <a:pPr marL="347472" indent="-347472">
              <a:spcAft>
                <a:spcPts val="1400"/>
              </a:spcAft>
              <a:buChar char="•"/>
            </a:pPr>
            <a:r>
              <a:rPr sz="2200">
                <a:solidFill>
                  <a:srgbClr val="263238"/>
                </a:solidFill>
                <a:latin typeface="Calibri"/>
              </a:rPr>
              <a:t>11. Tratamiento: conservador, fijación, clavo, hemiartroplastia e inversa</a:t>
            </a:r>
          </a:p>
          <a:p>
            <a:pPr marL="347472" indent="-347472">
              <a:spcAft>
                <a:spcPts val="1400"/>
              </a:spcAft>
              <a:buChar char="•"/>
            </a:pPr>
            <a:r>
              <a:rPr sz="2200">
                <a:solidFill>
                  <a:srgbClr val="263238"/>
                </a:solidFill>
                <a:latin typeface="Calibri"/>
              </a:rPr>
              <a:t>12. Técnica quirúrgica: placa, aloinjerto de peroné, clavo e inversa</a:t>
            </a:r>
          </a:p>
          <a:p>
            <a:pPr marL="347472" indent="-347472">
              <a:spcAft>
                <a:spcPts val="1400"/>
              </a:spcAft>
              <a:buChar char="•"/>
            </a:pPr>
            <a:r>
              <a:rPr sz="2200">
                <a:solidFill>
                  <a:srgbClr val="263238"/>
                </a:solidFill>
                <a:latin typeface="Calibri"/>
              </a:rPr>
              <a:t>13. Complicaciones: qué ocurre y cómo reducirlas</a:t>
            </a:r>
          </a:p>
          <a:p>
            <a:pPr marL="347472" indent="-347472">
              <a:spcAft>
                <a:spcPts val="1400"/>
              </a:spcAft>
              <a:buChar char="•"/>
            </a:pPr>
            <a:r>
              <a:rPr sz="2200">
                <a:solidFill>
                  <a:srgbClr val="263238"/>
                </a:solidFill>
                <a:latin typeface="Calibri"/>
              </a:rPr>
              <a:t>14. Pronóstico: qué se puede prometer</a:t>
            </a:r>
          </a:p>
          <a:p>
            <a:pPr marL="347472" indent="-347472">
              <a:spcAft>
                <a:spcPts val="1400"/>
              </a:spcAft>
              <a:buChar char="•"/>
            </a:pPr>
            <a:r>
              <a:rPr sz="2200">
                <a:solidFill>
                  <a:srgbClr val="263238"/>
                </a:solidFill>
                <a:latin typeface="Calibri"/>
              </a:rPr>
              <a:t>15. Rehabilitación: tiempos y lo que sí tiene evidencia</a:t>
            </a:r>
          </a:p>
          <a:p>
            <a:pPr marL="347472" indent="-347472">
              <a:spcAft>
                <a:spcPts val="1400"/>
              </a:spcAft>
              <a:buChar char="•"/>
            </a:pPr>
            <a:r>
              <a:rPr sz="2200">
                <a:solidFill>
                  <a:srgbClr val="263238"/>
                </a:solidFill>
                <a:latin typeface="Calibri"/>
              </a:rPr>
              <a:t>16. Guías y consensos vigentes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del húmero proximal es una lesión de fragilidad: en una serie finlandesa la incidencia fue de 82 por 100 000 personas-año y 78 % se trató con cabestrillo, sin cirugía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y cómo se cuentan las partes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a:p>
            <a:r>
              <a:rPr sz="1000">
                <a:solidFill>
                  <a:srgbClr val="5A6469"/>
                </a:solidFill>
                <a:latin typeface="Calibri"/>
              </a:rPr>
              <a:t>[r2] Younis Z et al. Cureus. 2024. doi:10.7759/cureus.73075</a:t>
            </a:r>
          </a:p>
          <a:p>
            <a:r>
              <a:rPr sz="1000">
                <a:solidFill>
                  <a:srgbClr val="5A6469"/>
                </a:solidFill>
                <a:latin typeface="Calibri"/>
              </a:rPr>
              <a:t>[r6]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rotura del extremo superior del húmero: la cabeza articular, las 2 tuberosidades y el cuello.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y cómo se cuentan las partes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a:p>
            <a:r>
              <a:rPr sz="1000">
                <a:solidFill>
                  <a:srgbClr val="5A6469"/>
                </a:solidFill>
                <a:latin typeface="Calibri"/>
              </a:rPr>
              <a:t>[r2] Younis Z et al. Cureus. 2024. doi:10.7759/cureus.73075</a:t>
            </a:r>
          </a:p>
          <a:p>
            <a:r>
              <a:rPr sz="1000">
                <a:solidFill>
                  <a:srgbClr val="5A6469"/>
                </a:solidFill>
                <a:latin typeface="Calibri"/>
              </a:rPr>
              <a:t>[r6]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esa regla, una fractura con varios trazos puede ser de 1 parte si ningún fragmento cumple el umbral.</a:t>
            </a:r>
          </a:p>
          <a:p>
            <a:pPr marL="347472" indent="-347472">
              <a:spcAft>
                <a:spcPts val="1400"/>
              </a:spcAft>
              <a:buChar char="•"/>
            </a:pPr>
            <a:r>
              <a:rPr sz="2400">
                <a:solidFill>
                  <a:srgbClr val="263238"/>
                </a:solidFill>
                <a:latin typeface="Calibri"/>
              </a:rPr>
              <a:t>Clasificar sin engañarse sobre lo que la clasificación puede decidir (Neer, AO/OTA 11 y Codman-Hertel).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y cómo se cuentan las partes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a:p>
            <a:r>
              <a:rPr sz="1000">
                <a:solidFill>
                  <a:srgbClr val="5A6469"/>
                </a:solidFill>
                <a:latin typeface="Calibri"/>
              </a:rPr>
              <a:t>[r2] Younis Z et al. Cureus. 2024. doi:10.7759/cureus.73075</a:t>
            </a:r>
          </a:p>
          <a:p>
            <a:r>
              <a:rPr sz="1000">
                <a:solidFill>
                  <a:srgbClr val="5A6469"/>
                </a:solidFill>
                <a:latin typeface="Calibri"/>
              </a:rPr>
              <a:t>[r6]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Anticipar complicaciones y planear la rehabilitación.</a:t>
            </a:r>
          </a:p>
          <a:p>
            <a:pPr marL="347472" indent="-347472">
              <a:spcAft>
                <a:spcPts val="1400"/>
              </a:spcAft>
              <a:buChar char="•"/>
            </a:pPr>
            <a:r>
              <a:rPr sz="2800">
                <a:solidFill>
                  <a:srgbClr val="263238"/>
                </a:solidFill>
                <a:latin typeface="Calibri"/>
              </a:rPr>
              <a:t>La fractura del niño y la de la diáfisis del húmero no se tratan aquí.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a quién y cómo llega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una ciudad finlandesa, entre 2006 y 2010, se identificaron 692 fracturas en 678 pacientes, 73 % mujeres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fractura del húmero proximal (por 100 000 personas-año)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Rasgos de 692 fracturas en una cohorte finlandesa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Launonen AP et al. Arch Osteoporos. 2015. doi:10.1007/s11657-015-0209-4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Passaretti D et al. J Shoulder Elbow Surg. 2017. doi:10.1016/j.jse.2017.05.029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estudio de 711 pacientes, las mujeres sufrieron sobre todo traumatismos de baja energía en la calle o en la casa…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Hombre o paciente joven, alta energía: busca lesiones asociadas. La AO recuerda considerar lesión escapular, cervical o de otra parte de la extremidad superior [r17].</a:t>
            </a:r>
          </a:p>
          <a:p>
            <a:pPr marL="347472" indent="-347472">
              <a:spcAft>
                <a:spcPts val="1400"/>
              </a:spcAft>
              <a:buChar char="•"/>
            </a:pPr>
            <a:r>
              <a:rPr sz="2400">
                <a:solidFill>
                  <a:srgbClr val="263238"/>
                </a:solidFill>
                <a:latin typeface="Calibri"/>
              </a:rPr>
              <a:t>La fuerza rompe el hueso, pero también el manguito perióstico.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Hertel R et al. J Shoulder Elbow Surg. 2004. doi:10.1016/j.jse.2004.01.034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anticipar la isquemia, Hertel halló más útil la morfología de la fractura que otros rasgos como el número de fragmentos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lo que debes ver con los ojos cerrados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Bastian JD et al. J Shoulder Elbow Surg. 2008. doi:10.1016/j.jse.2007.03.026</a:t>
            </a:r>
          </a:p>
          <a:p>
            <a:r>
              <a:rPr sz="800">
                <a:solidFill>
                  <a:srgbClr val="5A6469"/>
                </a:solidFill>
                <a:latin typeface="Calibri"/>
              </a:rPr>
              <a:t>[r16] Visser CP et al. J Shoulder Elbow Surg. 2001. doi:10.1067/mse.2001.118002</a:t>
            </a:r>
          </a:p>
          <a:p>
            <a:r>
              <a:rPr sz="800">
                <a:solidFill>
                  <a:srgbClr val="5A6469"/>
                </a:solidFill>
                <a:latin typeface="Calibri"/>
              </a:rPr>
              <a:t>[r22] Jaeger M et al. En: AO Surgery Reference. 2026.</a:t>
            </a:r>
          </a:p>
          <a:p>
            <a:r>
              <a:rPr sz="800">
                <a:solidFill>
                  <a:srgbClr val="5A6469"/>
                </a:solidFill>
                <a:latin typeface="Calibri"/>
              </a:rPr>
              <a:t>[r24] Hettrich CM et al. J Bone Joint Surg Am. 2010. doi:10.2106/JBJS.H.01144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lámina de Gray muestra lo esencial: cabeza, cuello anatómico, tuberosidades mayor y menor, surco bicipital…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lo que debes ver con los ojos cerrados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Bastian JD et al. J Shoulder Elbow Surg. 2008. doi:10.1016/j.jse.2007.03.026</a:t>
            </a:r>
          </a:p>
          <a:p>
            <a:r>
              <a:rPr sz="800">
                <a:solidFill>
                  <a:srgbClr val="5A6469"/>
                </a:solidFill>
                <a:latin typeface="Calibri"/>
              </a:rPr>
              <a:t>[r16] Visser CP et al. J Shoulder Elbow Surg. 2001. doi:10.1067/mse.2001.118002</a:t>
            </a:r>
          </a:p>
          <a:p>
            <a:r>
              <a:rPr sz="800">
                <a:solidFill>
                  <a:srgbClr val="5A6469"/>
                </a:solidFill>
                <a:latin typeface="Calibri"/>
              </a:rPr>
              <a:t>[r22] Jaeger M et al. En: AO Surgery Reference. 2026.</a:t>
            </a:r>
          </a:p>
          <a:p>
            <a:r>
              <a:rPr sz="800">
                <a:solidFill>
                  <a:srgbClr val="5A6469"/>
                </a:solidFill>
                <a:latin typeface="Calibri"/>
              </a:rPr>
              <a:t>[r24] Hettrich CM et al. J Bone Joint Surg Am. 2010. doi:10.2106/JBJS.H.01144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bisagra medial es el manguito perióstico que une la cabeza con la diáfisis por el lado medial y es el sostén biológico y mecánico de la reducción.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clave y por qué cada una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Jaeger M et al. En: AO Surgery Reference. 2026.</a:t>
            </a:r>
          </a:p>
          <a:p>
            <a:r>
              <a:rPr sz="800">
                <a:solidFill>
                  <a:srgbClr val="5A6469"/>
                </a:solidFill>
                <a:latin typeface="Calibri"/>
              </a:rPr>
              <a:t>[r14] Bastian JD et al. J Shoulder Elbow Surg. 2008. doi:10.1016/j.jse.2007.03.026</a:t>
            </a:r>
          </a:p>
          <a:p>
            <a:r>
              <a:rPr sz="800">
                <a:solidFill>
                  <a:srgbClr val="5A6469"/>
                </a:solidFill>
                <a:latin typeface="Calibri"/>
              </a:rPr>
              <a:t>[r26] Hertel R et al. J Shoulder Elbow Surg. 2004. doi:10.1016/j.jse.2004.01.034</a:t>
            </a:r>
          </a:p>
          <a:p>
            <a:r>
              <a:rPr sz="800">
                <a:solidFill>
                  <a:srgbClr val="5A6469"/>
                </a:solidFill>
                <a:latin typeface="Calibri"/>
              </a:rPr>
              <a:t>[r24] Hettrich CM et al. J Bone Joint Surg Am. 2010. doi:10.2106/JBJS.H.01144</a:t>
            </a:r>
          </a:p>
          <a:p>
            <a:r>
              <a:rPr sz="800">
                <a:solidFill>
                  <a:srgbClr val="5A6469"/>
                </a:solidFill>
                <a:latin typeface="Calibri"/>
              </a:rPr>
              <a:t>[r25] Torrens C et al. J Shoulder Elbow Surg. 2008. doi:10.1016/j.jse.2008.05.041</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c>
                  <a:txBody>
                    <a:bodyPr/>
                    <a:lstStyle/>
                    <a:p>
                      <a:r>
                        <a:rPr sz="1600" b="1">
                          <a:solidFill>
                            <a:srgbClr val="FFFFFF"/>
                          </a:solidFill>
                          <a:latin typeface="Calibri"/>
                        </a:rPr>
                        <a:t>Consecuencia en la decisión</a:t>
                      </a:r>
                    </a:p>
                  </a:txBody>
                  <a:tcPr>
                    <a:solidFill>
                      <a:srgbClr val="0F5F6B"/>
                    </a:solidFill>
                  </a:tcPr>
                </a:tc>
              </a:tr>
              <a:tr h="457200">
                <a:tc>
                  <a:txBody>
                    <a:bodyPr/>
                    <a:lstStyle/>
                    <a:p>
                      <a:r>
                        <a:rPr sz="1600">
                          <a:solidFill>
                            <a:srgbClr val="263238"/>
                          </a:solidFill>
                          <a:latin typeface="Calibri"/>
                        </a:rPr>
                        <a:t>Circunfleja humeral posterior</a:t>
                      </a:r>
                    </a:p>
                  </a:txBody>
                  <a:tcPr>
                    <a:solidFill>
                      <a:srgbClr val="EEF3F4"/>
                    </a:solidFill>
                  </a:tcPr>
                </a:tc>
                <a:tc>
                  <a:txBody>
                    <a:bodyPr/>
                    <a:lstStyle/>
                    <a:p>
                      <a:r>
                        <a:rPr sz="1600">
                          <a:solidFill>
                            <a:srgbClr val="263238"/>
                          </a:solidFill>
                          <a:latin typeface="Calibri"/>
                        </a:rPr>
                        <a:t>64 % de la irrigación de la cabeza [r24]</a:t>
                      </a:r>
                    </a:p>
                  </a:txBody>
                  <a:tcPr>
                    <a:solidFill>
                      <a:srgbClr val="EEF3F4"/>
                    </a:solidFill>
                  </a:tcPr>
                </a:tc>
                <a:tc>
                  <a:txBody>
                    <a:bodyPr/>
                    <a:lstStyle/>
                    <a:p>
                      <a:r>
                        <a:rPr sz="1600">
                          <a:solidFill>
                            <a:srgbClr val="263238"/>
                          </a:solidFill>
                          <a:latin typeface="Calibri"/>
                        </a:rPr>
                        <a:t>Protégela al exponer y al fijar [r24]</a:t>
                      </a:r>
                    </a:p>
                  </a:txBody>
                  <a:tcPr>
                    <a:solidFill>
                      <a:srgbClr val="EEF3F4"/>
                    </a:solidFill>
                  </a:tcPr>
                </a:tc>
              </a:tr>
              <a:tr h="457200">
                <a:tc>
                  <a:txBody>
                    <a:bodyPr/>
                    <a:lstStyle/>
                    <a:p>
                      <a:r>
                        <a:rPr sz="1600">
                          <a:solidFill>
                            <a:srgbClr val="263238"/>
                          </a:solidFill>
                          <a:latin typeface="Calibri"/>
                        </a:rPr>
                        <a:t>Circunfleja humeral anterior</a:t>
                      </a:r>
                    </a:p>
                  </a:txBody>
                  <a:tcPr>
                    <a:solidFill>
                      <a:srgbClr val="FFFFFF"/>
                    </a:solidFill>
                  </a:tcPr>
                </a:tc>
                <a:tc>
                  <a:txBody>
                    <a:bodyPr/>
                    <a:lstStyle/>
                    <a:p>
                      <a:r>
                        <a:rPr sz="1600">
                          <a:solidFill>
                            <a:srgbClr val="263238"/>
                          </a:solidFill>
                          <a:latin typeface="Calibri"/>
                        </a:rPr>
                        <a:t>36 % de la irrigación; lesionada en 80 % de las fracturas [r24]</a:t>
                      </a:r>
                    </a:p>
                  </a:txBody>
                  <a:tcPr>
                    <a:solidFill>
                      <a:srgbClr val="FFFFFF"/>
                    </a:solidFill>
                  </a:tcPr>
                </a:tc>
                <a:tc>
                  <a:txBody>
                    <a:bodyPr/>
                    <a:lstStyle/>
                    <a:p>
                      <a:r>
                        <a:rPr sz="1600">
                          <a:solidFill>
                            <a:srgbClr val="263238"/>
                          </a:solidFill>
                          <a:latin typeface="Calibri"/>
                        </a:rPr>
                        <a:t>Su rotura no equivale a necrosis [r24]</a:t>
                      </a:r>
                    </a:p>
                  </a:txBody>
                  <a:tcPr>
                    <a:solidFill>
                      <a:srgbClr val="FFFFFF"/>
                    </a:solidFill>
                  </a:tcPr>
                </a:tc>
              </a:tr>
              <a:tr h="457200">
                <a:tc>
                  <a:txBody>
                    <a:bodyPr/>
                    <a:lstStyle/>
                    <a:p>
                      <a:r>
                        <a:rPr sz="1600">
                          <a:solidFill>
                            <a:srgbClr val="263238"/>
                          </a:solidFill>
                          <a:latin typeface="Calibri"/>
                        </a:rPr>
                        <a:t>Calcar y bisagra medial</a:t>
                      </a:r>
                    </a:p>
                  </a:txBody>
                  <a:tcPr>
                    <a:solidFill>
                      <a:srgbClr val="EEF3F4"/>
                    </a:solidFill>
                  </a:tcPr>
                </a:tc>
                <a:tc>
                  <a:txBody>
                    <a:bodyPr/>
                    <a:lstStyle/>
                    <a:p>
                      <a:r>
                        <a:rPr sz="1600">
                          <a:solidFill>
                            <a:srgbClr val="263238"/>
                          </a:solidFill>
                          <a:latin typeface="Calibri"/>
                        </a:rPr>
                        <a:t>Calcar menor de 8 mm: exactitud de 0,84 para isquemia; bisagra rota: 0,79 [r26]</a:t>
                      </a:r>
                    </a:p>
                  </a:txBody>
                  <a:tcPr>
                    <a:solidFill>
                      <a:srgbClr val="EEF3F4"/>
                    </a:solidFill>
                  </a:tcPr>
                </a:tc>
                <a:tc>
                  <a:txBody>
                    <a:bodyPr/>
                    <a:lstStyle/>
                    <a:p>
                      <a:r>
                        <a:rPr sz="1600">
                          <a:solidFill>
                            <a:srgbClr val="263238"/>
                          </a:solidFill>
                          <a:latin typeface="Calibri"/>
                        </a:rPr>
                        <a:t>Piensa en isquemia, pero no la des por segura [r14]</a:t>
                      </a:r>
                    </a:p>
                  </a:txBody>
                  <a:tcPr>
                    <a:solidFill>
                      <a:srgbClr val="EEF3F4"/>
                    </a:solidFill>
                  </a:tcPr>
                </a:tc>
              </a:tr>
              <a:tr h="457200">
                <a:tc>
                  <a:txBody>
                    <a:bodyPr/>
                    <a:lstStyle/>
                    <a:p>
                      <a:r>
                        <a:rPr sz="1600">
                          <a:solidFill>
                            <a:srgbClr val="263238"/>
                          </a:solidFill>
                          <a:latin typeface="Calibri"/>
                        </a:rPr>
                        <a:t>Surco bicipital</a:t>
                      </a:r>
                    </a:p>
                  </a:txBody>
                  <a:tcPr>
                    <a:solidFill>
                      <a:srgbClr val="FFFFFF"/>
                    </a:solidFill>
                  </a:tcPr>
                </a:tc>
                <a:tc>
                  <a:txBody>
                    <a:bodyPr/>
                    <a:lstStyle/>
                    <a:p>
                      <a:r>
                        <a:rPr sz="1600">
                          <a:solidFill>
                            <a:srgbClr val="263238"/>
                          </a:solidFill>
                          <a:latin typeface="Calibri"/>
                        </a:rPr>
                        <a:t>La placa va 2 a 4 mm por detrás [r22]</a:t>
                      </a:r>
                    </a:p>
                  </a:txBody>
                  <a:tcPr>
                    <a:solidFill>
                      <a:srgbClr val="FFFFFF"/>
                    </a:solidFill>
                  </a:tcPr>
                </a:tc>
                <a:tc>
                  <a:txBody>
                    <a:bodyPr/>
                    <a:lstStyle/>
                    <a:p>
                      <a:r>
                        <a:rPr sz="1600">
                          <a:solidFill>
                            <a:srgbClr val="263238"/>
                          </a:solidFill>
                          <a:latin typeface="Calibri"/>
                        </a:rPr>
                        <a:t>Si se acerca, arriesgas el bíceps y una rama de la circunfleja anterior [r22]</a:t>
                      </a:r>
                    </a:p>
                  </a:txBody>
                  <a:tcPr>
                    <a:solidFill>
                      <a:srgbClr val="FFFFFF"/>
                    </a:solidFill>
                  </a:tcPr>
                </a:tc>
              </a:tr>
              <a:tr h="457200">
                <a:tc>
                  <a:txBody>
                    <a:bodyPr/>
                    <a:lstStyle/>
                    <a:p>
                      <a:r>
                        <a:rPr sz="1600">
                          <a:solidFill>
                            <a:srgbClr val="263238"/>
                          </a:solidFill>
                          <a:latin typeface="Calibri"/>
                        </a:rPr>
                        <a:t>Tuberosidad mayor</a:t>
                      </a:r>
                    </a:p>
                  </a:txBody>
                  <a:tcPr>
                    <a:solidFill>
                      <a:srgbClr val="EEF3F4"/>
                    </a:solidFill>
                  </a:tcPr>
                </a:tc>
                <a:tc>
                  <a:txBody>
                    <a:bodyPr/>
                    <a:lstStyle/>
                    <a:p>
                      <a:r>
                        <a:rPr sz="1600">
                          <a:solidFill>
                            <a:srgbClr val="263238"/>
                          </a:solidFill>
                          <a:latin typeface="Calibri"/>
                        </a:rPr>
                        <a:t>Referencia de la altura de la placa: 5 a 8 mm por debajo de su punta [r22]</a:t>
                      </a:r>
                    </a:p>
                  </a:txBody>
                  <a:tcPr>
                    <a:solidFill>
                      <a:srgbClr val="EEF3F4"/>
                    </a:solidFill>
                  </a:tcPr>
                </a:tc>
                <a:tc>
                  <a:txBody>
                    <a:bodyPr/>
                    <a:lstStyle/>
                    <a:p>
                      <a:r>
                        <a:rPr sz="1600">
                          <a:solidFill>
                            <a:srgbClr val="263238"/>
                          </a:solidFill>
                          <a:latin typeface="Calibri"/>
                        </a:rPr>
                        <a:t>Placa alta: choque acromial y tornillos que penetran [r22]</a:t>
                      </a:r>
                    </a:p>
                  </a:txBody>
                  <a:tcPr>
                    <a:solidFill>
                      <a:srgbClr val="EEF3F4"/>
                    </a:solidFill>
                  </a:tcPr>
                </a:tc>
              </a:tr>
              <a:tr h="457200">
                <a:tc>
                  <a:txBody>
                    <a:bodyPr/>
                    <a:lstStyle/>
                    <a:p>
                      <a:r>
                        <a:rPr sz="1600">
                          <a:solidFill>
                            <a:srgbClr val="263238"/>
                          </a:solidFill>
                          <a:latin typeface="Calibri"/>
                        </a:rPr>
                        <a:t>Nervio axilar</a:t>
                      </a:r>
                    </a:p>
                  </a:txBody>
                  <a:tcPr>
                    <a:solidFill>
                      <a:srgbClr val="FFFFFF"/>
                    </a:solidFill>
                  </a:tcPr>
                </a:tc>
                <a:tc>
                  <a:txBody>
                    <a:bodyPr/>
                    <a:lstStyle/>
                    <a:p>
                      <a:r>
                        <a:rPr sz="1600">
                          <a:solidFill>
                            <a:srgbClr val="263238"/>
                          </a:solidFill>
                          <a:latin typeface="Calibri"/>
                        </a:rPr>
                        <a:t>58 % con denervación por EMG tras la fractura [r16]</a:t>
                      </a:r>
                    </a:p>
                  </a:txBody>
                  <a:tcPr>
                    <a:solidFill>
                      <a:srgbClr val="FFFFFF"/>
                    </a:solidFill>
                  </a:tcPr>
                </a:tc>
                <a:tc>
                  <a:txBody>
                    <a:bodyPr/>
                    <a:lstStyle/>
                    <a:p>
                      <a:r>
                        <a:rPr sz="1600">
                          <a:solidFill>
                            <a:srgbClr val="263238"/>
                          </a:solidFill>
                          <a:latin typeface="Calibri"/>
                        </a:rPr>
                        <a:t>Documenta el examen antes de operar (práctica habitual / opinión experta)</a:t>
                      </a:r>
                    </a:p>
                  </a:txBody>
                  <a:tcPr>
                    <a:solidFill>
                      <a:srgbClr val="FFFFFF"/>
                    </a:solidFill>
                  </a:tcPr>
                </a:tc>
              </a:tr>
              <a:tr h="457200">
                <a:tc>
                  <a:txBody>
                    <a:bodyPr/>
                    <a:lstStyle/>
                    <a:p>
                      <a:r>
                        <a:rPr sz="1600">
                          <a:solidFill>
                            <a:srgbClr val="263238"/>
                          </a:solidFill>
                          <a:latin typeface="Calibri"/>
                        </a:rPr>
                        <a:t>Tendón del pectoral mayor</a:t>
                      </a:r>
                    </a:p>
                  </a:txBody>
                  <a:tcPr>
                    <a:solidFill>
                      <a:srgbClr val="EEF3F4"/>
                    </a:solidFill>
                  </a:tcPr>
                </a:tc>
                <a:tc>
                  <a:txBody>
                    <a:bodyPr/>
                    <a:lstStyle/>
                    <a:p>
                      <a:r>
                        <a:rPr sz="1600">
                          <a:solidFill>
                            <a:srgbClr val="263238"/>
                          </a:solidFill>
                          <a:latin typeface="Calibri"/>
                        </a:rPr>
                        <a:t>Su borde superior queda a 5,64 cm de la tangente a la cabeza [r25]</a:t>
                      </a:r>
                    </a:p>
                  </a:txBody>
                  <a:tcPr>
                    <a:solidFill>
                      <a:srgbClr val="EEF3F4"/>
                    </a:solidFill>
                  </a:tcPr>
                </a:tc>
                <a:tc>
                  <a:txBody>
                    <a:bodyPr/>
                    <a:lstStyle/>
                    <a:p>
                      <a:r>
                        <a:rPr sz="1600">
                          <a:solidFill>
                            <a:srgbClr val="263238"/>
                          </a:solidFill>
                          <a:latin typeface="Calibri"/>
                        </a:rPr>
                        <a:t>Reparo de altura en hemiartroplastia [r25]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fallan las fijaciones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Gardner MJ et al. J Orthop Trauma. 2007. doi:10.1097/BOT.0b013e3180333094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Puesta en la cara lateral, la placa bloqueada sola no logra sostener la cabeza [r10]; si falta el apoyo medial, la cabeza tiende a hundirse en varo.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altura de la cabeza tras placa bloqueada según haya soporte medial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Gardner MJ et al. J Orthop Trauma. 2007. doi:10.1097/BOT.0b013e3180333094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Cadáver: cambio de la carga de fallo de la placa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Ponce BA et al. J Bone Joint Surg Am. 2013. doi:10.2106/JBJS.K.00202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Neer, AO/OTA 11 y Codman-Hertel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Younis Z et al. Cureus. 2024. doi:10.7759/cureus.73075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Neer introdujo su sistema en 1970 [r2].</a:t>
            </a:r>
          </a:p>
          <a:p>
            <a:pPr marL="347472" indent="-347472">
              <a:spcAft>
                <a:spcPts val="1400"/>
              </a:spcAft>
              <a:buChar char="•"/>
            </a:pPr>
            <a:r>
              <a:rPr sz="2400">
                <a:solidFill>
                  <a:srgbClr val="263238"/>
                </a:solidFill>
                <a:latin typeface="Calibri"/>
              </a:rPr>
              <a:t>Parte el húmero proximal en 4 segmentos, como Codman, y cuenta cuántos están desplazados: más de 1 cm o más de 45°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de cada predictor de isquemia de la cabeza (Hertel, 0 a 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Hertel R et al. J Shoulder Elbow Surg. 2004. doi:10.1016/j.jse.2004.01.034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interobservador (kappa) según el estudio y el sistema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Sidor ML et al. 1993. doi:10.2106/00004623-199312000-00002</a:t>
            </a:r>
          </a:p>
          <a:p>
            <a:r>
              <a:rPr sz="1000">
                <a:solidFill>
                  <a:srgbClr val="5A6469"/>
                </a:solidFill>
                <a:latin typeface="Calibri"/>
              </a:rPr>
              <a:t>[r3] Majed A et al. J Shoulder Elbow Surg. 2011. doi:10.1016/j.jse.2011.01.020</a:t>
            </a:r>
          </a:p>
          <a:p>
            <a:r>
              <a:rPr sz="1000">
                <a:solidFill>
                  <a:srgbClr val="5A6469"/>
                </a:solidFill>
                <a:latin typeface="Calibri"/>
              </a:rPr>
              <a:t>[r27] Stoddart M et al. Cureus. 2020. doi:10.7759/cureus.8520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Handoll HH et al. Cochrane Database Syst Rev. 2022. doi:10.1002/14651858.CD000434.pub5</a:t>
            </a:r>
          </a:p>
          <a:p>
            <a:r>
              <a:rPr sz="800">
                <a:solidFill>
                  <a:srgbClr val="5A6469"/>
                </a:solidFill>
                <a:latin typeface="Calibri"/>
              </a:rPr>
              <a:t>[r10] Gardner MJ et al. J Orthop Trauma. 2007. doi:10.1097/BOT.0b013e3180333094</a:t>
            </a:r>
          </a:p>
          <a:p>
            <a:r>
              <a:rPr sz="800">
                <a:solidFill>
                  <a:srgbClr val="5A6469"/>
                </a:solidFill>
                <a:latin typeface="Calibri"/>
              </a:rPr>
              <a:t>[r17] Jaeger M et al. En: AO Surgery Reference. 2026.</a:t>
            </a:r>
          </a:p>
          <a:p>
            <a:r>
              <a:rPr sz="800">
                <a:solidFill>
                  <a:srgbClr val="5A6469"/>
                </a:solidFill>
                <a:latin typeface="Calibri"/>
              </a:rPr>
              <a:t>[r26] Hertel R et al. J Shoulder Elbow Surg. 2004. doi:10.1016/j.jse.2004.01.034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amenaza la vida o el miembro va primero, con una evaluación sistemática tipo ATLS.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Williams AA et al. J Shoulder Elbow Surg. 2025. doi:10.1016/j.jse.2024.12.005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 Delphi con 86 expertos identificados de la Neer Circle hubo consenso en que la edad, la demanda funcional, el patrón…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Handoll HH et al. Cochrane Database Syst Rev. 2022. doi:10.1002/14651858.CD000434.pub5</a:t>
            </a:r>
          </a:p>
          <a:p>
            <a:r>
              <a:rPr sz="800">
                <a:solidFill>
                  <a:srgbClr val="5A6469"/>
                </a:solidFill>
                <a:latin typeface="Calibri"/>
              </a:rPr>
              <a:t>[r10] Gardner MJ et al. J Orthop Trauma. 2007. doi:10.1097/BOT.0b013e3180333094</a:t>
            </a:r>
          </a:p>
          <a:p>
            <a:r>
              <a:rPr sz="800">
                <a:solidFill>
                  <a:srgbClr val="5A6469"/>
                </a:solidFill>
                <a:latin typeface="Calibri"/>
              </a:rPr>
              <a:t>[r17] Jaeger M et al. En: AO Surgery Reference. 2026.</a:t>
            </a:r>
          </a:p>
          <a:p>
            <a:r>
              <a:rPr sz="800">
                <a:solidFill>
                  <a:srgbClr val="5A6469"/>
                </a:solidFill>
                <a:latin typeface="Calibri"/>
              </a:rPr>
              <a:t>[r26] Hertel R et al. J Shoulder Elbow Surg. 2004. doi:10.1016/j.jse.2004.01.034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Mano dominante y trabajo.</a:t>
            </a:r>
          </a:p>
          <a:p>
            <a:pPr marL="347472" indent="-347472">
              <a:spcAft>
                <a:spcPts val="1400"/>
              </a:spcAft>
              <a:buChar char="•"/>
            </a:pPr>
            <a:r>
              <a:rPr sz="2800">
                <a:solidFill>
                  <a:srgbClr val="263238"/>
                </a:solidFill>
                <a:latin typeface="Calibri"/>
              </a:rPr>
              <a:t>Independencia previa, caídas, anticoagulantes y osteoporosis conocida.</a:t>
            </a:r>
          </a:p>
          <a:p>
            <a:pPr marL="347472" indent="-347472">
              <a:spcAft>
                <a:spcPts val="1400"/>
              </a:spcAft>
              <a:buChar char="•"/>
            </a:pPr>
            <a:r>
              <a:rPr sz="2800">
                <a:solidFill>
                  <a:srgbClr val="263238"/>
                </a:solidFill>
                <a:latin typeface="Calibri"/>
              </a:rPr>
              <a:t>Dolor previo del hombro o cirugía previa.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nervios, piel y la fractura que no se 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Pulsos distales, motor y sensibilidad son obligatorios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Signo del hematoma anterior para fractura oculta de tuberosidad mayor (referencia: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Makaram NS et al. J Shoulder Elbow Surg. 2024. doi:10.1016/j.jse.2023.07.044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para detectar la fractura oculta de la tuberosidad mayor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Makaram NS et al. J Shoulder Elbow Surg. 2024. doi:10.1016/j.jse.2023.07.044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serie, TC y cuándo cambian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AO describe una serie de 3 proyecciones (AP verdadera, axilar lateral y Y escapular), pero con 2 perpendiculares, la AP verdadera y la Y…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serie, TC y cuándo cambian la conducta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Stoddart M et al. Cureus. 2020. doi:10.7759/cureus.8520</a:t>
            </a:r>
          </a:p>
          <a:p>
            <a:r>
              <a:rPr sz="1000">
                <a:solidFill>
                  <a:srgbClr val="5A6469"/>
                </a:solidFill>
                <a:latin typeface="Calibri"/>
              </a:rPr>
              <a:t>[r36] Brunner A et al. J Bone Joint Surg Br. 2009. doi:10.1302/0301-620X.91B6.22109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22 pacientes, la TC modificó la categoría de Neer de 16 grupos en 16 % de las observaciones… [r27]</a:t>
            </a:r>
          </a:p>
          <a:p>
            <a:pPr marL="347472" indent="-347472">
              <a:spcAft>
                <a:spcPts val="1400"/>
              </a:spcAft>
              <a:buChar char="•"/>
            </a:pPr>
            <a:r>
              <a:rPr sz="2400">
                <a:solidFill>
                  <a:srgbClr val="263238"/>
                </a:solidFill>
                <a:latin typeface="Calibri"/>
              </a:rPr>
              <a:t>Con TC tridimensional estereoscópica la concordancia mejoró a buena frente a moderada con radiografías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Observaciones en las que la TC cambió la clasificación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Stoddart M et al. Cureus. 2020. doi:10.7759/cureus.8520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decidir entre conservador, fijación y artroplastia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Younis Z et al. Cureus. 2024. doi:10.7759/cureus.73075</a:t>
            </a:r>
          </a:p>
          <a:p>
            <a:r>
              <a:rPr sz="800">
                <a:solidFill>
                  <a:srgbClr val="5A6469"/>
                </a:solidFill>
                <a:latin typeface="Calibri"/>
              </a:rPr>
              <a:t>[r6] Handoll HH et al. Cochrane Database Syst Rev. 2022. doi:10.1002/14651858.CD000434.pub5</a:t>
            </a:r>
          </a:p>
          <a:p>
            <a:r>
              <a:rPr sz="800">
                <a:solidFill>
                  <a:srgbClr val="5A6469"/>
                </a:solidFill>
                <a:latin typeface="Calibri"/>
              </a:rPr>
              <a:t>[r7] National Institute for Health and Care Excellence. NICE guideline NG38 [Internet]. 2016.</a:t>
            </a:r>
          </a:p>
          <a:p>
            <a:r>
              <a:rPr sz="800">
                <a:solidFill>
                  <a:srgbClr val="5A6469"/>
                </a:solidFill>
                <a:latin typeface="Calibri"/>
              </a:rPr>
              <a:t>[r8] Fraser AN et al. J Bone Joint Surg Am. 2020. doi:10.2106/JBJS.19.01071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ordena la decisión de un adulto con fractura desplazada del húmero proximal.</a:t>
            </a:r>
          </a:p>
          <a:p>
            <a:pPr marL="347472" indent="-347472">
              <a:spcAft>
                <a:spcPts val="1400"/>
              </a:spcAft>
              <a:buChar char="•"/>
            </a:pPr>
            <a:r>
              <a:rPr sz="2400">
                <a:solidFill>
                  <a:srgbClr val="263238"/>
                </a:solidFill>
                <a:latin typeface="Calibri"/>
              </a:rPr>
              <a:t>Resume la evidencia; no sustituye al criterio de tu tutor ni a la planificación de cada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 la fractura al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Jaeger M et al. En: AO Surgery Reference. 2026.</a:t>
            </a:r>
          </a:p>
          <a:p>
            <a:r>
              <a:rPr sz="800">
                <a:solidFill>
                  <a:srgbClr val="5A6469"/>
                </a:solidFill>
                <a:latin typeface="Calibri"/>
              </a:rPr>
              <a:t>[r7] National Institute for Health and Care Excellence. NICE guideline NG38 [Internet]. 2016.</a:t>
            </a:r>
          </a:p>
          <a:p>
            <a:r>
              <a:rPr sz="800">
                <a:solidFill>
                  <a:srgbClr val="5A6469"/>
                </a:solidFill>
                <a:latin typeface="Calibri"/>
              </a:rPr>
              <a:t>[r6] Handoll HH et al. Cochrane Database Syst Rev. 2022. doi:10.1002/14651858.CD000434.pub5</a:t>
            </a:r>
          </a:p>
          <a:p>
            <a:r>
              <a:rPr sz="800">
                <a:solidFill>
                  <a:srgbClr val="5A6469"/>
                </a:solidFill>
                <a:latin typeface="Calibri"/>
              </a:rPr>
              <a:t>[r2] Younis Z et al. Cureus. 2024. doi:10.7759/cureus.73075</a:t>
            </a:r>
          </a:p>
          <a:p>
            <a:r>
              <a:rPr sz="800">
                <a:solidFill>
                  <a:srgbClr val="5A6469"/>
                </a:solidFill>
                <a:latin typeface="Calibri"/>
              </a:rPr>
              <a:t>[r15] Challoumas D et al. BMC Musculoskelet Disord. 2025. doi:10.1186/s12891-025-08371-y</a:t>
            </a:r>
          </a:p>
          <a:p>
            <a:r>
              <a:rPr sz="800">
                <a:solidFill>
                  <a:srgbClr val="5A6469"/>
                </a:solidFill>
                <a:latin typeface="Calibri"/>
              </a:rPr>
              <a:t>(+9 referencias más en las láminas finales)</a:t>
            </a:r>
          </a:p>
        </p:txBody>
      </p:sp>
      <p:sp>
        <p:nvSpPr>
          <p:cNvPr id="6" name="Rounded Rectangle 5"/>
          <p:cNvSpPr/>
          <p:nvPr/>
        </p:nvSpPr>
        <p:spPr>
          <a:xfrm>
            <a:off x="4754880" y="1508760"/>
            <a:ext cx="2743200" cy="41367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fractura del húmero proximal; ATLS hecho y examen neurovascular registrado [r17]</a:t>
            </a:r>
          </a:p>
        </p:txBody>
      </p:sp>
      <p:sp>
        <p:nvSpPr>
          <p:cNvPr id="7" name="Decision 6"/>
          <p:cNvSpPr/>
          <p:nvPr/>
        </p:nvSpPr>
        <p:spPr>
          <a:xfrm>
            <a:off x="4572000" y="2032165"/>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¿Herida abierta, piel en tienda, lesión vascular, fractura-luxación o cabeza dividida?</a:t>
            </a:r>
          </a:p>
        </p:txBody>
      </p:sp>
      <p:sp>
        <p:nvSpPr>
          <p:cNvPr id="8" name="Rectangle 7"/>
          <p:cNvSpPr/>
          <p:nvPr/>
        </p:nvSpPr>
        <p:spPr>
          <a:xfrm>
            <a:off x="2987040" y="2775753"/>
            <a:ext cx="274320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 cirugía (NICE) [r7]; la Cochrane declara evidencia insuficiente en fractura-luxación y fractura articular [r6]</a:t>
            </a:r>
          </a:p>
        </p:txBody>
      </p:sp>
      <p:sp>
        <p:nvSpPr>
          <p:cNvPr id="9" name="Decision 8"/>
          <p:cNvSpPr/>
          <p:nvPr/>
        </p:nvSpPr>
        <p:spPr>
          <a:xfrm>
            <a:off x="6339839" y="2775753"/>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¿Algún fragmento separado más de 1 cm o angulado más de 45° (Neer) [r2]?</a:t>
            </a:r>
          </a:p>
        </p:txBody>
      </p:sp>
      <p:sp>
        <p:nvSpPr>
          <p:cNvPr id="10" name="Rectangle 9"/>
          <p:cNvSpPr/>
          <p:nvPr/>
        </p:nvSpPr>
        <p:spPr>
          <a:xfrm>
            <a:off x="2987040" y="3519341"/>
            <a:ext cx="274320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Manejo conservador con movilización temprana [r15]; el valgo impactado B1.1 dio buen resultado en 80,6 % [r18]</a:t>
            </a:r>
          </a:p>
        </p:txBody>
      </p:sp>
      <p:sp>
        <p:nvSpPr>
          <p:cNvPr id="11" name="Decision 10"/>
          <p:cNvSpPr/>
          <p:nvPr/>
        </p:nvSpPr>
        <p:spPr>
          <a:xfrm>
            <a:off x="6339839"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¿Paciente mayor, con comorbilidad o baja demanda?</a:t>
            </a:r>
          </a:p>
        </p:txBody>
      </p:sp>
      <p:sp>
        <p:nvSpPr>
          <p:cNvPr id="12" name="Rectangle 11"/>
          <p:cNvSpPr/>
          <p:nvPr/>
        </p:nvSpPr>
        <p:spPr>
          <a:xfrm>
            <a:off x="2987040" y="4262929"/>
            <a:ext cx="274320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Ofrece manejo no quirúrgico: sin diferencia funcional a 1 y 2 años con certeza alta [r6]; en 80 años o más la inversa solo mostró menos dolor a 12 meses [r40]</a:t>
            </a:r>
          </a:p>
        </p:txBody>
      </p:sp>
      <p:sp>
        <p:nvSpPr>
          <p:cNvPr id="13" name="Decision 12"/>
          <p:cNvSpPr/>
          <p:nvPr/>
        </p:nvSpPr>
        <p:spPr>
          <a:xfrm>
            <a:off x="6339839" y="4262929"/>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¿Joven y sano (en el Delphi, un caso de 55 años sin comorbilidad) con fractura desplazada de 2, 3 o 4 partes? [r38]</a:t>
            </a:r>
          </a:p>
        </p:txBody>
      </p:sp>
      <p:sp>
        <p:nvSpPr>
          <p:cNvPr id="14" name="Rectangle 13"/>
          <p:cNvSpPr/>
          <p:nvPr/>
        </p:nvSpPr>
        <p:spPr>
          <a:xfrm>
            <a:off x="298704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Fijar si la cabeza es viable (calcar, bisagra, hueso): placa con soporte medial [r26][r10]; en 2 partes del cuello quirúrgico, el clavo es alternativa con función similar [r50][r51]</a:t>
            </a:r>
          </a:p>
        </p:txBody>
      </p:sp>
      <p:sp>
        <p:nvSpPr>
          <p:cNvPr id="15" name="Rectangle 14"/>
          <p:cNvSpPr/>
          <p:nvPr/>
        </p:nvSpPr>
        <p:spPr>
          <a:xfrm>
            <a:off x="652272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 se opera a un paciente de 65 a 85 años con fractura B2 o C2 y hueso pobre: valora la inversa, que superó a la placa a los 2 años en DelPhi [r8][r32]</a:t>
            </a:r>
          </a:p>
        </p:txBody>
      </p:sp>
      <p:sp>
        <p:nvSpPr>
          <p:cNvPr id="16" name="Rounded Rectangle 15"/>
          <p:cNvSpPr/>
          <p:nvPr/>
        </p:nvSpPr>
        <p:spPr>
          <a:xfrm>
            <a:off x="4754880" y="5529922"/>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Decisión compartida: explica la posibilidad de reintervención y la rehabilitación [r6]</a:t>
            </a:r>
          </a:p>
        </p:txBody>
      </p:sp>
      <p:cxnSp>
        <p:nvCxnSpPr>
          <p:cNvPr id="17" name="Connector 16"/>
          <p:cNvCxnSpPr>
            <a:stCxn id="6" idx="2"/>
            <a:endCxn id="7" idx="0"/>
          </p:cNvCxnSpPr>
          <p:nvPr/>
        </p:nvCxnSpPr>
        <p:spPr>
          <a:xfrm flipH="1">
            <a:off x="6126480" y="19224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66602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658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7" idx="2"/>
            <a:endCxn id="9" idx="0"/>
          </p:cNvCxnSpPr>
          <p:nvPr/>
        </p:nvCxnSpPr>
        <p:spPr>
          <a:xfrm>
            <a:off x="6126480" y="266602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658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0" idx="0"/>
          </p:cNvCxnSpPr>
          <p:nvPr/>
        </p:nvCxnSpPr>
        <p:spPr>
          <a:xfrm flipH="1">
            <a:off x="4358640" y="3409613"/>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53911" y="340229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1" idx="0"/>
          </p:cNvCxnSpPr>
          <p:nvPr/>
        </p:nvCxnSpPr>
        <p:spPr>
          <a:xfrm flipH="1">
            <a:off x="7894319" y="34096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949183" y="340229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11" idx="2"/>
            <a:endCxn id="12" idx="0"/>
          </p:cNvCxnSpPr>
          <p:nvPr/>
        </p:nvCxnSpPr>
        <p:spPr>
          <a:xfrm flipH="1">
            <a:off x="4358640" y="4153201"/>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53911"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3" idx="0"/>
          </p:cNvCxnSpPr>
          <p:nvPr/>
        </p:nvCxnSpPr>
        <p:spPr>
          <a:xfrm flipH="1">
            <a:off x="7894319" y="415320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949183"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3" idx="2"/>
            <a:endCxn id="14" idx="0"/>
          </p:cNvCxnSpPr>
          <p:nvPr/>
        </p:nvCxnSpPr>
        <p:spPr>
          <a:xfrm flipH="1">
            <a:off x="4358640" y="4896789"/>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53911" y="48894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3" idx="2"/>
            <a:endCxn id="15" idx="0"/>
          </p:cNvCxnSpPr>
          <p:nvPr/>
        </p:nvCxnSpPr>
        <p:spPr>
          <a:xfrm>
            <a:off x="7894319" y="4896789"/>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949183" y="48894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8" idx="2"/>
            <a:endCxn id="16" idx="0"/>
          </p:cNvCxnSpPr>
          <p:nvPr/>
        </p:nvCxnSpPr>
        <p:spPr>
          <a:xfrm>
            <a:off x="4358640" y="3409613"/>
            <a:ext cx="1767840" cy="212030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0" idx="2"/>
            <a:endCxn id="16" idx="0"/>
          </p:cNvCxnSpPr>
          <p:nvPr/>
        </p:nvCxnSpPr>
        <p:spPr>
          <a:xfrm>
            <a:off x="4358640" y="4153201"/>
            <a:ext cx="1767840" cy="137672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2" idx="2"/>
            <a:endCxn id="16" idx="0"/>
          </p:cNvCxnSpPr>
          <p:nvPr/>
        </p:nvCxnSpPr>
        <p:spPr>
          <a:xfrm>
            <a:off x="4358640" y="4896789"/>
            <a:ext cx="1767840"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4" idx="2"/>
            <a:endCxn id="16" idx="0"/>
          </p:cNvCxnSpPr>
          <p:nvPr/>
        </p:nvCxnSpPr>
        <p:spPr>
          <a:xfrm>
            <a:off x="435864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6" idx="0"/>
          </p:cNvCxnSpPr>
          <p:nvPr/>
        </p:nvCxnSpPr>
        <p:spPr>
          <a:xfrm flipH="1">
            <a:off x="612648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conservador, fijación, clavo, hemiartroplastia e inversa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Williams AA et al. J Shoulder Elbow Surg. 2025. doi:10.1016/j.jse.2024.12.005</a:t>
            </a:r>
          </a:p>
          <a:p>
            <a:r>
              <a:rPr sz="1000">
                <a:solidFill>
                  <a:srgbClr val="5A6469"/>
                </a:solidFill>
                <a:latin typeface="Calibri"/>
              </a:rPr>
              <a:t>[r7] National Institute for Health and Care Excellence. NICE guideline NG38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a:t>
            </a:r>
          </a:p>
          <a:p>
            <a:pPr marL="347472" indent="-347472">
              <a:spcAft>
                <a:spcPts val="1400"/>
              </a:spcAft>
              <a:buChar char="•"/>
            </a:pPr>
            <a:r>
              <a:rPr sz="2400">
                <a:solidFill>
                  <a:srgbClr val="263238"/>
                </a:solidFill>
                <a:latin typeface="Calibri"/>
              </a:rPr>
              <a:t>Fracturas poco desplazadas, valgo impactado y el paciente mayor con comorbilidad importante, para quien el consenso de expertos aboga por no operar [r38]; en la fractura desplazada no complicada, NICE ofrece el manejo no quirúrgico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PROFHER: Oxford Shoulder Score promediado a 2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Rangan A et al. JAMA. 2015. doi:10.1001/jama.2015.1629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DelPhi: Constant a los 2 años, inversa frente a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Fraser AN et al. J Bone Joint Surg Am. 2020. doi:10.2106/JBJS.19.01071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placa, aloinjerto de peroné, clavo e inversa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Jaeger M et al. En: AO Surgery Reference. 2026.</a:t>
            </a:r>
          </a:p>
          <a:p>
            <a:r>
              <a:rPr sz="1000">
                <a:solidFill>
                  <a:srgbClr val="5A6469"/>
                </a:solidFill>
                <a:latin typeface="Calibri"/>
              </a:rPr>
              <a:t>[r30]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la placa, la AO recomienda decúbito supino, con la silla de playa como alternativa; para la inversa, la silla de playa [r22][r30].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Placa bloqueada: Constant al año según la vía de entrada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Buecking B et al. 2014. doi:10.1007/s11999-013-3415-7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2 partes: complicaciones al año con placa y con clavo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Zhu Y et al. J Bone Joint Surg Am. 2011. doi:10.2106/JBJS.J.00155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ocurre y cómo reducirlas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Sproul RC et al. Injury. 2011. doi:10.1016/j.injury.2010.11.058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de 12 estudios con 514 pacientes halló una tasa global de complicaciones de 49 % (33 % sin contar la consolidación en varo) y reintervención de 14 %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placa bloqueada en una revisión de 12 estudios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Sproul RC et al. Injury. 2011. doi:10.1016/j.injury.2010.11.058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Pseudoartrosis tras tratamiento conservador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Court-Brown CM et al. J Trauma. 2008. doi:10.1097/TA.0b013e3181469840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puede prometer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Iyengar JJ et al. J Orthop Trauma. 2011. doi:10.1097/BOT.0b013e3182008df8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tratamiento conservador, la revisión de 12 estudios halló un Constant medio de 74 (rango, 55 a 81) con 139° de flexión…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puede prometer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Gavaskar AS et al. 2022. doi:10.1097/CORR.0000000000002190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fracturas-luxación de 3 y 4 partes fijadas, el Constant medio fue 68, con 21 % de necrosis y 15 % de revisión a artroplastia [r62].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Constant medio según el tratamiento y el estudio (estudios distintos: no son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[r41] Iyengar JJ et al. J Orthop Trauma. 2011. doi:10.1097/BOT.0b013e3182008df8</a:t>
            </a:r>
          </a:p>
          <a:p>
            <a:r>
              <a:rPr sz="800">
                <a:solidFill>
                  <a:srgbClr val="5A6469"/>
                </a:solidFill>
                <a:latin typeface="Calibri"/>
              </a:rPr>
              <a:t>[r11] Sproul RC et al. Injury. 2011. doi:10.1016/j.injury.2010.11.058</a:t>
            </a:r>
          </a:p>
          <a:p>
            <a:r>
              <a:rPr sz="800">
                <a:solidFill>
                  <a:srgbClr val="5A6469"/>
                </a:solidFill>
                <a:latin typeface="Calibri"/>
              </a:rPr>
              <a:t>[r61] Südkamp N et al. Results of a prospective, multicenter, observational study. 2009. doi:10.2106/JBJS.H.00006</a:t>
            </a:r>
          </a:p>
          <a:p>
            <a:r>
              <a:rPr sz="800">
                <a:solidFill>
                  <a:srgbClr val="5A6469"/>
                </a:solidFill>
                <a:latin typeface="Calibri"/>
              </a:rPr>
              <a:t>[r8] Fraser AN et al. J Bone Joint Surg Am. 2020. doi:10.2106/JBJS.19.01071</a:t>
            </a:r>
          </a:p>
          <a:p>
            <a:r>
              <a:rPr sz="800">
                <a:solidFill>
                  <a:srgbClr val="5A6469"/>
                </a:solidFill>
                <a:latin typeface="Calibri"/>
              </a:rPr>
              <a:t>[r62] Gavaskar AS et al. 2022. doi:10.1097/CORR.0000000000002190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tiempos y lo que sí tiene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Challoumas D et al. BMC Musculoskelet Disord. 2025. doi:10.1186/s12891-025-08371-y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movilización en la primera semana frente a 3 o 4 semanas de inmovilización mostró, en 6 ensayos con 470 pacientes…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tiempos y lo que sí tiene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Colasanti CA et al. J Shoulder Elbow Surg. 2024. doi:10.1016/j.jse.2024.03.040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Tras artroplastia por fractura en 28 estudios con 1 119 pacientes, el mejor resultado fue con inversa de vástago no cementado y movimiento activo temprano (en promedio… [r64]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National Institute for Health and Care Excellence. NICE guideline NG38 [Internet]. 2016.</a:t>
            </a:r>
          </a:p>
          <a:p>
            <a:r>
              <a:rPr sz="800">
                <a:solidFill>
                  <a:srgbClr val="5A6469"/>
                </a:solidFill>
                <a:latin typeface="Calibri"/>
              </a:rPr>
              <a:t>[r38] Williams AA et al. J Shoulder Elbow Surg. 2025. doi:10.1016/j.jse.2024.12.005</a:t>
            </a:r>
          </a:p>
          <a:p>
            <a:r>
              <a:rPr sz="800">
                <a:solidFill>
                  <a:srgbClr val="5A6469"/>
                </a:solidFill>
                <a:latin typeface="Calibri"/>
              </a:rPr>
              <a:t>[r45] Lapner P et al. J Orthop Trauma. 2023. doi:10.1097/BOT.0000000000002494</a:t>
            </a:r>
          </a:p>
          <a:p>
            <a:r>
              <a:rPr sz="800">
                <a:solidFill>
                  <a:srgbClr val="5A6469"/>
                </a:solidFill>
                <a:latin typeface="Calibri"/>
              </a:rPr>
              <a:t>[r65] Lapner P et al. Can J Surg. 2024. doi:10.1503/cjs.007822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guías y los consensos se suman a la evidencia, no la reemplazan.</a:t>
            </a:r>
          </a:p>
          <a:p>
            <a:pPr marL="347472" indent="-347472">
              <a:spcAft>
                <a:spcPts val="1400"/>
              </a:spcAft>
              <a:buChar char="•"/>
            </a:pPr>
            <a:r>
              <a:rPr sz="2800">
                <a:solidFill>
                  <a:srgbClr val="263238"/>
                </a:solidFill>
                <a:latin typeface="Calibri"/>
              </a:rPr>
              <a:t>Estas son las que se pudieron abrir.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revisados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[r45] Lapner P et al. J Orthop Trauma. 2023. doi:10.1097/BOT.0000000000002494</a:t>
            </a:r>
          </a:p>
          <a:p>
            <a:r>
              <a:rPr sz="800">
                <a:solidFill>
                  <a:srgbClr val="5A6469"/>
                </a:solidFill>
                <a:latin typeface="Calibri"/>
              </a:rPr>
              <a:t>[r65] Lapner P et al. Can J Surg. 2024. doi:10.1503/cjs.007822</a:t>
            </a:r>
          </a:p>
          <a:p>
            <a:r>
              <a:rPr sz="800">
                <a:solidFill>
                  <a:srgbClr val="5A6469"/>
                </a:solidFill>
                <a:latin typeface="Calibri"/>
              </a:rPr>
              <a:t>[r7] National Institute for Health and Care Excellence. NICE guideline NG38 [Internet]. 2016.</a:t>
            </a:r>
          </a:p>
          <a:p>
            <a:r>
              <a:rPr sz="800">
                <a:solidFill>
                  <a:srgbClr val="5A6469"/>
                </a:solidFill>
                <a:latin typeface="Calibri"/>
              </a:rPr>
              <a:t>[r38] Williams AA et al. J Shoulder Elbow Surg. 2025. doi:10.1016/j.jse.2024.12.005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Documento</a:t>
                      </a:r>
                    </a:p>
                  </a:txBody>
                  <a:tcPr>
                    <a:solidFill>
                      <a:srgbClr val="0F5F6B"/>
                    </a:solidFill>
                  </a:tcPr>
                </a:tc>
                <a:tc>
                  <a:txBody>
                    <a:bodyPr/>
                    <a:lstStyle/>
                    <a:p>
                      <a:r>
                        <a:rPr sz="1600" b="1">
                          <a:solidFill>
                            <a:srgbClr val="FFFFFF"/>
                          </a:solidFill>
                          <a:latin typeface="Calibri"/>
                        </a:rPr>
                        <a:t>Año</a:t>
                      </a:r>
                    </a:p>
                  </a:txBody>
                  <a:tcPr>
                    <a:solidFill>
                      <a:srgbClr val="0F5F6B"/>
                    </a:solidFill>
                  </a:tcPr>
                </a:tc>
                <a:tc>
                  <a:txBody>
                    <a:bodyPr/>
                    <a:lstStyle/>
                    <a:p>
                      <a:r>
                        <a:rPr sz="1600" b="1">
                          <a:solidFill>
                            <a:srgbClr val="FFFFFF"/>
                          </a:solidFill>
                          <a:latin typeface="Calibri"/>
                        </a:rPr>
                        <a:t>Qué dice</a:t>
                      </a:r>
                    </a:p>
                  </a:txBody>
                  <a:tcPr>
                    <a:solidFill>
                      <a:srgbClr val="0F5F6B"/>
                    </a:solidFill>
                  </a:tcPr>
                </a:tc>
              </a:tr>
              <a:tr h="457200">
                <a:tc>
                  <a:txBody>
                    <a:bodyPr/>
                    <a:lstStyle/>
                    <a:p>
                      <a:r>
                        <a:rPr sz="1600">
                          <a:solidFill>
                            <a:srgbClr val="263238"/>
                          </a:solidFill>
                          <a:latin typeface="Calibri"/>
                        </a:rPr>
                        <a:t>NICE NG38, Fracturas no complejas [r7]</a:t>
                      </a:r>
                    </a:p>
                  </a:txBody>
                  <a:tcPr>
                    <a:solidFill>
                      <a:srgbClr val="EEF3F4"/>
                    </a:solidFill>
                  </a:tcPr>
                </a:tc>
                <a:tc>
                  <a:txBody>
                    <a:bodyPr/>
                    <a:lstStyle/>
                    <a:p>
                      <a:r>
                        <a:rPr sz="1600">
                          <a:solidFill>
                            <a:srgbClr val="263238"/>
                          </a:solidFill>
                          <a:latin typeface="Calibri"/>
                        </a:rPr>
                        <a:t>2016</a:t>
                      </a:r>
                    </a:p>
                  </a:txBody>
                  <a:tcPr>
                    <a:solidFill>
                      <a:srgbClr val="EEF3F4"/>
                    </a:solidFill>
                  </a:tcPr>
                </a:tc>
                <a:tc>
                  <a:txBody>
                    <a:bodyPr/>
                    <a:lstStyle/>
                    <a:p>
                      <a:r>
                        <a:rPr sz="1600">
                          <a:solidFill>
                            <a:srgbClr val="263238"/>
                          </a:solidFill>
                          <a:latin typeface="Calibri"/>
                        </a:rPr>
                        <a:t>Fractura desplazada de baja energía no complicada: manejo no quirúrgico; considerar cirugía si herida abierta, piel en tienda, lesión vascular, fractura-luxación o cabeza dividida [r7]</a:t>
                      </a:r>
                    </a:p>
                  </a:txBody>
                  <a:tcPr>
                    <a:solidFill>
                      <a:srgbClr val="EEF3F4"/>
                    </a:solidFill>
                  </a:tcPr>
                </a:tc>
              </a:tr>
              <a:tr h="457200">
                <a:tc>
                  <a:txBody>
                    <a:bodyPr/>
                    <a:lstStyle/>
                    <a:p>
                      <a:r>
                        <a:rPr sz="1600">
                          <a:solidFill>
                            <a:srgbClr val="263238"/>
                          </a:solidFill>
                          <a:latin typeface="Calibri"/>
                        </a:rPr>
                        <a:t>Declaración de posición canadiense, Lapner [r65]</a:t>
                      </a:r>
                    </a:p>
                  </a:txBody>
                  <a:tcPr>
                    <a:solidFill>
                      <a:srgbClr val="FFFFFF"/>
                    </a:solidFill>
                  </a:tcPr>
                </a:tc>
                <a:tc>
                  <a:txBody>
                    <a:bodyPr/>
                    <a:lstStyle/>
                    <a:p>
                      <a:r>
                        <a:rPr sz="1600">
                          <a:solidFill>
                            <a:srgbClr val="263238"/>
                          </a:solidFill>
                          <a:latin typeface="Calibri"/>
                        </a:rPr>
                        <a:t>2024</a:t>
                      </a:r>
                    </a:p>
                  </a:txBody>
                  <a:tcPr>
                    <a:solidFill>
                      <a:srgbClr val="FFFFFF"/>
                    </a:solidFill>
                  </a:tcPr>
                </a:tc>
                <a:tc>
                  <a:txBody>
                    <a:bodyPr/>
                    <a:lstStyle/>
                    <a:p>
                      <a:r>
                        <a:rPr sz="1600">
                          <a:solidFill>
                            <a:srgbClr val="263238"/>
                          </a:solidFill>
                          <a:latin typeface="Calibri"/>
                        </a:rPr>
                        <a:t>Metodología GRADE para mayores de 60 años; excluye cabeza dividida, fractura-luxación y tuberosidad mayor aislada [r65]</a:t>
                      </a:r>
                    </a:p>
                  </a:txBody>
                  <a:tcPr>
                    <a:solidFill>
                      <a:srgbClr val="FFFFFF"/>
                    </a:solidFill>
                  </a:tcPr>
                </a:tc>
              </a:tr>
              <a:tr h="457200">
                <a:tc>
                  <a:txBody>
                    <a:bodyPr/>
                    <a:lstStyle/>
                    <a:p>
                      <a:r>
                        <a:rPr sz="1600">
                          <a:solidFill>
                            <a:srgbClr val="263238"/>
                          </a:solidFill>
                          <a:latin typeface="Calibri"/>
                        </a:rPr>
                        <a:t>Consenso Delphi de la Neer Circle de la ASES [r38]</a:t>
                      </a:r>
                    </a:p>
                  </a:txBody>
                  <a:tcPr>
                    <a:solidFill>
                      <a:srgbClr val="EEF3F4"/>
                    </a:solidFill>
                  </a:tcPr>
                </a:tc>
                <a:tc>
                  <a:txBody>
                    <a:bodyPr/>
                    <a:lstStyle/>
                    <a:p>
                      <a:r>
                        <a:rPr sz="1600">
                          <a:solidFill>
                            <a:srgbClr val="263238"/>
                          </a:solidFill>
                          <a:latin typeface="Calibri"/>
                        </a:rPr>
                        <a:t>2025</a:t>
                      </a:r>
                    </a:p>
                  </a:txBody>
                  <a:tcPr>
                    <a:solidFill>
                      <a:srgbClr val="EEF3F4"/>
                    </a:solidFill>
                  </a:tcPr>
                </a:tc>
                <a:tc>
                  <a:txBody>
                    <a:bodyPr/>
                    <a:lstStyle/>
                    <a:p>
                      <a:r>
                        <a:rPr sz="1600">
                          <a:solidFill>
                            <a:srgbClr val="263238"/>
                          </a:solidFill>
                          <a:latin typeface="Calibri"/>
                        </a:rPr>
                        <a:t>Consenso para operar en el joven sano con 3 y 4 partes; sin consenso en rehabilitación; la TC con reconstrucción 3D es valiosa [r38]</a:t>
                      </a:r>
                    </a:p>
                  </a:txBody>
                  <a:tcPr>
                    <a:solidFill>
                      <a:srgbClr val="EEF3F4"/>
                    </a:solidFill>
                  </a:tcPr>
                </a:tc>
              </a:tr>
              <a:tr h="457200">
                <a:tc>
                  <a:txBody>
                    <a:bodyPr/>
                    <a:lstStyle/>
                    <a:p>
                      <a:r>
                        <a:rPr sz="1600">
                          <a:solidFill>
                            <a:srgbClr val="263238"/>
                          </a:solidFill>
                          <a:latin typeface="Calibri"/>
                        </a:rPr>
                        <a:t>Metaanálisis de Lapner [r45]</a:t>
                      </a:r>
                    </a:p>
                  </a:txBody>
                  <a:tcPr>
                    <a:solidFill>
                      <a:srgbClr val="FFFFFF"/>
                    </a:solidFill>
                  </a:tcPr>
                </a:tc>
                <a:tc>
                  <a:txBody>
                    <a:bodyPr/>
                    <a:lstStyle/>
                    <a:p>
                      <a:r>
                        <a:rPr sz="1600">
                          <a:solidFill>
                            <a:srgbClr val="263238"/>
                          </a:solidFill>
                          <a:latin typeface="Calibri"/>
                        </a:rPr>
                        <a:t>2023</a:t>
                      </a:r>
                    </a:p>
                  </a:txBody>
                  <a:tcPr>
                    <a:solidFill>
                      <a:srgbClr val="FFFFFF"/>
                    </a:solidFill>
                  </a:tcPr>
                </a:tc>
                <a:tc>
                  <a:txBody>
                    <a:bodyPr/>
                    <a:lstStyle/>
                    <a:p>
                      <a:r>
                        <a:rPr sz="1600">
                          <a:solidFill>
                            <a:srgbClr val="263238"/>
                          </a:solidFill>
                          <a:latin typeface="Calibri"/>
                        </a:rPr>
                        <a:t>Placa y hemiartroplastia igual que el manejo conservador; inversa mejor que hemiartroplastia [r45]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Majed A et al. J Shoulder Elbow Surg. 2011. doi:10.1016/j.jse.2011.01.020</a:t>
            </a:r>
          </a:p>
          <a:p>
            <a:r>
              <a:rPr sz="1000">
                <a:solidFill>
                  <a:srgbClr val="5A6469"/>
                </a:solidFill>
                <a:latin typeface="Calibri"/>
              </a:rPr>
              <a:t>[r12] Sidor ML et al. 1993. doi:10.2106/00004623-199312000-00002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Clasifica para hablar el mismo idioma, no para decidir: Neer y AO/OTA tienen concordancia baja a moderada [r3][r12].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Visser CP et al. J Shoulder Elbow Surg. 2001. doi:10.1067/mse.2001.118002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Haz el examen neurovascular antes de cualquier maniobra: en 143 fracturas por baja energía, el nervio axilar mostró denervación en el EMG en 58 %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Majed A et al. J Shoulder Elbow Surg. 2011. doi:10.1016/j.jse.2011.01.020</a:t>
            </a:r>
          </a:p>
          <a:p>
            <a:r>
              <a:rPr sz="1000">
                <a:solidFill>
                  <a:srgbClr val="5A6469"/>
                </a:solidFill>
                <a:latin typeface="Calibri"/>
              </a:rPr>
              <a:t>[r12] Sidor ML et al. 1993. doi:10.2106/00004623-199312000-00002</a:t>
            </a:r>
          </a:p>
          <a:p>
            <a:r>
              <a:rPr sz="1000">
                <a:solidFill>
                  <a:srgbClr val="5A6469"/>
                </a:solidFill>
                <a:latin typeface="Calibri"/>
              </a:rPr>
              <a:t>[r6]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une el lenguaje, no decide: la concordancia entre observadores es baja a moderada [r3][r12].</a:t>
            </a:r>
          </a:p>
          <a:p>
            <a:pPr marL="347472" indent="-347472">
              <a:spcAft>
                <a:spcPts val="1400"/>
              </a:spcAft>
              <a:buChar char="•"/>
            </a:pPr>
            <a:r>
              <a:rPr sz="2400">
                <a:solidFill>
                  <a:srgbClr val="263238"/>
                </a:solidFill>
                <a:latin typeface="Calibri"/>
              </a:rPr>
              <a:t>En el adulto mayor con fractura desplazada, operar no mejoró la función frente al tratamiento conservador, y sumó cirugías adicionales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 húmero proximal · Neer · AO/OTA 11 · Codman-Hertel · bisagra medial · calcar · necrosis avascular · isquemia de la cabeza · PROFHER · DelPhi · placa bloqueada · PHILOS · artroplastia…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Younis Z et al. Cureus. 2024. doi:10.7759/cureus.73075</a:t>
            </a:r>
          </a:p>
          <a:p>
            <a:r>
              <a:rPr sz="1000">
                <a:solidFill>
                  <a:srgbClr val="5A6469"/>
                </a:solidFill>
                <a:latin typeface="Calibri"/>
              </a:rPr>
              <a:t>[r26] Hertel R et al. J Shoulder Elbow Surg. 2004. doi:10.1016/j.jse.2004.01.034</a:t>
            </a:r>
          </a:p>
          <a:p>
            <a:r>
              <a:rPr sz="1000">
                <a:solidFill>
                  <a:srgbClr val="5A6469"/>
                </a:solidFill>
                <a:latin typeface="Calibri"/>
              </a:rPr>
              <a:t>[r4] Rangan A et al. JAMA. 2015. doi:10.1001/jama.2015.1629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Neer: una parte está desplazada si separa más de 1 cm o angula más de 45° [r2].</a:t>
            </a:r>
          </a:p>
          <a:p>
            <a:pPr marL="347472" indent="-347472">
              <a:spcAft>
                <a:spcPts val="1400"/>
              </a:spcAft>
              <a:buChar char="•"/>
            </a:pPr>
            <a:r>
              <a:rPr sz="2400">
                <a:solidFill>
                  <a:srgbClr val="263238"/>
                </a:solidFill>
                <a:latin typeface="Calibri"/>
              </a:rPr>
              <a:t>Hertel: calcar menor de 8 mm y bisagra medial rota predicen isquemia [r26].</a:t>
            </a:r>
          </a:p>
          <a:p>
            <a:pPr marL="347472" indent="-347472">
              <a:spcAft>
                <a:spcPts val="1400"/>
              </a:spcAft>
              <a:buChar char="•"/>
            </a:pPr>
            <a:r>
              <a:rPr sz="2400">
                <a:solidFill>
                  <a:srgbClr val="263238"/>
                </a:solidFill>
                <a:latin typeface="Calibri"/>
              </a:rPr>
              <a:t>PROFHER: operar no superó al cabestrillo en fracturas desplazadas del cuello quirúrgico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caída en una mujer de 74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inventado, sin datos de pacientes reales.</a:t>
            </a:r>
          </a:p>
          <a:p>
            <a:pPr marL="347472" indent="-347472">
              <a:spcAft>
                <a:spcPts val="1400"/>
              </a:spcAft>
              <a:buChar char="•"/>
            </a:pPr>
            <a:r>
              <a:rPr sz="2400">
                <a:solidFill>
                  <a:srgbClr val="263238"/>
                </a:solidFill>
                <a:latin typeface="Calibri"/>
              </a:rPr>
              <a:t>Mujer de 74 años, diestra, que vive sola y es independiente, con hipertensión controlada.</a:t>
            </a:r>
          </a:p>
          <a:p>
            <a:pPr marL="347472" indent="-347472">
              <a:spcAft>
                <a:spcPts val="1400"/>
              </a:spcAft>
              <a:buChar char="•"/>
            </a:pPr>
            <a:r>
              <a:rPr sz="2400">
                <a:solidFill>
                  <a:srgbClr val="263238"/>
                </a:solidFill>
                <a:latin typeface="Calibri"/>
              </a:rPr>
              <a:t>Se cae desde su altura sobre el hombro derecho.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examen y qué estudios pides antes de decidir?</a:t>
            </a:r>
          </a:p>
          <a:p>
            <a:pPr marL="347472" indent="-347472">
              <a:spcAft>
                <a:spcPts val="1400"/>
              </a:spcAft>
              <a:buChar char="•"/>
            </a:pPr>
            <a:r>
              <a:rPr sz="2400">
                <a:solidFill>
                  <a:srgbClr val="263238"/>
                </a:solidFill>
                <a:latin typeface="Calibri"/>
              </a:rPr>
              <a:t>2. ¿Qué predictores de isquemia ves y cuánto pesan?</a:t>
            </a:r>
          </a:p>
          <a:p>
            <a:pPr marL="347472" indent="-347472">
              <a:spcAft>
                <a:spcPts val="1400"/>
              </a:spcAft>
              <a:buChar char="•"/>
            </a:pPr>
            <a:r>
              <a:rPr sz="2400">
                <a:solidFill>
                  <a:srgbClr val="263238"/>
                </a:solidFill>
                <a:latin typeface="Calibri"/>
              </a:rPr>
              <a:t>3. ¿Operar o no? ¿Qué le dices con la evidencia?</a:t>
            </a:r>
          </a:p>
          <a:p>
            <a:pPr marL="347472" indent="-347472">
              <a:spcAft>
                <a:spcPts val="1400"/>
              </a:spcAft>
              <a:buChar char="•"/>
            </a:pPr>
            <a:r>
              <a:rPr sz="2400">
                <a:solidFill>
                  <a:srgbClr val="263238"/>
                </a:solidFill>
                <a:latin typeface="Calibri"/>
              </a:rPr>
              <a:t>4. Si deciden operar, ¿placa o inversa y por qué? ¿Qué cuidas en la técnica?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Jaeger M et al. En: AO Surgery Reference. 2026.</a:t>
            </a:r>
          </a:p>
          <a:p>
            <a:r>
              <a:rPr sz="1000">
                <a:solidFill>
                  <a:srgbClr val="5A6469"/>
                </a:solidFill>
                <a:latin typeface="Calibri"/>
              </a:rPr>
              <a:t>[r16] Visser CP et al. J Shoulder Elbow Surg. 2001. doi:10.1067/mse.2001.118002</a:t>
            </a:r>
          </a:p>
          <a:p>
            <a:r>
              <a:rPr sz="1000">
                <a:solidFill>
                  <a:srgbClr val="5A6469"/>
                </a:solidFill>
                <a:latin typeface="Calibri"/>
              </a:rPr>
              <a:t>[r35] Campochiaro G et al. Musculoskelet Surg. 2015. doi:10.1007/s12306-015-0358-z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el examen neurovascular completo y el registro del axilar, porque la clínica detecta mal las lesiones nerviosas [r17][r16].</a:t>
            </a:r>
          </a:p>
          <a:p>
            <a:pPr marL="347472" indent="-347472">
              <a:spcAft>
                <a:spcPts val="1400"/>
              </a:spcAft>
              <a:buChar char="•"/>
            </a:pPr>
            <a:r>
              <a:rPr sz="2400">
                <a:solidFill>
                  <a:srgbClr val="263238"/>
                </a:solidFill>
                <a:latin typeface="Calibri"/>
              </a:rPr>
              <a:t>Pide serie de 2 vistas perpendiculares y TC si el patrón decide, sobre todo para el calcar [r17][r35].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Launonen AP, Lepola V, Saranko A, Flinkkilä T, Laitinen M, Mattila VM. Epidemiology of proximal humerus fractures. Arch Osteoporos. 2015;10:209. doi:10.1007/s11657-015-0209-4 https://doi.org/10.1007/s11657-015-0209-4</a:t>
            </a:r>
          </a:p>
          <a:p>
            <a:pPr>
              <a:spcAft>
                <a:spcPts val="800"/>
              </a:spcAft>
            </a:pPr>
            <a:r>
              <a:rPr sz="1200">
                <a:solidFill>
                  <a:srgbClr val="263238"/>
                </a:solidFill>
                <a:latin typeface="Calibri"/>
              </a:rPr>
              <a:t>[r2] Younis Z, Hamid MA, Amin J, Khan MM, Gurukiran G, Sapra R, et al. Proximal Humerus Fractures: A Review of Anatomy, Classification, Management Strategies, and Complications. Cureus. 2024;16(11):e73075. doi:10.7759/cureus.73075 https://doi.org/10.7759/cureus.73075</a:t>
            </a:r>
          </a:p>
          <a:p>
            <a:pPr>
              <a:spcAft>
                <a:spcPts val="800"/>
              </a:spcAft>
            </a:pPr>
            <a:r>
              <a:rPr sz="1200">
                <a:solidFill>
                  <a:srgbClr val="263238"/>
                </a:solidFill>
                <a:latin typeface="Calibri"/>
              </a:rPr>
              <a:t>[r3] Majed A, Macleod I, Bull AM, Zyto K, Resch H, Hertel R, et al. Proximal humeral fracture classification systems revisited. J Shoulder Elbow Surg. 2011;20(7):1125-32. doi:10.1016/j.jse.2011.01.020 https://doi.org/10.1016/j.jse.2011.01.020</a:t>
            </a:r>
          </a:p>
          <a:p>
            <a:pPr>
              <a:spcAft>
                <a:spcPts val="800"/>
              </a:spcAft>
            </a:pPr>
            <a:r>
              <a:rPr sz="1200">
                <a:solidFill>
                  <a:srgbClr val="263238"/>
                </a:solidFill>
                <a:latin typeface="Calibri"/>
              </a:rPr>
              <a:t>[r4] Rangan A, Handoll H, Brealey S, Jefferson L, Keding A, Martin BC, et al. Surgical vs nonsurgical treatment of adults with displaced fractures of the proximal humerus: the PROFHER randomized clinical trial. JAMA. 2015;313(10):1037-47. doi:10.1001/jama.2015.1629 https://doi.org/10.1001/jama.2015.1629</a:t>
            </a:r>
          </a:p>
          <a:p>
            <a:pPr>
              <a:spcAft>
                <a:spcPts val="800"/>
              </a:spcAft>
            </a:pPr>
            <a:r>
              <a:rPr sz="1200">
                <a:solidFill>
                  <a:srgbClr val="263238"/>
                </a:solidFill>
                <a:latin typeface="Calibri"/>
              </a:rPr>
              <a:t>[r5] Handoll HH, Keding A, Corbacho B, Brealey SD, Hewitt C, Rangan A. Five-year follow-up results of the PROFHER trial comparing operative and non-operative treatment of adults with a displaced fracture of the proximal humerus. Bone Joint J. 2017;99-B(3):383-392. doi:10.1302/0301-620X.99B3.BJJ-2016-1028 https://doi.org/10.1302/0301-620X.99B3.BJJ-2016-1028</a:t>
            </a:r>
          </a:p>
          <a:p>
            <a:pPr>
              <a:spcAft>
                <a:spcPts val="800"/>
              </a:spcAft>
            </a:pPr>
            <a:r>
              <a:rPr sz="1200">
                <a:solidFill>
                  <a:srgbClr val="263238"/>
                </a:solidFill>
                <a:latin typeface="Calibri"/>
              </a:rPr>
              <a:t>[r6] Handoll HH, Elliott J, Thillemann TM, Aluko P, Brorson S. Interventions for treating proximal humeral fractures in adults. Cochrane Database Syst Rev. 2022;6(6):CD000434. doi:10.1002/14651858.CD000434.pub5 https://doi.org/10.1002/14651858.CD000434.pub5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National Institute for Health and Care Excellence. Fractures (non-complex): assessment and management. NICE guideline NG38 [Internet]. London: NICE; 2016 [consultado 2026 oct 11]. Disponible en: https://www.nice.org.uk/guidance/ng38/chapter/Recommendations https://www.nice.org.uk/guidance/ng38/chapter/Recommendations</a:t>
            </a:r>
          </a:p>
          <a:p>
            <a:pPr>
              <a:spcAft>
                <a:spcPts val="800"/>
              </a:spcAft>
            </a:pPr>
            <a:r>
              <a:rPr sz="1200">
                <a:solidFill>
                  <a:srgbClr val="263238"/>
                </a:solidFill>
                <a:latin typeface="Calibri"/>
              </a:rPr>
              <a:t>[r8] Fraser AN, Bjørdal J, Wagle TM, Karlberg AC, Lien OA, Eilertsen L, et al. Reverse Shoulder Arthroplasty Is Superior to Plate Fixation at 2 Years for Displaced Proximal Humeral Fractures in the Elderly: A Multicenter Randomized Controlled Trial. J Bone Joint Surg Am. 2020;102(6):477-485. doi:10.2106/JBJS.19.01071 https://doi.org/10.2106/JBJS.19.01071</a:t>
            </a:r>
          </a:p>
          <a:p>
            <a:pPr>
              <a:spcAft>
                <a:spcPts val="800"/>
              </a:spcAft>
            </a:pPr>
            <a:r>
              <a:rPr sz="1200">
                <a:solidFill>
                  <a:srgbClr val="263238"/>
                </a:solidFill>
                <a:latin typeface="Calibri"/>
              </a:rPr>
              <a:t>[r9] Fraser AN, Wagle TM, Karlberg AC, Madsen JE, Mellberg M, Lian T, et al. Reverse Shoulder Arthroplasty Is Superior to Plate Fixation for Displaced Proximal Humeral Fractures in the Elderly: Five-Year Follow-up of the DelPhi Randomized Controlled Trial. J Bone Joint Surg Am. 2024;106(21):1945-1956. doi:10.2106/JBJS.23.01431 https://doi.org/10.2106/JBJS.23.01431</a:t>
            </a:r>
          </a:p>
          <a:p>
            <a:pPr>
              <a:spcAft>
                <a:spcPts val="800"/>
              </a:spcAft>
            </a:pPr>
            <a:r>
              <a:rPr sz="1200">
                <a:solidFill>
                  <a:srgbClr val="263238"/>
                </a:solidFill>
                <a:latin typeface="Calibri"/>
              </a:rPr>
              <a:t>[r10] Gardner MJ, Weil Y, Barker JU, Kelly BT, Helfet DL, Lorich DG. The importance of medial support in locked plating of proximal humerus fractures. J Orthop Trauma. 2007;21(3):185-91. doi:10.1097/BOT.0b013e3180333094 https://doi.org/10.1097/BOT.0b013e3180333094</a:t>
            </a:r>
          </a:p>
          <a:p>
            <a:pPr>
              <a:spcAft>
                <a:spcPts val="800"/>
              </a:spcAft>
            </a:pPr>
            <a:r>
              <a:rPr sz="1200">
                <a:solidFill>
                  <a:srgbClr val="263238"/>
                </a:solidFill>
                <a:latin typeface="Calibri"/>
              </a:rPr>
              <a:t>[r11] Sproul RC, Iyengar JJ, Devcic Z, Feeley BT. A systematic review of locking plate fixation of proximal humerus fractures. Injury. 2011;42(4):408-13. doi:10.1016/j.injury.2010.11.058 https://doi.org/10.1016/j.injury.2010.11.058</a:t>
            </a:r>
          </a:p>
          <a:p>
            <a:pPr>
              <a:spcAft>
                <a:spcPts val="800"/>
              </a:spcAft>
            </a:pPr>
            <a:r>
              <a:rPr sz="1200">
                <a:solidFill>
                  <a:srgbClr val="263238"/>
                </a:solidFill>
                <a:latin typeface="Calibri"/>
              </a:rPr>
              <a:t>[r12] Sidor ML, Zuckerman JD, Lyon T, Koval K, Cuomo F, Schoenberg N. The Neer classification system for proximal humeral fractures. An assessment of interobserver reliability and intraobserver reproducibility. J Bone Joint Surg Am. 1993;75(12):1745-50. doi:10.2106/00004623-199312000-00002 https://doi.org/10.2106/00004623-199312000-00002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Jaeger M, Leung F, Li W. ORIF - Plate fixation: 4-part, marked displacement, intact articular, varus malalignment [Internet]. En: AO Surgery Reference. Davos: AO Foundation [consultado 2026 oct 11]. Disponible en: https://surgeryreference.aofoundation.org/orthopedic-trauma/adult-trauma/proximal-humerus/4-part-marked-displacement-intact-articular-varus-malalignment/orif-plate-fixation https://surgeryreference.aofoundation.org/orthopedic-trauma/adult-trauma/proximal-humerus/4-part-marked-displacement-intact-articular-varus-malalignment/orif-plate-fixation</a:t>
            </a:r>
          </a:p>
          <a:p>
            <a:pPr>
              <a:spcAft>
                <a:spcPts val="800"/>
              </a:spcAft>
            </a:pPr>
            <a:r>
              <a:rPr sz="1200">
                <a:solidFill>
                  <a:srgbClr val="263238"/>
                </a:solidFill>
                <a:latin typeface="Calibri"/>
              </a:rPr>
              <a:t>[r14] Bastian JD, Hertel R. Initial post-fracture humeral head ischemia does not predict development of necrosis. J Shoulder Elbow Surg. 2008;17(1):2-8. doi:10.1016/j.jse.2007.03.026 https://doi.org/10.1016/j.jse.2007.03.026</a:t>
            </a:r>
          </a:p>
          <a:p>
            <a:pPr>
              <a:spcAft>
                <a:spcPts val="800"/>
              </a:spcAft>
            </a:pPr>
            <a:r>
              <a:rPr sz="1200">
                <a:solidFill>
                  <a:srgbClr val="263238"/>
                </a:solidFill>
                <a:latin typeface="Calibri"/>
              </a:rPr>
              <a:t>[r15] Challoumas D, Minhas H, Bagni S, Millar N. Early versus delayed mobilisation for non-surgically treated proximal humerus fractures: a systematic review and meta-analysis of randomised trials. BMC Musculoskelet Disord. 2025;26(1):203. doi:10.1186/s12891-025-08371-y https://doi.org/10.1186/s12891-025-08371-y</a:t>
            </a:r>
          </a:p>
          <a:p>
            <a:pPr>
              <a:spcAft>
                <a:spcPts val="800"/>
              </a:spcAft>
            </a:pPr>
            <a:r>
              <a:rPr sz="1200">
                <a:solidFill>
                  <a:srgbClr val="263238"/>
                </a:solidFill>
                <a:latin typeface="Calibri"/>
              </a:rPr>
              <a:t>[r16] Visser CP, Coene LN, Brand R, Tavy DL. Nerve lesions in proximal humeral fractures. J Shoulder Elbow Surg. 2001;10(5):421-7. doi:10.1067/mse.2001.118002 https://doi.org/10.1067/mse.2001.118002</a:t>
            </a:r>
          </a:p>
          <a:p>
            <a:pPr>
              <a:spcAft>
                <a:spcPts val="800"/>
              </a:spcAft>
            </a:pPr>
            <a:r>
              <a:rPr sz="1200">
                <a:solidFill>
                  <a:srgbClr val="263238"/>
                </a:solidFill>
                <a:latin typeface="Calibri"/>
              </a:rPr>
              <a:t>[r17] Jaeger M, Leung F, Li W. Clinical and radiographic assessment of patients with suspected proximal humeral fractures [Internet]. En: AO Surgery Reference. Davos: AO Foundation [consultado 2026 oct 11]. Disponible en: https://surgeryreference.aofoundation.org/orthopedic-trauma/adult-trauma/proximal-humerus/further-reading/clinical-and-radiographic-assessment-of-patients-with-suspected-proximal-humeral-fractures https://surgeryreference.aofoundation.org/orthopedic-trauma/adult-trauma/proximal-humerus/further-reading/clinical-and-radiographic-assessment-of-patients-with-suspected-proximal-humeral-fractures</a:t>
            </a:r>
          </a:p>
          <a:p>
            <a:pPr>
              <a:spcAft>
                <a:spcPts val="800"/>
              </a:spcAft>
            </a:pPr>
            <a:r>
              <a:rPr sz="1200">
                <a:solidFill>
                  <a:srgbClr val="263238"/>
                </a:solidFill>
                <a:latin typeface="Calibri"/>
              </a:rPr>
              <a:t>[r18] Court-Brown CM, Cattermole H, McQueen MM. Impacted valgus fractures (B1.1) of the proximal humerus. The results of non-operative treatment. J Bone Joint Surg Br. 2002;84(4):504-8. doi:10.1302/0301-620x.84b4.12488 https://doi.org/10.1302/0301-620x.84b4.12488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Ryan DJ, Zuckerman JD, Egol KA. Fact or fiction: the "5 mm Rule" in greater tuberosity fractures of the proximal humerus. Eur J Orthop Surg Traumatol. 2023;33(6):2309-2315. doi:10.1007/s00590-022-03427-4 https://doi.org/10.1007/s00590-022-03427-4</a:t>
            </a:r>
          </a:p>
          <a:p>
            <a:pPr>
              <a:spcAft>
                <a:spcPts val="800"/>
              </a:spcAft>
            </a:pPr>
            <a:r>
              <a:rPr sz="1200">
                <a:solidFill>
                  <a:srgbClr val="263238"/>
                </a:solidFill>
                <a:latin typeface="Calibri"/>
              </a:rPr>
              <a:t>[r20] Jaeger M, Leung F, Li W. Extraarticular 3-part, surgical neck and greater tuberosity, impaction: definition [Internet]. En: AO Surgery Reference. Davos: AO Foundation [consultado 2026 oct 11]. Disponible en: https://surgeryreference.aofoundation.org/orthopedic-trauma/adult-trauma/proximal-humerus/extraarticular-3-part-surgical-neck-and-greater-tuberosity-impaction/definition https://surgeryreference.aofoundation.org/orthopedic-trauma/adult-trauma/proximal-humerus/extraarticular-3-part-surgical-neck-and-greater-tuberosity-impaction/definition</a:t>
            </a:r>
          </a:p>
          <a:p>
            <a:pPr>
              <a:spcAft>
                <a:spcPts val="800"/>
              </a:spcAft>
            </a:pPr>
            <a:r>
              <a:rPr sz="1200">
                <a:solidFill>
                  <a:srgbClr val="263238"/>
                </a:solidFill>
                <a:latin typeface="Calibri"/>
              </a:rPr>
              <a:t>[r21] Makaram NS, Robinson CM. A new clinical sign to detect radiologically occult greater tuberosity fractures. J Shoulder Elbow Surg. 2024;33(4):932-939. doi:10.1016/j.jse.2023.07.044 https://doi.org/10.1016/j.jse.2023.07.044</a:t>
            </a:r>
          </a:p>
          <a:p>
            <a:pPr>
              <a:spcAft>
                <a:spcPts val="800"/>
              </a:spcAft>
            </a:pPr>
            <a:r>
              <a:rPr sz="1200">
                <a:solidFill>
                  <a:srgbClr val="263238"/>
                </a:solidFill>
                <a:latin typeface="Calibri"/>
              </a:rPr>
              <a:t>[r22] Jaeger M, Leung F, Li W. ORIF - Plate fixation: extraarticular 2-part, surgical neck, no impaction [Internet]. En: AO Surgery Reference. Davos: AO Foundation [consultado 2026 oct 11]. Disponible en: https://surgeryreference.aofoundation.org/orthopedic-trauma/adult-trauma/proximal-humerus/extraarticular-2-part-surgical-neck-no-impaction/orif-plate-fixation https://surgeryreference.aofoundation.org/orthopedic-trauma/adult-trauma/proximal-humerus/extraarticular-2-part-surgical-neck-no-impaction/orif-plate-fixation</a:t>
            </a:r>
          </a:p>
          <a:p>
            <a:pPr>
              <a:spcAft>
                <a:spcPts val="800"/>
              </a:spcAft>
            </a:pPr>
            <a:r>
              <a:rPr sz="1200">
                <a:solidFill>
                  <a:srgbClr val="263238"/>
                </a:solidFill>
                <a:latin typeface="Calibri"/>
              </a:rPr>
              <a:t>[r23] Ponce BA, Thompson KJ, Raghava P, Eberhardt AW, Tate JP, Volgas DA, et al. The role of medial comminution and calcar restoration in varus collapse of proximal humeral fractures treated with locking plates. J Bone Joint Surg Am. 2013;95(16):e113(1-7). doi:10.2106/JBJS.K.00202 https://doi.org/10.2106/JBJS.K.00202</a:t>
            </a:r>
          </a:p>
          <a:p>
            <a:pPr>
              <a:spcAft>
                <a:spcPts val="800"/>
              </a:spcAft>
            </a:pPr>
            <a:r>
              <a:rPr sz="1200">
                <a:solidFill>
                  <a:srgbClr val="263238"/>
                </a:solidFill>
                <a:latin typeface="Calibri"/>
              </a:rPr>
              <a:t>[r24] Hettrich CM, Boraiah S, Dyke JP, Neviaser A, Helfet DL, Lorich DG. Quantitative assessment of the vascularity of the proximal part of the humerus. J Bone Joint Surg Am. 2010;92(4):943-8. doi:10.2106/JBJS.H.01144 https://doi.org/10.2106/JBJS.H.01144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Torrens C, Corrales M, Melendo E, Solano A, Rodríguez-Baeza A, Cáceres E. The pectoralis major tendon as a reference for restoring humeral length and retroversion with hemiarthroplasty for fracture. J Shoulder Elbow Surg. 2008;17(6):947-50. doi:10.1016/j.jse.2008.05.041 https://doi.org/10.1016/j.jse.2008.05.041</a:t>
            </a:r>
          </a:p>
          <a:p>
            <a:pPr>
              <a:spcAft>
                <a:spcPts val="800"/>
              </a:spcAft>
            </a:pPr>
            <a:r>
              <a:rPr sz="1200">
                <a:solidFill>
                  <a:srgbClr val="263238"/>
                </a:solidFill>
                <a:latin typeface="Calibri"/>
              </a:rPr>
              <a:t>[r26] Hertel R, Hempfing A, Stiehler M, Leunig M. Predictors of humeral head ischemia after intracapsular fracture of the proximal humerus. J Shoulder Elbow Surg. 2004;13(4):427-33. doi:10.1016/j.jse.2004.01.034 https://doi.org/10.1016/j.jse.2004.01.034</a:t>
            </a:r>
          </a:p>
          <a:p>
            <a:pPr>
              <a:spcAft>
                <a:spcPts val="800"/>
              </a:spcAft>
            </a:pPr>
            <a:r>
              <a:rPr sz="1200">
                <a:solidFill>
                  <a:srgbClr val="263238"/>
                </a:solidFill>
                <a:latin typeface="Calibri"/>
              </a:rPr>
              <a:t>[r27] Stoddart M, Pearce O, Smith J, McCann P, Sheridan B, Al-Hourani K. Proximal Humerus Fractures: Reliability of Neer Versus AO Classification on Plain Radiographs and Computed Tomography. Cureus. 2020;12(6):e8520. doi:10.7759/cureus.8520 https://doi.org/10.7759/cureus.8520</a:t>
            </a:r>
          </a:p>
          <a:p>
            <a:pPr>
              <a:spcAft>
                <a:spcPts val="800"/>
              </a:spcAft>
            </a:pPr>
            <a:r>
              <a:rPr sz="1200">
                <a:solidFill>
                  <a:srgbClr val="263238"/>
                </a:solidFill>
                <a:latin typeface="Calibri"/>
              </a:rPr>
              <a:t>[r28] Court-Brown CM, Garg A, McQueen MM. The epidemiology of proximal humeral fractures. Acta Orthop Scand. 2001;72(4):365-71. doi:10.1080/000164701753542023 https://doi.org/10.1080/000164701753542023</a:t>
            </a:r>
          </a:p>
          <a:p>
            <a:pPr>
              <a:spcAft>
                <a:spcPts val="800"/>
              </a:spcAft>
            </a:pPr>
            <a:r>
              <a:rPr sz="1200">
                <a:solidFill>
                  <a:srgbClr val="263238"/>
                </a:solidFill>
                <a:latin typeface="Calibri"/>
              </a:rPr>
              <a:t>[r29] Passaretti D, Candela V, Sessa P, Gumina S. Epidemiology of proximal humeral fractures: a detailed survey of 711 patients in a metropolitan area. J Shoulder Elbow Surg. 2017;26(12):2117-2124. doi:10.1016/j.jse.2017.05.029 https://doi.org/10.1016/j.jse.2017.05.029</a:t>
            </a:r>
          </a:p>
          <a:p>
            <a:pPr>
              <a:spcAft>
                <a:spcPts val="800"/>
              </a:spcAft>
            </a:pPr>
            <a:r>
              <a:rPr sz="1200">
                <a:solidFill>
                  <a:srgbClr val="263238"/>
                </a:solidFill>
                <a:latin typeface="Calibri"/>
              </a:rPr>
              <a:t>[r30] Jaeger M, Leung F, Li W. Reverse arthroplasty: 4-part, dislocation, fragmentary metaphyseal, fragmentary articular [Internet]. En: AO Surgery Reference. Davos: AO Foundation [consultado 2026 oct 11]. Disponible en: https://surgeryreference.aofoundation.org/orthopedic-trauma/adult-trauma/proximal-humerus/4-part-dislocation-fragmentary-metaphyseal-fragmentary-articular/reverse-arthroplasty https://surgeryreference.aofoundation.org/orthopedic-trauma/adult-trauma/proximal-humerus/4-part-dislocation-fragmentary-metaphyseal-fragmentary-articular/reverse-arthroplasty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Ponce BA, Thompson KJ, Rosenzweig SD, Tate JP, Sarver DB, Thorpe JB, et al. Re-evaluation of pectoralis major height as an anatomic reference for humeral height in fracture hemiarthroplasty. J Shoulder Elbow Surg. 2013;22(11):1567-72. doi:10.1016/j.jse.2013.01.039 https://doi.org/10.1016/j.jse.2013.01.039</a:t>
            </a:r>
          </a:p>
          <a:p>
            <a:pPr>
              <a:spcAft>
                <a:spcPts val="800"/>
              </a:spcAft>
            </a:pPr>
            <a:r>
              <a:rPr sz="1200">
                <a:solidFill>
                  <a:srgbClr val="263238"/>
                </a:solidFill>
                <a:latin typeface="Calibri"/>
              </a:rPr>
              <a:t>[r32] Krappinger D, Bizzotto N, Riedmann S, Kammerlander C, Hengg C, Kralinger FS. Predicting failure after surgical fixation of proximal humerus fractures. Injury. 2011;42(11):1283-8. doi:10.1016/j.injury.2011.01.017 https://doi.org/10.1016/j.injury.2011.01.017</a:t>
            </a:r>
          </a:p>
          <a:p>
            <a:pPr>
              <a:spcAft>
                <a:spcPts val="800"/>
              </a:spcAft>
            </a:pPr>
            <a:r>
              <a:rPr sz="1200">
                <a:solidFill>
                  <a:srgbClr val="263238"/>
                </a:solidFill>
                <a:latin typeface="Calibri"/>
              </a:rPr>
              <a:t>[r33] Padegimas EM, Chang G, Namjouyan K, Namdari S. Failure to restore the calcar and locking screw cross-threading predicts varus collapse in proximal humerus fracture fixation. J Shoulder Elbow Surg. 2020;29(2):291-295. doi:10.1016/j.jse.2019.06.014 https://doi.org/10.1016/j.jse.2019.06.014</a:t>
            </a:r>
          </a:p>
          <a:p>
            <a:pPr>
              <a:spcAft>
                <a:spcPts val="800"/>
              </a:spcAft>
            </a:pPr>
            <a:r>
              <a:rPr sz="1200">
                <a:solidFill>
                  <a:srgbClr val="263238"/>
                </a:solidFill>
                <a:latin typeface="Calibri"/>
              </a:rPr>
              <a:t>[r34] Jaeger M, Leung F, Li W. Proximal humerus: diagnosis and treatment index (AO/OTA 11) [Internet]. En: AO Surgery Reference. Davos: AO Foundation [consultado 2026 oct 11]. Disponible en: https://surgeryreference.aofoundation.org/orthopedic-trauma/adult-trauma/proximal-humerus https://surgeryreference.aofoundation.org/orthopedic-trauma/adult-trauma/proximal-humerus</a:t>
            </a:r>
          </a:p>
          <a:p>
            <a:pPr>
              <a:spcAft>
                <a:spcPts val="800"/>
              </a:spcAft>
            </a:pPr>
            <a:r>
              <a:rPr sz="1200">
                <a:solidFill>
                  <a:srgbClr val="263238"/>
                </a:solidFill>
                <a:latin typeface="Calibri"/>
              </a:rPr>
              <a:t>[r35] Campochiaro G, Rebuzzi M, Baudi P, Catani F. Complex proximal humerus fractures: Hertel's criteria reliability to predict head necrosis. Musculoskelet Surg. 2015;99 Suppl 1:S9-15. doi:10.1007/s12306-015-0358-z https://doi.org/10.1007/s12306-015-0358-z</a:t>
            </a:r>
          </a:p>
          <a:p>
            <a:pPr>
              <a:spcAft>
                <a:spcPts val="800"/>
              </a:spcAft>
            </a:pPr>
            <a:r>
              <a:rPr sz="1200">
                <a:solidFill>
                  <a:srgbClr val="263238"/>
                </a:solidFill>
                <a:latin typeface="Calibri"/>
              </a:rPr>
              <a:t>[r36] Brunner A, Honigmann P, Treumann T, Babst R. The impact of stereo-visualisation of three-dimensional CT datasets on the inter- and intraobserver reliability of the AO/OTA and Neer classifications in the assessment of fractures of the proximal humerus. J Bone Joint Surg Br. 2009;91(6):766-71. doi:10.1302/0301-620X.91B6.22109 https://doi.org/10.1302/0301-620X.91B6.22109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Jaeger M, Leung F, Li W. Extraarticular 2-part, surgical neck, no impaction: definition [Internet]. En: AO Surgery Reference. Davos: AO Foundation [consultado 2026 oct 11]. Disponible en: https://surgeryreference.aofoundation.org/orthopedic-trauma/adult-trauma/proximal-humerus/extraarticular-2-part-surgical-neck-no-impaction/definition https://surgeryreference.aofoundation.org/orthopedic-trauma/adult-trauma/proximal-humerus/extraarticular-2-part-surgical-neck-no-impaction/definition</a:t>
            </a:r>
          </a:p>
          <a:p>
            <a:pPr>
              <a:spcAft>
                <a:spcPts val="800"/>
              </a:spcAft>
            </a:pPr>
            <a:r>
              <a:rPr sz="1200">
                <a:solidFill>
                  <a:srgbClr val="263238"/>
                </a:solidFill>
                <a:latin typeface="Calibri"/>
              </a:rPr>
              <a:t>[r38] Williams AA, Dey Hazra RO, Dornan G, Abboud JA, Abrams JS, Green A, et al. Consensus statement on the treatment of proximal humerus fractures: a Delphi approach by the Neer Circle of the American Shoulder and Elbow Surgeons. J Shoulder Elbow Surg. 2025;34(8):1977-1988. doi:10.1016/j.jse.2024.12.005 https://doi.org/10.1016/j.jse.2024.12.005</a:t>
            </a:r>
          </a:p>
          <a:p>
            <a:pPr>
              <a:spcAft>
                <a:spcPts val="800"/>
              </a:spcAft>
            </a:pPr>
            <a:r>
              <a:rPr sz="1200">
                <a:solidFill>
                  <a:srgbClr val="263238"/>
                </a:solidFill>
                <a:latin typeface="Calibri"/>
              </a:rPr>
              <a:t>[r39] Berkes MB, Dines JS, Birnbaum JF, Lazaro LE, Lorich TC, Little MT, et al. The Axillary View Typically Does Not Contribute to Decision Making in Care for Proximal Humeral Fractures. HSS J. 2015;11(3):192-7. doi:10.1007/s11420-015-9445-9 https://doi.org/10.1007/s11420-015-9445-9</a:t>
            </a:r>
          </a:p>
          <a:p>
            <a:pPr>
              <a:spcAft>
                <a:spcPts val="800"/>
              </a:spcAft>
            </a:pPr>
            <a:r>
              <a:rPr sz="1200">
                <a:solidFill>
                  <a:srgbClr val="263238"/>
                </a:solidFill>
                <a:latin typeface="Calibri"/>
              </a:rPr>
              <a:t>[r40] Lopiz Y, Alcobía-Díaz B, Galán-Olleros M, García-Fernández C, Picado AL, Marco F. Reverse shoulder arthroplasty versus nonoperative treatment for 3- or 4-part proximal humeral fractures in elderly patients: a prospective randomized controlled trial. J Shoulder Elbow Surg. 2019;28(12):2259-2271. doi:10.1016/j.jse.2019.06.024 https://doi.org/10.1016/j.jse.2019.06.024</a:t>
            </a:r>
          </a:p>
          <a:p>
            <a:pPr>
              <a:spcAft>
                <a:spcPts val="800"/>
              </a:spcAft>
            </a:pPr>
            <a:r>
              <a:rPr sz="1200">
                <a:solidFill>
                  <a:srgbClr val="263238"/>
                </a:solidFill>
                <a:latin typeface="Calibri"/>
              </a:rPr>
              <a:t>[r41] Iyengar JJ, Devcic Z, Sproul RC, Feeley BT. Nonoperative treatment of proximal humerus fractures: a systematic review. J Orthop Trauma. 2011;25(10):612-7. doi:10.1097/BOT.0b013e3182008df8 https://doi.org/10.1097/BOT.0b013e3182008df8</a:t>
            </a:r>
          </a:p>
          <a:p>
            <a:pPr>
              <a:spcAft>
                <a:spcPts val="800"/>
              </a:spcAft>
            </a:pPr>
            <a:r>
              <a:rPr sz="1200">
                <a:solidFill>
                  <a:srgbClr val="263238"/>
                </a:solidFill>
                <a:latin typeface="Calibri"/>
              </a:rPr>
              <a:t>[r42] Court-Brown CM, McQueen MM. Nonunions of the proximal humerus: their prevalence and functional outcome. J Trauma. 2008;64(6):1517-21. doi:10.1097/TA.0b013e3181469840 https://doi.org/10.1097/TA.0b013e3181469840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Jaeger M, Leung F, Li W. Nonoperative treatment: extraarticular 2-part, surgical neck, no impaction [Internet]. En: AO Surgery Reference. Davos: AO Foundation [consultado 2026 oct 11]. Disponible en: https://surgeryreference.aofoundation.org/orthopedic-trauma/adult-trauma/proximal-humerus/extraarticular-2-part-surgical-neck-no-impaction/nonoperative https://surgeryreference.aofoundation.org/orthopedic-trauma/adult-trauma/proximal-humerus/extraarticular-2-part-surgical-neck-no-impaction/nonoperative</a:t>
            </a:r>
          </a:p>
          <a:p>
            <a:pPr>
              <a:spcAft>
                <a:spcPts val="800"/>
              </a:spcAft>
            </a:pPr>
            <a:r>
              <a:rPr sz="1200">
                <a:solidFill>
                  <a:srgbClr val="263238"/>
                </a:solidFill>
                <a:latin typeface="Calibri"/>
              </a:rPr>
              <a:t>[r44] Hodgson SA, Mawson SJ, Stanley D. Rehabilitation after two-part fractures of the neck of the humerus. J Bone Joint Surg Br. 2003;85(3):419-22. doi:10.1302/0301-620x.85b3.13458 https://doi.org/10.1302/0301-620x.85b3.13458</a:t>
            </a:r>
          </a:p>
          <a:p>
            <a:pPr>
              <a:spcAft>
                <a:spcPts val="800"/>
              </a:spcAft>
            </a:pPr>
            <a:r>
              <a:rPr sz="1200">
                <a:solidFill>
                  <a:srgbClr val="263238"/>
                </a:solidFill>
                <a:latin typeface="Calibri"/>
              </a:rPr>
              <a:t>[r45] Lapner P, Sheth U, Nam D, Schemitsch E, Guy P, Richards R, et al. Management of Proximal Humeral Fractures in Adults: A Systematic Review and Meta-Analysis. J Orthop Trauma. 2023;37(2):e80-e88. doi:10.1097/BOT.0000000000002494 https://doi.org/10.1097/BOT.0000000000002494</a:t>
            </a:r>
          </a:p>
          <a:p>
            <a:pPr>
              <a:spcAft>
                <a:spcPts val="800"/>
              </a:spcAft>
            </a:pPr>
            <a:r>
              <a:rPr sz="1200">
                <a:solidFill>
                  <a:srgbClr val="263238"/>
                </a:solidFill>
                <a:latin typeface="Calibri"/>
              </a:rPr>
              <a:t>[r46] Iking J, Fischhuber K, Katthagen JC, Oenning S, Raschke MJ, Stolberg-Stolberg J, et al. Reverse total shoulder arthroplasty versus locked plate fixation for proximal humeral fractures in the elderly: a systematic review. PLoS One. 2025;20(2):e0317005. doi:10.1371/journal.pone.0317005 https://doi.org/10.1371/journal.pone.0317005</a:t>
            </a:r>
          </a:p>
          <a:p>
            <a:pPr>
              <a:spcAft>
                <a:spcPts val="800"/>
              </a:spcAft>
            </a:pPr>
            <a:r>
              <a:rPr sz="1200">
                <a:solidFill>
                  <a:srgbClr val="263238"/>
                </a:solidFill>
                <a:latin typeface="Calibri"/>
              </a:rPr>
              <a:t>[r47] Sebastiá-Forcada E, Cebrián-Gómez R, Lizaur-Utrilla A, Gil-Guillén V. Reverse shoulder arthroplasty versus hemiarthroplasty for acute proximal humeral fractures. A blinded, randomized, controlled, prospective study. J Shoulder Elbow Surg. 2014;23(10):1419-26. doi:10.1016/j.jse.2014.06.035 https://doi.org/10.1016/j.jse.2014.06.035</a:t>
            </a:r>
          </a:p>
          <a:p>
            <a:pPr>
              <a:spcAft>
                <a:spcPts val="800"/>
              </a:spcAft>
            </a:pPr>
            <a:r>
              <a:rPr sz="1200">
                <a:solidFill>
                  <a:srgbClr val="263238"/>
                </a:solidFill>
                <a:latin typeface="Calibri"/>
              </a:rPr>
              <a:t>[r48] Pizzo RA, Gianakos AL, Haring RS, Gage MJ, Stevens NM, Liporace FA, et al. Are Arthroplasty Procedures Really Better in the Treatment of Complex Proximal Humerus Fractures? A Comprehensive Meta-Analysis and Systematic Review. J Orthop Trauma. 2021;35(3):111-119. doi:10.1097/BOT.0000000000001926 https://doi.org/10.1097/BOT.0000000000001926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Boons HW, Goosen JH, van Grinsven S, van Susante JL, van Loon CJ. Hemiarthroplasty for humeral four-part fractures for patients 65 years and older: a randomized controlled trial. Clin Orthop Relat Res. 2012;470(12):3483-91. doi:10.1007/s11999-012-2531-0 https://doi.org/10.1007/s11999-012-2531-0</a:t>
            </a:r>
          </a:p>
          <a:p>
            <a:pPr>
              <a:spcAft>
                <a:spcPts val="800"/>
              </a:spcAft>
            </a:pPr>
            <a:r>
              <a:rPr sz="1200">
                <a:solidFill>
                  <a:srgbClr val="263238"/>
                </a:solidFill>
                <a:latin typeface="Calibri"/>
              </a:rPr>
              <a:t>[r50] Zhu Y, Lu Y, Shen J, Zhang J, Jiang C. Locking intramedullary nails and locking plates in the treatment of two-part proximal humeral surgical neck fractures: a prospective randomized trial with a minimum of three years of follow-up. J Bone Joint Surg Am. 2011;93(2):159-68. doi:10.2106/JBJS.J.00155 https://doi.org/10.2106/JBJS.J.00155</a:t>
            </a:r>
          </a:p>
          <a:p>
            <a:pPr>
              <a:spcAft>
                <a:spcPts val="800"/>
              </a:spcAft>
            </a:pPr>
            <a:r>
              <a:rPr sz="1200">
                <a:solidFill>
                  <a:srgbClr val="263238"/>
                </a:solidFill>
                <a:latin typeface="Calibri"/>
              </a:rPr>
              <a:t>[r51] Gracitelli ME, Malavolta EA, Assunção JH, Kojima KE, dos Reis PR, Silva JS, et al. Locking intramedullary nails compared with locking plates for two- and three-part proximal humeral surgical neck fractures: a randomized controlled trial. J Shoulder Elbow Surg. 2016;25(5):695-703. doi:10.1016/j.jse.2016.02.003 https://doi.org/10.1016/j.jse.2016.02.003</a:t>
            </a:r>
          </a:p>
          <a:p>
            <a:pPr>
              <a:spcAft>
                <a:spcPts val="800"/>
              </a:spcAft>
            </a:pPr>
            <a:r>
              <a:rPr sz="1200">
                <a:solidFill>
                  <a:srgbClr val="263238"/>
                </a:solidFill>
                <a:latin typeface="Calibri"/>
              </a:rPr>
              <a:t>[r52] Sun Q, Ge W, Li G, Wu J, Lu G, Cai M, et al. Locking plates versus intramedullary nails in the management of displaced proximal humeral fractures: a systematic review and meta-analysis. Int Orthop. 2018;42(3):641-650. doi:10.1007/s00264-017-3683-z https://doi.org/10.1007/s00264-017-3683-z</a:t>
            </a:r>
          </a:p>
          <a:p>
            <a:pPr>
              <a:spcAft>
                <a:spcPts val="800"/>
              </a:spcAft>
            </a:pPr>
            <a:r>
              <a:rPr sz="1200">
                <a:solidFill>
                  <a:srgbClr val="263238"/>
                </a:solidFill>
                <a:latin typeface="Calibri"/>
              </a:rPr>
              <a:t>[r53] Herbosa CF, Adams JC, Ganta A, Konda S, Egol KA. Delays beyond 5 days to surgery does not affect outcome following plate and screw fixation of proximal humerus fractures. J Shoulder Elbow Surg. 2025;34(11):2589-2595. doi:10.1016/j.jse.2025.02.019 https://doi.org/10.1016/j.jse.2025.02.019</a:t>
            </a:r>
          </a:p>
          <a:p>
            <a:pPr>
              <a:spcAft>
                <a:spcPts val="800"/>
              </a:spcAft>
            </a:pPr>
            <a:r>
              <a:rPr sz="1200">
                <a:solidFill>
                  <a:srgbClr val="263238"/>
                </a:solidFill>
                <a:latin typeface="Calibri"/>
              </a:rPr>
              <a:t>[r54] Rangan A, Gwilym S, Keding A, Corbacho B, Kottam L, Arundel C, et al. Reverse shoulder arthroplasty versus hemiarthroplasty versus non-surgical treatment for older adults with acute 3- or 4-part fractures of the proximal humerus: study protocol for a randomised controlled trial (PROFHER-2: PROximal Fracture of Humerus Evaluation by Randomisation - Trial Number 2). Trials. 2023;24(1):270. doi:10.1186/s13063-023-07259-3 https://doi.org/10.1186/s13063-023-07259-3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Olerud P, Ahrengart L, Ponzer S, Saving J, Tidermark J. Internal fixation versus nonoperative treatment of displaced 3-part proximal humeral fractures in elderly patients: a randomized controlled trial. J Shoulder Elbow Surg. 2011;20(5):747-55. doi:10.1016/j.jse.2010.12.018 https://doi.org/10.1016/j.jse.2010.12.018</a:t>
            </a:r>
          </a:p>
          <a:p>
            <a:pPr>
              <a:spcAft>
                <a:spcPts val="800"/>
              </a:spcAft>
            </a:pPr>
            <a:r>
              <a:rPr sz="1200">
                <a:solidFill>
                  <a:srgbClr val="263238"/>
                </a:solidFill>
                <a:latin typeface="Calibri"/>
              </a:rPr>
              <a:t>[r56] Fjalestad T, Hole MØ, Hovden IA, Blücher J, Strømsøe K. Surgical treatment with an angular stable plate for complex displaced proximal humeral fractures in elderly patients: a randomized controlled trial. J Orthop Trauma. 2012;26(2):98-106. doi:10.1097/BOT.0b013e31821c2e15 https://doi.org/10.1097/BOT.0b013e31821c2e15</a:t>
            </a:r>
          </a:p>
          <a:p>
            <a:pPr>
              <a:spcAft>
                <a:spcPts val="800"/>
              </a:spcAft>
            </a:pPr>
            <a:r>
              <a:rPr sz="1200">
                <a:solidFill>
                  <a:srgbClr val="263238"/>
                </a:solidFill>
                <a:latin typeface="Calibri"/>
              </a:rPr>
              <a:t>[r57] Lopiz Y, Alcobía-Díaz B, Coderch J, Rodrigo-Muro S, García-Fernandez C, Echevarría-Marín M, et al. Long-term outcomes of reverse shoulder arthroplasty versus nonoperative treatment for 3- or 4-part proximal humerus fractures in elderly patients: results from a prior randomized clinical trial. J Shoulder Elbow Surg. 2025;34(6):1463-1470. doi:10.1016/j.jse.2024.09.032 https://doi.org/10.1016/j.jse.2024.09.032</a:t>
            </a:r>
          </a:p>
          <a:p>
            <a:pPr>
              <a:spcAft>
                <a:spcPts val="800"/>
              </a:spcAft>
            </a:pPr>
            <a:r>
              <a:rPr sz="1200">
                <a:solidFill>
                  <a:srgbClr val="263238"/>
                </a:solidFill>
                <a:latin typeface="Calibri"/>
              </a:rPr>
              <a:t>[r58] Buecking B, Mohr J, Bockmann B, Zettl R, Ruchholtz S. Deltoid-split or deltopectoral approaches for the treatment of displaced proximal humeral fractures? Clin Orthop Relat Res. 2014;472(5):1576-85. doi:10.1007/s11999-013-3415-7 https://doi.org/10.1007/s11999-013-3415-7</a:t>
            </a:r>
          </a:p>
          <a:p>
            <a:pPr>
              <a:spcAft>
                <a:spcPts val="800"/>
              </a:spcAft>
            </a:pPr>
            <a:r>
              <a:rPr sz="1200">
                <a:solidFill>
                  <a:srgbClr val="263238"/>
                </a:solidFill>
                <a:latin typeface="Calibri"/>
              </a:rPr>
              <a:t>[r59] Dasari SP, Kerzner B, Fortier LM, Rea PM, Bodendorfer BM, Chahla J, et al. Improved outcomes for proximal humerus fracture open reduction internal fixation augmented with a fibular allograft in elderly patients: a systematic review and meta-analysis. J Shoulder Elbow Surg. 2022;31(4):884-894. doi:10.1016/j.jse.2021.11.004 https://doi.org/10.1016/j.jse.2021.11.004</a:t>
            </a:r>
          </a:p>
          <a:p>
            <a:pPr>
              <a:spcAft>
                <a:spcPts val="800"/>
              </a:spcAft>
            </a:pPr>
            <a:r>
              <a:rPr sz="1200">
                <a:solidFill>
                  <a:srgbClr val="263238"/>
                </a:solidFill>
                <a:latin typeface="Calibri"/>
              </a:rPr>
              <a:t>[r60] Jain NP, Mannan SS, Dharmarajan R, Rangan A. Tuberosity healing after reverse shoulder arthroplasty for complex proximal humeral fractures in elderly patients-does it improve outcomes? A systematic review and meta-analysis. J Shoulder Elbow Surg. 2019;28(3):e78-e91. doi:10.1016/j.jse.2018.09.006 https://doi.org/10.1016/j.jse.2018.09.006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Südkamp N, Bayer J, Hepp P, Voigt C, Oestern H, Kääb M, et al. Open reduction and internal fixation of proximal humeral fractures with use of the locking proximal humerus plate. Results of a prospective, multicenter, observational study. J Bone Joint Surg Am. 2009;91(6):1320-8. doi:10.2106/JBJS.H.00006 https://doi.org/10.2106/JBJS.H.00006</a:t>
            </a:r>
          </a:p>
          <a:p>
            <a:pPr>
              <a:spcAft>
                <a:spcPts val="800"/>
              </a:spcAft>
            </a:pPr>
            <a:r>
              <a:rPr sz="1200">
                <a:solidFill>
                  <a:srgbClr val="263238"/>
                </a:solidFill>
                <a:latin typeface="Calibri"/>
              </a:rPr>
              <a:t>[r62] Gavaskar AS, Pattabiraman K, Srinivasan P, Raj RV, Jayakumar B, Rangasamy NK. What Factors Are Associated With Poor Shoulder Function and Serious Complications After Internal Fixation of Three-part and Four-part Proximal Humerus Fracture-dislocations? Clin Orthop Relat Res. 2022;480(8):1566-1573. doi:10.1097/CORR.0000000000002190 https://doi.org/10.1097/CORR.0000000000002190</a:t>
            </a:r>
          </a:p>
          <a:p>
            <a:pPr>
              <a:spcAft>
                <a:spcPts val="800"/>
              </a:spcAft>
            </a:pPr>
            <a:r>
              <a:rPr sz="1200">
                <a:solidFill>
                  <a:srgbClr val="263238"/>
                </a:solidFill>
                <a:latin typeface="Calibri"/>
              </a:rPr>
              <a:t>[r63] North D, Hones KM, Jenkins P, Sipavicius E, Zermeño Salinas JL, Hao KA, et al. How common is nerve injury after reverse shoulder arthroplasty? A systematic review. J Shoulder Elbow Surg. 2023;32(4):872-884. doi:10.1016/j.jse.2022.10.022 https://doi.org/10.1016/j.jse.2022.10.022</a:t>
            </a:r>
          </a:p>
          <a:p>
            <a:pPr>
              <a:spcAft>
                <a:spcPts val="800"/>
              </a:spcAft>
            </a:pPr>
            <a:r>
              <a:rPr sz="1200">
                <a:solidFill>
                  <a:srgbClr val="263238"/>
                </a:solidFill>
                <a:latin typeface="Calibri"/>
              </a:rPr>
              <a:t>[r64] Colasanti CA, Anil U, Rodriguez K, Levin JM, Leucht P, Simovitch RW, et al. Optimal combination of arthroplasty type, fixation method, and postoperative rehabilitation protocol for complex proximal humerus fractures in the elderly: a network meta-analysis. J Shoulder Elbow Surg. 2024;33(10):e559-e574. doi:10.1016/j.jse.2024.03.040 https://doi.org/10.1016/j.jse.2024.03.040</a:t>
            </a:r>
          </a:p>
          <a:p>
            <a:pPr>
              <a:spcAft>
                <a:spcPts val="800"/>
              </a:spcAft>
            </a:pPr>
            <a:r>
              <a:rPr sz="1200">
                <a:solidFill>
                  <a:srgbClr val="263238"/>
                </a:solidFill>
                <a:latin typeface="Calibri"/>
              </a:rPr>
              <a:t>[r65] Lapner P, Sheth U, Nam D, Schemitsch E, Guy P, Richards R, et al. Position statement: management of proximal humerus fractures. Can J Surg. 2024;67(2):E112-E117. doi:10.1503/cjs.007822 https://doi.org/10.1503/cjs.007822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húmero proximal: de Neer a la decisión, con la evidencia abierta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