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por 100 000</c:v>
                </c:pt>
              </c:strCache>
            </c:strRef>
          </c:tx>
          <c:spPr>
            <a:ln w="38100">
              <a:solidFill>
                <a:srgbClr val="0F5F6B"/>
              </a:solidFill>
            </a:ln>
          </c:spPr>
          <c:marker>
            <c:spPr>
              <a:solidFill>
                <a:srgbClr val="0F5F6B"/>
              </a:solidFill>
            </c:spPr>
          </c:marker>
          <c:cat>
            <c:strRef>
              <c:f>Sheet1!$A$2:$A$3</c:f>
              <c:strCache>
                <c:ptCount val="2"/>
                <c:pt idx="0">
                  <c:v>1999</c:v>
                </c:pt>
                <c:pt idx="1">
                  <c:v>2016</c:v>
                </c:pt>
              </c:strCache>
            </c:strRef>
          </c:cat>
          <c:val>
            <c:numRef>
              <c:f>Sheet1!$B$2:$B$3</c:f>
              <c:numCache>
                <c:formatCode>General</c:formatCode>
                <c:ptCount val="2"/>
                <c:pt idx="0">
                  <c:v>96.4</c:v>
                </c:pt>
                <c:pt idx="1">
                  <c:v>173.1</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in val="0.0"/>
        </c:scaling>
        <c:delete val="0"/>
        <c:axPos val="l"/>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Trocantérica (n = 856)</c:v>
                </c:pt>
                <c:pt idx="1">
                  <c:v>Cuello femoral (n = 1233)</c:v>
                </c:pt>
              </c:strCache>
            </c:strRef>
          </c:cat>
          <c:val>
            <c:numRef>
              <c:f>Sheet1!$B$2:$B$3</c:f>
              <c:numCache>
                <c:formatCode>General</c:formatCode>
                <c:ptCount val="2"/>
                <c:pt idx="0">
                  <c:v>41</c:v>
                </c:pt>
                <c:pt idx="1">
                  <c:v>59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Pared íntegra (n = 168)</c:v>
                </c:pt>
                <c:pt idx="1">
                  <c:v>Pared fracturada (n = 46)</c:v>
                </c:pt>
              </c:strCache>
            </c:strRef>
          </c:cat>
          <c:val>
            <c:numRef>
              <c:f>Sheet1!$B$2:$B$3</c:f>
              <c:numCache>
                <c:formatCode>General</c:formatCode>
                <c:ptCount val="2"/>
                <c:pt idx="0">
                  <c:v>3</c:v>
                </c:pt>
                <c:pt idx="1">
                  <c:v>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kappa</c:v>
                </c:pt>
              </c:strCache>
            </c:strRef>
          </c:tx>
          <c:spPr>
            <a:solidFill>
              <a:srgbClr val="0F5F6B"/>
            </a:solidFill>
          </c:spPr>
          <c:cat>
            <c:strRef>
              <c:f>Sheet1!$A$2:$A$7</c:f>
              <c:strCache>
                <c:ptCount val="6"/>
                <c:pt idx="0">
                  <c:v>Evans-Jensen, con TC</c:v>
                </c:pt>
                <c:pt idx="1">
                  <c:v>AO/OTA 2018, subgrupo</c:v>
                </c:pt>
                <c:pt idx="2">
                  <c:v>AO/OTA 2018, con TC</c:v>
                </c:pt>
                <c:pt idx="3">
                  <c:v>AO/OTA 2018, grupo</c:v>
                </c:pt>
                <c:pt idx="4">
                  <c:v>Grupos clínicos (estable o inestable, etc.)</c:v>
                </c:pt>
                <c:pt idx="5">
                  <c:v>AO/OTA tipo</c:v>
                </c:pt>
              </c:strCache>
            </c:strRef>
          </c:cat>
          <c:val>
            <c:numRef>
              <c:f>Sheet1!$B$2:$B$7</c:f>
              <c:numCache>
                <c:formatCode>General</c:formatCode>
                <c:ptCount val="6"/>
                <c:pt idx="0">
                  <c:v>0.361</c:v>
                </c:pt>
                <c:pt idx="1">
                  <c:v>0.376</c:v>
                </c:pt>
                <c:pt idx="2">
                  <c:v>0.408</c:v>
                </c:pt>
                <c:pt idx="3">
                  <c:v>0.479</c:v>
                </c:pt>
                <c:pt idx="4">
                  <c:v>0.6</c:v>
                </c:pt>
                <c:pt idx="5">
                  <c:v>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Metaanálisis (Reiman 2013)</c:v>
                </c:pt>
                <c:pt idx="1">
                  <c:v>Serie de 191 pacientes (Smeets 2018)</c:v>
                </c:pt>
                <c:pt idx="2">
                  <c:v>Serie de 41 pacientes (Adams 1997; especificidad calculada como 21 de 22)</c:v>
                </c:pt>
              </c:strCache>
            </c:strRef>
          </c:cat>
          <c:val>
            <c:numRef>
              <c:f>Sheet1!$B$2:$B$4</c:f>
              <c:numCache>
                <c:formatCode>General</c:formatCode>
                <c:ptCount val="3"/>
                <c:pt idx="0">
                  <c:v>95</c:v>
                </c:pt>
                <c:pt idx="1">
                  <c:v>85</c:v>
                </c:pt>
                <c:pt idx="2">
                  <c:v>78.9</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Metaanálisis (Reiman 2013)</c:v>
                </c:pt>
                <c:pt idx="1">
                  <c:v>Serie de 191 pacientes (Smeets 2018)</c:v>
                </c:pt>
                <c:pt idx="2">
                  <c:v>Serie de 41 pacientes (Adams 1997; especificidad calculada como 21 de 22)</c:v>
                </c:pt>
              </c:strCache>
            </c:strRef>
          </c:cat>
          <c:val>
            <c:numRef>
              <c:f>Sheet1!$C$2:$C$4</c:f>
              <c:numCache>
                <c:formatCode>General</c:formatCode>
                <c:ptCount val="3"/>
                <c:pt idx="0">
                  <c:v>86</c:v>
                </c:pt>
                <c:pt idx="1">
                  <c:v>70</c:v>
                </c:pt>
                <c:pt idx="2">
                  <c:v>95.5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TC</c:v>
                </c:pt>
                <c:pt idx="1">
                  <c:v>RM, protocolo limitado</c:v>
                </c:pt>
              </c:strCache>
            </c:strRef>
          </c:cat>
          <c:val>
            <c:numRef>
              <c:f>Sheet1!$B$2:$B$3</c:f>
              <c:numCache>
                <c:formatCode>General</c:formatCode>
                <c:ptCount val="2"/>
                <c:pt idx="0">
                  <c:v>94</c:v>
                </c:pt>
                <c:pt idx="1">
                  <c:v>99</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TC</c:v>
                </c:pt>
                <c:pt idx="1">
                  <c:v>RM, protocolo limitado</c:v>
                </c:pt>
              </c:strCache>
            </c:strRef>
          </c:cat>
          <c:val>
            <c:numRef>
              <c:f>Sheet1!$C$2:$C$3</c:f>
              <c:numCache>
                <c:formatCode>General</c:formatCode>
                <c:ptCount val="2"/>
                <c:pt idx="0">
                  <c:v>100</c:v>
                </c:pt>
                <c:pt idx="1">
                  <c:v>99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Sin fractura definida en la placa</c:v>
                </c:pt>
                <c:pt idx="1">
                  <c:v>Edad de 80 años o más</c:v>
                </c:pt>
                <c:pt idx="2">
                  <c:v>Informe radiográfico equívoco</c:v>
                </c:pt>
                <c:pt idx="3">
                  <c:v>Fractura aislada del trocánter mayor en la placa</c:v>
                </c:pt>
              </c:strCache>
            </c:strRef>
          </c:cat>
          <c:val>
            <c:numRef>
              <c:f>Sheet1!$B$2:$B$5</c:f>
              <c:numCache>
                <c:formatCode>General</c:formatCode>
                <c:ptCount val="4"/>
                <c:pt idx="0">
                  <c:v>39</c:v>
                </c:pt>
                <c:pt idx="1">
                  <c:v>44</c:v>
                </c:pt>
                <c:pt idx="2">
                  <c:v>58</c:v>
                </c:pt>
                <c:pt idx="3">
                  <c:v>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c:v>
                </c:pt>
              </c:strCache>
            </c:strRef>
          </c:tx>
          <c:spPr>
            <a:solidFill>
              <a:srgbClr val="0F5F6B"/>
            </a:solidFill>
          </c:spPr>
          <c:cat>
            <c:strRef>
              <c:f>Sheet1!$A$2:$A$8</c:f>
              <c:strCache>
                <c:ptCount val="7"/>
                <c:pt idx="0">
                  <c:v>Fractura del implante, posterior</c:v>
                </c:pt>
                <c:pt idx="1">
                  <c:v>Fractura del implante, intraoperatoria</c:v>
                </c:pt>
                <c:pt idx="2">
                  <c:v>Pseudoartrosis</c:v>
                </c:pt>
                <c:pt idx="3">
                  <c:v>Infección superficial</c:v>
                </c:pt>
                <c:pt idx="4">
                  <c:v>Reintervención</c:v>
                </c:pt>
                <c:pt idx="5">
                  <c:v>Mortalidad a 12 meses</c:v>
                </c:pt>
                <c:pt idx="6">
                  <c:v>Mortalidad en 4 meses</c:v>
                </c:pt>
              </c:strCache>
            </c:strRef>
          </c:cat>
          <c:val>
            <c:numRef>
              <c:f>Sheet1!$B$2:$B$8</c:f>
              <c:numCache>
                <c:formatCode>General</c:formatCode>
                <c:ptCount val="7"/>
                <c:pt idx="0">
                  <c:v>3.62</c:v>
                </c:pt>
                <c:pt idx="1">
                  <c:v>2.94</c:v>
                </c:pt>
                <c:pt idx="2">
                  <c:v>0.55</c:v>
                </c:pt>
                <c:pt idx="3">
                  <c:v>0.71</c:v>
                </c:pt>
                <c:pt idx="4">
                  <c:v>1.15</c:v>
                </c:pt>
                <c:pt idx="5">
                  <c:v>0.99</c:v>
                </c:pt>
                <c:pt idx="6">
                  <c:v>0.96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Clavo cefalomedular (n = 423)</c:v>
                </c:pt>
                <c:pt idx="1">
                  <c:v>Tornillo deslizante (n = 427)</c:v>
                </c:pt>
              </c:strCache>
            </c:strRef>
          </c:cat>
          <c:val>
            <c:numRef>
              <c:f>Sheet1!$B$2:$B$3</c:f>
              <c:numCache>
                <c:formatCode>General</c:formatCode>
                <c:ptCount val="2"/>
                <c:pt idx="0">
                  <c:v>3.6</c:v>
                </c:pt>
                <c:pt idx="1">
                  <c:v>5.2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c:v>
                </c:pt>
              </c:strCache>
            </c:strRef>
          </c:tx>
          <c:spPr>
            <a:solidFill>
              <a:srgbClr val="0F5F6B"/>
            </a:solidFill>
          </c:spPr>
          <c:cat>
            <c:strRef>
              <c:f>Sheet1!$A$2:$A$4</c:f>
              <c:strCache>
                <c:ptCount val="3"/>
                <c:pt idx="0">
                  <c:v>Después de 48 h</c:v>
                </c:pt>
                <c:pt idx="1">
                  <c:v>Después de 24 h</c:v>
                </c:pt>
                <c:pt idx="2">
                  <c:v>Después de 12 h</c:v>
                </c:pt>
              </c:strCache>
            </c:strRef>
          </c:cat>
          <c:val>
            <c:numRef>
              <c:f>Sheet1!$B$2:$B$4</c:f>
              <c:numCache>
                <c:formatCode>General</c:formatCode>
                <c:ptCount val="3"/>
                <c:pt idx="0">
                  <c:v>1.17</c:v>
                </c:pt>
                <c:pt idx="1">
                  <c:v>1.08</c:v>
                </c:pt>
                <c:pt idx="2">
                  <c:v>0.99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Cirugía temprana</c:v>
                </c:pt>
                <c:pt idx="1">
                  <c:v>Espera mayor de 24 h</c:v>
                </c:pt>
              </c:strCache>
            </c:strRef>
          </c:cat>
          <c:val>
            <c:numRef>
              <c:f>Sheet1!$B$2:$B$3</c:f>
              <c:numCache>
                <c:formatCode>General</c:formatCode>
                <c:ptCount val="2"/>
                <c:pt idx="0">
                  <c:v>5.8</c:v>
                </c:pt>
                <c:pt idx="1">
                  <c:v>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Anestesia espinal</c:v>
                </c:pt>
                <c:pt idx="1">
                  <c:v>Anestesia general</c:v>
                </c:pt>
              </c:strCache>
            </c:strRef>
          </c:cat>
          <c:val>
            <c:numRef>
              <c:f>Sheet1!$B$2:$B$3</c:f>
              <c:numCache>
                <c:formatCode>General</c:formatCode>
                <c:ptCount val="2"/>
                <c:pt idx="0">
                  <c:v>18.5</c:v>
                </c:pt>
                <c:pt idx="1">
                  <c:v>18.0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Sheet1!$A$2:$A$5</c:f>
              <c:strCache>
                <c:ptCount val="4"/>
                <c:pt idx="0">
                  <c:v>Deslizante sin cut-out (Baumgaertner)</c:v>
                </c:pt>
                <c:pt idx="1">
                  <c:v>Deslizante con cut-out (Baumgaertner)</c:v>
                </c:pt>
                <c:pt idx="2">
                  <c:v>Clavo sin cut-out (Geller)</c:v>
                </c:pt>
                <c:pt idx="3">
                  <c:v>Clavo con cut-out (Geller)</c:v>
                </c:pt>
              </c:strCache>
            </c:strRef>
          </c:cat>
          <c:val>
            <c:numRef>
              <c:f>Sheet1!$B$2:$B$5</c:f>
              <c:numCache>
                <c:formatCode>General</c:formatCode>
                <c:ptCount val="4"/>
                <c:pt idx="0">
                  <c:v>24</c:v>
                </c:pt>
                <c:pt idx="1">
                  <c:v>38</c:v>
                </c:pt>
                <c:pt idx="2">
                  <c:v>18</c:v>
                </c:pt>
                <c:pt idx="3">
                  <c:v>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fracturas</c:v>
                </c:pt>
              </c:strCache>
            </c:strRef>
          </c:tx>
          <c:spPr>
            <a:solidFill>
              <a:srgbClr val="0F5F6B"/>
            </a:solidFill>
          </c:spPr>
          <c:cat>
            <c:strRef>
              <c:f>Sheet1!$A$2:$A$4</c:f>
              <c:strCache>
                <c:ptCount val="3"/>
                <c:pt idx="0">
                  <c:v>Positivo</c:v>
                </c:pt>
                <c:pt idx="1">
                  <c:v>Neutro</c:v>
                </c:pt>
                <c:pt idx="2">
                  <c:v>Negativo</c:v>
                </c:pt>
              </c:strCache>
            </c:strRef>
          </c:cat>
          <c:val>
            <c:numRef>
              <c:f>Sheet1!$B$2:$B$4</c:f>
              <c:numCache>
                <c:formatCode>General</c:formatCode>
                <c:ptCount val="3"/>
                <c:pt idx="0">
                  <c:v>89</c:v>
                </c:pt>
                <c:pt idx="1">
                  <c:v>26</c:v>
                </c:pt>
                <c:pt idx="2">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fracturas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Cut-out, 398 fracturas (Barra)</c:v>
                </c:pt>
                <c:pt idx="1">
                  <c:v>Cut-out, 82 evaluables (Geller)</c:v>
                </c:pt>
                <c:pt idx="2">
                  <c:v>Cut-out, 77 fracturas (Kashigar)</c:v>
                </c:pt>
                <c:pt idx="3">
                  <c:v>Efecto cuña (serie citada en la revisión)</c:v>
                </c:pt>
                <c:pt idx="4">
                  <c:v>Complicación mecánica, 127 clavos cortos</c:v>
                </c:pt>
              </c:strCache>
            </c:strRef>
          </c:cat>
          <c:val>
            <c:numRef>
              <c:f>Sheet1!$B$2:$B$6</c:f>
              <c:numCache>
                <c:formatCode>General</c:formatCode>
                <c:ptCount val="5"/>
                <c:pt idx="0">
                  <c:v>2.3</c:v>
                </c:pt>
                <c:pt idx="1">
                  <c:v>8.5</c:v>
                </c:pt>
                <c:pt idx="2">
                  <c:v>13</c:v>
                </c:pt>
                <c:pt idx="3">
                  <c:v>9</c:v>
                </c:pt>
                <c:pt idx="4">
                  <c:v>20.5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 los 30 días</c:v>
                </c:pt>
                <c:pt idx="1">
                  <c:v>Al año</c:v>
                </c:pt>
              </c:strCache>
            </c:strRef>
          </c:cat>
          <c:val>
            <c:numRef>
              <c:f>Sheet1!$B$2:$B$3</c:f>
              <c:numCache>
                <c:formatCode>General</c:formatCode>
                <c:ptCount val="2"/>
                <c:pt idx="0">
                  <c:v>10</c:v>
                </c:pt>
                <c:pt idx="1">
                  <c:v>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Sheet1!$A$2:$A$3</c:f>
              <c:strCache>
                <c:ptCount val="2"/>
                <c:pt idx="0">
                  <c:v>Reino Unido</c:v>
                </c:pt>
                <c:pt idx="1">
                  <c:v>Singapur</c:v>
                </c:pt>
              </c:strCache>
            </c:strRef>
          </c:cat>
          <c:val>
            <c:numRef>
              <c:f>Sheet1!$B$2:$B$3</c:f>
              <c:numCache>
                <c:formatCode>General</c:formatCode>
                <c:ptCount val="2"/>
                <c:pt idx="0">
                  <c:v>28.3</c:v>
                </c:pt>
                <c:pt idx="1">
                  <c:v>14.4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intertrocantérica (pertrocantérea).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Etiología y mecanismo de lesión; Anatomía quirúrgica; Variantes que cambian la decisión; Biomecánica de la estabilidad; Clasificación; Diagnóstico; Examen físico; Estudios de imagen; Algoritmo de decisión; Tratamiento; Momento de la cirugía; Manejo perioperatorio; Técnica quirúrgica; Complicaciones; Pronóstico; Rehabilitación; Guías frente a frente. Estructura sugerida por el autor para diez minutos: Lámina 1 (0:45): Título, objetivo y aviso: material educativo para profesionales y estudiantes; no reemplaza el juicio clínico, las guías institucionales ni la supervisión del tutor. Lámina 2 (1:00): Por qué importa: fue el 41 % de las fracturas de cadera operadas en mayores de 70 años en una cohorte neerlandesa; mortalidad de 10 % a 30 días y 32 % al año [r1]. Lámina 3 (0:45): Epidemiología: en Ecuador, las hospitalizaciones por fractura de cadera subieron de 96,4 a 173,1 por 100.000 entre 1999 y 2016 (todas las localizaciones) [r26]; el número mundial casi se multiplicará por 2 hacia 2050 [r25]. Lámina 4 (1:00): Biomecánica: pared lateral, calcar y varo; con pared fracturada, 22 % de reoperación frente a 3 % [r16]; umbral de 20,5 mm [r17]. Lámina 5 (1:00): Clasificación AO/OTA 2018: A1, A2 y A3; la reproducibilidad es baja (kappa 0,479 por grupo y 0,376 por subgrupo) [r22]; decidir por estabilidad. Lámina 6 (1:00): Diagnóstico: el 39 % de las placas sin fractura esconde una fractura quirúrgica; RM o TC [r15][r5]; la percusión rotuliano-púbica tuvo sensibilidad 85 % y especificidad 70 % [r33]. Lámina 7 (1:30): Tratamiento: cuando se compara clavo con deslizante, la revisión Cochrane 2022 y INSITE muestran resultados parecidos [r6][r7]; la AAOS y NICE difieren en las inestables [r4][r5]. Lámina 8 (1:30): Técnica: reducción sin varo con apoyo cortical medial, entrada correcta, tornillo centrado, TAD menor de 25 mm y liberar la tracción antes de comprimir [r9][r8][r19]. Lámina 9 (0:45): Complicaciones y pronóstico: cut-out 2 a 15 % [r9]; fractura relacionada con el implante con clavo (RR 3,62 posterior) [r6]; 40 a 60 % recupera su movilidad previa [r45]. Lámina 10 (0:45): Rehabilitación y cierre: movilizar al día siguiente, carga según tolerancia [r5]; ortogeriatría [r11];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fractura intertrocantérica rompe el fémur proximal por fuera de la cápsula articular, casi siempre en un adulto mayor con hueso frágil. Es muy frecuente: en un registro neerlandés de mayores de 70 años fue el 41 % de las fracturas de cadera (fuente: de Haan E y colaboradores, 2025), y una revisión de 2023 estima que las extracapsulares, grupo al que pertenece, son cerca de la mitad de todas las fracturas de cadera (fuente: Raj S y colaboradores, 2023). Lo grave es el paciente, no el hueso: en esa cohorte, el 10 % de quienes tenían fractura trocantérica murió a los 30 días y el 32 % al año (fuente: de Haan E y colaboradores, 2025). El implante se elige por la estabilidad. En la AO/OTA 2018, una pared lateral de más de 20,5 mm separa la 31A1 (simple) de la 31A2 (multifragmentaria) (fuente: Song H y colaboradores, 2021). Con trazo de oblicuidad inversa o extensión subtrocantérea, la AAOS recomienda clavo cefalomedular y NICE excluye ese patrón de su preferencia por el deslizante (fuente: American Academy of Orthopaedic Surgeons, 2021) (fuente: National Institute for Health and Care Excellence, 2023). Para el resto, los estudios no separan claramente los dos implantes: la revisión Cochrane de 2022 (76 estudios) halló mortalidad y función parecidas (fuente: Lewis SR y colaboradores, 2022), y en INSITE (850 pacientes) la calidad de vida al año no difirió (fuente: Schemitsch EH y colaboradores, 2023). Las guías discrepan: la AAOS recomienda clavo en las inestables (fuente: American Academy of Orthopaedic Surgeons, 2021); NICE prefiere el tornillo deslizante salvo trazo inverso (fuente: National Institute for Health and Care Excellence, 2023). Lo que sí depende de usted en quirófano: reducir sin varo, centrar el tornillo cefálico (centro-centro o centro-inferior) y lograr una distancia punta-ápex (TAD) menor de 25 mm (fuente: Baumgaertner MR y colaboradores, 1995) (fuente: Wittauer M y colaboradores, 2025). Operar el día del ingreso o el siguiente, con manejo ortogeriátrico, y cargar según tolerancia desde el primer día (fuente: National Institute for Health and Care Excellence, 2023) (fuente: American Academy of Orthopaedic Surgeons, 2021).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fractura intertrocantérica (también llamada pertrocantérea o peritrocantérea) atraviesa la región metafisaria que une el cuello con la diáfisis, entre el trocánter mayor y el menor. Queda fuera de la cápsula articular: por eso se agrupa con las fracturas extracapsulares y se estudia aparte de la fractura del cuello femoral, que es intracapsular (fuente: Raj S y colaboradores, 2023) (fuente: Lewis SR y colaboradores, 2022). En la literatura los términos intertrocantérica y peritrocantérea se usan casi como sinónimos, lo que complica comparar estudios (fuente: American Academy of Orthopaedic Surgeons, 2021). En la clasificación AO/OTA ocupa el segmento 31-A.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edición 2018 la divide en 3 grupos: A1 (simple), A2 (multifragmentaria) y A3 (oblicuidad inversa); la AAOS agrupa las fracturas A3 con las subtrocantéricas inestables al formular sus recomendaciones (fuente: Song H y colaboradores, 2021) (fuente: American Academy of Orthopaedic Surgeons, 2021). Este tema se centra en el paciente más frecuente: el adulto mayor con fractura por fragilidad. Los ensayos principales lo reflejan. INSITE reclutó pacientes ambulatorios de 18 años o más con fracturas trocantéricas 31-A1 y 31-A2 de baja energía, con una edad media de 78,5 años (fuente: Schemitsch EH y colaboradores, 2023). La revisión Cochrane de 2022 excluyó los estudios en que todas o casi todas las fracturas eran de alta energía (fuente: Lewis SR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importa al residente: junto con las demás extracapsulares suma cerca de la mitad de las fracturas de cadera (fuente: Raj S y colaboradores, 2023), el implante se elige con un criterio que cambia según la guía que lea, y buena parte del fracaso mecánico depende de la reducción y de la posición del tornillo, que sí están en sus manos (fuente: Wittauer M y colaboradores, 2025).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En una cohorte neerlandesa de 2.089 pacientes mayores de 70 años operados por fractura de cadera, 856 (41 %) tenían fractura trocantérica y 1.233 (59 %), fractura del cuello femoral (fuente: de Haan E y colaboradores, 2025). Una revisión sistemática de 2023 coloca las fracturas extracapsulares en cerca de 1 de cada 2 de todas las de cadera (fuente: Raj S y colaboradores, 2023). Frente a los pacientes con fractura de cuello, los de fractura trocantérica eran mayores, con más frecuencia mujeres, y llegaban con más EPOC, más demencia y menor independencia en las actividades diarias medida con el índice de Katz (fuente: de Haan E y colaboradores, 2025). En INSITE, el 64,6 % de los 850 participantes eran mujeres (fuente: Schemitsch EH y colaboradores, 2023); en la revisión Cochrane, la edad media de los estudios fue de 54 a 85 años y el 72 % eran mujeres (fuente: Lewis SR y colaboradores, 2022). Un estudio de 19 países y regiones (4.115.046 fracturas de cadera en mayores de 50 años, entre 2005 y 2018) halló tasas ajustadas de 95,1 por 100.000 en Brasil hasta 315,9 en Dinamarca, y proyectó que el número anual de fracturas casi se multiplicará por 2 entre 2018 y 2050 (fuente: Sing CW y colaboradores, 2023). En Ecuador, las hospitalizaciones por fractura de cadera en mayores de 65 años subieron de 96,4 por 100.000 en 1999 a 173,1 en 2016, con un aumento medio de 4,6 % anual (fuente: Orces CH y colaboradores, 2017). Ambas cifras son de todas las fracturas de cadera juntas. Sin dato verificable de la incidencia específica de la fractura intertrocantérica en Ecuador en las fuentes abiertas revisadas.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«Ecuador: hospitalizaciones por fractura de cadera en mayores de 65 años (todas las localizaciones)» muestra lo siguiente. 1999: 96.4 por 100 000 (fuente: Orces CH y colaboradores, 2017). 2016: 173.1 por 100 000 (fuente: Orces CH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«Reparto por localización en mayores de 70 años operados (Países Bajos)» muestra lo siguiente. Trocantérica (n = 856): 41 por ciento (fuente: de Haan E y colaboradores, 2025). Cuello femoral (n = 1233): 59 por ciento (fuente: de Haan E y colaboradores, 2025). En el documento Word de este tema encontrarás además: Fractura trocantérica frente a fractura de cuello femoral en mayores de 70 años (cohorte neerlandesa). Con esto cerramos epidemiología. Sigamos con etiología y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etiología y mecanismo de lesión. En el adulto mayor es una fractura por fragilidad: una caída de baja energía sobre un hueso con resistencia disminuida. Los grandes estudios la definen así: INSITE incluyó fracturas trocantéricas de baja energía (fuente: Schemitsch EH y colaboradores, 2023) y la revisión Cochrane no admitió estudios dominados por fracturas de alta energía ni por enfermedad ósea distinta de la osteoporosis (fuente: Lewis SR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fracturas por alta energía en adultos jóvenes y las patológicas por tumor no están representadas en los ensayos que sustentan este capítulo (fuente: Lewis SR y colaboradores, 2022). Para ellas no hay dato verificable en las fuentes abiertas revisadas; se manejan con el tutor y con las fuentes específicas. La fractura de cadera es una señal de osteoporosis, pero el tratamiento posterior es irregular: en el estudio de 19 países, durante el primer año recibió medicación antiosteoporótica entre el 11,5 % (Alemania) y el 50,3 % (Reino Unido) de los pacientes (fuente: Sing CW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NICE pide integrar la salud ósea y la prevención de caídas en el programa de atención de la fractura de cadera (fuente: National Institute for Health and Care Excellence, 2023). Con esto cerramos etiología y mecanismo de lesión. Sigamos con anatomía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5 referencias que usará en cada caso. Lo marcado como anatomía clásica es contenido de texto de anatomía, sin cifra. Trocánter mayor (anatomía clásica): inserción de los músculos glúteos medio y menor. Su punta es la referencia del punto de entrada del clavo (fuente: Nikolaides AP y colaboradores, 2025). Trocánter menor (anatomía clásica): inserción del psoas ilíaco. Suele viajar en el fragmento posteromedial; si ese fragmento es grande, el calcar deja de servir de contrafuerte (fuente: Song H y colaboradores, 2021) (fuente: Nikolaides AP y colaboradores, 2025). Cuidado: un fragmento atrapado por detrás del tendón del psoas puede impedir reducir incluso una fractura estable, y entonces hay que abrir (fuente: Graulich T y colaboradores, 2025). Calcar femoral: la cortical posteromedial gruesa del cuello. Es el pilar donde se apoya el fragmento cabeza-cuello al compactarse (fuente: Nikolaides AP y colaboradores, 2025); su línea de referencia en la proyección AP es parte del repertorio radiográfico estándar (fuente: Wittauer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Pared lateral: la cortical lateral por donde pasa el tornillo del deslizante. Para medir su espesor en la AP, ubique el tubérculo innominado del trocánter mayor, baje 3 cm y trace desde ahí una línea a 135°, en sentido ascendente, hasta el trazo de fractura; esa longitud es el espesor (fuente: Hecht G y colaboradores, 2021). Líneas de referencia en pantalla: para una AP útil, rote la pierna hacia adentro hasta que la rótula apunte al techo y coloque el arco en C a 90° de la diáfisis; la lateral es verdadera cuando una sola línea recta une el centro de la cabeza, el eje del cuello y la diáfisis (fuente: Wittauer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Estructuras en riesgo (práctica habitual / opinión experta): el nervio pudendo y los tejidos perineales por el poste de la mesa de tracción, y las arterias perforantes de la femoral profunda cerca de la diáfisis proximal al bloquear distalmente. Proteja el periné con acolchado y confirme la longitud de las brocas. Con esto cerramos anatomía quirúrgica. Sigamos con variantes que cambian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que cambian la decisión. Estable frente a inestable. La AAOS incluye entre las estables a las 31A1 y 31A2 que quedan estables tras una reducción anatómica (fuente: American Academy of Orthopaedic Surgeons, 2021). Oblicuidad inversa (31A3) y extensión subtrocantérea. Es un patrón inestable (fuente: American Academy of Orthopaedic Surgeons, 2021). La AAOS recomienda dispositivo cefalomedular con evidencia alta y recomendación fuerte (fuente: American Academy of Orthopaedic Surgeons, 2021); NICE también lo excluye de la preferencia por el deslizante (fuente: National Institute for Health and Care Excellence, 2023). En un ensayo, los clavos cortos toleraron hasta 3 cm de extensión de la línea de fractura hacia la región subtrocantérea (fuente: Shannon SF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 patrones clásicos de inestabilidad: oblicuidad inversa, trazo transtrocantérico, fragmento posteromedial grande (pérdida del contrafuerte del calcar) y extensión subtrocantérea (fuente: Nikolaides AP y colaboradores, 2025). Trocánter menor desprendido. En un modelo cadavérico, el desprendimiento del trocánter menor elevó la frecuencia de fractura de la pared lateral con tornillo deslizante: 9 de 14 especímenes frente a 1 de 14 con el trocánter menor unido (fuente: Høgevold M y colaboradores, 2025). Fragmentos en plano coronal en 31A2. En un ensayo con 142 pacientes (116 analizados), reforzar con alambre el fragmento coronal junto al clavo mejoró la fuerza abductora (diferencia de 8,21 %, IC 4,4 a 12,83) a los 18 meses, sin diferencia significativa en el Harris modificado (fuente: Purnaganapathi Sundaram V y colaboradores, 2026). Con esto cerramos variantes que cambian la decisión. Sigamos con biomecánica de la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de la estabilidad. La fractura reparte la carga o la delega al implante. Cuando el hueso reducido se apoya, el implante solo guía; cuando no, carga solo y se fatiga. De los 5 factores clásicos de falla mecánica, 2 vienen con el paciente (hueso y patrón de fractura) y 3 dependen del equipo quirúrgico (elección del implante, su posición y la reducción) (fuente: Wittauer M y colaboradores, 2025). El varo es el enemigo. Con la cabeza en varo, la carga del cuerpo pasa más lejos del eje del clavo; la fuerza que el clavo recibía casi como compresión se convierte en una flexión de alta tensión (fuente: Wittauer M y colaboradores, 2025). La pared lateral es el tope del tornillo deslizante. En 214 pacientes con un tornillo deslizante, el 22 % de los 46 con pared lateral fracturada tras la cirugía se reoperó en 6 meses, frente al 3 % de los 168 con pared íntegra; el 74 % de esas fracturas de pared ocurrió durante la propia operación (fuente: Palm H y colaboradores, 2007). Un espesor menor de 20,5 mm predijo la fractura secundaria de la pared (fuente: Hsu CE y colaboradores, 2013). En fémures de cadáver, los especímenes con pared delgada y trocánter menor desprendido fallaron con 1.673 N, frente a 2.922 N en los que tenían una sola de esas características o ninguna (fuente: Høgevold M y colaboradores, 2025). El apoyo cortical medial da estabilidad secundaria. Chang describió 3 categorías de apoyo (fuente: Chang SM y colaboradores, 2015): positivo, cuando la cortical medial de la cabeza-cuello queda apenas por dentro y por encima de la diafisaria y puede apoyarse en ella al deslizar; neutro, cuando ambas corticales coinciden en línea; y negativo, cuando la del cuello cae por fuera de la diafisaria y no encuentra dónde frenar. En 127 fracturas inestables, 89 (70 %) quedaron en apoyo positivo, 26 en neutro y 12 en negativo; el grupo positivo perdió menos ángulo y longitud del cuello y caminó antes que el grupo negativo (fuente: Chang SM y colaboradores, 2015). La pared lateral se evalúa mal en la placa: en 142 pacientes no hubo buena correlación entre la placa y la TC, y solo las medidas de TC se asociaron con la falla del deslizante (fuente: Hecht G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«Reoperación a 6 meses con tornillo deslizante según la pared lateral tras la cirugía» muestra lo siguiente. Pared íntegra (n = 168): 3 por ciento (fuente: Palm H y colaboradores, 2007). Pared fracturada (n = 46): 22 por ciento (fuente: Palm H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«Factores de inestabilidad y su efecto medido» tiene 3 columnas: Factor, Qué ocurre, Dato. Fila 1: Factor, Pared lateral fracturada (con deslizante); Qué ocurre, El tornillo pierde su tope y migra; reoperación; Dato, 22 % frente a 3 % de reoperación a los 6 meses (fuente: Palm H y colaboradores, 2007). Fila 2: Factor, Espesor de pared &lt; 20,5 mm; Qué ocurre, Riesgo de fractura secundaria de la pared; Dato, Umbral de 20,5 mm (fuente: Hsu CE y colaboradores, 2013). Fila 3: Factor, Trocánter menor desprendido + pared delgada; Qué ocurre, Menor carga de falla ex vivo; Dato, 1.673 N frente a 2.922 N (fuente: Høgevold M y colaboradores, 2025). Fila 4: Factor, Apoyo cortical medial negativo; Qué ocurre, Pérdida de ángulo y de longitud del cuello; Dato, 12 de 127 reducciones (fuente: Chang SM y colaboradores, 2015). Fila 5: Factor, Varo; Qué ocurre, La compresión pasa a ser flexión sobre el implante; Dato, Mecanismo descrito (fuente: Wittauer M y colaboradores, 2025). (fuente: Palm H y colaboradores, 2007) (fuente: Hsu CE y colaboradores, 2013) (fuente: Høgevold M y colaboradores, 2025) (fuente: Chang SM y colaboradores, 2015) (fuente: Wittauer M y colaboradores, 2025). Con esto cerramos biomecánica de la estabilidad. Sigamos con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Para decidir el implante y anticipar fracasos, no para poner una etiqueta. La pregunta de fondo es una sola: una vez reducida, ¿la fractura se apoya en sí misma o el implante tendrá que sostenerla solo? La edición 2018 dejó de usar el estado del trocánter menor como criterio secundario y puso en su lugar el espesor de la pared lateral (fuente: Song H y colaboradores, 2021). 31A1: fractura simple con pared lateral íntegra, es decir, con un espesor mayor de 20,5 mm (fuente: Song H y colaboradores, 2021). 31A2: fractura multifragmentaria con pared lateral incompetente (20,5 mm o menos); el plano coronal interviene en sus subtipos (fuente: Song H y colaboradores, 2021). Otra serie la define como inestable por definición (fuente: Hecht G y colaboradores, 2021). 31A3: oblicuidad inversa; en sus recomendaciones, la AAOS la agrupa con las fracturas subtrocantéricas inestables (fuente: American Academy of Orthopaedic Surgeons, 2021). Ojo al leer la AAOS: su recomendación de clavo para la 31A2 inestable se basa en estudios que usaban la definición previa (fragmento del trocánter menor separado, sin extensión subtrocantérea), y considera estables, con cualquiera de los 2 implantes, a las 31A1 y 31A2 que quedan estables tras una reducción anatómica (fuente: American Academy of Orthopaedic Surgeons, 2021). Cómo se mide la pared lateral. Punto de partida: 3 cm por debajo del tubérculo innominado del trocánter mayor, en la AP; desde ahí, una línea ascendente a 135° hasta el trazo de fractura (fuente: Hecht G y colaboradores, 2021). Esa medida pide una AP con tracción y rotación neutra, imagen que casi nunca se obtiene en urgencias, y en la placa común puede engañar frente a la TC (fuente: Hecht G y colaboradores, 2021). Al enfrentar 5 sistemas de clasificación, Jensen encontró que el que mejor anticipaba si la reducción quedaría estable y si habría desplazamiento secundario era uno de 5 tipos basado en cuánta conminución tienen el calcar y el trocánter mayor (fuente: Jensen JS, 1980). Ese esquema de 5 tipos (fuente: Jensen JS, 1980) es el que muchos textos llaman Evans-Jensen (texto clásico). Ni la AO/OTA ni la Evans-Jensen son muy reproducibles. En 150 radiografías clasificadas por 6 cirujanos con la edición 2018, el kappa interobservador fue de 0,479 por grupo y de 0,376 por subgrupo (fuente: Chan G y colaboradores, 2021). Con TC, el kappa fue de 0,408 para la AO/OTA 2018, de 0,361 para Evans-Jensen y de 0,348 para la AO/OTA 2007 (fuente: Xu X y colaboradores, 2025). Las distinciones simples son las confiables: en 30 radiografías, el tipo AO/OTA alcanzó un kappa de 0,90, y los grupos clínicamente relevantes (trocantérica estable o inestable, cuello desplazado o no, cabeza) llegaron a 0,60, sin depender de la experiencia del cirujano (fuente: Crijns TJ y colaboradores, 2018). Regla práctica: decida con la pregunta binaria estable o inestable y con la pared lateral, y no con el subgrupo A2.2 o A2.3.</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interobservador (kappa): lo simple es lo confiable» muestra lo siguiente. AO/OTA tipo: 0.9 kappa (fuente: Crijns TJ y colaboradores, 2018). Grupos clínicos (estable o inestable, etc.): 0.6 kappa (fuente: Crijns TJ y colaboradores, 2018). AO/OTA 2018, grupo: 0.5 kappa (fuente: Chan G y colaboradores, 2021). AO/OTA 2018, con TC: 0.4 kappa (fuente: Xu X y colaboradores, 2025). AO/OTA 2018, subgrupo: 0.4 kappa (fuente: Chan G y colaboradores, 2021). Evans-Jensen, con TC: 0.4 kappa (fuente: Xu X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«Grupos AO/OTA 2018 y qué hacer con ellos» tiene 5 columnas: Grupo, Qué lo define, Estabilidad esperada, Implante según AAOS 2021, Implante según NICE CG124 (2023). Fila 1: Grupo, 31A1; Qué lo define, Simple; pared lateral &gt; 20,5 mm (fuente: Song H y colaboradores, 2021); Estabilidad esperada, Estable si la reducción es anatómica (fuente: American Academy of Orthopaedic Surgeons, 2021); Implante según AAOS 2021, Deslizante o clavo, ambos válidos (fuerte) (fuente: American Academy of Orthopaedic Surgeons, 2021); Implante según NICE CG124 (2023), Deslizante de preferencia (fuente: National Institute for Health and Care Excellence, 2023). Fila 2: Grupo, 31A2; Qué lo define, Multifragmentaria; pared lateral ≤ 20,5 mm (fuente: Song H y colaboradores, 2021); Estabilidad esperada, Inestable; Implante según AAOS 2021, Clavo cefalomedular si es inestable (fuerte); si queda estable tras la reducción anatómica, deslizante o clavo (fuente: American Academy of Orthopaedic Surgeons, 2021); Implante según NICE CG124 (2023), Deslizante de preferencia, salvo trazo inverso (fuente: National Institute for Health and Care Excellence, 2023). Fila 3: Grupo, 31A3; Qué lo define, Oblicuidad inversa (la AAOS la agrupa con las subtrocantéricas inestables) (fuente: American Academy of Orthopaedic Surgeons, 2021); Estabilidad esperada, Muy inestable; Implante según AAOS 2021, Clavo cefalomedular (fuerte) (fuente: American Academy of Orthopaedic Surgeons, 2021); Implante según NICE CG124 (2023), El trazo inverso queda fuera de la preferencia por el deslizante (fuente: National Institute for Health and Care Excellence, 2023). (fuente: Song H y colaboradores, 2021) (fuente: American Academy of Orthopaedic Surgeons, 2021) (fuente: National Institute for Health and Care Excellence, 2023). En el documento Word de este tema encontrarás además: Acuerdo interobservador de las clasificaciones (kappa). Con esto cerramos clasificación. Sigamos con diagnóstico.</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Práctica habitual / opinión experta: dolor de cadera o ingle tras una caída e incapacidad para cargar; en las fracturas desplazadas, la pierna suele verse acortada y en rotación externa. El paciente con demencia puede no quejarse: ante una caída y una cadera que no se deja mover, piense en fractura. Práctica habitual: radiografía AP de pelvis y AP más lateral de la cadera afectada. Si hay sospecha clínica a pesar de placas normales y de calidad adecuada, NICE recomienda RM, y TC si la RM no está disponible en 24 h o está contraindicada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revisión sistemática de 35 estudios y 2.992 pacientes con sospecha clínica, cuando la placa no mostraba una fractura definida la RM encontraba una fractura quirúrgica en el 39 % (fuente: Haj-Mirzaian A y colaboradores, 2020). Si la placa solo mostraba una fractura aislada del trocánter mayor, la proporción llegaba al 92 % (fuente: Haj-Mirzaian A y colaboradores, 2020). Una fractura aislada del trocánter mayor en la placa no es un diagnóstico final: es una indicación de RM (fuente: Haj-Mirzaian A y colaboradores, 2020). Evalúe el dolor al llegar y ofrezca analgesia de inmediato, también al paciente con deterioro cognitivo; NICE propone paracetamol cada 6 h, opioide si hace falta y bloqueo nervioso por personal entrenado, sin que el bloqueo sustituya la cirugía precoz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antiinflamatorios no esteroideos no se recomiendan (fuente: National Institute for Health and Care Excellence, 2023). La AAOS recomienda analgesia multimodal con bloqueo preoperatorio, con evidencia alta y recomendación fuerte, y no usar tracción preoperatoria de rutina (fuente: American Academy of Orthopaedic Surgeons, 2021). La pared lateral se aprecia mejor en TC que en radiografía simple (fuente: Hecht G y colaboradores, 2021); si la planificación depende de ella o de fragmentos coronales, pida TC (práctica habitual). Con esto cerramos diagnóstico.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Práctica habitual / opinión experta: inspección (acortamiento y rotación externa), dolor a la palpación del trocánter y a la rotación pasiva, incapacidad para elevar la pierna extendida y examen neurovascular distal. En las fuentes abiertas revisadas no hay sensibilidad ni especificidad medidas específicamente para la fractura intertrocantérica con estas maniobras (sin dato verificable). NICE pide una analgesia que permita tolerar la rotación externa pasiva para explorar y estudiar al paciente (fuente: National Institute for Health and Care Excellence, 2023). Con el estetoscopio apoyado en el pubis, se percute la rótula de cada lado y se comparan los 2 sonidos; una fractura entre ambos puntos rompe la continuidad ósea y el sonido del lado lesionado cambia (fuente: Smeets SJM y colaboradores, 2018). En 191 pacientes con sospecha de fractura de cadera o de pelvis, la sensibilidad fue 85 %, la especificidad 70 %, el valor predictivo positivo 0,94 y el negativo 0,47; hubo fractura en 161 (84 %) y el acuerdo entre observadores (kappa) fue 0,7 (fuente: Smeets SJM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41 pacientes con trauma de cadera, 15 de 19 con fractura tuvieron signo anormal (78,9 %) y solo 1 de 22 sin fractura (4,6 %); entre 10 fracturas trocantéricas, 9 tuvieron signo anormal (fuente: Adams SL y colaboradores, 1997). En un metaanálisis de pruebas del examen de cadera, la percusión rotuliano-púbica fue la única con buen rendimiento: sensibilidad conjunta de 95 % (IC 92 a 97) y especificidad de 86 % (IC 78 a 92) (fuente: Reiman MP y colaboradores, 2013). Cómo leerlo: el valor predictivo negativo de 0,47 en la serie más grande significa que una prueba normal no descarta fractura (fuente: Smeets SJM y colaboradores, 2018). Sirve para reforzar la sospecha y justificar RM o TC cuando la placa es normal, no para decidir por sí sola (fuente: Smeets SJM y colaboradores, 2018). Los estudios son pocos y de muestras pequeñas (fuente: Reiman MP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«Percusión rotuliano-púbica: sensibilidad y especificidad según el estudio» muestra lo siguiente. Metaanálisis (Reiman 2013): sensibilidad 95 por ciento y especificidad 86 por ciento (fuente: Reiman MP y colaboradores, 2013). Serie de 191 pacientes (Smeets 2018): sensibilidad 85 por ciento y especificidad 70 por ciento (fuente: Smeets SJM y colaboradores, 2018). Serie de 41 pacientes (Adams 1997; especificidad calculada como 21 de 22): sensibilidad 78.9 por ciento y especificidad 95.5 por ciento (fuente: Adams SL y colaboradores, 1997). Con esto cerramos examen físico. Sigamos con estudios de imagen.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estudios de imagen. Radiografías primero; si hay sospecha clínica y la placa es normal o dudosa, avance a RM, y a TC si no hay RM o está contraindicada (fuente: National Institute for Health and Care Excellence, 2023). La razón es el rendimiento de cada prueba: Radiografía: no basta para excluir. En el 39 % de los casos sin fractura definida en la placa había fractura quirúrgica en la RM (fuente: Haj-Mirzaian A y colaboradores, 2020). TC: en 13 estudios con 1.248 pacientes, sensibilidad conjunta de 94 % y especificidad de 100 %, con 50 exámenes falsos negativos (fuente: Kellock TT y colaboradores, 2019). Frente a la RM como referencia, la TC detectó el 79 % de las fracturas ocultas y la gammagrafía ósea el 87 %, con certeza baja (fuente: Haj-Mirzaian A y colaboradores, 2020). RM con protocolo limitado (tiempo medio de adquisición menor de 5 minutos): sensibilidad conjunta de 99 % (IC 91 a 100) y especificidad de 99 % (IC 97 a 100); la combinación T1 más STIR tuvo 100 % de sensibilidad (118 de 118) (fuente: Wilson MP y colaboradores, 2020). Lectura: una TC normal con sospecha clínica persistente obliga a RM (fuente: Kellock TT y colaboradores, 2019). Y la fractura aislada del trocánter mayor en la placa oculta una fractura quirúrgica en el 92 % de los casos (fuente: Haj-Mirzaian A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oculta de cadera: TC y RM limitada» muestra lo siguiente. TC: sensibilidad 94 por ciento y especificidad 100 por ciento (fuente: Kellock TT y colaboradores, 2019). RM, protocolo limitado: sensibilidad 99 por ciento y especificidad 99 por ciento (fuente: Wilson MP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fractura quirúrgica oculta en la RM según el contexto» muestra lo siguiente. Fractura aislada del trocánter mayor en la placa: 92 por ciento (fuente: Haj-Mirzaian A y colaboradores, 2020). Informe radiográfico equívoco: 58 por ciento (fuente: Haj-Mirzaian A y colaboradores, 2020). Edad de 80 años o más: 44 por ciento (fuente: Haj-Mirzaian A y colaboradores, 2020). Sin fractura definida en la placa: 39 por ciento (fuente: Haj-Mirzaian A y colaboradores, 2020). En el documento Word de este tema encontrarás además: Rendimiento de las pruebas en la fractura de cadera oculta. Con esto cerramos estudios de imagen.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Este algoritmo es de estudio y resume las recomendaciones de la AAOS 2021 y de NICE CG124 (2023). Donde las guías discrepan se dice, y la decisión final es del equipo y del protocolo del hospital (fuente: American Academy of Orthopaedic Surgeons, 2021)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 la sospecha a la fijación: fractura intertrocantérica del adulto mayor» se lee de arriba hacia abajo. Se parte de: Adulto mayor con dolor de cadera tras una caída de baja energía. Se hace: Radiografía AP de pelvis y AP más lateral de cadera; analgesia con bloqueo regional (fuente: National Institute for Health and Care Excellence, 2023) (fuente: American Academy of Orthopaedic Surgeons, 2021). Se decide: ¿La placa muestra fractura? Si la respuesta es sí, clasificar: pared lateral (a1 si mayor de 20,5 mm; a2 si 20,5 mm o menos) y a3 si hay oblicuidad inversa (fuente: Song H y colaboradores, 2021) (fuente: American Academy of Orthopaedic Surgeons, 2021). Si la respuesta es no, rm; tc si no hay rm en 24 h o está contraindicada (fuente: National Institute for Health and Care Excellence, 2023). Se hace: RM; TC si no hay RM en 24 h o está contraindicada (fuente: National Institute for Health and Care Excellence, 2023). Se decide: ¿Fractura confirmada? Si la respuesta es sí, clasificar: pared lateral (a1 si mayor de 20,5 mm; a2 si 20,5 mm o menos) y a3 si hay oblicuidad inversa (fuente: Song H y colaboradores, 2021) (fuente: American Academy of Orthopaedic Surgeons, 2021). Si la respuesta es no, buscar otra causa del dolor y reevaluar. Termina en: Buscar otra causa del dolor y reevaluar. Se hace: Clasificar: pared lateral (A1 si mayor de 20,5 mm; A2 si 20,5 mm o menos) y A3 si hay oblicuidad inversa (fuente: Song H y colaboradores, 2021) (fuente: American Academy of Orthopaedic Surgeons, 2021). Se decide: ¿Oblicuidad inversa (31A3) o extensión subtrocantérea? Si la respuesta es sí, clavo cefalomedular: la aaos lo recomienda con evidencia alta, y nice excluye este patrón de la preferencia por el deslizante (fuente: American Academy of Orthopaedic Surgeons, 2021) (fuente: National Institute for Health and Care Excellence, 2023). Si la respuesta es no, ¿pared lateral incompetente o fractura inestable (31a2)?. Se hace: Clavo cefalomedular: la AAOS lo recomienda con evidencia alta, y NICE excluye este patrón de la preferencia por el deslizante (fuente: American Academy of Orthopaedic Surgeons, 2021) (fuente: National Institute for Health and Care Excellence, 2023). Se decide: ¿Pared lateral incompetente o fractura inestable (31A2)? Si la respuesta es sí, aaos: clavo cefalomedular (fuerte). nice: deslizante de preferencia. función similar en ensayos; decidir con el tutor y el protocolo local (fuente: American Academy of Orthopaedic Surgeons, 2021) (fuente: National Institute for Health and Care Excellence, 2023) (fuente: Lewis SR y colaboradores, 2022). Si la respuesta es no, 31a1 estable tras reducción anatómica: deslizante o clavo, ambos válidos (fuente: American Academy of Orthopaedic Surgeons, 2021); nice prefiere el deslizante (fuente: National Institute for Health and Care Excellence, 2023). Se hace: AAOS: clavo cefalomedular (fuerte). NICE: deslizante de preferencia. Función similar en ensayos; decidir con el tutor y el protocolo local (fuente: American Academy of Orthopaedic Surgeons, 2021) (fuente: National Institute for Health and Care Excellence, 2023) (fuente: Lewis SR y colaboradores, 2022). Se hace: 31A1 estable tras reducción anatómica: deslizante o clavo, ambos válidos (fuente: American Academy of Orthopaedic Surgeons, 2021); NICE prefiere el deslizante (fuente: National Institute for Health and Care Excellence, 2023). Se hace: Corregir de inmediato lo corregible y operar el día del ingreso o el siguiente (fuente: National Institute for Health and Care Excellence, 2023); ortogeriatría, ácido tranexámico y profilaxis de TVP (fuente: American Academy of Orthopaedic Surgeons, 2021). Se hace: Reducir sin varo y con apoyo cortical medial; tornillo centrado; TAD menor de 25 mm; liberar la tracción antes de comprimir (fuente: Wittauer M y colaboradores, 2025) (fuente: Baumgaertner MR y colaboradores, 1995) (fuente: Nikolaides AP y colaboradores, 2025). Termina en: Movilizar al día siguiente; carga según tolerancia; salud ósea y prevención de caídas (fuente: National Institute for Health and Care Excellence, 2023). Con esto cerramos algoritmo de decisión. Sigamos con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El tratamiento de elección es quirúrgico, con el objetivo de que el paciente pueda cargar peso completo sin restricción en el posoperatorio inmediato (fuente: National Institute for Health and Care Excellence, 2023). Opinión experta: el manejo no operatorio queda para casos excepcionales. NICE añade que, aun en una enfermedad terminal, conviene discutir la cirugía como medida paliativa para controlar el dolor y respetar lo que el paciente prioriza (fuente: National Institute for Health and Care Excellence, 2023). Sin dato verificable de resultados del tratamiento no operatorio específicos de la fractura intertrocantérica en las fuentes abiertas revisadas. Extramedulares: tornillo deslizante de cadera (SHS o DHS) con placa lateral. Es la alternativa de menor costo (fuente: Schemitsch EH y colaboradores, 2023). Intramedulares: clavo cefalomedular, con tornillo o lámina helicoidal hacia la cabeza. Cochrane 2022, la revisión de referencia. Reúne 76 estudios y 10.979 participantes con fracturas extracapsulares (fuente: Lewis SR y colaboradores, 2022). Se resume en 3 ideas. Primera: el implante no cambia la supervivencia; el riesgo relativo de morir fue 0,96 dentro de los 4 meses (IC 0,79 a 1,18) y 0,99 a los 12 meses (IC 0,90 a 1,08), con certeza moderada (fuente: Lewis SR y colaboradores, 2022). Segunda: el clavo ahorra problemas de herida y de consolidación, con menos infección superficial (RR 0,71) y menos pseudoartrosis (RR 0,55) (fuente: Lewis SR y colaboradores, 2022). Tercera: el clavo trae un problema propio, la fractura alrededor del implante, más frecuente durante la cirugía (RR 2,94) y después (RR 3,62); equivale a 1 fractura adicional por cada 67 pacientes (fuente: Lewis SR y colaboradores, 2022). La reintervención no se distinguió (RR 1,15; IC 0,89 a 1,50; certeza baja), y ni la longitud del clavo, ni la estabilidad, ni los diseños modernos cambiaron el cuadro (fuente: Lewis SR y colaboradores, 2022). INSITE (850 pacientes, 25 centros). En fracturas 31-A1 y 31-A2, la calidad de vida al año fue igual con clavo y con deslizante (diferencia de 0,02 puntos en el EQ-5D; IC -0,03 a 0,07) (fuente: Schemitsch EH y colaboradores, 2023). Las revisiones quirúrgicas también se parecieron: 3,6 % con clavo y 5,2 % con deslizante (OR 0,68; IC 0,35 a 1,32) (fuente: Schemitsch EH y colaboradores, 2023). La estabilidad de la fractura no modificó el efecto, y los autores concluyen que el deslizante sigue siendo una opción válida y más económica (fuente: Schemitsch EH y colaboradores, 2023). Fracturas inestables, 2 metaanálisis. El primero reunió 22 estudios y 3.151 pacientes: mortalidad (OR 0,98), reoperación (OR 1,03), complicaciones (OR 1,29) y falla de fijación (OR 1,32) no se separaron, y solo el tiempo quirúrgico y el sangrado favorecieron al clavo (fuente: Raj S y colaboradores, 2023). El segundo, de 18 ensayos con 3.237 pacientes 31-A2 y 31-A3, tampoco encontró diferencia de mortalidad a 12 meses; con el deslizante hubo más conversión a artroplastia (OR 1,92), pseudoartrosis (OR 1,93) e infección (OR 2,20), todo con certeza baja, y con el clavo, menos dolor temprano y más probabilidad de recuperar la movilidad previa (fuente: Zhang Y y colaboradores, 2026). Los resultados no son contradictorios: en el conjunto, los dos implantes rinden parecido; en las inestables, el clavo tiende a quedar algo mejor en ensayos pequeños y con certeza baja (fuente: Zhang Y y colaboradores, 2026) (fuente: Raj S y colaboradores, 2023). La AAOS fundamenta su recomendación para la 31A2 en 2 estudios de calidad alta y 9 de calidad moderada, y reconoce que la variabilidad de las clasificaciones dificulta interpretar la literatura (fuente: American Academy of Orthopaedic Surgeons, 2021). Por eso hoy conviven dos recomendaciones válidas: elegir el clavo por el patrón (AAOS) o elegir el deslizante por costo y simplicidad salvo oblicuidad inversa (NICE) (fuente: American Academy of Orthopaedic Surgeons, 2021) (fuente: National Institute for Health and Care Excellence, 2023). Ojo con la fecha: la recomendación de NICE sobre implantes se apoya en una revisión de evidencia de 2011, anterior a INSITE y a los metaanálisis citados (fuente: National Institute for Health and Care Excellence, 2023). En ambos casos la reducción y la posición del implante pesan más que el nombre del implante (fuente: Wittauer M y colaboradores, 2025). La AAOS lo trata como una decisión de evidencia baja: sirve el clavo corto o el largo (fuente: American Academy of Orthopaedic Surgeons, 2021). Lo que hay: 7 ensayos con 658 pacientes no hallaron diferencias significativas en función, mortalidad al año, complicaciones ni reoperación; el corto acorta la cirugía en 21,83 minutos y el sangrado en 136,70 mL, y no cambia la fractura periimplante (fuente: Zhang S y colaboradores, 2025). Un análisis más amplio y mayormente observacional (31 estudios, 14.547 pacientes) halló el mismo ahorro con el corto (17,83 minutos; transfusión con OR 0,71) y una ventaja del largo: menos refracturas de la diáfisis ipsilateral (OR 1,60) (fuente: Rajnish RK y colaboradores, 2023). En un ensayo de 220 pacientes aleatorizados, la función fue comparable y el corto toleró hasta 3 cm de extensión subtrocantérea (fuente: Shannon SF y colaboradores, 2019). Práctica habitual / opinión experta: si el trazo baja claramente por la diáfisis, prefiera el largo. Al comparar 745 clavos con tornillo y 371 con lámina helicoidal, la tasa de cut-out no difirió (OR 1,03; IC 0,25 a 4,23) (fuente: Ng M y colaboradores, 2022). Si no se logra una reducción anatómica por vía cerrada, hay que decidir si abrir (con o sin cerclaje o placa de refuerzo) o, en casos seleccionados, considerar artroplastia, que tiene datos limitados (fuente: Graulich T y colaboradores, 2025). El refuerzo con alambre de un fragmento coronal mejoró la fuerza abductora en 31A2, sin cambio en el índice de Harris modificado (fuente: Purnaganapathi Sundaram V y colaboradores, 2026). No hay dato verificable en las fuentes abiertas revisadas de un ensayo WHiTE que compare clavo y deslizante, ni del beneficio de la placa estabilizadora trocantérica como refuerzo del deslizante.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«Cochrane 2022: razón de riesgos del clavo frente al implante extramedular (1 = sin diferencia)» muestra lo siguiente. Mortalidad en 4 meses: 1 RR (fuente: Lewis SR y colaboradores, 2022). Mortalidad a 12 meses: 1 RR (fuente: Lewis SR y colaboradores, 2022). Reintervención: 1.1 RR (fuente: Lewis SR y colaboradores, 2022). Infección superficial: 0.7 RR (fuente: Lewis SR y colaboradores, 2022). Pseudoartrosis: 0.6 RR (fuente: Lewis SR y colaboradores, 2022). Fractura del implante, intraoperatoria: 2.9 RR (fuente: Lewis SR y colaboradores, 2022). Fractura del implante, posterior: 3.6 RR (fuente: Lewis SR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«INSITE: revisión quirúrgica al año» muestra lo siguiente. Clavo cefalomedular (n = 423): 3.6 por ciento (fuente: Schemitsch EH y colaboradores, 2023). Tornillo deslizante (n = 427): 5.2 por ciento (fuente: Schemitsch EH y colaboradores, 2023). En el documento Word de este tema encontrarás además: Clavo cefalomedular frente a implante extramedular: lo que dicen las fuentes. Con esto cerramos tratamiento. Sigamos con momento de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momento de la cirugía. HIP ATTACK (ensayo con 2.970 pacientes con fractura de cadera): adelantar la cirugía a una meta de 6 h (mediana lograda de 6 h, frente a 24 h con la atención habitual) no bajó la mortalidad a 90 días (9 % y 10 %; HR 0,91; IC 0,72 a 1,14) ni las complicaciones mayores (22 % en los dos grupos; HR 0,97) (fuente: HIP ATTACK Investigators, 2020). Cohorte de Ontario (42.230 pacientes): el riesgo de complicaciones empezó a aumentar cuando la espera superaba las 24 h (fuente: Pincus D y colaboradores, 2017). Entre pares emparejados, la mortalidad a 30 días fue 6,5 % con espera mayor de 24 h y 5,8 % con cirugía más temprana (diferencia de 0,79 puntos; IC 0,23 a 1,35) (fuente: Pincus D y colaboradores, 2017). Metaanálisis de 2026 (14 estudios, 13 de cohortes y 1 ensayo): en las cohortes, operar después de 12 h (RR 0,99) o después de 24 h (RR 1,08; IC 0,98 a 1,19) no cambió la mortalidad a 30 días, y pasar de 48 h sí la aumentó (RR 1,17; IC 1,09 a 1,26) (fuente: Yan W y colaboradores, 2026). Aun así, pasar de 24 h se asoció a más mortalidad hospitalaria y a 3 meses, y a más complicaciones como delirio e ictus (fuente: Yan W y colaboradores, 2026). La AAOS considera que operar dentro de las 24 a 48 h del ingreso puede asociarse a mejores resultados (evidencia baja, recomendación moderada tras evaluación del panel) (fuente: American Academy of Orthopaedic Surgeons, 2021). NICE es más concreto: operar el día del ingreso o el siguiente, y tratar sin demora las causas corregibles que retrasan la cirugía, como anemia, anticoagulación, hipovolemia, alteraciones electrolíticas, diabetes o insuficiencia cardiaca descompensadas, arritmia o isquemia corregibles, infección respiratoria aguda o descompensación de una neumopatía crónica (fuente: National Institute for Health and Care Excellence, 2023). No espere por rutina: en cohortes, esperar más de 24 h se asoció con más complicaciones (fuente: Pincus D y colaboradores, 2017). Tampoco opere a cualquier precio en 6 h, porque HIP ATTACK no mostró beneficio de acelerar más allá de lo habitual (fuente: HIP ATTACK Investigators, 2020). La meta práctica es el mismo día o el siguiente, con el paciente optimizado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a 30 días en cohortes: razón de riesgos según el corte de espera (1 = sin diferencia)» muestra lo siguiente. Después de 12 h: 1 RR (fuente: Yan W y colaboradores, 2026). Después de 24 h: 1.1 RR (fuente: Yan W y colaboradores, 2026). Después de 48 h: 1.2 RR (fuente: Yan W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«Cohorte de Ontario: mortalidad a 30 días en pares emparejados» muestra lo siguiente. Cirugía temprana: 5.8 por ciento (fuente: Pincus D y colaboradores, 2017). Espera mayor de 24 h: 6.5 por ciento (fuente: Pincus D y colaboradores, 2017). Con esto cerramos momento de la cirugía. Sigamos con manejo perioperatorio.</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manejo perioperatorio. En un metaanálisis de 18 estudios y 9.094 pacientes, que ortopedia y geriatría trabajen juntas se asoció con menos muertes durante el ingreso (RR 0,60; IC 0,43 a 0,84) y a largo plazo (RR 0,83; IC 0,74 a 0,94) (fuente: Grigoryan KV y colaboradores, 2014). La AAOS recomienda programas interdisciplinarios con evidencia alta y recomendación fuerte (fuente: American Academy of Orthopaedic Surgeons, 2021). NICE pide que desde el ingreso funcione un programa formal de fractura de cadera; entre sus piezas están la valoración por ortogeriatría, la preparación rápida para cirugía, metas de rehabilitación fijadas temprano y la coordinación con salud ósea, caídas y salud mental (fuente: National Institute for Health and Care Excellence, 2023). Espinal o general son apropiadas según la AAOS, y NICE pide ofrecer la elección tras explicar riesgos y beneficios (fuente: American Academy of Orthopaedic Surgeons, 2021) (fuente: National Institute for Health and Care Excellence, 2023). En REGAIN (1.600 pacientes) no hubo diferencia: muerte o incapacidad para caminar a los 60 días en 18,5 % con anestesia espinal y 18,0 % con general (RR 1,03; IC 0,84 a 1,27), y delirio en 20,5 % y 19,7 % (fuente: Neuman MD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Ácido tranexámico para reducir el sangrado y la transfusión; profilaxis de tromboembolismo venoso; analgesia multimodal con bloqueo; y no usar tracción preoperatoria de rutina (fuente: American Academy of Orthopaedic Surgeons, 2021). Para pacientes asintomáticos, sugiere un umbral de transfusión no mayor de 8 g/dl en el posoperatorio (fuente: American Academy of Orthopaedic Surgeons, 2021). NICE pide programar la fractura de cadera en una lista de trauma planificada y que consultores o personal senior supervisen a los residentes en los procedimientos de cadera (fuente: National Institute for Health and Care Excellence, 2023). Para usted, como residente: confirme el plan con su tutor antes de entrar al quirófano.</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«REGAIN: muerte o incapacidad para caminar a los 60 días» muestra lo siguiente. Anestesia espinal: 18.5 por ciento (fuente: Neuman MD y colaboradores, 2021). Anestesia general: 18 por ciento (fuente: Neuman MD y colaboradores, 2021). Con esto cerramos manejo perioperatorio. Sigamos con técnica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Este bloque es apoyo de estudio: explica el porqué de cada paso y no sustituye al tutor ni al manual del implante. Todo paso sin estudio que lo respalde se rotula práctica habitual / opinión experta y no lleva cifra. NICE pide que consultores o personal senior supervisen a los residentes en estos procedimientos (fuente: National Institute for Health and Care Excellence, 2023). La reducción manda sobre el implante. Lo que no quede corregido antes de introducir el clavo seguirá ahí al terminar; el clavo no endereza un varo (fuente: Nikolaides AP y colaboradores, 2025) (fuente: Wittauer M y colaboradores, 2025). En una serie de 127 fracturas tratadas con clavo corto, el 20,5 % tuvo complicaciones mecánicas, y solo el criterio de reducción de Chang y el TAD fueron predictores independientes (fuente: Wittauer M y colaboradores, 2025). El tornillo cefálico se pone donde menos cut-out produce: al centro en la lateral y al centro o ligeramente inferior en la AP, con un TAD menor de 25 mm (fuente: Wittauer M y colaboradores, 2025) (fuente: Nikolaides AP y colaboradores, 2025) (fuente: Ng M y colaboradores, 2022). Planificación. Observe la cadera sana: su ángulo cervicodiafisario es la referencia. Ojo: una rotación inadecuada del miembro puede cambiar esa medida hasta 10° en una radiografía (fuente: Wittauer M y colaboradores, 2025). Posición y mesa de tracción (práctica habitual): decúbito supino en mesa de tracción, miembro sano apartado para que el arco en C vea la lateral, poste perineal acolchado. Antes de lavarse, compruebe las dos vistas. Para la AP, el arco queda perpendicular a la diáfisis y la rótula mira al techo. Para la lateral, lleve la pierna sana en abducción para que el haz no la cruce; el haz forma de 30° a 45° con el eje de la pierna operada, y el arco suele inclinarse entre 0° y 25° sobre la horizontal según la anteversión y la rotación del miembro (fuente: Wittauer M y colaboradores, 2025). Reducción cerrada y cómo saber que está bien. (Práctica habitual): tracción longitudinal suave y ajuste de rotación hasta ver una AP con la rótula arriba. En la lateral, lea los 2 bordes (anterior y posterior) del cuello a la diáfisis: un escalón indica traslación en el plano sagital, y un ángulo o un hueco indica que persiste una deformidad angular o rotacional (fuente: Wittauer M y colaboradores, 2025). Metas verificables: criterios de Baumgaertner (en la AP, valgo normal o leve; en la lateral, angulación menor de 20°; desplazamiento menor de 4 mm de cualquier fragmento) y de Chang (apoyo cortical medial neutro o positivo en la AP y contacto liso de la cortical anterior en la lateral); cumplir los 4 criterios de Chang es una reducción excelente (fuente: Wittauer M y colaboradores, 2025). El criterio de Chang tuvo mejor acuerdo entre observadores y fue mejor predictor que el de Baumgaertner (fuente: Wittauer M y colaboradores, 2025). Evite el exceso de tracción, que lleva a valgo (fuente: Wittauer M y colaboradores, 2025). Ayudas de reducción. Las maniobras mínimamente invasivas (pinza colineal, empujador con punta de bola, gancho óseo o un cerclaje percutáneo) todavía cuentan como reducción cerrada (fuente: Graulich T y colaboradores, 2025). Si no logra una reducción aceptable, abrir un abordaje pequeño es preferible a aceptar una mala reducción (práctica habitual); recuerde que un fragmento atrapado detrás del psoas puede bloquear incluso una fractura estable (fuente: Graulich T y colaboradores, 2025). Incisión y punto de entrada. (Práctica habitual): incisión proximal a la punta del trocánter, sobre la línea del canal. Apunte a la punta del trocánter mayor, en línea con el canal, pero un poco hacia medial: al fresar e introducir el clavo, el orificio se abre hacia lateral y el clavo terminaría desplazado. En el paciente obeso, el fresador flexible ayuda a conseguir esa entrada más medial (fuente: Nikolaides AP y colaboradores, 2025). Un punto de entrada deficiente favorece la malalineación y el fracaso de la fijación (fuente: Nikolaides AP y colaboradores, 2025). Fresado e inserción. (Práctica habitual): guía en el canal con control en dos planos; prepare el trayecto proximal con suficiente amplitud. El efecto cuña (varo que aparece al insertar el clavo) probablemente se produce cuando el canal proximal se prepara de menos y el clavo, sin paso, abre el foco en vez de seguir el trayecto; se observó en el 9 % de una serie (fuente: Wittauer M y colaboradores, 2025). Dos señales fluoroscópicas: el trocánter mayor se medializa y el alambre guía cruza el eje cuello-cabeza (fuente: Wittauer M y colaboradores, 2025). Por eso conviene guardar la imagen de la fractura reducida antes de insertar y compararla con la final (fuente: Wittauer M y colaboradores, 2025). Tornillo cefálico. El alambre guía va al centro de la cabeza en la lateral y al centro o algo inferior en la AP (fuente: Nikolaides AP y colaboradores, 2025). TAD es la suma de las distancias de la punta al ápex de la cabeza en la AP y en la lateral, corregidas por magnificación; con TAD de 25 mm o menos, ninguno de 120 tornillos hizo cut-out en la serie original (fuente: Baumgaertner MR y colaboradores, 1995). La zona de Cleveland centro-centro o centro-inferior se asocia a menor cut-out; el índice de Parker tiene puntos de corte descritos de 58 a 65 (fuente: Wittauer M y colaboradores, 2025). Una recomendación práctica es dejar la punta unos 10 mm antes del hueso subcondral (fuente: Nikolaides AP y colaboradores, 2025). Compresión. Libere la tracción antes de comprimir y apretar el tornillo cefálico; si no, el montaje queda distraído y el tornillo puede retroceder (fuente: Nikolaides AP y colaboradores, 2025). Un desplazamiento de más de 4 mm en cualquier vista se considera inaceptable (fuente: Wittauer M y colaboradores, 2025) (fuente: Nikolaides AP y colaboradores, 2025). Bloqueo distal y cierre. (Práctica habitual): bloqueo según longitud del clavo y patrón; lavado y cierre por planos. Control final. Imagen final AP y lateral, medir el TAD en pantalla, documentar y revisar la rotación comparando con el lado sano (práctica habitual). Sirve para 31A1 con reducción anatómica (fuente: American Academy of Orthopaedic Surgeons, 2021) (fuente: National Institute for Health and Care Excellence, 2023) y exige una pared lateral íntegra (fuente: Hsu CE y colaboradores, 2013). Pasos (práctica habitual): misma posición y reducción; guía central en la cabeza en AP y lateral con TAD menor de 25 mm (la medida nació en estos tornillos) (fuente: Baumgaertner MR y colaboradores, 1995); fresar, medir y roscar; apoyar la placa en la diáfisis y comprimir. Punto crítico: la pared lateral. El 74 % de las fracturas de la pared ocurrió durante la propia operación (fuente: Palm H y colaboradores, 2007). Con un espesor menor de 20,5 mm, el deslizante solo no es adecuado (fuente: Hsu CE y colaboradores, 2013). Si la pared se rompe durante la cirugía, convierta a clavo o añada un refuerzo, con el tutor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punta-ápex (TAD) media en fracturas sin y con cut-out» muestra lo siguiente. Deslizante sin cut-out (Baumgaertner): 24 mm (fuente: Baumgaertner MR y colaboradores, 1995). Deslizante con cut-out (Baumgaertner): 38 mm (fuente: Baumgaertner MR y colaboradores, 1995). Clavo sin cut-out (Geller): 18 mm (fuente: Geller JA y colaboradores, 2010). Clavo con cut-out (Geller): 38 mm (fuente: Geller JA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«Apoyo cortical medial tras la reducción en 127 fracturas inestables» muestra lo siguiente. Positivo: 89 fracturas (fuente: Chang SM y colaboradores, 2015). Neutro: 26 fracturas (fuente: Chang SM y colaboradores, 2015). Negativo: 12 fracturas (fuente: Chang SM y colaboradores, 2015). En el documento Word de este tema encontrarás además: Errores frecuentes del residente y cómo evitarlos. Con esto cerramos técnica quirúrgica.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Hay dos familias: las mecánicas (cut-out, varo, fractura periimplante, pseudoartrosis, malrotación), que casi siempre nacen en la técnica, y las generales (delirio, neumonía, infección, tromboembolismo), que se previenen con cirugía precoz y manejo geriátrico. Es el colapso en varo del complejo cuello-cabeza con migración del tornillo o de la lámina fuera de la cabeza (fuente: Wittauer M y colaboradores, 2025). Las tasas publicadas varían entre 2 % y 15 % según una revisión (fuente: Wittauer M y colaboradores, 2025) y entre 5 % y 16 % según otra (fuente: Nikolaides AP y colaboradores, 2025). En series: 2,3 % (9 de 398) con un solo cirujano y clavo corto (fuente: Barra AE y colaboradores, 2024), 8,5 % (7 de 82 pacientes evaluables) (fuente: Geller JA y colaboradores, 2010) y 13 % (10 de 77) (fuente: Kashigar A y colaboradores, 2014). En el metaanálisis de factores, un TAD mayor de 25 mm elevó el riesgo (OR 3,72; IC 2,06 a 6,72) y el tipo de fijación, tornillo o lámina helicoidal, no lo modificó (OR 1,03) (fuente: Ng M y colaboradores, 2022). En la serie de 398, el varo y el cut-out solo ocurrieron con apoyo cortical medial negativo (fuente: Barra AE y colaboradores, 2024). Dos fuentes discrepan sobre cuál medida predice mejor: en 77 fracturas, solo el CalTAD resultó independiente en el análisis multivariado, con acuerdo interobservador casi perfecto (ICC 0,901) (fuente: Kashigar A y colaboradores, 2014); en 398 fracturas, solo el TAD fue independiente y el CalTAD no tuvo valor predictivo (fuente: Barra AE y colaboradores, 2024). Mida ambos y mantenga el TAD por debajo de 25 mm (fuente: Baumgaertner MR y colaboradores, 1995) (fuente: Ng M y colaboradores, 2022). Con el clavo, la fractura relacionada con el implante fue más frecuente que con el implante extramedular, tanto intraoperatoria (RR 2,94) como posterior (RR 3,62) (fuente: Lewis SR y colaboradores, 2022). Con clavo corto hubo más refracturas de diáfisis que con clavo largo (OR 1,60) (fuente: Rajnish RK y colaboradores, 2023), pero en el metaanálisis de ensayos aleatorizados la fractura periimplante no difirió entre ambos (fuente: Zhang S y colaboradores, 2025). Las dos lecturas pueden ser verdaderas: los datos observacionales y los ensayos pequeños no coinciden. Con la pared fracturada tras la cirugía, el 22 % se reoperó en 6 meses frente al 3 % con pared íntegra (fuente: Palm H y colaboradores, 2007). Con el clavo hubo menos pseudoartrosis (RR 0,55) y menos infección superficial (RR 0,71) que con implantes extramedulares (fuente: Lewis SR y colaboradores, 2022). El efecto cuña se observó en el 9 % de una serie; en otra, el 20,5 % de 127 fracturas con clavo corto tuvo complicaciones mecánicas, como desplazamiento en varo, migración lateral excesiva y falla del implante (fuente: Wittauer M y colaboradores, 2025). Entre el 7 % y el 20 % de los sobrevivientes necesita reoperación por complicaciones mecánicas según una revisión (fuente: Wittauer M y colaboradores, 2025); en el registro neerlandés, 26 de 856 pacientes (3 %) (fuente: de Haan E y colaboradores, 2025). La AAOS pide cautela por la preocupación de más complicaciones al convertir a artroplastia un clavo fallido (fuente: American Academy of Orthopaedic Surgeons, 2021); de ahí la importancia de no fallar la primera vez (opinión experta). Frente a la fractura de cuello femoral, la trocantérica tuvo menos delirio, neumonía, reoperación e infección de herida en la cohorte neerlandesa (fuente: de Haan E y colaboradores, 2025). Entre clavo y dispositivo extramedular, el delirio no difirió con claridad (RR 1,22; IC 0,67 a 2,22) (fuente: Lewis SR y colaboradores, 2022). NICE pide buscar activamente deterioro cognitivo al ingreso y prevenir el delirio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mecánicas: frecuencias en series y revisiones» muestra lo siguiente. Cut-out, 398 fracturas (Barra): 2.3 por ciento (fuente: Barra AE y colaboradores, 2024). Cut-out, 82 evaluables (Geller): 8.5 por ciento (fuente: Geller JA y colaboradores, 2010). Cut-out, 77 fracturas (Kashigar): 13 por ciento (fuente: Kashigar A y colaboradores, 2014). Efecto cuña (serie citada en la revisión): 9 por ciento (fuente: Wittauer M y colaboradores, 2025). Complicación mecánica, 127 clavos cortos: 20.5 por ciento (fuente: Wittauer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mecánicas: cuánto pesan y cómo se evitan» tiene 3 columnas: Complicación, Frecuencia o riesgo, Prevención. Fila 1: Complicación, Cut-out; Frecuencia o riesgo, 2 a 15 % (fuente: Wittauer M y colaboradores, 2025); 2,3 %, 8,5 % y 13 % en tres series (fuente: Barra AE y colaboradores, 2024) (fuente: Geller JA y colaboradores, 2010) (fuente: Kashigar A y colaboradores, 2014); Prevención, TAD menor de 25 mm, tornillo centrado, buena reducción (fuente: Ng M y colaboradores, 2022) (fuente: Wittauer M y colaboradores, 2025). Fila 2: Complicación, Fractura de la pared lateral con deslizante; Frecuencia o riesgo, 22 % de reoperación si se fractura frente a 3 % si está íntegra (fuente: Palm H y colaboradores, 2007); Prevención, Elegir clavo si la pared es delgada (fuente: Hsu CE y colaboradores, 2013). Fila 3: Complicación, Fractura periimplante; Frecuencia o riesgo, RR 2,94 intraoperatoria y 3,62 posterior con clavo; una adicional por cada 67 pacientes (fuente: Lewis SR y colaboradores, 2022); Prevención, Técnica cuidadosa; el clavo largo redujo la refractura de diáfisis en datos observacionales (fuente: Rajnish RK y colaboradores, 2023). Fila 4: Complicación, Pseudoartrosis; Frecuencia o riesgo, RR 0,55 con clavo frente a extramedular (fuente: Lewis SR y colaboradores, 2022); Prevención, Reducción con apoyo medial y compresión (fuente: Chang SM y colaboradores, 2015). Fila 5: Complicación, Efecto cuña; Frecuencia o riesgo, 9 % en una serie (fuente: Wittauer M y colaboradores, 2025); Prevención, Entrada correcta y trayecto bien preparado (fuente: Wittauer M y colaboradores, 2025). (fuente: Wittauer M y colaboradores, 2025) (fuente: Barra AE y colaboradores, 2024) (fuente: Geller JA y colaboradores, 2010) (fuente: Kashigar A y colaboradores, 2014) (fuente: Ng M y colaboradores, 2022) (fuente: Palm H y colaboradores, 2007) (fuente: Hsu CE y colaboradores, 2013) (fuente: Lewis SR y colaboradores, 2022) (fuente: Rajnish RK y colaboradores, 2023) (fuente: Chang SM y colaboradores, 2015).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En la cohorte neerlandesa murió el 10 % de los pacientes con fractura trocantérica a los 30 días (89 de 856) y el 32 % al año (276 de 856) (fuente: de Haan E y colaboradores, 2025). La mortalidad no difirió de la de la fractura de cuello, ni en bruto ni tras ajustar por edad, sexo, comorbilidad y estado funcional (OR ajustado 1,07 a 30 días y 1,00 al año) (fuente: de Haan E y colaboradores, 2025). Una revisión resume la mortalidad al año de la fractura intertrocantérica en un rango de 20 % a 30 % (fuente: Wittauer M y colaboradores, 2025). El riesgo no se agota en el primer mes: en un metaanálisis de cohortes, el riesgo relativo de morir en los primeros 3 meses, comparado con personas de igual edad y sexo sin fractura, fue de 5,75 en mujeres y 7,95 en hombres, y el exceso de mortalidad seguía presente años después (fuente: Haentjens P y colaboradores, 2010). En 19 países y regiones, la mortalidad por cualquier causa durante el primer año tras una fractura de cadera fue desde 14,4 % (Singapur) hasta 28,3 % (Reino Unido) (fuente: Sing CW y colaboradores, 2023). El grueso de la recuperación de la marcha y de las actividades diarias ocurre en los primeros 6 meses (fuente: Dyer SM y colaboradores, 2016). Después, entre el 40 % y el 60 % de los pacientes vuelve a su movilidad previa y a sus actividades instrumentales, y entre el 40 % y el 70 % recupera la independencia para las actividades básicas (fuente: Dyer SM y colaboradores, 2016). Entre quienes eran independientes para el autocuidado, del 20 % al 60 % necesita ayuda para algunas tareas 1 y 2 años después (fuente: Dyer SM y colaboradores, 2016). En países occidentales, del 10 % al 20 % de todos los pacientes con fractura de cadera termina institucionalizado (fuente: Dyer SM y colaboradores, 2016). En INSITE no hubo diferencias de movilidad (Parker) ni de función de cadera (Harris) entre clavo y deslizante (fuente: Schemitsch EH y colaboradores, 2023); en el metaanálisis de ensayos 31-A2 y 31-A3, el clavo tuvo más probabilidad de recuperar la movilidad previa con certeza baja a moderada (fuente: Zhang Y y colaboradores, 2026). Mala reducción y TAD alto (fuente: Wittauer M y colaboradores, 2025), pared lateral incompetente con deslizante (fuente: Palm H y colaboradores, 2007), apoyo cortical medial negativo (fuente: Chang SM y colaboradores, 2015) y, en la serie de 398 fracturas, el TAD (fuente: Barra AE y colaboradores, 2024). Son predictores que usted modifica en quirófano.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tras fractura trocantérica en mayores de 70 años (n = 856)» muestra lo siguiente. A los 30 días: 10 por ciento (fuente: de Haan E y colaboradores, 2025). Al año: 32 por ciento (fuente: de Haan E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al año tras fractura de cadera (todas las localizaciones), extremos entre 19 países y regiones» muestra lo siguiente. Singapur: 14.4 por ciento (fuente: Sing CW y colaboradores, 2023). Reino Unido: 28.3 por ciento (fuente: Sing CW y colaboradores, 2023). En el documento Word de este tema encontrarás además: Recuperación funcional tras fractura de cadera (revisión de 38 estudios). Con esto cerramos pronóstico.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NICE pide operar con el objetivo de que el paciente cargue peso completo, sin restricción, en el posoperatorio inmediato; que fisioterapia lo valore y lo levante al día siguiente de la cirugía si no hay contraindicación médica o quirúrgica; y que desde entonces se movilice a diario, con controles periódicos de fisioterapia (fuente: National Institute for Health and Care Excellence, 2023). La AAOS considera que la carga completa inmediata según tolerancia puede considerarse, con evidencia baja (fuente: American Academy of Orthopaedic Surgeons, 2021). En un metaanálisis de 10 estudios y 5.806 pacientes de 65 años o más (3.694 con fracturas extracapsulares), quienes cargaron sin restricción tuvieron menor mortalidad a largo plazo (RR 0,67; IC 0,51 a 0,88), sin diferencias en complicaciones, reoperación ni estancia; la certeza fue baja o muy baja (fuente: Xu 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argumento práctico está en otro estudio: con una plantilla con sensor, ninguno de 16 pacientes de 75 años o más logró mantener el límite de 20 kg (solo 1 lo cumplió, y por poco tiempo), y 11 de 16 (69 %) lo superaron más de 2 veces (fuente: Kammerlander C y colaboradores, 2018). Los autores concluyen que en estos pacientes la orden de carga parcial debería abandonarse, porque la movilización temprana es clave (fuente: Kammerlander C y colaboradores, 2018). Día 1 después de la cirugía: sentar, ponerse de pie y caminar con ayuda, con carga según tolerancia (fuente: National Institute for Health and Care Excellence, 2023). Reglas de excepción (práctica habitual / opinión experta): si hay una fractura intraoperatoria, una fijación que usted considera frágil o una pérdida de reducción, el cirujano indica restricción y la escribe en la historia, con la razón.</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Seguimiento radiográfico (práctica habitual): control a las primeras semanas para detectar varo, retroceso o migración del tornillo. Equipo y entorno: valoración ortogeriátrica y metas de rehabilitación desde el ingreso (fuente: National Institute for Health and Care Excellence, 2023) (fuente: Grigoryan KV y colaboradores, 2014). Salud ósea y caídas: iniciar o derivar el tratamiento de osteoporosis y la prevención de caídas; en 19 países, solo entre el 11,5 % y el 50,3 % recibió tratamiento antiosteoporótico en el año posterior a la fractura (fuente: Sing CW y colaboradores, 2023) (fuente: National Institute for Health and Care Excellence, 2023). Con esto cerramos rehabilitación. Sigamos con guías frente a frente.</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frente a frente. Esta tabla pone lado a lado lo que dicen la AAOS (2021) y NICE CG124 (última actualización en 2023; su recomendación sobre implantes trocantéricos tiene evidencia revisada en 2011) y lo que muestran los estudios comparativos. Donde discrepan, el residente debe saber ambas posturas y la razón (fuente: American Academy of Orthopaedic Surgeons, 2021)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«AAOS 2021, NICE CG124 (2023) y evidencia comparativa» tiene 4 columnas: Tema, AAOS 2021, NICE CG124 (2023), Evidencia comparativa. Fila 1: Tema, Fractura oculta; AAOS 2021, Sin recomendación específica en las secciones revisadas; NICE CG124 (2023), RM; TC si no hay RM en 24 h o está contraindicada (fuente: National Institute for Health and Care Excellence, 2023); Evidencia comparativa, 39 % de fracturas quirúrgicas sin signo en la placa (fuente: Haj-Mirzaian A y colaboradores, 2020). Fila 2: Tema, Momento de la cirugía; AAOS 2021, Dentro de 24 a 48 h puede asociarse a mejores resultados (evidencia baja) (fuente: American Academy of Orthopaedic Surgeons, 2021); NICE CG124 (2023), Día del ingreso o el siguiente (fuente: National Institute for Health and Care Excellence, 2023); Evidencia comparativa, HIP ATTACK sin beneficio de operar en 6 h; espera mayor de 24 h con más complicaciones (fuente: HIP ATTACK Investigators, 2020) (fuente: Pincus D y colaboradores, 2017). Fila 3: Tema, 31A1 estable; AAOS 2021, Deslizante o clavo; evidencia alta, fuerte (fuente: American Academy of Orthopaedic Surgeons, 2021); NICE CG124 (2023), Deslizante de preferencia (fuente: National Institute for Health and Care Excellence, 2023); Evidencia comparativa, INSITE: resultados similares (fuente: Schemitsch EH y colaboradores, 2023). Fila 4: Tema, 31A2 inestable; AAOS 2021, Clavo cefalomedular; evidencia alta, fuerte (fuente: American Academy of Orthopaedic Surgeons, 2021); NICE CG124 (2023), Deslizante de preferencia por encima y con el trocánter menor, salvo oblicuidad inversa (fuente: National Institute for Health and Care Excellence, 2023); Evidencia comparativa, Cochrane: función y mortalidad similares; clavo con más fractura del implante (fuente: Lewis SR y colaboradores, 2022). Fila 5: Tema, 31A3 y subtrocantérea; AAOS 2021, Clavo cefalomedular; evidencia alta, fuerte (fuente: American Academy of Orthopaedic Surgeons, 2021); NICE CG124 (2023), Clavo para subtrocantérea; la oblicuidad inversa queda fuera de la preferencia por el deslizante (fuente: National Institute for Health and Care Excellence, 2023); Evidencia comparativa, Sin ensayo definitivo para 31A3 en las fuentes abiertas revisadas. Fila 6: Tema, Clavo largo o corto; AAOS 2021, Cualquiera puede considerarse (evidencia baja) (fuente: American Academy of Orthopaedic Surgeons, 2021); NICE CG124 (2023), No especifica; Evidencia comparativa, Ensayos: sin diferencias funcionales; corto más rápido (fuente: Zhang S y colaboradores, 2025). Fila 7: Tema, Anestesia; AAOS 2021, Espinal o general (fuente: American Academy of Orthopaedic Surgeons, 2021); NICE CG124 (2023), Ofrecer elección (fuente: National Institute for Health and Care Excellence, 2023); Evidencia comparativa, REGAIN: sin diferencia en marcha a los 60 días (fuente: Neuman MD y colaboradores, 2021). Fila 8: Tema, Analgesia; AAOS 2021, Multimodal con bloqueo; fuerte (fuente: American Academy of Orthopaedic Surgeons, 2021); NICE CG124 (2023), Paracetamol, opioide y bloqueo; sin antiinflamatorios (fuente: National Institute for Health and Care Excellence, 2023); Evidencia comparativa, Sin dato verificable propio en las fuentes revisadas. Fila 9: Tema, Ácido tranexámico y TVP; AAOS 2021, Ambos recomendados; fuertes (fuente: American Academy of Orthopaedic Surgeons, 2021); NICE CG124 (2023), TVP: remite a su guía de tromboembolismo; sobre el ácido tranexámico no se pronuncia (fuente: National Institute for Health and Care Excellence, 2023); Evidencia comparativa, Sin dato verificable propio en las fuentes revisadas. Fila 10: Tema, Carga; AAOS 2021, Completa inmediata según tolerancia (opción, evidencia baja) (fuente: American Academy of Orthopaedic Surgeons, 2021); NICE CG124 (2023), Meta de carga completa inmediata (fuente: National Institute for Health and Care Excellence, 2023); Evidencia comparativa, Metaanálisis: menor mortalidad a largo plazo con carga libre, certeza baja (fuente: Xu S y colaboradores, 2026). Fila 11: Tema, Equipo; AAOS 2021, Programas interdisciplinarios; fuerte (fuente: American Academy of Orthopaedic Surgeons, 2021); NICE CG124 (2023), Programa formal de fractura de cadera (fuente: National Institute for Health and Care Excellence, 2023); Evidencia comparativa, Menor mortalidad hospitalaria con ortogeriatría (fuente: Grigoryan KV y colaboradores, 2014). (fuente: American Academy of Orthopaedic Surgeons, 2021) (fuente: National Institute for Health and Care Excellence, 2023) (fuente: Haj-Mirzaian A y colaboradores, 2020) (fuente: HIP ATTACK Investigators, 2020) (fuente: Pincus D y colaboradores, 2017) (fuente: Schemitsch EH y colaboradores, 2023) (fuente: Lewis SR y colaboradores, 2022) (fuente: Zhang S y colaboradores, 2025) (fuente: Neuman MD y colaboradores, 2021) (fuente: Xu S y colaboradores, 2026) (fuente: Grigoryan KV y colaboradores, 2014). La tabla completa tiene más filas: están en el documento Word. Con esto cerramos guías frente a frente.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La estabilidad manda: pared lateral, soporte posteromedial (calcar) y trazo inverso deciden el implante; el nombre de la fractura no. Tornillo deslizante y clavo cefalomedular dan resultados de mortalidad y función comparables en el conjunto de ensayos; el clavo gana terreno en inestables y trazo inverso y paga un riesgo extra de fractura periimplante (fuente: Lewis SR y colaboradores, 2022) (fuente: American Academy of Orthopaedic Surgeons, 2021). La reducción y la posición del implante son la parte del resultado que controla el cirujano: apoyo cortical medial, sin varo, TAD menor de 25 mm y tornillo centrado (fuente: Wittauer M y colaboradores, 2025) (fuente: Chang SM y colaboradores, 2015) (fuente: Baumgaertner MR y colaboradores, 1995). Es un problema geriátrico: cirugía precoz tras optimizar, manejo conjunto con geriatría, analgesia con bloqueo y movilización al día siguiente (fuente: National Institute for Health and Care Excellence, 2023) (fuente: American Academy of Orthopaedic Surgeons, 2021) (fuente: Grigoryan KV y colaboradores, 2014). Lo que la evidencia no resuelve se dice sin adornos: el implante ideal para la 31A2, la longitud del clavo y el beneficio de los refuerzos adicionales siguen en debate (fuente: Zhang Y y colaboradores, 2026) (fuente: Zhang S y colaboradores, 2025) (fuente: Purnaganapathi Sundaram V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Una radiografía normal con sospecha clínica no descarta la fractura: en una revisión sistemática, el 39 % de los pacientes sin fractura definida en la placa tenía una fractura quirúrgica en la RM (fuente: Haj-Mirzaian A y colaboradores, 2020). Pida RM, o TC si la RM no está disponible en 24 h (fuente: National Institute for Health and Care Excellence, 2023). El tornillo deslizante necesita una pared lateral íntegra: con la pared fracturada tras la cirugía, el 22 % de los pacientes se reoperó en 6 meses frente al 3 % con pared íntegra (fuente: Palm H y colaboradores, 2007), y un espesor menor de 20,5 mm se asoció a fractura secundaria de la pared (fuente: Hsu CE y colaboradores, 2013). Un TAD mayor de 25 mm se asoció a más cut-out (OR 3,72 en una revisión sistemática) (fuente: Ng M y colaboradores, 2022); mídalo en la pantalla antes de salir del quirófano. Libere la tracción antes de comprimir y apretar el tornillo cefálico; si no, el montaje queda distraído, el tornillo puede retroceder y la fijación puede fallar (fuente: Nikolaides AP y colaboradores, 2025). No ponga restricciones de carga que el paciente no puede cumplir: de 16 pacientes de 75 años o más, ninguno mantuvo el límite de 20 kg al caminar; solo 1 lo cumplió, y por poco tiempo (fuente: Kammerlander C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estabilidad y no el nombre decide el implante; AAOS y NICE discrepan en las inestables y los ensayos muestran resultados funcionales parecidos (fuente: American Academy of Orthopaedic Surgeons, 2021) (fuente: National Institute for Health and Care Excellence, 2023) (fuente: Lewis SR y colaboradores, 2022). La reducción sin varo con apoyo cortical medial y un TAD menor de 25 mm son lo que más controla el cirujano (fuente: Wittauer M y colaboradores, 2025) (fuente: Baumgaertner MR y colaboradores, 1995). Una placa normal con sospecha clínica obliga a RM o TC (fuente: Haj-Mirzaian A y colaboradores, 2020) (fuente: National Institute for Health and Care Excellence, 2023). Operar el día del ingreso o el siguiente, con ortogeriatría, y cargar según tolerancia (fuente: National Institute for Health and Care Excellence, 2023) (fuente: Grigoryan KV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AO/OTA 31A · Evans-Jensen · pared lateral · calcar femoral · tip-apex distance (TAD) · cut-out · clavo cefalomedular · tornillo deslizante de cadera (DHS/SHS) · oblicuidad inversa · efecto cuña · criterios de Chang · criterios de Baumgaertner · apoyo cortical medial · mesa de tracción · zona de Cleveland · índice de Parker · fractura periimplante · ortogeriatría · HIP ATTACK · INSITE.</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Pared lateral de más de 20,5 mm: 31A1; de 20,5 mm o menos: 31A2 (fuente: Song H y colaboradores, 2021). Deslizante solo con pared lateral íntegra; si es delgada, prefiera clavo (fuente: Hsu CE y colaboradores, 2013). El clavo no endereza un varo: reduzca antes de insertar (fuente: Nikolaides AP y colaboradores, 2025) (fuente: Wittauer M y colaboradores, 2025). Meta del tornillo cefálico: TAD menor de 25 mm, centro-centro o centro-inferior (fuente: Baumgaertner MR y colaboradores, 1995) (fuente: Wittauer M y colaboradores, 2025). Libere la tracción antes de comprimir el tornillo cefálico (fuente: Nikolaides AP y colaboradores, 2025). Operar el día del ingreso o el siguiente, con el paciente optimizado (fuente: National Institute for Health and Care Excellence, 2023). Cargar según tolerancia desde el día siguiente a la cirugía (fuente: National Institute for Health and Care Excellence, 2023). La placa simple engaña con la pared lateral; ante la duda, TC (fuente: Hecht G y colaboradores, 2021). Entre clavo y deslizante la mortalidad es parecida; el clavo suma riesgo de fractura periimplante (fuente: Lewis SR y colaboradores, 2022). Reducción y posición del implante son lo que controla el cirujano (fuente: Wittauer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Mujer de 84 años que vive sola y camina con bastón. Cae desde su altura en casa y no puede levantarse. Llega con dolor en la cadera derecha, miembro acortado y en rotación externa. Tiene hipertensión y fibrilación auricular, y toma un anticoagulante oral. La radiografía de pelvis y la lateral de cadera muestran una fractura extracapsular con un fragmento posteromedial que incluye el trocánter menor. En la tomografía, el espesor de la pared lateral queda por debajo del umbral de 20,5 mm (fuente: Song H y colaboradores, 2021). No hay datos de ningún paciente real.</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¿Cómo clasifica la fractura según la AO/OTA 2018 y qué criterio usó para separar A1 de A2?. ¿Qué implante elige y qué le dicen las guías y la evidencia reciente sobre esa decisión?. ¿Cuándo la opera y qué debe resolver antes, dado el anticoagulante?. ¿Qué metas de reducción y de posición del tornillo cefálico verifica en pantalla antes de salir del quirófano?. ¿Qué carga indica al día siguiente y qué más inicia antes del alta?.</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1) 31A2: con la pared lateral de 20,5 mm o menos se considera incompetente, y es el espesor, no el trocánter menor, el criterio de la edición 2018 (fuente: Song H y colaboradores, 2021); hay que medirla en TC porque la placa simple engaña (fuente: Hecht G y colaboradores, 2021). 2) Con pared delgada el deslizante solo no es adecuado (fuente: Hsu CE y colaboradores, 2013); la AAOS recomienda clavo en las inestables (fuente: American Academy of Orthopaedic Surgeons, 2021) y NICE prefiere el deslizante salvo oblicuidad inversa (fuente: National Institute for Health and Care Excellence, 2023), con una evidencia de implantes anterior a INSITE (fuente: National Institute for Health and Care Excellence, 2023). Un metaanálisis de 2024 en 31-A2 favoreció a la fijación intramedular en varios desenlaces, aunque varias diferencias no parecen clínicamente relevantes (fuente: Zeelenberg ML y colaboradores, 2024). Lo razonable es un clavo cefalomedular confirmado con el tutor; sirve el corto o el largo, con evidencia baja (fuente: American Academy of Orthopaedic Surgeons, 2021). 3) El día del ingreso o el siguiente, corrigiendo sin demora las causas reversibles del retraso, entre ellas la anticoagulación (fuente: National Institute for Health and Care Excellence, 2023). 4) Apoyo cortical medial neutro o positivo en la AP y cortical anterior lisa en la lateral (criterios de Chang), sin varo, con TAD menor de 25 mm y tornillo centro-centro o centro-inferior (fuente: Wittauer M y colaboradores, 2025) (fuente: Baumgaertner MR y colaboradores, 1995). 5) Carga según tolerancia desde el día 1, con manejo ortogeriátrico (fuente: National Institute for Health and Care Excellence, 2023) (fuente: Grigoryan KV y colaboradores, 2014), e iniciar o derivar el tratamiento de osteoporosis y la prevención de caídas (fuente: National Institute for Health and Care Excellence, 2023). Se clasifica por la pared lateral, se opera pronto y la reducción pesa más que la marca del implante (fuente: Wittauer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chart" Target="../charts/char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intertrocantérica: elegir el implante y no fallar en la reducción</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cadera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Etiología y mecanismo de lesión</a:t>
            </a:r>
          </a:p>
          <a:p>
            <a:pPr marL="347472" indent="-347472">
              <a:spcAft>
                <a:spcPts val="1400"/>
              </a:spcAft>
              <a:buChar char="•"/>
            </a:pPr>
            <a:r>
              <a:rPr sz="2200">
                <a:solidFill>
                  <a:srgbClr val="263238"/>
                </a:solidFill>
                <a:latin typeface="Calibri"/>
              </a:rPr>
              <a:t>4. Anatomía quirúrgica</a:t>
            </a:r>
          </a:p>
          <a:p>
            <a:pPr marL="347472" indent="-347472">
              <a:spcAft>
                <a:spcPts val="1400"/>
              </a:spcAft>
              <a:buChar char="•"/>
            </a:pPr>
            <a:r>
              <a:rPr sz="2200">
                <a:solidFill>
                  <a:srgbClr val="263238"/>
                </a:solidFill>
                <a:latin typeface="Calibri"/>
              </a:rPr>
              <a:t>5. Variantes que cambian la decisión</a:t>
            </a:r>
          </a:p>
          <a:p>
            <a:pPr marL="347472" indent="-347472">
              <a:spcAft>
                <a:spcPts val="1400"/>
              </a:spcAft>
              <a:buChar char="•"/>
            </a:pPr>
            <a:r>
              <a:rPr sz="2200">
                <a:solidFill>
                  <a:srgbClr val="263238"/>
                </a:solidFill>
                <a:latin typeface="Calibri"/>
              </a:rPr>
              <a:t>6. Biomecánica de la estabilidad</a:t>
            </a:r>
          </a:p>
          <a:p>
            <a:pPr marL="347472" indent="-347472">
              <a:spcAft>
                <a:spcPts val="1400"/>
              </a:spcAft>
              <a:buChar char="•"/>
            </a:pPr>
            <a:r>
              <a:rPr sz="2200">
                <a:solidFill>
                  <a:srgbClr val="263238"/>
                </a:solidFill>
                <a:latin typeface="Calibri"/>
              </a:rPr>
              <a:t>7. Clasificación</a:t>
            </a:r>
          </a:p>
          <a:p>
            <a:pPr marL="347472" indent="-347472">
              <a:spcAft>
                <a:spcPts val="1400"/>
              </a:spcAft>
              <a:buChar char="•"/>
            </a:pPr>
            <a:r>
              <a:rPr sz="2200">
                <a:solidFill>
                  <a:srgbClr val="263238"/>
                </a:solidFill>
                <a:latin typeface="Calibri"/>
              </a:rPr>
              <a:t>8. Diagnóstico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a:t>
            </a:r>
          </a:p>
          <a:p>
            <a:pPr marL="347472" indent="-347472">
              <a:spcAft>
                <a:spcPts val="1400"/>
              </a:spcAft>
              <a:buChar char="•"/>
            </a:pPr>
            <a:r>
              <a:rPr sz="2200">
                <a:solidFill>
                  <a:srgbClr val="263238"/>
                </a:solidFill>
                <a:latin typeface="Calibri"/>
              </a:rPr>
              <a:t>10. Estudios de imagen</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a:t>
            </a:r>
          </a:p>
          <a:p>
            <a:pPr marL="347472" indent="-347472">
              <a:spcAft>
                <a:spcPts val="1400"/>
              </a:spcAft>
              <a:buChar char="•"/>
            </a:pPr>
            <a:r>
              <a:rPr sz="2200">
                <a:solidFill>
                  <a:srgbClr val="263238"/>
                </a:solidFill>
                <a:latin typeface="Calibri"/>
              </a:rPr>
              <a:t>13. Momento de la cirugía</a:t>
            </a:r>
          </a:p>
          <a:p>
            <a:pPr marL="347472" indent="-347472">
              <a:spcAft>
                <a:spcPts val="1400"/>
              </a:spcAft>
              <a:buChar char="•"/>
            </a:pPr>
            <a:r>
              <a:rPr sz="2200">
                <a:solidFill>
                  <a:srgbClr val="263238"/>
                </a:solidFill>
                <a:latin typeface="Calibri"/>
              </a:rPr>
              <a:t>14. Manejo perioperatorio</a:t>
            </a:r>
          </a:p>
          <a:p>
            <a:pPr marL="347472" indent="-347472">
              <a:spcAft>
                <a:spcPts val="1400"/>
              </a:spcAft>
              <a:buChar char="•"/>
            </a:pPr>
            <a:r>
              <a:rPr sz="2200">
                <a:solidFill>
                  <a:srgbClr val="263238"/>
                </a:solidFill>
                <a:latin typeface="Calibri"/>
              </a:rPr>
              <a:t>15. Técnica quirúrgica</a:t>
            </a:r>
          </a:p>
          <a:p>
            <a:pPr marL="347472" indent="-347472">
              <a:spcAft>
                <a:spcPts val="1400"/>
              </a:spcAft>
              <a:buChar char="•"/>
            </a:pPr>
            <a:r>
              <a:rPr sz="2200">
                <a:solidFill>
                  <a:srgbClr val="263238"/>
                </a:solidFill>
                <a:latin typeface="Calibri"/>
              </a:rPr>
              <a:t>16. Complicaciones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de Haan E et al. Bone Jt Open. 2025. doi:10.1302/2633-1462.64.BJO-2024-0203.R1</a:t>
            </a:r>
          </a:p>
          <a:p>
            <a:r>
              <a:rPr sz="1000">
                <a:solidFill>
                  <a:srgbClr val="5A6469"/>
                </a:solidFill>
                <a:latin typeface="Calibri"/>
              </a:rPr>
              <a:t>[r2] Raj S et al. J Orthop. 2023. doi:10.1016/j.jor.2022.12.015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intertrocantérica rompe el fémur proximal por fuera de la cápsula articular, casi siempre en un adulto mayor con hueso frágil. Es muy frecuente…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Raj S et al. J Orthop. 2023. doi:10.1016/j.jor.2022.12.015</a:t>
            </a:r>
          </a:p>
          <a:p>
            <a:r>
              <a:rPr sz="800">
                <a:solidFill>
                  <a:srgbClr val="5A6469"/>
                </a:solidFill>
                <a:latin typeface="Calibri"/>
              </a:rPr>
              <a:t>[r3] Song H et al. Geriatr Orthop Surg Rehabil. 2021. doi:10.1177/21514593211056739</a:t>
            </a:r>
          </a:p>
          <a:p>
            <a:r>
              <a:rPr sz="800">
                <a:solidFill>
                  <a:srgbClr val="5A6469"/>
                </a:solidFill>
                <a:latin typeface="Calibri"/>
              </a:rPr>
              <a:t>[r4] American Academy of Orthopaedic Surgeons. Adoptada el 3 de diciembre de. 2021.</a:t>
            </a:r>
          </a:p>
          <a:p>
            <a:r>
              <a:rPr sz="800">
                <a:solidFill>
                  <a:srgbClr val="5A6469"/>
                </a:solidFill>
                <a:latin typeface="Calibri"/>
              </a:rPr>
              <a:t>[r6] Lewis SR et al. Cochrane Database Syst Rev. 2022. doi:10.1002/14651858.CD000093.pub6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intertrocantérica (también llamada pertrocantérea o peritrocantérea) atraviesa la región metafisaria que une el cuello con la diáfisis, entre el trocánter mayor y el menor.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Song H et al. Geriatr Orthop Surg Rehabil. 2021. doi:10.1177/21514593211056739</a:t>
            </a:r>
          </a:p>
          <a:p>
            <a:r>
              <a:rPr sz="1000">
                <a:solidFill>
                  <a:srgbClr val="5A6469"/>
                </a:solidFill>
                <a:latin typeface="Calibri"/>
              </a:rPr>
              <a:t>[r4] American Academy of Orthopaedic Surgeons. Adoptada el 3 de diciembre de. 2021.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edición 2018 la divide en 3 grupos: A1 (simple), A2 (multifragmentaria) y A3 (oblicuidad inversa); la AAOS agrupa las fracturas A3 con las subtrocantéricas inestables al formular sus recomendaciones [r3][r4].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Raj S et al. J Orthop. 2023. doi:10.1016/j.jor.2022.12.015</a:t>
            </a:r>
          </a:p>
          <a:p>
            <a:r>
              <a:rPr sz="1000">
                <a:solidFill>
                  <a:srgbClr val="5A6469"/>
                </a:solidFill>
                <a:latin typeface="Calibri"/>
              </a:rPr>
              <a:t>[r9] Wittauer M et al. World J Orthop. 2025. doi:10.5312/wjo.v16.i8.106982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importa al residente: junto con las demás extracapsulares suma cerca de la mitad de las fracturas de cadera… [r2]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de Haan E et al. Bone Jt Open. 2025. doi:10.1302/2633-1462.64.BJO-2024-0203.R1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cohorte neerlandesa de 2.089 pacientes mayores de 70 años operados por fractura de cadera, 856 (41 %) tenían fractura trocantérica y 1.233 (59 %), fractura del cuello femoral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Ecuador: hospitalizaciones por fractura de cadera en mayores de 65 años (todas las localizaciones)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Orces CH et al. Arch Osteoporos. 2017. doi:10.1007/s11657-017-0410-8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Reparto por localización en mayores de 70 años operados (Países Bajos)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de Haan E et al. Bone Jt Open. 2025. doi:10.1302/2633-1462.64.BJO-2024-0203.R1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Etiología y 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National Institute for Health and Care Excellence. London: NICE;. 2023.</a:t>
            </a:r>
          </a:p>
          <a:p>
            <a:r>
              <a:rPr sz="800">
                <a:solidFill>
                  <a:srgbClr val="5A6469"/>
                </a:solidFill>
                <a:latin typeface="Calibri"/>
              </a:rPr>
              <a:t>[r6] Lewis SR et al. Cochrane Database Syst Rev. 2022. doi:10.1002/14651858.CD000093.pub6</a:t>
            </a:r>
          </a:p>
          <a:p>
            <a:r>
              <a:rPr sz="800">
                <a:solidFill>
                  <a:srgbClr val="5A6469"/>
                </a:solidFill>
                <a:latin typeface="Calibri"/>
              </a:rPr>
              <a:t>[r7] Schemitsch EH et al. JAMA Netw Open. 2023. doi:10.1001/jamanetworkopen.2023.17164</a:t>
            </a:r>
          </a:p>
          <a:p>
            <a:r>
              <a:rPr sz="800">
                <a:solidFill>
                  <a:srgbClr val="5A6469"/>
                </a:solidFill>
                <a:latin typeface="Calibri"/>
              </a:rPr>
              <a:t>[r25] Sing CW et al. J Bone Miner Res. 2023. doi:10.1002/jbmr.4821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adulto mayor es una fractura por fragilidad: una caída de baja energía sobre un hueso con resistencia disminuida.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Etiología y 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Lewis SR et al. Cochrane Database Syst Rev. 2022. doi:10.1002/14651858.CD000093.pub6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fracturas por alta energía en adultos jóvenes y las patológicas por tumor no están representadas en los ensayos que sustentan este capítulo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Etiología y 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NICE pide integrar la salud ósea y la prevención de caídas en el programa de atención de la fractura de cadera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Song H et al. Geriatr Orthop Surg Rehabil. 2021. doi:10.1177/21514593211056739</a:t>
            </a:r>
          </a:p>
          <a:p>
            <a:r>
              <a:rPr sz="800">
                <a:solidFill>
                  <a:srgbClr val="5A6469"/>
                </a:solidFill>
                <a:latin typeface="Calibri"/>
              </a:rPr>
              <a:t>[r9] Wittauer M et al. World J Orthop. 2025. doi:10.5312/wjo.v16.i8.106982</a:t>
            </a:r>
          </a:p>
          <a:p>
            <a:r>
              <a:rPr sz="800">
                <a:solidFill>
                  <a:srgbClr val="5A6469"/>
                </a:solidFill>
                <a:latin typeface="Calibri"/>
              </a:rPr>
              <a:t>[r19] Nikolaides AP et al. J Clin Med. 2025. doi:10.3390/jcm14155419</a:t>
            </a:r>
          </a:p>
          <a:p>
            <a:r>
              <a:rPr sz="800">
                <a:solidFill>
                  <a:srgbClr val="5A6469"/>
                </a:solidFill>
                <a:latin typeface="Calibri"/>
              </a:rPr>
              <a:t>[r21] Hecht G et al. OTA Int. 2021. doi:10.1097/OI9.0000000000000140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5 referencias que usará en cada caso.</a:t>
            </a:r>
          </a:p>
          <a:p>
            <a:pPr marL="347472" indent="-347472">
              <a:spcAft>
                <a:spcPts val="1400"/>
              </a:spcAft>
              <a:buChar char="•"/>
            </a:pPr>
            <a:r>
              <a:rPr sz="2800">
                <a:solidFill>
                  <a:srgbClr val="263238"/>
                </a:solidFill>
                <a:latin typeface="Calibri"/>
              </a:rPr>
              <a:t>Lo marcado como anatomía clásica es contenido de texto de anatomía, sin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Hecht G et al. OTA Int. 2021. doi:10.1097/OI9.0000000000000140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Pared lateral: la cortical lateral por donde pasa el tornillo del deslizante. Para medir su espesor en la AP, ubique el tubérculo innominado del trocánter mayor…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Song H et al. Geriatr Orthop Surg Rehabil. 2021. doi:10.1177/21514593211056739</a:t>
            </a:r>
          </a:p>
          <a:p>
            <a:r>
              <a:rPr sz="800">
                <a:solidFill>
                  <a:srgbClr val="5A6469"/>
                </a:solidFill>
                <a:latin typeface="Calibri"/>
              </a:rPr>
              <a:t>[r9] Wittauer M et al. World J Orthop. 2025. doi:10.5312/wjo.v16.i8.106982</a:t>
            </a:r>
          </a:p>
          <a:p>
            <a:r>
              <a:rPr sz="800">
                <a:solidFill>
                  <a:srgbClr val="5A6469"/>
                </a:solidFill>
                <a:latin typeface="Calibri"/>
              </a:rPr>
              <a:t>[r19] Nikolaides AP et al. J Clin Med. 2025. doi:10.3390/jcm14155419</a:t>
            </a:r>
          </a:p>
          <a:p>
            <a:r>
              <a:rPr sz="800">
                <a:solidFill>
                  <a:srgbClr val="5A6469"/>
                </a:solidFill>
                <a:latin typeface="Calibri"/>
              </a:rPr>
              <a:t>[r21] Hecht G et al. OTA Int. 2021. doi:10.1097/OI9.0000000000000140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Estructuras en riesgo (práctica habitual / opinión experta): el nervio pudendo y los tejidos perineales por el poste de la mesa de tracción…</a:t>
            </a:r>
          </a:p>
          <a:p>
            <a:pPr marL="347472" indent="-347472">
              <a:spcAft>
                <a:spcPts val="1400"/>
              </a:spcAft>
              <a:buChar char="•"/>
            </a:pPr>
            <a:r>
              <a:rPr sz="2400">
                <a:solidFill>
                  <a:srgbClr val="263238"/>
                </a:solidFill>
                <a:latin typeface="Calibri"/>
              </a:rPr>
              <a:t>Proteja el periné con acolchado y confirme la longitud de las brocas.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American Academy of Orthopaedic Surgeons. Adoptada el 3 de diciembre de. 2021.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Estable frente a inestable. La AAOS incluye entre las estables a las 31A1 y 31A2 que quedan estables tras una reducción anatómica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Nikolaides AP et al. J Clin Med. 2025. doi:10.3390/jcm14155419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4 patrones clásicos de inestabilidad: oblicuidad inversa, trazo transtrocantérico, fragmento posteromedial grande (pérdida del contrafuerte del calcar) y extensión subtrocantérea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de la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Wittauer M et al. World J Orthop. 2025. doi:10.5312/wjo.v16.i8.106982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reparte la carga o la delega al implante. Cuando el hueso reducido se apoya, el implante solo guía; cuando no…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74</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Reoperación a 6 meses con tornillo deslizante según la pared lateral tras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Palm H et al. J Bone Joint Surg Am. 2007. doi:10.2106/JBJS.F.00679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Factores de inestabilidad y su efecto medido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Palm H et al. J Bone Joint Surg Am. 2007. doi:10.2106/JBJS.F.00679</a:t>
            </a:r>
          </a:p>
          <a:p>
            <a:r>
              <a:rPr sz="800">
                <a:solidFill>
                  <a:srgbClr val="5A6469"/>
                </a:solidFill>
                <a:latin typeface="Calibri"/>
              </a:rPr>
              <a:t>[r17] Hsu CE et al. 2013. doi:10.1302/0301-620X.95B8.31495</a:t>
            </a:r>
          </a:p>
          <a:p>
            <a:r>
              <a:rPr sz="800">
                <a:solidFill>
                  <a:srgbClr val="5A6469"/>
                </a:solidFill>
                <a:latin typeface="Calibri"/>
              </a:rPr>
              <a:t>[r29] Høgevold M et al. Bone Jt Open. 2025. doi:10.1302/2633-1462.65.BJO-2024-0266.R1</a:t>
            </a:r>
          </a:p>
          <a:p>
            <a:r>
              <a:rPr sz="800">
                <a:solidFill>
                  <a:srgbClr val="5A6469"/>
                </a:solidFill>
                <a:latin typeface="Calibri"/>
              </a:rPr>
              <a:t>[r10] Chang SM et al. Arch Orthop Trauma Surg. 2015. doi:10.1007/s00402-015-2206-x</a:t>
            </a:r>
          </a:p>
          <a:p>
            <a:r>
              <a:rPr sz="800">
                <a:solidFill>
                  <a:srgbClr val="5A6469"/>
                </a:solidFill>
                <a:latin typeface="Calibri"/>
              </a:rPr>
              <a:t>[r9] Wittauer M et al. World J Orthop. 2025. doi:10.5312/wjo.v16.i8.106982</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Qué ocurre</a:t>
                      </a:r>
                    </a:p>
                  </a:txBody>
                  <a:tcPr>
                    <a:solidFill>
                      <a:srgbClr val="0F5F6B"/>
                    </a:solidFill>
                  </a:tcPr>
                </a:tc>
                <a:tc>
                  <a:txBody>
                    <a:bodyPr/>
                    <a:lstStyle/>
                    <a:p>
                      <a:r>
                        <a:rPr sz="1600" b="1">
                          <a:solidFill>
                            <a:srgbClr val="FFFFFF"/>
                          </a:solidFill>
                          <a:latin typeface="Calibri"/>
                        </a:rPr>
                        <a:t>Dato</a:t>
                      </a:r>
                    </a:p>
                  </a:txBody>
                  <a:tcPr>
                    <a:solidFill>
                      <a:srgbClr val="0F5F6B"/>
                    </a:solidFill>
                  </a:tcPr>
                </a:tc>
              </a:tr>
              <a:tr h="457200">
                <a:tc>
                  <a:txBody>
                    <a:bodyPr/>
                    <a:lstStyle/>
                    <a:p>
                      <a:r>
                        <a:rPr sz="1600">
                          <a:solidFill>
                            <a:srgbClr val="263238"/>
                          </a:solidFill>
                          <a:latin typeface="Calibri"/>
                        </a:rPr>
                        <a:t>Pared lateral fracturada (con deslizante)</a:t>
                      </a:r>
                    </a:p>
                  </a:txBody>
                  <a:tcPr>
                    <a:solidFill>
                      <a:srgbClr val="EEF3F4"/>
                    </a:solidFill>
                  </a:tcPr>
                </a:tc>
                <a:tc>
                  <a:txBody>
                    <a:bodyPr/>
                    <a:lstStyle/>
                    <a:p>
                      <a:r>
                        <a:rPr sz="1600">
                          <a:solidFill>
                            <a:srgbClr val="263238"/>
                          </a:solidFill>
                          <a:latin typeface="Calibri"/>
                        </a:rPr>
                        <a:t>El tornillo pierde su tope y migra; reoperación</a:t>
                      </a:r>
                    </a:p>
                  </a:txBody>
                  <a:tcPr>
                    <a:solidFill>
                      <a:srgbClr val="EEF3F4"/>
                    </a:solidFill>
                  </a:tcPr>
                </a:tc>
                <a:tc>
                  <a:txBody>
                    <a:bodyPr/>
                    <a:lstStyle/>
                    <a:p>
                      <a:r>
                        <a:rPr sz="1600">
                          <a:solidFill>
                            <a:srgbClr val="263238"/>
                          </a:solidFill>
                          <a:latin typeface="Calibri"/>
                        </a:rPr>
                        <a:t>22 % frente a 3 % de reoperación a los 6 meses [r16]</a:t>
                      </a:r>
                    </a:p>
                  </a:txBody>
                  <a:tcPr>
                    <a:solidFill>
                      <a:srgbClr val="EEF3F4"/>
                    </a:solidFill>
                  </a:tcPr>
                </a:tc>
              </a:tr>
              <a:tr h="457200">
                <a:tc>
                  <a:txBody>
                    <a:bodyPr/>
                    <a:lstStyle/>
                    <a:p>
                      <a:r>
                        <a:rPr sz="1600">
                          <a:solidFill>
                            <a:srgbClr val="263238"/>
                          </a:solidFill>
                          <a:latin typeface="Calibri"/>
                        </a:rPr>
                        <a:t>Espesor de pared &lt; 20,5 mm</a:t>
                      </a:r>
                    </a:p>
                  </a:txBody>
                  <a:tcPr>
                    <a:solidFill>
                      <a:srgbClr val="FFFFFF"/>
                    </a:solidFill>
                  </a:tcPr>
                </a:tc>
                <a:tc>
                  <a:txBody>
                    <a:bodyPr/>
                    <a:lstStyle/>
                    <a:p>
                      <a:r>
                        <a:rPr sz="1600">
                          <a:solidFill>
                            <a:srgbClr val="263238"/>
                          </a:solidFill>
                          <a:latin typeface="Calibri"/>
                        </a:rPr>
                        <a:t>Riesgo de fractura secundaria de la pared</a:t>
                      </a:r>
                    </a:p>
                  </a:txBody>
                  <a:tcPr>
                    <a:solidFill>
                      <a:srgbClr val="FFFFFF"/>
                    </a:solidFill>
                  </a:tcPr>
                </a:tc>
                <a:tc>
                  <a:txBody>
                    <a:bodyPr/>
                    <a:lstStyle/>
                    <a:p>
                      <a:r>
                        <a:rPr sz="1600">
                          <a:solidFill>
                            <a:srgbClr val="263238"/>
                          </a:solidFill>
                          <a:latin typeface="Calibri"/>
                        </a:rPr>
                        <a:t>Umbral de 20,5 mm [r17]</a:t>
                      </a:r>
                    </a:p>
                  </a:txBody>
                  <a:tcPr>
                    <a:solidFill>
                      <a:srgbClr val="FFFFFF"/>
                    </a:solidFill>
                  </a:tcPr>
                </a:tc>
              </a:tr>
              <a:tr h="457200">
                <a:tc>
                  <a:txBody>
                    <a:bodyPr/>
                    <a:lstStyle/>
                    <a:p>
                      <a:r>
                        <a:rPr sz="1600">
                          <a:solidFill>
                            <a:srgbClr val="263238"/>
                          </a:solidFill>
                          <a:latin typeface="Calibri"/>
                        </a:rPr>
                        <a:t>Trocánter menor desprendido + pared delgada</a:t>
                      </a:r>
                    </a:p>
                  </a:txBody>
                  <a:tcPr>
                    <a:solidFill>
                      <a:srgbClr val="EEF3F4"/>
                    </a:solidFill>
                  </a:tcPr>
                </a:tc>
                <a:tc>
                  <a:txBody>
                    <a:bodyPr/>
                    <a:lstStyle/>
                    <a:p>
                      <a:r>
                        <a:rPr sz="1600">
                          <a:solidFill>
                            <a:srgbClr val="263238"/>
                          </a:solidFill>
                          <a:latin typeface="Calibri"/>
                        </a:rPr>
                        <a:t>Menor carga de falla ex vivo</a:t>
                      </a:r>
                    </a:p>
                  </a:txBody>
                  <a:tcPr>
                    <a:solidFill>
                      <a:srgbClr val="EEF3F4"/>
                    </a:solidFill>
                  </a:tcPr>
                </a:tc>
                <a:tc>
                  <a:txBody>
                    <a:bodyPr/>
                    <a:lstStyle/>
                    <a:p>
                      <a:r>
                        <a:rPr sz="1600">
                          <a:solidFill>
                            <a:srgbClr val="263238"/>
                          </a:solidFill>
                          <a:latin typeface="Calibri"/>
                        </a:rPr>
                        <a:t>1.673 N frente a 2.922 N [r29]</a:t>
                      </a:r>
                    </a:p>
                  </a:txBody>
                  <a:tcPr>
                    <a:solidFill>
                      <a:srgbClr val="EEF3F4"/>
                    </a:solidFill>
                  </a:tcPr>
                </a:tc>
              </a:tr>
              <a:tr h="457200">
                <a:tc>
                  <a:txBody>
                    <a:bodyPr/>
                    <a:lstStyle/>
                    <a:p>
                      <a:r>
                        <a:rPr sz="1600">
                          <a:solidFill>
                            <a:srgbClr val="263238"/>
                          </a:solidFill>
                          <a:latin typeface="Calibri"/>
                        </a:rPr>
                        <a:t>Apoyo cortical medial negativo</a:t>
                      </a:r>
                    </a:p>
                  </a:txBody>
                  <a:tcPr>
                    <a:solidFill>
                      <a:srgbClr val="FFFFFF"/>
                    </a:solidFill>
                  </a:tcPr>
                </a:tc>
                <a:tc>
                  <a:txBody>
                    <a:bodyPr/>
                    <a:lstStyle/>
                    <a:p>
                      <a:r>
                        <a:rPr sz="1600">
                          <a:solidFill>
                            <a:srgbClr val="263238"/>
                          </a:solidFill>
                          <a:latin typeface="Calibri"/>
                        </a:rPr>
                        <a:t>Pérdida de ángulo y de longitud del cuello</a:t>
                      </a:r>
                    </a:p>
                  </a:txBody>
                  <a:tcPr>
                    <a:solidFill>
                      <a:srgbClr val="FFFFFF"/>
                    </a:solidFill>
                  </a:tcPr>
                </a:tc>
                <a:tc>
                  <a:txBody>
                    <a:bodyPr/>
                    <a:lstStyle/>
                    <a:p>
                      <a:r>
                        <a:rPr sz="1600">
                          <a:solidFill>
                            <a:srgbClr val="263238"/>
                          </a:solidFill>
                          <a:latin typeface="Calibri"/>
                        </a:rPr>
                        <a:t>12 de 127 reducciones [r10]</a:t>
                      </a:r>
                    </a:p>
                  </a:txBody>
                  <a:tcPr>
                    <a:solidFill>
                      <a:srgbClr val="FFFFFF"/>
                    </a:solidFill>
                  </a:tcPr>
                </a:tc>
              </a:tr>
              <a:tr h="457200">
                <a:tc>
                  <a:txBody>
                    <a:bodyPr/>
                    <a:lstStyle/>
                    <a:p>
                      <a:r>
                        <a:rPr sz="1600">
                          <a:solidFill>
                            <a:srgbClr val="263238"/>
                          </a:solidFill>
                          <a:latin typeface="Calibri"/>
                        </a:rPr>
                        <a:t>Varo</a:t>
                      </a:r>
                    </a:p>
                  </a:txBody>
                  <a:tcPr>
                    <a:solidFill>
                      <a:srgbClr val="EEF3F4"/>
                    </a:solidFill>
                  </a:tcPr>
                </a:tc>
                <a:tc>
                  <a:txBody>
                    <a:bodyPr/>
                    <a:lstStyle/>
                    <a:p>
                      <a:r>
                        <a:rPr sz="1600">
                          <a:solidFill>
                            <a:srgbClr val="263238"/>
                          </a:solidFill>
                          <a:latin typeface="Calibri"/>
                        </a:rPr>
                        <a:t>La compresión pasa a ser flexión sobre el implante</a:t>
                      </a:r>
                    </a:p>
                  </a:txBody>
                  <a:tcPr>
                    <a:solidFill>
                      <a:srgbClr val="EEF3F4"/>
                    </a:solidFill>
                  </a:tcPr>
                </a:tc>
                <a:tc>
                  <a:txBody>
                    <a:bodyPr/>
                    <a:lstStyle/>
                    <a:p>
                      <a:r>
                        <a:rPr sz="1600">
                          <a:solidFill>
                            <a:srgbClr val="263238"/>
                          </a:solidFill>
                          <a:latin typeface="Calibri"/>
                        </a:rPr>
                        <a:t>Mecanismo descrito [r9]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74</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Song H et al. Geriatr Orthop Surg Rehabil. 2021. doi:10.1177/21514593211056739</a:t>
            </a:r>
          </a:p>
          <a:p>
            <a:r>
              <a:rPr sz="800">
                <a:solidFill>
                  <a:srgbClr val="5A6469"/>
                </a:solidFill>
                <a:latin typeface="Calibri"/>
              </a:rPr>
              <a:t>[r4] American Academy of Orthopaedic Surgeons. Adoptada el 3 de diciembre de. 2021.</a:t>
            </a:r>
          </a:p>
          <a:p>
            <a:r>
              <a:rPr sz="800">
                <a:solidFill>
                  <a:srgbClr val="5A6469"/>
                </a:solidFill>
                <a:latin typeface="Calibri"/>
              </a:rPr>
              <a:t>[r5] National Institute for Health and Care Excellence. London: NICE;. 2023.</a:t>
            </a:r>
          </a:p>
          <a:p>
            <a:r>
              <a:rPr sz="800">
                <a:solidFill>
                  <a:srgbClr val="5A6469"/>
                </a:solidFill>
                <a:latin typeface="Calibri"/>
              </a:rPr>
              <a:t>[r21] Hecht G et al. OTA Int. 2021. doi:10.1097/OI9.0000000000000140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decidir el implante y anticipar fracasos, no para poner una etiqueta.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Acuerdo interobservador (kappa): lo simple es lo confiable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Crijns TJ et al. Injury. 2018. doi:10.1016/j.injury.2018.02.023</a:t>
            </a:r>
          </a:p>
          <a:p>
            <a:r>
              <a:rPr sz="1000">
                <a:solidFill>
                  <a:srgbClr val="5A6469"/>
                </a:solidFill>
                <a:latin typeface="Calibri"/>
              </a:rPr>
              <a:t>[r22] Chan G et al. Injury. 2021. doi:10.1016/j.injury.2020.10.067</a:t>
            </a:r>
          </a:p>
          <a:p>
            <a:r>
              <a:rPr sz="1000">
                <a:solidFill>
                  <a:srgbClr val="5A6469"/>
                </a:solidFill>
                <a:latin typeface="Calibri"/>
              </a:rPr>
              <a:t>[r31] Xu X et al. Int J Gen Med. 2025. doi:10.2147/IJGM.S508342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74</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Grupos AO/OTA 2018 y qué hacer con ellos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Song H et al. Geriatr Orthop Surg Rehabil. 2021. doi:10.1177/21514593211056739</a:t>
            </a:r>
          </a:p>
          <a:p>
            <a:r>
              <a:rPr sz="1000">
                <a:solidFill>
                  <a:srgbClr val="5A6469"/>
                </a:solidFill>
                <a:latin typeface="Calibri"/>
              </a:rPr>
              <a:t>[r4] American Academy of Orthopaedic Surgeons. Adoptada el 3 de diciembre de. 2021.</a:t>
            </a:r>
          </a:p>
          <a:p>
            <a:r>
              <a:rPr sz="1000">
                <a:solidFill>
                  <a:srgbClr val="5A6469"/>
                </a:solidFill>
                <a:latin typeface="Calibri"/>
              </a:rPr>
              <a:t>[r5] National Institute for Health and Care Excellence. London: NICE;. 2023.</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Grupo</a:t>
                      </a:r>
                    </a:p>
                  </a:txBody>
                  <a:tcPr>
                    <a:solidFill>
                      <a:srgbClr val="0F5F6B"/>
                    </a:solidFill>
                  </a:tcPr>
                </a:tc>
                <a:tc>
                  <a:txBody>
                    <a:bodyPr/>
                    <a:lstStyle/>
                    <a:p>
                      <a:r>
                        <a:rPr sz="1400" b="1">
                          <a:solidFill>
                            <a:srgbClr val="FFFFFF"/>
                          </a:solidFill>
                          <a:latin typeface="Calibri"/>
                        </a:rPr>
                        <a:t>Qué lo define</a:t>
                      </a:r>
                    </a:p>
                  </a:txBody>
                  <a:tcPr>
                    <a:solidFill>
                      <a:srgbClr val="0F5F6B"/>
                    </a:solidFill>
                  </a:tcPr>
                </a:tc>
                <a:tc>
                  <a:txBody>
                    <a:bodyPr/>
                    <a:lstStyle/>
                    <a:p>
                      <a:r>
                        <a:rPr sz="1400" b="1">
                          <a:solidFill>
                            <a:srgbClr val="FFFFFF"/>
                          </a:solidFill>
                          <a:latin typeface="Calibri"/>
                        </a:rPr>
                        <a:t>Estabilidad esperada</a:t>
                      </a:r>
                    </a:p>
                  </a:txBody>
                  <a:tcPr>
                    <a:solidFill>
                      <a:srgbClr val="0F5F6B"/>
                    </a:solidFill>
                  </a:tcPr>
                </a:tc>
                <a:tc>
                  <a:txBody>
                    <a:bodyPr/>
                    <a:lstStyle/>
                    <a:p>
                      <a:r>
                        <a:rPr sz="1400" b="1">
                          <a:solidFill>
                            <a:srgbClr val="FFFFFF"/>
                          </a:solidFill>
                          <a:latin typeface="Calibri"/>
                        </a:rPr>
                        <a:t>Implante según AAOS 2021</a:t>
                      </a:r>
                    </a:p>
                  </a:txBody>
                  <a:tcPr>
                    <a:solidFill>
                      <a:srgbClr val="0F5F6B"/>
                    </a:solidFill>
                  </a:tcPr>
                </a:tc>
                <a:tc>
                  <a:txBody>
                    <a:bodyPr/>
                    <a:lstStyle/>
                    <a:p>
                      <a:r>
                        <a:rPr sz="1400" b="1">
                          <a:solidFill>
                            <a:srgbClr val="FFFFFF"/>
                          </a:solidFill>
                          <a:latin typeface="Calibri"/>
                        </a:rPr>
                        <a:t>Implante según NICE CG124 (2023)</a:t>
                      </a:r>
                    </a:p>
                  </a:txBody>
                  <a:tcPr>
                    <a:solidFill>
                      <a:srgbClr val="0F5F6B"/>
                    </a:solidFill>
                  </a:tcPr>
                </a:tc>
              </a:tr>
              <a:tr h="457200">
                <a:tc>
                  <a:txBody>
                    <a:bodyPr/>
                    <a:lstStyle/>
                    <a:p>
                      <a:r>
                        <a:rPr sz="1400">
                          <a:solidFill>
                            <a:srgbClr val="263238"/>
                          </a:solidFill>
                          <a:latin typeface="Calibri"/>
                        </a:rPr>
                        <a:t>31A1</a:t>
                      </a:r>
                    </a:p>
                  </a:txBody>
                  <a:tcPr>
                    <a:solidFill>
                      <a:srgbClr val="EEF3F4"/>
                    </a:solidFill>
                  </a:tcPr>
                </a:tc>
                <a:tc>
                  <a:txBody>
                    <a:bodyPr/>
                    <a:lstStyle/>
                    <a:p>
                      <a:r>
                        <a:rPr sz="1400">
                          <a:solidFill>
                            <a:srgbClr val="263238"/>
                          </a:solidFill>
                          <a:latin typeface="Calibri"/>
                        </a:rPr>
                        <a:t>Simple; pared lateral &gt; 20,5 mm [r3]</a:t>
                      </a:r>
                    </a:p>
                  </a:txBody>
                  <a:tcPr>
                    <a:solidFill>
                      <a:srgbClr val="EEF3F4"/>
                    </a:solidFill>
                  </a:tcPr>
                </a:tc>
                <a:tc>
                  <a:txBody>
                    <a:bodyPr/>
                    <a:lstStyle/>
                    <a:p>
                      <a:r>
                        <a:rPr sz="1400">
                          <a:solidFill>
                            <a:srgbClr val="263238"/>
                          </a:solidFill>
                          <a:latin typeface="Calibri"/>
                        </a:rPr>
                        <a:t>Estable si la reducción es anatómica [r4]</a:t>
                      </a:r>
                    </a:p>
                  </a:txBody>
                  <a:tcPr>
                    <a:solidFill>
                      <a:srgbClr val="EEF3F4"/>
                    </a:solidFill>
                  </a:tcPr>
                </a:tc>
                <a:tc>
                  <a:txBody>
                    <a:bodyPr/>
                    <a:lstStyle/>
                    <a:p>
                      <a:r>
                        <a:rPr sz="1400">
                          <a:solidFill>
                            <a:srgbClr val="263238"/>
                          </a:solidFill>
                          <a:latin typeface="Calibri"/>
                        </a:rPr>
                        <a:t>Deslizante o clavo, ambos válidos (fuerte) [r4]</a:t>
                      </a:r>
                    </a:p>
                  </a:txBody>
                  <a:tcPr>
                    <a:solidFill>
                      <a:srgbClr val="EEF3F4"/>
                    </a:solidFill>
                  </a:tcPr>
                </a:tc>
                <a:tc>
                  <a:txBody>
                    <a:bodyPr/>
                    <a:lstStyle/>
                    <a:p>
                      <a:r>
                        <a:rPr sz="1400">
                          <a:solidFill>
                            <a:srgbClr val="263238"/>
                          </a:solidFill>
                          <a:latin typeface="Calibri"/>
                        </a:rPr>
                        <a:t>Deslizante de preferencia [r5]</a:t>
                      </a:r>
                    </a:p>
                  </a:txBody>
                  <a:tcPr>
                    <a:solidFill>
                      <a:srgbClr val="EEF3F4"/>
                    </a:solidFill>
                  </a:tcPr>
                </a:tc>
              </a:tr>
              <a:tr h="457200">
                <a:tc>
                  <a:txBody>
                    <a:bodyPr/>
                    <a:lstStyle/>
                    <a:p>
                      <a:r>
                        <a:rPr sz="1400">
                          <a:solidFill>
                            <a:srgbClr val="263238"/>
                          </a:solidFill>
                          <a:latin typeface="Calibri"/>
                        </a:rPr>
                        <a:t>31A2</a:t>
                      </a:r>
                    </a:p>
                  </a:txBody>
                  <a:tcPr>
                    <a:solidFill>
                      <a:srgbClr val="FFFFFF"/>
                    </a:solidFill>
                  </a:tcPr>
                </a:tc>
                <a:tc>
                  <a:txBody>
                    <a:bodyPr/>
                    <a:lstStyle/>
                    <a:p>
                      <a:r>
                        <a:rPr sz="1400">
                          <a:solidFill>
                            <a:srgbClr val="263238"/>
                          </a:solidFill>
                          <a:latin typeface="Calibri"/>
                        </a:rPr>
                        <a:t>Multifragmentaria; pared lateral ≤ 20,5 mm [r3]</a:t>
                      </a:r>
                    </a:p>
                  </a:txBody>
                  <a:tcPr>
                    <a:solidFill>
                      <a:srgbClr val="FFFFFF"/>
                    </a:solidFill>
                  </a:tcPr>
                </a:tc>
                <a:tc>
                  <a:txBody>
                    <a:bodyPr/>
                    <a:lstStyle/>
                    <a:p>
                      <a:r>
                        <a:rPr sz="1400">
                          <a:solidFill>
                            <a:srgbClr val="263238"/>
                          </a:solidFill>
                          <a:latin typeface="Calibri"/>
                        </a:rPr>
                        <a:t>Inestable</a:t>
                      </a:r>
                    </a:p>
                  </a:txBody>
                  <a:tcPr>
                    <a:solidFill>
                      <a:srgbClr val="FFFFFF"/>
                    </a:solidFill>
                  </a:tcPr>
                </a:tc>
                <a:tc>
                  <a:txBody>
                    <a:bodyPr/>
                    <a:lstStyle/>
                    <a:p>
                      <a:r>
                        <a:rPr sz="1400">
                          <a:solidFill>
                            <a:srgbClr val="263238"/>
                          </a:solidFill>
                          <a:latin typeface="Calibri"/>
                        </a:rPr>
                        <a:t>Clavo cefalomedular si es inestable (fuerte); si queda estable tras la reducción anatómica, deslizante o clavo [r4]</a:t>
                      </a:r>
                    </a:p>
                  </a:txBody>
                  <a:tcPr>
                    <a:solidFill>
                      <a:srgbClr val="FFFFFF"/>
                    </a:solidFill>
                  </a:tcPr>
                </a:tc>
                <a:tc>
                  <a:txBody>
                    <a:bodyPr/>
                    <a:lstStyle/>
                    <a:p>
                      <a:r>
                        <a:rPr sz="1400">
                          <a:solidFill>
                            <a:srgbClr val="263238"/>
                          </a:solidFill>
                          <a:latin typeface="Calibri"/>
                        </a:rPr>
                        <a:t>Deslizante de preferencia, salvo trazo inverso [r5]</a:t>
                      </a:r>
                    </a:p>
                  </a:txBody>
                  <a:tcPr>
                    <a:solidFill>
                      <a:srgbClr val="FFFFFF"/>
                    </a:solidFill>
                  </a:tcPr>
                </a:tc>
              </a:tr>
              <a:tr h="457200">
                <a:tc>
                  <a:txBody>
                    <a:bodyPr/>
                    <a:lstStyle/>
                    <a:p>
                      <a:r>
                        <a:rPr sz="1400">
                          <a:solidFill>
                            <a:srgbClr val="263238"/>
                          </a:solidFill>
                          <a:latin typeface="Calibri"/>
                        </a:rPr>
                        <a:t>31A3</a:t>
                      </a:r>
                    </a:p>
                  </a:txBody>
                  <a:tcPr>
                    <a:solidFill>
                      <a:srgbClr val="EEF3F4"/>
                    </a:solidFill>
                  </a:tcPr>
                </a:tc>
                <a:tc>
                  <a:txBody>
                    <a:bodyPr/>
                    <a:lstStyle/>
                    <a:p>
                      <a:r>
                        <a:rPr sz="1400">
                          <a:solidFill>
                            <a:srgbClr val="263238"/>
                          </a:solidFill>
                          <a:latin typeface="Calibri"/>
                        </a:rPr>
                        <a:t>Oblicuidad inversa (la AAOS la agrupa con las subtrocantéricas inestables) [r4]</a:t>
                      </a:r>
                    </a:p>
                  </a:txBody>
                  <a:tcPr>
                    <a:solidFill>
                      <a:srgbClr val="EEF3F4"/>
                    </a:solidFill>
                  </a:tcPr>
                </a:tc>
                <a:tc>
                  <a:txBody>
                    <a:bodyPr/>
                    <a:lstStyle/>
                    <a:p>
                      <a:r>
                        <a:rPr sz="1400">
                          <a:solidFill>
                            <a:srgbClr val="263238"/>
                          </a:solidFill>
                          <a:latin typeface="Calibri"/>
                        </a:rPr>
                        <a:t>Muy inestable</a:t>
                      </a:r>
                    </a:p>
                  </a:txBody>
                  <a:tcPr>
                    <a:solidFill>
                      <a:srgbClr val="EEF3F4"/>
                    </a:solidFill>
                  </a:tcPr>
                </a:tc>
                <a:tc>
                  <a:txBody>
                    <a:bodyPr/>
                    <a:lstStyle/>
                    <a:p>
                      <a:r>
                        <a:rPr sz="1400">
                          <a:solidFill>
                            <a:srgbClr val="263238"/>
                          </a:solidFill>
                          <a:latin typeface="Calibri"/>
                        </a:rPr>
                        <a:t>Clavo cefalomedular (fuerte) [r4]</a:t>
                      </a:r>
                    </a:p>
                  </a:txBody>
                  <a:tcPr>
                    <a:solidFill>
                      <a:srgbClr val="EEF3F4"/>
                    </a:solidFill>
                  </a:tcPr>
                </a:tc>
                <a:tc>
                  <a:txBody>
                    <a:bodyPr/>
                    <a:lstStyle/>
                    <a:p>
                      <a:r>
                        <a:rPr sz="1400">
                          <a:solidFill>
                            <a:srgbClr val="263238"/>
                          </a:solidFill>
                          <a:latin typeface="Calibri"/>
                        </a:rPr>
                        <a:t>El trazo inverso queda fuera de la preferencia por el deslizante [r5]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74</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American Academy of Orthopaedic Surgeons. Adoptada el 3 de diciembre de. 2021.</a:t>
            </a:r>
          </a:p>
          <a:p>
            <a:r>
              <a:rPr sz="800">
                <a:solidFill>
                  <a:srgbClr val="5A6469"/>
                </a:solidFill>
                <a:latin typeface="Calibri"/>
              </a:rPr>
              <a:t>[r5] National Institute for Health and Care Excellence. London: NICE;. 2023.</a:t>
            </a:r>
          </a:p>
          <a:p>
            <a:r>
              <a:rPr sz="800">
                <a:solidFill>
                  <a:srgbClr val="5A6469"/>
                </a:solidFill>
                <a:latin typeface="Calibri"/>
              </a:rPr>
              <a:t>[r15] Haj-Mirzaian A et al. Radiology. 2020. doi:10.1148/radiol.2020192167</a:t>
            </a:r>
          </a:p>
          <a:p>
            <a:r>
              <a:rPr sz="800">
                <a:solidFill>
                  <a:srgbClr val="5A6469"/>
                </a:solidFill>
                <a:latin typeface="Calibri"/>
              </a:rPr>
              <a:t>[r21] Hecht G et al. OTA Int. 2021. doi:10.1097/OI9.0000000000000140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Práctica habitual / opinión experta: dolor de cadera o ingle tras una caída e incapacidad para cargar; en las fracturas desplazadas, la pierna suele verse acortada y en rotación externa.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Haj-Mirzaian A et al. Radiology. 2020. doi:10.1148/radiol.2020192167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revisión sistemática de 35 estudios y 2.992 pacientes con sospecha clínica… [r15]</a:t>
            </a:r>
          </a:p>
          <a:p>
            <a:pPr marL="347472" indent="-347472">
              <a:spcAft>
                <a:spcPts val="1400"/>
              </a:spcAft>
              <a:buChar char="•"/>
            </a:pPr>
            <a:r>
              <a:rPr sz="2400">
                <a:solidFill>
                  <a:srgbClr val="263238"/>
                </a:solidFill>
                <a:latin typeface="Calibri"/>
              </a:rPr>
              <a:t>Si la placa solo mostraba una fractura aislada del trocánter mayor, la proporción llegaba al 92 %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National Institute for Health and Care Excellence. London: NICE;. 2023.</a:t>
            </a:r>
          </a:p>
          <a:p>
            <a:r>
              <a:rPr sz="1000">
                <a:solidFill>
                  <a:srgbClr val="5A6469"/>
                </a:solidFill>
                <a:latin typeface="Calibri"/>
              </a:rPr>
              <a:t>[r4] American Academy of Orthopaedic Surgeons. Adoptada el 3 de diciembre de. 2021.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antiinflamatorios no esteroideos no se recomiendan [r5].</a:t>
            </a:r>
          </a:p>
          <a:p>
            <a:pPr marL="347472" indent="-347472">
              <a:spcAft>
                <a:spcPts val="1400"/>
              </a:spcAft>
              <a:buChar char="•"/>
            </a:pPr>
            <a:r>
              <a:rPr sz="2400">
                <a:solidFill>
                  <a:srgbClr val="263238"/>
                </a:solidFill>
                <a:latin typeface="Calibri"/>
              </a:rPr>
              <a:t>La AAOS recomienda analgesia multimodal con bloqueo preoperatorio, con evidencia alta y recomendación fuerte, y no usar tracción preoperatoria de rutina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74</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National Institute for Health and Care Excellence. London: NICE;. 2023.</a:t>
            </a:r>
          </a:p>
          <a:p>
            <a:r>
              <a:rPr sz="800">
                <a:solidFill>
                  <a:srgbClr val="5A6469"/>
                </a:solidFill>
                <a:latin typeface="Calibri"/>
              </a:rPr>
              <a:t>[r33] Smeets SJM et al. Int Orthop. 2018. doi:10.1007/s00264-018-4036-2</a:t>
            </a:r>
          </a:p>
          <a:p>
            <a:r>
              <a:rPr sz="800">
                <a:solidFill>
                  <a:srgbClr val="5A6469"/>
                </a:solidFill>
                <a:latin typeface="Calibri"/>
              </a:rPr>
              <a:t>[r34] Adams SL et al. Am J Emerg Med. 1997. doi:10.1016/s0735-6757(97)90095-4</a:t>
            </a:r>
          </a:p>
          <a:p>
            <a:r>
              <a:rPr sz="800">
                <a:solidFill>
                  <a:srgbClr val="5A6469"/>
                </a:solidFill>
                <a:latin typeface="Calibri"/>
              </a:rPr>
              <a:t>[r35] Reiman MP et al. Br J Sports Med. 2013. doi:10.1136/bjsports-2012-091035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Práctica habitual / opinión experta: inspección (acortamiento y rotación externa), dolor a la palpación del trocánter y a la rotación pasiva…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74</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Adams SL et al. Am J Emerg Med. 1997. doi:10.1016/s0735-6757(97)90095-4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41 pacientes con trauma de cadera, 15 de 19 con fractura tuvieron signo anormal (78,9 %) y solo 1 de 22 sin fractura (4,6 %)…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74</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Percusión rotuliano-púbica: sensibilidad y especificidad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Reiman MP et al. Br J Sports Med. 2013. doi:10.1136/bjsports-2012-091035</a:t>
            </a:r>
          </a:p>
          <a:p>
            <a:r>
              <a:rPr sz="1000">
                <a:solidFill>
                  <a:srgbClr val="5A6469"/>
                </a:solidFill>
                <a:latin typeface="Calibri"/>
              </a:rPr>
              <a:t>[r33] Smeets SJM et al. Int Orthop. 2018. doi:10.1007/s00264-018-4036-2</a:t>
            </a:r>
          </a:p>
          <a:p>
            <a:r>
              <a:rPr sz="1000">
                <a:solidFill>
                  <a:srgbClr val="5A6469"/>
                </a:solidFill>
                <a:latin typeface="Calibri"/>
              </a:rPr>
              <a:t>[r34] Adams SL et al. Am J Emerg Med. 1997. doi:10.1016/s0735-6757(97)90095-4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74</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Estudios de 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Radiografías primero; si hay sospecha clínica y la placa es normal o dudosa, avance a RM, y a TC si no hay RM o está contraindicada [r5].</a:t>
            </a:r>
          </a:p>
          <a:p>
            <a:pPr marL="347472" indent="-347472">
              <a:spcAft>
                <a:spcPts val="1400"/>
              </a:spcAft>
              <a:buChar char="•"/>
            </a:pPr>
            <a:r>
              <a:rPr sz="2400">
                <a:solidFill>
                  <a:srgbClr val="263238"/>
                </a:solidFill>
                <a:latin typeface="Calibri"/>
              </a:rPr>
              <a:t>La razón es el rendimiento de cada prueba: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74</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 oculta de cadera: TC y RM limitada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Kellock TT et al. AJR Am J Roentgenol. 2019. doi:10.2214/AJR.19.21510</a:t>
            </a:r>
          </a:p>
          <a:p>
            <a:r>
              <a:rPr sz="1000">
                <a:solidFill>
                  <a:srgbClr val="5A6469"/>
                </a:solidFill>
                <a:latin typeface="Calibri"/>
              </a:rPr>
              <a:t>[r37] Wilson MP et al. AJR Am J Roentgenol. 2020. doi:10.2214/AJR.19.22676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74</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fractura quirúrgica oculta en la RM según el contexto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Haj-Mirzaian A et al. Radiology. 2020. doi:10.1148/radiol.2020192167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74</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Song H et al. Geriatr Orthop Surg Rehabil. 2021. doi:10.1177/21514593211056739</a:t>
            </a:r>
          </a:p>
          <a:p>
            <a:r>
              <a:rPr sz="800">
                <a:solidFill>
                  <a:srgbClr val="5A6469"/>
                </a:solidFill>
                <a:latin typeface="Calibri"/>
              </a:rPr>
              <a:t>[r4] American Academy of Orthopaedic Surgeons. Adoptada el 3 de diciembre de. 2021.</a:t>
            </a:r>
          </a:p>
          <a:p>
            <a:r>
              <a:rPr sz="800">
                <a:solidFill>
                  <a:srgbClr val="5A6469"/>
                </a:solidFill>
                <a:latin typeface="Calibri"/>
              </a:rPr>
              <a:t>[r5] National Institute for Health and Care Excellence. London: NICE;. 2023.</a:t>
            </a:r>
          </a:p>
          <a:p>
            <a:r>
              <a:rPr sz="800">
                <a:solidFill>
                  <a:srgbClr val="5A6469"/>
                </a:solidFill>
                <a:latin typeface="Calibri"/>
              </a:rPr>
              <a:t>[r6] Lewis SR et al. Cochrane Database Syst Rev. 2022. doi:10.1002/14651858.CD000093.pub6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algoritmo es de estudio y resume las recomendaciones de la AAOS 2021 y de NICE CG124 (2023).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 la sospecha a la fijación: fractura intertrocantérica del adulto mayor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National Institute for Health and Care Excellence. London: NICE;. 2023.</a:t>
            </a:r>
          </a:p>
          <a:p>
            <a:r>
              <a:rPr sz="800">
                <a:solidFill>
                  <a:srgbClr val="5A6469"/>
                </a:solidFill>
                <a:latin typeface="Calibri"/>
              </a:rPr>
              <a:t>[r4] American Academy of Orthopaedic Surgeons. Adoptada el 3 de diciembre de. 2021.</a:t>
            </a:r>
          </a:p>
          <a:p>
            <a:r>
              <a:rPr sz="800">
                <a:solidFill>
                  <a:srgbClr val="5A6469"/>
                </a:solidFill>
                <a:latin typeface="Calibri"/>
              </a:rPr>
              <a:t>[r3] Song H et al. Geriatr Orthop Surg Rehabil. 2021. doi:10.1177/21514593211056739</a:t>
            </a:r>
          </a:p>
          <a:p>
            <a:r>
              <a:rPr sz="800">
                <a:solidFill>
                  <a:srgbClr val="5A6469"/>
                </a:solidFill>
                <a:latin typeface="Calibri"/>
              </a:rPr>
              <a:t>[r6] Lewis SR et al. Cochrane Database Syst Rev. 2022. doi:10.1002/14651858.CD000093.pub6</a:t>
            </a:r>
          </a:p>
          <a:p>
            <a:r>
              <a:rPr sz="800">
                <a:solidFill>
                  <a:srgbClr val="5A6469"/>
                </a:solidFill>
                <a:latin typeface="Calibri"/>
              </a:rPr>
              <a:t>[r9] Wittauer M et al. World J Orthop. 2025. doi:10.5312/wjo.v16.i8.106982</a:t>
            </a:r>
          </a:p>
          <a:p>
            <a:r>
              <a:rPr sz="800">
                <a:solidFill>
                  <a:srgbClr val="5A6469"/>
                </a:solidFill>
                <a:latin typeface="Calibri"/>
              </a:rPr>
              <a:t>(+2 referencias más en las láminas finales)</a:t>
            </a:r>
          </a:p>
        </p:txBody>
      </p:sp>
      <p:sp>
        <p:nvSpPr>
          <p:cNvPr id="6" name="Rounded Rectangle 5"/>
          <p:cNvSpPr/>
          <p:nvPr/>
        </p:nvSpPr>
        <p:spPr>
          <a:xfrm>
            <a:off x="4754880" y="1508760"/>
            <a:ext cx="2743200" cy="2284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Adulto mayor con dolor de cadera tras una caída de baja energía</a:t>
            </a:r>
          </a:p>
        </p:txBody>
      </p:sp>
      <p:sp>
        <p:nvSpPr>
          <p:cNvPr id="7" name="Rectangle 6"/>
          <p:cNvSpPr/>
          <p:nvPr/>
        </p:nvSpPr>
        <p:spPr>
          <a:xfrm>
            <a:off x="4754880" y="1846941"/>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AP de pelvis y AP más lateral de cadera; analgesia con bloqueo regional [r5][r4]</a:t>
            </a:r>
          </a:p>
        </p:txBody>
      </p:sp>
      <p:sp>
        <p:nvSpPr>
          <p:cNvPr id="8" name="Decision 7"/>
          <p:cNvSpPr/>
          <p:nvPr/>
        </p:nvSpPr>
        <p:spPr>
          <a:xfrm>
            <a:off x="4572000" y="2185123"/>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 placa muestra fractura?</a:t>
            </a:r>
          </a:p>
        </p:txBody>
      </p:sp>
      <p:sp>
        <p:nvSpPr>
          <p:cNvPr id="9" name="Rectangle 8"/>
          <p:cNvSpPr/>
          <p:nvPr/>
        </p:nvSpPr>
        <p:spPr>
          <a:xfrm>
            <a:off x="4754880" y="2644901"/>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RM; TC si no hay RM en 24 h o está contraindicada [r5]</a:t>
            </a:r>
          </a:p>
        </p:txBody>
      </p:sp>
      <p:sp>
        <p:nvSpPr>
          <p:cNvPr id="10" name="Decision 9"/>
          <p:cNvSpPr/>
          <p:nvPr/>
        </p:nvSpPr>
        <p:spPr>
          <a:xfrm>
            <a:off x="4572000" y="2983083"/>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confirmada?</a:t>
            </a:r>
          </a:p>
        </p:txBody>
      </p:sp>
      <p:sp>
        <p:nvSpPr>
          <p:cNvPr id="11" name="Rounded Rectangle 10"/>
          <p:cNvSpPr/>
          <p:nvPr/>
        </p:nvSpPr>
        <p:spPr>
          <a:xfrm>
            <a:off x="2987040" y="3442862"/>
            <a:ext cx="2743200" cy="2284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Buscar otra causa del dolor y reevaluar</a:t>
            </a:r>
          </a:p>
        </p:txBody>
      </p:sp>
      <p:sp>
        <p:nvSpPr>
          <p:cNvPr id="12" name="Rectangle 11"/>
          <p:cNvSpPr/>
          <p:nvPr/>
        </p:nvSpPr>
        <p:spPr>
          <a:xfrm>
            <a:off x="6522720" y="3442862"/>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Clasificar: pared lateral (A1 si mayor de 20,5 mm; A2 si 20,5 mm o menos) y A3 si hay oblicuidad inversa [r3][r4]</a:t>
            </a:r>
          </a:p>
        </p:txBody>
      </p:sp>
      <p:sp>
        <p:nvSpPr>
          <p:cNvPr id="13" name="Decision 12"/>
          <p:cNvSpPr/>
          <p:nvPr/>
        </p:nvSpPr>
        <p:spPr>
          <a:xfrm>
            <a:off x="4572000" y="3781044"/>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¿Oblicuidad inversa (31A3) o extensión subtrocantérea?</a:t>
            </a:r>
          </a:p>
        </p:txBody>
      </p:sp>
      <p:sp>
        <p:nvSpPr>
          <p:cNvPr id="14" name="Rectangle 13"/>
          <p:cNvSpPr/>
          <p:nvPr/>
        </p:nvSpPr>
        <p:spPr>
          <a:xfrm>
            <a:off x="2987040" y="4240822"/>
            <a:ext cx="2743200" cy="35005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Clavo cefalomedular: la AAOS lo recomienda con evidencia alta, y NICE excluye este patrón de la preferencia por el deslizante [r4][r5]</a:t>
            </a:r>
          </a:p>
        </p:txBody>
      </p:sp>
      <p:sp>
        <p:nvSpPr>
          <p:cNvPr id="15" name="Decision 14"/>
          <p:cNvSpPr/>
          <p:nvPr/>
        </p:nvSpPr>
        <p:spPr>
          <a:xfrm>
            <a:off x="6339839" y="4240822"/>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¿Pared lateral incompetente o fractura inestable (31A2)?</a:t>
            </a:r>
          </a:p>
        </p:txBody>
      </p:sp>
      <p:sp>
        <p:nvSpPr>
          <p:cNvPr id="16" name="Rectangle 15"/>
          <p:cNvSpPr/>
          <p:nvPr/>
        </p:nvSpPr>
        <p:spPr>
          <a:xfrm>
            <a:off x="2987040" y="4700600"/>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AAOS: clavo cefalomedular (fuerte). NICE: deslizante de preferencia. Función similar en ensayos; decidir con el tutor y el protocolo local [r4][r5][r6]</a:t>
            </a:r>
          </a:p>
        </p:txBody>
      </p:sp>
      <p:sp>
        <p:nvSpPr>
          <p:cNvPr id="17" name="Rectangle 16"/>
          <p:cNvSpPr/>
          <p:nvPr/>
        </p:nvSpPr>
        <p:spPr>
          <a:xfrm>
            <a:off x="6522720" y="4700600"/>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31A1 estable tras reducción anatómica: deslizante o clavo, ambos válidos [r4]; NICE prefiere el deslizante [r5]</a:t>
            </a:r>
          </a:p>
        </p:txBody>
      </p:sp>
      <p:sp>
        <p:nvSpPr>
          <p:cNvPr id="18" name="Rectangle 17"/>
          <p:cNvSpPr/>
          <p:nvPr/>
        </p:nvSpPr>
        <p:spPr>
          <a:xfrm>
            <a:off x="4754880" y="5038782"/>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Corregir de inmediato lo corregible y operar el día del ingreso o el siguiente [r5]; ortogeriatría, ácido tranexámico y profilaxis de TVP [r4]</a:t>
            </a:r>
          </a:p>
        </p:txBody>
      </p:sp>
      <p:sp>
        <p:nvSpPr>
          <p:cNvPr id="19" name="Rectangle 18"/>
          <p:cNvSpPr/>
          <p:nvPr/>
        </p:nvSpPr>
        <p:spPr>
          <a:xfrm>
            <a:off x="4754880" y="537696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sin varo y con apoyo cortical medial; tornillo centrado; TAD menor de 25 mm; liberar la tracción antes de comprimir [r9][r8][r19]</a:t>
            </a:r>
          </a:p>
        </p:txBody>
      </p:sp>
      <p:sp>
        <p:nvSpPr>
          <p:cNvPr id="20" name="Rounded Rectangle 19"/>
          <p:cNvSpPr/>
          <p:nvPr/>
        </p:nvSpPr>
        <p:spPr>
          <a:xfrm>
            <a:off x="4754880" y="5715146"/>
            <a:ext cx="2743200" cy="2284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Movilizar al día siguiente; carga según tolerancia; salud ósea y prevención de caídas [r5]</a:t>
            </a:r>
          </a:p>
        </p:txBody>
      </p:sp>
      <p:cxnSp>
        <p:nvCxnSpPr>
          <p:cNvPr id="21" name="Connector 20"/>
          <p:cNvCxnSpPr>
            <a:stCxn id="6" idx="2"/>
            <a:endCxn id="7" idx="0"/>
          </p:cNvCxnSpPr>
          <p:nvPr/>
        </p:nvCxnSpPr>
        <p:spPr>
          <a:xfrm flipH="1">
            <a:off x="6126480" y="17372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8" idx="0"/>
          </p:cNvCxnSpPr>
          <p:nvPr/>
        </p:nvCxnSpPr>
        <p:spPr>
          <a:xfrm flipH="1">
            <a:off x="6126480" y="207539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8" idx="2"/>
            <a:endCxn id="12" idx="0"/>
          </p:cNvCxnSpPr>
          <p:nvPr/>
        </p:nvCxnSpPr>
        <p:spPr>
          <a:xfrm>
            <a:off x="6126480" y="2535173"/>
            <a:ext cx="1767840" cy="90768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8" y="280714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8" idx="2"/>
            <a:endCxn id="9" idx="0"/>
          </p:cNvCxnSpPr>
          <p:nvPr/>
        </p:nvCxnSpPr>
        <p:spPr>
          <a:xfrm flipH="1">
            <a:off x="6126480" y="253517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252785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0" idx="0"/>
          </p:cNvCxnSpPr>
          <p:nvPr/>
        </p:nvCxnSpPr>
        <p:spPr>
          <a:xfrm flipH="1">
            <a:off x="6126480" y="287335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0" idx="2"/>
            <a:endCxn id="12" idx="0"/>
          </p:cNvCxnSpPr>
          <p:nvPr/>
        </p:nvCxnSpPr>
        <p:spPr>
          <a:xfrm>
            <a:off x="6126480" y="333313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800088" y="332581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0" idx="2"/>
            <a:endCxn id="11" idx="0"/>
          </p:cNvCxnSpPr>
          <p:nvPr/>
        </p:nvCxnSpPr>
        <p:spPr>
          <a:xfrm flipH="1">
            <a:off x="4358640" y="333313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004816" y="332581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2" idx="2"/>
            <a:endCxn id="13" idx="0"/>
          </p:cNvCxnSpPr>
          <p:nvPr/>
        </p:nvCxnSpPr>
        <p:spPr>
          <a:xfrm flipH="1">
            <a:off x="6126480" y="367131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3" idx="2"/>
            <a:endCxn id="14" idx="0"/>
          </p:cNvCxnSpPr>
          <p:nvPr/>
        </p:nvCxnSpPr>
        <p:spPr>
          <a:xfrm flipH="1">
            <a:off x="4358640" y="41310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004816" y="412377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3" idx="2"/>
            <a:endCxn id="15" idx="0"/>
          </p:cNvCxnSpPr>
          <p:nvPr/>
        </p:nvCxnSpPr>
        <p:spPr>
          <a:xfrm>
            <a:off x="6126480" y="4131094"/>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800087" y="412377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5" idx="2"/>
            <a:endCxn id="16" idx="0"/>
          </p:cNvCxnSpPr>
          <p:nvPr/>
        </p:nvCxnSpPr>
        <p:spPr>
          <a:xfrm flipH="1">
            <a:off x="4358640" y="4590872"/>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53911" y="458355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5" idx="2"/>
            <a:endCxn id="17" idx="0"/>
          </p:cNvCxnSpPr>
          <p:nvPr/>
        </p:nvCxnSpPr>
        <p:spPr>
          <a:xfrm>
            <a:off x="7894319" y="4590872"/>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7949183" y="458355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1" name="Connector 40"/>
          <p:cNvCxnSpPr>
            <a:stCxn id="14" idx="2"/>
            <a:endCxn id="18" idx="0"/>
          </p:cNvCxnSpPr>
          <p:nvPr/>
        </p:nvCxnSpPr>
        <p:spPr>
          <a:xfrm>
            <a:off x="4358640" y="4590872"/>
            <a:ext cx="1767840" cy="4479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6" idx="2"/>
            <a:endCxn id="18" idx="0"/>
          </p:cNvCxnSpPr>
          <p:nvPr/>
        </p:nvCxnSpPr>
        <p:spPr>
          <a:xfrm>
            <a:off x="4358640" y="492905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7" idx="2"/>
            <a:endCxn id="18" idx="0"/>
          </p:cNvCxnSpPr>
          <p:nvPr/>
        </p:nvCxnSpPr>
        <p:spPr>
          <a:xfrm flipH="1">
            <a:off x="6126480" y="492905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Connector 43"/>
          <p:cNvCxnSpPr>
            <a:stCxn id="18" idx="2"/>
            <a:endCxn id="19" idx="0"/>
          </p:cNvCxnSpPr>
          <p:nvPr/>
        </p:nvCxnSpPr>
        <p:spPr>
          <a:xfrm flipH="1">
            <a:off x="6126480" y="526723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a:stCxn id="19" idx="2"/>
            <a:endCxn id="20" idx="0"/>
          </p:cNvCxnSpPr>
          <p:nvPr/>
        </p:nvCxnSpPr>
        <p:spPr>
          <a:xfrm flipH="1">
            <a:off x="6126480" y="56054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tratamiento de elección es quirúrgico, con el objetivo de que el paciente pueda cargar peso completo sin restricción en el posoperatorio inmediato [r5].</a:t>
            </a:r>
          </a:p>
          <a:p>
            <a:pPr marL="347472" indent="-347472">
              <a:spcAft>
                <a:spcPts val="1400"/>
              </a:spcAft>
              <a:buChar char="•"/>
            </a:pPr>
            <a:r>
              <a:rPr sz="2400">
                <a:solidFill>
                  <a:srgbClr val="263238"/>
                </a:solidFill>
                <a:latin typeface="Calibri"/>
              </a:rPr>
              <a:t>Opinión experta: el manejo no operatorio queda para casos excepcionales.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Cochrane 2022: razón de riesgos del clavo frente al implante extramedular (1 = sin diferencia)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Lewis SR et al. Cochrane Database Syst Rev. 2022. doi:10.1002/14651858.CD000093.pub6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74</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INSITE: revisión quirúrgica al 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Schemitsch EH et al. JAMA Netw Open. 2023. doi:10.1001/jamanetworkopen.2023.17164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74</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Momento de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HIP ATTACK Investigators. Lancet. 2020. doi:10.1016/S0140-6736(20)30058-1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HIP ATTACK (ensayo con 2.970 pacientes con fractura de cadera): adelantar la cirugía a una meta de 6 h (mediana lograda de 6 h…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74</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a 30 días en cohortes: razón de riesgos según el corte de espera (1 = sin diferencia)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Yan W et al. EFORT Open Rev. 2026. doi:10.1530/EOR-2025-0164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Cohorte de Ontario: mortalidad a 30 días en pares emparejados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Pincus D et al. JAMA. 2017. doi:10.1001/jama.2017.17606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74</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Manejo perioperatorio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Grigoryan KV et al. J Orthop Trauma. 2014. doi:10.1097/BOT.0b013e3182a5a045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metaanálisis de 18 estudios y 9.094 pacientes, que ortopedia y geriatría trabajen juntas se asoció con menos muertes durante el ingreso (RR 0,60…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74</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Manejo perioperatorio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American Academy of Orthopaedic Surgeons. Adoptada el 3 de diciembre de. 2021.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Ácido tranexámico para reducir el sangrado y la transfusión; profilaxis de tromboembolismo venoso; analgesia multimodal con bloqueo; y no usar tracción preoperatoria de rutina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74</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REGAIN: muerte o incapacidad para caminar a los 60 días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Neuman MD et al. N Engl J Med. 2021. doi:10.1056/NEJMoa2113514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74</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American Academy of Orthopaedic Surgeons. Adoptada el 3 de diciembre de. 2021.</a:t>
            </a:r>
          </a:p>
          <a:p>
            <a:r>
              <a:rPr sz="800">
                <a:solidFill>
                  <a:srgbClr val="5A6469"/>
                </a:solidFill>
                <a:latin typeface="Calibri"/>
              </a:rPr>
              <a:t>[r5] National Institute for Health and Care Excellence. London: NICE;. 2023.</a:t>
            </a:r>
          </a:p>
          <a:p>
            <a:r>
              <a:rPr sz="800">
                <a:solidFill>
                  <a:srgbClr val="5A6469"/>
                </a:solidFill>
                <a:latin typeface="Calibri"/>
              </a:rPr>
              <a:t>[r8] Baumgaertner MR et al. J Bone Joint Surg Am. 1995. doi:10.2106/00004623-199507000-00012</a:t>
            </a:r>
          </a:p>
          <a:p>
            <a:r>
              <a:rPr sz="800">
                <a:solidFill>
                  <a:srgbClr val="5A6469"/>
                </a:solidFill>
                <a:latin typeface="Calibri"/>
              </a:rPr>
              <a:t>[r9] Wittauer M et al. World J Orthop. 2025. doi:10.5312/wjo.v16.i8.106982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bloque es apoyo de estudio: explica el porqué de cada paso y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punta-ápex (TAD) media en fracturas sin y con cut-out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Baumgaertner MR et al. J Bone Joint Surg Am. 1995. doi:10.2106/00004623-199507000-00012</a:t>
            </a:r>
          </a:p>
          <a:p>
            <a:r>
              <a:rPr sz="1000">
                <a:solidFill>
                  <a:srgbClr val="5A6469"/>
                </a:solidFill>
                <a:latin typeface="Calibri"/>
              </a:rPr>
              <a:t>[r24] Geller JA et al. Int Orthop. 2010. doi:10.1007/s00264-009-0837-7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Apoyo cortical medial tras la reducción en 127 fracturas inestables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Chang SM et al. Arch Orthop Trauma Surg. 2015. doi:10.1007/s00402-015-2206-x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74</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de Haan E et al. Bone Jt Open. 2025. doi:10.1302/2633-1462.64.BJO-2024-0203.R1</a:t>
            </a:r>
          </a:p>
          <a:p>
            <a:r>
              <a:rPr sz="800">
                <a:solidFill>
                  <a:srgbClr val="5A6469"/>
                </a:solidFill>
                <a:latin typeface="Calibri"/>
              </a:rPr>
              <a:t>[r4] American Academy of Orthopaedic Surgeons. Adoptada el 3 de diciembre de. 2021.</a:t>
            </a:r>
          </a:p>
          <a:p>
            <a:r>
              <a:rPr sz="800">
                <a:solidFill>
                  <a:srgbClr val="5A6469"/>
                </a:solidFill>
                <a:latin typeface="Calibri"/>
              </a:rPr>
              <a:t>[r5] National Institute for Health and Care Excellence. London: NICE;. 2023.</a:t>
            </a:r>
          </a:p>
          <a:p>
            <a:r>
              <a:rPr sz="800">
                <a:solidFill>
                  <a:srgbClr val="5A6469"/>
                </a:solidFill>
                <a:latin typeface="Calibri"/>
              </a:rPr>
              <a:t>[r6] Lewis SR et al. Cochrane Database Syst Rev. 2022. doi:10.1002/14651858.CD000093.pub6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dos familias: las mecánicas (cut-out, varo, fractura periimplante, pseudoartrosis, malrotación), que casi siempre nacen en la técnica, y las generales (delirio, neumonía, infección, tromboembolismo)…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74</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mecánicas: frecuencias en series y revisiones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[r42] Barra AE et al. Front Surg. 2024. doi:10.3389/fsurg.2024.1438858</a:t>
            </a:r>
          </a:p>
          <a:p>
            <a:r>
              <a:rPr sz="800">
                <a:solidFill>
                  <a:srgbClr val="5A6469"/>
                </a:solidFill>
                <a:latin typeface="Calibri"/>
              </a:rPr>
              <a:t>[r24] Geller JA et al. Int Orthop. 2010. doi:10.1007/s00264-009-0837-7</a:t>
            </a:r>
          </a:p>
          <a:p>
            <a:r>
              <a:rPr sz="800">
                <a:solidFill>
                  <a:srgbClr val="5A6469"/>
                </a:solidFill>
                <a:latin typeface="Calibri"/>
              </a:rPr>
              <a:t>[r43] Kashigar A et al. Bone Joint J. 2014. doi:10.1302/0301-620X.96B8.33644</a:t>
            </a:r>
          </a:p>
          <a:p>
            <a:r>
              <a:rPr sz="800">
                <a:solidFill>
                  <a:srgbClr val="5A6469"/>
                </a:solidFill>
                <a:latin typeface="Calibri"/>
              </a:rPr>
              <a:t>[r9] Wittauer M et al. World J Orthop. 2025. doi:10.5312/wjo.v16.i8.106982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74</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mecánicas: cuánto pesan y cómo se evitan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Wittauer M et al. World J Orthop. 2025. doi:10.5312/wjo.v16.i8.106982</a:t>
            </a:r>
          </a:p>
          <a:p>
            <a:r>
              <a:rPr sz="800">
                <a:solidFill>
                  <a:srgbClr val="5A6469"/>
                </a:solidFill>
                <a:latin typeface="Calibri"/>
              </a:rPr>
              <a:t>[r42] Barra AE et al. Front Surg. 2024. doi:10.3389/fsurg.2024.1438858</a:t>
            </a:r>
          </a:p>
          <a:p>
            <a:r>
              <a:rPr sz="800">
                <a:solidFill>
                  <a:srgbClr val="5A6469"/>
                </a:solidFill>
                <a:latin typeface="Calibri"/>
              </a:rPr>
              <a:t>[r24] Geller JA et al. Int Orthop. 2010. doi:10.1007/s00264-009-0837-7</a:t>
            </a:r>
          </a:p>
          <a:p>
            <a:r>
              <a:rPr sz="800">
                <a:solidFill>
                  <a:srgbClr val="5A6469"/>
                </a:solidFill>
                <a:latin typeface="Calibri"/>
              </a:rPr>
              <a:t>[r43] Kashigar A et al. Bone Joint J. 2014. doi:10.1302/0301-620X.96B8.33644</a:t>
            </a:r>
          </a:p>
          <a:p>
            <a:r>
              <a:rPr sz="800">
                <a:solidFill>
                  <a:srgbClr val="5A6469"/>
                </a:solidFill>
                <a:latin typeface="Calibri"/>
              </a:rPr>
              <a:t>[r18] Ng M et al. Eur J Orthop Surg Traumatol. 2022. doi:10.1007/s00590-021-03124-8</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Frecuencia o riesgo</a:t>
                      </a:r>
                    </a:p>
                  </a:txBody>
                  <a:tcPr>
                    <a:solidFill>
                      <a:srgbClr val="0F5F6B"/>
                    </a:solidFill>
                  </a:tcPr>
                </a:tc>
                <a:tc>
                  <a:txBody>
                    <a:bodyPr/>
                    <a:lstStyle/>
                    <a:p>
                      <a:r>
                        <a:rPr sz="1600" b="1">
                          <a:solidFill>
                            <a:srgbClr val="FFFFFF"/>
                          </a:solidFill>
                          <a:latin typeface="Calibri"/>
                        </a:rPr>
                        <a:t>Prevención</a:t>
                      </a:r>
                    </a:p>
                  </a:txBody>
                  <a:tcPr>
                    <a:solidFill>
                      <a:srgbClr val="0F5F6B"/>
                    </a:solidFill>
                  </a:tcPr>
                </a:tc>
              </a:tr>
              <a:tr h="457200">
                <a:tc>
                  <a:txBody>
                    <a:bodyPr/>
                    <a:lstStyle/>
                    <a:p>
                      <a:r>
                        <a:rPr sz="1600">
                          <a:solidFill>
                            <a:srgbClr val="263238"/>
                          </a:solidFill>
                          <a:latin typeface="Calibri"/>
                        </a:rPr>
                        <a:t>Cut-out</a:t>
                      </a:r>
                    </a:p>
                  </a:txBody>
                  <a:tcPr>
                    <a:solidFill>
                      <a:srgbClr val="EEF3F4"/>
                    </a:solidFill>
                  </a:tcPr>
                </a:tc>
                <a:tc>
                  <a:txBody>
                    <a:bodyPr/>
                    <a:lstStyle/>
                    <a:p>
                      <a:r>
                        <a:rPr sz="1600">
                          <a:solidFill>
                            <a:srgbClr val="263238"/>
                          </a:solidFill>
                          <a:latin typeface="Calibri"/>
                        </a:rPr>
                        <a:t>2 a 15 % [r9]; 2,3 %, 8,5 % y 13 % en tres series [r42][r24][r43]</a:t>
                      </a:r>
                    </a:p>
                  </a:txBody>
                  <a:tcPr>
                    <a:solidFill>
                      <a:srgbClr val="EEF3F4"/>
                    </a:solidFill>
                  </a:tcPr>
                </a:tc>
                <a:tc>
                  <a:txBody>
                    <a:bodyPr/>
                    <a:lstStyle/>
                    <a:p>
                      <a:r>
                        <a:rPr sz="1600">
                          <a:solidFill>
                            <a:srgbClr val="263238"/>
                          </a:solidFill>
                          <a:latin typeface="Calibri"/>
                        </a:rPr>
                        <a:t>TAD menor de 25 mm, tornillo centrado, buena reducción [r18][r9]</a:t>
                      </a:r>
                    </a:p>
                  </a:txBody>
                  <a:tcPr>
                    <a:solidFill>
                      <a:srgbClr val="EEF3F4"/>
                    </a:solidFill>
                  </a:tcPr>
                </a:tc>
              </a:tr>
              <a:tr h="457200">
                <a:tc>
                  <a:txBody>
                    <a:bodyPr/>
                    <a:lstStyle/>
                    <a:p>
                      <a:r>
                        <a:rPr sz="1600">
                          <a:solidFill>
                            <a:srgbClr val="263238"/>
                          </a:solidFill>
                          <a:latin typeface="Calibri"/>
                        </a:rPr>
                        <a:t>Fractura de la pared lateral con deslizante</a:t>
                      </a:r>
                    </a:p>
                  </a:txBody>
                  <a:tcPr>
                    <a:solidFill>
                      <a:srgbClr val="FFFFFF"/>
                    </a:solidFill>
                  </a:tcPr>
                </a:tc>
                <a:tc>
                  <a:txBody>
                    <a:bodyPr/>
                    <a:lstStyle/>
                    <a:p>
                      <a:r>
                        <a:rPr sz="1600">
                          <a:solidFill>
                            <a:srgbClr val="263238"/>
                          </a:solidFill>
                          <a:latin typeface="Calibri"/>
                        </a:rPr>
                        <a:t>22 % de reoperación si se fractura frente a 3 % si está íntegra [r16]</a:t>
                      </a:r>
                    </a:p>
                  </a:txBody>
                  <a:tcPr>
                    <a:solidFill>
                      <a:srgbClr val="FFFFFF"/>
                    </a:solidFill>
                  </a:tcPr>
                </a:tc>
                <a:tc>
                  <a:txBody>
                    <a:bodyPr/>
                    <a:lstStyle/>
                    <a:p>
                      <a:r>
                        <a:rPr sz="1600">
                          <a:solidFill>
                            <a:srgbClr val="263238"/>
                          </a:solidFill>
                          <a:latin typeface="Calibri"/>
                        </a:rPr>
                        <a:t>Elegir clavo si la pared es delgada [r17]</a:t>
                      </a:r>
                    </a:p>
                  </a:txBody>
                  <a:tcPr>
                    <a:solidFill>
                      <a:srgbClr val="FFFFFF"/>
                    </a:solidFill>
                  </a:tcPr>
                </a:tc>
              </a:tr>
              <a:tr h="457200">
                <a:tc>
                  <a:txBody>
                    <a:bodyPr/>
                    <a:lstStyle/>
                    <a:p>
                      <a:r>
                        <a:rPr sz="1600">
                          <a:solidFill>
                            <a:srgbClr val="263238"/>
                          </a:solidFill>
                          <a:latin typeface="Calibri"/>
                        </a:rPr>
                        <a:t>Fractura periimplante</a:t>
                      </a:r>
                    </a:p>
                  </a:txBody>
                  <a:tcPr>
                    <a:solidFill>
                      <a:srgbClr val="EEF3F4"/>
                    </a:solidFill>
                  </a:tcPr>
                </a:tc>
                <a:tc>
                  <a:txBody>
                    <a:bodyPr/>
                    <a:lstStyle/>
                    <a:p>
                      <a:r>
                        <a:rPr sz="1600">
                          <a:solidFill>
                            <a:srgbClr val="263238"/>
                          </a:solidFill>
                          <a:latin typeface="Calibri"/>
                        </a:rPr>
                        <a:t>RR 2,94 intraoperatoria y 3,62 posterior con clavo; una adicional por cada 67 pacientes [r6]</a:t>
                      </a:r>
                    </a:p>
                  </a:txBody>
                  <a:tcPr>
                    <a:solidFill>
                      <a:srgbClr val="EEF3F4"/>
                    </a:solidFill>
                  </a:tcPr>
                </a:tc>
                <a:tc>
                  <a:txBody>
                    <a:bodyPr/>
                    <a:lstStyle/>
                    <a:p>
                      <a:r>
                        <a:rPr sz="1600">
                          <a:solidFill>
                            <a:srgbClr val="263238"/>
                          </a:solidFill>
                          <a:latin typeface="Calibri"/>
                        </a:rPr>
                        <a:t>Técnica cuidadosa; el clavo largo redujo la refractura de diáfisis en datos observacionales [r23]</a:t>
                      </a:r>
                    </a:p>
                  </a:txBody>
                  <a:tcPr>
                    <a:solidFill>
                      <a:srgbClr val="EEF3F4"/>
                    </a:solidFill>
                  </a:tcPr>
                </a:tc>
              </a:tr>
              <a:tr h="457200">
                <a:tc>
                  <a:txBody>
                    <a:bodyPr/>
                    <a:lstStyle/>
                    <a:p>
                      <a:r>
                        <a:rPr sz="1600">
                          <a:solidFill>
                            <a:srgbClr val="263238"/>
                          </a:solidFill>
                          <a:latin typeface="Calibri"/>
                        </a:rPr>
                        <a:t>Pseudoartrosis</a:t>
                      </a:r>
                    </a:p>
                  </a:txBody>
                  <a:tcPr>
                    <a:solidFill>
                      <a:srgbClr val="FFFFFF"/>
                    </a:solidFill>
                  </a:tcPr>
                </a:tc>
                <a:tc>
                  <a:txBody>
                    <a:bodyPr/>
                    <a:lstStyle/>
                    <a:p>
                      <a:r>
                        <a:rPr sz="1600">
                          <a:solidFill>
                            <a:srgbClr val="263238"/>
                          </a:solidFill>
                          <a:latin typeface="Calibri"/>
                        </a:rPr>
                        <a:t>RR 0,55 con clavo frente a extramedular [r6]</a:t>
                      </a:r>
                    </a:p>
                  </a:txBody>
                  <a:tcPr>
                    <a:solidFill>
                      <a:srgbClr val="FFFFFF"/>
                    </a:solidFill>
                  </a:tcPr>
                </a:tc>
                <a:tc>
                  <a:txBody>
                    <a:bodyPr/>
                    <a:lstStyle/>
                    <a:p>
                      <a:r>
                        <a:rPr sz="1600">
                          <a:solidFill>
                            <a:srgbClr val="263238"/>
                          </a:solidFill>
                          <a:latin typeface="Calibri"/>
                        </a:rPr>
                        <a:t>Reducción con apoyo medial y compresión [r10]</a:t>
                      </a:r>
                    </a:p>
                  </a:txBody>
                  <a:tcPr>
                    <a:solidFill>
                      <a:srgbClr val="FFFFFF"/>
                    </a:solidFill>
                  </a:tcPr>
                </a:tc>
              </a:tr>
              <a:tr h="457200">
                <a:tc>
                  <a:txBody>
                    <a:bodyPr/>
                    <a:lstStyle/>
                    <a:p>
                      <a:r>
                        <a:rPr sz="1600">
                          <a:solidFill>
                            <a:srgbClr val="263238"/>
                          </a:solidFill>
                          <a:latin typeface="Calibri"/>
                        </a:rPr>
                        <a:t>Efecto cuña</a:t>
                      </a:r>
                    </a:p>
                  </a:txBody>
                  <a:tcPr>
                    <a:solidFill>
                      <a:srgbClr val="EEF3F4"/>
                    </a:solidFill>
                  </a:tcPr>
                </a:tc>
                <a:tc>
                  <a:txBody>
                    <a:bodyPr/>
                    <a:lstStyle/>
                    <a:p>
                      <a:r>
                        <a:rPr sz="1600">
                          <a:solidFill>
                            <a:srgbClr val="263238"/>
                          </a:solidFill>
                          <a:latin typeface="Calibri"/>
                        </a:rPr>
                        <a:t>9 % en una serie [r9]</a:t>
                      </a:r>
                    </a:p>
                  </a:txBody>
                  <a:tcPr>
                    <a:solidFill>
                      <a:srgbClr val="EEF3F4"/>
                    </a:solidFill>
                  </a:tcPr>
                </a:tc>
                <a:tc>
                  <a:txBody>
                    <a:bodyPr/>
                    <a:lstStyle/>
                    <a:p>
                      <a:r>
                        <a:rPr sz="1600">
                          <a:solidFill>
                            <a:srgbClr val="263238"/>
                          </a:solidFill>
                          <a:latin typeface="Calibri"/>
                        </a:rPr>
                        <a:t>Entrada correcta y trayecto bien preparado [r9]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74</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de Haan E et al. Bone Jt Open. 2025. doi:10.1302/2633-1462.64.BJO-2024-0203.R1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cohorte neerlandesa murió el 10 % de los pacientes con fractura trocantérica a los 30 días (89 de 856) y el 32 % al año (276 de 856)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74</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tras fractura trocantérica en mayores de 70 años (n = 856)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de Haan E et al. Bone Jt Open. 2025. doi:10.1302/2633-1462.64.BJO-2024-0203.R1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74</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al año tras fractura de cadera (todas las localizaciones), extremos entre 19 países y regiones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Sing CW et al. J Bone Miner Res. 2023. doi:10.1002/jbmr.4821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74</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National Institute for Health and Care Excellence. London: NICE;. 2023.</a:t>
            </a:r>
          </a:p>
          <a:p>
            <a:r>
              <a:rPr sz="1000">
                <a:solidFill>
                  <a:srgbClr val="5A6469"/>
                </a:solidFill>
                <a:latin typeface="Calibri"/>
              </a:rPr>
              <a:t>[r4] American Academy of Orthopaedic Surgeons. Adoptada el 3 de diciembre de. 2021.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NICE pide operar con el objetivo de que el paciente cargue peso completo, sin restricción, en el posoperatorio inmediato… [r5]</a:t>
            </a:r>
          </a:p>
          <a:p>
            <a:pPr marL="347472" indent="-347472">
              <a:spcAft>
                <a:spcPts val="1400"/>
              </a:spcAft>
              <a:buChar char="•"/>
            </a:pPr>
            <a:r>
              <a:rPr sz="2400">
                <a:solidFill>
                  <a:srgbClr val="263238"/>
                </a:solidFill>
                <a:latin typeface="Calibri"/>
              </a:rPr>
              <a:t>La AAOS considera que la carga completa inmediata según tolerancia puede considerarse, con evidencia baja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74</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Kammerlander C et al. J Bone Joint Surg Am. 2018. doi:10.2106/JBJS.17.01222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argumento práctico está en otro estudio: con una plantilla con sensor… [r20]</a:t>
            </a:r>
          </a:p>
          <a:p>
            <a:pPr marL="347472" indent="-347472">
              <a:spcAft>
                <a:spcPts val="1400"/>
              </a:spcAft>
              <a:buChar char="•"/>
            </a:pPr>
            <a:r>
              <a:rPr sz="2400">
                <a:solidFill>
                  <a:srgbClr val="263238"/>
                </a:solidFill>
                <a:latin typeface="Calibri"/>
              </a:rPr>
              <a:t>Los autores concluyen que en estos pacientes la orden de carga parcial debería abandonarse, porque la movilización temprana es clave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74</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National Institute for Health and Care Excellence. London: NICE;. 2023.</a:t>
            </a:r>
          </a:p>
          <a:p>
            <a:r>
              <a:rPr sz="1000">
                <a:solidFill>
                  <a:srgbClr val="5A6469"/>
                </a:solidFill>
                <a:latin typeface="Calibri"/>
              </a:rPr>
              <a:t>[r11] Grigoryan KV et al. J Orthop Trauma. 2014. doi:10.1097/BOT.0b013e3182a5a045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Seguimiento radiográfico (práctica habitual): control a las primeras semanas para detectar varo, retroceso o migración del tornillo.</a:t>
            </a:r>
          </a:p>
          <a:p>
            <a:pPr marL="347472" indent="-347472">
              <a:spcAft>
                <a:spcPts val="1400"/>
              </a:spcAft>
              <a:buChar char="•"/>
            </a:pPr>
            <a:r>
              <a:rPr sz="2400">
                <a:solidFill>
                  <a:srgbClr val="263238"/>
                </a:solidFill>
                <a:latin typeface="Calibri"/>
              </a:rPr>
              <a:t>Equipo y entorno: valoración ortogeriátrica y metas de rehabilitación desde el ingreso [r5][r11].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74</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frente a frente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American Academy of Orthopaedic Surgeons. Adoptada el 3 de diciembre de. 2021.</a:t>
            </a:r>
          </a:p>
          <a:p>
            <a:r>
              <a:rPr sz="1000">
                <a:solidFill>
                  <a:srgbClr val="5A6469"/>
                </a:solidFill>
                <a:latin typeface="Calibri"/>
              </a:rPr>
              <a:t>[r5]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tabla pone lado a lado lo que dicen la AAOS (2021) y NICE CG124 (última actualización en 2023…</a:t>
            </a:r>
          </a:p>
          <a:p>
            <a:pPr marL="347472" indent="-347472">
              <a:spcAft>
                <a:spcPts val="1400"/>
              </a:spcAft>
              <a:buChar char="•"/>
            </a:pPr>
            <a:r>
              <a:rPr sz="2400">
                <a:solidFill>
                  <a:srgbClr val="263238"/>
                </a:solidFill>
                <a:latin typeface="Calibri"/>
              </a:rPr>
              <a:t>Donde discrepan, el residente debe saber ambas posturas y la razón [r4][r5].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74</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AAOS 2021, NICE CG124 (2023) y evidencia comparativa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American Academy of Orthopaedic Surgeons. Adoptada el 3 de diciembre de. 2021.</a:t>
            </a:r>
          </a:p>
          <a:p>
            <a:r>
              <a:rPr sz="800">
                <a:solidFill>
                  <a:srgbClr val="5A6469"/>
                </a:solidFill>
                <a:latin typeface="Calibri"/>
              </a:rPr>
              <a:t>[r5] National Institute for Health and Care Excellence. London: NICE;. 2023.</a:t>
            </a:r>
          </a:p>
          <a:p>
            <a:r>
              <a:rPr sz="800">
                <a:solidFill>
                  <a:srgbClr val="5A6469"/>
                </a:solidFill>
                <a:latin typeface="Calibri"/>
              </a:rPr>
              <a:t>[r15] Haj-Mirzaian A et al. Radiology. 2020. doi:10.1148/radiol.2020192167</a:t>
            </a:r>
          </a:p>
          <a:p>
            <a:r>
              <a:rPr sz="800">
                <a:solidFill>
                  <a:srgbClr val="5A6469"/>
                </a:solidFill>
                <a:latin typeface="Calibri"/>
              </a:rPr>
              <a:t>[r38] HIP ATTACK Investigators. Lancet. 2020. doi:10.1016/S0140-6736(20)30058-1</a:t>
            </a:r>
          </a:p>
          <a:p>
            <a:r>
              <a:rPr sz="800">
                <a:solidFill>
                  <a:srgbClr val="5A6469"/>
                </a:solidFill>
                <a:latin typeface="Calibri"/>
              </a:rPr>
              <a:t>[r39] Pincus D et al. JAMA. 2017. doi:10.1001/jama.2017.17606</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Tema</a:t>
                      </a:r>
                    </a:p>
                  </a:txBody>
                  <a:tcPr>
                    <a:solidFill>
                      <a:srgbClr val="0F5F6B"/>
                    </a:solidFill>
                  </a:tcPr>
                </a:tc>
                <a:tc>
                  <a:txBody>
                    <a:bodyPr/>
                    <a:lstStyle/>
                    <a:p>
                      <a:r>
                        <a:rPr sz="1400" b="1">
                          <a:solidFill>
                            <a:srgbClr val="FFFFFF"/>
                          </a:solidFill>
                          <a:latin typeface="Calibri"/>
                        </a:rPr>
                        <a:t>AAOS 2021</a:t>
                      </a:r>
                    </a:p>
                  </a:txBody>
                  <a:tcPr>
                    <a:solidFill>
                      <a:srgbClr val="0F5F6B"/>
                    </a:solidFill>
                  </a:tcPr>
                </a:tc>
                <a:tc>
                  <a:txBody>
                    <a:bodyPr/>
                    <a:lstStyle/>
                    <a:p>
                      <a:r>
                        <a:rPr sz="1400" b="1">
                          <a:solidFill>
                            <a:srgbClr val="FFFFFF"/>
                          </a:solidFill>
                          <a:latin typeface="Calibri"/>
                        </a:rPr>
                        <a:t>NICE CG124 (2023)</a:t>
                      </a:r>
                    </a:p>
                  </a:txBody>
                  <a:tcPr>
                    <a:solidFill>
                      <a:srgbClr val="0F5F6B"/>
                    </a:solidFill>
                  </a:tcPr>
                </a:tc>
                <a:tc>
                  <a:txBody>
                    <a:bodyPr/>
                    <a:lstStyle/>
                    <a:p>
                      <a:r>
                        <a:rPr sz="1400" b="1">
                          <a:solidFill>
                            <a:srgbClr val="FFFFFF"/>
                          </a:solidFill>
                          <a:latin typeface="Calibri"/>
                        </a:rPr>
                        <a:t>Evidencia comparativa</a:t>
                      </a:r>
                    </a:p>
                  </a:txBody>
                  <a:tcPr>
                    <a:solidFill>
                      <a:srgbClr val="0F5F6B"/>
                    </a:solidFill>
                  </a:tcPr>
                </a:tc>
              </a:tr>
              <a:tr h="457200">
                <a:tc>
                  <a:txBody>
                    <a:bodyPr/>
                    <a:lstStyle/>
                    <a:p>
                      <a:r>
                        <a:rPr sz="1400">
                          <a:solidFill>
                            <a:srgbClr val="263238"/>
                          </a:solidFill>
                          <a:latin typeface="Calibri"/>
                        </a:rPr>
                        <a:t>Fractura oculta</a:t>
                      </a:r>
                    </a:p>
                  </a:txBody>
                  <a:tcPr>
                    <a:solidFill>
                      <a:srgbClr val="EEF3F4"/>
                    </a:solidFill>
                  </a:tcPr>
                </a:tc>
                <a:tc>
                  <a:txBody>
                    <a:bodyPr/>
                    <a:lstStyle/>
                    <a:p>
                      <a:r>
                        <a:rPr sz="1400">
                          <a:solidFill>
                            <a:srgbClr val="263238"/>
                          </a:solidFill>
                          <a:latin typeface="Calibri"/>
                        </a:rPr>
                        <a:t>Sin recomendación específica en las secciones revisadas</a:t>
                      </a:r>
                    </a:p>
                  </a:txBody>
                  <a:tcPr>
                    <a:solidFill>
                      <a:srgbClr val="EEF3F4"/>
                    </a:solidFill>
                  </a:tcPr>
                </a:tc>
                <a:tc>
                  <a:txBody>
                    <a:bodyPr/>
                    <a:lstStyle/>
                    <a:p>
                      <a:r>
                        <a:rPr sz="1400">
                          <a:solidFill>
                            <a:srgbClr val="263238"/>
                          </a:solidFill>
                          <a:latin typeface="Calibri"/>
                        </a:rPr>
                        <a:t>RM; TC si no hay RM en 24 h o está contraindicada [r5]</a:t>
                      </a:r>
                    </a:p>
                  </a:txBody>
                  <a:tcPr>
                    <a:solidFill>
                      <a:srgbClr val="EEF3F4"/>
                    </a:solidFill>
                  </a:tcPr>
                </a:tc>
                <a:tc>
                  <a:txBody>
                    <a:bodyPr/>
                    <a:lstStyle/>
                    <a:p>
                      <a:r>
                        <a:rPr sz="1400">
                          <a:solidFill>
                            <a:srgbClr val="263238"/>
                          </a:solidFill>
                          <a:latin typeface="Calibri"/>
                        </a:rPr>
                        <a:t>39 % de fracturas quirúrgicas sin signo en la placa [r15]</a:t>
                      </a:r>
                    </a:p>
                  </a:txBody>
                  <a:tcPr>
                    <a:solidFill>
                      <a:srgbClr val="EEF3F4"/>
                    </a:solidFill>
                  </a:tcPr>
                </a:tc>
              </a:tr>
              <a:tr h="457200">
                <a:tc>
                  <a:txBody>
                    <a:bodyPr/>
                    <a:lstStyle/>
                    <a:p>
                      <a:r>
                        <a:rPr sz="1400">
                          <a:solidFill>
                            <a:srgbClr val="263238"/>
                          </a:solidFill>
                          <a:latin typeface="Calibri"/>
                        </a:rPr>
                        <a:t>Momento de la cirugía</a:t>
                      </a:r>
                    </a:p>
                  </a:txBody>
                  <a:tcPr>
                    <a:solidFill>
                      <a:srgbClr val="FFFFFF"/>
                    </a:solidFill>
                  </a:tcPr>
                </a:tc>
                <a:tc>
                  <a:txBody>
                    <a:bodyPr/>
                    <a:lstStyle/>
                    <a:p>
                      <a:r>
                        <a:rPr sz="1400">
                          <a:solidFill>
                            <a:srgbClr val="263238"/>
                          </a:solidFill>
                          <a:latin typeface="Calibri"/>
                        </a:rPr>
                        <a:t>Dentro de 24 a 48 h puede asociarse a mejores resultados (evidencia baja) [r4]</a:t>
                      </a:r>
                    </a:p>
                  </a:txBody>
                  <a:tcPr>
                    <a:solidFill>
                      <a:srgbClr val="FFFFFF"/>
                    </a:solidFill>
                  </a:tcPr>
                </a:tc>
                <a:tc>
                  <a:txBody>
                    <a:bodyPr/>
                    <a:lstStyle/>
                    <a:p>
                      <a:r>
                        <a:rPr sz="1400">
                          <a:solidFill>
                            <a:srgbClr val="263238"/>
                          </a:solidFill>
                          <a:latin typeface="Calibri"/>
                        </a:rPr>
                        <a:t>Día del ingreso o el siguiente [r5]</a:t>
                      </a:r>
                    </a:p>
                  </a:txBody>
                  <a:tcPr>
                    <a:solidFill>
                      <a:srgbClr val="FFFFFF"/>
                    </a:solidFill>
                  </a:tcPr>
                </a:tc>
                <a:tc>
                  <a:txBody>
                    <a:bodyPr/>
                    <a:lstStyle/>
                    <a:p>
                      <a:r>
                        <a:rPr sz="1400">
                          <a:solidFill>
                            <a:srgbClr val="263238"/>
                          </a:solidFill>
                          <a:latin typeface="Calibri"/>
                        </a:rPr>
                        <a:t>HIP ATTACK sin beneficio de operar en 6 h; espera mayor de 24 h con más complicaciones [r38][r39]</a:t>
                      </a:r>
                    </a:p>
                  </a:txBody>
                  <a:tcPr>
                    <a:solidFill>
                      <a:srgbClr val="FFFFFF"/>
                    </a:solidFill>
                  </a:tcPr>
                </a:tc>
              </a:tr>
              <a:tr h="457200">
                <a:tc>
                  <a:txBody>
                    <a:bodyPr/>
                    <a:lstStyle/>
                    <a:p>
                      <a:r>
                        <a:rPr sz="1400">
                          <a:solidFill>
                            <a:srgbClr val="263238"/>
                          </a:solidFill>
                          <a:latin typeface="Calibri"/>
                        </a:rPr>
                        <a:t>31A1 estable</a:t>
                      </a:r>
                    </a:p>
                  </a:txBody>
                  <a:tcPr>
                    <a:solidFill>
                      <a:srgbClr val="EEF3F4"/>
                    </a:solidFill>
                  </a:tcPr>
                </a:tc>
                <a:tc>
                  <a:txBody>
                    <a:bodyPr/>
                    <a:lstStyle/>
                    <a:p>
                      <a:r>
                        <a:rPr sz="1400">
                          <a:solidFill>
                            <a:srgbClr val="263238"/>
                          </a:solidFill>
                          <a:latin typeface="Calibri"/>
                        </a:rPr>
                        <a:t>Deslizante o clavo; evidencia alta, fuerte [r4]</a:t>
                      </a:r>
                    </a:p>
                  </a:txBody>
                  <a:tcPr>
                    <a:solidFill>
                      <a:srgbClr val="EEF3F4"/>
                    </a:solidFill>
                  </a:tcPr>
                </a:tc>
                <a:tc>
                  <a:txBody>
                    <a:bodyPr/>
                    <a:lstStyle/>
                    <a:p>
                      <a:r>
                        <a:rPr sz="1400">
                          <a:solidFill>
                            <a:srgbClr val="263238"/>
                          </a:solidFill>
                          <a:latin typeface="Calibri"/>
                        </a:rPr>
                        <a:t>Deslizante de preferencia [r5]</a:t>
                      </a:r>
                    </a:p>
                  </a:txBody>
                  <a:tcPr>
                    <a:solidFill>
                      <a:srgbClr val="EEF3F4"/>
                    </a:solidFill>
                  </a:tcPr>
                </a:tc>
                <a:tc>
                  <a:txBody>
                    <a:bodyPr/>
                    <a:lstStyle/>
                    <a:p>
                      <a:r>
                        <a:rPr sz="1400">
                          <a:solidFill>
                            <a:srgbClr val="263238"/>
                          </a:solidFill>
                          <a:latin typeface="Calibri"/>
                        </a:rPr>
                        <a:t>INSITE: resultados similares [r7]</a:t>
                      </a:r>
                    </a:p>
                  </a:txBody>
                  <a:tcPr>
                    <a:solidFill>
                      <a:srgbClr val="EEF3F4"/>
                    </a:solidFill>
                  </a:tcPr>
                </a:tc>
              </a:tr>
              <a:tr h="457200">
                <a:tc>
                  <a:txBody>
                    <a:bodyPr/>
                    <a:lstStyle/>
                    <a:p>
                      <a:r>
                        <a:rPr sz="1400">
                          <a:solidFill>
                            <a:srgbClr val="263238"/>
                          </a:solidFill>
                          <a:latin typeface="Calibri"/>
                        </a:rPr>
                        <a:t>31A2 inestable</a:t>
                      </a:r>
                    </a:p>
                  </a:txBody>
                  <a:tcPr>
                    <a:solidFill>
                      <a:srgbClr val="FFFFFF"/>
                    </a:solidFill>
                  </a:tcPr>
                </a:tc>
                <a:tc>
                  <a:txBody>
                    <a:bodyPr/>
                    <a:lstStyle/>
                    <a:p>
                      <a:r>
                        <a:rPr sz="1400">
                          <a:solidFill>
                            <a:srgbClr val="263238"/>
                          </a:solidFill>
                          <a:latin typeface="Calibri"/>
                        </a:rPr>
                        <a:t>Clavo cefalomedular; evidencia alta, fuerte [r4]</a:t>
                      </a:r>
                    </a:p>
                  </a:txBody>
                  <a:tcPr>
                    <a:solidFill>
                      <a:srgbClr val="FFFFFF"/>
                    </a:solidFill>
                  </a:tcPr>
                </a:tc>
                <a:tc>
                  <a:txBody>
                    <a:bodyPr/>
                    <a:lstStyle/>
                    <a:p>
                      <a:r>
                        <a:rPr sz="1400">
                          <a:solidFill>
                            <a:srgbClr val="263238"/>
                          </a:solidFill>
                          <a:latin typeface="Calibri"/>
                        </a:rPr>
                        <a:t>Deslizante de preferencia por encima y con el trocánter menor, salvo oblicuidad inversa [r5]</a:t>
                      </a:r>
                    </a:p>
                  </a:txBody>
                  <a:tcPr>
                    <a:solidFill>
                      <a:srgbClr val="FFFFFF"/>
                    </a:solidFill>
                  </a:tcPr>
                </a:tc>
                <a:tc>
                  <a:txBody>
                    <a:bodyPr/>
                    <a:lstStyle/>
                    <a:p>
                      <a:r>
                        <a:rPr sz="1400">
                          <a:solidFill>
                            <a:srgbClr val="263238"/>
                          </a:solidFill>
                          <a:latin typeface="Calibri"/>
                        </a:rPr>
                        <a:t>Cochrane: función y mortalidad similares; clavo con más fractura del implante [r6]</a:t>
                      </a:r>
                    </a:p>
                  </a:txBody>
                  <a:tcPr>
                    <a:solidFill>
                      <a:srgbClr val="FFFFFF"/>
                    </a:solidFill>
                  </a:tcPr>
                </a:tc>
              </a:tr>
              <a:tr h="457200">
                <a:tc>
                  <a:txBody>
                    <a:bodyPr/>
                    <a:lstStyle/>
                    <a:p>
                      <a:r>
                        <a:rPr sz="1400">
                          <a:solidFill>
                            <a:srgbClr val="263238"/>
                          </a:solidFill>
                          <a:latin typeface="Calibri"/>
                        </a:rPr>
                        <a:t>31A3 y subtrocantérea</a:t>
                      </a:r>
                    </a:p>
                  </a:txBody>
                  <a:tcPr>
                    <a:solidFill>
                      <a:srgbClr val="EEF3F4"/>
                    </a:solidFill>
                  </a:tcPr>
                </a:tc>
                <a:tc>
                  <a:txBody>
                    <a:bodyPr/>
                    <a:lstStyle/>
                    <a:p>
                      <a:r>
                        <a:rPr sz="1400">
                          <a:solidFill>
                            <a:srgbClr val="263238"/>
                          </a:solidFill>
                          <a:latin typeface="Calibri"/>
                        </a:rPr>
                        <a:t>Clavo cefalomedular; evidencia alta, fuerte [r4]</a:t>
                      </a:r>
                    </a:p>
                  </a:txBody>
                  <a:tcPr>
                    <a:solidFill>
                      <a:srgbClr val="EEF3F4"/>
                    </a:solidFill>
                  </a:tcPr>
                </a:tc>
                <a:tc>
                  <a:txBody>
                    <a:bodyPr/>
                    <a:lstStyle/>
                    <a:p>
                      <a:r>
                        <a:rPr sz="1400">
                          <a:solidFill>
                            <a:srgbClr val="263238"/>
                          </a:solidFill>
                          <a:latin typeface="Calibri"/>
                        </a:rPr>
                        <a:t>Clavo para subtrocantérea; la oblicuidad inversa queda fuera de la preferencia por el deslizante [r5]</a:t>
                      </a:r>
                    </a:p>
                  </a:txBody>
                  <a:tcPr>
                    <a:solidFill>
                      <a:srgbClr val="EEF3F4"/>
                    </a:solidFill>
                  </a:tcPr>
                </a:tc>
                <a:tc>
                  <a:txBody>
                    <a:bodyPr/>
                    <a:lstStyle/>
                    <a:p>
                      <a:r>
                        <a:rPr sz="1400">
                          <a:solidFill>
                            <a:srgbClr val="263238"/>
                          </a:solidFill>
                          <a:latin typeface="Calibri"/>
                        </a:rPr>
                        <a:t>Sin ensayo definitivo para 31A3 en las fuentes abiertas revisadas</a:t>
                      </a:r>
                    </a:p>
                  </a:txBody>
                  <a:tcPr>
                    <a:solidFill>
                      <a:srgbClr val="EEF3F4"/>
                    </a:solidFill>
                  </a:tcPr>
                </a:tc>
              </a:tr>
              <a:tr h="457200">
                <a:tc>
                  <a:txBody>
                    <a:bodyPr/>
                    <a:lstStyle/>
                    <a:p>
                      <a:r>
                        <a:rPr sz="1400">
                          <a:solidFill>
                            <a:srgbClr val="263238"/>
                          </a:solidFill>
                          <a:latin typeface="Calibri"/>
                        </a:rPr>
                        <a:t>Clavo largo o corto</a:t>
                      </a:r>
                    </a:p>
                  </a:txBody>
                  <a:tcPr>
                    <a:solidFill>
                      <a:srgbClr val="FFFFFF"/>
                    </a:solidFill>
                  </a:tcPr>
                </a:tc>
                <a:tc>
                  <a:txBody>
                    <a:bodyPr/>
                    <a:lstStyle/>
                    <a:p>
                      <a:r>
                        <a:rPr sz="1400">
                          <a:solidFill>
                            <a:srgbClr val="263238"/>
                          </a:solidFill>
                          <a:latin typeface="Calibri"/>
                        </a:rPr>
                        <a:t>Cualquiera puede considerarse (evidencia baja) [r4]</a:t>
                      </a:r>
                    </a:p>
                  </a:txBody>
                  <a:tcPr>
                    <a:solidFill>
                      <a:srgbClr val="FFFFFF"/>
                    </a:solidFill>
                  </a:tcPr>
                </a:tc>
                <a:tc>
                  <a:txBody>
                    <a:bodyPr/>
                    <a:lstStyle/>
                    <a:p>
                      <a:r>
                        <a:rPr sz="1400">
                          <a:solidFill>
                            <a:srgbClr val="263238"/>
                          </a:solidFill>
                          <a:latin typeface="Calibri"/>
                        </a:rPr>
                        <a:t>No especifica</a:t>
                      </a:r>
                    </a:p>
                  </a:txBody>
                  <a:tcPr>
                    <a:solidFill>
                      <a:srgbClr val="FFFFFF"/>
                    </a:solidFill>
                  </a:tcPr>
                </a:tc>
                <a:tc>
                  <a:txBody>
                    <a:bodyPr/>
                    <a:lstStyle/>
                    <a:p>
                      <a:r>
                        <a:rPr sz="1400">
                          <a:solidFill>
                            <a:srgbClr val="263238"/>
                          </a:solidFill>
                          <a:latin typeface="Calibri"/>
                        </a:rPr>
                        <a:t>Ensayos: sin diferencias funcionales; corto más rápido [r13]</a:t>
                      </a:r>
                    </a:p>
                  </a:txBody>
                  <a:tcPr>
                    <a:solidFill>
                      <a:srgbClr val="FFFFFF"/>
                    </a:solidFill>
                  </a:tcPr>
                </a:tc>
              </a:tr>
              <a:tr h="457200">
                <a:tc>
                  <a:txBody>
                    <a:bodyPr/>
                    <a:lstStyle/>
                    <a:p>
                      <a:r>
                        <a:rPr sz="1400">
                          <a:solidFill>
                            <a:srgbClr val="263238"/>
                          </a:solidFill>
                          <a:latin typeface="Calibri"/>
                        </a:rPr>
                        <a:t>Anestesia</a:t>
                      </a:r>
                    </a:p>
                  </a:txBody>
                  <a:tcPr>
                    <a:solidFill>
                      <a:srgbClr val="EEF3F4"/>
                    </a:solidFill>
                  </a:tcPr>
                </a:tc>
                <a:tc>
                  <a:txBody>
                    <a:bodyPr/>
                    <a:lstStyle/>
                    <a:p>
                      <a:r>
                        <a:rPr sz="1400">
                          <a:solidFill>
                            <a:srgbClr val="263238"/>
                          </a:solidFill>
                          <a:latin typeface="Calibri"/>
                        </a:rPr>
                        <a:t>Espinal o general [r4]</a:t>
                      </a:r>
                    </a:p>
                  </a:txBody>
                  <a:tcPr>
                    <a:solidFill>
                      <a:srgbClr val="EEF3F4"/>
                    </a:solidFill>
                  </a:tcPr>
                </a:tc>
                <a:tc>
                  <a:txBody>
                    <a:bodyPr/>
                    <a:lstStyle/>
                    <a:p>
                      <a:r>
                        <a:rPr sz="1400">
                          <a:solidFill>
                            <a:srgbClr val="263238"/>
                          </a:solidFill>
                          <a:latin typeface="Calibri"/>
                        </a:rPr>
                        <a:t>Ofrecer elección [r5]</a:t>
                      </a:r>
                    </a:p>
                  </a:txBody>
                  <a:tcPr>
                    <a:solidFill>
                      <a:srgbClr val="EEF3F4"/>
                    </a:solidFill>
                  </a:tcPr>
                </a:tc>
                <a:tc>
                  <a:txBody>
                    <a:bodyPr/>
                    <a:lstStyle/>
                    <a:p>
                      <a:r>
                        <a:rPr sz="1400">
                          <a:solidFill>
                            <a:srgbClr val="263238"/>
                          </a:solidFill>
                          <a:latin typeface="Calibri"/>
                        </a:rPr>
                        <a:t>REGAIN: sin diferencia en marcha a los 60 días [r41]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74</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La estabilidad manda: pared lateral, soporte posteromedial (calcar) y trazo inverso deciden el implante; el nombre de la fractura 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74</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Haj-Mirzaian A et al. Radiology. 2020. doi:10.1148/radiol.2020192167</a:t>
            </a:r>
          </a:p>
          <a:p>
            <a:r>
              <a:rPr sz="1000">
                <a:solidFill>
                  <a:srgbClr val="5A6469"/>
                </a:solidFill>
                <a:latin typeface="Calibri"/>
              </a:rPr>
              <a:t>[r5]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radiografía normal con sospecha clínica no descarta la fractura: en una revisión sistemática… [r15]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74</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American Academy of Orthopaedic Surgeons. Adoptada el 3 de diciembre de. 2021.</a:t>
            </a:r>
          </a:p>
          <a:p>
            <a:r>
              <a:rPr sz="1000">
                <a:solidFill>
                  <a:srgbClr val="5A6469"/>
                </a:solidFill>
                <a:latin typeface="Calibri"/>
              </a:rPr>
              <a:t>[r5] National Institute for Health and Care Excellence. London: NICE;. 2023.</a:t>
            </a:r>
          </a:p>
          <a:p>
            <a:r>
              <a:rPr sz="1000">
                <a:solidFill>
                  <a:srgbClr val="5A6469"/>
                </a:solidFill>
                <a:latin typeface="Calibri"/>
              </a:rPr>
              <a:t>[r6] Lewis SR et al. Cochrane Database Syst Rev. 2022. doi:10.1002/14651858.CD000093.pub6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estabilidad y no el nombre decide el implante; AAOS y NICE discrepan en las inestables y los ensayos muestran resultados funcionales parecidos [r4][r5][r6].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74</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AO/OTA 31A · Evans-Jensen · pared lateral · calcar femoral · tip-apex distance (TAD) · cut-out · clavo cefalomedular · tornillo deslizante de cadera (DHS/SHS) · oblicuidad inversa · efecto cuña · criterios de Chang…</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74</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Song H et al. Geriatr Orthop Surg Rehabil. 2021. doi:10.1177/21514593211056739</a:t>
            </a:r>
          </a:p>
          <a:p>
            <a:r>
              <a:rPr sz="800">
                <a:solidFill>
                  <a:srgbClr val="5A6469"/>
                </a:solidFill>
                <a:latin typeface="Calibri"/>
              </a:rPr>
              <a:t>[r17] Hsu CE et al. 2013. doi:10.1302/0301-620X.95B8.31495</a:t>
            </a:r>
          </a:p>
          <a:p>
            <a:r>
              <a:rPr sz="800">
                <a:solidFill>
                  <a:srgbClr val="5A6469"/>
                </a:solidFill>
                <a:latin typeface="Calibri"/>
              </a:rPr>
              <a:t>[r19] Nikolaides AP et al. J Clin Med. 2025. doi:10.3390/jcm14155419</a:t>
            </a:r>
          </a:p>
          <a:p>
            <a:r>
              <a:rPr sz="800">
                <a:solidFill>
                  <a:srgbClr val="5A6469"/>
                </a:solidFill>
                <a:latin typeface="Calibri"/>
              </a:rPr>
              <a:t>[r9] Wittauer M et al. World J Orthop. 2025. doi:10.5312/wjo.v16.i8.106982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Pared lateral de más de 20,5 mm: 31A1; de 20,5 mm o menos: 31A2 [r3].</a:t>
            </a:r>
          </a:p>
          <a:p>
            <a:pPr marL="347472" indent="-347472">
              <a:spcAft>
                <a:spcPts val="1400"/>
              </a:spcAft>
              <a:buChar char="•"/>
            </a:pPr>
            <a:r>
              <a:rPr sz="2400">
                <a:solidFill>
                  <a:srgbClr val="263238"/>
                </a:solidFill>
                <a:latin typeface="Calibri"/>
              </a:rPr>
              <a:t>Deslizante solo con pared lateral íntegra; si es delgada, prefiera clavo [r17].</a:t>
            </a:r>
          </a:p>
          <a:p>
            <a:pPr marL="347472" indent="-347472">
              <a:spcAft>
                <a:spcPts val="1400"/>
              </a:spcAft>
              <a:buChar char="•"/>
            </a:pPr>
            <a:r>
              <a:rPr sz="2400">
                <a:solidFill>
                  <a:srgbClr val="263238"/>
                </a:solidFill>
                <a:latin typeface="Calibri"/>
              </a:rPr>
              <a:t>El clavo no endereza un varo: reduzca antes de insertar [r19][r9].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74</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de staff: Caso de staff (caso didáctico sintético)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Mujer de 84 años que vive sola y camina con bastón.</a:t>
            </a:r>
          </a:p>
          <a:p>
            <a:pPr marL="347472" indent="-347472">
              <a:spcAft>
                <a:spcPts val="1400"/>
              </a:spcAft>
              <a:buChar char="•"/>
            </a:pPr>
            <a:r>
              <a:rPr sz="2400">
                <a:solidFill>
                  <a:srgbClr val="263238"/>
                </a:solidFill>
                <a:latin typeface="Calibri"/>
              </a:rPr>
              <a:t>Cae desde su altura en casa y no puede levantarse.</a:t>
            </a:r>
          </a:p>
          <a:p>
            <a:pPr marL="347472" indent="-347472">
              <a:spcAft>
                <a:spcPts val="1400"/>
              </a:spcAft>
              <a:buChar char="•"/>
            </a:pPr>
            <a:r>
              <a:rPr sz="2400">
                <a:solidFill>
                  <a:srgbClr val="263238"/>
                </a:solidFill>
                <a:latin typeface="Calibri"/>
              </a:rPr>
              <a:t>Llega con dolor en la cadera derecha, miembro acortado y en rotación externa.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¿Cómo clasifica la fractura según la AO/OTA 2018 y qué criterio usó para separar A1 de A2?</a:t>
            </a:r>
          </a:p>
          <a:p>
            <a:pPr marL="347472" indent="-347472">
              <a:spcAft>
                <a:spcPts val="1400"/>
              </a:spcAft>
              <a:buChar char="•"/>
            </a:pPr>
            <a:r>
              <a:rPr sz="2400">
                <a:solidFill>
                  <a:srgbClr val="263238"/>
                </a:solidFill>
                <a:latin typeface="Calibri"/>
              </a:rPr>
              <a:t>2. ¿Qué implante elige y qué le dicen las guías y la evidencia reciente sobre esa decisión?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74</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Song H et al. Geriatr Orthop Surg Rehabil. 2021. doi:10.1177/21514593211056739</a:t>
            </a:r>
          </a:p>
          <a:p>
            <a:r>
              <a:rPr sz="1000">
                <a:solidFill>
                  <a:srgbClr val="5A6469"/>
                </a:solidFill>
                <a:latin typeface="Calibri"/>
              </a:rPr>
              <a:t>[r21] Hecht G et al. OTA Int. 2021. doi:10.1097/OI9.0000000000000140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31A2: con la pared lateral de 20,5 mm o menos se considera incompetente, y es el espesor, no el trocánter menor, el criterio de la edición 2018… [r3]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74</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de Haan E, van Oosten B, van Rijckevorsel VAJIM, Kuijper M, de Jong L, Roukema G. Hip fractures: femoral neck versus trochanteric fractures, baseline characteristics and clinical outcomes. Bone Jt Open. 2025;6(4):373-382. doi:10.1302/2633-1462.64.BJO-2024-0203.R1 PMID:40164179 https://doi.org/10.1302/2633-1462.64.BJO-2024-0203.R1</a:t>
            </a:r>
          </a:p>
          <a:p>
            <a:pPr>
              <a:spcAft>
                <a:spcPts val="800"/>
              </a:spcAft>
            </a:pPr>
            <a:r>
              <a:rPr sz="1200">
                <a:solidFill>
                  <a:srgbClr val="263238"/>
                </a:solidFill>
                <a:latin typeface="Calibri"/>
              </a:rPr>
              <a:t>[r2] Raj S, Grover S, Bola H, Pradhan A, Fazal MA, Patel A. Dynamic hip screws versus cephalocondylic intramedullary nails for unstable extracapsular hip fractures in 2021: A systematic review and meta-analysis of randomised trials. J Orthop. 2023;36:88-98. doi:10.1016/j.jor.2022.12.015 PMID:36654796 https://doi.org/10.1016/j.jor.2022.12.015</a:t>
            </a:r>
          </a:p>
          <a:p>
            <a:pPr>
              <a:spcAft>
                <a:spcPts val="800"/>
              </a:spcAft>
            </a:pPr>
            <a:r>
              <a:rPr sz="1200">
                <a:solidFill>
                  <a:srgbClr val="263238"/>
                </a:solidFill>
                <a:latin typeface="Calibri"/>
              </a:rPr>
              <a:t>[r3] Song H, Hu SJ, Du SC, Xiong WF, Chang SM. Sub-Classification of AO/OTA-2018 Pertrochanteric Fractures Is Associated With Clinical Outcomes After Fixation of Intramedullary Nails. Geriatr Orthop Surg Rehabil. 2021;12:21514593211056739. doi:10.1177/21514593211056739 PMID:34840855 https://doi.org/10.1177/21514593211056739</a:t>
            </a:r>
          </a:p>
          <a:p>
            <a:pPr>
              <a:spcAft>
                <a:spcPts val="800"/>
              </a:spcAft>
            </a:pPr>
            <a:r>
              <a:rPr sz="1200">
                <a:solidFill>
                  <a:srgbClr val="263238"/>
                </a:solidFill>
                <a:latin typeface="Calibri"/>
              </a:rPr>
              <a:t>[r4] American Academy of Orthopaedic Surgeons. Management of Hip Fractures in Older Adults: Evidence-Based Clinical Practice Guideline. Adoptada el 3 de diciembre de 2021. Disponible en: https://www.aaos.org/hipfxcpg https://www.aaos.org/hipfxcpg</a:t>
            </a:r>
          </a:p>
          <a:p>
            <a:pPr>
              <a:spcAft>
                <a:spcPts val="800"/>
              </a:spcAft>
            </a:pPr>
            <a:r>
              <a:rPr sz="1200">
                <a:solidFill>
                  <a:srgbClr val="263238"/>
                </a:solidFill>
                <a:latin typeface="Calibri"/>
              </a:rPr>
              <a:t>[r5] National Institute for Health and Care Excellence. Hip fracture: management (CG124). London: NICE; 2011 (actualizada el 6 de enero de 2023). Disponible en: https://www.nice.org.uk/guidance/cg124 https://www.nice.org.uk/guidance/cg124</a:t>
            </a:r>
          </a:p>
          <a:p>
            <a:pPr>
              <a:spcAft>
                <a:spcPts val="800"/>
              </a:spcAft>
            </a:pPr>
            <a:r>
              <a:rPr sz="1200">
                <a:solidFill>
                  <a:srgbClr val="263238"/>
                </a:solidFill>
                <a:latin typeface="Calibri"/>
              </a:rPr>
              <a:t>[r6] Lewis SR, Macey R, Gill JR, Parker MJ, Griffin XL. Cephalomedullary nails versus extramedullary implants for extracapsular hip fractures in older adults. Cochrane Database Syst Rev. 2022;1(1):CD000093. doi:10.1002/14651858.CD000093.pub6 PMID:35080771 https://doi.org/10.1002/14651858.CD000093.pub6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74</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Schemitsch EH, Nowak LL, Schulz AP, Brink O, Poolman RW, Mehta S, et al. Intramedullary Nailing vs Sliding Hip Screw in Trochanteric Fracture Management: The INSITE Randomized Clinical Trial. JAMA Netw Open. 2023;6(6):e2317164. doi:10.1001/jamanetworkopen.2023.17164 PMID:37278998 https://doi.org/10.1001/jamanetworkopen.2023.17164</a:t>
            </a:r>
          </a:p>
          <a:p>
            <a:pPr>
              <a:spcAft>
                <a:spcPts val="800"/>
              </a:spcAft>
            </a:pPr>
            <a:r>
              <a:rPr sz="1200">
                <a:solidFill>
                  <a:srgbClr val="263238"/>
                </a:solidFill>
                <a:latin typeface="Calibri"/>
              </a:rPr>
              <a:t>[r8] Baumgaertner MR, Curtin SL, Lindskog DM, Keggi JM. The value of the tip-apex distance in predicting failure of fixation of peritrochanteric fractures of the hip. J Bone Joint Surg Am. 1995;77(7):1058-64. doi:10.2106/00004623-199507000-00012 PMID:7608228 https://doi.org/10.2106/00004623-199507000-00012</a:t>
            </a:r>
          </a:p>
          <a:p>
            <a:pPr>
              <a:spcAft>
                <a:spcPts val="800"/>
              </a:spcAft>
            </a:pPr>
            <a:r>
              <a:rPr sz="1200">
                <a:solidFill>
                  <a:srgbClr val="263238"/>
                </a:solidFill>
                <a:latin typeface="Calibri"/>
              </a:rPr>
              <a:t>[r9] Wittauer M, Henry J, Sánchez-Rosenberg G, Lambers AP, Jones CW, Yates PJ. Evaluation of reduction quality and implant positioning in intertrochanteric fracture fixation: A review of key radiographic parameters. World J Orthop. 2025;16(8):106982. doi:10.5312/wjo.v16.i8.106982 PMID:40838220 https://doi.org/10.5312/wjo.v16.i8.106982</a:t>
            </a:r>
          </a:p>
          <a:p>
            <a:pPr>
              <a:spcAft>
                <a:spcPts val="800"/>
              </a:spcAft>
            </a:pPr>
            <a:r>
              <a:rPr sz="1200">
                <a:solidFill>
                  <a:srgbClr val="263238"/>
                </a:solidFill>
                <a:latin typeface="Calibri"/>
              </a:rPr>
              <a:t>[r10] Chang SM, Zhang YQ, Ma Z, Li Q, Dargel J, Eysel P. Fracture reduction with positive medial cortical support: a key element in stability reconstruction for the unstable pertrochanteric hip fractures. Arch Orthop Trauma Surg. 2015;135(6):811-8. doi:10.1007/s00402-015-2206-x PMID:25840887 https://doi.org/10.1007/s00402-015-2206-x</a:t>
            </a:r>
          </a:p>
          <a:p>
            <a:pPr>
              <a:spcAft>
                <a:spcPts val="800"/>
              </a:spcAft>
            </a:pPr>
            <a:r>
              <a:rPr sz="1200">
                <a:solidFill>
                  <a:srgbClr val="263238"/>
                </a:solidFill>
                <a:latin typeface="Calibri"/>
              </a:rPr>
              <a:t>[r11] Grigoryan KV, Javedan H, Rudolph JL. Orthogeriatric care models and outcomes in hip fracture patients: a systematic review and meta-analysis. J Orthop Trauma. 2014;28(3):e49-55. doi:10.1097/BOT.0b013e3182a5a045 PMID:23912859 https://doi.org/10.1097/BOT.0b013e3182a5a045</a:t>
            </a:r>
          </a:p>
          <a:p>
            <a:pPr>
              <a:spcAft>
                <a:spcPts val="800"/>
              </a:spcAft>
            </a:pPr>
            <a:r>
              <a:rPr sz="1200">
                <a:solidFill>
                  <a:srgbClr val="263238"/>
                </a:solidFill>
                <a:latin typeface="Calibri"/>
              </a:rPr>
              <a:t>[r12] Zhang Y, Lützner C, Kaboth P, Fuhrmann A, Neuerburg C, Deckert S. Intramedullary nailing versus sliding hip screw for AO/OTA 31-A2 and 31-A3 trochanteric fractures: a systematic review and meta-analysis of randomized controlled trials. BMC Musculoskelet Disord. 2026;27(1):555. doi:10.1186/s12891-026-10102-w PMID:42343289 https://doi.org/10.1186/s12891-026-10102-w</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74</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Zhang S, Guo Q, Huang K, Zhu H. Short versus long cephalomedullary nails for intertrochanteric femur fractures: A meta-analysis of randomized controlled trials. PLoS One. 2025;20(5):e0319758. doi:10.1371/journal.pone.0319758 PMID:40323969 https://doi.org/10.1371/journal.pone.0319758</a:t>
            </a:r>
          </a:p>
          <a:p>
            <a:pPr>
              <a:spcAft>
                <a:spcPts val="800"/>
              </a:spcAft>
            </a:pPr>
            <a:r>
              <a:rPr sz="1200">
                <a:solidFill>
                  <a:srgbClr val="263238"/>
                </a:solidFill>
                <a:latin typeface="Calibri"/>
              </a:rPr>
              <a:t>[r14] Purnaganapathi Sundaram V, Vasudeva N, Devendra A, Bharathi Y, Balachandran GS, Sp S, et al. Should We Reconstruct Coronal Plane Fractures in Multifragmentary Pertrochanteric Fractures? A Randomized Controlled Trial. JB JS Open Access. 2026;11(3):e26.00148. doi:10.2106/JBJS.OA.26.00148 PMID:42389460 https://doi.org/10.2106/JBJS.OA.26.00148</a:t>
            </a:r>
          </a:p>
          <a:p>
            <a:pPr>
              <a:spcAft>
                <a:spcPts val="800"/>
              </a:spcAft>
            </a:pPr>
            <a:r>
              <a:rPr sz="1200">
                <a:solidFill>
                  <a:srgbClr val="263238"/>
                </a:solidFill>
                <a:latin typeface="Calibri"/>
              </a:rPr>
              <a:t>[r15] Haj-Mirzaian A, Eng J, Khorasani R, Raja AS, Levin AS, Smith SE, et al. Use of Advanced Imaging for Radiographically Occult Hip Fracture in Elderly Patients: A Systematic Review and Meta-Analysis. Radiology. 2020;296(3):521-531. doi:10.1148/radiol.2020192167 PMID:32633673 https://doi.org/10.1148/radiol.2020192167</a:t>
            </a:r>
          </a:p>
          <a:p>
            <a:pPr>
              <a:spcAft>
                <a:spcPts val="800"/>
              </a:spcAft>
            </a:pPr>
            <a:r>
              <a:rPr sz="1200">
                <a:solidFill>
                  <a:srgbClr val="263238"/>
                </a:solidFill>
                <a:latin typeface="Calibri"/>
              </a:rPr>
              <a:t>[r16] Palm H, Jacobsen S, Sonne-Holm S, Gebuhr P. Integrity of the lateral femoral wall in intertrochanteric hip fractures: an important predictor of a reoperation. J Bone Joint Surg Am. 2007;89(3):470-5. doi:10.2106/JBJS.F.00679 PMID:17332094 https://doi.org/10.2106/JBJS.F.00679</a:t>
            </a:r>
          </a:p>
          <a:p>
            <a:pPr>
              <a:spcAft>
                <a:spcPts val="800"/>
              </a:spcAft>
            </a:pPr>
            <a:r>
              <a:rPr sz="1200">
                <a:solidFill>
                  <a:srgbClr val="263238"/>
                </a:solidFill>
                <a:latin typeface="Calibri"/>
              </a:rPr>
              <a:t>[r17] Hsu CE, Shih CM, Wang CC, Huang KC. Lateral femoral wall thickness. A reliable predictor of post-operative lateral wall fracture in intertrochanteric fractures. Bone Joint J. 2013;95-B(8):1134-8. doi:10.1302/0301-620X.95B8.31495 PMID:23908432 https://doi.org/10.1302/0301-620X.95B8.31495</a:t>
            </a:r>
          </a:p>
          <a:p>
            <a:pPr>
              <a:spcAft>
                <a:spcPts val="800"/>
              </a:spcAft>
            </a:pPr>
            <a:r>
              <a:rPr sz="1200">
                <a:solidFill>
                  <a:srgbClr val="263238"/>
                </a:solidFill>
                <a:latin typeface="Calibri"/>
              </a:rPr>
              <a:t>[r18] Ng M, Shah NS, Golub I, Ciminero M, Zhai K, Kang KK, et al. No difference between lag screw and helical blade for cephalomedullary nail cut-out a systematic review and meta-analysis. Eur J Orthop Surg Traumatol. 2022;32(8):1617-1625. doi:10.1007/s00590-021-03124-8 PMID:34665292 https://doi.org/10.1007/s00590-021-03124-8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74</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Nikolaides AP, Abesamis JB, Hamed A, Sarofeen S, Vetharajan N, Sahemey R, et al. The RESCUE Technique: A Mnemonic Acronym to Enhance Outcomes in Nail Fixation of Extracapsular Hip Fractures. J Clin Med. 2025;14(15):5419. doi:10.3390/jcm14155419 PMID:40807037 https://doi.org/10.3390/jcm14155419</a:t>
            </a:r>
          </a:p>
          <a:p>
            <a:pPr>
              <a:spcAft>
                <a:spcPts val="800"/>
              </a:spcAft>
            </a:pPr>
            <a:r>
              <a:rPr sz="1200">
                <a:solidFill>
                  <a:srgbClr val="263238"/>
                </a:solidFill>
                <a:latin typeface="Calibri"/>
              </a:rPr>
              <a:t>[r20] Kammerlander C, Pfeufer D, Lisitano LA, Mehaffey S, Böcker W, Neuerburg C. Inability of Older Adult Patients with Hip Fracture to Maintain Postoperative Weight-Bearing Restrictions. J Bone Joint Surg Am. 2018;100(11):936-941. doi:10.2106/JBJS.17.01222 PMID:29870444 https://doi.org/10.2106/JBJS.17.01222</a:t>
            </a:r>
          </a:p>
          <a:p>
            <a:pPr>
              <a:spcAft>
                <a:spcPts val="800"/>
              </a:spcAft>
            </a:pPr>
            <a:r>
              <a:rPr sz="1200">
                <a:solidFill>
                  <a:srgbClr val="263238"/>
                </a:solidFill>
                <a:latin typeface="Calibri"/>
              </a:rPr>
              <a:t>[r21] Hecht G, Saiz AM Jr, Shelton TJ, Haffner MR, Delman C, Shieh A, et al. CT scans better assess lateral wall morphology of "stable appearing" intertrochanteric (IT) femur fractures and predict early failure of sliding hip screw (SHS) fixation. OTA Int. 2021;4(3):e140. doi:10.1097/OI9.0000000000000140 PMID:34746672 https://doi.org/10.1097/OI9.0000000000000140</a:t>
            </a:r>
          </a:p>
          <a:p>
            <a:pPr>
              <a:spcAft>
                <a:spcPts val="800"/>
              </a:spcAft>
            </a:pPr>
            <a:r>
              <a:rPr sz="1200">
                <a:solidFill>
                  <a:srgbClr val="263238"/>
                </a:solidFill>
                <a:latin typeface="Calibri"/>
              </a:rPr>
              <a:t>[r22] Chan G, Hughes K, Barakat A, Edres K, da Assuncao R, Page P, et al. Inter- and intra-observer reliability of the new AO/OTA classification of proximal femur fractures. Injury. 2021;52(6):1434-1437. doi:10.1016/j.injury.2020.10.067 PMID:33097201 https://doi.org/10.1016/j.injury.2020.10.067</a:t>
            </a:r>
          </a:p>
          <a:p>
            <a:pPr>
              <a:spcAft>
                <a:spcPts val="800"/>
              </a:spcAft>
            </a:pPr>
            <a:r>
              <a:rPr sz="1200">
                <a:solidFill>
                  <a:srgbClr val="263238"/>
                </a:solidFill>
                <a:latin typeface="Calibri"/>
              </a:rPr>
              <a:t>[r23] Rajnish RK, Srivastava A, Kumar P, Yadav SK, Sharma S, Haq RU, et al. Comparison of Outcomes of Long Versus Short Cephalomedullary Nails for the Fixation of Intertrochanteric Femur Fractures: A Systematic Review and Meta-analysis of 14,547 Patients. Indian J Orthop. 2023;57(8):1165-1187. doi:10.1007/s43465-023-00915-5 PMID:37525736 https://doi.org/10.1007/s43465-023-00915-5</a:t>
            </a:r>
          </a:p>
          <a:p>
            <a:pPr>
              <a:spcAft>
                <a:spcPts val="800"/>
              </a:spcAft>
            </a:pPr>
            <a:r>
              <a:rPr sz="1200">
                <a:solidFill>
                  <a:srgbClr val="263238"/>
                </a:solidFill>
                <a:latin typeface="Calibri"/>
              </a:rPr>
              <a:t>[r24] Geller JA, Saifi C, Morrison TA, Macaulay W. Tip-apex distance of intramedullary devices as a predictor of cut-out failure in the treatment of peritrochanteric elderly hip fractures. Int Orthop. 2010;34(5):719-22. doi:10.1007/s00264-009-0837-7 PMID:19618186 https://doi.org/10.1007/s00264-009-0837-7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74</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Sing CW, Lin TC, Bartholomew S, Bell JS, Bennett C, Beyene K, et al. Global Epidemiology of Hip Fractures: Secular Trends in Incidence Rate, Post-Fracture Treatment, and All-Cause Mortality. J Bone Miner Res. 2023;38(8):1064-1075. doi:10.1002/jbmr.4821 PMID:37118993 https://doi.org/10.1002/jbmr.4821</a:t>
            </a:r>
          </a:p>
          <a:p>
            <a:pPr>
              <a:spcAft>
                <a:spcPts val="800"/>
              </a:spcAft>
            </a:pPr>
            <a:r>
              <a:rPr sz="1200">
                <a:solidFill>
                  <a:srgbClr val="263238"/>
                </a:solidFill>
                <a:latin typeface="Calibri"/>
              </a:rPr>
              <a:t>[r26] Orces CH, Gavilanez EL. Increasing hip fracture rates among older adults in Ecuador: analysis of the National Hospital Discharge System, 1999-2016. Arch Osteoporos. 2017;12(1):109. doi:10.1007/s11657-017-0410-8 PMID:29218651 https://doi.org/10.1007/s11657-017-0410-8</a:t>
            </a:r>
          </a:p>
          <a:p>
            <a:pPr>
              <a:spcAft>
                <a:spcPts val="800"/>
              </a:spcAft>
            </a:pPr>
            <a:r>
              <a:rPr sz="1200">
                <a:solidFill>
                  <a:srgbClr val="263238"/>
                </a:solidFill>
                <a:latin typeface="Calibri"/>
              </a:rPr>
              <a:t>[r27] Graulich T, Omar M, Sehmisch S, Liodakis E. Controversies in the Treatment Strategies of Intertrochanteric Fractures: A Scoping Review and Discussion of a Literature-Based Algorithm. J Clin Med. 2025;14(7):2200. doi:10.3390/jcm14072200 PMID:40217650 https://doi.org/10.3390/jcm14072200</a:t>
            </a:r>
          </a:p>
          <a:p>
            <a:pPr>
              <a:spcAft>
                <a:spcPts val="800"/>
              </a:spcAft>
            </a:pPr>
            <a:r>
              <a:rPr sz="1200">
                <a:solidFill>
                  <a:srgbClr val="263238"/>
                </a:solidFill>
                <a:latin typeface="Calibri"/>
              </a:rPr>
              <a:t>[r28] Shannon SF, Yuan BJ, Cross WW 3rd, Barlow JD, Torchia ME, Holte PK, et al. Short Versus Long Cephalomedullary Nails for Pertrochanteric Hip Fractures: A Randomized Prospective Study. J Orthop Trauma. 2019;33(10):480-486. doi:10.1097/BOT.0000000000001553 PMID:31232891 https://doi.org/10.1097/BOT.0000000000001553</a:t>
            </a:r>
          </a:p>
          <a:p>
            <a:pPr>
              <a:spcAft>
                <a:spcPts val="800"/>
              </a:spcAft>
            </a:pPr>
            <a:r>
              <a:rPr sz="1200">
                <a:solidFill>
                  <a:srgbClr val="263238"/>
                </a:solidFill>
                <a:latin typeface="Calibri"/>
              </a:rPr>
              <a:t>[r29] Høgevold M, Alm CE, Wright BJ, Ragan L, Frihagen F, Röhrl SMH, et al. The impact on lateral wall fractures by a sliding hip screw device in trochanteric fractures : a biomechanical study. Bone Jt Open. 2025;6(5):582-589. doi:10.1302/2633-1462.65.BJO-2024-0266.R1 PMID:40436387 https://doi.org/10.1302/2633-1462.65.BJO-2024-0266.R1</a:t>
            </a:r>
          </a:p>
          <a:p>
            <a:pPr>
              <a:spcAft>
                <a:spcPts val="800"/>
              </a:spcAft>
            </a:pPr>
            <a:r>
              <a:rPr sz="1200">
                <a:solidFill>
                  <a:srgbClr val="263238"/>
                </a:solidFill>
                <a:latin typeface="Calibri"/>
              </a:rPr>
              <a:t>[r30] Jensen JS. Classification of trochanteric fractures. Acta Orthop Scand. 1980;51(5):803-10. doi:10.3109/17453678008990877 PMID:7468173 https://doi.org/10.3109/17453678008990877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74</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Xu X, Liu Y, Diao S, Zhou J. Inter- and Intra-Observer Reliability of the New Comprehensive Classification of Intertrochanteric Fracture of the Femur. Int J Gen Med. 2025;18:1261-1270. doi:10.2147/IJGM.S508342 PMID:40065982 https://doi.org/10.2147/IJGM.S508342</a:t>
            </a:r>
          </a:p>
          <a:p>
            <a:pPr>
              <a:spcAft>
                <a:spcPts val="800"/>
              </a:spcAft>
            </a:pPr>
            <a:r>
              <a:rPr sz="1200">
                <a:solidFill>
                  <a:srgbClr val="263238"/>
                </a:solidFill>
                <a:latin typeface="Calibri"/>
              </a:rPr>
              <a:t>[r32] Crijns TJ, Janssen SJ, Davis JT, Ring D, Sanchez HB. Reliability of the classification of proximal femur fractures: Does clinical experience matter?. Injury. 2018;49(4):819-823. doi:10.1016/j.injury.2018.02.023 PMID:29549969 https://doi.org/10.1016/j.injury.2018.02.023</a:t>
            </a:r>
          </a:p>
          <a:p>
            <a:pPr>
              <a:spcAft>
                <a:spcPts val="800"/>
              </a:spcAft>
            </a:pPr>
            <a:r>
              <a:rPr sz="1200">
                <a:solidFill>
                  <a:srgbClr val="263238"/>
                </a:solidFill>
                <a:latin typeface="Calibri"/>
              </a:rPr>
              <a:t>[r33] Smeets SJM, Vening W, Winkes MB, Kuijt GP, Slooter GD, van Eerten PV. The patellar pubic percussion test: a simple bedside tool for suspected occult hip fractures. Int Orthop. 2018;42(11):2521-2524. doi:10.1007/s00264-018-4036-2 PMID:30019126 https://doi.org/10.1007/s00264-018-4036-2</a:t>
            </a:r>
          </a:p>
          <a:p>
            <a:pPr>
              <a:spcAft>
                <a:spcPts val="800"/>
              </a:spcAft>
            </a:pPr>
            <a:r>
              <a:rPr sz="1200">
                <a:solidFill>
                  <a:srgbClr val="263238"/>
                </a:solidFill>
                <a:latin typeface="Calibri"/>
              </a:rPr>
              <a:t>[r34] Adams SL, Yarnold PR. Clinical use of the patellar-pubic percussion sign in hip trauma. Am J Emerg Med. 1997;15(2):173-5. doi:10.1016/s0735-6757(97)90095-4 PMID:9115523 https://doi.org/10.1016/s0735-6757(97)90095-4</a:t>
            </a:r>
          </a:p>
          <a:p>
            <a:pPr>
              <a:spcAft>
                <a:spcPts val="800"/>
              </a:spcAft>
            </a:pPr>
            <a:r>
              <a:rPr sz="1200">
                <a:solidFill>
                  <a:srgbClr val="263238"/>
                </a:solidFill>
                <a:latin typeface="Calibri"/>
              </a:rPr>
              <a:t>[r35] Reiman MP, Goode AP, Hegedus EJ, Cook CE, Wright AA. Diagnostic accuracy of clinical tests of the hip: a systematic review with meta-analysis. Br J Sports Med. 2013;47(14):893-902. doi:10.1136/bjsports-2012-091035 PMID:22773321 https://doi.org/10.1136/bjsports-2012-091035</a:t>
            </a:r>
          </a:p>
          <a:p>
            <a:pPr>
              <a:spcAft>
                <a:spcPts val="800"/>
              </a:spcAft>
            </a:pPr>
            <a:r>
              <a:rPr sz="1200">
                <a:solidFill>
                  <a:srgbClr val="263238"/>
                </a:solidFill>
                <a:latin typeface="Calibri"/>
              </a:rPr>
              <a:t>[r36] Kellock TT, Khurana B, Mandell JC. Diagnostic Performance of CT for Occult Proximal Femoral Fractures: A Systematic Review and Meta-Analysis. AJR Am J Roentgenol. 2019;213(6):1324-1330. doi:10.2214/AJR.19.21510 PMID:31461322 https://doi.org/10.2214/AJR.19.21510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74</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Wilson MP, Nobbee D, Murad MH, Dhillon S, McInnes MDF, Katlariwala P, et al. Diagnostic Accuracy of Limited MRI Protocols for Detecting Radiographically Occult Hip Fractures: A Systematic Review and Meta-Analysis. AJR Am J Roentgenol. 2020;215(3):559-567. doi:10.2214/AJR.19.22676 PMID:32755182 https://doi.org/10.2214/AJR.19.22676</a:t>
            </a:r>
          </a:p>
          <a:p>
            <a:pPr>
              <a:spcAft>
                <a:spcPts val="800"/>
              </a:spcAft>
            </a:pPr>
            <a:r>
              <a:rPr sz="1200">
                <a:solidFill>
                  <a:srgbClr val="263238"/>
                </a:solidFill>
                <a:latin typeface="Calibri"/>
              </a:rPr>
              <a:t>[r38] HIP ATTACK Investigators. Accelerated surgery versus standard care in hip fracture (HIP ATTACK): an international, randomised, controlled trial. Lancet. 2020;395(10225):698-708. doi:10.1016/S0140-6736(20)30058-1 PMID:32050090 https://doi.org/10.1016/S0140-6736(20)30058-1</a:t>
            </a:r>
          </a:p>
          <a:p>
            <a:pPr>
              <a:spcAft>
                <a:spcPts val="800"/>
              </a:spcAft>
            </a:pPr>
            <a:r>
              <a:rPr sz="1200">
                <a:solidFill>
                  <a:srgbClr val="263238"/>
                </a:solidFill>
                <a:latin typeface="Calibri"/>
              </a:rPr>
              <a:t>[r39] Pincus D, Ravi B, Wasserstein D, Huang A, Paterson JM, Nathens AB, et al. Association Between Wait Time and 30-Day Mortality in Adults Undergoing Hip Fracture Surgery. JAMA. 2017;318(20):1994-2003. doi:10.1001/jama.2017.17606 PMID:29183076 https://doi.org/10.1001/jama.2017.17606</a:t>
            </a:r>
          </a:p>
          <a:p>
            <a:pPr>
              <a:spcAft>
                <a:spcPts val="800"/>
              </a:spcAft>
            </a:pPr>
            <a:r>
              <a:rPr sz="1200">
                <a:solidFill>
                  <a:srgbClr val="263238"/>
                </a:solidFill>
                <a:latin typeface="Calibri"/>
              </a:rPr>
              <a:t>[r40] Yan W, Wang H, Li Z, Jiang T, Li J, Jiang C. Timing of surgery in patients with hip fracture: a systematic review with meta-analysis and trial sequential analysis (2017-2024). EFORT Open Rev. 2026;11(8):903-912. doi:10.1530/EOR-2025-0164 PMID:42546057 https://doi.org/10.1530/EOR-2025-0164</a:t>
            </a:r>
          </a:p>
          <a:p>
            <a:pPr>
              <a:spcAft>
                <a:spcPts val="800"/>
              </a:spcAft>
            </a:pPr>
            <a:r>
              <a:rPr sz="1200">
                <a:solidFill>
                  <a:srgbClr val="263238"/>
                </a:solidFill>
                <a:latin typeface="Calibri"/>
              </a:rPr>
              <a:t>[r41] Neuman MD, Feng R, Carson JL, Gaskins LJ, Dillane D, Sessler DI, et al. Spinal Anesthesia or General Anesthesia for Hip Surgery in Older Adults. N Engl J Med. 2021;385(22):2025-2035. doi:10.1056/NEJMoa2113514 PMID:34623788 https://doi.org/10.1056/NEJMoa2113514</a:t>
            </a:r>
          </a:p>
          <a:p>
            <a:pPr>
              <a:spcAft>
                <a:spcPts val="800"/>
              </a:spcAft>
            </a:pPr>
            <a:r>
              <a:rPr sz="1200">
                <a:solidFill>
                  <a:srgbClr val="263238"/>
                </a:solidFill>
                <a:latin typeface="Calibri"/>
              </a:rPr>
              <a:t>[r42] Barra AE, Barrios C. Predictive value of tip-apex distance and calcar-referenced tip-apex distance for cut-out in 398 femoral intertrochanteric fractures treated in a private practice with dynamic intramedullary nailing. Front Surg. 2024;11:1438858. doi:10.3389/fsurg.2024.1438858 PMID:39205795 https://doi.org/10.3389/fsurg.2024.1438858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74</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Kashigar A, Vincent A, Gunton MJ, Backstein D, Safir O, Kuzyk PR. Predictors of failure for cephalomedullary nailing of proximal femoral fractures. Bone Joint J. 2014;96-B(8):1029-34. doi:10.1302/0301-620X.96B8.33644 PMID:25086117 https://doi.org/10.1302/0301-620X.96B8.33644</a:t>
            </a:r>
          </a:p>
          <a:p>
            <a:pPr>
              <a:spcAft>
                <a:spcPts val="800"/>
              </a:spcAft>
            </a:pPr>
            <a:r>
              <a:rPr sz="1200">
                <a:solidFill>
                  <a:srgbClr val="263238"/>
                </a:solidFill>
                <a:latin typeface="Calibri"/>
              </a:rPr>
              <a:t>[r44] Haentjens P, Magaziner J, Colón-Emeric CS, Vanderschueren D, Milisen K, Velkeniers B, et al. Meta-analysis: excess mortality after hip fracture among older women and men. Ann Intern Med. 2010;152(6):380-90. doi:10.7326/0003-4819-152-6-201003160-00008 PMID:20231569 https://doi.org/10.7326/0003-4819-152-6-201003160-00008</a:t>
            </a:r>
          </a:p>
          <a:p>
            <a:pPr>
              <a:spcAft>
                <a:spcPts val="800"/>
              </a:spcAft>
            </a:pPr>
            <a:r>
              <a:rPr sz="1200">
                <a:solidFill>
                  <a:srgbClr val="263238"/>
                </a:solidFill>
                <a:latin typeface="Calibri"/>
              </a:rPr>
              <a:t>[r45] Dyer SM, Crotty M, Fairhall N, Magaziner J, Beaupre LA, Cameron ID, et al. A critical review of the long-term disability outcomes following hip fracture. BMC Geriatr. 2016;16(1):158. doi:10.1186/s12877-016-0332-0 PMID:27590604 https://doi.org/10.1186/s12877-016-0332-0</a:t>
            </a:r>
          </a:p>
          <a:p>
            <a:pPr>
              <a:spcAft>
                <a:spcPts val="800"/>
              </a:spcAft>
            </a:pPr>
            <a:r>
              <a:rPr sz="1200">
                <a:solidFill>
                  <a:srgbClr val="263238"/>
                </a:solidFill>
                <a:latin typeface="Calibri"/>
              </a:rPr>
              <a:t>[r46] Xu S, Gao F, Chen Y, Liu G, Peng K, Zhang J, et al. Impact of Postoperative Weight-Bearing Protocols on Prognosis in Geriatric Hip Fracture Patients: A Systematic Review and Meta-Analysis. J Clin Med. 2026;15(10):3912. doi:10.3390/jcm15103912 PMID:42194870 https://doi.org/10.3390/jcm15103912</a:t>
            </a:r>
          </a:p>
          <a:p>
            <a:pPr>
              <a:spcAft>
                <a:spcPts val="800"/>
              </a:spcAft>
            </a:pPr>
            <a:r>
              <a:rPr sz="1200">
                <a:solidFill>
                  <a:srgbClr val="263238"/>
                </a:solidFill>
                <a:latin typeface="Calibri"/>
              </a:rPr>
              <a:t>[r47] Zeelenberg ML, Plaisier AC, Nugteren LHT, Loggers SAI, Joosse P, Verhofstad MHJ, et al. Extramedullary versus intramedullary fixation of unstable trochanteric femoral fractures (AO type 31-A2): a systematic review and meta-analysis. Arch Orthop Trauma Surg. 2024;144(3):1189-209. doi:10.1007/s00402-023-05138-9 PMID:38175213 https://doi.org/10.1007/s00402-023-05138-9</a:t>
            </a:r>
          </a:p>
          <a:p>
            <a:pPr>
              <a:spcAft>
                <a:spcPts val="800"/>
              </a:spcAft>
            </a:pPr>
            <a:r>
              <a:rPr sz="1200">
                <a:solidFill>
                  <a:srgbClr val="263238"/>
                </a:solidFill>
                <a:latin typeface="Calibri"/>
              </a:rPr>
              <a:t>[r48] Maehara T, Hayakawa T, Mukoyama S, Anraku Y, Hamada T, Suzuki H, et al. The effect of anterior support screw (AS2) in unstable femoral trochanteric fractures: a multicenter randomized controlled trial. Injury. 2024;55(10):111725. doi:10.1016/j.injury.2024.111725 PMID:39096804 https://doi.org/10.1016/j.injury.2024.111725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74</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Daher M, Nassar JE, Liu J, Daniels AH, El-Othmani MM. Is lateral decubitus positioning without a traction table a safe option for unstable intertrochanteric fractures? A meta-analysis of randomized controlled trials. Eur J Orthop Surg Traumatol. 2025;35(1):232. doi:10.1007/s00590-025-04363-9 PMID:40464855 https://doi.org/10.1007/s00590-025-04363-9</a:t>
            </a:r>
          </a:p>
          <a:p>
            <a:pPr>
              <a:spcAft>
                <a:spcPts val="800"/>
              </a:spcAft>
            </a:pPr>
            <a:r>
              <a:rPr sz="1200">
                <a:solidFill>
                  <a:srgbClr val="263238"/>
                </a:solidFill>
                <a:latin typeface="Calibri"/>
              </a:rPr>
              <a:t>[r50] Miller ND, Cho T, Gokula L, Liu J. Intertrochanteric fractures in the elderly treated with different intramedullary devices: a systematic review and meta-analysis. JBJS Rev. 2025;13(3). doi:10.2106/JBJS.RVW.24.00203 PMID:40130944 https://doi.org/10.2106/JBJS.RVW.24.00203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intertrocantérica: elegir el implante y no fallar en la reducción</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