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100 000</c:v>
                </c:pt>
              </c:strCache>
            </c:strRef>
          </c:tx>
          <c:spPr>
            <a:solidFill>
              <a:srgbClr val="0F5F6B"/>
            </a:solidFill>
          </c:spPr>
          <c:cat>
            <c:strRef>
              <c:f>Sheet1!$A$2:$A$4</c:f>
              <c:strCache>
                <c:ptCount val="3"/>
                <c:pt idx="0">
                  <c:v>Alemania, año de mayor incidencia</c:v>
                </c:pt>
                <c:pt idx="1">
                  <c:v>Alemania, año de menor incidencia</c:v>
                </c:pt>
                <c:pt idx="2">
                  <c:v>Registro poblacional de 6 años</c:v>
                </c:pt>
              </c:strCache>
            </c:strRef>
          </c:cat>
          <c:val>
            <c:numRef>
              <c:f>Sheet1!$B$2:$B$4</c:f>
              <c:numCache>
                <c:formatCode>General</c:formatCode>
                <c:ptCount val="3"/>
                <c:pt idx="0">
                  <c:v>25.3</c:v>
                </c:pt>
                <c:pt idx="1">
                  <c:v>22.4</c:v>
                </c:pt>
                <c:pt idx="2">
                  <c:v>10.3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los casos</c:v>
                </c:pt>
              </c:strCache>
            </c:strRef>
          </c:tx>
          <c:spPr>
            <a:solidFill>
              <a:srgbClr val="0F5F6B"/>
            </a:solidFill>
          </c:spPr>
          <c:cat>
            <c:strRef>
              <c:f>Sheet1!$A$2:$A$4</c:f>
              <c:strCache>
                <c:ptCount val="3"/>
                <c:pt idx="0">
                  <c:v>Multifragmentarias</c:v>
                </c:pt>
                <c:pt idx="1">
                  <c:v>ORIF con placa</c:v>
                </c:pt>
                <c:pt idx="2">
                  <c:v>Con injerto óseo</c:v>
                </c:pt>
              </c:strCache>
            </c:strRef>
          </c:cat>
          <c:val>
            <c:numRef>
              <c:f>Sheet1!$B$2:$B$4</c:f>
              <c:numCache>
                <c:formatCode>General</c:formatCode>
                <c:ptCount val="3"/>
                <c:pt idx="0">
                  <c:v>68.8</c:v>
                </c:pt>
                <c:pt idx="1">
                  <c:v>63.5</c:v>
                </c:pt>
                <c:pt idx="2">
                  <c:v>23.6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los casos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kappa</c:v>
                </c:pt>
              </c:strCache>
            </c:strRef>
          </c:tx>
          <c:spPr>
            <a:solidFill>
              <a:srgbClr val="0F5F6B"/>
            </a:solidFill>
          </c:spPr>
          <c:cat>
            <c:strRef>
              <c:f>Sheet1!$A$2:$A$7</c:f>
              <c:strCache>
                <c:ptCount val="6"/>
                <c:pt idx="0">
                  <c:v>Rasappan, sobre TC</c:v>
                </c:pt>
                <c:pt idx="1">
                  <c:v>Yao, TC 2D (6 observadores)</c:v>
                </c:pt>
                <c:pt idx="2">
                  <c:v>Zhu, radiografías (4 observadores)</c:v>
                </c:pt>
                <c:pt idx="3">
                  <c:v>Besa, 6 evaluadores</c:v>
                </c:pt>
                <c:pt idx="4">
                  <c:v>Mellema, TC (81 observadores)</c:v>
                </c:pt>
                <c:pt idx="5">
                  <c:v>Rasappan, sobre radiografías</c:v>
                </c:pt>
              </c:strCache>
            </c:strRef>
          </c:cat>
          <c:val>
            <c:numRef>
              <c:f>Sheet1!$B$2:$B$7</c:f>
              <c:numCache>
                <c:formatCode>General</c:formatCode>
                <c:ptCount val="6"/>
                <c:pt idx="0">
                  <c:v>0.906</c:v>
                </c:pt>
                <c:pt idx="1">
                  <c:v>0.64</c:v>
                </c:pt>
                <c:pt idx="2">
                  <c:v>0.567</c:v>
                </c:pt>
                <c:pt idx="3">
                  <c:v>0.404</c:v>
                </c:pt>
                <c:pt idx="4">
                  <c:v>0.32</c:v>
                </c:pt>
                <c:pt idx="5">
                  <c:v>0.274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kappa</c:v>
                </c:pt>
              </c:strCache>
            </c:strRef>
          </c:tx>
          <c:spPr>
            <a:solidFill>
              <a:srgbClr val="0F5F6B"/>
            </a:solidFill>
          </c:spPr>
          <c:cat>
            <c:strRef>
              <c:f>Sheet1!$A$2:$A$5</c:f>
              <c:strCache>
                <c:ptCount val="4"/>
                <c:pt idx="0">
                  <c:v>Zhu, grupo creador (4 observadores)</c:v>
                </c:pt>
                <c:pt idx="1">
                  <c:v>Appel, 9 cirujanos</c:v>
                </c:pt>
                <c:pt idx="2">
                  <c:v>Yao, concepto actualizado en TC 2D</c:v>
                </c:pt>
                <c:pt idx="3">
                  <c:v>Mellema, estudio independiente</c:v>
                </c:pt>
              </c:strCache>
            </c:strRef>
          </c:cat>
          <c:val>
            <c:numRef>
              <c:f>Sheet1!$B$2:$B$5</c:f>
              <c:numCache>
                <c:formatCode>General</c:formatCode>
                <c:ptCount val="4"/>
                <c:pt idx="0">
                  <c:v>0.766</c:v>
                </c:pt>
                <c:pt idx="1">
                  <c:v>0.67</c:v>
                </c:pt>
                <c:pt idx="2">
                  <c:v>0.53</c:v>
                </c:pt>
                <c:pt idx="3">
                  <c:v>0.28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Regla de Ottawa de rodilla (fractura de rodilla, 8 estudios)</c:v>
                </c:pt>
                <c:pt idx="1">
                  <c:v>Índice tobillo-brazo ≤ 0,9 en Schatzker 4 a 6 (437 fracturas)</c:v>
                </c:pt>
              </c:strCache>
            </c:strRef>
          </c:cat>
          <c:val>
            <c:numRef>
              <c:f>Sheet1!$B$2:$B$3</c:f>
              <c:numCache>
                <c:formatCode>General</c:formatCode>
                <c:ptCount val="2"/>
                <c:pt idx="0">
                  <c:v>99</c:v>
                </c:pt>
                <c:pt idx="1">
                  <c:v>100</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Regla de Ottawa de rodilla (fractura de rodilla, 8 estudios)</c:v>
                </c:pt>
                <c:pt idx="1">
                  <c:v>Índice tobillo-brazo ≤ 0,9 en Schatzker 4 a 6 (437 fracturas)</c:v>
                </c:pt>
              </c:strCache>
            </c:strRef>
          </c:cat>
          <c:val>
            <c:numRef>
              <c:f>Sheet1!$C$2:$C$3</c:f>
              <c:numCache>
                <c:formatCode>General</c:formatCode>
                <c:ptCount val="2"/>
                <c:pt idx="0">
                  <c:v>49</c:v>
                </c:pt>
                <c:pt idx="1">
                  <c:v>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kappa</c:v>
                </c:pt>
              </c:strCache>
            </c:strRef>
          </c:tx>
          <c:spPr>
            <a:solidFill>
              <a:srgbClr val="0F5F6B"/>
            </a:solidFill>
          </c:spPr>
          <c:cat>
            <c:strRef>
              <c:f>Sheet1!$A$2:$A$4</c:f>
              <c:strCache>
                <c:ptCount val="3"/>
                <c:pt idx="0">
                  <c:v>Radiografías</c:v>
                </c:pt>
                <c:pt idx="1">
                  <c:v>Radiografías y TC</c:v>
                </c:pt>
                <c:pt idx="2">
                  <c:v>Radiografías y RM</c:v>
                </c:pt>
              </c:strCache>
            </c:strRef>
          </c:cat>
          <c:val>
            <c:numRef>
              <c:f>Sheet1!$B$2:$B$4</c:f>
              <c:numCache>
                <c:formatCode>General</c:formatCode>
                <c:ptCount val="3"/>
                <c:pt idx="0">
                  <c:v>0.68</c:v>
                </c:pt>
                <c:pt idx="1">
                  <c:v>0.73</c:v>
                </c:pt>
                <c:pt idx="2">
                  <c:v>0.85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los pacientes</c:v>
                </c:pt>
              </c:strCache>
            </c:strRef>
          </c:tx>
          <c:spPr>
            <a:solidFill>
              <a:srgbClr val="0F5F6B"/>
            </a:solidFill>
          </c:spPr>
          <c:cat>
            <c:strRef>
              <c:f>Sheet1!$A$2:$A$7</c:f>
              <c:strCache>
                <c:ptCount val="6"/>
                <c:pt idx="0">
                  <c:v>Cualquier lesión meniscal o ligamentaria (30 casos)</c:v>
                </c:pt>
                <c:pt idx="1">
                  <c:v>Lesión del LCA en fractura posterolateral (113)</c:v>
                </c:pt>
                <c:pt idx="2">
                  <c:v>Desgarro meniscal inestable (39 pacientes)</c:v>
                </c:pt>
                <c:pt idx="3">
                  <c:v>Desgarro meniscal (103 fracturas)</c:v>
                </c:pt>
                <c:pt idx="4">
                  <c:v>Varios ligamentos rotos</c:v>
                </c:pt>
                <c:pt idx="5">
                  <c:v>Algún ligamento mayor roto (103 fracturas de alta energía)</c:v>
                </c:pt>
              </c:strCache>
            </c:strRef>
          </c:cat>
          <c:val>
            <c:numRef>
              <c:f>Sheet1!$B$2:$B$7</c:f>
              <c:numCache>
                <c:formatCode>General</c:formatCode>
                <c:ptCount val="6"/>
                <c:pt idx="0">
                  <c:v>93</c:v>
                </c:pt>
                <c:pt idx="1">
                  <c:v>83.2</c:v>
                </c:pt>
                <c:pt idx="2">
                  <c:v>36</c:v>
                </c:pt>
                <c:pt idx="3">
                  <c:v>49</c:v>
                </c:pt>
                <c:pt idx="4">
                  <c:v>53</c:v>
                </c:pt>
                <c:pt idx="5">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los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Dentro de 72 h</c:v>
                </c:pt>
                <c:pt idx="1">
                  <c:v>Después de 72 h</c:v>
                </c:pt>
                <c:pt idx="2">
                  <c:v>Dentro de 24 h</c:v>
                </c:pt>
                <c:pt idx="3">
                  <c:v>Después de 24 h</c:v>
                </c:pt>
              </c:strCache>
            </c:strRef>
          </c:cat>
          <c:val>
            <c:numRef>
              <c:f>Sheet1!$B$2:$B$5</c:f>
              <c:numCache>
                <c:formatCode>General</c:formatCode>
                <c:ptCount val="4"/>
                <c:pt idx="0">
                  <c:v>8.7</c:v>
                </c:pt>
                <c:pt idx="1">
                  <c:v>16.1</c:v>
                </c:pt>
                <c:pt idx="2">
                  <c:v>10.8</c:v>
                </c:pt>
                <c:pt idx="3">
                  <c:v>12.9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mL</c:v>
                </c:pt>
              </c:strCache>
            </c:strRef>
          </c:tx>
          <c:spPr>
            <a:solidFill>
              <a:srgbClr val="0F5F6B"/>
            </a:solidFill>
          </c:spPr>
          <c:cat>
            <c:strRef>
              <c:f>Sheet1!$A$2:$A$3</c:f>
              <c:strCache>
                <c:ptCount val="2"/>
                <c:pt idx="0">
                  <c:v>Fijador circular</c:v>
                </c:pt>
                <c:pt idx="1">
                  <c:v>ORIF con doble placa</c:v>
                </c:pt>
              </c:strCache>
            </c:strRef>
          </c:cat>
          <c:val>
            <c:numRef>
              <c:f>Sheet1!$B$2:$B$3</c:f>
              <c:numCache>
                <c:formatCode>General</c:formatCode>
                <c:ptCount val="2"/>
                <c:pt idx="0">
                  <c:v>213</c:v>
                </c:pt>
                <c:pt idx="1">
                  <c:v>544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mL</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Fluoroscopia sola</c:v>
                </c:pt>
                <c:pt idx="1">
                  <c:v>Todas las reducciones (65 TC)</c:v>
                </c:pt>
                <c:pt idx="2">
                  <c:v>Artrotomía submeniscal</c:v>
                </c:pt>
              </c:strCache>
            </c:strRef>
          </c:cat>
          <c:val>
            <c:numRef>
              <c:f>Sheet1!$B$2:$B$4</c:f>
              <c:numCache>
                <c:formatCode>General</c:formatCode>
                <c:ptCount val="3"/>
                <c:pt idx="0">
                  <c:v>41.4</c:v>
                </c:pt>
                <c:pt idx="1">
                  <c:v>32.3</c:v>
                </c:pt>
                <c:pt idx="2">
                  <c:v>16.6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Serie de 61 pacientes, con fijador previo</c:v>
                </c:pt>
                <c:pt idx="1">
                  <c:v>Serie de 61 pacientes, todos</c:v>
                </c:pt>
                <c:pt idx="2">
                  <c:v>Serie de 61 pacientes, sin fijador previo</c:v>
                </c:pt>
                <c:pt idx="3">
                  <c:v>Serie de 147 pacientes</c:v>
                </c:pt>
              </c:strCache>
            </c:strRef>
          </c:cat>
          <c:val>
            <c:numRef>
              <c:f>Sheet1!$B$2:$B$5</c:f>
              <c:numCache>
                <c:formatCode>General</c:formatCode>
                <c:ptCount val="4"/>
                <c:pt idx="0">
                  <c:v>25</c:v>
                </c:pt>
                <c:pt idx="1">
                  <c:v>16.4</c:v>
                </c:pt>
                <c:pt idx="2">
                  <c:v>4</c:v>
                </c:pt>
                <c:pt idx="3">
                  <c:v>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ORIF en el ensayo de fijador circular (40)</c:v>
                </c:pt>
                <c:pt idx="1">
                  <c:v>Cohorte de 532</c:v>
                </c:pt>
                <c:pt idx="2">
                  <c:v>Bicondíleas C3, doble placa (83)</c:v>
                </c:pt>
                <c:pt idx="3">
                  <c:v>Cohorte de 314</c:v>
                </c:pt>
                <c:pt idx="4">
                  <c:v>Metaanálisis de tipo C</c:v>
                </c:pt>
                <c:pt idx="5">
                  <c:v>Cohorte de 2106 (7 centros)</c:v>
                </c:pt>
              </c:strCache>
            </c:strRef>
          </c:cat>
          <c:val>
            <c:numRef>
              <c:f>Sheet1!$B$2:$B$7</c:f>
              <c:numCache>
                <c:formatCode>General</c:formatCode>
                <c:ptCount val="6"/>
                <c:pt idx="0">
                  <c:v>18</c:v>
                </c:pt>
                <c:pt idx="1">
                  <c:v>11.1</c:v>
                </c:pt>
                <c:pt idx="2">
                  <c:v>8.4</c:v>
                </c:pt>
                <c:pt idx="3">
                  <c:v>7.64</c:v>
                </c:pt>
                <c:pt idx="4">
                  <c:v>6</c:v>
                </c:pt>
                <c:pt idx="5">
                  <c:v>4.5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Pérdida de reducción (138 fracturas)</c:v>
                </c:pt>
                <c:pt idx="1">
                  <c:v>Parálisis del peroneo con distractor (61)</c:v>
                </c:pt>
                <c:pt idx="2">
                  <c:v>Artrofibrosis con intervención (186)</c:v>
                </c:pt>
                <c:pt idx="3">
                  <c:v>Tromboembolia clínicamente importante (462)</c:v>
                </c:pt>
                <c:pt idx="4">
                  <c:v>Lesión neurológica (320 pacientes)</c:v>
                </c:pt>
                <c:pt idx="5">
                  <c:v>Síndrome compartimental (1119 fracturas)</c:v>
                </c:pt>
              </c:strCache>
            </c:strRef>
          </c:cat>
          <c:val>
            <c:numRef>
              <c:f>Sheet1!$B$2:$B$7</c:f>
              <c:numCache>
                <c:formatCode>General</c:formatCode>
                <c:ptCount val="6"/>
                <c:pt idx="0">
                  <c:v>29.0</c:v>
                </c:pt>
                <c:pt idx="1">
                  <c:v>16.4</c:v>
                </c:pt>
                <c:pt idx="2">
                  <c:v>14.5</c:v>
                </c:pt>
                <c:pt idx="3">
                  <c:v>8.4</c:v>
                </c:pt>
                <c:pt idx="4">
                  <c:v>4.06</c:v>
                </c:pt>
                <c:pt idx="5">
                  <c:v>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Fractura operada, a 2 años</c:v>
                </c:pt>
                <c:pt idx="1">
                  <c:v>Controles, a 2 años</c:v>
                </c:pt>
                <c:pt idx="2">
                  <c:v>Fractura operada, a 5 años</c:v>
                </c:pt>
                <c:pt idx="3">
                  <c:v>Controles, a 5 años</c:v>
                </c:pt>
                <c:pt idx="4">
                  <c:v>Fractura operada, a 10 años</c:v>
                </c:pt>
                <c:pt idx="5">
                  <c:v>Controles, a 10 años</c:v>
                </c:pt>
              </c:strCache>
            </c:strRef>
          </c:cat>
          <c:val>
            <c:numRef>
              <c:f>Sheet1!$B$2:$B$7</c:f>
              <c:numCache>
                <c:formatCode>General</c:formatCode>
                <c:ptCount val="6"/>
                <c:pt idx="0">
                  <c:v>0.32</c:v>
                </c:pt>
                <c:pt idx="1">
                  <c:v>0.29</c:v>
                </c:pt>
                <c:pt idx="2">
                  <c:v>5.3</c:v>
                </c:pt>
                <c:pt idx="3">
                  <c:v>0.82</c:v>
                </c:pt>
                <c:pt idx="4">
                  <c:v>7.3</c:v>
                </c:pt>
                <c:pt idx="5">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Regreso al trabajo con infección</c:v>
                </c:pt>
                <c:pt idx="1">
                  <c:v>Regreso al trabajo sin infección</c:v>
                </c:pt>
                <c:pt idx="2">
                  <c:v>Artrosis radiográfica: total de pacientes examinados</c:v>
                </c:pt>
                <c:pt idx="3">
                  <c:v>Artrosis radiográfica solo en la rodilla lesionada</c:v>
                </c:pt>
                <c:pt idx="4">
                  <c:v>Prótesis a 16 años (439 pacientes)</c:v>
                </c:pt>
                <c:pt idx="5">
                  <c:v>Prótesis a 2 años tras cirugía (439 pacientes)</c:v>
                </c:pt>
              </c:strCache>
            </c:strRef>
          </c:cat>
          <c:val>
            <c:numRef>
              <c:f>Sheet1!$B$2:$B$7</c:f>
              <c:numCache>
                <c:formatCode>General</c:formatCode>
                <c:ptCount val="6"/>
                <c:pt idx="0">
                  <c:v>39</c:v>
                </c:pt>
                <c:pt idx="1">
                  <c:v>81</c:v>
                </c:pt>
                <c:pt idx="2">
                  <c:v>50</c:v>
                </c:pt>
                <c:pt idx="3">
                  <c:v>34</c:v>
                </c:pt>
                <c:pt idx="4">
                  <c:v>7.7</c:v>
                </c:pt>
                <c:pt idx="5">
                  <c:v>5.2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Sheet1!$A$2:$A$3</c:f>
              <c:strCache>
                <c:ptCount val="2"/>
                <c:pt idx="0">
                  <c:v>Carga temprana</c:v>
                </c:pt>
                <c:pt idx="1">
                  <c:v>Protocolo tradicional</c:v>
                </c:pt>
              </c:strCache>
            </c:strRef>
          </c:cat>
          <c:val>
            <c:numRef>
              <c:f>Sheet1!$B$2:$B$3</c:f>
              <c:numCache>
                <c:formatCode>General</c:formatCode>
                <c:ptCount val="2"/>
                <c:pt idx="0">
                  <c:v>6.5</c:v>
                </c:pt>
                <c:pt idx="1">
                  <c:v>11.8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los cirujanos</c:v>
                </c:pt>
              </c:strCache>
            </c:strRef>
          </c:tx>
          <c:spPr>
            <a:solidFill>
              <a:srgbClr val="0F5F6B"/>
            </a:solidFill>
          </c:spPr>
          <c:cat>
            <c:strRef>
              <c:f>Sheet1!$A$2:$A$5</c:f>
              <c:strCache>
                <c:ptCount val="4"/>
                <c:pt idx="0">
                  <c:v>De inmediato</c:v>
                </c:pt>
                <c:pt idx="1">
                  <c:v>A las 2 semanas</c:v>
                </c:pt>
                <c:pt idx="2">
                  <c:v>A las 6 semanas</c:v>
                </c:pt>
                <c:pt idx="3">
                  <c:v>Antes de las 12 semanas (total)</c:v>
                </c:pt>
              </c:strCache>
            </c:strRef>
          </c:cat>
          <c:val>
            <c:numRef>
              <c:f>Sheet1!$B$2:$B$5</c:f>
              <c:numCache>
                <c:formatCode>General</c:formatCode>
                <c:ptCount val="4"/>
                <c:pt idx="0">
                  <c:v>11.7</c:v>
                </c:pt>
                <c:pt idx="1">
                  <c:v>4.5</c:v>
                </c:pt>
                <c:pt idx="2">
                  <c:v>55.9</c:v>
                </c:pt>
                <c:pt idx="3">
                  <c:v>72.1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los cirujanos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 meseta tibial: Schatzker y columnas de Luo, abordajes, fijación y complicaciones.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que sostiene las decisiones; Estabilidad articular y pérdida de la reducción; Clasificación: Schatzker, AO/OTA 41 y columnas de Luo; Diagnóstico: de la sospecha a la lesión que amenaza la pierna; Examen físico y pruebas de decisión; Imágenes: qué agrega cada estudio; Algoritmo: de la guardia a la fijación definitiva; Tratamiento: cuándo operar, cuándo esperar y con qué; Abordajes y fijación por columnas: la lógica de elección; Técnica quirúrgica explicada para entender; Complicaciones; Pronóstico: lo que pasa a 5, 10 y 16 años; Rehabilitación: mover pronto, cargar con criterio. Estructura sugerida por el autor para diez minutos: Lámina 1 (1 min): caso de apertura. Rodilla tumefacta tras un accidente, ampollas en la cara medial y pulsos simétricos. Dos preguntas: ¿qué amenaza la pierna esta noche y qué columnas están rotas?. Lámina 2 (1 min): epidemiología. Incidencia de 10,3 por 100 000 al año en un registro poblacional y de 22,4 a 25,3 por 100 000 en Alemania; bimodal [r10][r11][r9]. Lámina 3 (1 min): Schatzker, AO/OTA 41 y columnas de Luo. Columna posterior en 28,8 %; Schatzker III casi no existe en TC [r12][r19]. Lámina 4 (1 min): reproducibilidad. Kappa 0,32 y 0,28 en el estudio independiente; 0,766 en el del grupo creador; el AO 2018 empeora con las subcategorías [r13][r46][r42]. Lámina 5 (1 min): la pierna primero. Síndrome compartimental 3,1 % a 11 %; lesión vascular 0,62 %; índice tobillo-brazo en Schatzker 4 a 6 [r20][r35][r23][r21]. Lámina 6 (1 min): imagen. TC para clasificar; RM cambió el plan en 23 %; ligamentos rotos en 71 % de la alta energía [r1][r14]. Lámina 7 (1 min): por etapas. Fijador puente y fijación diferida; 8,7 % frente a 16,1 % de infección profunda dentro de 72 horas (observacional) [r5][r15]. Lámina 8 (1 min): qué fijación. Cochrane 2024: 15 ensayos, certeza muy baja; COTS: fijador circular frente a ORIF [r16][r67]. Lámina 9 (1 min): técnica y abordaje por columna. Artrotomía submeniscal frente a fluoroscopia sola (16,6 % frente a 41,4 %) [r3][r33][r70]. Lámina 10 (1 min): complicaciones, pronóstico y rehabilitación. Infección 4,5 % a 11,1 %; artroplastia 7,3 % a 10 años; carga temprana [r75][r76][r18][r22].</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meseta tibial se fractura de 2 maneras: por baja energía en hueso frágil (depresión) y por alta energía en jóvenes (multifragmentaria, con partes blandas dañadas) (fuente: Raschke MJ y colaboradores, 2017) (fuente: Rudran B y colaboradores, 2020). La incidencia varía con la fuente: 10,3 por 100 000 al año en un registro poblacional (fuente: Elsoe R y colaboradores, 2015) y 22,4 a 25,3 por 100 000 en una base nacional alemana (fuente: Lenz JE y colaboradores, 2025). Schatzker y AO/OTA 41 describen el trazo; el concepto de 3 columnas de Luo suma la columna posterior, que existe en 28,8 % de las fracturas y la radiografía no muestra bien (fuente: Yang G y colaboradores, 2013). Ninguna clasificación es muy reproducible: kappa 0,32 para Schatzker y 0,28 para Luo en un estudio independiente (fuente: Mellema JJ y colaboradores, 2016). Sin TC no hay plan; la RM cambió el plan de tratamiento en 23 % de los casos (fuente: Yacoubian SV y colaboradores, 2002) y 71 % de las fracturas de alta energía tenía al menos un grupo ligamentario mayor roto (fuente: Stannard JP y colaboradores, 2010). En alta energía se estabiliza con fijador puente y se fija cuando las partes blandas lo permiten; en un metaanálisis observacional, fijar dentro de 72 horas tuvo menos infección profunda (8,7 % frente a 16,1 %) (fuente: Le J y colaboradores, 2026). Ninguna técnica de fijación ha demostrado ser mejor: la revisión Cochrane 2024 reunió 15 ensayos pequeños, de alto riesgo de sesgo y certeza muy baja (fuente: Smith TO y colaboradores, 2024). El costo aparece años después: artrosis radiográfica en 50 % a 10 años de media (fuente: Klasér J y colaboradores, 2025) y prótesis de rodilla en 7,3 % frente a 1,8 % de controles a 10 años (fuente: Wasserstein D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Idea central. La fractura de meseta tibial rompe la superficie articular proximal de la tibia, la plataforma sobre la que descansa el fémur. Tiene dos cóndilos, medial y lateral, y entre ambos se eleva la eminencia intercondílea (fuente: Rudran B y colaboradores, 2020). No es una lesión única, sino un espectro: va desde un hundimiento aislado en hueso osteoporótico hasta la destrucción de varias columnas en un joven, con la piel dañada y, a veces, la pierna en riesgo. Por qué merece un capítulo. Representa alrededor de 1 % de todas las fracturas (fuente: Rudran B y colaboradores, 2020), pero la rodilla perdona poco los errores: un escalón articular de 2 mm o más se asoció a un riesgo mayor de acabar en una prótesis (fuente: Olerud F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Además junta 4 problemas que se repiten en la guardia y en el quirófano: La articulación: hay que reducirla con precisión y sostenerla. La alineación y la estabilidad: el eje de la pierna y los ligamentos importan tanto como el hueso. Las partes blandas: la piel, los compartimentos, los nervios y la arteria poplítea condicionan cuándo y cómo se opera (fuente: Prat-Fabregat S y colaboradores, 2016). Las lesiones acompañantes: menisco y ligamentos se rompen con frecuencia y cambian la cirugía (fuente: Stannard JP y colaboradores, 2010). Qué cubre este tema. Clasificación (Schatzker, AO/OTA 41 y columnas de Luo), imagen, indicaciones, tratamiento por etapas, fijación, técnica, complicaciones y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abordajes tienen su propio capítulo, Abordajes de la meseta tibial: aquí se resume la lógica de elección y se enlaza, sin duplicarlo. Las fracturas de la diáfisis y el síndrome compartimental agudo también tienen capítulo propio. Cómo leerlo. Cada cifra lleva su referencia. Donde no hay estudio que sostenga una práctica, se rotula práctica habitual / opinión experta y no se da número.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Dos poblaciones distintas. El patrón es bimodal: fracturas por fragilidad en mayores y fracturas de alta energía en jóvenes (fuente: Rudran B y colaboradores, 2020). En el joven predominan los trazos complejos y conminutos de la alta energía; en el adulto mayor con hueso débil, un golpe menor basta para hundir la superficie sin más trazos (fuente: Raschke MJ y colaboradores, 2017). Cuánto se ve. En un estudio poblacional de 6 años con 355 pacientes, la incidencia fue de 10,3 por 100 000 al año (fuente: Elsoe R y colaboradores, 2015). En una base nacional alemana de 2019 a 2022 (79 158 casos) fue de 22,4 a 25,3 por 100 000 (fuente: Lenz JE y colaboradores, 2025). Las dos cifras no se contradicen: cambian la fuente, el método de captura y la población. Cuando cites una incidencia, di de dónde sale. Quién y cuándo. En el registro poblacional, la edad media fue de 52,6 años; antes de los 50 años la incidencia fue mayor en hombres y, pasados los 50, se disparó en mujeres y bajó en hombres (fuente: Elsoe R y colaboradores, 2015). En Alemania, 61,5 % de los casos fueron mujeres (fuente: Lenz JE y colaboradores, 2025). En pacientes de 60 años o más (220, edad media de 74 años), 73 % fueron mujeres y 71 % se debieron a caídas de baja energía (fuente: Donovan RL y colaboradores, 2022). Qué tipo de fractura. El tipo más frecuente en el registro poblacional fue el AO 41-B3 (35 %), seguido del 41-C3 (17 %) (fuente: Elsoe R y colaboradores, 2015). En Alemania, 68,8 % de las fracturas fueron multifragmentarias (fuente: Lenz JE y colaboradores, 2025). Cómo se trata en la práctica. En Alemania, 63,5 % recibió placa y 23,6 % necesitó injerto óseo, con preferencia por el aloinjerto (fuente: Lenz JE y colaboradores, 2025). En los de 60 años o más, 60 % se trató sin cirugía y 8 % requirió después una prótesis de rodilla; la mortalidad a 30 días fue de 2 % y al año de 5 % (fuente: Donovan RL y colaboradores, 2022). Mensaje clínico. En el mayor con caída de baja energía, además de la rodilla hay que estudiar la fragilidad ósea (fuente: Raschke MJ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anual de fractura de meseta tibial según la fuente» muestra lo siguiente. Registro poblacional de 6 años: 10.3 por 100 000 (fuente: Elsoe R y colaboradores, 2015). Alemania, año de menor incidencia: 22.4 por 100 000 (fuente: Lenz JE y colaboradores, 2025). Alemania, año de mayor incidencia: 25.3 por 100 000 (fuente: Lenz JE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«Cómo se tratan las fracturas de meseta en Alemania (2019-2022)» muestra lo siguiente. Multifragmentarias: 68.8 % de los casos (fuente: Lenz JE y colaboradores, 2025). ORIF con placa: 63.5 % de los casos (fuente: Lenz JE y colaboradores, 2025). Con injerto óseo: 23.6 % de los casos (fuente: Lenz JE y colaboradores, 2025). En el documento Word de este tema encontrarás además: Tres poblaciones, tres perfiles.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La idea. El mecanismo combina un trauma en varo o en valgo con compresión axial y un componente de rotación (fuente: Raschke MJ y colaboradores, 2017); el cóndilo femoral actúa como martillo sobre la meseta (texto clásico). El mecanismo no es un adorno: el concepto actualizado de 3 columnas pide identificar, además de las columnas rotas, las fuerzas implicadas (varo o valgo, flexión o extensión) para decidir abordaje, implante y orden de fijación (fuente: Wang Y y colaboradores, 2016). Lateral y medial. La meseta lateral se fractura con más frecuencia que la medial (fuente: Hake ME y colaboradores, 2016). Como regla de razonamiento (texto clásico): un valgo con carga axial descarga sobre el compartimento lateral; un varo lo hace sobre el medial. Energía. La alta energía da patrones complejos y multifragmentarios, sobre todo en jóvenes; la baja energía, en el mayor con hueso débil, tiende a la depresión pura (fuente: Raschke MJ y colaboradores, 2017). La lesión extensa de partes blandas acompaña a la alta energía (fuente: Rudran B y colaboradores, 2020). Patrones de mecanismo que cambian la conducta: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Flexión-valgo: produce típicamente hundimiento o cuña con depresión en la zona posterolateral (fuente: Liu CD y colaboradores, 2025). Hiperextensión-varo: en la imagen se ve varo en el plano frontal y, en el perfil, la pendiente posterior perdida, la cortical anterior aplastada y la posterior abierta por tensión; de 212 bicondíleas OTA 41C, 25 tenían este patrón (fuente: Firoozabadi R y colaboradores, 2016). Fémur que atraviesa la superficie articular tibial (Schatzker 4 a 6): la lesión se comporta como una luxación de rodilla y por eso sube el riesgo vascular (fuente: Kantor AH y colaboradores, 2025). Por qué importa. El patrón de hiperextensión-varo tuvo lesión de la arteria poplítea con reparación en 12 % frente a 1 % de las demás bicondíleas, lesión del nervio peroneo en 16 % frente a 8 %, y síndrome compartimental en 12 % frente a 10 % (fuente: Firoozabadi R y colaboradores, 2016). Si el mecanismo apunta a una luxación espontáneamente reducida, se examina la perfusión y se piensa en la rodilla multiligamentaria (fuente: Stannard JP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«Mecanismo, patrón típico y qué buscar» tiene 3 columnas: Mecanismo, Patrón típico, Qué buscar además. Fila 1: Mecanismo, Valgo con carga axial (texto clásico); Patrón típico, Lateral: cuña, cuña con depresión o depresión pura (Schatzker I a III); Qué buscar además, Ligamento colateral medial y menisco lateral. Fila 2: Mecanismo, Varo con carga axial (texto clásico); Patrón típico, Medial: Schatzker IV; con frecuencia fragmento posteromedial; Qué buscar además, Luxación espontáneamente reducida, lesión del pivote central. Fila 3: Mecanismo, Flexión-valgo; Patrón típico, Depresión posterolateral; Qué buscar además, Lesión del ligamento cruzado anterior y del cuerno posterior del menisco lateral (fuente: Wang B y colaboradores, 2024). Fila 4: Mecanismo, Hiperextensión-varo; Patrón típico, Bicondílea con cortical posterior en tensión; Qué buscar además, Arteria poplítea 12 %, nervio peroneo 16 % (fuente: Firoozabadi R y colaboradores, 2016). Fila 5: Mecanismo, Alta energía axial pura; Patrón típico, Bicondílea multifragmentaria (V y VI); Qué buscar además, Síndrome compartimental y piel comprometida (fuente: Ziran BH y colaboradores, 2013). (fuente: Liu CD y colaboradores, 2025) (fuente: Firoozabadi R y colaboradores, 2016) (fuente: Ziran BH y colaboradores, 2013) (fuente: Wang B y colaboradores, 2024). Con esto cerramos mecanismo de lesión. Sigamos con anatomía que sostiene las decisiones.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sostiene las decisiones. Lo esencial de la meseta. La plataforma se divide en cóndilo medial y lateral, con la eminencia intercondílea en medio (fuente: Rudran B y colaboradores, 2020). Sobre ella descansan los meniscos; los ligamentos cruzados se insertan en el área intercondílea, por delante y por detrás de la eminencia, y la cápsula se fija en la periferia (anatomía clásica; figura de la cabeza tibial). La estructura anatómica general es la de la anatomía clásica (láminas de Gray); aquí solo se subrayan los puntos que cambian la cirugía. Fragmentos que se repiten. En el mapeo por TC de 127 fracturas aparecieron 4 rasgos recurrentes: el fragmento lateral en cuña (75 %), el fragmento posteromedial (43 %), el fragmento del tubérculo tibial (16 %) y una zona de conminución que incluye la espina tibial (28 %) (fuente: Molenaars RJ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Conocerlos permite anticipar qué hay que buscar en la TC. La meseta posterior existe. Un fragmento independiente de la columna posterior estuvo en 151 de 525 fracturas (28,8 %) (fuente: Yang G y colaboradores, 2013). En el estudio que revisó con TC las fracturas rotuladas Schatzker III, la depresión de la meseta lateral se localizó sobre todo en las posiciones anterolateral y posterolateral (60,3 %) (fuente: Rasappan K y colaboradores, 2023), y las malas reducciones tras la cirugía se concentraron en los cuadrantes posteriores de la meseta lateral (fuente: Meulenkamp B y colaboradores, 2017). Estructuras en riesgo (anatomía clásica). Detrás de la rodilla están la arteria poplítea y su trifurcación; el nervio peroneo común pasa alrededor del cuello del peroné; la cara medial se relaciona con la pata de ganso y los tendones semimembranoso y gastrocnemio medial.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Estos puntos explican, por ejemplo, por qué una fractura del peroné proximal se asoció a lesión neurológica (OR 4,46) (fuente: Franulic N y colaboradores, 2025) y por qué el distractor lateral puede dañar el peroneo (fuente: Pattyn R y colaboradores, 2020). Menisco y ligamentos. En la RM de 39 pacientes, 41 % tenía un desgarro meniscal y 14 de 16 eran inestables (fuente: Mustonen AO y colaboradores, 2008). Con RM en 103 fracturas de alta energía, 49 % tuvo desgarro meniscal (fuente: Stannard JP y colaboradores, 2010). Para qué sirve saber esto. Para elegir la vía: lo anterior y lateral se alcanza por el abordaje anterolateral; los fragmentos posteromedial y posterolateral quedan fuera del alcance de las vías anteriores para reducirlos y sostenerlos, y piden su propia vía posterior (fuente: Prat-Fabregat S y colaboradores, 2016). Con esto cerramos anatomía que sostiene las decisiones. Sigamos con estabilidad articular y pérdida de la reducción.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estabilidad articular y pérdida de la reducción. La idea. Lo que sostiene la articulación es el reborde de la meseta y la integridad de la cuña. En la clasificación ampliada, la estabilidad de la articulación depende de dónde está la cuña y de si el reborde sigue entero (fuente: Schatzker J y colaboradores, 2022). De ahí la regla práctica (opinión experta): con el reborde roto, la fractura es inestable aunque se vea poco desplazada, y una cuña con depresión pide una placa de contrafuerte, no solo tornillos. Cuándo se pierde la reducción. En 138 fracturas operadas con placa, la reducción se perdió en 40 rodillas (29,0 %) (fuente: Kim CW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factores independientes fueron la conminución (OR 9,148) y la presencia de una fractura coronal (OR 4,823) (fuente: Kim CW y colaboradores, 2016). Los autores advierten que un fragmento coronal es difícil de sujetar con firmeza desde una placa medial o lateral, y sugieren contrafuerte o fijación directa del fragmento por vía posteromedial, posterolateral o posterior (fuente: Kim CW y colaboradores, 2016). Una construcción estable permite cargar. En 7 fracturas Schatzker II fijadas con tornillos subcondrales y placa de soporte, el desplazamiento inducible por carga fue de -0,30 mm a las 2 semanas y de 0,00 mm a las 52 semanas, y el montaje fue lo bastante estable para permitir apoyo parcial desde el posoperatorio, sin daño medible (fuente: Solomon LB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una serie pequeña con análisis radioestereométrico; sirve para entender el principio, no para generalizarlo a todas las fracturas. Función del implante (opinión experta). Cada implante hace un trabajo distinto: el soporte (contrafuerte) evita que el fragmento deslice, los tornillos subcondrales en balsa sostienen el hueso que se elevó, y la compresión actúa sobre trazos simples. Elegir el implante por su función, no por el tamaño de la placa, es la base de la fijación por columnas (fuente: Wang Y y colaboradores, 2016). Con esto cerramos estabilidad articular y pérdida de la reducción. Sigamos con clasificación: schatzker, ao/ota 41 y columnas de luo.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schatzker, ao/ota 41 y columnas de luo. Idea central. Una clasificación sirve para tres cosas: hablar con el mismo idioma, anticipar la dificultad y decidir el abordaje. Ninguna de las que usamos lo hace bien por sí sola. En una revisión sistemática se identificaron 38 sistemas para esta fractura; los más usados son Schatzker y AO/OTA y solo 5 se probaron en reproducibilidad (Schatzker, AO/OTA, Duparc, Hohl y Luo) (fuente: Millar SC y colaboradores, 2018). Schatzker. Propuesta en la década de 1970 (las fuentes citan 1970 (fuente: Besa P y colaboradores, 2023) y 1974 (fuente: Kfuri M y colaboradores, 2018)), organiza la fractura en 6 tipos: lateral (I a III), medial (IV) y bicondílea (V y VI) (fuente: Molenaars RJ y colaboradores, 2015). Describe el trazo en 2 dimensiones (fuente: Kfuri M y colaboradores, 2018) y no menciona la meseta posterior (fuente: Yang G y colaboradores, 2013). En 2018, Kfuri y Schatzker ampliaron el sistema: trazan un ecuador coronal imaginario que parte cada una de sus 2 columnas (lateral y medial) en una mitad anterior (A) y otra posterior (P), y piden ubicar el plano principal de fractura, porque de él dependen la posición del paciente, la vía y el sitio del implante (fuente: Kfuri M y colaboradores, 2018). El Schatzker III casi no existe. En 569 fracturas, ninguna Schatzker III de la radiografía sobrevivió a la TC: en todas, el hundimiento se prolongaba en 2 o más trazos hasta la cortical lateral, y se reclasificaron como II; el kappa interobservador fue de 0,274 con radiografías y de 0,906 con TC (fuente: Rasappan K y colaboradores, 2023). Lección: clasifica con TC, no con la placa simple. AO/OTA 41. Divide la tibia proximal en extraarticular (avulsión), articular parcial (en cuña y en cuña con depresión) y articular completa (meseta fragmentaria) (fuente: AO Foundation, 2026). Existen la versión original de Müller de 1996 y la de 2018, con más categorías y subcategorías (fuente: Besa P y colaboradores, 2023); al citar un subtipo (B3, C3) conviene declarar qué versión se usó (opinión experta). En el registro poblacional, el 41-B3 (35 %) y el 41-C3 (17 %) fueron los más comunes (fuente: Elsoe R y colaboradores, 2015). Columnas de Luo. Con el corte axial de TC se divide la meseta en 3 columnas: lateral, medial y posterior (fuente: Yang G y colaboradores, 2013). Una fractura de tres columnas tiene al menos un fragmento separado en cada una (fuente: Luo CF y colaboradores, 2010). La columna posterior no es rara: 28,8 % de 525 fracturas, y 76,1 % de las Schatzker VI, 51,2 % de las V y 22,4 % de las IV (fuente: Yang G y colaboradores, 2013). El concepto actualizado añade el mecanismo (varo o valgo, flexión o extensión) y define abordaje, implante y orden de fijación (fuente: Wang Y y colaboradores, 2016). Qué tan reproducibles son. Los autores usaron las categorías de Landis y Koch: en un estudio con 81 observadores y 15 fracturas complejas, Schatzker (kappa 0,32) y Luo (0,28) fueron apenas regulares y la TC 3D no mejoró el acuerdo de Luo (fuente: Mellema JJ y colaboradores, 2016). En el estudio del grupo creador del concepto, con 4 observadores entrenados y 50 casos, el acuerdo fue moderado para Schatzker (0,567) y sustancial para las 3 columnas (0,766) (fuente: Zhu Y y colaboradores, 2013). Con 6 observadores y 90 TC, el acuerdo con 2D y 3D fue de 0,64 y 0,66 para Schatzker, 0,56 y 0,59 para AO/OTA, y 0,53 y 0,65 para el concepto actualizado de 3 columnas (fuente: Yao P y colaboradores, 2022). Para la clasificación AO 2018, el acuerdo en las categorías base fue de 0,457 y empeoró con las subcategorías (0,358) y los modificadores (0,174) (fuente: Besa P y colaboradores, 2023). No son estudios comparables entre sí: cambian observadores, casos, entrenamiento y imagen. Lo robusto es que la reproducibilidad es moderada y que añadir niveles de detalle la empeora (fuente: Millar SC y colaboradores, 2018) (fuente: Besa P y colaboradores, 2023). ¿Cambian la decisión? En 15 casos analizados por 9 cirujanos, AO/OTA (kappa 0,63) y Luo (0,67) tuvieron acuerdo sustancial, y el abordaje posterior no se eligió con más frecuencia con Luo (p = 0,543) (fuente: Appel M y colaboradores, 2026). En 111 fracturas con compromiso de la columna posterior, solo 22,5 % se trató según el concepto de 3 columnas y el resultado fue igual con o sin tratamiento específico (fuente: van den Berg J y colaboradores, 2020). En una cohorte prospectiva de 287 fracturas tratadas con el concepto actualizado, no hubo diferencia de función entre fracturas de 1, 2 y 3 columnas y 12 pacientes tuvieron infección superficial (fuente: Wang Y y colaboradores, 2016). Dos lecturas honestas: el concepto es útil para pensar y planear, pero la evidencia de que mejora el resultado es observacional y limitada.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«Schatzker: kappa interobservador según el estudio» muestra lo siguiente. Rasappan, sobre radiografías: 0.3 kappa (fuente: Rasappan K y colaboradores, 2023). Mellema, TC (81 observadores): 0.3 kappa (fuente: Mellema JJ y colaboradores, 2016). Besa, 6 evaluadores: 0.4 kappa (fuente: Besa P y colaboradores, 2023). Zhu, radiografías (4 observadores): 0.6 kappa (fuente: Zhu Y y colaboradores, 2013). Yao, TC 2D (6 observadores): 0.6 kappa (fuente: Yao P y colaboradores, 2022). Rasappan, sobre TC: 0.9 kappa (fuente: Rasappan K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«Columnas de Luo: kappa interobservador según el estudio» muestra lo siguiente. Mellema, estudio independiente: 0.3 kappa (fuente: Mellema JJ y colaboradores, 2016). Yao, concepto actualizado en TC 2D: 0.5 kappa (fuente: Yao P y colaboradores, 2022). Appel, 9 cirujanos: 0.7 kappa (fuente: Appel M y colaboradores, 2026). Zhu, grupo creador (4 observadores): 0.8 kappa (fuente: Zhu Y y colaboradores, 2013). En el documento Word de este tema encontrarás además: AO/OTA: kappa interobservador según el estudio; Tres lenguajes para la misma fractura. Con esto cerramos clasificación: schatzker, ao/ota 41 y columnas de luo. Sigamos con diagnóstico: de la sospecha a la lesión que amenaza la pierna.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de la sospecha a la lesión que amenaza la pierna. El orden. Primero se descarta lo que pone en riesgo la pierna; después se define la fractura. La lesión de la meseta casi nunca está sola. Sospecha. Mecanismo compatible, derrame o hemartrosis, dolor a la carga y deformidad. La regla de Ottawa de rodilla sirve para decidir si pedir radiografías en un traumatismo agudo y tuvo, en un metaanálisis de 8 estudios con 7385 pacientes, sensibilidad de 0,99 y especificidad de 0,49 para fractura de rodilla (fuente: Sims JI y colaboradores, 2020): sirve para descartar, no para confirmar, y no es específica de la meseta. La pierna primero. Síndrome compartimental. Ocurrió en 3,1 % de 1119 fracturas, y se asoció a edad joven (OR 2,57) y Schatzker VI (OR 5,78) (fuente: Deng X y colaboradores, 2021). En otra serie de 162 fracturas la tasa fue de 11 %, con más riesgo si el fémur se desplazaba sobre la tibia y la tibia se ensanchaba (fuente: Ziran BH y colaboradores, 2013). La sospecha es clínica y repetida (dolor desproporcionado, tensión, dolor al estiramiento pasivo; práctica habitual); el detalle diagnóstico está en el capítulo de síndrome compartimental agudo. Lesión vascular. En 320 pacientes con fijación, la lesión vascular fue de 0,62 %: 2 casos, ambos Schatzker VI y AO/OTA C3 abiertos (fuente: Franulic N y colaboradores, 2025). En el patrón de hiperextensión-varo, la arteria poplítea requirió reparación en 12 % frente a 1 % (fuente: Firoozabadi R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Lesión neurológica. Se vio en 13 pacientes (4,06 %), 84,6 % por alta energía, y la fractura del peroné proximal se asoció a ella (OR 4,46) (fuente: Franulic N y colaboradores, 2025). Luxación de rodilla. Una fractura con ligamentos rotos puede ser una luxación espontáneamente reducida; la luxación fue más frecuente en Schatzker IV (46 %) (fuente: Stannard JP y colaboradores, 2010). Tamizaje vascular con el índice tobillo-brazo. En 437 fracturas Schatzker 4 a 6 con pulsos simétricos, un protocolo con índice tobillo-brazo y angio-TC si era de 0,9 o menos detectó 8 lesiones vasculares (2 %) sin perder ninguna: sensibilidad 1,000, especificidad 0,056, valor predictivo positivo 0,250 y negativo 1,000 (fuente: Kantor AH y colaboradores, 2025). Con angio-TC sistemática tras el fijador puente, en 26 pacientes con fractura de alta energía y sin indicación clínica, hubo anomalías no ateroescleróticas en 3 (11,5 %) y ninguna requirió intervención (fuente: Zhang D y colaboradores, 2026). La angio-TC no se pide a todos: los autores la aconsejan sobre todo en fracturas abiertas y de alta energía (fuente: Franulic N y colaboradores, 2025). Partes blandas. Las lesiones de ligamento y menisco son difíciles de diagnosticar en el examen físico agudo (fuente: Stannard JP y colaboradores, 2010); en un patrón de alta energía se asume que existen hasta que la imagen diga lo contrario.</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 que hay que buscar, con qué frecuencia y con qué herramienta» tiene 3 columnas: Problema, Frecuencia observada, Cómo se busca. Fila 1: Problema, Síndrome compartimental; Frecuencia observada, 3,1 % en 1119 fracturas; 11 % en 162 fracturas (fuente: Deng X y colaboradores, 2021) (fuente: Ziran BH y colaboradores, 2013); Cómo se busca, Clínica seriada; presiones si hay duda. Fila 2: Problema, Lesión vascular; Frecuencia observada, 0,62 % en 320 pacientes (fuente: Franulic N y colaboradores, 2025); Cómo se busca, Pulsos y perfusión; índice tobillo-brazo en Schatzker 4 a 6 (fuente: Kantor AH y colaboradores, 2025). Fila 3: Problema, Lesión nerviosa; Frecuencia observada, 4,06 % en 320 pacientes (fuente: Franulic N y colaboradores, 2025); Cómo se busca, Examen motor y sensitivo de peroneo y tibial; marcador: fractura del peroné proximal. Fila 4: Problema, Lesión ligamentaria mayor; Frecuencia observada, 71 % en 103 fracturas de alta energía (fuente: Stannard JP y colaboradores, 2010); Cómo se busca, Imagen (RM si cambia el plan). Fila 5: Problema, Desgarro meniscal; Frecuencia observada, 49 % en 103 fracturas de alta energía (fuente: Stannard JP y colaboradores, 2010); Cómo se busca, RM si va a cambiar el plan. (fuente: Deng X y colaboradores, 2021) (fuente: Ziran BH y colaboradores, 2013) (fuente: Franulic N y colaboradores, 2025) (fuente: Kantor AH y colaboradores, 2025) (fuente: Stannard JP y colaboradores, 2010). Con esto cerramos diagnóstico: de la sospecha a la lesión que amenaza la pierna. Sigamos con examen físico y pruebas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y pruebas de decisión. Qué se hace. Inspección de la piel (ampollas, heridas, tensión), palpación de compartimentos, pulsos distales (pedio y tibial posterior), sensibilidad y motricidad del nervio peroneo y del tibial, y valoración de la perfusión. Es el examen de una rodilla con una fractura articular: no se fuerza el estrés en varo y valgo en una rodilla inestable y dolorosa (práctica habitual). Lo que sí sabemos. En las fuentes revisadas no hay sensibilidad ni especificidad de maniobras ligamentarias en la rodilla aguda con fractura de meseta: sin dato verificable. Lo que sí está medido es que las lesiones de partes blandas son difíciles de diagnosticar con el examen físico (fuente: Stannard JP y colaboradores, 2010) y que con TC solamente no se pueden predecir las lesiones de menisco y ligamento (fuente: Schneider 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pruebas de decisión que sí tienen cifras. El gráfico reúne 2 de ellas, con una advertencia: la regla de Ottawa vale para fractura de rodilla en general y el índice tobillo-brazo se estudió en Schatzker 4 a 6 con pulsos simétricos. En ambas, la sensibilidad es alta y la especificidad baja: son pruebas para no perder un caso, no para confirmarlo (fuente: Sims JI y colaboradores, 2020) (fuente: Kantor AH y colaboradores, 2025). Marcador clínico. La fractura asociada del peroné proximal se vio en 61,5 % de los casos con lesión neurológica (OR 4,46) y sirve de alerta para examinar el nervio con cuidado (fuente: Franulic 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«Pruebas de decisión: sensibilidad (barra 1) y especificidad (barra 2)» muestra lo siguiente. Regla de Ottawa de rodilla (fractura de rodilla, 8 estudios): sensibilidad 99 por ciento y especificidad 49 por ciento (fuente: Sims JI y colaboradores, 2020). Índice tobillo-brazo ≤ 0,9 en Schatzker 4 a 6 (437 fracturas): sensibilidad 100 por ciento y especificidad 5.6 por ciento (fuente: Kantor AH y colaboradores, 2025). Con esto cerramos examen físico y pruebas de decisión. Sigamos con imágenes: qué agrega cada estudio.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agrega cada estudio. Radiografías. Frente y perfil, y oblicuas si hace falta, son el punto de partida. Sirven para ver el desplazamiento, el ensanchamiento y el eje, pero clasifican mal: el kappa interobservador del Schatzker fue de solo 0,274 con radiografías, frente a 0,906 con TC (fuente: Rasappan K y colaboradores, 2023). TC con reconstrucciones. Es el estudio que más ayuda a planear la cirugía en una fractura articular compleja (práctica habitual). En un estudio con 3 cirujanos, el kappa de clasificación fue de 0,68 con radiografías y de 0,73 al sumar TC, y la TC cambió la clasificación de Schatzker en 6 % (fuente: Yacoubian SV y colaboradores, 2002). La TC detectó ligamentos rotos con sensibilidad de 80 % y especificidad de 98 %, y solo 2 % de los ligamentos que se dieron por íntegros tenía un desgarro en la RM (fuente: Mui LW y colaboradores, 2007). Sobre la TC 3D, la evidencia es dividida: en 81 observadores no mejoró el acuerdo (fuente: Mellema JJ y colaboradores, 2016), y en 90 casos con 6 observadores sí lo mejoró (fuente: Yao P y colaboradores, 2022). RM. Con radiografías y RM, el kappa de clasificación subió a 0,85, la clasificación cambió en 21 % y el plan de tratamiento en 23 % (fuente: Yacoubian SV y colaboradores, 2002). Para el menisco, en cambio, la TC no alcanza y hace falta la RM antes de operar (fuente: Mui LW y colaboradores, 2007). Con RM, 41 % de 39 pacientes tenía un desgarro meniscal y 14 de 16 eran inestables (fuente: Mustonen AO y colaboradores, 2008). En 113 fracturas posterolaterales, la lesión del ligamento cruzado anterior estuvo en 83,2 % (avulsión 38,1 %, rotura completa 24,8 %); un ángulo de depresión de 25,5° y una pérdida de superficie articular posterior de 37,5 % tuvieron sensibilidad mayor de 90 % y especificidad mayor de 80 % para la rotura completa (fuente: Wang B y colaboradores, 2024). Y en 30 casos leídos por 3 residentes y 3 especialistas, la TC sola no bastó para anticipar las lesiones de partes blandas, ni siquiera en manos de los más experimentados (fuente: Schneider S y colaboradores, 2026). Cuándo pedir RM (opinión experta, con apoyo en los estudios anteriores). Cuando la fractura es de alta energía, hay sospecha de lesión multiligamentaria o de la esquina posterolateral, y el resultado cambiaría el plan. No hay un consenso universal para pedirla siempre; la indicación se individualiza (fuente: Schneider S y colaboradores, 2026). Imagen después de operar. En 65 TC posoperatorias, 32,3 % tenía un escalón o brecha de más de 2 mm, sobre todo en los cuadrantes posteriores de la meseta lateral (fuente: Meulenkamp B y colaboradores, 2017). Es una advertencia: la fluoroscopia intraoperatoria no ve todo, y en un estudio en cadáver con compromiso posterolateral, los escalones del sector central quedaron mal reducidos con ambos abordajes bajo fluoroscopia (fuente: Behrendt P y colaboradores, 2023). Angiografía. La angio-TC no se pide a todos: los autores la aconsejan sobre todo en fracturas abiertas y de alta energía (fuente: Franulic 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entre cirujanos en la clasificación según el estudio de imagen (kappa)» muestra lo siguiente. Radiografías: 0.7 kappa (fuente: Yacoubian SV y colaboradores, 2002). Radiografías y TC: 0.7 kappa (fuente: Yacoubian SV y colaboradores, 2002). Radiografías y RM: 0.8 kappa (fuente: Yacoubian SV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asociadas en la RM de fracturas de meseta» muestra lo siguiente. Algún ligamento mayor roto (103 fracturas de alta energía): 71 % de los pacientes (fuente: Stannard JP y colaboradores, 2010). Varios ligamentos rotos: 53 % de los pacientes (fuente: Stannard JP y colaboradores, 2010). Desgarro meniscal (103 fracturas): 49 % de los pacientes (fuente: Stannard JP y colaboradores, 2010). Desgarro meniscal inestable (39 pacientes): 36 % de los pacientes (fuente: Mustonen AO y colaboradores, 2008). Lesión del LCA en fractura posterolateral (113): 83.2 % de los pacientes (fuente: Wang B y colaboradores, 2024). Cualquier lesión meniscal o ligamentaria (30 casos): 93 % de los pacientes (fuente: Schneider S y colaboradores, 2026). En el documento Word de este tema encontrarás además: TC para ligamentos rotos: sensibilidad y especificidad; Qué agrega cada estudio (Yacoubian y colaboradores, 3 cirujanos). Con esto cerramos imágenes: qué agrega cada estudio. Sigamos con algoritmo: de la guardia a la fijación definitiva.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la guardia a la fijación definitiva. Úsalo como mapa mental, no como protocolo. Los cuadros citan la fuente de cada rama; donde no hay estudio comparativo, la rama es práctica habitual / opinión experta y se discute con el tutor.</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«Manejo de una fractura de meseta tibial» se lee de arriba hacia abajo. Se parte de: Fractura de meseta sospechada o confirmada: mecanismo, derrame, imposibilidad de cargar. Se decide: ¿Hay amenaza para el miembro: pulsos asimétricos, signos de síndrome compartimental, fractura abierta o luxación? Si la respuesta es sí, emergencia: reducir y estabilizar, revalorar la perfusión, tratar el síndrome compartimental y la fractura abierta según su protocolo; luego continuar. Si la respuesta es no, radiografías y tc con reconstrucciones; índice tobillo-brazo en schatzker 4 a 6 con pulsos simétricos y angio-tc si es de 0,9 o menos (fuente: Kantor AH y colaboradores, 2025). Se hace: Emergencia: reducir y estabilizar, revalorar la perfusión, tratar el síndrome compartimental y la fractura abierta según su protocolo; luego continuar. Se hace: Radiografías y TC con reconstrucciones; índice tobillo-brazo en Schatzker 4 a 6 con pulsos simétricos y angio-TC si es de 0,9 o menos (fuente: Kantor AH y colaboradores, 2025). Se decide: ¿Alta energía (Schatzker IV a VI o AO/OTA 41C), ampollas, edema que impide cerrar o piel comprometida? Si la respuesta es sí, fijador puente, cuidado de la piel, tc con columnas y, si cambia el plan, rm; fijación definitiva cuando la piel lo permita (fuente: Prat-Fabregat S y colaboradores, 2016) (fuente: Egol KA y colaboradores, 2005). Si la respuesta es no, ¿hay desplazamiento articular de 2 mm o más, inestabilidad, fractura abierta o fractura medial? (fuente: Raschke MJ y colaboradores, 2017) (fuente: AO Foundation, 2026). Se hace: Fijador puente, cuidado de la piel, TC con columnas y, si cambia el plan, RM; fijación definitiva cuando la piel lo permita (fuente: Prat-Fabregat S y colaboradores, 2016) (fuente: Egol KA y colaboradores, 2005). Se decide: ¿Hay desplazamiento articular de 2 mm o más, inestabilidad, fractura abierta o fractura medial? (fuente: Raschke MJ y colaboradores, 2017) (fuente: AO Foundation, 2026)? Si la respuesta es no, tratamiento no quirúrgico: ortesis y control clínico y radiográfico seriado (fuente: AO Foundation, 2026). Si la respuesta es sí, ¿mayor, con hueso muy conminuto y articulación irreparable?. Se hace: Tratamiento no quirúrgico: ortesis y control clínico y radiográfico seriado (fuente: AO Foundation, 2026). Se decide: ¿Mayor, con hueso muy conminuto y articulación irreparable? Si la respuesta es sí, considerar artroplastia primaria en pacientes y patrones seleccionados (fuente: Prat-Fabregat S y colaboradores, 2016) (fuente: Makaram NS y colaboradores, 2024). Si la respuesta es no, fijación definitiva: abordaje por columnas, reducción articular bajo visión directa, relleno del defecto y fijación de cada columna (fuente: Meulenkamp B y colaboradores, 2017) (fuente: Prat-Fabregat S y colaboradores, 2016). Se hace: Considerar artroplastia primaria en pacientes y patrones seleccionados (fuente: Prat-Fabregat S y colaboradores, 2016) (fuente: Makaram NS y colaboradores, 2024). Se hace: Fijación definitiva: abordaje por columnas, reducción articular bajo visión directa, relleno del defecto y fijación de cada columna (fuente: Meulenkamp B y colaboradores, 2017) (fuente: Prat-Fabregat S y colaboradores, 2016). Termina en: Movilidad temprana, carga según la estabilidad, vigilancia de infección, rigidez y trombosis (fuente: Elsenosy AM y colaboradores, 2025) (fuente: Haller JM y colaboradores, 2015). Con esto cerramos algoritmo: de la guardia a la fijación definitiva. Sigamos con tratamiento: cuándo operar, cuándo esperar y con qué.</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cuándo operar, cuándo esperar y con qué. Qué se busca. Cuando la fractura es grave, se opera para devolver una superficie lisa, un eje correcto y una rodilla estable que se pueda mover pronto (fuente: Rudran B y colaboradores, 2020). Una revisión estima que casi todas acaban en el quirófano y que, se elija la técnica que se elija, el cuidado de las partes blandas es lo que no se negocia (fuente: Mthethwa J y colaboradores, 2018). Cuándo no operar. Si la fractura no se desplazó y la rodilla es estable, AO aconseja tratarla sin cirugía, con una ortesis que evite el desplazamiento y controles clínicos y radiográficos cercanos (fuente: AO Foundation, 2026). La excepción casi constante son las B3.2 y B3.3 de la meseta medial: aunque lleguen sin desplazar suelen desplazarse, y AO recomienda estabilizarlas de entrada (fuente: AO Foundation, 2026). Para una revisión, se reducen y fijan las que tienen un desplazamiento articular de 2 mm o más, las abiertas y las del cóndilo medial; la del cóndilo lateral sin desplazar puede tratarse sin cirugía (fuente: Raschke MJ y colaboradores, 2017). Esos umbrales son de consenso: en las fuentes revisadas no hay ensayos aleatorizados que los establezcan (sin dato verificable) y una revisión señala la escasez de ensayos prospectivos que comparen las técnicas quirúrgicas (fuente: Mthethwa J y colaboradores, 2018). En 41 pacientes con fractura deprimida, una depresión residual menor de 2,5 mm se asoció a menos pérdida de movilidad y mejores puntajes, mientras que restaurar el eje mecánico no se asoció a la pérdida de movilidad ni a casi ninguno de los puntajes (fuente: Singleton N y colaboradores, 2017). En un centro con 105 casos (89 operados y 16 tratados sin cirugía) y seguimiento mediano de 10,4 años, tanto los operados como los tratados sin cirugía tuvieron buenos resultados a largo plazo si la indicación era la correcta (fuente: Resch T y colaboradores, 2025). Tratamiento por etapas en alta energía. En los patrones complejos se recomienda el tratamiento por etapas (fuente: Prat-Fabregat S y colaboradores, 2016): fijador puente primero y fijación definitiva cuando las partes blandas lo permitan (fuente: Egol KA y colaboradores, 2005). El edema intenso y las ampollas son las señales habituales para esperar (práctica habitual). En 53 pacientes con 57 fracturas de alta energía, el fijador puente se colocó el día del ingreso; hubo infección profunda en 5 %, seudoartrosis en 4 %, rigidez menor de 90° en 4 % y 16 % necesitó otra cirugía (fuente: Egol KA y colaboradores, 2005). Otra serie de 30 bicondíleas cerradas esperó una media de 10 días (rango de 7 a 13) para la fijación definitiva (fuente: Giordano V y colaboradores, 2017). El puente estabiliza el hueso, evita que la articulación se siga dañando y deja la herida a mano para curarla; su costo posible es una rodilla rígida (fuente: Egol KA y colaboradores, 2005). ¿Cuándo fijar? El dato más claro viene de un metaanálisis de 9 estudios con 1412 pacientes: fijar dentro de 72 horas tuvo infección profunda de 8,7 % frente a 16,1 % (RR 0,54); con cortes de 24 horas o de 5 días no hubo diferencia, y los autores advierten que no se demuestra causalidad (fuente: Le J y colaboradores, 2026). Una cohorte de 364 pacientes encontró que la fasciotomía previa, los protocolos de control de daños y demoras de 10 a 30 días se asociaron a infección (fuente: Risitano S y colaboradores, 2025); en 314 pacientes, el manejo en 2 tiempos con fijador temporal tuvo OR de 8,18 en el análisis univariado, pero los factores independientes fueron la alta energía, el síndrome compartimental y 2 o más placas (fuente: Olivieri R y colaboradores, 2024). Lectura: el manejo por etapas se usa en las fracturas peores, y son ellas las que se infectan; el diseño no permite separar el efecto de la técnica del de la gravedad (opinión experta). Qué fijación. La revisión Cochrane 2024 es el mejor resumen disponible y aun así es débil: reúne 15 ensayos (948 adultos), ninguno grande ni libre de sesgo importante, y GRADE califica casi toda su evidencia como de certeza muy baja (fuente: Smith TO y colaboradores, 2024). Su conclusión: con lo publicado no se puede decir qué fijación ni qué relleno del defecto es mejor (fuente: Smith TO y colaboradores, 2024). Ver la tabla de comparaciones y los gráficos. Relleno del defecto. En un metaanálisis de ensayos aleatorizados (6 estudios, 353 fracturas), el autoinjerto no mostró superioridad frente al sintético; la diferencia en depresión articular posoperatoria fue de -0,45 mm (IC95 -1,21 a 0,31), con menos sangrado (90,08 ml) y cirugía más corta (16,17 minutos) con sintético (fuente: Cooper GM y colaboradores, 2022). El injerto se usó en 23,6 % de los casos en Alemania, con preferencia por el aloinjerto (fuente: Lenz JE y colaboradores, 2025). Placa bloqueada o convencional. Dos estudios no aleatorizados y pequeños se contradicen. En 77 pacientes con Schatzker II, el implante bloqueado costó 905 USD más y no hubo diferencias demográficas, radiográficas ni funcionales (fuente: Abghari M y colaboradores, 2016); en 2 grupos de 20 y 21 pacientes, el puntaje de rodilla fue de 80,20 con placa bloqueada frente a 72,52 con no bloqueada (p = 0,039) (fuente: Tahririan MA y colaboradores, 2014). En las fuentes revisadas no hay un ensayo aleatorizado que compare ambas (sin dato verificable). Hasta que exista, la elección depende de la fractura, la calidad ósea y el costo (opinión experta). Artroscopia. En un ensayo aleatorizado de Schatzker I a III con 75 pacientes, la estancia fue de 3,10 días con artroscopia frente a 5,51 con ORIF, sin diferencia en complicaciones, y se hallaron lesiones intraarticulares adicionales en 27 pacientes (fuente: Elabjer E y colaboradores, 2017). La reducción cerrada con fluoroscopia, comparada con ORIF y artrotomía submeniscal, dio peor reducción posterolateral y peor KOOS de deporte y calidad de vida a 2 años en un estudio no aleatorizado de 70 pacientes (fuente: Buckley RE y colaboradores, 2019). El mayor con hueso frágil. En pacientes de 55 años o más, la artroplastia primaria tuvo menos complicaciones que la secundaria en una revisión de 12 estudios con 341 pacientes (121 primarias y 220 secundarias) (fuente: Makaram NS y colaboradores, 2024); algunos autores la proponen en pacientes y patrones seleccionados (fuente: Prat-Fabregat S y colaboradores, 2016). Es una opción a discutir, no un estándar. Guía. La guía S2k alemana (DGOU, DGU y AGA) usó un proceso Delphi con 25 afirmaciones por consenso; es lectura recomendada para quien opera estas fracturas (fuente: Berninger MT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profunda según el momento de la fijación definitiva (metaanálisis de 9 estudios)» muestra lo siguiente. Dentro de 72 h: 8.7 por ciento (fuente: Le J y colaboradores, 2026). Después de 72 h: 16.1 por ciento (fuente: Le J y colaboradores, 2026). Dentro de 24 h: 10.8 por ciento (fuente: Le J y colaboradores, 2026). Después de 24 h: 12.9 por ciento (fuente: Le 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«Fijador circular frente a ORIF: sangrado intraoperatorio (ECA)» muestra lo siguiente. Fijador circular: 213 mL (fuente: Canadian Orthopaedic Trauma Society, 2006). ORIF con doble placa: 544 mL (fuente: Canadian Orthopaedic Trauma Society, 2006). En el documento Word de este tema encontrarás además: Fijador circular frente a ORIF: días de hospital (ECA); Infección profunda en bicondíleas C según técnica (346 pacientes, cohorte); Comparaciones de fijación: qué se sabe y con qué certeza. Con esto cerramos tratamiento: cuándo operar, cuándo esperar y con qué. Sigamos con abordajes y fijación por columnas: la lógica de elección.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abordajes y fijación por columnas: la lógica de elección. Este tema no repite la técnica de cada abordaje: eso está en el capítulo [Abordajes de la meseta tibial](/tema/abordajes-meseta-tibial/). Aquí queda solo la lógica de elegir la vía según la columna rota. Regla de fondo. Desde delante (anterolateral o anteromedial) no se reducen ni se sostienen bien los fragmentos de atrás; cada uno pide su vía posterior (fuente: Prat-Fabregat S y colaboradores, 2016). Ninguna vía deja ver toda la articulación (opinión experta): por eso la elección parte de la columna rota. Lateral y anterior. La columna lateral se aborda por la vía anterolateral, que es el caballo de batalla de estas fracturas (fuente: Hake ME y colaboradores, 2016). Posteromedial. La vía de Lobenhoffer (descrita en 1997) se hace con el paciente en prono; se trabaja por el intervalo entre la pata de ganso y el gastrocnemio, y el fragmento se sostiene con una pequeña placa antideslizante (fuente: Hake ME y colaboradores, 2016). Los autores la consideran poco exigente y muy útil cuando la fractura compleja toma la columna medial y la posterior (fuente: Hake ME y colaboradores, 2016). Posterolateral. Alrededor de 7 % de las fracturas de meseta afectan la esquina posterolateral (fuente: Frosch KH y colaboradores, 2010). Si el fragmento posterolateral va solo, la revisión prefiere entrar por encima de la cabeza del peroné; si se combina con otras columnas, por una vía posterior (fuente: Liu CD y colaboradores, 2025). En 10 piezas de cadáver, el abordaje posterolateral logró un escalón de 0,4 ± 0,7 mm frente a 2,1 ± 1,4 mm con el anterolateral, y los autores concluyen que, si la columna posterolateral está desplazada, la reducción óptima pide una vía posterior, en prono o en decúbito lateral (fuente: Behrendt P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abordaje posterolateral sin osteotomía del peroné logró reducción y fijación estables en 6 de 7 pacientes (fuente: Frosch KH y colaboradores, 2010). Metaanálisis posterior frente a anterior. En 29 estudios con 747 pacientes, el abordaje posterior se asoció con mejor movilidad y menor tiempo quirúrgico, sin diferencias en complicaciones, infección, unión ni HSS; hay reservas por el decúbito prono en comorbilidades y politrauma (fuente: Laurent Tsai SH y colaboradores, 2023). Bicondílea con tres columnas. Luo combinó un abordaje posterior en L invertida con el anterolateral, con el paciente en posición flotante, y fijó las 3 columnas en 29 casos con reducción satisfactoria salvo un caso con escalón de 4 mm (fuente: Luo CF y colaboradores, 2010). Una o dos incisiones. En doble placa, la infección profunda fue similar con 1 o con 2 incisiones: 22,0 % frente a 23,5 %, sin diferencia significativa (fuente: Guild TT y colaboradores, 2022). Y en un metaanálisis de 9 estudios, la placa lateral única y la doble placa fueron ambas aceptables, con más pérdida de alineación con la placa única (fuente: Chang H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«Si está rota esta columna, piensa en esta vía (práctica habitual con apoyo de los estudios)» tiene 4 columnas: Fragmento o columna, Vía habitual, Posición, Idea clave. Fila 1: Fragmento o columna, Lateral o anterolateral; Vía habitual, Anterolateral con artrotomía submeniscal; Posición, Supino; Idea clave, Caballo de batalla; no expone la meseta posterior (fuente: Hake ME y colaboradores, 2016) (fuente: Prat-Fabregat S y colaboradores, 2016). Fila 2: Fragmento o columna, Posteromedial; Vía habitual, Lobenhoffer (gastrocnemio y pata de ganso); Posición, Prono; Idea clave, Placa antideslizante; reducir con extensión y valgo (fuente: Hake ME y colaboradores, 2016). Fila 3: Fragmento o columna, Posterolateral; Vía habitual, Supra-cabeza del peroné o posterolateral sin osteotomía; posteriores si es combinada; Posición, Prono o lateral; Idea clave, En cadáver, el anterolateral dejó más escalón en la columna posterior (fuente: Behrendt P y colaboradores, 2023) (fuente: Liu CD y colaboradores, 2025). Fila 4: Fragmento o columna, Bicondílea de 3 columnas; Vía habitual, Posterior en L invertida más anterolateral, o dos incisiones; Posición, Posición flotante, según el caso; Idea clave, Fijar cada columna con su implante (fuente: Luo CF y colaboradores, 2010). (fuente: Hake ME y colaboradores, 2016) (fuente: Prat-Fabregat S y colaboradores, 2016) (fuente: Hake ME y colaboradores, 2016) (fuente: Behrendt P y colaboradores, 2023) (fuente: Liu CD y colaboradores, 2025) (fuente: Luo CF y colaboradores, 2010). Con esto cerramos abordajes y fijación por columnas: la lógica de elección. Sigamos con técnica quirúrgica explicada para entender.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explicada para entender. Apoyo de estudio, no manual de implante ni sustituto del tutor. Lo apoyado en un estudio lleva cita; lo que es práctica habitual / opinión experta se rotula así y no lleva cifra. 1. Antes de entrar. Con la TC se deciden las columnas rotas, la localización de la depresión y el mecanismo, y de ahí el abordaje, el implante y el orden de fijación (fuente: Wang Y y colaboradores, 2016) (fuente: Kfuri M y colaboradores, 2018). Se evalúa la piel; si las partes blandas no lo permiten, fijador puente y espera (fuente: Egol KA y colaboradores, 2005). Se prepara el material (distractor, trépano o broca de ventana cortical, relleno, placas de soporte y tornillos subcondrales) según la fractura (práctica habitual). 2. Posición y campo. Para la columna lateral: supino sobre mesa radiolúcida, con la rodilla con libertad para flexionar (práctica habitual). Para la columna posteromedial: prono, como en la vía de Lobenhoffer (fuente: Hake ME y colaboradores, 2016). Para la posterolateral desplazada: prono o decúbito lateral (fuente: Behrendt P y colaboradores, 2023). Para las 3 columnas: posición flotante con abordaje posterior en L invertida más anterolateral (fuente: Luo CF y colaboradores, 2010). El prono tiene reservas en pacientes con comorbilidad o politrauma (fuente: Laurent Tsai SH y colaboradores, 2023). 3. Acceso y ver la articulación. La vía anterolateral es la de trabajo. La clave es abrir por debajo del menisco: así la superficie se mira de frente y la reducción se juzga con los ojos (fuente: Hake ME y colaboradores, 2016). Las malas reducciones fueron 16,6 % con artrotomía submeniscal frente a 41,4 % con fluoroscopia sola (fuente: Meulenkamp B y colaboradores, 2017), y la reducción abierta con artrotomía dio mejor reducción posterolateral que la cerrada (fuente: Buckley RE y colaboradores, 2019). 4. Elevar y reducir. Un distractor femoral abre el compartimento lateral y ayuda a ver y levantar la superficie; por una ventana en la cortical se empuja el hundimiento desde abajo (fuente: Hake ME y colaboradores, 2016). Se levanta el fragmento deprimido como un bloque, se reduce el reborde roto y se comprueba bajo visión directa (práctica habitual). La fluoroscopia no basta: en cadáver, los escalones del área lateral central quedaron mal reducidos con ambos abordajes (fuente: Behrendt P y colaboradores, 2023). 5. Relleno del defecto. Se rellena el hueco bajo la superficie con astillas esponjosas (fuente: Hake ME y colaboradores, 2016); el autoinjerto no fue superior al sustituto sintético, y con este hubo menos sangrado y cirugía más corta (fuente: Cooper GM y colaboradores, 2022). 6. Fijación. En lateral: placa lateral con tornillos subcondrales en balsa (fuente: Hake ME y colaboradores, 2016). En posteromedial: placa antideslizante, reduciendo con extensión y valgo de la rodilla más manipulación directa (fuente: Hake ME y colaboradores, 2016). Si hay un fragmento coronal o conminución, que son predictores de pérdida de reducción (OR 4,823 y 9,148), conviene considerar soporte directo por una vía posterior (fuente: Kim CW y colaboradores, 2016). En la bicondílea, cada columna con su implante (fuente: Luo CF y colaboradores, 2010). 7. Comprobar. Control directo y con imagen en 2 planos; alineación y escalón. Un escalón de 2 mm o más se asoció a 8,4 veces más riesgo de prótesis en 2 años (fuente: Olerud F y colaboradores, 2024). Si queda duda sobre la reducción articular, la TC posoperatoria la aclara: en 65 TC, 32,3 % tenía un escalón o brecha mayor de 2 mm (fuente: Meulenkamp B y colaboradores, 2017). 8. Menisco y ligamentos. Si la imagen mostró un desgarro de menisco, se puede tratar en el mismo tiempo y evitar una reoperación (fuente: Mustonen AO y colaboradores, 2008). 9. Cierre. Por planos y cuidando la piel, que en alta energía es lo más delicado (práctica habitual); la rehabilitación se planea según la estabilidad de la fijación (fuente: Raschke MJ y colaboradores, 2017). Errores frecuentes del residente (opinión experta, con apoyo en los estudios). Sobredistracción: la parálisis del peroneo con distractor fue de 16,4 % (10 de 61) en una serie (fuente: Pattyn R y colaboradores, 2020); en otra de 147 pacientes fue de 2,0 %, casi siempre un déficit sensitivo incompleto, y los autores insisten en aplicarlo con cuidado (fuente: Chen MJ y colaboradores, 2021). Confiar en la fluoroscopia para dar por buena la reducción articular (fuente: Meulenkamp B y colaboradores, 2017). Operar solo por lateral una fractura con columna posterior (fuente: Prat-Fabregat S y colaboradores, 2016). Colocar una placa rígida lateral sobre un fragmento coronal sin soporte directo (fuente: Kim CW y colaboradores, 2016). Dejar el fijador puente más tiempo del necesario (fuente: Haller JM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«Escalón o brecha mayor de 2 mm en TC posoperatoria de meseta lateral» muestra lo siguiente. Artrotomía submeniscal: 16.6 por ciento (fuente: Meulenkamp B y colaboradores, 2017). Todas las reducciones (65 TC): 32.3 por ciento (fuente: Meulenkamp B y colaboradores, 2017). Fluoroscopia sola: 41.4 por ciento (fuente: Meulenkamp B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«Parálisis del peroneo asociada al distractor» muestra lo siguiente. Serie de 147 pacientes: 2 por ciento (fuente: Chen MJ y colaboradores, 2021). Serie de 61 pacientes, sin fijador previo: 4 por ciento (fuente: Pattyn R y colaboradores, 2020). Serie de 61 pacientes, todos: 16.4 por ciento (fuente: Pattyn R y colaboradores, 2020). Serie de 61 pacientes, con fijador previo: 25 por ciento (fuente: Pattyn R y colaboradores, 2020). Con esto cerramos técnica quirúrgica explicada para entender.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Idea central. Las complicaciones de esta fractura no son azar: se concentran en los patrones de alta energía y se pagan en infección, rigidez y artrosis. Conocer las cifras permite aconsejar al paciente y vigilar lo que toca en cada etapa. Síndrome compartimental. Ocurrió en 3,1 % de 1119 fracturas (fuente: Deng X y colaboradores, 2021) y en 11 % de 162 (fuente: Ziran BH y colaboradores, 2013); en 83 bicondíleas C3 tratadas con doble placa fue de 14,5 % (fuente: Barei DP y colaboradores, 2004). Es también un factor de riesgo de infección: OR de 3,53 en un metaanálisis (fuente: Shao J y colaboradores, 2017) y de 9,1 en el análisis univariado de una cohorte de 2106 pacientes (fuente: Henkelmann R y colaboradores, 2021). El diagnóstico y el tratamiento están en el capítulo Síndrome compartimental agudo. Lesión neurovascular. La lesión vascular fue de 0,62 % y la neurológica de 4,06 % en 320 pacientes (fuente: Franulic N y colaboradores, 2025). En la hiperextensión-varo, la arteria poplítea requirió reparación en 12 % y hubo lesión del peroneo en 16 % (fuente: Firoozabadi R y colaboradores, 2016). La lesión iatrogénica del peroneo por distractor fue de 16,4 % en una serie (25 % si había fijador previo) y de 2,0 % en otra; solo 60 % de las parálisis se recuperó, en unas 14 semanas (fuente: Pattyn R y colaboradores, 2020) (fuente: Chen MJ y colaboradores, 2021). Infección. La tasa de infección profunda cambia con la población: 4,5 % en 2106 pacientes (fuente: Henkelmann R y colaboradores, 2021), 7,64 % en 314 (fuente: Olivieri R y colaboradores, 2024), 11,1 % en 532 (fuente: Momaya AM y colaboradores, 2016), cerca de 6 % en el metaanálisis de fracturas tipo C (fuente: Bullock TS y colaboradores, 2022) y 8,4 % en 83 bicondíleas C3 (fuente: Barei DP y colaboradores, 2004). Los factores de riesgo que más se repiten son la fractura abierta, el síndrome compartimental, el tipo C, la diabetes, el número de comorbilidades, el tabaco y la fijación externa (tabla) (fuente: Shao J y colaboradores, 2017) (fuente: Henkelmann R y colaboradores, 2021). Costo funcional. Tras la cirugía, la infección redujo el regreso al trabajo a 39 % frente a 81 % sin infección (fuente: O'Neill DC y colaboradores, 2024). Profilaxis local. En el ensayo TOBRA (1528 pacientes con fractura periarticular de tibia y alto riesgo de infección), la infección profunda a 182 días fue de 7,4 % con tobramicina más vancomicina en polvo y de 6,6 % con vancomicina sola (HR 1,11): sumar tobramicina no aportó beneficio (fuente: O'Toole RV y colaboradores, 2026). En un análisis de 74 pacientes infectados del ensayo VANCO, la vancomicina en polvo se asoció a menos infecciones por S. aureus sensible a meticilina (1,4 % frente a 4,8 %), sin aumento de resistencia ni de gramnegativos (fuente: Joshi M y colaboradores, 2024). Pérdida de reducción y malalineación. Se perdió la reducción en 29,0 % de 138 fracturas; la conminución (OR 9,148) y la fractura coronal (OR 4,823) fueron los factores (fuente: Kim CW y colaboradores, 2016). En 83 bicondíleas C3, la reducción articular fue satisfactoria en 62 %, la alineación coronal en 91 % y la sagital en 72 % (fuente: Barei DP y colaboradores, 2004). Rigidez y artrofibrosis. Requirió intervención en 27 de 186 pacientes (14,5 %); el fijador provisional se asoció a más riesgo (OR 4,63), cada día de fijador sumó 10 % a las odds de manipulación o cuadricepsplastia (OR 1,10) y la CPM se asoció a menos artrofibrosis (OR 0,32) (fuente: Haller JM y colaboradores, 2015). La manipulación dentro de 3 meses puede dar mejor movilidad (fuente: Haller JM y colaboradores, 2015). En 83 bicondíleas hubo 5 manipulaciones y 2 resecciones de osificación heterotópica (fuente: Barei DP y colaboradores, 2004). Tromboembolia. La tromboembolia clínicamente importante fue de 8,4 % (39 de 462), con embolia pulmonar en 3,9 % y TVP en 4,54 % (fuente: Wang P y colaboradores, 2022); en 83 bicondíleas C3 hubo TVP en 19,3 % sin embolia pulmonar (fuente: Barei DP y colaboradores, 2004). Los factores fueron sexo masculino, lesión espinal, otra lesión de extremidad y estancia en UCI (fuente: Wang P y colaboradores, 2022). La tromboprofilaxis sigue el protocolo de la institución (práctica habitual). Implante. En la serie de 83 casos, 13 pacientes necesitaron retirar el implante por molestia local (fuente: Barei DP y colaboradores, 2004). Artrosis postraumática y artroplastia. Ver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profunda tras fijación de meseta según la serie» muestra lo siguiente. Cohorte de 2106 (7 centros): 4.5 por ciento (fuente: Henkelmann R y colaboradores, 2021). Metaanálisis de tipo C: 6 por ciento (fuente: Bullock TS y colaboradores, 2022). Cohorte de 314: 7.6 por ciento (fuente: Olivieri R y colaboradores, 2024). Bicondíleas C3, doble placa (83): 8.4 por ciento (fuente: Barei DP y colaboradores, 2004). Cohorte de 532: 11.1 por ciento (fuente: Momaya AM y colaboradores, 2016). ORIF en el ensayo de fijador circular (40): 18 por ciento (fuente: Canadian Orthopaedic Trauma Society, 2006).</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«Otras complicaciones frecuentes» muestra lo siguiente. Síndrome compartimental (1119 fracturas): 3.1 por ciento (fuente: Deng X y colaboradores, 2021). Lesión neurológica (320 pacientes): 4.1 por ciento (fuente: Franulic N y colaboradores, 2025). Tromboembolia clínicamente importante (462): 8.4 por ciento (fuente: Wang P y colaboradores, 2022). Artrofibrosis con intervención (186): 14.5 por ciento (fuente: Haller JM y colaboradores, 2015). Parálisis del peroneo con distractor (61): 16.4 por ciento (fuente: Pattyn R y colaboradores, 2020). Pérdida de reducción (138 fracturas): 29 por ciento (fuente: Kim CW y colaboradores, 2016). En el documento Word de este tema encontrarás además: Factores asociados a infección tras fijación de meseta. Con esto cerramos complicaciones. Sigamos con pronóstico: lo que pasa a 5, 10 y 16 años.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lo que pasa a 5, 10 y 16 años. Idea central. El hueso curado no es una rodilla sana. Cuando se restauran la anatomía y la estabilidad, el resultado funcional a mediano plazo suele ser muy bueno, y al menos la mitad de los pacientes recupera su nivel de actividad física previo (fuente: Rudran B y colaboradores, 2020). Artroplastia total de rodilla. En 8426 pacientes operados de Ontario comparados con 33 698 controles, las tasas de artroplastia a 2, 5 y 10 años fueron de 0,32 % frente a 0,29 %, de 5,3 % frente a 0,82 % y de 7,3 % frente a 1,8 %; la cirugía de meseta multiplicó la probabilidad de artroplastia (HR 5,29), con más riesgo en las bicondíleas (HR 1,53) y con más comorbilidad (HR 2,17) (fuente: Wasserstein D y colaboradores, 2014). En 439 pacientes operados en Suecia, 5,2 % pasó a prótesis en 2 años y 7,7 % al final del seguimiento (16 años); el escalón articular de 2 mm o más se asoció a un riesgo 8,4 veces mayor en 2 años y los tipos B3 y C3, a un riesgo 6,8 veces mayor que los demás (fuente: Olerud F y colaboradores, 2024). En un centro con seguimiento mediano de 10,4 años, la conversión fue de 2 % y 9 % tuvo una intervención con preservación articular (fuente: Resch T y colaboradores, 2025). Artrosis radiográfica. A una media de 10 años, 50 % de 114 pacientes examinados tenía artrosis radiográfica (34 % en la rodilla lesionada y 16 % en ambas), con mayor riesgo tras fractura medial o bicondílea (OR 3,4 ajustado) (fuente: Klasér J y colaboradores, 2025). Función y calidad de vida. En 214 pacientes con fractura bicondílea operada (respondió 48 % de 450), la infección ocurrió en 12 % y la prótesis en 3 %; el PROMIS de función física tuvo mediana de 49,8 y, según los autores, no alcanzó una diferencia mínima clínicamente importante, con limitación para actividades vigorosas pero sin dificultad para caminar más de una milla (fuente: Ochen Y y colaboradores, 2020). La infección empeoró la función y la reincorporación laboral (fuente: O'Neill DC y colaboradores, 2024). Si la artrosis llega. Una prótesis tras una fijación previa tiene más riesgo: en 9 estudios con 572 pacientes, infección de 11 % y revisión de 9 % (fuente: Rieger E y colaboradores, 2025). El mayor. En pacientes de 60 años o más, 8 % requirió una prótesis posterior y la mortalidad fue de 2 % a 30 días y de 5 % al año (fuente: Donovan RL y colaboradores, 2022). Lo que modifica el pronóstico (resumen). La reducción articular, el tipo de fractura (B3, C3, medial o bicondílea), la infección y la comorbilidad (fuente: Olerud F y colaboradores, 2024) (fuente: Klasér J y colaboradores, 2025) (fuente: O'Neill DC y colaboradores, 2024) (fuente: Wasserstein D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«Artroplastia total de rodilla a 10 años: fractura de meseta operada frente a controles» muestra lo siguiente. Fractura operada, a 2 años: 0.3 por ciento (fuente: Wasserstein D y colaboradores, 2014). Controles, a 2 años: 0.3 por ciento (fuente: Wasserstein D y colaboradores, 2014). Fractura operada, a 5 años: 5.3 por ciento (fuente: Wasserstein D y colaboradores, 2014). Controles, a 5 años: 0.8 por ciento (fuente: Wasserstein D y colaboradores, 2014). Fractura operada, a 10 años: 7.3 por ciento (fuente: Wasserstein D y colaboradores, 2014). Controles, a 10 años: 1.8 por ciento (fuente: Wasserstein D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«Otras medidas de pronóstico a mediano y largo plazo» muestra lo siguiente. Prótesis a 2 años tras cirugía (439 pacientes): 5.2 por ciento (fuente: Olerud F y colaboradores, 2024). Prótesis a 16 años (439 pacientes): 7.7 por ciento (fuente: Olerud F y colaboradores, 2024). Artrosis radiográfica solo en la rodilla lesionada: 34 por ciento (fuente: Klasér J y colaboradores, 2025). Artrosis radiográfica: total de pacientes examinados: 50 por ciento (fuente: Klasér J y colaboradores, 2025). Regreso al trabajo sin infección: 81 por ciento (fuente: O'Neill DC y colaboradores, 2024). Regreso al trabajo con infección: 39 por ciento (fuente: O'Neill DC y colaboradores, 2024). Con esto cerramos pronóstico: lo que pasa a 5, 10 y 16 años. Sigamos con rehabilitación: mover pronto, cargar con criterio.</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mover pronto, cargar con criterio. Idea central. La rodilla se rigidiza si se espera demasiado; el hueso se hunde si se carga mal. El plan depende de cuán estable quedó la fijación, de la densidad del hueso y del paciente (edad, adherencia, movilidad) (fuente: Raschke MJ y colaboradores, 2017). Movilidad. Mover pronto la rodilla es la principal defensa contra la rigidez (fuente: Raschke MJ y colaboradores, 2017). La CPM se asoció a menos artrofibrosis (OR 0,32), sobre todo con fijador previo prolongado (fuente: Haller JM y colaboradores, 2015). Carga: lo que se hace y lo que se sabe. En una revisión de alcance de 124 estudios con 5156 pacientes, lo más frecuente fue no apoyar entre 4 y 6 semanas (39 % de los estudios), seguido de 4 a 6 semanas de apoyo parcial (51 %), con carga completa recomendada a las 9 a 12 semanas (55 %) (fuente: Arnold JB y colaboradores, 2017). La guía AO propone no apoyar o apoyar parcialmente entre 10 y 12 semanas, pero en una encuesta a 111 cirujanos, 72,1 % empezaría antes de las 12 semanas, 55,9 % a las 6 semanas y 11,7 % de inmediato; 88,7 % reconoció apartarse de su propio protocolo (fuente: van der Vusse M y colaboradores, 2017). Evidencia a favor de cargar antes. Un metaanálisis de 10 estudios con 940 pacientes no halló diferencias en dolor, tiempo de unión, unión retrasada ni seudoartrosis con carga temprana (fuente: Elsenosy AM y colaboradores, 2025). En un ensayo aleatorizado de 45 pacientes con Schatzker I a IV, la carga inmediata tolerada mejoró el puntaje clínico de Rasmussen a los 6 meses (p = 0,002) sin diferencias radiológicas; hubo colapso articular en 4 de 45 (3 con el protocolo tradicional y 1 con carga inmediata, p = 0,571) (fuente: Ibrahim MA y colaboradores, 2025). En 92 pacientes, la carga temprana empezó a las 6,5 semanas frente a 11,8 semanas con la tradicional, con unión sin diferencias (93,5 frente a 103,7 días) (fuente: Heiman E y colaboradores, 2024). Honestidad con la evidencia. Los estudios son heterogéneos en tipo de fractura y en protocolos, y los autores piden individualizar (fuente: Elsenosy AM y colaboradores, 2025). En una serie de 7 Schatzker II fijadas con tornillos subcondrales y placa de soporte, la carga parcial inmediata fue tolerada (fuente: Solomon LB y colaboradores, 2011), pero eso no autoriza cargar igual en una bicondílea conminuta (opinión experta). Propuesta de trabajo (opinión experta, para discutir con el tutor). Movilidad desde el posoperatorio; carga más pronta en fracturas simples con fijación estable; más prudente en conminutas y en hueso frágil; control radiográfico para detectar hundimiento; y analgesia y tromboprofilaxis según protocolo.</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«Semanas hasta empezar la carga: protocolo temprano frente a tradicional» muestra lo siguiente. Carga temprana: 6.5 semanas (fuente: Heiman E y colaboradores, 2024). Protocolo tradicional: 11.8 semanas (fuente: Heiman 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«Cuándo empezarían a cargar 111 cirujanos encuestados» muestra lo siguiente. De inmediato: 11.7 % de los cirujanos (fuente: van der Vusse M y colaboradores, 2017). A las 2 semanas: 4.5 % de los cirujanos (fuente: van der Vusse M y colaboradores, 2017). A las 6 semanas: 55.9 % de los cirujanos (fuente: van der Vusse M y colaboradores, 2017). Antes de las 12 semanas (total): 72.1 % de los cirujanos (fuente: van der Vusse M y colaboradores, 2017). Con esto cerramos rehabilitación: mover pronto, cargar con criterio.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Piensa en 3 dimensiones: la radiografía clasifica mal (kappa 0,274 frente a 0,906 con TC en 569 fracturas) y la columna posterior solo se aprecia bien con TC (fuente: Rasappan K y colaboradores, 2023) (fuente: Yang G y colaboradores, 2013). Protege la pierna antes que el hueso: busca síndrome compartimental y lesión vascular, y en alta energía espera a que la piel permita la fijación definitiva (fuente: Deng X y colaboradores, 2021) (fuente: Kantor AH y colaboradores, 2025) (fuente: Prat-Fabregat S y colaboradores, 2016) (fuente: Egol KA y colaboradores, 2005). Reduce lo articular bajo visión directa: con fluoroscopia sola hubo escalón o brecha mayor de 2 mm en 41,4 %, y con artrotomía submeniscal en 16,6 % (fuente: Meulenkamp B y colaboradores, 2017). Fija cada columna con el implante que la sostiene, abordando lo posterior por vía posterior; un escalón de 2 mm o más se asoció a un riesgo 8,4 veces mayor de prótesis en 2 años (fuente: Prat-Fabregat S y colaboradores, 2016) (fuente: Olerud F y colaboradores, 2024). Mueve la rodilla pronto y carga según la estabilidad lograda: la carga temprana no mostró más seudoartrosis, pero la evidencia es heterogénea (fuente: Elsenosy AM y colaboradores, 2025) (fuente: Raschke MJ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En TC, todas las Schatzker III de la radiografía pasaron a Schatzker II (569 fracturas), porque siempre había al menos 2 líneas de fractura hacia la cortical lateral (fuente: Rasappan K y colaboradores, 2023). El Schatzker IV no fue el patrón vascular que se creía: en 320 pacientes no hubo complicaciones neurovasculares en este tipo, y la lesión vascular fue de 0,62 % (fuente: Franulic N y colaboradores, 2025). El índice tobillo-brazo en Schatzker 4 a 6 con pulsos simétricos tuvo sensibilidad de 1,000 y especificidad de 0,056: no perdió ninguna lesión vascular, pero su valor predictivo positivo fue de solo 0,250: la mayoría de los positivos fueron falsos (fuente: Kantor AH y colaboradores, 2025). Con tobramicina más vancomicina en polvo la infección profunda fue de 7,4 %, y con vancomicina sola de 6,6 %: sumar tobramicina no ayudó (fuente: O'Toole RV y colaboradores, 2026). Cada día adicional de fijador externo se asoció a 10 % más de odds de manipulación bajo anestesia o cuadricepsplastia (fuente: Haller JM y colaboradores, 2015). El distractor produjo parálisis del peroneo en 16,4 % en una serie, asociada al fijador previo (fuente: Pattyn R y colaboradores, 2020), y en 2,0 % en otra, sin relación con el fijador previo (fuente: Chen MJ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Clasifica con TC y busca la columna posterior; Schatzker y Luo se complementan, y ninguno es muy reproducible (fuente: Rasappan K y colaboradores, 2023) (fuente: Yang G y colaboradores, 2013) (fuente: Mellema JJ y colaboradores, 2016). En alta energía, la piel manda: fijador puente y fijación definitiva cuando la piel lo permita (fuente: Prat-Fabregat S y colaboradores, 2016) (fuente: Egol KA y colaboradores, 2005). Reduce lo articular bajo visión directa y fija columna por columna; la fluoroscopia sola deja más escalones (fuente: Meulenkamp B y colaboradores, 2017) (fuente: Prat-Fabregat 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meseta tibial · Schatzker · AO/OTA 41 · columnas de Luo · concepto de 3 columnas · columna posterior · Schatzker III · TC y RM · lesión de ligamentos y meniscos · índice tobillo-brazo · hiperextensión-varo · síndrome compartimental · fijador puente · manejo por etapas · fijación definitiva · doble placa · placa bloqueada · injerto óseo · sustitutos óseos · artrotomía submeniscal · abordaje posteromedial · abordaje posterolateral · escalón articular · infección del sitio quirúrgico · artrosis postraumática · artroplastia de rodilla · artrofibrosis · carga progresiva · parálisis del peroneo · vancomicina en polvo.</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Schatzker describe el plano; Luo describe las columnas; la TC decide ambas. Sin TC no hay plan, y en alta energía piensa también en RM (fuente: Yacoubian SV y colaboradores, 2002). Escalón de 2 mm o más: mala reducción articular (fuente: Olerud F y colaboradores, 2024). Fluoroscopia sola: 41,4 % de malas reducciones (fuente: Meulenkamp B y colaboradores, 2017). Alta energía: piel primero, hueso después (fuente: Prat-Fabregat S y colaboradores, 2016). Fijador puente: estabiliza, protege la articulación, permite esperar (fuente: Egol KA y colaboradores, 2005). Cada día de fijador externo sumó 10 % a las odds de manipulación o cuadricepsplastia (fuente: Haller JM y colaboradores, 2015). Lo posterior se aborda por vía posterior; lo lateral y anterior, por la anterolateral (fuente: Prat-Fabregat S y colaboradores, 2016). TOBRA: sumar tobramicina a la vancomicina en polvo no redujo la infección profunda (fuente: O'Toole RV y colaboradores, 2026). Carga y movilidad tempranas, ajustadas a la estabilidad de la fijación (fuente: Raschke MJ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Varón de 38 años, motociclista, llega con la rodilla derecha muy tumefacta y deformada. Pulsos pedio y tibial posterior simétricos, sensibilidad conservada, compartimentos blandos y ampollas en la cara medial. La radiografía muestra una fractura bicondílea con ensanchamiento de la meseta. La TC revela un fragmento posteromedial independiente y una depresión posterolateral.</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clasificación y qué columnas describes, y por qué no te basta la radiografía?. ¿Qué tamizaje vascular haces con pulsos simétricos y qué otras lesiones buscas?. ¿Fijación inmediata o por etapas, y qué te hace esperar?. ¿Con qué abordajes y en qué posición fijarías las columnas, y qué prueba harías para decidir si pides RM?. ¿Qué complicaciones vigilas en las primeras 2 semanas?.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Es una fractura de alta energía (Schatzker V o VI, probablemente AO/OTA 41C) con tres columnas comprometidas: la TC mostró un fragmento posteromedial y una depresión posterolateral que la radiografía no resuelve, y la columna posterior existe en 28,8 % de las fracturas (fuente: Yang G y colaboradores, 2013). Con pulsos simétricos en Schatzker 4 a 6 se aplica el índice tobillo-brazo, con angio-TC si es de 0,9 o menos (fuente: Kantor AH y colaboradores, 2025); se examinan el nervio peroneo y los compartimentos, se piensa en una luxación espontáneamente reducida y se evalúan ligamentos y meniscos (71 % de las fracturas de alta energía tenía al menos un grupo ligamentario mayor roto) (fuente: Stannard JP y colaboradores, 2010). Con ampollas y edema, se coloca un fijador puente y se fija cuando la piel lo permita (fuente: Prat-Fabregat S y colaboradores, 2016) (fuente: Egol KA y colaboradores, 2005); el fijador puente protege la articulación y da acceso a las partes blandas (fuente: Egol KA y colaboradores, 2005). La fijación definitiva exige tratar lo posteromedial por una vía posterior (por ejemplo, la de Lobenhoffer, en prono) y lo lateral por la anterolateral con artrotomía submeniscal, de forma que cada columna lleve su implante (fuente: Hake ME y colaboradores, 2016) (fuente: Hake ME y colaboradores, 2016) (fuente: Luo CF y colaboradores, 2010); si la depresión posterolateral no se alcanza desde delante, se suma una vía posterolateral (fuente: Liu CD y colaboradores, 2025) (fuente: Behrendt P y colaboradores, 2023). La RM se pide si cambia el plan, por ejemplo ante sospecha de lesión multiligamentaria o de esquina posterolateral (fuente: Schneider S y colaboradores, 2026). En las primeras 2 semanas se vigilan el síndrome compartimental (3,1 % a 11 %), la infección de herida y de pines, la rigidez y la tromboembolia (8,4 %) (fuente: Deng X y colaboradores, 2021) (fuente: Ziran BH y colaboradores, 2013) (fuente: Wang P y colaboradores, 2022). Clasifica con TC, cuida la piel antes que el hueso y fija cada columna con su implante, por la vía que la alcanza (fuente: Prat-Fabregat S y colaboradores, 2016) (fuente: Yang G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 meseta tibial: clasificar con TC, cuidar la piel y fijar por columnas</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tibia-proximal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que sostiene las decisiones</a:t>
            </a:r>
          </a:p>
          <a:p>
            <a:pPr marL="347472" indent="-347472">
              <a:spcAft>
                <a:spcPts val="1400"/>
              </a:spcAft>
              <a:buChar char="•"/>
            </a:pPr>
            <a:r>
              <a:rPr sz="2200">
                <a:solidFill>
                  <a:srgbClr val="263238"/>
                </a:solidFill>
                <a:latin typeface="Calibri"/>
              </a:rPr>
              <a:t>5. Estabilidad articular y pérdida de la reducción</a:t>
            </a:r>
          </a:p>
          <a:p>
            <a:pPr marL="347472" indent="-347472">
              <a:spcAft>
                <a:spcPts val="1400"/>
              </a:spcAft>
              <a:buChar char="•"/>
            </a:pPr>
            <a:r>
              <a:rPr sz="2200">
                <a:solidFill>
                  <a:srgbClr val="263238"/>
                </a:solidFill>
                <a:latin typeface="Calibri"/>
              </a:rPr>
              <a:t>6. Clasificación: Schatzker, AO/OTA 41 y columnas de Luo</a:t>
            </a:r>
          </a:p>
          <a:p>
            <a:pPr marL="347472" indent="-347472">
              <a:spcAft>
                <a:spcPts val="1400"/>
              </a:spcAft>
              <a:buChar char="•"/>
            </a:pPr>
            <a:r>
              <a:rPr sz="2200">
                <a:solidFill>
                  <a:srgbClr val="263238"/>
                </a:solidFill>
                <a:latin typeface="Calibri"/>
              </a:rPr>
              <a:t>7. Diagnóstico: de la sospecha a la lesión que amenaza la pierna</a:t>
            </a:r>
          </a:p>
          <a:p>
            <a:pPr marL="347472" indent="-347472">
              <a:spcAft>
                <a:spcPts val="1400"/>
              </a:spcAft>
              <a:buChar char="•"/>
            </a:pPr>
            <a:r>
              <a:rPr sz="2200">
                <a:solidFill>
                  <a:srgbClr val="263238"/>
                </a:solidFill>
                <a:latin typeface="Calibri"/>
              </a:rPr>
              <a:t>8. Examen físico y pruebas de decisión</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qué agrega cada estudio</a:t>
            </a:r>
          </a:p>
          <a:p>
            <a:pPr marL="347472" indent="-347472">
              <a:spcAft>
                <a:spcPts val="1400"/>
              </a:spcAft>
              <a:buChar char="•"/>
            </a:pPr>
            <a:r>
              <a:rPr sz="2200">
                <a:solidFill>
                  <a:srgbClr val="263238"/>
                </a:solidFill>
                <a:latin typeface="Calibri"/>
              </a:rPr>
              <a:t>10. Algoritmo: de la guardia a la fijación definitiva</a:t>
            </a:r>
          </a:p>
          <a:p>
            <a:pPr marL="347472" indent="-347472">
              <a:spcAft>
                <a:spcPts val="1400"/>
              </a:spcAft>
              <a:buChar char="•"/>
            </a:pPr>
            <a:r>
              <a:rPr sz="2200">
                <a:solidFill>
                  <a:srgbClr val="263238"/>
                </a:solidFill>
                <a:latin typeface="Calibri"/>
              </a:rPr>
              <a:t>11. Tratamiento: cuándo operar, cuándo esperar y con qué</a:t>
            </a:r>
          </a:p>
          <a:p>
            <a:pPr marL="347472" indent="-347472">
              <a:spcAft>
                <a:spcPts val="1400"/>
              </a:spcAft>
              <a:buChar char="•"/>
            </a:pPr>
            <a:r>
              <a:rPr sz="2200">
                <a:solidFill>
                  <a:srgbClr val="263238"/>
                </a:solidFill>
                <a:latin typeface="Calibri"/>
              </a:rPr>
              <a:t>12. Abordajes y fijación por columnas: la lógica de elección</a:t>
            </a:r>
          </a:p>
          <a:p>
            <a:pPr marL="347472" indent="-347472">
              <a:spcAft>
                <a:spcPts val="1400"/>
              </a:spcAft>
              <a:buChar char="•"/>
            </a:pPr>
            <a:r>
              <a:rPr sz="2200">
                <a:solidFill>
                  <a:srgbClr val="263238"/>
                </a:solidFill>
                <a:latin typeface="Calibri"/>
              </a:rPr>
              <a:t>13. Técnica quirúrgica explicada para entender</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 lo que pasa a 5, 10 y 16 años</a:t>
            </a:r>
          </a:p>
          <a:p>
            <a:pPr marL="347472" indent="-347472">
              <a:spcAft>
                <a:spcPts val="1400"/>
              </a:spcAft>
              <a:buChar char="•"/>
            </a:pPr>
            <a:r>
              <a:rPr sz="2200">
                <a:solidFill>
                  <a:srgbClr val="263238"/>
                </a:solidFill>
                <a:latin typeface="Calibri"/>
              </a:rPr>
              <a:t>16. Rehabilitación: mover pronto, cargar con criterio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Raschke MJ et al. EFORT Open Rev. 2017. doi:10.1302/2058-5241.2.160067</a:t>
            </a:r>
          </a:p>
          <a:p>
            <a:r>
              <a:rPr sz="1000">
                <a:solidFill>
                  <a:srgbClr val="5A6469"/>
                </a:solidFill>
                <a:latin typeface="Calibri"/>
              </a:rPr>
              <a:t>[r9] Rudran B et al. Br J Hosp Med (Lond). 2020. doi:10.12968/hmed.2020.0339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meseta tibial se fractura de 2 maneras: por baja energía en hueso frágil (depresión) y por alta energía en jóvenes (multifragmentaria, con partes blandas dañadas) [r8][r9].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Olerud F et al. Acta Orthop. 2024. doi:10.2340/17453674.2024.40605</a:t>
            </a:r>
          </a:p>
          <a:p>
            <a:r>
              <a:rPr sz="800">
                <a:solidFill>
                  <a:srgbClr val="5A6469"/>
                </a:solidFill>
                <a:latin typeface="Calibri"/>
              </a:rPr>
              <a:t>[r4] Prat-Fabregat S et al. EFORT Open Rev. 2016. doi:10.1302/2058-5241.1.000031</a:t>
            </a:r>
          </a:p>
          <a:p>
            <a:r>
              <a:rPr sz="800">
                <a:solidFill>
                  <a:srgbClr val="5A6469"/>
                </a:solidFill>
                <a:latin typeface="Calibri"/>
              </a:rPr>
              <a:t>[r9] Rudran B et al. Br J Hosp Med (Lond). 2020. doi:10.12968/hmed.2020.0339</a:t>
            </a:r>
          </a:p>
          <a:p>
            <a:r>
              <a:rPr sz="800">
                <a:solidFill>
                  <a:srgbClr val="5A6469"/>
                </a:solidFill>
                <a:latin typeface="Calibri"/>
              </a:rPr>
              <a:t>[r14] Stannard JP et al. J Knee Surg. 2010. doi:10.1055/s-0030-1268694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 fractura de meseta tibial rompe la superficie articular proximal de la tibia, la plataforma sobre la que descansa el fémur.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Olerud F et al. Acta Orthop. 2024. doi:10.2340/17453674.2024.40605</a:t>
            </a:r>
          </a:p>
          <a:p>
            <a:r>
              <a:rPr sz="800">
                <a:solidFill>
                  <a:srgbClr val="5A6469"/>
                </a:solidFill>
                <a:latin typeface="Calibri"/>
              </a:rPr>
              <a:t>[r4] Prat-Fabregat S et al. EFORT Open Rev. 2016. doi:10.1302/2058-5241.1.000031</a:t>
            </a:r>
          </a:p>
          <a:p>
            <a:r>
              <a:rPr sz="800">
                <a:solidFill>
                  <a:srgbClr val="5A6469"/>
                </a:solidFill>
                <a:latin typeface="Calibri"/>
              </a:rPr>
              <a:t>[r9] Rudran B et al. Br J Hosp Med (Lond). 2020. doi:10.12968/hmed.2020.0339</a:t>
            </a:r>
          </a:p>
          <a:p>
            <a:r>
              <a:rPr sz="800">
                <a:solidFill>
                  <a:srgbClr val="5A6469"/>
                </a:solidFill>
                <a:latin typeface="Calibri"/>
              </a:rPr>
              <a:t>[r14] Stannard JP et al. J Knee Surg. 2010. doi:10.1055/s-0030-1268694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Además junta 4 problemas que se repiten en la guardia y en el quirófano:</a:t>
            </a:r>
          </a:p>
          <a:p>
            <a:pPr marL="347472" indent="-347472">
              <a:spcAft>
                <a:spcPts val="1400"/>
              </a:spcAft>
              <a:buChar char="•"/>
            </a:pPr>
            <a:r>
              <a:rPr sz="2400">
                <a:solidFill>
                  <a:srgbClr val="263238"/>
                </a:solidFill>
                <a:latin typeface="Calibri"/>
              </a:rPr>
              <a:t>La articulación: hay que reducirla con precisión y sostenerla.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Olerud F et al. Acta Orthop. 2024. doi:10.2340/17453674.2024.40605</a:t>
            </a:r>
          </a:p>
          <a:p>
            <a:r>
              <a:rPr sz="800">
                <a:solidFill>
                  <a:srgbClr val="5A6469"/>
                </a:solidFill>
                <a:latin typeface="Calibri"/>
              </a:rPr>
              <a:t>[r4] Prat-Fabregat S et al. EFORT Open Rev. 2016. doi:10.1302/2058-5241.1.000031</a:t>
            </a:r>
          </a:p>
          <a:p>
            <a:r>
              <a:rPr sz="800">
                <a:solidFill>
                  <a:srgbClr val="5A6469"/>
                </a:solidFill>
                <a:latin typeface="Calibri"/>
              </a:rPr>
              <a:t>[r9] Rudran B et al. Br J Hosp Med (Lond). 2020. doi:10.12968/hmed.2020.0339</a:t>
            </a:r>
          </a:p>
          <a:p>
            <a:r>
              <a:rPr sz="800">
                <a:solidFill>
                  <a:srgbClr val="5A6469"/>
                </a:solidFill>
                <a:latin typeface="Calibri"/>
              </a:rPr>
              <a:t>[r14] Stannard JP et al. J Knee Surg. 2010. doi:10.1055/s-0030-1268694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abordajes tienen su propio capítulo, Abordajes de la meseta tibial: aquí se resume la lógica de elección y se enlaza, sin duplicarlo.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Rudran B et al. Br J Hosp Med (Lond). 2020. doi:10.12968/hmed.2020.0339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Dos poblaciones distintas.</a:t>
            </a:r>
          </a:p>
          <a:p>
            <a:pPr marL="347472" indent="-347472">
              <a:spcAft>
                <a:spcPts val="1400"/>
              </a:spcAft>
              <a:buChar char="•"/>
            </a:pPr>
            <a:r>
              <a:rPr sz="2800">
                <a:solidFill>
                  <a:srgbClr val="263238"/>
                </a:solidFill>
                <a:latin typeface="Calibri"/>
              </a:rPr>
              <a:t>El patrón es bimodal: fracturas por fragilidad en mayores y fracturas de alta energía en jóvenes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anual de fractura de meseta tibial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Elsoe R et al. Orthopedics. 2015. doi:10.3928/01477447-20150902-55</a:t>
            </a:r>
          </a:p>
          <a:p>
            <a:r>
              <a:rPr sz="1000">
                <a:solidFill>
                  <a:srgbClr val="5A6469"/>
                </a:solidFill>
                <a:latin typeface="Calibri"/>
              </a:rPr>
              <a:t>[r11] Lenz JE et al. PLoS One. 2025. doi:10.1371/journal.pone.0323443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Cómo se tratan las fracturas de meseta en Alemania (2019-2022)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Lenz JE et al. PLoS One. 2025. doi:10.1371/journal.pone.0323443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Raschke MJ et al. EFORT Open Rev. 2017. doi:10.1302/2058-5241.2.160067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idea.</a:t>
            </a:r>
          </a:p>
          <a:p>
            <a:pPr marL="347472" indent="-347472">
              <a:spcAft>
                <a:spcPts val="1400"/>
              </a:spcAft>
              <a:buChar char="•"/>
            </a:pPr>
            <a:r>
              <a:rPr sz="2400">
                <a:solidFill>
                  <a:srgbClr val="263238"/>
                </a:solidFill>
                <a:latin typeface="Calibri"/>
              </a:rPr>
              <a:t>El mecanismo combina un trauma en varo o en valgo con compresión axial y un componente de rotación [r8]; el cóndilo femoral actúa como martillo sobre la meseta (texto clásico).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Liu CD et al. Int J Surg. 2025. doi:10.1097/JS9.0000000000001955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Flexión-valgo: produce típicamente hundimiento o cuña con depresión en la zona posterolateral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patrón típico y qué buscar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[r34] Liu CD et al. Int J Surg. 2025. doi:10.1097/JS9.0000000000001955</a:t>
            </a:r>
          </a:p>
          <a:p>
            <a:r>
              <a:rPr sz="800">
                <a:solidFill>
                  <a:srgbClr val="5A6469"/>
                </a:solidFill>
                <a:latin typeface="Calibri"/>
              </a:rPr>
              <a:t>[r28] Firoozabadi R et al. J Orthop Trauma. 2016. doi:10.1097/BOT.0000000000000510</a:t>
            </a:r>
          </a:p>
          <a:p>
            <a:r>
              <a:rPr sz="800">
                <a:solidFill>
                  <a:srgbClr val="5A6469"/>
                </a:solidFill>
                <a:latin typeface="Calibri"/>
              </a:rPr>
              <a:t>[r35] Ziran BH et al. J Orthop Trauma. 2013. doi:10.1097/BOT.0b013e31828e25b6</a:t>
            </a:r>
          </a:p>
          <a:p>
            <a:r>
              <a:rPr sz="800">
                <a:solidFill>
                  <a:srgbClr val="5A6469"/>
                </a:solidFill>
                <a:latin typeface="Calibri"/>
              </a:rPr>
              <a:t>[r53] Wang B et al. Orthop J Sports Med. 2024. doi:10.1177/23259671241238023</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Mecanismo</a:t>
                      </a:r>
                    </a:p>
                  </a:txBody>
                  <a:tcPr>
                    <a:solidFill>
                      <a:srgbClr val="0F5F6B"/>
                    </a:solidFill>
                  </a:tcPr>
                </a:tc>
                <a:tc>
                  <a:txBody>
                    <a:bodyPr/>
                    <a:lstStyle/>
                    <a:p>
                      <a:r>
                        <a:rPr sz="1600" b="1">
                          <a:solidFill>
                            <a:srgbClr val="FFFFFF"/>
                          </a:solidFill>
                          <a:latin typeface="Calibri"/>
                        </a:rPr>
                        <a:t>Patrón típico</a:t>
                      </a:r>
                    </a:p>
                  </a:txBody>
                  <a:tcPr>
                    <a:solidFill>
                      <a:srgbClr val="0F5F6B"/>
                    </a:solidFill>
                  </a:tcPr>
                </a:tc>
                <a:tc>
                  <a:txBody>
                    <a:bodyPr/>
                    <a:lstStyle/>
                    <a:p>
                      <a:r>
                        <a:rPr sz="1600" b="1">
                          <a:solidFill>
                            <a:srgbClr val="FFFFFF"/>
                          </a:solidFill>
                          <a:latin typeface="Calibri"/>
                        </a:rPr>
                        <a:t>Qué buscar además</a:t>
                      </a:r>
                    </a:p>
                  </a:txBody>
                  <a:tcPr>
                    <a:solidFill>
                      <a:srgbClr val="0F5F6B"/>
                    </a:solidFill>
                  </a:tcPr>
                </a:tc>
              </a:tr>
              <a:tr h="457200">
                <a:tc>
                  <a:txBody>
                    <a:bodyPr/>
                    <a:lstStyle/>
                    <a:p>
                      <a:r>
                        <a:rPr sz="1600">
                          <a:solidFill>
                            <a:srgbClr val="263238"/>
                          </a:solidFill>
                          <a:latin typeface="Calibri"/>
                        </a:rPr>
                        <a:t>Valgo con carga axial (texto clásico)</a:t>
                      </a:r>
                    </a:p>
                  </a:txBody>
                  <a:tcPr>
                    <a:solidFill>
                      <a:srgbClr val="EEF3F4"/>
                    </a:solidFill>
                  </a:tcPr>
                </a:tc>
                <a:tc>
                  <a:txBody>
                    <a:bodyPr/>
                    <a:lstStyle/>
                    <a:p>
                      <a:r>
                        <a:rPr sz="1600">
                          <a:solidFill>
                            <a:srgbClr val="263238"/>
                          </a:solidFill>
                          <a:latin typeface="Calibri"/>
                        </a:rPr>
                        <a:t>Lateral: cuña, cuña con depresión o depresión pura (Schatzker I a III)</a:t>
                      </a:r>
                    </a:p>
                  </a:txBody>
                  <a:tcPr>
                    <a:solidFill>
                      <a:srgbClr val="EEF3F4"/>
                    </a:solidFill>
                  </a:tcPr>
                </a:tc>
                <a:tc>
                  <a:txBody>
                    <a:bodyPr/>
                    <a:lstStyle/>
                    <a:p>
                      <a:r>
                        <a:rPr sz="1600">
                          <a:solidFill>
                            <a:srgbClr val="263238"/>
                          </a:solidFill>
                          <a:latin typeface="Calibri"/>
                        </a:rPr>
                        <a:t>Ligamento colateral medial y menisco lateral</a:t>
                      </a:r>
                    </a:p>
                  </a:txBody>
                  <a:tcPr>
                    <a:solidFill>
                      <a:srgbClr val="EEF3F4"/>
                    </a:solidFill>
                  </a:tcPr>
                </a:tc>
              </a:tr>
              <a:tr h="457200">
                <a:tc>
                  <a:txBody>
                    <a:bodyPr/>
                    <a:lstStyle/>
                    <a:p>
                      <a:r>
                        <a:rPr sz="1600">
                          <a:solidFill>
                            <a:srgbClr val="263238"/>
                          </a:solidFill>
                          <a:latin typeface="Calibri"/>
                        </a:rPr>
                        <a:t>Varo con carga axial (texto clásico)</a:t>
                      </a:r>
                    </a:p>
                  </a:txBody>
                  <a:tcPr>
                    <a:solidFill>
                      <a:srgbClr val="FFFFFF"/>
                    </a:solidFill>
                  </a:tcPr>
                </a:tc>
                <a:tc>
                  <a:txBody>
                    <a:bodyPr/>
                    <a:lstStyle/>
                    <a:p>
                      <a:r>
                        <a:rPr sz="1600">
                          <a:solidFill>
                            <a:srgbClr val="263238"/>
                          </a:solidFill>
                          <a:latin typeface="Calibri"/>
                        </a:rPr>
                        <a:t>Medial: Schatzker IV; con frecuencia fragmento posteromedial</a:t>
                      </a:r>
                    </a:p>
                  </a:txBody>
                  <a:tcPr>
                    <a:solidFill>
                      <a:srgbClr val="FFFFFF"/>
                    </a:solidFill>
                  </a:tcPr>
                </a:tc>
                <a:tc>
                  <a:txBody>
                    <a:bodyPr/>
                    <a:lstStyle/>
                    <a:p>
                      <a:r>
                        <a:rPr sz="1600">
                          <a:solidFill>
                            <a:srgbClr val="263238"/>
                          </a:solidFill>
                          <a:latin typeface="Calibri"/>
                        </a:rPr>
                        <a:t>Luxación espontáneamente reducida, lesión del pivote central</a:t>
                      </a:r>
                    </a:p>
                  </a:txBody>
                  <a:tcPr>
                    <a:solidFill>
                      <a:srgbClr val="FFFFFF"/>
                    </a:solidFill>
                  </a:tcPr>
                </a:tc>
              </a:tr>
              <a:tr h="457200">
                <a:tc>
                  <a:txBody>
                    <a:bodyPr/>
                    <a:lstStyle/>
                    <a:p>
                      <a:r>
                        <a:rPr sz="1600">
                          <a:solidFill>
                            <a:srgbClr val="263238"/>
                          </a:solidFill>
                          <a:latin typeface="Calibri"/>
                        </a:rPr>
                        <a:t>Flexión-valgo</a:t>
                      </a:r>
                    </a:p>
                  </a:txBody>
                  <a:tcPr>
                    <a:solidFill>
                      <a:srgbClr val="EEF3F4"/>
                    </a:solidFill>
                  </a:tcPr>
                </a:tc>
                <a:tc>
                  <a:txBody>
                    <a:bodyPr/>
                    <a:lstStyle/>
                    <a:p>
                      <a:r>
                        <a:rPr sz="1600">
                          <a:solidFill>
                            <a:srgbClr val="263238"/>
                          </a:solidFill>
                          <a:latin typeface="Calibri"/>
                        </a:rPr>
                        <a:t>Depresión posterolateral</a:t>
                      </a:r>
                    </a:p>
                  </a:txBody>
                  <a:tcPr>
                    <a:solidFill>
                      <a:srgbClr val="EEF3F4"/>
                    </a:solidFill>
                  </a:tcPr>
                </a:tc>
                <a:tc>
                  <a:txBody>
                    <a:bodyPr/>
                    <a:lstStyle/>
                    <a:p>
                      <a:r>
                        <a:rPr sz="1600">
                          <a:solidFill>
                            <a:srgbClr val="263238"/>
                          </a:solidFill>
                          <a:latin typeface="Calibri"/>
                        </a:rPr>
                        <a:t>Lesión del ligamento cruzado anterior y del cuerno posterior del menisco lateral [r53]</a:t>
                      </a:r>
                    </a:p>
                  </a:txBody>
                  <a:tcPr>
                    <a:solidFill>
                      <a:srgbClr val="EEF3F4"/>
                    </a:solidFill>
                  </a:tcPr>
                </a:tc>
              </a:tr>
              <a:tr h="457200">
                <a:tc>
                  <a:txBody>
                    <a:bodyPr/>
                    <a:lstStyle/>
                    <a:p>
                      <a:r>
                        <a:rPr sz="1600">
                          <a:solidFill>
                            <a:srgbClr val="263238"/>
                          </a:solidFill>
                          <a:latin typeface="Calibri"/>
                        </a:rPr>
                        <a:t>Hiperextensión-varo</a:t>
                      </a:r>
                    </a:p>
                  </a:txBody>
                  <a:tcPr>
                    <a:solidFill>
                      <a:srgbClr val="FFFFFF"/>
                    </a:solidFill>
                  </a:tcPr>
                </a:tc>
                <a:tc>
                  <a:txBody>
                    <a:bodyPr/>
                    <a:lstStyle/>
                    <a:p>
                      <a:r>
                        <a:rPr sz="1600">
                          <a:solidFill>
                            <a:srgbClr val="263238"/>
                          </a:solidFill>
                          <a:latin typeface="Calibri"/>
                        </a:rPr>
                        <a:t>Bicondílea con cortical posterior en tensión</a:t>
                      </a:r>
                    </a:p>
                  </a:txBody>
                  <a:tcPr>
                    <a:solidFill>
                      <a:srgbClr val="FFFFFF"/>
                    </a:solidFill>
                  </a:tcPr>
                </a:tc>
                <a:tc>
                  <a:txBody>
                    <a:bodyPr/>
                    <a:lstStyle/>
                    <a:p>
                      <a:r>
                        <a:rPr sz="1600">
                          <a:solidFill>
                            <a:srgbClr val="263238"/>
                          </a:solidFill>
                          <a:latin typeface="Calibri"/>
                        </a:rPr>
                        <a:t>Arteria poplítea 12 %, nervio peroneo 16 % [r28]</a:t>
                      </a:r>
                    </a:p>
                  </a:txBody>
                  <a:tcPr>
                    <a:solidFill>
                      <a:srgbClr val="FFFFFF"/>
                    </a:solidFill>
                  </a:tcPr>
                </a:tc>
              </a:tr>
              <a:tr h="457200">
                <a:tc>
                  <a:txBody>
                    <a:bodyPr/>
                    <a:lstStyle/>
                    <a:p>
                      <a:r>
                        <a:rPr sz="1600">
                          <a:solidFill>
                            <a:srgbClr val="263238"/>
                          </a:solidFill>
                          <a:latin typeface="Calibri"/>
                        </a:rPr>
                        <a:t>Alta energía axial pura</a:t>
                      </a:r>
                    </a:p>
                  </a:txBody>
                  <a:tcPr>
                    <a:solidFill>
                      <a:srgbClr val="EEF3F4"/>
                    </a:solidFill>
                  </a:tcPr>
                </a:tc>
                <a:tc>
                  <a:txBody>
                    <a:bodyPr/>
                    <a:lstStyle/>
                    <a:p>
                      <a:r>
                        <a:rPr sz="1600">
                          <a:solidFill>
                            <a:srgbClr val="263238"/>
                          </a:solidFill>
                          <a:latin typeface="Calibri"/>
                        </a:rPr>
                        <a:t>Bicondílea multifragmentaria (V y VI)</a:t>
                      </a:r>
                    </a:p>
                  </a:txBody>
                  <a:tcPr>
                    <a:solidFill>
                      <a:srgbClr val="EEF3F4"/>
                    </a:solidFill>
                  </a:tcPr>
                </a:tc>
                <a:tc>
                  <a:txBody>
                    <a:bodyPr/>
                    <a:lstStyle/>
                    <a:p>
                      <a:r>
                        <a:rPr sz="1600">
                          <a:solidFill>
                            <a:srgbClr val="263238"/>
                          </a:solidFill>
                          <a:latin typeface="Calibri"/>
                        </a:rPr>
                        <a:t>Síndrome compartimental y piel comprometida [r35]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sostiene las decisiones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Rudran B et al. Br J Hosp Med (Lond). 2020. doi:10.12968/hmed.2020.0339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esencial de la meseta.</a:t>
            </a:r>
          </a:p>
          <a:p>
            <a:pPr marL="347472" indent="-347472">
              <a:spcAft>
                <a:spcPts val="1400"/>
              </a:spcAft>
              <a:buChar char="•"/>
            </a:pPr>
            <a:r>
              <a:rPr sz="2800">
                <a:solidFill>
                  <a:srgbClr val="263238"/>
                </a:solidFill>
                <a:latin typeface="Calibri"/>
              </a:rPr>
              <a:t>La plataforma se divide en cóndilo medial y lateral, con la eminencia intercondílea en medio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sostiene las decisiones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Yang G et al. Arch Orthop Trauma Surg. 2013. doi:10.1007/s00402-013-1735-4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Conocerlos permite anticipar qué hay que buscar en la TC.</a:t>
            </a:r>
          </a:p>
          <a:p>
            <a:pPr marL="347472" indent="-347472">
              <a:spcAft>
                <a:spcPts val="1400"/>
              </a:spcAft>
              <a:buChar char="•"/>
            </a:pPr>
            <a:r>
              <a:rPr sz="2400">
                <a:solidFill>
                  <a:srgbClr val="263238"/>
                </a:solidFill>
                <a:latin typeface="Calibri"/>
              </a:rPr>
              <a:t>La meseta posterior existe.</a:t>
            </a:r>
          </a:p>
          <a:p>
            <a:pPr marL="347472" indent="-347472">
              <a:spcAft>
                <a:spcPts val="1400"/>
              </a:spcAft>
              <a:buChar char="•"/>
            </a:pPr>
            <a:r>
              <a:rPr sz="2400">
                <a:solidFill>
                  <a:srgbClr val="263238"/>
                </a:solidFill>
                <a:latin typeface="Calibri"/>
              </a:rPr>
              <a:t>Un fragmento independiente de la columna posterior estuvo en 151 de 525 fracturas (28,8 %)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sostiene las decisiones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Franulic N et al. Injury. 2025. doi:10.1016/j.injury.2025.112855</a:t>
            </a:r>
          </a:p>
          <a:p>
            <a:r>
              <a:rPr sz="1000">
                <a:solidFill>
                  <a:srgbClr val="5A6469"/>
                </a:solidFill>
                <a:latin typeface="Calibri"/>
              </a:rPr>
              <a:t>[r24] Pattyn R et al. J Orthop Trauma. 2020. doi:10.1097/BOT.0000000000001748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Estos puntos explican, por ejemplo, por qué una fractura del peroné proximal se asoció a lesión neurológica (OR 4,46) [r23] y por qué el distractor lateral puede dañar el peroneo [r24].</a:t>
            </a:r>
          </a:p>
          <a:p>
            <a:pPr marL="347472" indent="-347472">
              <a:spcAft>
                <a:spcPts val="1400"/>
              </a:spcAft>
              <a:buChar char="•"/>
            </a:pPr>
            <a:r>
              <a:rPr sz="2400">
                <a:solidFill>
                  <a:srgbClr val="263238"/>
                </a:solidFill>
                <a:latin typeface="Calibri"/>
              </a:rPr>
              <a:t>Menisco y ligamentos.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Estabilidad articular y pérdida de la reducción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[r32] Wang Y et al. Injury. 2016. doi:10.1016/j.injury.2016.04.026</a:t>
            </a:r>
          </a:p>
          <a:p>
            <a:r>
              <a:rPr sz="800">
                <a:solidFill>
                  <a:srgbClr val="5A6469"/>
                </a:solidFill>
                <a:latin typeface="Calibri"/>
              </a:rPr>
              <a:t>[r38] Schatzker J et al. Injury. 2022. doi:10.1016/j.injury.2022.04.006</a:t>
            </a:r>
          </a:p>
          <a:p>
            <a:r>
              <a:rPr sz="800">
                <a:solidFill>
                  <a:srgbClr val="5A6469"/>
                </a:solidFill>
                <a:latin typeface="Calibri"/>
              </a:rPr>
              <a:t>[r39] Kim CW et al. Injury. 2016. doi:10.1016/j.injury.2016.04.029</a:t>
            </a:r>
          </a:p>
          <a:p>
            <a:r>
              <a:rPr sz="800">
                <a:solidFill>
                  <a:srgbClr val="5A6469"/>
                </a:solidFill>
                <a:latin typeface="Calibri"/>
              </a:rPr>
              <a:t>[r40] Solomon LB et al. J Bone Joint Surg Br. 2011. doi:10.1302/0301-620X.93B6.26122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idea.</a:t>
            </a:r>
          </a:p>
          <a:p>
            <a:pPr marL="347472" indent="-347472">
              <a:spcAft>
                <a:spcPts val="1400"/>
              </a:spcAft>
              <a:buChar char="•"/>
            </a:pPr>
            <a:r>
              <a:rPr sz="2800">
                <a:solidFill>
                  <a:srgbClr val="263238"/>
                </a:solidFill>
                <a:latin typeface="Calibri"/>
              </a:rPr>
              <a:t>Lo que sostiene la articulación es el reborde de la meseta y la integridad de la cuña.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Estabilidad articular y pérdida de la reducción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Kim CW et al. Injury. 2016. doi:10.1016/j.injury.2016.04.029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factores independientes fueron la conminución (OR 9,148) y la presencia de una fractura coronal (OR 4,823)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Estabilidad articular y pérdida de la reducción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[r32] Wang Y et al. Injury. 2016. doi:10.1016/j.injury.2016.04.026</a:t>
            </a:r>
          </a:p>
          <a:p>
            <a:r>
              <a:rPr sz="800">
                <a:solidFill>
                  <a:srgbClr val="5A6469"/>
                </a:solidFill>
                <a:latin typeface="Calibri"/>
              </a:rPr>
              <a:t>[r38] Schatzker J et al. Injury. 2022. doi:10.1016/j.injury.2022.04.006</a:t>
            </a:r>
          </a:p>
          <a:p>
            <a:r>
              <a:rPr sz="800">
                <a:solidFill>
                  <a:srgbClr val="5A6469"/>
                </a:solidFill>
                <a:latin typeface="Calibri"/>
              </a:rPr>
              <a:t>[r39] Kim CW et al. Injury. 2016. doi:10.1016/j.injury.2016.04.029</a:t>
            </a:r>
          </a:p>
          <a:p>
            <a:r>
              <a:rPr sz="800">
                <a:solidFill>
                  <a:srgbClr val="5A6469"/>
                </a:solidFill>
                <a:latin typeface="Calibri"/>
              </a:rPr>
              <a:t>[r40] Solomon LB et al. J Bone Joint Surg Br. 2011. doi:10.1302/0301-620X.93B6.26122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una serie pequeña con análisis radioestereométrico; sirve para entender el principio, no para generalizarlo a todas las fracturas.</a:t>
            </a:r>
          </a:p>
          <a:p>
            <a:pPr marL="347472" indent="-347472">
              <a:spcAft>
                <a:spcPts val="1400"/>
              </a:spcAft>
              <a:buChar char="•"/>
            </a:pPr>
            <a:r>
              <a:rPr sz="2400">
                <a:solidFill>
                  <a:srgbClr val="263238"/>
                </a:solidFill>
                <a:latin typeface="Calibri"/>
              </a:rPr>
              <a:t>Función del implante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Schatzker, AO/OTA 41 y columnas de Luo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Elsoe R et al. Orthopedics. 2015. doi:10.3928/01477447-20150902-55</a:t>
            </a:r>
          </a:p>
          <a:p>
            <a:r>
              <a:rPr sz="800">
                <a:solidFill>
                  <a:srgbClr val="5A6469"/>
                </a:solidFill>
                <a:latin typeface="Calibri"/>
              </a:rPr>
              <a:t>[r12] Yang G et al. Arch Orthop Trauma Surg. 2013. doi:10.1007/s00402-013-1735-4</a:t>
            </a:r>
          </a:p>
          <a:p>
            <a:r>
              <a:rPr sz="800">
                <a:solidFill>
                  <a:srgbClr val="5A6469"/>
                </a:solidFill>
                <a:latin typeface="Calibri"/>
              </a:rPr>
              <a:t>[r13] Mellema JJ et al. Injury. 2016. doi:10.1016/j.injury.2015.12.022</a:t>
            </a:r>
          </a:p>
          <a:p>
            <a:r>
              <a:rPr sz="800">
                <a:solidFill>
                  <a:srgbClr val="5A6469"/>
                </a:solidFill>
                <a:latin typeface="Calibri"/>
              </a:rPr>
              <a:t>[r14] Stannard JP et al. J Knee Surg. 2010. doi:10.1055/s-0030-1268694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Una clasificación sirve para tres cosas: hablar con el mismo idioma, anticipar la dificultad y decidir el abordaje.</a:t>
            </a:r>
          </a:p>
          <a:p>
            <a:pPr marL="347472" indent="-347472">
              <a:spcAft>
                <a:spcPts val="1400"/>
              </a:spcAft>
              <a:buChar char="•"/>
            </a:pPr>
            <a:r>
              <a:rPr sz="2400">
                <a:solidFill>
                  <a:srgbClr val="263238"/>
                </a:solidFill>
                <a:latin typeface="Calibri"/>
              </a:rPr>
              <a:t>Ninguna de las que usamos lo hace bien por sí sola.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Schatzker: kappa interobservador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Rasappan K et al. 2023. doi:10.1007/s43465-023-01001-6</a:t>
            </a:r>
          </a:p>
          <a:p>
            <a:r>
              <a:rPr sz="800">
                <a:solidFill>
                  <a:srgbClr val="5A6469"/>
                </a:solidFill>
                <a:latin typeface="Calibri"/>
              </a:rPr>
              <a:t>[r13] Mellema JJ et al. Injury. 2016. doi:10.1016/j.injury.2015.12.022</a:t>
            </a:r>
          </a:p>
          <a:p>
            <a:r>
              <a:rPr sz="800">
                <a:solidFill>
                  <a:srgbClr val="5A6469"/>
                </a:solidFill>
                <a:latin typeface="Calibri"/>
              </a:rPr>
              <a:t>[r42] Besa P et al. Injury. 2023. doi:10.1016/j.injury.2023.04.028</a:t>
            </a:r>
          </a:p>
          <a:p>
            <a:r>
              <a:rPr sz="800">
                <a:solidFill>
                  <a:srgbClr val="5A6469"/>
                </a:solidFill>
                <a:latin typeface="Calibri"/>
              </a:rPr>
              <a:t>[r46] Zhu Y et al. J Trauma Manag Outcomes. 2013. doi:10.1186/1752-2897-7-7</a:t>
            </a:r>
          </a:p>
          <a:p>
            <a:r>
              <a:rPr sz="800">
                <a:solidFill>
                  <a:srgbClr val="5A6469"/>
                </a:solidFill>
                <a:latin typeface="Calibri"/>
              </a:rPr>
              <a:t>[r47] Yao P et al. Knee. 2022. doi:10.1016/j.knee.2022.03.002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Columnas de Luo: kappa interobservador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Mellema JJ et al. Injury. 2016. doi:10.1016/j.injury.2015.12.022</a:t>
            </a:r>
          </a:p>
          <a:p>
            <a:r>
              <a:rPr sz="800">
                <a:solidFill>
                  <a:srgbClr val="5A6469"/>
                </a:solidFill>
                <a:latin typeface="Calibri"/>
              </a:rPr>
              <a:t>[r47] Yao P et al. Knee. 2022. doi:10.1016/j.knee.2022.03.002</a:t>
            </a:r>
          </a:p>
          <a:p>
            <a:r>
              <a:rPr sz="800">
                <a:solidFill>
                  <a:srgbClr val="5A6469"/>
                </a:solidFill>
                <a:latin typeface="Calibri"/>
              </a:rPr>
              <a:t>[r48] Appel M et al. J Orthop. 2026. doi:10.1016/j.jor.2026.01.013</a:t>
            </a:r>
          </a:p>
          <a:p>
            <a:r>
              <a:rPr sz="800">
                <a:solidFill>
                  <a:srgbClr val="5A6469"/>
                </a:solidFill>
                <a:latin typeface="Calibri"/>
              </a:rPr>
              <a:t>[r46] Zhu Y et al. J Trauma Manag Outcomes. 2013. doi:10.1186/1752-2897-7-7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de la sospecha a la lesión que amenaza la pierna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Stannard JP et al. J Knee Surg. 2010. doi:10.1055/s-0030-1268694</a:t>
            </a:r>
          </a:p>
          <a:p>
            <a:r>
              <a:rPr sz="800">
                <a:solidFill>
                  <a:srgbClr val="5A6469"/>
                </a:solidFill>
                <a:latin typeface="Calibri"/>
              </a:rPr>
              <a:t>[r20] Deng X et al. J Orthop Surg Res. 2021. doi:10.1186/s13018-021-02660-7</a:t>
            </a:r>
          </a:p>
          <a:p>
            <a:r>
              <a:rPr sz="800">
                <a:solidFill>
                  <a:srgbClr val="5A6469"/>
                </a:solidFill>
                <a:latin typeface="Calibri"/>
              </a:rPr>
              <a:t>[r21] Kantor AH et al. J Bone Joint Surg Am. 2025. doi:10.2106/JBJS.24.00545</a:t>
            </a:r>
          </a:p>
          <a:p>
            <a:r>
              <a:rPr sz="800">
                <a:solidFill>
                  <a:srgbClr val="5A6469"/>
                </a:solidFill>
                <a:latin typeface="Calibri"/>
              </a:rPr>
              <a:t>[r23] Franulic N et al. Injury. 2025. doi:10.1016/j.injury.2025.112855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orden.</a:t>
            </a:r>
          </a:p>
          <a:p>
            <a:pPr marL="347472" indent="-347472">
              <a:spcAft>
                <a:spcPts val="1400"/>
              </a:spcAft>
              <a:buChar char="•"/>
            </a:pPr>
            <a:r>
              <a:rPr sz="2400">
                <a:solidFill>
                  <a:srgbClr val="263238"/>
                </a:solidFill>
                <a:latin typeface="Calibri"/>
              </a:rPr>
              <a:t>Primero se descarta lo que pone en riesgo la pierna; después se define la fractura.</a:t>
            </a:r>
          </a:p>
          <a:p>
            <a:pPr marL="347472" indent="-347472">
              <a:spcAft>
                <a:spcPts val="1400"/>
              </a:spcAft>
              <a:buChar char="•"/>
            </a:pPr>
            <a:r>
              <a:rPr sz="2400">
                <a:solidFill>
                  <a:srgbClr val="263238"/>
                </a:solidFill>
                <a:latin typeface="Calibri"/>
              </a:rPr>
              <a:t>La lesión de la meseta casi nunca está sola.</a:t>
            </a:r>
          </a:p>
          <a:p>
            <a:pPr marL="347472" indent="-347472">
              <a:spcAft>
                <a:spcPts val="1400"/>
              </a:spcAft>
              <a:buChar char="•"/>
            </a:pPr>
            <a:r>
              <a:rPr sz="2400">
                <a:solidFill>
                  <a:srgbClr val="263238"/>
                </a:solidFill>
                <a:latin typeface="Calibri"/>
              </a:rPr>
              <a:t>Sospecha.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de la sospecha a la lesión que amenaza la pierna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Franulic N et al. Injury. 2025. doi:10.1016/j.injury.2025.112855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Lesión neurológica. Se vio en 13 pacientes (4,06 %), 84,6 % por alta energía, y la fractura del peroné proximal se asoció a ella (OR 4,46)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 que hay que buscar, con qué frecuencia y con qué herramienta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Deng X et al. J Orthop Surg Res. 2021. doi:10.1186/s13018-021-02660-7</a:t>
            </a:r>
          </a:p>
          <a:p>
            <a:r>
              <a:rPr sz="800">
                <a:solidFill>
                  <a:srgbClr val="5A6469"/>
                </a:solidFill>
                <a:latin typeface="Calibri"/>
              </a:rPr>
              <a:t>[r35] Ziran BH et al. J Orthop Trauma. 2013. doi:10.1097/BOT.0b013e31828e25b6</a:t>
            </a:r>
          </a:p>
          <a:p>
            <a:r>
              <a:rPr sz="800">
                <a:solidFill>
                  <a:srgbClr val="5A6469"/>
                </a:solidFill>
                <a:latin typeface="Calibri"/>
              </a:rPr>
              <a:t>[r23] Franulic N et al. Injury. 2025. doi:10.1016/j.injury.2025.112855</a:t>
            </a:r>
          </a:p>
          <a:p>
            <a:r>
              <a:rPr sz="800">
                <a:solidFill>
                  <a:srgbClr val="5A6469"/>
                </a:solidFill>
                <a:latin typeface="Calibri"/>
              </a:rPr>
              <a:t>[r21] Kantor AH et al. J Bone Joint Surg Am. 2025. doi:10.2106/JBJS.24.00545</a:t>
            </a:r>
          </a:p>
          <a:p>
            <a:r>
              <a:rPr sz="800">
                <a:solidFill>
                  <a:srgbClr val="5A6469"/>
                </a:solidFill>
                <a:latin typeface="Calibri"/>
              </a:rPr>
              <a:t>[r14] Stannard JP et al. J Knee Surg. 2010. doi:10.1055/s-0030-1268694</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Problema</a:t>
                      </a:r>
                    </a:p>
                  </a:txBody>
                  <a:tcPr>
                    <a:solidFill>
                      <a:srgbClr val="0F5F6B"/>
                    </a:solidFill>
                  </a:tcPr>
                </a:tc>
                <a:tc>
                  <a:txBody>
                    <a:bodyPr/>
                    <a:lstStyle/>
                    <a:p>
                      <a:r>
                        <a:rPr sz="1600" b="1">
                          <a:solidFill>
                            <a:srgbClr val="FFFFFF"/>
                          </a:solidFill>
                          <a:latin typeface="Calibri"/>
                        </a:rPr>
                        <a:t>Frecuencia observada</a:t>
                      </a:r>
                    </a:p>
                  </a:txBody>
                  <a:tcPr>
                    <a:solidFill>
                      <a:srgbClr val="0F5F6B"/>
                    </a:solidFill>
                  </a:tcPr>
                </a:tc>
                <a:tc>
                  <a:txBody>
                    <a:bodyPr/>
                    <a:lstStyle/>
                    <a:p>
                      <a:r>
                        <a:rPr sz="1600" b="1">
                          <a:solidFill>
                            <a:srgbClr val="FFFFFF"/>
                          </a:solidFill>
                          <a:latin typeface="Calibri"/>
                        </a:rPr>
                        <a:t>Cómo se busca</a:t>
                      </a:r>
                    </a:p>
                  </a:txBody>
                  <a:tcPr>
                    <a:solidFill>
                      <a:srgbClr val="0F5F6B"/>
                    </a:solidFill>
                  </a:tcPr>
                </a:tc>
              </a:tr>
              <a:tr h="457200">
                <a:tc>
                  <a:txBody>
                    <a:bodyPr/>
                    <a:lstStyle/>
                    <a:p>
                      <a:r>
                        <a:rPr sz="1600">
                          <a:solidFill>
                            <a:srgbClr val="263238"/>
                          </a:solidFill>
                          <a:latin typeface="Calibri"/>
                        </a:rPr>
                        <a:t>Síndrome compartimental</a:t>
                      </a:r>
                    </a:p>
                  </a:txBody>
                  <a:tcPr>
                    <a:solidFill>
                      <a:srgbClr val="EEF3F4"/>
                    </a:solidFill>
                  </a:tcPr>
                </a:tc>
                <a:tc>
                  <a:txBody>
                    <a:bodyPr/>
                    <a:lstStyle/>
                    <a:p>
                      <a:r>
                        <a:rPr sz="1600">
                          <a:solidFill>
                            <a:srgbClr val="263238"/>
                          </a:solidFill>
                          <a:latin typeface="Calibri"/>
                        </a:rPr>
                        <a:t>3,1 % en 1119 fracturas; 11 % en 162 fracturas [r20][r35]</a:t>
                      </a:r>
                    </a:p>
                  </a:txBody>
                  <a:tcPr>
                    <a:solidFill>
                      <a:srgbClr val="EEF3F4"/>
                    </a:solidFill>
                  </a:tcPr>
                </a:tc>
                <a:tc>
                  <a:txBody>
                    <a:bodyPr/>
                    <a:lstStyle/>
                    <a:p>
                      <a:r>
                        <a:rPr sz="1600">
                          <a:solidFill>
                            <a:srgbClr val="263238"/>
                          </a:solidFill>
                          <a:latin typeface="Calibri"/>
                        </a:rPr>
                        <a:t>Clínica seriada; presiones si hay duda</a:t>
                      </a:r>
                    </a:p>
                  </a:txBody>
                  <a:tcPr>
                    <a:solidFill>
                      <a:srgbClr val="EEF3F4"/>
                    </a:solidFill>
                  </a:tcPr>
                </a:tc>
              </a:tr>
              <a:tr h="457200">
                <a:tc>
                  <a:txBody>
                    <a:bodyPr/>
                    <a:lstStyle/>
                    <a:p>
                      <a:r>
                        <a:rPr sz="1600">
                          <a:solidFill>
                            <a:srgbClr val="263238"/>
                          </a:solidFill>
                          <a:latin typeface="Calibri"/>
                        </a:rPr>
                        <a:t>Lesión vascular</a:t>
                      </a:r>
                    </a:p>
                  </a:txBody>
                  <a:tcPr>
                    <a:solidFill>
                      <a:srgbClr val="FFFFFF"/>
                    </a:solidFill>
                  </a:tcPr>
                </a:tc>
                <a:tc>
                  <a:txBody>
                    <a:bodyPr/>
                    <a:lstStyle/>
                    <a:p>
                      <a:r>
                        <a:rPr sz="1600">
                          <a:solidFill>
                            <a:srgbClr val="263238"/>
                          </a:solidFill>
                          <a:latin typeface="Calibri"/>
                        </a:rPr>
                        <a:t>0,62 % en 320 pacientes [r23]</a:t>
                      </a:r>
                    </a:p>
                  </a:txBody>
                  <a:tcPr>
                    <a:solidFill>
                      <a:srgbClr val="FFFFFF"/>
                    </a:solidFill>
                  </a:tcPr>
                </a:tc>
                <a:tc>
                  <a:txBody>
                    <a:bodyPr/>
                    <a:lstStyle/>
                    <a:p>
                      <a:r>
                        <a:rPr sz="1600">
                          <a:solidFill>
                            <a:srgbClr val="263238"/>
                          </a:solidFill>
                          <a:latin typeface="Calibri"/>
                        </a:rPr>
                        <a:t>Pulsos y perfusión; índice tobillo-brazo en Schatzker 4 a 6 [r21]</a:t>
                      </a:r>
                    </a:p>
                  </a:txBody>
                  <a:tcPr>
                    <a:solidFill>
                      <a:srgbClr val="FFFFFF"/>
                    </a:solidFill>
                  </a:tcPr>
                </a:tc>
              </a:tr>
              <a:tr h="457200">
                <a:tc>
                  <a:txBody>
                    <a:bodyPr/>
                    <a:lstStyle/>
                    <a:p>
                      <a:r>
                        <a:rPr sz="1600">
                          <a:solidFill>
                            <a:srgbClr val="263238"/>
                          </a:solidFill>
                          <a:latin typeface="Calibri"/>
                        </a:rPr>
                        <a:t>Lesión nerviosa</a:t>
                      </a:r>
                    </a:p>
                  </a:txBody>
                  <a:tcPr>
                    <a:solidFill>
                      <a:srgbClr val="EEF3F4"/>
                    </a:solidFill>
                  </a:tcPr>
                </a:tc>
                <a:tc>
                  <a:txBody>
                    <a:bodyPr/>
                    <a:lstStyle/>
                    <a:p>
                      <a:r>
                        <a:rPr sz="1600">
                          <a:solidFill>
                            <a:srgbClr val="263238"/>
                          </a:solidFill>
                          <a:latin typeface="Calibri"/>
                        </a:rPr>
                        <a:t>4,06 % en 320 pacientes [r23]</a:t>
                      </a:r>
                    </a:p>
                  </a:txBody>
                  <a:tcPr>
                    <a:solidFill>
                      <a:srgbClr val="EEF3F4"/>
                    </a:solidFill>
                  </a:tcPr>
                </a:tc>
                <a:tc>
                  <a:txBody>
                    <a:bodyPr/>
                    <a:lstStyle/>
                    <a:p>
                      <a:r>
                        <a:rPr sz="1600">
                          <a:solidFill>
                            <a:srgbClr val="263238"/>
                          </a:solidFill>
                          <a:latin typeface="Calibri"/>
                        </a:rPr>
                        <a:t>Examen motor y sensitivo de peroneo y tibial; marcador: fractura del peroné proximal</a:t>
                      </a:r>
                    </a:p>
                  </a:txBody>
                  <a:tcPr>
                    <a:solidFill>
                      <a:srgbClr val="EEF3F4"/>
                    </a:solidFill>
                  </a:tcPr>
                </a:tc>
              </a:tr>
              <a:tr h="457200">
                <a:tc>
                  <a:txBody>
                    <a:bodyPr/>
                    <a:lstStyle/>
                    <a:p>
                      <a:r>
                        <a:rPr sz="1600">
                          <a:solidFill>
                            <a:srgbClr val="263238"/>
                          </a:solidFill>
                          <a:latin typeface="Calibri"/>
                        </a:rPr>
                        <a:t>Lesión ligamentaria mayor</a:t>
                      </a:r>
                    </a:p>
                  </a:txBody>
                  <a:tcPr>
                    <a:solidFill>
                      <a:srgbClr val="FFFFFF"/>
                    </a:solidFill>
                  </a:tcPr>
                </a:tc>
                <a:tc>
                  <a:txBody>
                    <a:bodyPr/>
                    <a:lstStyle/>
                    <a:p>
                      <a:r>
                        <a:rPr sz="1600">
                          <a:solidFill>
                            <a:srgbClr val="263238"/>
                          </a:solidFill>
                          <a:latin typeface="Calibri"/>
                        </a:rPr>
                        <a:t>71 % en 103 fracturas de alta energía [r14]</a:t>
                      </a:r>
                    </a:p>
                  </a:txBody>
                  <a:tcPr>
                    <a:solidFill>
                      <a:srgbClr val="FFFFFF"/>
                    </a:solidFill>
                  </a:tcPr>
                </a:tc>
                <a:tc>
                  <a:txBody>
                    <a:bodyPr/>
                    <a:lstStyle/>
                    <a:p>
                      <a:r>
                        <a:rPr sz="1600">
                          <a:solidFill>
                            <a:srgbClr val="263238"/>
                          </a:solidFill>
                          <a:latin typeface="Calibri"/>
                        </a:rPr>
                        <a:t>Imagen (RM si cambia el plan)</a:t>
                      </a:r>
                    </a:p>
                  </a:txBody>
                  <a:tcPr>
                    <a:solidFill>
                      <a:srgbClr val="FFFFFF"/>
                    </a:solidFill>
                  </a:tcPr>
                </a:tc>
              </a:tr>
              <a:tr h="457200">
                <a:tc>
                  <a:txBody>
                    <a:bodyPr/>
                    <a:lstStyle/>
                    <a:p>
                      <a:r>
                        <a:rPr sz="1600">
                          <a:solidFill>
                            <a:srgbClr val="263238"/>
                          </a:solidFill>
                          <a:latin typeface="Calibri"/>
                        </a:rPr>
                        <a:t>Desgarro meniscal</a:t>
                      </a:r>
                    </a:p>
                  </a:txBody>
                  <a:tcPr>
                    <a:solidFill>
                      <a:srgbClr val="EEF3F4"/>
                    </a:solidFill>
                  </a:tcPr>
                </a:tc>
                <a:tc>
                  <a:txBody>
                    <a:bodyPr/>
                    <a:lstStyle/>
                    <a:p>
                      <a:r>
                        <a:rPr sz="1600">
                          <a:solidFill>
                            <a:srgbClr val="263238"/>
                          </a:solidFill>
                          <a:latin typeface="Calibri"/>
                        </a:rPr>
                        <a:t>49 % en 103 fracturas de alta energía [r14]</a:t>
                      </a:r>
                    </a:p>
                  </a:txBody>
                  <a:tcPr>
                    <a:solidFill>
                      <a:srgbClr val="EEF3F4"/>
                    </a:solidFill>
                  </a:tcPr>
                </a:tc>
                <a:tc>
                  <a:txBody>
                    <a:bodyPr/>
                    <a:lstStyle/>
                    <a:p>
                      <a:r>
                        <a:rPr sz="1600">
                          <a:solidFill>
                            <a:srgbClr val="263238"/>
                          </a:solidFill>
                          <a:latin typeface="Calibri"/>
                        </a:rPr>
                        <a:t>RM si va a cambiar el plan</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pruebas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Stannard JP et al. J Knee Surg. 2010. doi:10.1055/s-0030-1268694</a:t>
            </a:r>
          </a:p>
          <a:p>
            <a:r>
              <a:rPr sz="800">
                <a:solidFill>
                  <a:srgbClr val="5A6469"/>
                </a:solidFill>
                <a:latin typeface="Calibri"/>
              </a:rPr>
              <a:t>[r21] Kantor AH et al. J Bone Joint Surg Am. 2025. doi:10.2106/JBJS.24.00545</a:t>
            </a:r>
          </a:p>
          <a:p>
            <a:r>
              <a:rPr sz="800">
                <a:solidFill>
                  <a:srgbClr val="5A6469"/>
                </a:solidFill>
                <a:latin typeface="Calibri"/>
              </a:rPr>
              <a:t>[r23] Franulic N et al. Injury. 2025. doi:10.1016/j.injury.2025.112855</a:t>
            </a:r>
          </a:p>
          <a:p>
            <a:r>
              <a:rPr sz="800">
                <a:solidFill>
                  <a:srgbClr val="5A6469"/>
                </a:solidFill>
                <a:latin typeface="Calibri"/>
              </a:rPr>
              <a:t>[r50] Sims JI et al. Eur Radiol. 2020. doi:10.1007/s00330-020-06804-x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se hace.</a:t>
            </a:r>
          </a:p>
          <a:p>
            <a:pPr marL="347472" indent="-347472">
              <a:spcAft>
                <a:spcPts val="1400"/>
              </a:spcAft>
              <a:buChar char="•"/>
            </a:pPr>
            <a:r>
              <a:rPr sz="2400">
                <a:solidFill>
                  <a:srgbClr val="263238"/>
                </a:solidFill>
                <a:latin typeface="Calibri"/>
              </a:rPr>
              <a:t>Inspección de la piel (ampollas, heridas, tensión), palpación de compartimentos, pulsos distales (pedio y tibial posterior), sensibilidad y motricidad del nervio peroneo y del tibial, y valoración de la perfusión.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y pruebas de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Stannard JP et al. J Knee Surg. 2010. doi:10.1055/s-0030-1268694</a:t>
            </a:r>
          </a:p>
          <a:p>
            <a:r>
              <a:rPr sz="800">
                <a:solidFill>
                  <a:srgbClr val="5A6469"/>
                </a:solidFill>
                <a:latin typeface="Calibri"/>
              </a:rPr>
              <a:t>[r21] Kantor AH et al. J Bone Joint Surg Am. 2025. doi:10.2106/JBJS.24.00545</a:t>
            </a:r>
          </a:p>
          <a:p>
            <a:r>
              <a:rPr sz="800">
                <a:solidFill>
                  <a:srgbClr val="5A6469"/>
                </a:solidFill>
                <a:latin typeface="Calibri"/>
              </a:rPr>
              <a:t>[r23] Franulic N et al. Injury. 2025. doi:10.1016/j.injury.2025.112855</a:t>
            </a:r>
          </a:p>
          <a:p>
            <a:r>
              <a:rPr sz="800">
                <a:solidFill>
                  <a:srgbClr val="5A6469"/>
                </a:solidFill>
                <a:latin typeface="Calibri"/>
              </a:rPr>
              <a:t>[r50] Sims JI et al. Eur Radiol. 2020. doi:10.1007/s00330-020-06804-x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pruebas de decisión que sí tienen cifras.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Pruebas de decisión: sensibilidad (barra 1) y especificidad (barra 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Sims JI et al. Eur Radiol. 2020. doi:10.1007/s00330-020-06804-x</a:t>
            </a:r>
          </a:p>
          <a:p>
            <a:r>
              <a:rPr sz="1000">
                <a:solidFill>
                  <a:srgbClr val="5A6469"/>
                </a:solidFill>
                <a:latin typeface="Calibri"/>
              </a:rPr>
              <a:t>[r21] Kantor AH et al. J Bone Joint Surg Am. 2025. doi:10.2106/JBJS.24.00545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agrega cada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Yacoubian SV et al. J Orthop Trauma. 2002. doi:10.1097/00005131-200210000-00004</a:t>
            </a:r>
          </a:p>
          <a:p>
            <a:r>
              <a:rPr sz="800">
                <a:solidFill>
                  <a:srgbClr val="5A6469"/>
                </a:solidFill>
                <a:latin typeface="Calibri"/>
              </a:rPr>
              <a:t>[r3] Meulenkamp B et al. J Orthop Trauma. 2017. doi:10.1097/BOT.0000000000000735</a:t>
            </a:r>
          </a:p>
          <a:p>
            <a:r>
              <a:rPr sz="800">
                <a:solidFill>
                  <a:srgbClr val="5A6469"/>
                </a:solidFill>
                <a:latin typeface="Calibri"/>
              </a:rPr>
              <a:t>[r13] Mellema JJ et al. Injury. 2016. doi:10.1016/j.injury.2015.12.022</a:t>
            </a:r>
          </a:p>
          <a:p>
            <a:r>
              <a:rPr sz="800">
                <a:solidFill>
                  <a:srgbClr val="5A6469"/>
                </a:solidFill>
                <a:latin typeface="Calibri"/>
              </a:rPr>
              <a:t>[r14] Stannard JP et al. J Knee Surg. 2010. doi:10.1055/s-0030-1268694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Radiografías.</a:t>
            </a:r>
          </a:p>
          <a:p>
            <a:pPr marL="347472" indent="-347472">
              <a:spcAft>
                <a:spcPts val="1400"/>
              </a:spcAft>
              <a:buChar char="•"/>
            </a:pPr>
            <a:r>
              <a:rPr sz="2800">
                <a:solidFill>
                  <a:srgbClr val="263238"/>
                </a:solidFill>
                <a:latin typeface="Calibri"/>
              </a:rPr>
              <a:t>Frente y perfil, y oblicuas si hace falta, son el punto de partida.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Acuerdo entre cirujanos en la clasificación según el estudio de imagen (kappa)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Yacoubian SV et al. J Orthop Trauma. 2002. doi:10.1097/00005131-200210000-00004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 en la RM de fracturas de meseta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Stannard JP et al. J Knee Surg. 2010. doi:10.1055/s-0030-1268694</a:t>
            </a:r>
          </a:p>
          <a:p>
            <a:r>
              <a:rPr sz="800">
                <a:solidFill>
                  <a:srgbClr val="5A6469"/>
                </a:solidFill>
                <a:latin typeface="Calibri"/>
              </a:rPr>
              <a:t>[r37] Mustonen AO et al. AJR Am J Roentgenol. 2008. doi:10.2214/AJR.07.3811</a:t>
            </a:r>
          </a:p>
          <a:p>
            <a:r>
              <a:rPr sz="800">
                <a:solidFill>
                  <a:srgbClr val="5A6469"/>
                </a:solidFill>
                <a:latin typeface="Calibri"/>
              </a:rPr>
              <a:t>[r53] Wang B et al. Orthop J Sports Med. 2024. doi:10.1177/23259671241238023</a:t>
            </a:r>
          </a:p>
          <a:p>
            <a:r>
              <a:rPr sz="800">
                <a:solidFill>
                  <a:srgbClr val="5A6469"/>
                </a:solidFill>
                <a:latin typeface="Calibri"/>
              </a:rPr>
              <a:t>[r52] Schneider S et al. Arch Orthop Trauma Surg. 2026. doi:10.1007/s00402-026-06216-4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la guardia a la fijación definitiva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Meulenkamp B et al. J Orthop Trauma. 2017. doi:10.1097/BOT.0000000000000735</a:t>
            </a:r>
          </a:p>
          <a:p>
            <a:r>
              <a:rPr sz="800">
                <a:solidFill>
                  <a:srgbClr val="5A6469"/>
                </a:solidFill>
                <a:latin typeface="Calibri"/>
              </a:rPr>
              <a:t>[r4] Prat-Fabregat S et al. EFORT Open Rev. 2016. doi:10.1302/2058-5241.1.000031</a:t>
            </a:r>
          </a:p>
          <a:p>
            <a:r>
              <a:rPr sz="800">
                <a:solidFill>
                  <a:srgbClr val="5A6469"/>
                </a:solidFill>
                <a:latin typeface="Calibri"/>
              </a:rPr>
              <a:t>[r5] Egol KA et al. J Orthop Trauma. 2005. doi:10.1097/01.bot.0000171881.11205.80</a:t>
            </a:r>
          </a:p>
          <a:p>
            <a:r>
              <a:rPr sz="800">
                <a:solidFill>
                  <a:srgbClr val="5A6469"/>
                </a:solidFill>
                <a:latin typeface="Calibri"/>
              </a:rPr>
              <a:t>[r6] Haller JM et al. Bone Joint J. 2015. doi:10.1302/0301-620X.97B1.34195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Úsalo como mapa mental, no como protocolo.</a:t>
            </a:r>
          </a:p>
          <a:p>
            <a:pPr marL="347472" indent="-347472">
              <a:spcAft>
                <a:spcPts val="1400"/>
              </a:spcAft>
              <a:buChar char="•"/>
            </a:pPr>
            <a:r>
              <a:rPr sz="2400">
                <a:solidFill>
                  <a:srgbClr val="263238"/>
                </a:solidFill>
                <a:latin typeface="Calibri"/>
              </a:rPr>
              <a:t>Los cuadros citan la fuente de cada rama; donde no hay estudio comparativo, la rama es práctica habitual / opinión experta y se discute con el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Manejo de una fractura de meseta tibial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[r21] Kantor AH et al. J Bone Joint Surg Am. 2025. doi:10.2106/JBJS.24.00545</a:t>
            </a:r>
          </a:p>
          <a:p>
            <a:r>
              <a:rPr sz="800">
                <a:solidFill>
                  <a:srgbClr val="5A6469"/>
                </a:solidFill>
                <a:latin typeface="Calibri"/>
              </a:rPr>
              <a:t>[r4] Prat-Fabregat S et al. EFORT Open Rev. 2016. doi:10.1302/2058-5241.1.000031</a:t>
            </a:r>
          </a:p>
          <a:p>
            <a:r>
              <a:rPr sz="800">
                <a:solidFill>
                  <a:srgbClr val="5A6469"/>
                </a:solidFill>
                <a:latin typeface="Calibri"/>
              </a:rPr>
              <a:t>[r5] Egol KA et al. J Orthop Trauma. 2005. doi:10.1097/01.bot.0000171881.11205.80</a:t>
            </a:r>
          </a:p>
          <a:p>
            <a:r>
              <a:rPr sz="800">
                <a:solidFill>
                  <a:srgbClr val="5A6469"/>
                </a:solidFill>
                <a:latin typeface="Calibri"/>
              </a:rPr>
              <a:t>[r8] Raschke MJ et al. EFORT Open Rev. 2017. doi:10.1302/2058-5241.2.160067</a:t>
            </a:r>
          </a:p>
          <a:p>
            <a:r>
              <a:rPr sz="800">
                <a:solidFill>
                  <a:srgbClr val="5A6469"/>
                </a:solidFill>
                <a:latin typeface="Calibri"/>
              </a:rPr>
              <a:t>[r55] AO Foundation. En: AO Surgery Reference [Internet]. 2026.</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319615"/>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 meseta sospechada o confirmada: mecanismo, derrame, imposibilidad de cargar</a:t>
            </a:r>
          </a:p>
        </p:txBody>
      </p:sp>
      <p:sp>
        <p:nvSpPr>
          <p:cNvPr id="7" name="Decision 6"/>
          <p:cNvSpPr/>
          <p:nvPr/>
        </p:nvSpPr>
        <p:spPr>
          <a:xfrm>
            <a:off x="4572000" y="1938103"/>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amenaza para el miembro: pulsos asimétricos, signos de síndrome compartimental, fractura abierta o luxación?</a:t>
            </a:r>
          </a:p>
        </p:txBody>
      </p:sp>
      <p:sp>
        <p:nvSpPr>
          <p:cNvPr id="8" name="Rectangle 7"/>
          <p:cNvSpPr/>
          <p:nvPr/>
        </p:nvSpPr>
        <p:spPr>
          <a:xfrm>
            <a:off x="4754880" y="2537566"/>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Emergencia: reducir y estabilizar, revalorar la perfusión, tratar el síndrome compartimental y la fractura abierta según su protocolo; luego continuar</a:t>
            </a:r>
          </a:p>
        </p:txBody>
      </p:sp>
      <p:sp>
        <p:nvSpPr>
          <p:cNvPr id="9" name="Rectangle 8"/>
          <p:cNvSpPr/>
          <p:nvPr/>
        </p:nvSpPr>
        <p:spPr>
          <a:xfrm>
            <a:off x="4754880" y="2966909"/>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Radiografías y TC con reconstrucciones; índice tobillo-brazo en Schatzker 4 a 6 con pulsos simétricos y angio-TC si es de 0,9 o menos [r21]</a:t>
            </a:r>
          </a:p>
        </p:txBody>
      </p:sp>
      <p:sp>
        <p:nvSpPr>
          <p:cNvPr id="10" name="Decision 9"/>
          <p:cNvSpPr/>
          <p:nvPr/>
        </p:nvSpPr>
        <p:spPr>
          <a:xfrm>
            <a:off x="4572000" y="3396253"/>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¿Alta energía (Schatzker IV a VI o AO/OTA 41C), ampollas, edema que impide cerrar o piel comprometida?</a:t>
            </a:r>
          </a:p>
        </p:txBody>
      </p:sp>
      <p:sp>
        <p:nvSpPr>
          <p:cNvPr id="11" name="Rectangle 10"/>
          <p:cNvSpPr/>
          <p:nvPr/>
        </p:nvSpPr>
        <p:spPr>
          <a:xfrm>
            <a:off x="2987040" y="3995715"/>
            <a:ext cx="2743200" cy="48973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Fijador puente, cuidado de la piel, TC con columnas y, si cambia el plan, RM; fijación definitiva cuando la piel lo permita [r4][r5]</a:t>
            </a:r>
          </a:p>
        </p:txBody>
      </p:sp>
      <p:sp>
        <p:nvSpPr>
          <p:cNvPr id="12" name="Decision 11"/>
          <p:cNvSpPr/>
          <p:nvPr/>
        </p:nvSpPr>
        <p:spPr>
          <a:xfrm>
            <a:off x="6339839" y="3995715"/>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desplazamiento articular de 2 mm o más, inestabilidad, fractura abierta o fractura medial? [r8][r55]</a:t>
            </a:r>
          </a:p>
        </p:txBody>
      </p:sp>
      <p:sp>
        <p:nvSpPr>
          <p:cNvPr id="13" name="Rectangle 12"/>
          <p:cNvSpPr/>
          <p:nvPr/>
        </p:nvSpPr>
        <p:spPr>
          <a:xfrm>
            <a:off x="2987040" y="4595178"/>
            <a:ext cx="2743200" cy="48973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Tratamiento no quirúrgico: ortesis y control clínico y radiográfico seriado [r55]</a:t>
            </a:r>
          </a:p>
        </p:txBody>
      </p:sp>
      <p:sp>
        <p:nvSpPr>
          <p:cNvPr id="14" name="Decision 13"/>
          <p:cNvSpPr/>
          <p:nvPr/>
        </p:nvSpPr>
        <p:spPr>
          <a:xfrm>
            <a:off x="6339839" y="4595178"/>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¿Mayor, con hueso muy conminuto y articulación irreparable?</a:t>
            </a:r>
          </a:p>
        </p:txBody>
      </p:sp>
      <p:sp>
        <p:nvSpPr>
          <p:cNvPr id="15" name="Rectangle 14"/>
          <p:cNvSpPr/>
          <p:nvPr/>
        </p:nvSpPr>
        <p:spPr>
          <a:xfrm>
            <a:off x="298704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Considerar artroplastia primaria en pacientes y patrones seleccionados [r4][r56]</a:t>
            </a:r>
          </a:p>
        </p:txBody>
      </p:sp>
      <p:sp>
        <p:nvSpPr>
          <p:cNvPr id="16" name="Rectangle 15"/>
          <p:cNvSpPr/>
          <p:nvPr/>
        </p:nvSpPr>
        <p:spPr>
          <a:xfrm>
            <a:off x="652272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Fijación definitiva: abordaje por columnas, reducción articular bajo visión directa, relleno del defecto y fijación de cada columna [r3][r4]</a:t>
            </a:r>
          </a:p>
        </p:txBody>
      </p:sp>
      <p:sp>
        <p:nvSpPr>
          <p:cNvPr id="17" name="Rounded Rectangle 16"/>
          <p:cNvSpPr/>
          <p:nvPr/>
        </p:nvSpPr>
        <p:spPr>
          <a:xfrm>
            <a:off x="4754880" y="5623984"/>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Movilidad temprana, carga según la estabilidad, vigilancia de infección, rigidez y trombosis [r22][r6]</a:t>
            </a:r>
          </a:p>
        </p:txBody>
      </p:sp>
      <p:cxnSp>
        <p:nvCxnSpPr>
          <p:cNvPr id="18" name="Connector 17"/>
          <p:cNvCxnSpPr>
            <a:stCxn id="6" idx="2"/>
            <a:endCxn id="7" idx="0"/>
          </p:cNvCxnSpPr>
          <p:nvPr/>
        </p:nvCxnSpPr>
        <p:spPr>
          <a:xfrm flipH="1">
            <a:off x="6126480" y="18283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6126480" y="242783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181344" y="242052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1" name="Connector 20"/>
          <p:cNvCxnSpPr>
            <a:stCxn id="8" idx="2"/>
            <a:endCxn id="9" idx="0"/>
          </p:cNvCxnSpPr>
          <p:nvPr/>
        </p:nvCxnSpPr>
        <p:spPr>
          <a:xfrm flipH="1">
            <a:off x="6126480" y="285718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181344" y="2849865"/>
            <a:ext cx="457200" cy="274320"/>
          </a:xfrm>
          <a:prstGeom prst="rect">
            <a:avLst/>
          </a:prstGeom>
          <a:noFill/>
        </p:spPr>
        <p:txBody>
          <a:bodyPr wrap="square">
            <a:spAutoFit/>
          </a:bodyPr>
          <a:lstStyle/>
          <a:p>
            <a:r>
              <a:rPr sz="1200" b="1">
                <a:solidFill>
                  <a:srgbClr val="D97706"/>
                </a:solidFill>
                <a:latin typeface="Calibri"/>
              </a:rPr>
              <a:t>estabilizado</a:t>
            </a:r>
          </a:p>
        </p:txBody>
      </p:sp>
      <p:cxnSp>
        <p:nvCxnSpPr>
          <p:cNvPr id="23" name="Connector 22"/>
          <p:cNvCxnSpPr>
            <a:stCxn id="7" idx="2"/>
            <a:endCxn id="9" idx="0"/>
          </p:cNvCxnSpPr>
          <p:nvPr/>
        </p:nvCxnSpPr>
        <p:spPr>
          <a:xfrm flipH="1">
            <a:off x="6126480" y="2427837"/>
            <a:ext cx="0"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257079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9" idx="2"/>
            <a:endCxn id="10" idx="0"/>
          </p:cNvCxnSpPr>
          <p:nvPr/>
        </p:nvCxnSpPr>
        <p:spPr>
          <a:xfrm flipH="1">
            <a:off x="6126480" y="328652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0" idx="2"/>
            <a:endCxn id="11" idx="0"/>
          </p:cNvCxnSpPr>
          <p:nvPr/>
        </p:nvCxnSpPr>
        <p:spPr>
          <a:xfrm flipH="1">
            <a:off x="4358640" y="388598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004816" y="387867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1" idx="2"/>
            <a:endCxn id="16" idx="0"/>
          </p:cNvCxnSpPr>
          <p:nvPr/>
        </p:nvCxnSpPr>
        <p:spPr>
          <a:xfrm>
            <a:off x="4358640" y="4485449"/>
            <a:ext cx="3535680" cy="70919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650992" y="4687945"/>
            <a:ext cx="457200" cy="274320"/>
          </a:xfrm>
          <a:prstGeom prst="rect">
            <a:avLst/>
          </a:prstGeom>
          <a:noFill/>
        </p:spPr>
        <p:txBody>
          <a:bodyPr wrap="square">
            <a:spAutoFit/>
          </a:bodyPr>
          <a:lstStyle/>
          <a:p>
            <a:r>
              <a:rPr sz="1200" b="1">
                <a:solidFill>
                  <a:srgbClr val="D97706"/>
                </a:solidFill>
                <a:latin typeface="Calibri"/>
              </a:rPr>
              <a:t>partes blandas aptas</a:t>
            </a:r>
          </a:p>
        </p:txBody>
      </p:sp>
      <p:cxnSp>
        <p:nvCxnSpPr>
          <p:cNvPr id="30" name="Connector 29"/>
          <p:cNvCxnSpPr>
            <a:stCxn id="10" idx="2"/>
            <a:endCxn id="12" idx="0"/>
          </p:cNvCxnSpPr>
          <p:nvPr/>
        </p:nvCxnSpPr>
        <p:spPr>
          <a:xfrm>
            <a:off x="6126480" y="3885987"/>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7" y="387867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2" idx="2"/>
            <a:endCxn id="13" idx="0"/>
          </p:cNvCxnSpPr>
          <p:nvPr/>
        </p:nvCxnSpPr>
        <p:spPr>
          <a:xfrm flipH="1">
            <a:off x="4358640" y="4485449"/>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53911" y="447813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12" idx="2"/>
            <a:endCxn id="14" idx="0"/>
          </p:cNvCxnSpPr>
          <p:nvPr/>
        </p:nvCxnSpPr>
        <p:spPr>
          <a:xfrm flipH="1">
            <a:off x="7894319" y="448544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7949183" y="447813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6" name="Connector 35"/>
          <p:cNvCxnSpPr>
            <a:stCxn id="14" idx="2"/>
            <a:endCxn id="15" idx="0"/>
          </p:cNvCxnSpPr>
          <p:nvPr/>
        </p:nvCxnSpPr>
        <p:spPr>
          <a:xfrm flipH="1">
            <a:off x="4358640" y="5084912"/>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153911" y="507759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8" name="Connector 37"/>
          <p:cNvCxnSpPr>
            <a:stCxn id="14" idx="2"/>
            <a:endCxn id="16" idx="0"/>
          </p:cNvCxnSpPr>
          <p:nvPr/>
        </p:nvCxnSpPr>
        <p:spPr>
          <a:xfrm>
            <a:off x="7894319" y="5084912"/>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7949183" y="507759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0" name="Connector 39"/>
          <p:cNvCxnSpPr>
            <a:stCxn id="13" idx="2"/>
            <a:endCxn id="17" idx="0"/>
          </p:cNvCxnSpPr>
          <p:nvPr/>
        </p:nvCxnSpPr>
        <p:spPr>
          <a:xfrm>
            <a:off x="4358640" y="5084912"/>
            <a:ext cx="1767840"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5" idx="2"/>
            <a:endCxn id="17" idx="0"/>
          </p:cNvCxnSpPr>
          <p:nvPr/>
        </p:nvCxnSpPr>
        <p:spPr>
          <a:xfrm>
            <a:off x="4358640" y="55142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6" idx="2"/>
            <a:endCxn id="17" idx="0"/>
          </p:cNvCxnSpPr>
          <p:nvPr/>
        </p:nvCxnSpPr>
        <p:spPr>
          <a:xfrm flipH="1">
            <a:off x="6126480" y="55142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cuándo operar, cuándo esperar y con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Rudran B et al. Br J Hosp Med (Lond). 2020. doi:10.12968/hmed.2020.0339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se busca.</a:t>
            </a:r>
          </a:p>
          <a:p>
            <a:pPr marL="347472" indent="-347472">
              <a:spcAft>
                <a:spcPts val="1400"/>
              </a:spcAft>
              <a:buChar char="•"/>
            </a:pPr>
            <a:r>
              <a:rPr sz="2400">
                <a:solidFill>
                  <a:srgbClr val="263238"/>
                </a:solidFill>
                <a:latin typeface="Calibri"/>
              </a:rPr>
              <a:t>Cuando la fractura es grave, se opera para devolver una superficie lisa, un eje correcto y una rodilla estable que se pueda mover pronto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profunda según el momento de la fijación definitiva (metaanálisis de 9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Le J et al. J Orthop Trauma. 2026. doi:10.1097/BOT.0000000000003235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Fijador circular frente a ORIF: sangrado intraoperatorio (ECA)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[r67] Canadian Orthopaedic Trauma Society. 2006. doi:10.2106/JBJS.E.01416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Abordajes y fijación por columnas: la lógica de elección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Prat-Fabregat S et al. EFORT Open Rev. 2016. doi:10.1302/2058-5241.1.000031</a:t>
            </a:r>
          </a:p>
          <a:p>
            <a:r>
              <a:rPr sz="800">
                <a:solidFill>
                  <a:srgbClr val="5A6469"/>
                </a:solidFill>
                <a:latin typeface="Calibri"/>
              </a:rPr>
              <a:t>[r27] Guild TT et al. Injury. 2022. doi:10.1016/j.injury.2022.07.037</a:t>
            </a:r>
          </a:p>
          <a:p>
            <a:r>
              <a:rPr sz="800">
                <a:solidFill>
                  <a:srgbClr val="5A6469"/>
                </a:solidFill>
                <a:latin typeface="Calibri"/>
              </a:rPr>
              <a:t>[r33] Hake ME et al. J Orthop Trauma. 2016. doi:10.1097/BOT.0000000000000581</a:t>
            </a:r>
          </a:p>
          <a:p>
            <a:r>
              <a:rPr sz="800">
                <a:solidFill>
                  <a:srgbClr val="5A6469"/>
                </a:solidFill>
                <a:latin typeface="Calibri"/>
              </a:rPr>
              <a:t>[r34] Liu CD et al. Int J Surg. 2025. doi:10.1097/JS9.0000000000001955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tema no repite la técnica de cada abordaje: eso está en el capítulo [Abordajes de la meseta tibial](/tema/abordajes-meseta-tibial/).</a:t>
            </a:r>
          </a:p>
          <a:p>
            <a:pPr marL="347472" indent="-347472">
              <a:spcAft>
                <a:spcPts val="1400"/>
              </a:spcAft>
              <a:buChar char="•"/>
            </a:pPr>
            <a:r>
              <a:rPr sz="2400">
                <a:solidFill>
                  <a:srgbClr val="263238"/>
                </a:solidFill>
                <a:latin typeface="Calibri"/>
              </a:rPr>
              <a:t>Aquí queda solo la lógica de elegir la vía según la columna rota.</a:t>
            </a:r>
          </a:p>
          <a:p>
            <a:pPr marL="347472" indent="-347472">
              <a:spcAft>
                <a:spcPts val="1400"/>
              </a:spcAft>
              <a:buChar char="•"/>
            </a:pPr>
            <a:r>
              <a:rPr sz="2400">
                <a:solidFill>
                  <a:srgbClr val="263238"/>
                </a:solidFill>
                <a:latin typeface="Calibri"/>
              </a:rPr>
              <a:t>Regla de fondo.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Abordajes y fijación por columnas: la lógica de elección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[r71] Frosch KH et al. J Orthop Trauma. 2010. doi:10.1097/BOT.0b013e3181e5e17d</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abordaje posterolateral sin osteotomía del peroné logró reducción y fijación estables en 6 de 7 pacientes [r71].</a:t>
            </a:r>
          </a:p>
          <a:p>
            <a:pPr marL="347472" indent="-347472">
              <a:spcAft>
                <a:spcPts val="1400"/>
              </a:spcAft>
              <a:buChar char="•"/>
            </a:pPr>
            <a:r>
              <a:rPr sz="2800">
                <a:solidFill>
                  <a:srgbClr val="263238"/>
                </a:solidFill>
                <a:latin typeface="Calibri"/>
              </a:rPr>
              <a:t>Metaanálisis posterior frente a anterior.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 está rota esta columna, piensa en esta vía (práctica habitual con apoyo de los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Hake ME et al. J Orthop Trauma. 2016. doi:10.1097/BOT.0000000000000581</a:t>
            </a:r>
          </a:p>
          <a:p>
            <a:r>
              <a:rPr sz="800">
                <a:solidFill>
                  <a:srgbClr val="5A6469"/>
                </a:solidFill>
                <a:latin typeface="Calibri"/>
              </a:rPr>
              <a:t>[r4] Prat-Fabregat S et al. EFORT Open Rev. 2016. doi:10.1302/2058-5241.1.000031</a:t>
            </a:r>
          </a:p>
          <a:p>
            <a:r>
              <a:rPr sz="800">
                <a:solidFill>
                  <a:srgbClr val="5A6469"/>
                </a:solidFill>
                <a:latin typeface="Calibri"/>
              </a:rPr>
              <a:t>[r70] Hake ME et al. J Orthop Trauma. 2016. doi:10.1097/BOT.0000000000000582</a:t>
            </a:r>
          </a:p>
          <a:p>
            <a:r>
              <a:rPr sz="800">
                <a:solidFill>
                  <a:srgbClr val="5A6469"/>
                </a:solidFill>
                <a:latin typeface="Calibri"/>
              </a:rPr>
              <a:t>[r54] Behrendt P et al. Eur J Trauma Emerg Surg. 2023. doi:10.1007/s00068-022-02113-8</a:t>
            </a:r>
          </a:p>
          <a:p>
            <a:r>
              <a:rPr sz="800">
                <a:solidFill>
                  <a:srgbClr val="5A6469"/>
                </a:solidFill>
                <a:latin typeface="Calibri"/>
              </a:rPr>
              <a:t>[r34] Liu CD et al. Int J Surg. 2025. doi:10.1097/JS9.0000000000001955</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Fragmento o columna</a:t>
                      </a:r>
                    </a:p>
                  </a:txBody>
                  <a:tcPr>
                    <a:solidFill>
                      <a:srgbClr val="0F5F6B"/>
                    </a:solidFill>
                  </a:tcPr>
                </a:tc>
                <a:tc>
                  <a:txBody>
                    <a:bodyPr/>
                    <a:lstStyle/>
                    <a:p>
                      <a:r>
                        <a:rPr sz="1400" b="1">
                          <a:solidFill>
                            <a:srgbClr val="FFFFFF"/>
                          </a:solidFill>
                          <a:latin typeface="Calibri"/>
                        </a:rPr>
                        <a:t>Vía habitual</a:t>
                      </a:r>
                    </a:p>
                  </a:txBody>
                  <a:tcPr>
                    <a:solidFill>
                      <a:srgbClr val="0F5F6B"/>
                    </a:solidFill>
                  </a:tcPr>
                </a:tc>
                <a:tc>
                  <a:txBody>
                    <a:bodyPr/>
                    <a:lstStyle/>
                    <a:p>
                      <a:r>
                        <a:rPr sz="1400" b="1">
                          <a:solidFill>
                            <a:srgbClr val="FFFFFF"/>
                          </a:solidFill>
                          <a:latin typeface="Calibri"/>
                        </a:rPr>
                        <a:t>Posición</a:t>
                      </a:r>
                    </a:p>
                  </a:txBody>
                  <a:tcPr>
                    <a:solidFill>
                      <a:srgbClr val="0F5F6B"/>
                    </a:solidFill>
                  </a:tcPr>
                </a:tc>
                <a:tc>
                  <a:txBody>
                    <a:bodyPr/>
                    <a:lstStyle/>
                    <a:p>
                      <a:r>
                        <a:rPr sz="1400" b="1">
                          <a:solidFill>
                            <a:srgbClr val="FFFFFF"/>
                          </a:solidFill>
                          <a:latin typeface="Calibri"/>
                        </a:rPr>
                        <a:t>Idea clave</a:t>
                      </a:r>
                    </a:p>
                  </a:txBody>
                  <a:tcPr>
                    <a:solidFill>
                      <a:srgbClr val="0F5F6B"/>
                    </a:solidFill>
                  </a:tcPr>
                </a:tc>
              </a:tr>
              <a:tr h="457200">
                <a:tc>
                  <a:txBody>
                    <a:bodyPr/>
                    <a:lstStyle/>
                    <a:p>
                      <a:r>
                        <a:rPr sz="1400">
                          <a:solidFill>
                            <a:srgbClr val="263238"/>
                          </a:solidFill>
                          <a:latin typeface="Calibri"/>
                        </a:rPr>
                        <a:t>Lateral o anterolateral</a:t>
                      </a:r>
                    </a:p>
                  </a:txBody>
                  <a:tcPr>
                    <a:solidFill>
                      <a:srgbClr val="EEF3F4"/>
                    </a:solidFill>
                  </a:tcPr>
                </a:tc>
                <a:tc>
                  <a:txBody>
                    <a:bodyPr/>
                    <a:lstStyle/>
                    <a:p>
                      <a:r>
                        <a:rPr sz="1400">
                          <a:solidFill>
                            <a:srgbClr val="263238"/>
                          </a:solidFill>
                          <a:latin typeface="Calibri"/>
                        </a:rPr>
                        <a:t>Anterolateral con artrotomía submeniscal</a:t>
                      </a:r>
                    </a:p>
                  </a:txBody>
                  <a:tcPr>
                    <a:solidFill>
                      <a:srgbClr val="EEF3F4"/>
                    </a:solidFill>
                  </a:tcPr>
                </a:tc>
                <a:tc>
                  <a:txBody>
                    <a:bodyPr/>
                    <a:lstStyle/>
                    <a:p>
                      <a:r>
                        <a:rPr sz="1400">
                          <a:solidFill>
                            <a:srgbClr val="263238"/>
                          </a:solidFill>
                          <a:latin typeface="Calibri"/>
                        </a:rPr>
                        <a:t>Supino</a:t>
                      </a:r>
                    </a:p>
                  </a:txBody>
                  <a:tcPr>
                    <a:solidFill>
                      <a:srgbClr val="EEF3F4"/>
                    </a:solidFill>
                  </a:tcPr>
                </a:tc>
                <a:tc>
                  <a:txBody>
                    <a:bodyPr/>
                    <a:lstStyle/>
                    <a:p>
                      <a:r>
                        <a:rPr sz="1400">
                          <a:solidFill>
                            <a:srgbClr val="263238"/>
                          </a:solidFill>
                          <a:latin typeface="Calibri"/>
                        </a:rPr>
                        <a:t>Caballo de batalla; no expone la meseta posterior [r33][r4]</a:t>
                      </a:r>
                    </a:p>
                  </a:txBody>
                  <a:tcPr>
                    <a:solidFill>
                      <a:srgbClr val="EEF3F4"/>
                    </a:solidFill>
                  </a:tcPr>
                </a:tc>
              </a:tr>
              <a:tr h="457200">
                <a:tc>
                  <a:txBody>
                    <a:bodyPr/>
                    <a:lstStyle/>
                    <a:p>
                      <a:r>
                        <a:rPr sz="1400">
                          <a:solidFill>
                            <a:srgbClr val="263238"/>
                          </a:solidFill>
                          <a:latin typeface="Calibri"/>
                        </a:rPr>
                        <a:t>Posteromedial</a:t>
                      </a:r>
                    </a:p>
                  </a:txBody>
                  <a:tcPr>
                    <a:solidFill>
                      <a:srgbClr val="FFFFFF"/>
                    </a:solidFill>
                  </a:tcPr>
                </a:tc>
                <a:tc>
                  <a:txBody>
                    <a:bodyPr/>
                    <a:lstStyle/>
                    <a:p>
                      <a:r>
                        <a:rPr sz="1400">
                          <a:solidFill>
                            <a:srgbClr val="263238"/>
                          </a:solidFill>
                          <a:latin typeface="Calibri"/>
                        </a:rPr>
                        <a:t>Lobenhoffer (gastrocnemio y pata de ganso)</a:t>
                      </a:r>
                    </a:p>
                  </a:txBody>
                  <a:tcPr>
                    <a:solidFill>
                      <a:srgbClr val="FFFFFF"/>
                    </a:solidFill>
                  </a:tcPr>
                </a:tc>
                <a:tc>
                  <a:txBody>
                    <a:bodyPr/>
                    <a:lstStyle/>
                    <a:p>
                      <a:r>
                        <a:rPr sz="1400">
                          <a:solidFill>
                            <a:srgbClr val="263238"/>
                          </a:solidFill>
                          <a:latin typeface="Calibri"/>
                        </a:rPr>
                        <a:t>Prono</a:t>
                      </a:r>
                    </a:p>
                  </a:txBody>
                  <a:tcPr>
                    <a:solidFill>
                      <a:srgbClr val="FFFFFF"/>
                    </a:solidFill>
                  </a:tcPr>
                </a:tc>
                <a:tc>
                  <a:txBody>
                    <a:bodyPr/>
                    <a:lstStyle/>
                    <a:p>
                      <a:r>
                        <a:rPr sz="1400">
                          <a:solidFill>
                            <a:srgbClr val="263238"/>
                          </a:solidFill>
                          <a:latin typeface="Calibri"/>
                        </a:rPr>
                        <a:t>Placa antideslizante; reducir con extensión y valgo [r70]</a:t>
                      </a:r>
                    </a:p>
                  </a:txBody>
                  <a:tcPr>
                    <a:solidFill>
                      <a:srgbClr val="FFFFFF"/>
                    </a:solidFill>
                  </a:tcPr>
                </a:tc>
              </a:tr>
              <a:tr h="457200">
                <a:tc>
                  <a:txBody>
                    <a:bodyPr/>
                    <a:lstStyle/>
                    <a:p>
                      <a:r>
                        <a:rPr sz="1400">
                          <a:solidFill>
                            <a:srgbClr val="263238"/>
                          </a:solidFill>
                          <a:latin typeface="Calibri"/>
                        </a:rPr>
                        <a:t>Posterolateral</a:t>
                      </a:r>
                    </a:p>
                  </a:txBody>
                  <a:tcPr>
                    <a:solidFill>
                      <a:srgbClr val="EEF3F4"/>
                    </a:solidFill>
                  </a:tcPr>
                </a:tc>
                <a:tc>
                  <a:txBody>
                    <a:bodyPr/>
                    <a:lstStyle/>
                    <a:p>
                      <a:r>
                        <a:rPr sz="1400">
                          <a:solidFill>
                            <a:srgbClr val="263238"/>
                          </a:solidFill>
                          <a:latin typeface="Calibri"/>
                        </a:rPr>
                        <a:t>Supra-cabeza del peroné o posterolateral sin osteotomía; posteriores si es combinada</a:t>
                      </a:r>
                    </a:p>
                  </a:txBody>
                  <a:tcPr>
                    <a:solidFill>
                      <a:srgbClr val="EEF3F4"/>
                    </a:solidFill>
                  </a:tcPr>
                </a:tc>
                <a:tc>
                  <a:txBody>
                    <a:bodyPr/>
                    <a:lstStyle/>
                    <a:p>
                      <a:r>
                        <a:rPr sz="1400">
                          <a:solidFill>
                            <a:srgbClr val="263238"/>
                          </a:solidFill>
                          <a:latin typeface="Calibri"/>
                        </a:rPr>
                        <a:t>Prono o lateral</a:t>
                      </a:r>
                    </a:p>
                  </a:txBody>
                  <a:tcPr>
                    <a:solidFill>
                      <a:srgbClr val="EEF3F4"/>
                    </a:solidFill>
                  </a:tcPr>
                </a:tc>
                <a:tc>
                  <a:txBody>
                    <a:bodyPr/>
                    <a:lstStyle/>
                    <a:p>
                      <a:r>
                        <a:rPr sz="1400">
                          <a:solidFill>
                            <a:srgbClr val="263238"/>
                          </a:solidFill>
                          <a:latin typeface="Calibri"/>
                        </a:rPr>
                        <a:t>En cadáver, el anterolateral dejó más escalón en la columna posterior [r54][r34]</a:t>
                      </a:r>
                    </a:p>
                  </a:txBody>
                  <a:tcPr>
                    <a:solidFill>
                      <a:srgbClr val="EEF3F4"/>
                    </a:solidFill>
                  </a:tcPr>
                </a:tc>
              </a:tr>
              <a:tr h="457200">
                <a:tc>
                  <a:txBody>
                    <a:bodyPr/>
                    <a:lstStyle/>
                    <a:p>
                      <a:r>
                        <a:rPr sz="1400">
                          <a:solidFill>
                            <a:srgbClr val="263238"/>
                          </a:solidFill>
                          <a:latin typeface="Calibri"/>
                        </a:rPr>
                        <a:t>Bicondílea de 3 columnas</a:t>
                      </a:r>
                    </a:p>
                  </a:txBody>
                  <a:tcPr>
                    <a:solidFill>
                      <a:srgbClr val="FFFFFF"/>
                    </a:solidFill>
                  </a:tcPr>
                </a:tc>
                <a:tc>
                  <a:txBody>
                    <a:bodyPr/>
                    <a:lstStyle/>
                    <a:p>
                      <a:r>
                        <a:rPr sz="1400">
                          <a:solidFill>
                            <a:srgbClr val="263238"/>
                          </a:solidFill>
                          <a:latin typeface="Calibri"/>
                        </a:rPr>
                        <a:t>Posterior en L invertida más anterolateral, o dos incisiones</a:t>
                      </a:r>
                    </a:p>
                  </a:txBody>
                  <a:tcPr>
                    <a:solidFill>
                      <a:srgbClr val="FFFFFF"/>
                    </a:solidFill>
                  </a:tcPr>
                </a:tc>
                <a:tc>
                  <a:txBody>
                    <a:bodyPr/>
                    <a:lstStyle/>
                    <a:p>
                      <a:r>
                        <a:rPr sz="1400">
                          <a:solidFill>
                            <a:srgbClr val="263238"/>
                          </a:solidFill>
                          <a:latin typeface="Calibri"/>
                        </a:rPr>
                        <a:t>Posición flotante, según el caso</a:t>
                      </a:r>
                    </a:p>
                  </a:txBody>
                  <a:tcPr>
                    <a:solidFill>
                      <a:srgbClr val="FFFFFF"/>
                    </a:solidFill>
                  </a:tcPr>
                </a:tc>
                <a:tc>
                  <a:txBody>
                    <a:bodyPr/>
                    <a:lstStyle/>
                    <a:p>
                      <a:r>
                        <a:rPr sz="1400">
                          <a:solidFill>
                            <a:srgbClr val="263238"/>
                          </a:solidFill>
                          <a:latin typeface="Calibri"/>
                        </a:rPr>
                        <a:t>Fijar cada columna con su implante [r45]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explicada para entender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Olerud F et al. Acta Orthop. 2024. doi:10.2340/17453674.2024.40605</a:t>
            </a:r>
          </a:p>
          <a:p>
            <a:r>
              <a:rPr sz="800">
                <a:solidFill>
                  <a:srgbClr val="5A6469"/>
                </a:solidFill>
                <a:latin typeface="Calibri"/>
              </a:rPr>
              <a:t>[r3] Meulenkamp B et al. J Orthop Trauma. 2017. doi:10.1097/BOT.0000000000000735</a:t>
            </a:r>
          </a:p>
          <a:p>
            <a:r>
              <a:rPr sz="800">
                <a:solidFill>
                  <a:srgbClr val="5A6469"/>
                </a:solidFill>
                <a:latin typeface="Calibri"/>
              </a:rPr>
              <a:t>[r4] Prat-Fabregat S et al. EFORT Open Rev. 2016. doi:10.1302/2058-5241.1.000031</a:t>
            </a:r>
          </a:p>
          <a:p>
            <a:r>
              <a:rPr sz="800">
                <a:solidFill>
                  <a:srgbClr val="5A6469"/>
                </a:solidFill>
                <a:latin typeface="Calibri"/>
              </a:rPr>
              <a:t>[r5] Egol KA et al. J Orthop Trauma. 2005. doi:10.1097/01.bot.0000171881.11205.80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Apoyo de estudio, no manual de implante ni sustituto del tutor.</a:t>
            </a:r>
          </a:p>
          <a:p>
            <a:pPr marL="347472" indent="-347472">
              <a:spcAft>
                <a:spcPts val="1400"/>
              </a:spcAft>
              <a:buChar char="•"/>
            </a:pPr>
            <a:r>
              <a:rPr sz="2400">
                <a:solidFill>
                  <a:srgbClr val="263238"/>
                </a:solidFill>
                <a:latin typeface="Calibri"/>
              </a:rPr>
              <a:t>Lo apoyado en un estudio lleva cita; lo que es práctica habitual / opinión experta se rotula así y no lleva cifra.</a:t>
            </a:r>
          </a:p>
          <a:p>
            <a:pPr marL="347472" indent="-347472">
              <a:spcAft>
                <a:spcPts val="1400"/>
              </a:spcAft>
              <a:buChar char="•"/>
            </a:pPr>
            <a:r>
              <a:rPr sz="2400">
                <a:solidFill>
                  <a:srgbClr val="263238"/>
                </a:solidFill>
                <a:latin typeface="Calibri"/>
              </a:rPr>
              <a:t>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Escalón o brecha mayor de 2 mm en TC posoperatoria de meseta 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Meulenkamp B et al. J Orthop Trauma. 2017. doi:10.1097/BOT.0000000000000735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Parálisis del peroneo asociada al distractor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Chen MJ et al. J Orthop Trauma. 2021. doi:10.1097/BOT.0000000000001875</a:t>
            </a:r>
          </a:p>
          <a:p>
            <a:r>
              <a:rPr sz="1000">
                <a:solidFill>
                  <a:srgbClr val="5A6469"/>
                </a:solidFill>
                <a:latin typeface="Calibri"/>
              </a:rPr>
              <a:t>[r24] Pattyn R et al. J Orthop Trauma. 2020. doi:10.1097/BOT.0000000000001748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Haller JM et al. Bone Joint J. 2015. doi:10.1302/0301-620X.97B1.34195</a:t>
            </a:r>
          </a:p>
          <a:p>
            <a:r>
              <a:rPr sz="800">
                <a:solidFill>
                  <a:srgbClr val="5A6469"/>
                </a:solidFill>
                <a:latin typeface="Calibri"/>
              </a:rPr>
              <a:t>[r7] O'Toole RV et al. JAMA. 2026. doi:10.1001/jama.2026.4023</a:t>
            </a:r>
          </a:p>
          <a:p>
            <a:r>
              <a:rPr sz="800">
                <a:solidFill>
                  <a:srgbClr val="5A6469"/>
                </a:solidFill>
                <a:latin typeface="Calibri"/>
              </a:rPr>
              <a:t>[r20] Deng X et al. J Orthop Surg Res. 2021. doi:10.1186/s13018-021-02660-7</a:t>
            </a:r>
          </a:p>
          <a:p>
            <a:r>
              <a:rPr sz="800">
                <a:solidFill>
                  <a:srgbClr val="5A6469"/>
                </a:solidFill>
                <a:latin typeface="Calibri"/>
              </a:rPr>
              <a:t>[r23] Franulic N et al. Injury. 2025. doi:10.1016/j.injury.2025.112855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Idea central.</a:t>
            </a:r>
          </a:p>
          <a:p>
            <a:pPr marL="347472" indent="-347472">
              <a:spcAft>
                <a:spcPts val="1400"/>
              </a:spcAft>
              <a:buChar char="•"/>
            </a:pPr>
            <a:r>
              <a:rPr sz="2400">
                <a:solidFill>
                  <a:srgbClr val="263238"/>
                </a:solidFill>
                <a:latin typeface="Calibri"/>
              </a:rPr>
              <a:t>Las complicaciones de esta fractura no son azar: se concentran en los patrones de alta energía y se pagan en infección, rigidez y artrosis.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profunda tras fijación de meseta según la serie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[r75] Henkelmann R et al. J Orthop Trauma. 2021. doi:10.1097/BOT.0000000000002011</a:t>
            </a:r>
          </a:p>
          <a:p>
            <a:r>
              <a:rPr sz="800">
                <a:solidFill>
                  <a:srgbClr val="5A6469"/>
                </a:solidFill>
                <a:latin typeface="Calibri"/>
              </a:rPr>
              <a:t>[r77] Bullock TS et al. J Orthop Trauma. 2022. doi:10.1097/BOT.0000000000002259</a:t>
            </a:r>
          </a:p>
          <a:p>
            <a:r>
              <a:rPr sz="800">
                <a:solidFill>
                  <a:srgbClr val="5A6469"/>
                </a:solidFill>
                <a:latin typeface="Calibri"/>
              </a:rPr>
              <a:t>[r62] Olivieri R et al. Eur J Orthop Surg Traumatol. 2024. doi:10.1007/s00590-024-03856-3</a:t>
            </a:r>
          </a:p>
          <a:p>
            <a:r>
              <a:rPr sz="800">
                <a:solidFill>
                  <a:srgbClr val="5A6469"/>
                </a:solidFill>
                <a:latin typeface="Calibri"/>
              </a:rPr>
              <a:t>[r73] Barei DP et al. J Orthop Trauma. 2004. doi:10.1097/00005131-200411000-00001</a:t>
            </a:r>
          </a:p>
          <a:p>
            <a:r>
              <a:rPr sz="800">
                <a:solidFill>
                  <a:srgbClr val="5A6469"/>
                </a:solidFill>
                <a:latin typeface="Calibri"/>
              </a:rPr>
              <a:t>[r76] Momaya AM et al. Injury. 2016. doi:10.1016/j.injury.2016.04.011</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Otras complicaciones frecuentes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Deng X et al. J Orthop Surg Res. 2021. doi:10.1186/s13018-021-02660-7</a:t>
            </a:r>
          </a:p>
          <a:p>
            <a:r>
              <a:rPr sz="800">
                <a:solidFill>
                  <a:srgbClr val="5A6469"/>
                </a:solidFill>
                <a:latin typeface="Calibri"/>
              </a:rPr>
              <a:t>[r23] Franulic N et al. Injury. 2025. doi:10.1016/j.injury.2025.112855</a:t>
            </a:r>
          </a:p>
          <a:p>
            <a:r>
              <a:rPr sz="800">
                <a:solidFill>
                  <a:srgbClr val="5A6469"/>
                </a:solidFill>
                <a:latin typeface="Calibri"/>
              </a:rPr>
              <a:t>[r80] Wang P et al. Sci Rep. 2022. doi:10.1038/s41598-022-24717-1</a:t>
            </a:r>
          </a:p>
          <a:p>
            <a:r>
              <a:rPr sz="800">
                <a:solidFill>
                  <a:srgbClr val="5A6469"/>
                </a:solidFill>
                <a:latin typeface="Calibri"/>
              </a:rPr>
              <a:t>[r6] Haller JM et al. Bone Joint J. 2015. doi:10.1302/0301-620X.97B1.34195</a:t>
            </a:r>
          </a:p>
          <a:p>
            <a:r>
              <a:rPr sz="800">
                <a:solidFill>
                  <a:srgbClr val="5A6469"/>
                </a:solidFill>
                <a:latin typeface="Calibri"/>
              </a:rPr>
              <a:t>[r24] Pattyn R et al. J Orthop Trauma. 2020. doi:10.1097/BOT.0000000000001748</a:t>
            </a:r>
          </a:p>
          <a:p>
            <a:r>
              <a:rPr sz="800">
                <a:solidFill>
                  <a:srgbClr val="5A6469"/>
                </a:solidFill>
                <a:latin typeface="Calibri"/>
              </a:rPr>
              <a:t>(+1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lo que pasa a 5, 10 y 16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Olerud F et al. Acta Orthop. 2024. doi:10.2340/17453674.2024.40605</a:t>
            </a:r>
          </a:p>
          <a:p>
            <a:r>
              <a:rPr sz="800">
                <a:solidFill>
                  <a:srgbClr val="5A6469"/>
                </a:solidFill>
                <a:latin typeface="Calibri"/>
              </a:rPr>
              <a:t>[r9] Rudran B et al. Br J Hosp Med (Lond). 2020. doi:10.12968/hmed.2020.0339</a:t>
            </a:r>
          </a:p>
          <a:p>
            <a:r>
              <a:rPr sz="800">
                <a:solidFill>
                  <a:srgbClr val="5A6469"/>
                </a:solidFill>
                <a:latin typeface="Calibri"/>
              </a:rPr>
              <a:t>[r17] Klasér J et al. BMC Musculoskelet Disord. 2025. doi:10.1186/s12891-025-08786-7</a:t>
            </a:r>
          </a:p>
          <a:p>
            <a:r>
              <a:rPr sz="800">
                <a:solidFill>
                  <a:srgbClr val="5A6469"/>
                </a:solidFill>
                <a:latin typeface="Calibri"/>
              </a:rPr>
              <a:t>[r18] Wasserstein D et al. J Bone Joint Surg Am. 2014. doi:10.2106/JBJS.L.01691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El hueso curado no es una rodilla sana.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Artroplastia total de rodilla a 10 años: fractura de meseta operada frente a controles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Wasserstein D et al. J Bone Joint Surg Am. 2014. doi:10.2106/JBJS.L.01691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Otras medidas de pronóstico a mediano y largo plazo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Olerud F et al. Acta Orthop. 2024. doi:10.2340/17453674.2024.40605</a:t>
            </a:r>
          </a:p>
          <a:p>
            <a:r>
              <a:rPr sz="1000">
                <a:solidFill>
                  <a:srgbClr val="5A6469"/>
                </a:solidFill>
                <a:latin typeface="Calibri"/>
              </a:rPr>
              <a:t>[r17] Klasér J et al. BMC Musculoskelet Disord. 2025. doi:10.1186/s12891-025-08786-7</a:t>
            </a:r>
          </a:p>
          <a:p>
            <a:r>
              <a:rPr sz="1000">
                <a:solidFill>
                  <a:srgbClr val="5A6469"/>
                </a:solidFill>
                <a:latin typeface="Calibri"/>
              </a:rPr>
              <a:t>[r78] O'Neill DC et al. Eur J Orthop Surg Traumatol. 2024. doi:10.1007/s00590-024-04160-w</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mover pronto, cargar con criterio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Olerud F et al. Acta Orthop. 2024. doi:10.2340/17453674.2024.40605</a:t>
            </a:r>
          </a:p>
          <a:p>
            <a:r>
              <a:rPr sz="800">
                <a:solidFill>
                  <a:srgbClr val="5A6469"/>
                </a:solidFill>
                <a:latin typeface="Calibri"/>
              </a:rPr>
              <a:t>[r6] Haller JM et al. Bone Joint J. 2015. doi:10.1302/0301-620X.97B1.34195</a:t>
            </a:r>
          </a:p>
          <a:p>
            <a:r>
              <a:rPr sz="800">
                <a:solidFill>
                  <a:srgbClr val="5A6469"/>
                </a:solidFill>
                <a:latin typeface="Calibri"/>
              </a:rPr>
              <a:t>[r8] Raschke MJ et al. EFORT Open Rev. 2017. doi:10.1302/2058-5241.2.160067</a:t>
            </a:r>
          </a:p>
          <a:p>
            <a:r>
              <a:rPr sz="800">
                <a:solidFill>
                  <a:srgbClr val="5A6469"/>
                </a:solidFill>
                <a:latin typeface="Calibri"/>
              </a:rPr>
              <a:t>[r22] Elsenosy AM et al. Cureus. 2025. doi:10.7759/cureus.95185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Idea central.</a:t>
            </a:r>
          </a:p>
          <a:p>
            <a:pPr marL="347472" indent="-347472">
              <a:spcAft>
                <a:spcPts val="1400"/>
              </a:spcAft>
              <a:buChar char="•"/>
            </a:pPr>
            <a:r>
              <a:rPr sz="2800">
                <a:solidFill>
                  <a:srgbClr val="263238"/>
                </a:solidFill>
                <a:latin typeface="Calibri"/>
              </a:rPr>
              <a:t>La rodilla se rigidiza si se espera demasiado; el hueso se hunde si se carga mal.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Semanas hasta empezar la carga: protocolo temprano frente a tradicional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[r86] Heiman E et al. 2024. doi:10.1055/s-0043-1772232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Cuándo empezarían a cargar 111 cirujanos encuestados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[r84] van der Vusse M et al. Arch Orthop Trauma Surg. 2017. doi:10.1007/s00402-017-2718-7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Rasappan K et al. 2023. doi:10.1007/s43465-023-01001-6</a:t>
            </a:r>
          </a:p>
          <a:p>
            <a:r>
              <a:rPr sz="1000">
                <a:solidFill>
                  <a:srgbClr val="5A6469"/>
                </a:solidFill>
                <a:latin typeface="Calibri"/>
              </a:rPr>
              <a:t>[r12] Yang G et al. Arch Orthop Trauma Surg. 2013. doi:10.1007/s00402-013-1735-4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Piensa en 3 dimensiones: la radiografía clasifica mal (kappa 0,274 frente a 0,906 con TC en 569 fracturas) y la columna posterior solo se aprecia bien con TC [r19][r12].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Rasappan K et al. 2023. doi:10.1007/s43465-023-01001-6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TC, todas las Schatzker III de la radiografía pasaron a Schatzker II (569 fracturas), porque siempre había al menos 2 líneas de fractura hacia la cortical lateral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Rasappan K et al. 2023. doi:10.1007/s43465-023-01001-6</a:t>
            </a:r>
          </a:p>
          <a:p>
            <a:r>
              <a:rPr sz="800">
                <a:solidFill>
                  <a:srgbClr val="5A6469"/>
                </a:solidFill>
                <a:latin typeface="Calibri"/>
              </a:rPr>
              <a:t>[r12] Yang G et al. Arch Orthop Trauma Surg. 2013. doi:10.1007/s00402-013-1735-4</a:t>
            </a:r>
          </a:p>
          <a:p>
            <a:r>
              <a:rPr sz="800">
                <a:solidFill>
                  <a:srgbClr val="5A6469"/>
                </a:solidFill>
                <a:latin typeface="Calibri"/>
              </a:rPr>
              <a:t>[r13] Mellema JJ et al. Injury. 2016. doi:10.1016/j.injury.2015.12.022</a:t>
            </a:r>
          </a:p>
          <a:p>
            <a:r>
              <a:rPr sz="800">
                <a:solidFill>
                  <a:srgbClr val="5A6469"/>
                </a:solidFill>
                <a:latin typeface="Calibri"/>
              </a:rPr>
              <a:t>[r4] Prat-Fabregat S et al. EFORT Open Rev. 2016. doi:10.1302/2058-5241.1.000031</a:t>
            </a:r>
          </a:p>
          <a:p>
            <a:r>
              <a:rPr sz="800">
                <a:solidFill>
                  <a:srgbClr val="5A6469"/>
                </a:solidFill>
                <a:latin typeface="Calibri"/>
              </a:rPr>
              <a:t>[r5] Egol KA et al. J Orthop Trauma. 2005. doi:10.1097/01.bot.0000171881.11205.80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Clasifica con TC y busca la columna posterior; Schatzker y Luo se complementan, y ninguno es muy reproducible [r19][r12][r13].</a:t>
            </a:r>
          </a:p>
          <a:p>
            <a:pPr marL="347472" indent="-347472">
              <a:spcAft>
                <a:spcPts val="1400"/>
              </a:spcAft>
              <a:buChar char="•"/>
            </a:pPr>
            <a:r>
              <a:rPr sz="2400">
                <a:solidFill>
                  <a:srgbClr val="263238"/>
                </a:solidFill>
                <a:latin typeface="Calibri"/>
              </a:rPr>
              <a:t>En alta energía, la piel manda: fijador puente y fijación definitiva cuando la piel lo permita [r4][r5].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meseta tibial · Schatzker · AO/OTA 41 · columnas de Luo · concepto de 3 columnas · columna posterior · Schatzker III · TC y RM · lesión de ligamentos y meniscos · índice tobillo-brazo…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Yacoubian SV et al. J Orthop Trauma. 2002. doi:10.1097/00005131-200210000-00004</a:t>
            </a:r>
          </a:p>
          <a:p>
            <a:r>
              <a:rPr sz="1000">
                <a:solidFill>
                  <a:srgbClr val="5A6469"/>
                </a:solidFill>
                <a:latin typeface="Calibri"/>
              </a:rPr>
              <a:t>[r2] Olerud F et al. Acta Orthop. 2024. doi:10.2340/17453674.2024.40605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Schatzker describe el plano; Luo describe las columnas; la TC decide ambas.</a:t>
            </a:r>
          </a:p>
          <a:p>
            <a:pPr marL="347472" indent="-347472">
              <a:spcAft>
                <a:spcPts val="1400"/>
              </a:spcAft>
              <a:buChar char="•"/>
            </a:pPr>
            <a:r>
              <a:rPr sz="2400">
                <a:solidFill>
                  <a:srgbClr val="263238"/>
                </a:solidFill>
                <a:latin typeface="Calibri"/>
              </a:rPr>
              <a:t>Sin TC no hay plan, y en alta energía piensa también en RM [r1].</a:t>
            </a:r>
          </a:p>
          <a:p>
            <a:pPr marL="347472" indent="-347472">
              <a:spcAft>
                <a:spcPts val="1400"/>
              </a:spcAft>
              <a:buChar char="•"/>
            </a:pPr>
            <a:r>
              <a:rPr sz="2400">
                <a:solidFill>
                  <a:srgbClr val="263238"/>
                </a:solidFill>
                <a:latin typeface="Calibri"/>
              </a:rPr>
              <a:t>Escalón de 2 mm o más: mala reducción articular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motociclista con rodilla tumefacta, ampollas y fractura bicondílea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Varón de 38 años, motociclista, llega con la rodilla derecha muy tumefacta y deformada.</a:t>
            </a:r>
          </a:p>
          <a:p>
            <a:pPr marL="347472" indent="-347472">
              <a:spcAft>
                <a:spcPts val="1400"/>
              </a:spcAft>
              <a:buChar char="•"/>
            </a:pPr>
            <a:r>
              <a:rPr sz="2400">
                <a:solidFill>
                  <a:srgbClr val="263238"/>
                </a:solidFill>
                <a:latin typeface="Calibri"/>
              </a:rPr>
              <a:t>Pulsos pedio y tibial posterior simétricos, sensibilidad conservada, compartimentos blandos y ampollas en la cara medial.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clasificación y qué columnas describes, y por qué no te basta la radiografía?</a:t>
            </a:r>
          </a:p>
          <a:p>
            <a:pPr marL="347472" indent="-347472">
              <a:spcAft>
                <a:spcPts val="1400"/>
              </a:spcAft>
              <a:buChar char="•"/>
            </a:pPr>
            <a:r>
              <a:rPr sz="2400">
                <a:solidFill>
                  <a:srgbClr val="263238"/>
                </a:solidFill>
                <a:latin typeface="Calibri"/>
              </a:rPr>
              <a:t>2. ¿Qué tamizaje vascular haces con pulsos simétricos y qué otras lesiones buscas?</a:t>
            </a:r>
          </a:p>
          <a:p>
            <a:pPr marL="347472" indent="-347472">
              <a:spcAft>
                <a:spcPts val="1400"/>
              </a:spcAft>
              <a:buChar char="•"/>
            </a:pPr>
            <a:r>
              <a:rPr sz="2400">
                <a:solidFill>
                  <a:srgbClr val="263238"/>
                </a:solidFill>
                <a:latin typeface="Calibri"/>
              </a:rPr>
              <a:t>3. ¿Fijación inmediata o por etapas, y qué te hace esperar?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Yang G et al. Arch Orthop Trauma Surg. 2013. doi:10.1007/s00402-013-1735-4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una fractura de alta energía (Schatzker V o VI, probablemente AO/OTA 41C) con tres columnas comprometidas: la TC mostró un fragmento posteromedial y una depresión posterolateral que la radiografía no resuelve…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Yacoubian SV, Nevins RT, Sallis JG, Potter HG, Lorich DG. Impact of MRI on treatment plan and fracture classification of tibial plateau fractures. J Orthop Trauma. 2002;16(9):632-7. doi:10.1097/00005131-200210000-00004 https://doi.org/10.1097/00005131-200210000-00004</a:t>
            </a:r>
          </a:p>
          <a:p>
            <a:pPr>
              <a:spcAft>
                <a:spcPts val="800"/>
              </a:spcAft>
            </a:pPr>
            <a:r>
              <a:rPr sz="1200">
                <a:solidFill>
                  <a:srgbClr val="263238"/>
                </a:solidFill>
                <a:latin typeface="Calibri"/>
              </a:rPr>
              <a:t>[r2] Olerud F, Garland A, Hailer NP, Wolf O. Risk of conversion to total knee arthroplasty after surgically treated tibial plateau fractures: an observational cohort study of 439 patients. Acta Orthop. 2024;95:206-211. doi:10.2340/17453674.2024.40605 https://doi.org/10.2340/17453674.2024.40605</a:t>
            </a:r>
          </a:p>
          <a:p>
            <a:pPr>
              <a:spcAft>
                <a:spcPts val="800"/>
              </a:spcAft>
            </a:pPr>
            <a:r>
              <a:rPr sz="1200">
                <a:solidFill>
                  <a:srgbClr val="263238"/>
                </a:solidFill>
                <a:latin typeface="Calibri"/>
              </a:rPr>
              <a:t>[r3] Meulenkamp B, Martin R, Desy NM, Duffy P, Korley R, Puloski S, et al. Incidence, Risk Factors, and Location of Articular Malreductions of the Tibial Plateau. J Orthop Trauma. 2017;31(3):146-150. doi:10.1097/BOT.0000000000000735 https://doi.org/10.1097/BOT.0000000000000735</a:t>
            </a:r>
          </a:p>
          <a:p>
            <a:pPr>
              <a:spcAft>
                <a:spcPts val="800"/>
              </a:spcAft>
            </a:pPr>
            <a:r>
              <a:rPr sz="1200">
                <a:solidFill>
                  <a:srgbClr val="263238"/>
                </a:solidFill>
                <a:latin typeface="Calibri"/>
              </a:rPr>
              <a:t>[r4] Prat-Fabregat S, Camacho-Carrasco P. Treatment strategy for tibial plateau fractures: an update. EFORT Open Rev. 2016;1(5):225-232. doi:10.1302/2058-5241.1.000031 https://doi.org/10.1302/2058-5241.1.000031</a:t>
            </a:r>
          </a:p>
          <a:p>
            <a:pPr>
              <a:spcAft>
                <a:spcPts val="800"/>
              </a:spcAft>
            </a:pPr>
            <a:r>
              <a:rPr sz="1200">
                <a:solidFill>
                  <a:srgbClr val="263238"/>
                </a:solidFill>
                <a:latin typeface="Calibri"/>
              </a:rPr>
              <a:t>[r5] Egol KA, Tejwani NC, Capla EL, Wolinsky PL, Koval KJ. Staged management of high-energy proximal tibia fractures (OTA types 41): the results of a prospective, standardized protocol. J Orthop Trauma. 2005;19(7):448-55; discussion 456. doi:10.1097/01.bot.0000171881.11205.80 https://doi.org/10.1097/01.bot.0000171881.11205.80</a:t>
            </a:r>
          </a:p>
          <a:p>
            <a:pPr>
              <a:spcAft>
                <a:spcPts val="800"/>
              </a:spcAft>
            </a:pPr>
            <a:r>
              <a:rPr sz="1200">
                <a:solidFill>
                  <a:srgbClr val="263238"/>
                </a:solidFill>
                <a:latin typeface="Calibri"/>
              </a:rPr>
              <a:t>[r6] Haller JM, Holt DC, McFadden ML, Higgins TF, Kubiak EN. Arthrofibrosis of the knee following a fracture of the tibial plateau. Bone Joint J. 2015;97-B(1):109-14. doi:10.1302/0301-620X.97B1.34195 https://doi.org/10.1302/0301-620X.97B1.34195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O'Toole RV, O'Hara NN, Carlini AR, Schrank GM, Chung S, Gary JL, et al. Intrawound Tobramycin Plus Vancomycin to Prevent Surgical Site Infection in Tibial Fractures: The TOBRA Randomized Clinical Trial. JAMA. 2026;335(18):1586-1595. doi:10.1001/jama.2026.4023 https://doi.org/10.1001/jama.2026.4023</a:t>
            </a:r>
          </a:p>
          <a:p>
            <a:pPr>
              <a:spcAft>
                <a:spcPts val="800"/>
              </a:spcAft>
            </a:pPr>
            <a:r>
              <a:rPr sz="1200">
                <a:solidFill>
                  <a:srgbClr val="263238"/>
                </a:solidFill>
                <a:latin typeface="Calibri"/>
              </a:rPr>
              <a:t>[r8] Raschke MJ, Kittl C, Domnick C. Partial proximal tibia fractures. EFORT Open Rev. 2017;2(5):241-249. doi:10.1302/2058-5241.2.160067 https://doi.org/10.1302/2058-5241.2.160067</a:t>
            </a:r>
          </a:p>
          <a:p>
            <a:pPr>
              <a:spcAft>
                <a:spcPts val="800"/>
              </a:spcAft>
            </a:pPr>
            <a:r>
              <a:rPr sz="1200">
                <a:solidFill>
                  <a:srgbClr val="263238"/>
                </a:solidFill>
                <a:latin typeface="Calibri"/>
              </a:rPr>
              <a:t>[r9] Rudran B, Little C, Wiik A, Logishetty K. Tibial Plateau Fracture: Anatomy, Diagnosis and Management. Br J Hosp Med (Lond). 2020;81(10):1-9. doi:10.12968/hmed.2020.0339 https://doi.org/10.12968/hmed.2020.0339</a:t>
            </a:r>
          </a:p>
          <a:p>
            <a:pPr>
              <a:spcAft>
                <a:spcPts val="800"/>
              </a:spcAft>
            </a:pPr>
            <a:r>
              <a:rPr sz="1200">
                <a:solidFill>
                  <a:srgbClr val="263238"/>
                </a:solidFill>
                <a:latin typeface="Calibri"/>
              </a:rPr>
              <a:t>[r10] Elsoe R, Larsen P, Nielsen NP, Swenne J, Rasmussen S, Ostgaard SE. Population-Based Epidemiology of Tibial Plateau Fractures. Orthopedics. 2015;38(9):e780-6. doi:10.3928/01477447-20150902-55 https://doi.org/10.3928/01477447-20150902-55</a:t>
            </a:r>
          </a:p>
          <a:p>
            <a:pPr>
              <a:spcAft>
                <a:spcPts val="800"/>
              </a:spcAft>
            </a:pPr>
            <a:r>
              <a:rPr sz="1200">
                <a:solidFill>
                  <a:srgbClr val="263238"/>
                </a:solidFill>
                <a:latin typeface="Calibri"/>
              </a:rPr>
              <a:t>[r11] Lenz JE, Huber L, Straub J, Bäumler W, Alt V, Weber J. The Tibial Plateau fracture-Current incidence and treatment in Germany. PLoS One. 2025;20(5):e0323443. doi:10.1371/journal.pone.0323443 https://doi.org/10.1371/journal.pone.0323443</a:t>
            </a:r>
          </a:p>
          <a:p>
            <a:pPr>
              <a:spcAft>
                <a:spcPts val="800"/>
              </a:spcAft>
            </a:pPr>
            <a:r>
              <a:rPr sz="1200">
                <a:solidFill>
                  <a:srgbClr val="263238"/>
                </a:solidFill>
                <a:latin typeface="Calibri"/>
              </a:rPr>
              <a:t>[r12] Yang G, Zhai Q, Zhu Y, Sun H, Putnis S, Luo C. The incidence of posterior tibial plateau fracture: an investigation of 525 fractures by using a CT-based classification system. Arch Orthop Trauma Surg. 2013;133(7):929-34. doi:10.1007/s00402-013-1735-4 https://doi.org/10.1007/s00402-013-1735-4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Mellema JJ, Doornberg JN, Molenaars RJ, Ring D, Kloen P. Interobserver reliability of the Schatzker and Luo classification systems for tibial plateau fractures. Injury. 2016;47(4):944-9. doi:10.1016/j.injury.2015.12.022 https://doi.org/10.1016/j.injury.2015.12.022</a:t>
            </a:r>
          </a:p>
          <a:p>
            <a:pPr>
              <a:spcAft>
                <a:spcPts val="800"/>
              </a:spcAft>
            </a:pPr>
            <a:r>
              <a:rPr sz="1200">
                <a:solidFill>
                  <a:srgbClr val="263238"/>
                </a:solidFill>
                <a:latin typeface="Calibri"/>
              </a:rPr>
              <a:t>[r14] Stannard JP, Lopez R, Volgas D. Soft tissue injury of the knee after tibial plateau fractures. J Knee Surg. 2010;23(4):187-92. doi:10.1055/s-0030-1268694 https://doi.org/10.1055/s-0030-1268694</a:t>
            </a:r>
          </a:p>
          <a:p>
            <a:pPr>
              <a:spcAft>
                <a:spcPts val="800"/>
              </a:spcAft>
            </a:pPr>
            <a:r>
              <a:rPr sz="1200">
                <a:solidFill>
                  <a:srgbClr val="263238"/>
                </a:solidFill>
                <a:latin typeface="Calibri"/>
              </a:rPr>
              <a:t>[r15] Le J, Xie K, Hershfeld B, Bitterman AD, Linn MS. Early Definitive Fixation and Risk of Deep Surgical-Site Infection After Tibial Plateau ORIF: A Systematic Review and Meta-analysis. J Orthop Trauma. 2026. doi:10.1097/BOT.0000000000003235 https://doi.org/10.1097/BOT.0000000000003235</a:t>
            </a:r>
          </a:p>
          <a:p>
            <a:pPr>
              <a:spcAft>
                <a:spcPts val="800"/>
              </a:spcAft>
            </a:pPr>
            <a:r>
              <a:rPr sz="1200">
                <a:solidFill>
                  <a:srgbClr val="263238"/>
                </a:solidFill>
                <a:latin typeface="Calibri"/>
              </a:rPr>
              <a:t>[r16] Smith TO, Casey L, McNamara IR, Hing CB. Surgical fixation methods for tibial plateau fractures. Cochrane Database Syst Rev. 2024;8(8):CD009679. doi:10.1002/14651858.CD009679.pub3 https://doi.org/10.1002/14651858.CD009679.pub3</a:t>
            </a:r>
          </a:p>
          <a:p>
            <a:pPr>
              <a:spcAft>
                <a:spcPts val="800"/>
              </a:spcAft>
            </a:pPr>
            <a:r>
              <a:rPr sz="1200">
                <a:solidFill>
                  <a:srgbClr val="263238"/>
                </a:solidFill>
                <a:latin typeface="Calibri"/>
              </a:rPr>
              <a:t>[r17] Klasér J, Kotake L, Lindberg M, Wigge S, Lundqvist R, Szczęsny G, et al. Prevalence of osteoarthritis and clinical outcomes in patients with fractures of the tibial plateau - medium- and long-term analysis. BMC Musculoskelet Disord. 2025;26(1):522. doi:10.1186/s12891-025-08786-7 https://doi.org/10.1186/s12891-025-08786-7</a:t>
            </a:r>
          </a:p>
          <a:p>
            <a:pPr>
              <a:spcAft>
                <a:spcPts val="800"/>
              </a:spcAft>
            </a:pPr>
            <a:r>
              <a:rPr sz="1200">
                <a:solidFill>
                  <a:srgbClr val="263238"/>
                </a:solidFill>
                <a:latin typeface="Calibri"/>
              </a:rPr>
              <a:t>[r18] Wasserstein D, Henry P, Paterson JM, Kreder HJ, Jenkinson R. Risk of total knee arthroplasty after operatively treated tibial plateau fracture: a matched-population-based cohort study. J Bone Joint Surg Am. 2014;96(2):144-50. doi:10.2106/JBJS.L.01691 https://doi.org/10.2106/JBJS.L.01691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Rasappan K, Lim MJ, Chua ITH, Kwek EBK. Does the Schatzker III Tibial Plateau Fracture Exist? Indian J Orthop. 2023;57(11):1891-1900. doi:10.1007/s43465-023-01001-6 https://doi.org/10.1007/s43465-023-01001-6</a:t>
            </a:r>
          </a:p>
          <a:p>
            <a:pPr>
              <a:spcAft>
                <a:spcPts val="800"/>
              </a:spcAft>
            </a:pPr>
            <a:r>
              <a:rPr sz="1200">
                <a:solidFill>
                  <a:srgbClr val="263238"/>
                </a:solidFill>
                <a:latin typeface="Calibri"/>
              </a:rPr>
              <a:t>[r20] Deng X, Hu H, Ye Z, Zhu J, Zhang Y, Zhang Y. Predictors of acute compartment syndrome of the lower leg in adults following tibial plateau fractures. J Orthop Surg Res. 2021;16(1):502. doi:10.1186/s13018-021-02660-7 https://doi.org/10.1186/s13018-021-02660-7</a:t>
            </a:r>
          </a:p>
          <a:p>
            <a:pPr>
              <a:spcAft>
                <a:spcPts val="800"/>
              </a:spcAft>
            </a:pPr>
            <a:r>
              <a:rPr sz="1200">
                <a:solidFill>
                  <a:srgbClr val="263238"/>
                </a:solidFill>
                <a:latin typeface="Calibri"/>
              </a:rPr>
              <a:t>[r21] Kantor AH, Thorne TJ, Dong W, Sato EH, O'Neill DC, Rothberg DL, et al. Ankle-Brachial Index Is an Effective Screening Tool for Vascular Injury in Schatzker Type-4 to 6 Tibial Plateau Fractures with Symmetric Pulses. J Bone Joint Surg Am. 2025;107(4):408-413. doi:10.2106/JBJS.24.00545 https://doi.org/10.2106/JBJS.24.00545</a:t>
            </a:r>
          </a:p>
          <a:p>
            <a:pPr>
              <a:spcAft>
                <a:spcPts val="800"/>
              </a:spcAft>
            </a:pPr>
            <a:r>
              <a:rPr sz="1200">
                <a:solidFill>
                  <a:srgbClr val="263238"/>
                </a:solidFill>
                <a:latin typeface="Calibri"/>
              </a:rPr>
              <a:t>[r22] Elsenosy AM, Yousef AS, Hassan E, Al-Alawi M, Abdelfatah AM, Delewar RA. Early Versus Delayed Weight-Bearing Following Tibial Plateau Fracture Surgery: A Systematic Review and Meta-Analysis. Cureus. 2025;17(10):e95185. doi:10.7759/cureus.95185 https://doi.org/10.7759/cureus.95185</a:t>
            </a:r>
          </a:p>
          <a:p>
            <a:pPr>
              <a:spcAft>
                <a:spcPts val="800"/>
              </a:spcAft>
            </a:pPr>
            <a:r>
              <a:rPr sz="1200">
                <a:solidFill>
                  <a:srgbClr val="263238"/>
                </a:solidFill>
                <a:latin typeface="Calibri"/>
              </a:rPr>
              <a:t>[r23] Franulic N, Laso J, Bustos F, Albornoz P, Wolff N, Olivieri R, et al. Neurovascular injuries in tibial plateau fractures: Rare in Schatzker IV, predominant in complex patterns. Injury. 2025;56(12):112855. doi:10.1016/j.injury.2025.112855 https://doi.org/10.1016/j.injury.2025.112855</a:t>
            </a:r>
          </a:p>
          <a:p>
            <a:pPr>
              <a:spcAft>
                <a:spcPts val="800"/>
              </a:spcAft>
            </a:pPr>
            <a:r>
              <a:rPr sz="1200">
                <a:solidFill>
                  <a:srgbClr val="263238"/>
                </a:solidFill>
                <a:latin typeface="Calibri"/>
              </a:rPr>
              <a:t>[r24] Pattyn R, Loder R, Mullis BH. Iatrogenic Peroneal Nerve Palsy Rates Secondary to Open Reduction Internal Fixation for Tibial Plateau Fractures Using an Intraoperative Distractor. J Orthop Trauma. 2020;34(7):359-362. doi:10.1097/BOT.0000000000001748 https://doi.org/10.1097/BOT.0000000000001748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Chen MJ, Salazar BP, Tigchelaar SS, Frey CS, DeBaun MR, Goodnough LH, et al. Lateral Distractor Use During Internal Fixation of Tibial Plateau Fractures Has a Minimal Risk of Iatrogenic Peroneal Nerve Palsy. J Orthop Trauma. 2021;35(2):e51-e55. doi:10.1097/BOT.0000000000001875 https://doi.org/10.1097/BOT.0000000000001875</a:t>
            </a:r>
          </a:p>
          <a:p>
            <a:pPr>
              <a:spcAft>
                <a:spcPts val="800"/>
              </a:spcAft>
            </a:pPr>
            <a:r>
              <a:rPr sz="1200">
                <a:solidFill>
                  <a:srgbClr val="263238"/>
                </a:solidFill>
                <a:latin typeface="Calibri"/>
              </a:rPr>
              <a:t>[r26] Mui LW, Engelsohn E, Umans H. Comparison of CT and MRI in patients with tibial plateau fracture: can CT findings predict ligament tear or meniscal injury? Skeletal Radiol. 2007;36(2):145-51. doi:10.1007/s00256-006-0216-z https://doi.org/10.1007/s00256-006-0216-z</a:t>
            </a:r>
          </a:p>
          <a:p>
            <a:pPr>
              <a:spcAft>
                <a:spcPts val="800"/>
              </a:spcAft>
            </a:pPr>
            <a:r>
              <a:rPr sz="1200">
                <a:solidFill>
                  <a:srgbClr val="263238"/>
                </a:solidFill>
                <a:latin typeface="Calibri"/>
              </a:rPr>
              <a:t>[r27] Guild TT, Stenquist DS, Yeung CM, Harris MB, Von Keudell AG, Smith RM. Single versus dual incision approaches for dual plating of bicondylar tibial plateau fractures have comparable rates of deep infection and revision surgery. Injury. 2022;53(10):3475-3480. doi:10.1016/j.injury.2022.07.037 https://doi.org/10.1016/j.injury.2022.07.037</a:t>
            </a:r>
          </a:p>
          <a:p>
            <a:pPr>
              <a:spcAft>
                <a:spcPts val="800"/>
              </a:spcAft>
            </a:pPr>
            <a:r>
              <a:rPr sz="1200">
                <a:solidFill>
                  <a:srgbClr val="263238"/>
                </a:solidFill>
                <a:latin typeface="Calibri"/>
              </a:rPr>
              <a:t>[r28] Firoozabadi R, Schneidkraut J, Beingessner D, Dunbar R, Barei D. Hyperextension Varus Bicondylar Tibial Plateau Fracture Pattern: Diagnosis and Treatment Strategies. J Orthop Trauma. 2016;30(5):e152-7. doi:10.1097/BOT.0000000000000510 https://doi.org/10.1097/BOT.0000000000000510</a:t>
            </a:r>
          </a:p>
          <a:p>
            <a:pPr>
              <a:spcAft>
                <a:spcPts val="800"/>
              </a:spcAft>
            </a:pPr>
            <a:r>
              <a:rPr sz="1200">
                <a:solidFill>
                  <a:srgbClr val="263238"/>
                </a:solidFill>
                <a:latin typeface="Calibri"/>
              </a:rPr>
              <a:t>[r29] Abghari M, Marcano A, Davidovitch R, Konda SR, Egol KA. Are Locked Plates Needed for Split Depression Tibial Plateau Fractures? J Knee Surg. 2016;29(6):482-6. doi:10.1055/s-0035-1567872 https://doi.org/10.1055/s-0035-1567872</a:t>
            </a:r>
          </a:p>
          <a:p>
            <a:pPr>
              <a:spcAft>
                <a:spcPts val="800"/>
              </a:spcAft>
            </a:pPr>
            <a:r>
              <a:rPr sz="1200">
                <a:solidFill>
                  <a:srgbClr val="263238"/>
                </a:solidFill>
                <a:latin typeface="Calibri"/>
              </a:rPr>
              <a:t>[r30] Tahririan MA, Mousavitadi SH, Derakhshan M. Comparison of functional outcomes of tibial plateau fractures treated with nonlocking and locking plate fixations: a nonrandomized clinical trial. ISRN Orthop. 2014;2014:324573. doi:10.1155/2014/324573 https://doi.org/10.1155/2014/324573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73</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Donovan RL, Smith JRA, Yeomans D, Bennett F, Smallbones M, White P, et al. Epidemiology and outcomes of tibial plateau fractures in adults aged 60 and over treated in the United Kingdom. Injury. 2022;53(6):2219-2225. doi:10.1016/j.injury.2022.03.048 https://doi.org/10.1016/j.injury.2022.03.048</a:t>
            </a:r>
          </a:p>
          <a:p>
            <a:pPr>
              <a:spcAft>
                <a:spcPts val="800"/>
              </a:spcAft>
            </a:pPr>
            <a:r>
              <a:rPr sz="1200">
                <a:solidFill>
                  <a:srgbClr val="263238"/>
                </a:solidFill>
                <a:latin typeface="Calibri"/>
              </a:rPr>
              <a:t>[r32] Wang Y, Luo C, Zhu Y, Zhai Q, Zhan Y, Qiu W, et al. Updated Three-Column Concept in surgical treatment for tibial plateau fractures - A prospective cohort study of 287 patients. Injury. 2016;47(7):1488-96. doi:10.1016/j.injury.2016.04.026 https://doi.org/10.1016/j.injury.2016.04.026</a:t>
            </a:r>
          </a:p>
          <a:p>
            <a:pPr>
              <a:spcAft>
                <a:spcPts val="800"/>
              </a:spcAft>
            </a:pPr>
            <a:r>
              <a:rPr sz="1200">
                <a:solidFill>
                  <a:srgbClr val="263238"/>
                </a:solidFill>
                <a:latin typeface="Calibri"/>
              </a:rPr>
              <a:t>[r33] Hake ME, Goulet JA. Open Reduction and Internal Fixation of the Tibial Plateau Through the Anterolateral Approach. J Orthop Trauma. 2016;30 Suppl 2:S28-9. doi:10.1097/BOT.0000000000000581 https://doi.org/10.1097/BOT.0000000000000581</a:t>
            </a:r>
          </a:p>
          <a:p>
            <a:pPr>
              <a:spcAft>
                <a:spcPts val="800"/>
              </a:spcAft>
            </a:pPr>
            <a:r>
              <a:rPr sz="1200">
                <a:solidFill>
                  <a:srgbClr val="263238"/>
                </a:solidFill>
                <a:latin typeface="Calibri"/>
              </a:rPr>
              <a:t>[r34] Liu CD, Hu SJ, Chang SM, Du SC, Chu YQ, Qi YM, et al. Treatment of posterolateral tibial plateau fractures: a narrative review and therapeutic strategy. Int J Surg. 2025;111(1):1071-1082. doi:10.1097/JS9.0000000000001955 https://doi.org/10.1097/JS9.0000000000001955</a:t>
            </a:r>
          </a:p>
          <a:p>
            <a:pPr>
              <a:spcAft>
                <a:spcPts val="800"/>
              </a:spcAft>
            </a:pPr>
            <a:r>
              <a:rPr sz="1200">
                <a:solidFill>
                  <a:srgbClr val="263238"/>
                </a:solidFill>
                <a:latin typeface="Calibri"/>
              </a:rPr>
              <a:t>[r35] Ziran BH, Becher SJ. Radiographic predictors of compartment syndrome in tibial plateau fractures. J Orthop Trauma. 2013;27(11):612-5. doi:10.1097/BOT.0b013e31828e25b6 https://doi.org/10.1097/BOT.0b013e31828e25b6</a:t>
            </a:r>
          </a:p>
          <a:p>
            <a:pPr>
              <a:spcAft>
                <a:spcPts val="800"/>
              </a:spcAft>
            </a:pPr>
            <a:r>
              <a:rPr sz="1200">
                <a:solidFill>
                  <a:srgbClr val="263238"/>
                </a:solidFill>
                <a:latin typeface="Calibri"/>
              </a:rPr>
              <a:t>[r36] Molenaars RJ, Mellema JJ, Doornberg JN, Kloen P. Tibial Plateau Fracture Characteristics: Computed Tomography Mapping of Lateral, Medial, and Bicondylar Fractures. J Bone Joint Surg Am. 2015;97(18):1512-20. doi:10.2106/JBJS.N.00866 https://doi.org/10.2106/JBJS.N.00866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73</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Mustonen AO, Koivikko MP, Lindahl J, Koskinen SK. MRI of acute meniscal injury associated with tibial plateau fractures: prevalence, type, and location. AJR Am J Roentgenol. 2008;191(4):1002-9. doi:10.2214/AJR.07.3811 https://doi.org/10.2214/AJR.07.3811</a:t>
            </a:r>
          </a:p>
          <a:p>
            <a:pPr>
              <a:spcAft>
                <a:spcPts val="800"/>
              </a:spcAft>
            </a:pPr>
            <a:r>
              <a:rPr sz="1200">
                <a:solidFill>
                  <a:srgbClr val="263238"/>
                </a:solidFill>
                <a:latin typeface="Calibri"/>
              </a:rPr>
              <a:t>[r38] Schatzker J, Kfuri M. Revisiting the management of tibial plateau fractures. Injury. 2022;53(6):2207-2218. doi:10.1016/j.injury.2022.04.006 https://doi.org/10.1016/j.injury.2022.04.006</a:t>
            </a:r>
          </a:p>
          <a:p>
            <a:pPr>
              <a:spcAft>
                <a:spcPts val="800"/>
              </a:spcAft>
            </a:pPr>
            <a:r>
              <a:rPr sz="1200">
                <a:solidFill>
                  <a:srgbClr val="263238"/>
                </a:solidFill>
                <a:latin typeface="Calibri"/>
              </a:rPr>
              <a:t>[r39] Kim CW, Lee CR, An KC, Gwak HC, Kim JH, Wang L, et al. Predictors of reduction loss in tibial plateau fracture surgery: Focusing on posterior coronal fractures. Injury. 2016;47(7):1483-7. doi:10.1016/j.injury.2016.04.029 https://doi.org/10.1016/j.injury.2016.04.029</a:t>
            </a:r>
          </a:p>
          <a:p>
            <a:pPr>
              <a:spcAft>
                <a:spcPts val="800"/>
              </a:spcAft>
            </a:pPr>
            <a:r>
              <a:rPr sz="1200">
                <a:solidFill>
                  <a:srgbClr val="263238"/>
                </a:solidFill>
                <a:latin typeface="Calibri"/>
              </a:rPr>
              <a:t>[r40] Solomon LB, Callary SA, Stevenson AW, McGee MA, Chehade MJ, Howie DW. Weight-bearing-induced displacement and migration over time of fracture fragments following split depression fractures of the lateral tibial plateau: a case series with radiostereometric analysis. J Bone Joint Surg Br. 2011;93(6):817-23. doi:10.1302/0301-620X.93B6.26122 https://doi.org/10.1302/0301-620X.93B6.26122</a:t>
            </a:r>
          </a:p>
          <a:p>
            <a:pPr>
              <a:spcAft>
                <a:spcPts val="800"/>
              </a:spcAft>
            </a:pPr>
            <a:r>
              <a:rPr sz="1200">
                <a:solidFill>
                  <a:srgbClr val="263238"/>
                </a:solidFill>
                <a:latin typeface="Calibri"/>
              </a:rPr>
              <a:t>[r41] Millar SC, Arnold JB, Thewlis D, Fraysse F, Solomon LB. A systematic literature review of tibial plateau fractures: What classifications are used and how reliable and useful are they? Injury. 2018;49(3):473-490. doi:10.1016/j.injury.2018.01.025 https://doi.org/10.1016/j.injury.2018.01.025</a:t>
            </a:r>
          </a:p>
          <a:p>
            <a:pPr>
              <a:spcAft>
                <a:spcPts val="800"/>
              </a:spcAft>
            </a:pPr>
            <a:r>
              <a:rPr sz="1200">
                <a:solidFill>
                  <a:srgbClr val="263238"/>
                </a:solidFill>
                <a:latin typeface="Calibri"/>
              </a:rPr>
              <a:t>[r42] Besa P, Angulo M, Vial R, Vega R, Irribarra L, Lobos D, et al. The AO classification system for tibial plateau fractures: An independent inter and intraobserver agreement study. Injury. 2023;54 Suppl 6:110741. doi:10.1016/j.injury.2023.04.028 https://doi.org/10.1016/j.injury.2023.04.028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Kfuri M, Schatzker J. Revisiting the Schatzker classification of tibial plateau fractures. Injury. 2018;49(12):2252-2263. doi:10.1016/j.injury.2018.11.010 https://doi.org/10.1016/j.injury.2018.11.010</a:t>
            </a:r>
          </a:p>
          <a:p>
            <a:pPr>
              <a:spcAft>
                <a:spcPts val="800"/>
              </a:spcAft>
            </a:pPr>
            <a:r>
              <a:rPr sz="1200">
                <a:solidFill>
                  <a:srgbClr val="263238"/>
                </a:solidFill>
                <a:latin typeface="Calibri"/>
              </a:rPr>
              <a:t>[r44] AO Foundation. Proximal tibia. En: AO Surgery Reference [Internet]. Davos: AO Foundation; [consultado 2026 oct 13]. Disponible en: https://surgeryreference.aofoundation.org/orthopedic-trauma/adult-trauma/proximal-tibia https://surgeryreference.aofoundation.org/orthopedic-trauma/adult-trauma/proximal-tibia</a:t>
            </a:r>
          </a:p>
          <a:p>
            <a:pPr>
              <a:spcAft>
                <a:spcPts val="800"/>
              </a:spcAft>
            </a:pPr>
            <a:r>
              <a:rPr sz="1200">
                <a:solidFill>
                  <a:srgbClr val="263238"/>
                </a:solidFill>
                <a:latin typeface="Calibri"/>
              </a:rPr>
              <a:t>[r45] Luo CF, Sun H, Zhang B, Zeng BF. Three-column fixation for complex tibial plateau fractures. J Orthop Trauma. 2010;24(11):683-92. doi:10.1097/BOT.0b013e3181d436f3 https://doi.org/10.1097/BOT.0b013e3181d436f3</a:t>
            </a:r>
          </a:p>
          <a:p>
            <a:pPr>
              <a:spcAft>
                <a:spcPts val="800"/>
              </a:spcAft>
            </a:pPr>
            <a:r>
              <a:rPr sz="1200">
                <a:solidFill>
                  <a:srgbClr val="263238"/>
                </a:solidFill>
                <a:latin typeface="Calibri"/>
              </a:rPr>
              <a:t>[r46] Zhu Y, Hu CF, Yang G, Cheng D, Luo CF. Inter-observer reliability assessment of the Schatzker, AO/OTA and three-column classification of tibial plateau fractures. J Trauma Manag Outcomes. 2013;7(1):7. doi:10.1186/1752-2897-7-7 https://doi.org/10.1186/1752-2897-7-7</a:t>
            </a:r>
          </a:p>
          <a:p>
            <a:pPr>
              <a:spcAft>
                <a:spcPts val="800"/>
              </a:spcAft>
            </a:pPr>
            <a:r>
              <a:rPr sz="1200">
                <a:solidFill>
                  <a:srgbClr val="263238"/>
                </a:solidFill>
                <a:latin typeface="Calibri"/>
              </a:rPr>
              <a:t>[r47] Yao P, Liu Y, Shan L, Zhao Y, Wang D, He Y, et al. Intra- and inter-observer reliability assessment of widely used classifications and the "Ten-segment classification" of tibial plateau fractures. Knee. 2022;35:149-156. doi:10.1016/j.knee.2022.03.002 https://doi.org/10.1016/j.knee.2022.03.002</a:t>
            </a:r>
          </a:p>
          <a:p>
            <a:pPr>
              <a:spcAft>
                <a:spcPts val="800"/>
              </a:spcAft>
            </a:pPr>
            <a:r>
              <a:rPr sz="1200">
                <a:solidFill>
                  <a:srgbClr val="263238"/>
                </a:solidFill>
                <a:latin typeface="Calibri"/>
              </a:rPr>
              <a:t>[r48] Appel M, Jubel A, Antoni M. Interobserver reliability of the AO/OTA and Luo three-column classification systems for tibial plateau fractures and their impact on surgical approach selection. J Orthop. 2026;74:234-238. doi:10.1016/j.jor.2026.01.013 https://doi.org/10.1016/j.jor.2026.01.013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van den Berg J, Nijs S, Hoekstra H. Limited value of the column concept in the operative management of posterior column tibial plateau fractures. Eur J Trauma Emerg Surg. 2020;46(5):1143-1150. doi:10.1007/s00068-019-01078-5 https://doi.org/10.1007/s00068-019-01078-5</a:t>
            </a:r>
          </a:p>
          <a:p>
            <a:pPr>
              <a:spcAft>
                <a:spcPts val="800"/>
              </a:spcAft>
            </a:pPr>
            <a:r>
              <a:rPr sz="1200">
                <a:solidFill>
                  <a:srgbClr val="263238"/>
                </a:solidFill>
                <a:latin typeface="Calibri"/>
              </a:rPr>
              <a:t>[r50] Sims JI, Chau MT, Davies JR. Diagnostic accuracy of the Ottawa Knee Rule in adult acute knee injuries: a systematic review and meta-analysis. Eur Radiol. 2020;30(8):4438-4446. doi:10.1007/s00330-020-06804-x https://doi.org/10.1007/s00330-020-06804-x</a:t>
            </a:r>
          </a:p>
          <a:p>
            <a:pPr>
              <a:spcAft>
                <a:spcPts val="800"/>
              </a:spcAft>
            </a:pPr>
            <a:r>
              <a:rPr sz="1200">
                <a:solidFill>
                  <a:srgbClr val="263238"/>
                </a:solidFill>
                <a:latin typeface="Calibri"/>
              </a:rPr>
              <a:t>[r51] Zhang D, Eurich J, Pitz-Goncalves L, Schimizzi G, Erdman MK, Christiano AV. What is the Rate of Occult Vessel Abnormalities in High-Energy Tibial Plateau Fractures (OTA/AO 41)? J Orthop Trauma. 2026;40(10):555-560. doi:10.1097/BOT.0000000000003215 https://doi.org/10.1097/BOT.0000000000003215</a:t>
            </a:r>
          </a:p>
          <a:p>
            <a:pPr>
              <a:spcAft>
                <a:spcPts val="800"/>
              </a:spcAft>
            </a:pPr>
            <a:r>
              <a:rPr sz="1200">
                <a:solidFill>
                  <a:srgbClr val="263238"/>
                </a:solidFill>
                <a:latin typeface="Calibri"/>
              </a:rPr>
              <a:t>[r52] Schneider S, Ludwig J, Hönning A, Käckenmester W, Guembel D, Ekkernkamp A, et al. Meniscus and ligament injuries associated with tibial plateau fractures cannot be predicted from CT scans, even with high surgical experience. Arch Orthop Trauma Surg. 2026;146(1):59. doi:10.1007/s00402-026-06216-4 https://doi.org/10.1007/s00402-026-06216-4</a:t>
            </a:r>
          </a:p>
          <a:p>
            <a:pPr>
              <a:spcAft>
                <a:spcPts val="800"/>
              </a:spcAft>
            </a:pPr>
            <a:r>
              <a:rPr sz="1200">
                <a:solidFill>
                  <a:srgbClr val="263238"/>
                </a:solidFill>
                <a:latin typeface="Calibri"/>
              </a:rPr>
              <a:t>[r53] Wang B, Zhu Y, Zhang B, Wang Y, Yan L, Xie X, et al. Incidence and Characteristics of Knee Ligament and Meniscal Injuries in Patients With Posterolateral Tibial Plateau Fractures. Orthop J Sports Med. 2024;12(4):23259671241238023. doi:10.1177/23259671241238023 https://doi.org/10.1177/23259671241238023</a:t>
            </a:r>
          </a:p>
          <a:p>
            <a:pPr>
              <a:spcAft>
                <a:spcPts val="800"/>
              </a:spcAft>
            </a:pPr>
            <a:r>
              <a:rPr sz="1200">
                <a:solidFill>
                  <a:srgbClr val="263238"/>
                </a:solidFill>
                <a:latin typeface="Calibri"/>
              </a:rPr>
              <a:t>[r54] Behrendt P, Berninger MT, Thürig G, Dehoust J, Christensen JH, Frosch KH, et al. Anterolateral versus modified posterolateral approach for tibial plateau fractures with involvement of the posterior column: a cadaveric study. Eur J Trauma Emerg Surg. 2023;49(1):201-207. doi:10.1007/s00068-022-02113-8 https://doi.org/10.1007/s00068-022-02113-8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73</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AO Foundation. Operative vs nonoperative treatment. En: AO Surgery Reference [Internet]. Davos: AO Foundation; [consultado 2026 oct 13]. Disponible en: https://surgeryreference.aofoundation.org/orthopedic-trauma/adult-trauma/proximal-tibia/further-reading/operative-vs-nonoperative-treatment https://surgeryreference.aofoundation.org/orthopedic-trauma/adult-trauma/proximal-tibia/further-reading/operative-vs-nonoperative-treatment</a:t>
            </a:r>
          </a:p>
          <a:p>
            <a:pPr>
              <a:spcAft>
                <a:spcPts val="800"/>
              </a:spcAft>
            </a:pPr>
            <a:r>
              <a:rPr sz="1200">
                <a:solidFill>
                  <a:srgbClr val="263238"/>
                </a:solidFill>
                <a:latin typeface="Calibri"/>
              </a:rPr>
              <a:t>[r56] Makaram NS, Param A, Clement ND, Scott CEH. Primary Versus Secondary Total Knee Arthroplasty for Tibial Plateau Fractures in Patients Aged 55 or Over-A Systematic Review and Meta-Analysis. J Arthroplasty. 2024;39(2):559-567. doi:10.1016/j.arth.2023.08.016 https://doi.org/10.1016/j.arth.2023.08.016</a:t>
            </a:r>
          </a:p>
          <a:p>
            <a:pPr>
              <a:spcAft>
                <a:spcPts val="800"/>
              </a:spcAft>
            </a:pPr>
            <a:r>
              <a:rPr sz="1200">
                <a:solidFill>
                  <a:srgbClr val="263238"/>
                </a:solidFill>
                <a:latin typeface="Calibri"/>
              </a:rPr>
              <a:t>[r57] Mthethwa J, Chikate A. A review of the management of tibial plateau fractures. Musculoskelet Surg. 2018;102(2):119-127. doi:10.1007/s12306-017-0514-8 https://doi.org/10.1007/s12306-017-0514-8</a:t>
            </a:r>
          </a:p>
          <a:p>
            <a:pPr>
              <a:spcAft>
                <a:spcPts val="800"/>
              </a:spcAft>
            </a:pPr>
            <a:r>
              <a:rPr sz="1200">
                <a:solidFill>
                  <a:srgbClr val="263238"/>
                </a:solidFill>
                <a:latin typeface="Calibri"/>
              </a:rPr>
              <a:t>[r58] Singleton N, Sahakian V, Muir D. Outcome After Tibial Plateau Fracture: How Important Is Restoration of Articular Congruity? J Orthop Trauma. 2017;31(3):158-163. doi:10.1097/BOT.0000000000000762 https://doi.org/10.1097/BOT.0000000000000762</a:t>
            </a:r>
          </a:p>
          <a:p>
            <a:pPr>
              <a:spcAft>
                <a:spcPts val="800"/>
              </a:spcAft>
            </a:pPr>
            <a:r>
              <a:rPr sz="1200">
                <a:solidFill>
                  <a:srgbClr val="263238"/>
                </a:solidFill>
                <a:latin typeface="Calibri"/>
              </a:rPr>
              <a:t>[r59] Resch T, Hartz F, Faber L, Zehnder P, Römmermann G, Ellafi A, et al. Low rate of secondary interventions for post-traumatic osteoarthritis and satisfactory mid-to-long-term outcomes following tibial plateau fractures. BMC Musculoskelet Disord. 2025;26(1):427. doi:10.1186/s12891-025-08685-x https://doi.org/10.1186/s12891-025-08685-x</a:t>
            </a:r>
          </a:p>
          <a:p>
            <a:pPr>
              <a:spcAft>
                <a:spcPts val="800"/>
              </a:spcAft>
            </a:pPr>
            <a:r>
              <a:rPr sz="1200">
                <a:solidFill>
                  <a:srgbClr val="263238"/>
                </a:solidFill>
                <a:latin typeface="Calibri"/>
              </a:rPr>
              <a:t>[r60] Giordano V, do Amaral NP, Koch HA, E Albuquerque RP, de Souza FS, Dos Santos Neto JF. Outcome evaluation of staged treatment for bicondylar tibial plateau fractures. Injury. 2017;48 Suppl 4:S34-S40. doi:10.1016/S0020-1383(17)30773-8 https://doi.org/10.1016/S0020-1383(17)30773-8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Risitano S, Rea A, Garofalo G, Onorato F, Elzeiny A, Artiaco S, et al. Impact of Surgical Timing, Fasciotomy, and External Fixation on Infection Risk in Tibial Plateau Fractures. J Pers Med. 2025;15(3). doi:10.3390/jpm15030108 https://doi.org/10.3390/jpm15030108</a:t>
            </a:r>
          </a:p>
          <a:p>
            <a:pPr>
              <a:spcAft>
                <a:spcPts val="800"/>
              </a:spcAft>
            </a:pPr>
            <a:r>
              <a:rPr sz="1200">
                <a:solidFill>
                  <a:srgbClr val="263238"/>
                </a:solidFill>
                <a:latin typeface="Calibri"/>
              </a:rPr>
              <a:t>[r62] Olivieri R, Koch M, Laso J, Franulic N, Zanetta H. Predictive factors for infection after osteosynthesis of tibial plateau fractures: a retrospective study of 314 patients. Eur J Orthop Surg Traumatol. 2024;34(4):1831-1838. doi:10.1007/s00590-024-03856-3 https://doi.org/10.1007/s00590-024-03856-3</a:t>
            </a:r>
          </a:p>
          <a:p>
            <a:pPr>
              <a:spcAft>
                <a:spcPts val="800"/>
              </a:spcAft>
            </a:pPr>
            <a:r>
              <a:rPr sz="1200">
                <a:solidFill>
                  <a:srgbClr val="263238"/>
                </a:solidFill>
                <a:latin typeface="Calibri"/>
              </a:rPr>
              <a:t>[r63] Cooper GM, Kennedy MJ, Jamal B, Shields DW. Autologous versus synthetic bone grafts for the surgical management of tibial plateau fractures: a systematic review and meta-analysis of randomized controlled trials. Bone Jt Open. 2022;3(3):218-228. doi:10.1302/2633-1462.33.BJO-2021-0195.R1 https://doi.org/10.1302/2633-1462.33.BJO-2021-0195.R1</a:t>
            </a:r>
          </a:p>
          <a:p>
            <a:pPr>
              <a:spcAft>
                <a:spcPts val="800"/>
              </a:spcAft>
            </a:pPr>
            <a:r>
              <a:rPr sz="1200">
                <a:solidFill>
                  <a:srgbClr val="263238"/>
                </a:solidFill>
                <a:latin typeface="Calibri"/>
              </a:rPr>
              <a:t>[r64] Elabjer E, Benčić I, Ćuti T, Cerovečki T, Ćurić S, Vidović D. Tibial plateau fracture management: arthroscopically-assisted versus ORIF procedure - clinical and radiological comparison. Injury. 2017;48 Suppl 5:S61-S64. doi:10.1016/S0020-1383(17)30742-8 https://doi.org/10.1016/S0020-1383(17)30742-8</a:t>
            </a:r>
          </a:p>
          <a:p>
            <a:pPr>
              <a:spcAft>
                <a:spcPts val="800"/>
              </a:spcAft>
            </a:pPr>
            <a:r>
              <a:rPr sz="1200">
                <a:solidFill>
                  <a:srgbClr val="263238"/>
                </a:solidFill>
                <a:latin typeface="Calibri"/>
              </a:rPr>
              <a:t>[r65] Buckley RE, Schneider P, Duffy PJ, Puloski S, Korley R, Martin CR. A sub-meniscal arthrotomy improves the medium-term patient outcome of tibial plateau fractures. Knee Surg Sports Traumatol Arthrosc. 2019;27(3):837-844. doi:10.1007/s00167-018-5122-0 https://doi.org/10.1007/s00167-018-5122-0</a:t>
            </a:r>
          </a:p>
          <a:p>
            <a:pPr>
              <a:spcAft>
                <a:spcPts val="800"/>
              </a:spcAft>
            </a:pPr>
            <a:r>
              <a:rPr sz="1200">
                <a:solidFill>
                  <a:srgbClr val="263238"/>
                </a:solidFill>
                <a:latin typeface="Calibri"/>
              </a:rPr>
              <a:t>[r66] Berninger MT, Schüttrumpf JP, Barzen S, Domnick C, Eggeling L, Fehske K, et al. S2k-Leitlinie Tibiakopffraktur – Klassifikation, Diagnostik und Therapie [S2k Guideline for Tibial Plateau Fractures - Classification, Diagnosis, and Treatment]. Z Orthop Unfall. 2024;162(5):510-520. doi:10.1055/a-2121-6538. https://doi.org/10.1055/a-2121-6538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73</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(12/15)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[r67] Canadian Orthopaedic Trauma Society. Open reduction and internal fixation compared with circular fixator application for bicondylar tibial plateau fractures. Results of a multicenter, prospective, randomized clinical trial. J Bone Joint Surg Am. 2006;88(12):2613-23. doi:10.2106/JBJS.E.01416 https://doi.org/10.2106/JBJS.E.01416</a:t>
            </a:r>
          </a:p>
          <a:p>
            <a:pPr>
              <a:spcAft>
                <a:spcPts val="800"/>
              </a:spcAft>
            </a:pPr>
            <a:r>
              <a:rPr sz="1200">
                <a:solidFill>
                  <a:srgbClr val="263238"/>
                </a:solidFill>
                <a:latin typeface="Calibri"/>
              </a:rPr>
              <a:t>[r68] Tripathy SK, Varghese P, Panigrahi S, Panda BB, Srinivasan A, Sen RK. External fixation versus open reduction and internal fixation in the treatment of Complex Tibial Plateau Fractures: A systematic review and meta-analysis. Acta Orthop Traumatol Turc. 2021;55(5):444-456. doi:10.5152/j.aott.2021.20350 https://doi.org/10.5152/j.aott.2021.20350</a:t>
            </a:r>
          </a:p>
          <a:p>
            <a:pPr>
              <a:spcAft>
                <a:spcPts val="800"/>
              </a:spcAft>
            </a:pPr>
            <a:r>
              <a:rPr sz="1200">
                <a:solidFill>
                  <a:srgbClr val="263238"/>
                </a:solidFill>
                <a:latin typeface="Calibri"/>
              </a:rPr>
              <a:t>[r69] Chang H, Zhu Y, Zheng Z, Chen W, Zhao S, Zhang Y, et al. Meta-analysis shows that highly comminuted bicondylar tibial plateau fractures treated by single lateral locking plate give similar outcomes as dual plate fixation. Int Orthop. 2016;40(10):2129-2141. doi:10.1007/s00264-016-3157-8 https://doi.org/10.1007/s00264-016-3157-8</a:t>
            </a:r>
          </a:p>
          <a:p>
            <a:pPr>
              <a:spcAft>
                <a:spcPts val="800"/>
              </a:spcAft>
            </a:pPr>
            <a:r>
              <a:rPr sz="1200">
                <a:solidFill>
                  <a:srgbClr val="263238"/>
                </a:solidFill>
                <a:latin typeface="Calibri"/>
              </a:rPr>
              <a:t>[r70] Hake ME, Goulet JA. Open Reduction and Internal Fixation of the Posteromedial Tibial Plateau via the Lobenhoffer Approach. J Orthop Trauma. 2016;30 Suppl 2:S35-6. doi:10.1097/BOT.0000000000000582 https://doi.org/10.1097/BOT.0000000000000582</a:t>
            </a:r>
          </a:p>
          <a:p>
            <a:pPr>
              <a:spcAft>
                <a:spcPts val="800"/>
              </a:spcAft>
            </a:pPr>
            <a:r>
              <a:rPr sz="1200">
                <a:solidFill>
                  <a:srgbClr val="263238"/>
                </a:solidFill>
                <a:latin typeface="Calibri"/>
              </a:rPr>
              <a:t>[r71] Frosch KH, Balcarek P, Walde T, Stürmer KM. A new posterolateral approach without fibula osteotomy for the treatment of tibial plateau fractures. J Orthop Trauma. 2010;24(8):515-20. doi:10.1097/BOT.0b013e3181e5e17d https://doi.org/10.1097/BOT.0b013e3181e5e17d</a:t>
            </a:r>
          </a:p>
          <a:p>
            <a:pPr>
              <a:spcAft>
                <a:spcPts val="800"/>
              </a:spcAft>
            </a:pPr>
            <a:r>
              <a:rPr sz="1200">
                <a:solidFill>
                  <a:srgbClr val="263238"/>
                </a:solidFill>
                <a:latin typeface="Calibri"/>
              </a:rPr>
              <a:t>[r72] Laurent Tsai SH, Lin CR, Lin YR, Liu YC, Tischler EH, Tang HC, et al. Comparative Analysis of Posterior Approach Versus Anterior Approach for Posterior Tibial Plateau Fractures: A Systematic Review and Meta-analysis. JBJS Rev. 2023;11(7). doi:10.2106/JBJS.RVW.23.00030 https://doi.org/10.2106/JBJS.RVW.23.00030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73</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(13/15)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[r73] Barei DP, Nork SE, Mills WJ, Henley MB, Benirschke SK. Complications associated with internal fixation of high-energy bicondylar tibial plateau fractures utilizing a two-incision technique. J Orthop Trauma. 2004;18(10):649-57. doi:10.1097/00005131-200411000-00001 https://doi.org/10.1097/00005131-200411000-00001</a:t>
            </a:r>
          </a:p>
          <a:p>
            <a:pPr>
              <a:spcAft>
                <a:spcPts val="800"/>
              </a:spcAft>
            </a:pPr>
            <a:r>
              <a:rPr sz="1200">
                <a:solidFill>
                  <a:srgbClr val="263238"/>
                </a:solidFill>
                <a:latin typeface="Calibri"/>
              </a:rPr>
              <a:t>[r74] Shao J, Chang H, Zhu Y, Chen W, Zheng Z, Zhang H, et al. Incidence and risk factors for surgical site infection after open reduction and internal fixation of tibial plateau fracture: A systematic review and meta-analysis. Int J Surg. 2017;41:176-182. doi:10.1016/j.ijsu.2017.03.085 https://doi.org/10.1016/j.ijsu.2017.03.085</a:t>
            </a:r>
          </a:p>
          <a:p>
            <a:pPr>
              <a:spcAft>
                <a:spcPts val="800"/>
              </a:spcAft>
            </a:pPr>
            <a:r>
              <a:rPr sz="1200">
                <a:solidFill>
                  <a:srgbClr val="263238"/>
                </a:solidFill>
                <a:latin typeface="Calibri"/>
              </a:rPr>
              <a:t>[r75] Henkelmann R, Frosch KH, Mende M, Gensior TJ, Ull C, Braun PJ, et al. Risk Factors for Deep Surgical Site Infection in Patients With Operatively Treated Tibial Plateau Fractures: A Retrospective Multicenter Study. J Orthop Trauma. 2021;35(7):371-377. doi:10.1097/BOT.0000000000002011 https://doi.org/10.1097/BOT.0000000000002011</a:t>
            </a:r>
          </a:p>
          <a:p>
            <a:pPr>
              <a:spcAft>
                <a:spcPts val="800"/>
              </a:spcAft>
            </a:pPr>
            <a:r>
              <a:rPr sz="1200">
                <a:solidFill>
                  <a:srgbClr val="263238"/>
                </a:solidFill>
                <a:latin typeface="Calibri"/>
              </a:rPr>
              <a:t>[r76] Momaya AM, Hlavacek J, Etier B, Johannesmeyer D, Oladeji LO, Niemeier TE, et al. Risk factors for infection after operative fixation of Tibial plateau fractures. Injury. 2016;47(7):1501-5. doi:10.1016/j.injury.2016.04.011 https://doi.org/10.1016/j.injury.2016.04.011</a:t>
            </a:r>
          </a:p>
          <a:p>
            <a:pPr>
              <a:spcAft>
                <a:spcPts val="800"/>
              </a:spcAft>
            </a:pPr>
            <a:r>
              <a:rPr sz="1200">
                <a:solidFill>
                  <a:srgbClr val="263238"/>
                </a:solidFill>
                <a:latin typeface="Calibri"/>
              </a:rPr>
              <a:t>[r77] Bullock TS, Ornell SS, Naranjo JMG, Morton-Gonzaba N, Ryan P, Petershack M, et al. Risk of Surgical Site Infections in OTA/AO Type C Tibial Plateau and Tibial Plafond Fractures: A Systematic Review and Meta-Analysis. J Orthop Trauma. 2022;36(3):111-117. doi:10.1097/BOT.0000000000002259 https://doi.org/10.1097/BOT.0000000000002259</a:t>
            </a:r>
          </a:p>
          <a:p>
            <a:pPr>
              <a:spcAft>
                <a:spcPts val="800"/>
              </a:spcAft>
            </a:pPr>
            <a:r>
              <a:rPr sz="1200">
                <a:solidFill>
                  <a:srgbClr val="263238"/>
                </a:solidFill>
                <a:latin typeface="Calibri"/>
              </a:rPr>
              <a:t>[r78] O'Neill DC, Sato EH, Steffenson LN, Froerer DL, Higgins TF, Rothberg DL, et al. Patient-reported outcomes after tibial plateau fracture: infection confers greatest risk of poor outcome. Eur J Orthop Surg Traumatol. 2024;35(1):34. doi:10.1007/s00590-024-04160-w https://doi.org/10.1007/s00590-024-04160-w</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(14/15)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[r79] Joshi M, O'Toole RV, Carlini AR, Gary JL, Obremskey WT, Murray CK, et al. Does Topical Vancomycin Powder Use in Fracture Surgery Change Bacteriology and Antibiotic Susceptibilities? An Analysis of the VANCO Trial. J Orthop Trauma. 2024;38(4):183-189. doi:10.1097/BOT.0000000000002767 https://doi.org/10.1097/BOT.0000000000002767</a:t>
            </a:r>
          </a:p>
          <a:p>
            <a:pPr>
              <a:spcAft>
                <a:spcPts val="800"/>
              </a:spcAft>
            </a:pPr>
            <a:r>
              <a:rPr sz="1200">
                <a:solidFill>
                  <a:srgbClr val="263238"/>
                </a:solidFill>
                <a:latin typeface="Calibri"/>
              </a:rPr>
              <a:t>[r80] Wang P, Yan X, Fei C, Zhang B, Xing J, Zhang K, et al. Incidence and risk factors of clinically important venous thromboembolism in tibial plateau fractures. Sci Rep. 2022;12(1):20206. doi:10.1038/s41598-022-24717-1 https://doi.org/10.1038/s41598-022-24717-1</a:t>
            </a:r>
          </a:p>
          <a:p>
            <a:pPr>
              <a:spcAft>
                <a:spcPts val="800"/>
              </a:spcAft>
            </a:pPr>
            <a:r>
              <a:rPr sz="1200">
                <a:solidFill>
                  <a:srgbClr val="263238"/>
                </a:solidFill>
                <a:latin typeface="Calibri"/>
              </a:rPr>
              <a:t>[r81] Ochen Y, Peek J, McTague MF, Weaver MJ, van der Velde D, Houwert RM, et al. Long-term outcomes after open reduction and internal fixation of bicondylar tibial plateau fractures. Injury. 2020;51(4):1097-1102. doi:10.1016/j.injury.2020.03.003 https://doi.org/10.1016/j.injury.2020.03.003</a:t>
            </a:r>
          </a:p>
          <a:p>
            <a:pPr>
              <a:spcAft>
                <a:spcPts val="800"/>
              </a:spcAft>
            </a:pPr>
            <a:r>
              <a:rPr sz="1200">
                <a:solidFill>
                  <a:srgbClr val="263238"/>
                </a:solidFill>
                <a:latin typeface="Calibri"/>
              </a:rPr>
              <a:t>[r82] Rieger E, Fuqua A, Shah J, Sinha M, Premkumar A. A Systematic Review and Meta-Analysis of Total Knee Arthroplasty after Tibial Plateau Fracture Fixation. J Knee Surg. 2025;38(12):639-649. doi:10.1055/a-2608-0105 https://doi.org/10.1055/a-2608-0105</a:t>
            </a:r>
          </a:p>
          <a:p>
            <a:pPr>
              <a:spcAft>
                <a:spcPts val="800"/>
              </a:spcAft>
            </a:pPr>
            <a:r>
              <a:rPr sz="1200">
                <a:solidFill>
                  <a:srgbClr val="263238"/>
                </a:solidFill>
                <a:latin typeface="Calibri"/>
              </a:rPr>
              <a:t>[r83] Arnold JB, Tu CG, Phan TM, Rickman M, Varghese VD, Thewlis D, et al. Characteristics of postoperative weight bearing and management protocols for tibial plateau fractures: Findings from a scoping review. Injury. 2017;48(12):2634-2642. doi:10.1016/j.injury.2017.10.040 https://doi.org/10.1016/j.injury.2017.10.040</a:t>
            </a:r>
          </a:p>
          <a:p>
            <a:pPr>
              <a:spcAft>
                <a:spcPts val="800"/>
              </a:spcAft>
            </a:pPr>
            <a:r>
              <a:rPr sz="1200">
                <a:solidFill>
                  <a:srgbClr val="263238"/>
                </a:solidFill>
                <a:latin typeface="Calibri"/>
              </a:rPr>
              <a:t>[r84] van der Vusse M, Kalmet PHS, Bastiaenen CHG, van Horn YY, Brink PRG, Seelen HAM. Is the AO guideline for postoperative treatment of tibial plateau fractures still decisive? A survey among orthopaedic surgeons and trauma surgeons in the Netherlands. Arch Orthop Trauma Surg. 2017;137(8):1071-1075. doi:10.1007/s00402-017-2718-7 https://doi.org/10.1007/s00402-017-2718-7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73</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(15/15)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[r85] Ibrahim MA, Moustafa MMA, Brismée JM, Farouk O, Abdelnasser MK, Said HG, et al. Immediate weight-bearing after tibial plateau fractures internal fixation results in better clinical outcomes with similar radiological outcomes: a randomized clinical trial. Int Orthop. 2025;49(5):1245-1253. doi:10.1007/s00264-025-06443-1 https://doi.org/10.1007/s00264-025-06443-1</a:t>
            </a:r>
          </a:p>
          <a:p>
            <a:pPr>
              <a:spcAft>
                <a:spcPts val="800"/>
              </a:spcAft>
            </a:pPr>
            <a:r>
              <a:rPr sz="1200">
                <a:solidFill>
                  <a:srgbClr val="263238"/>
                </a:solidFill>
                <a:latin typeface="Calibri"/>
              </a:rPr>
              <a:t>[r86] Heiman E, Menken LG, Tang A, Vialonga M, Jankowski JM, Liporace FA, et al. Early versus Standard Weight Bearing Following Operative Treatment of Tibial Plateau Fractures: Do We Really Have to Wait So Long? J Knee Surg. 2024;37(5):402-408. doi:10.1055/s-0043-1772232 https://doi.org/10.1055/s-0043-1772232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 meseta tibial: clasificar con TC, cuidar la piel y fijar por columnas</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