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Avulsión proximal</c:v>
                </c:pt>
                <c:pt idx="1">
                  <c:v>Central simple</c:v>
                </c:pt>
                <c:pt idx="2">
                  <c:v>Central conminuta</c:v>
                </c:pt>
                <c:pt idx="3">
                  <c:v>Distal</c:v>
                </c:pt>
              </c:strCache>
            </c:strRef>
          </c:cat>
          <c:val>
            <c:numRef>
              <c:f>Sheet1!$B$2:$B$5</c:f>
              <c:numCache>
                <c:formatCode>General</c:formatCode>
                <c:ptCount val="4"/>
                <c:pt idx="0">
                  <c:v>12</c:v>
                </c:pt>
                <c:pt idx="1">
                  <c:v>42</c:v>
                </c:pt>
                <c:pt idx="2">
                  <c:v>29</c:v>
                </c:pt>
                <c:pt idx="3">
                  <c:v>16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c:v>
                </c:pt>
              </c:strCache>
            </c:strRef>
          </c:tx>
          <c:spPr>
            <a:ln w="38100">
              <a:solidFill>
                <a:srgbClr val="0F5F6B"/>
              </a:solidFill>
            </a:ln>
          </c:spPr>
          <c:marker>
            <c:spPr>
              <a:solidFill>
                <a:srgbClr val="0F5F6B"/>
              </a:solidFill>
            </c:spPr>
          </c:marker>
          <c:cat>
            <c:strRef>
              <c:f>Sheet1!$A$2:$A$3</c:f>
              <c:strCache>
                <c:ptCount val="2"/>
                <c:pt idx="0">
                  <c:v>1999</c:v>
                </c:pt>
                <c:pt idx="1">
                  <c:v>2018</c:v>
                </c:pt>
              </c:strCache>
            </c:strRef>
          </c:cat>
          <c:val>
            <c:numRef>
              <c:f>Sheet1!$B$2:$B$3</c:f>
              <c:numCache>
                <c:formatCode>General</c:formatCode>
                <c:ptCount val="2"/>
                <c:pt idx="0">
                  <c:v>89</c:v>
                </c:pt>
                <c:pt idx="1">
                  <c:v>46</c:v>
                </c:pt>
              </c:numCache>
            </c:numRef>
          </c:val>
          <c:smooth val="0"/>
        </c:ser>
        <c:ser>
          <c:idx val="1"/>
          <c:order val="1"/>
          <c:tx>
            <c:strRef>
              <c:f>Sheet1!$C$1</c:f>
              <c:strCache>
                <c:ptCount val="1"/>
                <c:pt idx="0">
                  <c:v>Serie 2</c:v>
                </c:pt>
              </c:strCache>
            </c:strRef>
          </c:tx>
          <c:spPr>
            <a:ln w="38100">
              <a:solidFill>
                <a:srgbClr val="D97706"/>
              </a:solidFill>
            </a:ln>
          </c:spPr>
          <c:marker>
            <c:spPr>
              <a:solidFill>
                <a:srgbClr val="D97706"/>
              </a:solidFill>
            </c:spPr>
          </c:marker>
          <c:cat>
            <c:strRef>
              <c:f>Sheet1!$A$2:$A$3</c:f>
              <c:strCache>
                <c:ptCount val="2"/>
                <c:pt idx="0">
                  <c:v>1999</c:v>
                </c:pt>
                <c:pt idx="1">
                  <c:v>2018</c:v>
                </c:pt>
              </c:strCache>
            </c:strRef>
          </c:cat>
          <c:val>
            <c:numRef>
              <c:f>Sheet1!$C$2:$C$3</c:f>
              <c:numCache>
                <c:formatCode>General</c:formatCode>
                <c:ptCount val="2"/>
                <c:pt idx="0">
                  <c:v>7</c:v>
                </c:pt>
                <c:pt idx="1">
                  <c:v>45</c:v>
                </c:pt>
              </c:numCache>
            </c:numRef>
          </c:val>
          <c:smooth val="0"/>
        </c:ser>
        <c:dLbls>
          <c:numFmt formatCode="General" sourceLinked="0"/>
          <c:txPr>
            <a:bodyPr/>
            <a:lstStyle/>
            <a:p>
              <a:pPr>
                <a:defRPr sz="1400" b="1"/>
              </a:pPr>
            </a:p>
          </c:txPr>
          <c:dLblPos val="t"/>
          <c:showLegendKey val="0"/>
          <c:showVal val="1"/>
          <c:showCatName val="0"/>
          <c:showSerName val="0"/>
          <c:showPercent val="0"/>
          <c:showBubbleSize val="0"/>
          <c:showLeaderLines val="1"/>
        </c:dLbls>
        <c:marker val="1"/>
        <c:smooth val="0"/>
        <c:axId val="2118791784"/>
        <c:axId val="2140495176"/>
      </c:lineChart>
      <c:catAx>
        <c:axId val="2118791784"/>
        <c:scaling>
          <c:orientation val="minMax"/>
        </c:scaling>
        <c:delete val="0"/>
        <c:axPos val="b"/>
        <c:majorTickMark val="out"/>
        <c:minorTickMark val="none"/>
        <c:tickLblPos val="nextTo"/>
        <c:crossAx val="2140495176"/>
        <c:crosses val="autoZero"/>
        <c:auto val="1"/>
        <c:lblAlgn val="ctr"/>
        <c:lblOffset val="100"/>
        <c:noMultiLvlLbl val="0"/>
      </c:catAx>
      <c:valAx>
        <c:axId val="2140495176"/>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118791784"/>
        <c:crosses val="autoZero"/>
      </c:valAx>
    </c:plotArea>
    <c:legend>
      <c:legendPos val="b"/>
      <c:layout/>
      <c:overlay val="0"/>
    </c:legend>
    <c:plotVisOnly val="1"/>
    <c:dispBlanksAs val="gap"/>
    <c:showDLblsOverMax val="0"/>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codos</c:v>
                </c:pt>
              </c:strCache>
            </c:strRef>
          </c:tx>
          <c:spPr>
            <a:solidFill>
              <a:srgbClr val="0F5F6B"/>
            </a:solidFill>
          </c:spPr>
          <c:cat>
            <c:strRef>
              <c:f>Sheet1!$A$2:$A$3</c:f>
              <c:strCache>
                <c:ptCount val="2"/>
                <c:pt idx="0">
                  <c:v>Banda de tensión (TBW)</c:v>
                </c:pt>
                <c:pt idx="1">
                  <c:v>Placa con tornillos bloqueados</c:v>
                </c:pt>
              </c:strCache>
            </c:strRef>
          </c:cat>
          <c:val>
            <c:numRef>
              <c:f>Sheet1!$B$2:$B$3</c:f>
              <c:numCache>
                <c:formatCode>General</c:formatCode>
                <c:ptCount val="2"/>
                <c:pt idx="0">
                  <c:v>8</c:v>
                </c:pt>
                <c:pt idx="1">
                  <c:v>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codos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ICC</c:v>
                </c:pt>
              </c:strCache>
            </c:strRef>
          </c:tx>
          <c:spPr>
            <a:solidFill>
              <a:srgbClr val="0F5F6B"/>
            </a:solidFill>
          </c:spPr>
          <c:cat>
            <c:strRef>
              <c:f>Sheet1!$A$2:$A$4</c:f>
              <c:strCache>
                <c:ptCount val="3"/>
                <c:pt idx="0">
                  <c:v>Colton</c:v>
                </c:pt>
                <c:pt idx="1">
                  <c:v>Mayo</c:v>
                </c:pt>
                <c:pt idx="2">
                  <c:v>OTA/AO</c:v>
                </c:pt>
              </c:strCache>
            </c:strRef>
          </c:cat>
          <c:val>
            <c:numRef>
              <c:f>Sheet1!$B$2:$B$4</c:f>
              <c:numCache>
                <c:formatCode>General</c:formatCode>
                <c:ptCount val="3"/>
                <c:pt idx="0">
                  <c:v>0.91</c:v>
                </c:pt>
                <c:pt idx="1">
                  <c:v>0.93</c:v>
                </c:pt>
                <c:pt idx="2">
                  <c:v>0.89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ICC</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Sheet1!$A$2:$A$2</c:f>
              <c:strCache>
                <c:ptCount val="1"/>
                <c:pt idx="0">
                  <c:v>Extensión completa del codo</c:v>
                </c:pt>
              </c:strCache>
            </c:strRef>
          </c:cat>
          <c:val>
            <c:numRef>
              <c:f>Sheet1!$B$2:$B$2</c:f>
              <c:numCache>
                <c:formatCode>General</c:formatCode>
                <c:ptCount val="1"/>
                <c:pt idx="0">
                  <c:v>96.8</c:v>
                </c:pt>
              </c:numCache>
            </c:numRef>
          </c:val>
        </c:ser>
        <c:ser>
          <c:idx val="1"/>
          <c:order val="1"/>
          <c:tx>
            <c:strRef>
              <c:f>Sheet1!$C$1</c:f>
              <c:strCache>
                <c:ptCount val="1"/>
                <c:pt idx="0">
                  <c:v>Especificidad</c:v>
                </c:pt>
              </c:strCache>
            </c:strRef>
          </c:tx>
          <c:spPr>
            <a:solidFill>
              <a:srgbClr val="D97706"/>
            </a:solidFill>
          </c:spPr>
          <c:cat>
            <c:strRef>
              <c:f>Sheet1!$A$2:$A$2</c:f>
              <c:strCache>
                <c:ptCount val="1"/>
                <c:pt idx="0">
                  <c:v>Extensión completa del codo</c:v>
                </c:pt>
              </c:strCache>
            </c:strRef>
          </c:cat>
          <c:val>
            <c:numRef>
              <c:f>Sheet1!$C$2:$C$2</c:f>
              <c:numCache>
                <c:formatCode>General</c:formatCode>
                <c:ptCount val="1"/>
                <c:pt idx="0">
                  <c:v>48.5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Sheet1!$A$2:$A$2</c:f>
              <c:strCache>
                <c:ptCount val="1"/>
                <c:pt idx="0">
                  <c:v>Almohadilla grasa posterior (215 pacientes)</c:v>
                </c:pt>
              </c:strCache>
            </c:strRef>
          </c:cat>
          <c:val>
            <c:numRef>
              <c:f>Sheet1!$B$2:$B$2</c:f>
              <c:numCache>
                <c:formatCode>General</c:formatCode>
                <c:ptCount val="1"/>
                <c:pt idx="0">
                  <c:v>91</c:v>
                </c:pt>
              </c:numCache>
            </c:numRef>
          </c:val>
        </c:ser>
        <c:ser>
          <c:idx val="1"/>
          <c:order val="1"/>
          <c:tx>
            <c:strRef>
              <c:f>Sheet1!$C$1</c:f>
              <c:strCache>
                <c:ptCount val="1"/>
                <c:pt idx="0">
                  <c:v>Especificidad</c:v>
                </c:pt>
              </c:strCache>
            </c:strRef>
          </c:tx>
          <c:spPr>
            <a:solidFill>
              <a:srgbClr val="D97706"/>
            </a:solidFill>
          </c:spPr>
          <c:cat>
            <c:strRef>
              <c:f>Sheet1!$A$2:$A$2</c:f>
              <c:strCache>
                <c:ptCount val="1"/>
                <c:pt idx="0">
                  <c:v>Almohadilla grasa posterior (215 pacientes)</c:v>
                </c:pt>
              </c:strCache>
            </c:strRef>
          </c:cat>
          <c:val>
            <c:numRef>
              <c:f>Sheet1!$C$2:$C$2</c:f>
              <c:numCache>
                <c:formatCode>General</c:formatCode>
                <c:ptCount val="1"/>
                <c:pt idx="0">
                  <c:v>93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ICC</c:v>
                </c:pt>
              </c:strCache>
            </c:strRef>
          </c:tx>
          <c:spPr>
            <a:solidFill>
              <a:srgbClr val="0F5F6B"/>
            </a:solidFill>
          </c:spPr>
          <c:cat>
            <c:strRef>
              <c:f>Sheet1!$A$2:$A$3</c:f>
              <c:strCache>
                <c:ptCount val="2"/>
                <c:pt idx="0">
                  <c:v>Solo radiografías</c:v>
                </c:pt>
                <c:pt idx="1">
                  <c:v>Con TC</c:v>
                </c:pt>
              </c:strCache>
            </c:strRef>
          </c:cat>
          <c:val>
            <c:numRef>
              <c:f>Sheet1!$B$2:$B$3</c:f>
              <c:numCache>
                <c:formatCode>General</c:formatCode>
                <c:ptCount val="2"/>
                <c:pt idx="0">
                  <c:v>0.44</c:v>
                </c:pt>
                <c:pt idx="1">
                  <c:v>0.82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ICC</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Sheet1!$A$2:$A$9</c:f>
              <c:strCache>
                <c:ptCount val="8"/>
                <c:pt idx="0">
                  <c:v>Complicaciones, placa</c:v>
                </c:pt>
                <c:pt idx="1">
                  <c:v>Complicaciones, TBW</c:v>
                </c:pt>
                <c:pt idx="2">
                  <c:v>Reoperación global, placa</c:v>
                </c:pt>
                <c:pt idx="3">
                  <c:v>Reoperación global, TBW</c:v>
                </c:pt>
                <c:pt idx="4">
                  <c:v>Retiro del implante, placa</c:v>
                </c:pt>
                <c:pt idx="5">
                  <c:v>Retiro del implante, TBW</c:v>
                </c:pt>
                <c:pt idx="6">
                  <c:v>Pérdida de reducción, placa</c:v>
                </c:pt>
                <c:pt idx="7">
                  <c:v>Pérdida de reducción, TBW</c:v>
                </c:pt>
              </c:strCache>
            </c:strRef>
          </c:cat>
          <c:val>
            <c:numRef>
              <c:f>Sheet1!$B$2:$B$9</c:f>
              <c:numCache>
                <c:formatCode>General</c:formatCode>
                <c:ptCount val="8"/>
                <c:pt idx="0">
                  <c:v>27.6</c:v>
                </c:pt>
                <c:pt idx="1">
                  <c:v>45.1</c:v>
                </c:pt>
                <c:pt idx="2">
                  <c:v>17.7</c:v>
                </c:pt>
                <c:pt idx="3">
                  <c:v>35.3</c:v>
                </c:pt>
                <c:pt idx="4">
                  <c:v>14.3</c:v>
                </c:pt>
                <c:pt idx="5">
                  <c:v>31.4</c:v>
                </c:pt>
                <c:pt idx="6">
                  <c:v>2.6</c:v>
                </c:pt>
                <c:pt idx="7">
                  <c:v>6.6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Banda de tensión (n = 34)</c:v>
                </c:pt>
                <c:pt idx="1">
                  <c:v>Placa (n = 33)</c:v>
                </c:pt>
              </c:strCache>
            </c:strRef>
          </c:cat>
          <c:val>
            <c:numRef>
              <c:f>Sheet1!$B$2:$B$3</c:f>
              <c:numCache>
                <c:formatCode>General</c:formatCode>
                <c:ptCount val="2"/>
                <c:pt idx="0">
                  <c:v>50</c:v>
                </c:pt>
                <c:pt idx="1">
                  <c:v>22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mm</c:v>
                </c:pt>
              </c:strCache>
            </c:strRef>
          </c:tx>
          <c:spPr>
            <a:solidFill>
              <a:srgbClr val="0F5F6B"/>
            </a:solidFill>
          </c:spPr>
          <c:cat>
            <c:strRef>
              <c:f>Sheet1!$A$2:$A$3</c:f>
              <c:strCache>
                <c:ptCount val="2"/>
                <c:pt idx="0">
                  <c:v>Agujas intramedulares</c:v>
                </c:pt>
                <c:pt idx="1">
                  <c:v>Agujas transcorticales</c:v>
                </c:pt>
              </c:strCache>
            </c:strRef>
          </c:cat>
          <c:val>
            <c:numRef>
              <c:f>Sheet1!$B$2:$B$3</c:f>
              <c:numCache>
                <c:formatCode>General</c:formatCode>
                <c:ptCount val="2"/>
                <c:pt idx="0">
                  <c:v>5.5</c:v>
                </c:pt>
                <c:pt idx="1">
                  <c:v>2.4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Intramedulares</c:v>
                </c:pt>
                <c:pt idx="1">
                  <c:v>Transcorticales</c:v>
                </c:pt>
              </c:strCache>
            </c:strRef>
          </c:cat>
          <c:val>
            <c:numRef>
              <c:f>Sheet1!$B$2:$B$3</c:f>
              <c:numCache>
                <c:formatCode>General</c:formatCode>
                <c:ptCount val="2"/>
                <c:pt idx="0">
                  <c:v>78</c:v>
                </c:pt>
                <c:pt idx="1">
                  <c:v>36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Contractura</c:v>
                </c:pt>
                <c:pt idx="1">
                  <c:v>Infección</c:v>
                </c:pt>
                <c:pt idx="2">
                  <c:v>Falla del implante</c:v>
                </c:pt>
                <c:pt idx="3">
                  <c:v>Irritación por el implante</c:v>
                </c:pt>
              </c:strCache>
            </c:strRef>
          </c:cat>
          <c:val>
            <c:numRef>
              <c:f>Sheet1!$B$2:$B$5</c:f>
              <c:numCache>
                <c:formatCode>General</c:formatCode>
                <c:ptCount val="4"/>
                <c:pt idx="0">
                  <c:v>2.8</c:v>
                </c:pt>
                <c:pt idx="1">
                  <c:v>2.8</c:v>
                </c:pt>
                <c:pt idx="2">
                  <c:v>5.3</c:v>
                </c:pt>
                <c:pt idx="3">
                  <c:v>15.6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Placa</c:v>
                </c:pt>
                <c:pt idx="1">
                  <c:v>Banda de tensión</c:v>
                </c:pt>
              </c:strCache>
            </c:strRef>
          </c:cat>
          <c:val>
            <c:numRef>
              <c:f>Sheet1!$B$2:$B$3</c:f>
              <c:numCache>
                <c:formatCode>General</c:formatCode>
                <c:ptCount val="2"/>
                <c:pt idx="0">
                  <c:v>12.6</c:v>
                </c:pt>
                <c:pt idx="1">
                  <c:v>18.4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Mayo 1</c:v>
                </c:pt>
                <c:pt idx="1">
                  <c:v>Mayo 2</c:v>
                </c:pt>
                <c:pt idx="2">
                  <c:v>Mayo 2A</c:v>
                </c:pt>
                <c:pt idx="3">
                  <c:v>Mayo 2B</c:v>
                </c:pt>
                <c:pt idx="4">
                  <c:v>Mayo 3</c:v>
                </c:pt>
              </c:strCache>
            </c:strRef>
          </c:cat>
          <c:val>
            <c:numRef>
              <c:f>Sheet1!$B$2:$B$6</c:f>
              <c:numCache>
                <c:formatCode>General</c:formatCode>
                <c:ptCount val="5"/>
                <c:pt idx="0">
                  <c:v>25</c:v>
                </c:pt>
                <c:pt idx="1">
                  <c:v>16</c:v>
                </c:pt>
                <c:pt idx="2">
                  <c:v>16</c:v>
                </c:pt>
                <c:pt idx="3">
                  <c:v>24</c:v>
                </c:pt>
                <c:pt idx="4">
                  <c:v>50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Sheet1!$A$2:$A$5</c:f>
              <c:strCache>
                <c:ptCount val="4"/>
                <c:pt idx="0">
                  <c:v>SOFIE: con cirugía</c:v>
                </c:pt>
                <c:pt idx="1">
                  <c:v>SOFIE: sin cirugía</c:v>
                </c:pt>
                <c:pt idx="2">
                  <c:v>Duckworth 2017: con cirugía</c:v>
                </c:pt>
                <c:pt idx="3">
                  <c:v>Duckworth 2017: sin cirugía</c:v>
                </c:pt>
              </c:strCache>
            </c:strRef>
          </c:cat>
          <c:val>
            <c:numRef>
              <c:f>Sheet1!$B$2:$B$5</c:f>
              <c:numCache>
                <c:formatCode>General</c:formatCode>
                <c:ptCount val="4"/>
                <c:pt idx="0">
                  <c:v>12.3</c:v>
                </c:pt>
                <c:pt idx="1">
                  <c:v>18.9</c:v>
                </c:pt>
                <c:pt idx="2">
                  <c:v>22</c:v>
                </c:pt>
                <c:pt idx="3">
                  <c:v>23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Fractura del olécranon: clasificación de Mayo, banda de tensión frente a placa, y cuándo no operar.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Mecanismo de lesión; Anatomía quirúrgica del olécranon y la incisura troclear; Variantes que cambian la decisión; Biomecánica: qué fuerzas rompen y qué fuerzas sostienen; Clasificaciones y su concordancia; Diagnóstico: clínica y criterios de inestabilidad; Examen físico y rendimiento de las maniobras; Imágenes: radiografía, ecografía, TC y resonancia; Algoritmo de decisión; Tratamiento: sin cirugía, banda de tensión, placa y otras opciones; Técnica quirúrgica: posición, abordaje, reducción, fijación y cierre; Complicaciones: material, pérdida de reducción, infección, rigidez y nervio; Pronóstico: función, artrosis y qué lo modifica; Poblaciones especiales: el anciano de baja demanda; Rehabilitación: movimiento temprano frente a inmovilización. Estructura sugerida por el autor para diez minutos: Lámina 1 (minuto 1) · Caso didáctico inventado: una mujer adulta que cae sobre el codo y no extiende contra la gravedad. Pregunta para el auditorio: ¿qué tipo de Mayo es y qué hago? [r2]. Lámina 2 (minuto 2) · Anatomía: la incisura troclear es una pinza; hay una zona sin cartílago de 3 a 5 mm; el cúbito tiene angulación dorsal de 5,7° en promedio y el tríceps se ancla a 14,8 mm de la punta [r2, r15, r22]. Lámina 3 (minuto 3) · Epidemiología: incidencia de 33 por 100.000 al año en Dinamarca, con aumento de 29 % en 20 años, y dos poblaciones, mujer mayor y hombre joven [r24, r25]. Lámina 4 (minuto 4) · Clasificación: Mayo 1, 2 y 3, con A simple y B conminuta; acuerdo casi perfecto en un estudio (ICC 0,93 para Mayo) y regular en otro [r2, r10, r33]. Lámina 5 (minuto 5) · Diagnóstico: prueba de extensión del codo (sensibilidad de 96,8 %, especificidad de 48,5 %), nervio cubital y TC en multifragmentarias, que cambió el plan en 25 % [r10, r13]. Lámina 6 (minuto 6) · La evidencia: banda y placa tienen función equivalente (DASH sin diferencia, p = 0,84) y la banda reopera más (RR 1,47) [r6]. Lámina 7 (minuto 7) · El costo oculto: retiro del implante de 31,4 % con banda y de 14,3 % con placa; con placa precontorneada, irritación en 15,6 % [r3, r39]. Lámina 8 (minuto 8) · La técnica: agujas transcorticales y anguladas, sin sobrepenetrar (16 mm del nervio interóseo anterior), y reducción sin escalón de más de 2 mm [r11, r16, r20]. Lámina 9 (minuto 9) · El anciano: SOFIE, DASH de 12,3 con cirugía y 18,9 sin cirugía (p = 0,12); no operar es una opción y la seudoartrosis suele ser funcional [r4, r18]. Lámina 10 (minuto 10) · Mensajes finales: decida por patrón, hueso y demanda; avise del material; mueva pronto, desde el día 2 o 3 con fijación estable [r2].</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El olécranon es la punta del cúbito y el punto de anclaje del tríceps. Si se rompe y se desplaza, el codo pierde la extensión activa y la incisura troclear queda con escalón; por eso la fractura desplazada se opera y la no desplazada se trata con inmovilización corta y movimiento (fuente: Hak DJ y colaboradores, 2000). Se clasifica casi siempre con Mayo: tipo 1 no desplazada, tipo 2 desplazada y estable, tipo 3 desplazada e inestable, cada una simple (A) o conminuta (B). El 3 obliga a pensar en fractura-luxación (fuente: Siebenlist S y colaboradores, 2019). Banda de tensión y placa dan función parecida. La banda es más rápida y su implante más barato (fuente: Alshayban MA y colaboradores, 2026; Midtgaard KS y colaboradores, 2025), pero deja más reoperaciones, casi siempre por material que molesta: en un metaanálisis de 20 estudios, la reoperación fue de 35,3 % con banda frente a 17,7 % con placa (fuente: Bethell MA y colaboradores, 2025). En pacientes de 75 años o más con fractura desplazada, cerrada y aislada, no operar es una opción razonable: en SOFIE el DASH a los 12 meses no difirió (12,3 con cirugía y 18,9 sin cirugía; p = 0,12) (fuente: Joshi MA y colaboradores, 2025). Si hay luxación, coronoides roto o fractura multifragmentaria, pida TC y deje de pensar en un 'olécranon simple' (fuente: Siebenlist S y colaboradores, 2019; Ring D y colaboradores, 1997).</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El olécranon es el extremo proximal del cúbito, la «punta del codo». Forma la parte posterior de la incisura troclear, que abraza la tróclea del húmero, y recibe la inserción del tríceps (fuente: Siebenlist S y colaboradores, 2019; Keener JD y colaboradores, 2010). Una fractura del olécranon es, casi siempre, una fractura intraarticular: el trazo pasa por la superficie que articula con el húmero. Por eso el objetivo no es solo que el hueso consolide. Es que la incisura recupere su forma y su ancho (fuente: Hak DJ y colaboradores, 2000; Siebenlist S y colaboradores, 2019). El tríceps se ancla en el fragmento proximal.</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Cuando la fractura se desplaza, ese fragmento deja de estar unido al resto del cúbito y la tracción del mecanismo extensor separa los fragmentos (fuente: Siebenlist S y colaboradores, 2019). La consecuencia clínica es la pérdida de la extensión activa. En el ensayo SOFIE, la extensión activa a los 12 meses fue mejor en los operados, y fue el único desenlace secundario que difirió entre grupos (fuente: Joshi MA y colaboradores, 2025). Aquí se trata la fractura del olécranon del adulto. La fractura-luxación transolecraniana, la lesión de Monteggia y la tríada terrible comparten hueso con ella pero no el tratamiento; se resumen en «variantes» y cada una tendrá su propio capítulo.</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niños la anatomía y la decisión cambian, y tampoco se desarrollan aquí. Primero la anatomía y la biomecánica, para entender por qué se rompe y por qué se fija como se fija. Después las clasificaciones, el diagnóstico y el algoritmo de decisión. Luego el tratamiento con la evidencia comparativa, la técnica paso a paso, las complicaciones, el pronóstico, el anciano y la rehabilitación. Con esto cerramos definición.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No hay una cifra única de proporción, porque cada fuente usa un denominador distinto. Cochrane la estima en cerca de 1 % de todas las fracturas del miembro superior (fuente: Matar HE y colaboradores, 2014). Con ese mismo denominador, una revisión de EFORT da una cifra 10 veces mayor: cerca de 10 % de las fracturas del miembro superior (fuente: Siebenlist S y colaboradores, 2019). La introducción de una serie de 165 pacientes de un área suburbana, citando literatura previa, la ubica en cerca de 10 % de las fracturas del codo y 20 % de las del antebrazo proximal, y como la fractura más común del cúbito proximal (fuente: Cantore M y colaboradores, 2022). Cuando 2 fuentes discrepan se dan las 2; la que se use en una presentación debe llevar su denominador. Para la incidencia hay mejores datos. El registro nacional danés (1999 a 2018, 27.880 casos) dio una incidencia media de 33 por 100.000 al año, que subió de 31 a 40, un aumento de 29 % en 20 años (fuente: Zeyghami W y colaboradores, 2025). Estudios previos habían dado entre 11,5 y 12 por 100.000 (fuente: Cantore M y colaboradores, 2022). La fractura tiene dos poblaciones. Las mujeres de 50 años o más tienen incidencias muy superiores a las de los hombres, mientras que entre los 20 y los 49 años los dos sexos se parecen (fuente: Zeyghami W y colaboradores, 2025). En 165 pacientes consecutivos, la edad media fue 67,9 años en las mujeres y 48,1 en los hombres (fuente: Cantore M y colaboradores, 2022). En el registro sueco, 65 % eran mujeres y la mediana de edad fue 66 años (fuente: Brüggemann A y colaboradores, 2022). Detrás hay dos historias distintas: una caída de poca energía en una mujer mayor con hueso frágil, y un trauma de mayor energía en un hombre más joven (fuente: Cantore M y colaboradores, 2022). Con la clasificación de Mayo, el tipo 2A fue el más frecuente (64,24 %), seguido por el 2B (26,06 %) y el 1A (7,27 %); solo 3 pacientes (1,8 %) tenían fractura abierta (fuente: Cantore M y colaboradores, 2022). En la versión modificada del registro sueco, 12 % fueron avulsiones proximales, 42 % centrales simples, 29 % centrales conminutas y 16 % distales (fuente: Brüggemann A y colaboradores, 2022). En Dinamarca 67 % se trató sin cirugía; entre 1999 y 2018 la placa pasó de 7 % a 45 % de las cirugías y la banda de tensión bajó de 89 % a 46 % (fuente: Zeyghami W y colaboradores, 2025). En Suecia se trató sin cirugía a 21 % de los menores de 65 años y a 35 % de los mayores (fuente: Brüggemann A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«Patrones de fractura de olécranon en el registro sueco (n = 2.462)» muestra lo siguiente. Avulsión proximal: 12 por ciento (fuente: Brüggemann A y colaboradores, 2022). Central simple: 42 por ciento (fuente: Brüggemann A y colaboradores, 2022). Central conminuta: 29 por ciento (fuente: Brüggemann A y colaboradores, 2022). Distal: 16 por ciento (fuente: Brüggemann A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«Técnica elegida entre los operados en Dinamarca: 1999 y 2018» muestra lo siguiente. 1999: 89 por ciento y 7 por ciento (fuente: Zeyghami W y colaboradores, 2025). 2018: 46 por ciento y 45 por ciento (fuente: Zeyghami W y colaboradores, 2025). En el documento Word de este tema encontrarás además: Tres cohortes grandes y qué aportan. Con esto cerramos epidemiología. Sigamos con mecanismo de lesión.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La directa es una caída o un golpe sobre la punta del codo; es la más frecuente (fuente: Cantore M y colaboradores, 2022). La indirecta ocurre cuando el tríceps tira del hueso con una contracción potente, o cuando una caída sobre la mano extendida lleva el codo a la hiperextensión (fuente: Siebenlist S y colaboradores, 2019; Alshayban MA y colaboradores, 2026). Un estudio en cadáver, citado por esa serie, mostró que el olécranon se rompe con facilidad cuando el impacto directo llega con el codo flexionado entre 60° y 110° (fuente: Cantore M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esa serie, la caída de poca energía dio sobre todo fracturas simples, desplazadas y estables, mientras que el trauma de alta energía dio tanto simples como conminutas (fuente: Cantore M y colaboradores, 2022). En el anciano, la caída desde la propia altura causó 84 % de las fracturas desplazadas tratadas sin cirugía en una cohorte (fuente: Duckworth AD y colaboradores, 2014), y en el registro sueco 71 % de los mayores de 65 años se fracturó así (fuente: Brüggemann A y colaboradores, 2022). Si a la carga se suma una rotación del antebrazo, la fuerza puede llevar la tróclea a través de la incisura.</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fuerzas rotatorias pueden producir fracturas-luxaciones posterolaterales, posteromediales o transolecranianas (fuente: Siebenlist S y colaboradores, 2019). En la variante anterior, el húmero distal empuja a través del olécranon y deja el cúbito proximal en varios fragmentos (fuente: Ring D y colaboradores, 1997). Ese patrón no es una fractura simple y no se trata como tal. Con esto cerramos mecanismo de lesión. Sigamos con anatomía quirúrgica del olécranon y la incisura troclear.</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quirúrgica del olécranon y la incisura troclear. Piense en la incisura troclear como una pinza que abraza la tróclea del húmero. El olécranon forma su parte posterior y el coronoides la anterior. Cada mandíbula frena una dirección: si el húmero tiende a irse hacia atrás lo detiene sobre todo el coronoides, y si tiende a irse hacia adelante lo detiene el olécranon (fuente: Siebenlist S y colaboradores, 2019). Entre las dos superficies articulares hay una zona sin cartílago de 3 a 5 mm (fuente: Siebenlist S y colaboradores, 2019). En 50 cúbitos adultos normales, la altura posterior del olécranon fue 24,6 mm, su ancho 23,1 mm y el ancho de la incisura 22,3 mm (fuente: Beşer CG y colaboradores, 2014). Reconstruir el ancho de la incisura sin estrangularlo ni ensancharlo es la prioridad de la cirugía (fuente: Siebenlist S y colaboradores, 2019). El cúbito proximal tiene una angulación dorsal (PUDA) en 96 % de las radiografías, con media de 5,7° (rango de 0° a 14°) y su vértice a 47 mm de la punta, en promedio (fuente: Rouleau DM y colaboradores, 2010). En la serie de 50 cúbitos adultos, la PUDA media fue 8° y la angulación en varo 9,3° (fuente: Beşer CG y colaboradores, 2014). La PUDA de un codo se correlaciona con la del otro (coeficiente de Pearson de 0,860), así que la radiografía del lado sano sirve de plantilla cuando el lado fracturado está conminuto (fuente: Rouleau DM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tendón llega al olécranon como un domo ancho y plano. En 36 codos de cadáver, el tendón propio midió 23,7 mm de ancho, contra 26,9 mm del olécranon (razón de 0,88) (fuente: Keener JD y colaboradores, 2010). La huella de inserción midió 20,9 mm de ancho y 13,4 mm de largo, y empezó a 14,8 mm de la punta (fuente: Keener JD y colaboradores, 2010). Hay además una expansión lateral de 16,8 mm que se continúa con la fascia del ancóneo y equivale a cerca de 70 % del ancho del tendón central (fuente: Keener JD y colaboradores, 2010). Implicación práctica (opinión experta): todo tornillo, aguja o placa que cruza esa huella pasa por el tendón, y la placa dorsal queda en un plano casi subcutáneo, por eso el material en esta zona molesta tanto (fuente: Siebenlist S y colaboradores, 2019). El nervio cubital corre pegado al cúbito proximal, y por eso se examina siempre antes y después de operar (fuente: Siebenlist S y colaboradores, 2019). La cara dorsal del olécranon es subcutánea y está cubierta por la bolsa olecraniana, como muestra la lámina de Gray: el material dorsal casi no tiene colchón de partes blandas.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«Anatomía quirúrgica del olécranon en una tabla» tiene 4 columnas: Estructura, Qué hace, Dato medido, Por qué importa al operar. Fila 1: Estructura, Incisura troclear; Qué hace, Abraza la tróclea; el olécranon frena la luxación anterior y el coronoides la posterior; Dato medido, Zona sin cartílago de 3 a 5 mm entre ambas; Por qué importa al operar, Reconstruir ancho y contorno, sin estrangular ni ensanchar. Fila 2: Estructura, Olécranon; Qué hace, Brazo de palanca del tríceps; Dato medido, Altura posterior de 24,6 mm; ancho de 23,1 mm; Por qué importa al operar, Un fragmento proximal pequeño admite poco material. Fila 3: Estructura, Angulación dorsal (PUDA); Qué hace, Forma natural del cúbito proximal; Dato medido, Presente en 96 %; media de 5,7°; Por qué importa al operar, Una placa recta puede desalinear; el lado sano sirve de plantilla. Fila 4: Estructura, Huella del tríceps; Qué hace, Ancla el mecanismo extensor; Dato medido, Ancho de 20,9 mm; largo de 13,4 mm; a 14,8 mm de la punta; Por qué importa al operar, Todo implante que la cruza compromete el tendón. Fila 5: Estructura, Nervio cubital; Qué hace, Pasa pegado al hueso; Dato medido, Sin cifra; Por qué importa al operar, Se explora siempre y se protege al abordar y al colocar tornillos. (fuente: Siebenlist S y colaboradores, 2019) (fuente: Rouleau DM y colaboradores, 2010) (fuente: Keener JD y colaboradores, 2010) (fuente: Beşer CG y colaboradores, 2014). Con esto cerramos anatomía quirúrgica del olécranon y la incisura troclear. Sigamos con variantes que cambian la decisión.</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que cambian la decisión. «Fractura del olécranon» agrupa lesiones que se tratan distinto. El registro sueco separó 4: avulsión de la punta, central simple, central conminuta y distal (fuente: Brüggemann A y colaboradores, 2022). En la avulsión de la punta manda el tamaño del fragmento: de él depende que la articulación ulnohumeral quede estable, y de ahí salen la clasificación y la conducta (fuente: Brüggemann A y colaboradores, 2022). En la TC, 33,6 % de 122 fracturas operadas tenían impactación articular, es decir, fragmentos hundidos de la superficie (fuente: Kim KE y colaboradores, 2026). Esos pacientes tuvieron peor DASH (p = 0,018), peor puntaje de Mayo (p = 0,021) y más artrosis postraumática (p = 0,048) (fuente: Kim KE y colaboradores, 2026). Con radiografías el acuerdo entre cirujanos sobre la impactación fue moderado (ICC 0,44) y con TC subió a 0,82 (fuente: Hill JR y colaboradores, 2023). La impactación se asoció con el patrón OTA/AO 2U1B1e y no con factores del paciente (fuente: Hill JR y colaboradores, 2023). La tróclea humeral entra como una cuña a través de la incisura y rompe el olécranon (fuente: Siebenlist S y colaboradores, 2019; Ring D y colaboradores, 1997). En una serie de 17 pacientes, 14 tenían fracturas conminutas complejas del cúbito proximal y 3 fracturas oblicuas simples (fuente: Ring D y colaboradores, 1997). Como la radiocapitelar aparece luxada a simple vista, se suele etiquetar como Monteggia anterior; la diferencia es que, en la mayoría, la articulación radiocubital proximal sigue íntegra (fuente: Siebenlist S y colaboradores, 2019; Ring D y colaboradores, 1997).</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 fijación anatómica estable, el resultado a los 25 meses fue excelente en 7, bueno en 8 y regular en 2 (fuente: Ring D y colaboradores, 1997). Es una variante de pronóstico relativamente malo, y los autores de una revisión de 117 pacientes proponen considerarla una entidad aparte (fuente: Xiong J y colaboradores, 2023). Casi nunca es solo el olécranon: el coronoides estaba fracturado en 84,6 % y la cabeza radial en 87,2 %, mientras que el ligamento colateral lateral estaba lesionado solo en 5 % (fuente: Xiong J y colaboradores, 2023). Tras operar casi no hubo inestabilidad ulnohumeral, pero el costo se paga en otras complicaciones: artrosis en 28,2 %, reoperación en 16 %, seudoartrosis o retardo de consolidación en 9,4 % y osificación heterotópica en 7 % (fuente: Xiong J y colaboradores, 2023). Es poco frecuente en el olécranon: 3 de 165 pacientes (1,8 %) en una serie (fuente: Cantore M y colaboradores, 2022). Si las partes blandas están comprometidas, en casos raros puede hacer falta un fijador externo (fuente: Siebenlist S y colaboradores, 2019). Si hay cabeza radial rota y coronoides fracturado, el problema es la inestabilidad, no el olécranon. Para eso están los capítulos de luxación de codo y tríada terrible.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«Variantes: qué las delata y qué cambia» tiene 3 columnas: Variante, Qué la delata, Qué cambia en la decisión. Fila 1: Variante, Avulsión de la punta; Qué la delata, Fragmento proximal pequeño en la radiografía lateral; Qué cambia en la decisión, Poco hueso para fijar: sutura de descarga del tríceps o placa en gancho (fuente: Hak DJ y colaboradores, 2000; Siebenlist S y colaboradores, 2019). Fila 2: Variante, Con impactación articular; Qué la delata, Fragmentos hundidos en la TC; Qué cambia en la decisión, Elevar y apoyar el fragmento; el escalón residual predice mal resultado (fuente: Hill JR y colaboradores, 2023; Kim KE y colaboradores, 2026). Fila 3: Variante, Transolecraniana (anterior); Qué la delata, Radiocapitelar luxada con articulación radiocubital proximal íntegra; Qué cambia en la decisión, TC 3D y placa que restaure la incisura (fuente: Siebenlist S y colaboradores, 2019; Ring D y colaboradores, 1997). Fila 4: Variante, Posterior; Qué la delata, Cabeza radial luxada hacia atrás con coronoides roto; Qué cambia en la decisión, Reconstruir todos los componentes; pronóstico relativamente malo (fuente: Xiong J y colaboradores, 2023). Fila 5: Variante, Abierta; Qué la delata, Herida sobre el olécranon; Qué cambia en la decisión, Manejo de partes blandas primero; fijación externa rara (fuente: Siebenlist S y colaboradores, 2019; Cantore M y colaboradores, 2022). (fuente: Hak DJ y colaboradores, 2000) (fuente: Siebenlist S y colaboradores, 2019) (fuente: Ring D y colaboradores, 1997) (fuente: Hill JR y colaboradores, 2023) (fuente: Kim KE y colaboradores, 2026) (fuente: Xiong J y colaboradores, 2023) (fuente: Cantore M y colaboradores, 2022). Con esto cerramos variantes que cambian la decisión. Sigamos con biomecánica: qué fuerzas rompen y qué fuerzas sostienen.</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qué fuerzas rompen y qué fuerzas sostienen. La idea clásica de la AO es que el alambre dorsal transforme la tracción que abre el foco por detrás en compresión sobre el cartílago (fuente: Hutchinson DT y colaboradores, 2003). Esa idea se probó en 10 codos de cadáver con carga cíclica fisiológica, y en ningún montaje la banda de tensión AO produjo compresión a través del foco (fuente: Hutchinson DT y colaboradores, 2003). Los montajes con un tornillo esponjoso de 7,3 mm fueron casi 5 veces más estables que los de agujas de Kirschner (fuente: Hutchinson DT y colaboradores, 2003). Con ese resultado pusieron en duda el concepto y, para el posoperatorio inmediato, aconsejaron movilidad pasiva en lugar de activa (fuente: Hutchinson DT y colaboradores, 2003). Es una recomendación de laboratorio. La práctica reciente es mover pronto cuando la fijación es estable (ver rehabilitación) (fuente: Siebenlist S y colaboradores, 2019). En 20 codos pareados, con el tríceps cargado a 300 N durante 500 ciclos, no hubo diferencia de desplazamiento ni de carga de falla; lo que cambió fue cómo fallaron (fuente: Midtgaard KS y colaboradores, 2020). En 8 de 10 montajes con banda de tensión falló el implante, siempre bajo los nudos del alambre, y solo en 1 codo con placa (p &lt; 0,01) (fuente: Midtgaard KS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autores señalaron el nudo del cerclaje metálico como el eslabón más débil (fuente: Midtgaard KS y colaboradores, 2020). La escisión del fragmento con avance del tríceps es una opción antigua. En una serie de 107 pacientes, 53 se trataron con escisión primaria y 54 con fijación (fuente: Gartsman GM y colaboradores, 1981). Hubo 13 complicaciones locales con la fijación y 2 con la escisión, y no hubo diferencia significativa en el desempeño de los extensores del codo, medido en 29 de ellos (fuente: Gartsman GM y colaboradores, 1981). En el laboratorio, resecar el olécranon en incrementos de 12,5 %, con avance del tríceps tras cada resección, hace perder estabilidad de forma progresiva (fuente: Bell TH y colaboradores, 2010). Hasta 75 % de resección, la laxitud en varo-valgo y la rotación ulnohumeral crecen poco a poco; desde 87,5 % el codo queda francamente inestable (fuente: Bell TH y colaboradores, 2010). Las diferencias aparecieron con el brazo en posición de varo o de valgo; con el brazo en horizontal o colgante no las hubo (fuente: Bell TH y colaboradores, 2010). Por eso la escisión con avance del tríceps quedó para casos seleccionados, como el anciano osteoporótico con conminución severa (fuente: Hak DJ y colaboradores, 2000).</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«Montajes que fallaron por el implante, de 10 codos de cadáver por técnica» muestra lo siguiente. Banda de tensión (TBW): 8 codos (fuente: Midtgaard KS y colaboradores, 2020). Placa con tornillos bloqueados: 1 codos (fuente: Midtgaard KS y colaboradores, 2020). Con esto cerramos biomecánica: qué fuerzas rompen y qué fuerzas sostienen. Sigamos con clasificaciones y su concordancia.</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clasificaciones y su concordancia. Una clasificación útil responde dos preguntas: ¿hay que operar y con qué? Del tamaño del fragmento proximal depende que la articulación ulnohumeral quede estable, y de eso, la clasificación y la conducta (fuente: Brüggemann A y colaboradores, 2022). Mayo tiene 3 tipos: 1 no desplazada y estable, 2 desplazada y estable, 3 desplazada e inestable; cada uno se subdivide en A (simple) y B (conminuta) (fuente: Siebenlist S y colaboradores, 2019; Wiersma JP y colaboradores, 2026). En la fractura aislada es la más práctica: suma la estabilidad a la forma del trazo, y eso orienta la elección del abordaje (fuente: Siebenlist S y colaboradores, 2019). El 2A es el más frecuente (fuente: Cantore M y colaboradores, 2022). Los umbrales de «desplazada» son los de cada serie; por ejemplo, la inclusión de fracturas con más de 2 mm de desplazamiento articular y la indicación de fijar con más de 2 mm (fuente: Duckworth AD y colaboradores, 2014; Flinterman HJ y colaboradores, 2014). Cada sistema mira algo distinto: Mayo combina estabilidad, desplazamiento y conminución; Colton se fija en el desplazamiento y en la forma del trazo; Schatzker, en la morfología y la estabilidad biomecánica; y AO/OTA ubica el olécranon dentro de las fracturas del codo, según el trazo quede fuera de la articulación o la comprometa en parte o por completo (fuente: Brüggemann A y colaboradores, 2022). En AO el cúbito es 2U, su segmento proximal es 1 y la fractura parcialmente articular es B, de modo que la fractura típica del olécranon queda en 2U1B1 (fuente: Cantore M y colaboradores, 2022). El registro sueco usó una Mayo modificada con 4 grupos: avulsión proximal (Mayo I A-B), central simple (II A), central conminuta (II B) y distal (III A-B) (fuente: Brüggemann A y colaboradores, 2022). Con 8 cirujanos, la clasificación de Colton tuvo acuerdo intra e interobservador sustancial y la de Schatzker, regular, tanto en especialistas como en no especialistas (fuente: Benetton CA y colaboradores, 2015). El acuerdo de Mayo fue regular; el de AO fue moderado en especialistas, y en no especialistas el acuerdo intraobservador fue apenas leve (fuente: Benetton CA y colaboradores, 2015). Para los autores, la variabilidad entre observadores impide que algún sistema sea aceptado de forma general (fuente: Benetton CA y colaboradores, 2015). Con otro diseño, 7 cirujanos clasificaron 46 fracturas con radiografías y el acuerdo fue casi perfecto: ICC de 0,91 para Colton, 0,93 para Mayo y 0,89 para OTA/AO; con TC fue 0,91, 0,91 y 0,93 (fuente: Hill JR y colaboradores, 2023). Las dos cosas pueden ser ciertas a la vez, porque las métricas y las muestras son distintas. Lo que sí mejora con TC es el acuerdo sobre la impactación (de 0,44 a 0,82) (fuente: Hill JR y colaboradores, 2023). Mayo es el sistema que decide: tipo 1, tratamiento sin cirugía; tipo 2A, banda de tensión o placa; tipos 2B y 3, placa (fuente: Hak DJ y colaboradores, 2000; Siebenlist S y colaboradores, 2019). En los ancianos de baja demanda con fractura estable, no operar entra también en el tipo 2 (fuente: Siebenlist S y colaboradores, 2019; Joshi MA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«Acuerdo entre 7 cirujanos con radiografías, según el sistema» muestra lo siguiente. Colton: 0.9 ICC (fuente: Hill JR y colaboradores, 2023). Mayo: 0.9 ICC (fuente: Hill JR y colaboradores, 2023). OTA/AO: 0.9 ICC (fuente: Hill JR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«Cuatro clasificaciones y para qué sirven» tiene 4 columnas: Sistema, Qué mira, Concordancia publicada, Para qué sirve en la decisión. Fila 1: Sistema, Mayo; Qué mira, Estabilidad, desplazamiento y conminución; Concordancia publicada, ICC 0,93 con radiografías en un estudio y acuerdo regular en otro; Para qué sirve en la decisión, Es el que guía conducta y abordaje en la fractura aislada (fuente: Siebenlist S y colaboradores, 2019; Hill JR y colaboradores, 2023; Benetton CA y colaboradores, 2015). Fila 2: Sistema, Colton; Qué mira, Desplazamiento y patrón de fractura; Concordancia publicada, ICC 0,91 en un estudio y acuerdo sustancial en otro; Para qué sirve en la decisión, Describe por desplazamiento y patrón; acuerdo sustancial (fuente: Hill JR y colaboradores, 2023; Brüggemann A y colaboradores, 2022; Benetton CA y colaboradores, 2015). Fila 3: Sistema, Schatzker; Qué mira, Morfología y estabilidad biomecánica; Concordancia publicada, Acuerdo regular; Para qué sirve en la decisión, Orienta por morfología y estabilidad; acuerdo regular (fuente: Brüggemann A y colaboradores, 2022; Benetton CA y colaboradores, 2015). Fila 4: Sistema, AO/OTA 2U1B1; Qué mira, Fractura parcialmente articular del cúbito proximal, con subtipos; Concordancia publicada, ICC 0,89 en un estudio y acuerdo moderado en otro; Para qué sirve en la decisión, Lenguaje común de los registros; el sueco clasifica casi todas sus fracturas con AO/OTA, pero el olécranon con una Mayo modificada (fuente: Hill JR y colaboradores, 2023; Cantore M y colaboradores, 2022; Brüggemann A y colaboradores, 2022; Benetton CA y colaboradores, 2015). (fuente: Siebenlist S y colaboradores, 2019) (fuente: Hill JR y colaboradores, 2023) (fuente: Cantore M y colaboradores, 2022) (fuente: Brüggemann A y colaboradores, 2022) (fuente: Benetton CA y colaboradores, 2015). Con esto cerramos clasificaciones y su concordancia. Sigamos con diagnóstico: clínica y criterios de inestabilidad.</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clínica y criterios de inestabilidad. El paciente llega con dolor que le impide mover el codo y edema (fuente: Siebenlist S y colaboradores, 2019); a veces se palpa una depresión en la cara posterior (práctica habitual / opinión experta). Pídale que extienda el codo contra la gravedad: si no puede, el mecanismo extensor está interrumpido (práctica habitual / opinión experta). Si el triángulo de Hueter pierde su simetría, piense ya en luxación o inestabilidad (fuente: Siebenlist S y colaboradores, 2019). Explore cada nervio, con atención especial al cubital por su trayecto pegado al hueso, y compruebe el flujo de las arterias radial y cubital (fuente: Siebenlist S y colaboradores, 2019). Mire la piel: una herida sobre el olécranon indica fractura abierta, rara en esta lesión (3 de 165 pacientes en una serie) (fuente: Cantore M y colaboradores, 2022). En 1.740 pacientes elegibles de 5 servicios de urgencia, 602 pudieron extender por completo el codo y 17 de ellos tenían fractura; 2 adultos con fractura de olécranon necesitaron un cambio de tratamiento (fuente: Appelboam A y colaboradores, 2008). La conducta que proponen: si el paciente extiende por completo y no se sospecha fractura del olécranon, la radiografía puede esperar, y vuelve si no mejora en 7 a 10 días; si no extiende, se pide, porque casi 50 % de ellos tiene fractura (fuente: Appelboam A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radiografía de codo en 2 planos confirma la sospecha clínica (fuente: Siebenlist S y colaboradores, 2019). Si hay varios fragmentos, la revisión recomienda TC, mejor con reconstrucción 3D: un fragmento pequeño del coronoides, que puede ser la única pista de inestabilidad, se escapa con facilidad en la radiografía (fuente: Siebenlist S y colaboradores, 2019). La TC cambió el plan de fijación en 25 % de los casos (fuente: Hill JR y colaboradores, 2023). Las series definieron «desplazada» con más de 2 mm de desplazamiento articular (fuente: Duckworth AD y colaboradores, 2014), y en una serie a largo plazo la indicación general de fijar fue de más de 2 mm (fuente: Flinterman HJ y colaboradores, 2014). Es un umbral operativo de esas cohortes, no una regla universal. Descarte luxación o subluxación: línea radiocapitelar descentrada, coronoides fragmentado y fractura de la cabeza radial son las pistas (fuente: Siebenlist S y colaboradores, 2019). En la fractura-luxación transolecraniana, la articulación radiocubital proximal suele estar íntegra, a diferencia de la Monteggia (fuente: Siebenlist S y colaboradores, 2019). Una cabeza radial que no se centra después de fijar el cúbito avisa de 2 problemas posibles: el cúbito quedó mal reconstruido o hay partes blandas interpuestas (fuente: Siebenlist S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buscar y qué significa» tiene 3 columnas: Hallazgo, Qué significa, Siguiente paso. Fila 1: Hallazgo, Triángulo de Hueter asimétrico; Qué significa, Posible luxación o inestabilidad; Siguiente paso, TC y pensar en fractura-luxación (fuente: Siebenlist S y colaboradores, 2019). Fila 2: Hallazgo, Déficit del nervio cubital o de pulsos; Qué significa, Lesión asociada; el cubital corre pegado al hueso; Siguiente paso, Documentar antes y después de cualquier maniobra (fuente: Siebenlist S y colaboradores, 2019). Fila 3: Hallazgo, No puede extender por completo el codo; Qué significa, Casi 50 % de probabilidad de fractura; Siguiente paso, Radiografía en 2 planos (fuente: Appelboam A y colaboradores, 2008). Fila 4: Hallazgo, Línea radiocapitelar descentrada; Qué significa, Luxación o subluxación de la cabeza radial; Siguiente paso, TC; separar Monteggia de transolecraniana (fuente: Siebenlist S y colaboradores, 2019; Ring D y colaboradores, 1997). Fila 5: Hallazgo, Escalón o separación articular de más de 2 mm; Qué significa, Umbral usado en las series para fijar; Siguiente paso, Considerar fijación según Mayo (fuente: Duckworth AD y colaboradores, 2014; Flinterman HJ y colaboradores, 2014). Fila 6: Hallazgo, Impactación articular en TC; Qué significa, Peor función y más artrosis; Siguiente paso, Elevar y apoyar el fragmento (fuente: Kim KE y colaboradores, 2026). (fuente: Siebenlist S y colaboradores, 2019) (fuente: Ring D y colaboradores, 1997) (fuente: Kim KE y colaboradores, 2026) (fuente: Appelboam A y colaboradores, 2008) (fuente: Duckworth AD y colaboradores, 2014) (fuente: Flinterman HJ y colaboradores, 2014). Con esto cerramos diagnóstico: clínica y criterios de inestabilidad. Sigamos con examen físico y rendimiento de las maniobras.</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y rendimiento de las maniobras. La maniobra con mejor estudio es la prueba de extensión completa del codo. En 1.740 pacientes elegibles tuvo sensibilidad de 96,8 % (IC 95 % 95,0 a 98,2) y especificidad de 48,5 % (45,6 a 51,4) para fractura de codo (fuente: Appelboam A y colaboradores, 2008). En adultos, el valor predictivo negativo de extender por completo fue 98,4 % y la razón de verosimilitud negativa 0,03 (fuente: Appelboam A y colaboradores, 2008). Traducido: si el paciente extiende por completo, la fractura es poco probable; si no extiende, casi la mitad tendrá fractura. La prueba sirve para descartar, no para confirmar (fuente: Appelboam A y colaboradores, 2008). No se encontró en fuentes abiertas un estudio que mida la sensibilidad y la especificidad de la extensión activa contra la gravedad para el olécranon. Se usa como práctica habitual / opinión experta para valorar la integridad del mecanismo extensor, y no tiene cifras de rendimiento publicadas en lo que se pudo abrir.</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«Prueba de extensión completa del codo para fractura de codo (1.740 pacientes)» muestra lo siguiente. Extensión completa del codo: sensibilidad 96.8 por ciento y especificidad 48.5 por ciento (fuente: Appelboam A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«Maniobras de la exploración del codo traumático» tiene 3 columnas: Maniobra, Qué busca, Rendimiento publicado. Fila 1: Maniobra, Extensión completa del codo; Qué busca, Descartar fractura de codo; Rendimiento publicado, Sensibilidad de 96,8 %; especificidad de 48,5 %; valor predictivo negativo en adultos de 98,4 % (fuente: Appelboam A y colaboradores, 2008). Fila 2: Maniobra, Extensión activa contra gravedad; Qué busca, Integridad del mecanismo extensor; Rendimiento publicado, Práctica habitual / opinión experta, sin cifras publicadas verificables. Fila 3: Maniobra, Exploración del nervio cubital y de los pulsos; Qué busca, Lesión neurovascular asociada; Rendimiento publicado, Obligatoria según la revisión (fuente: Siebenlist S y colaboradores, 2019). Fila 4: Maniobra, Triángulo de Hueter; Qué busca, Luxación o inestabilidad; Rendimiento publicado, Orientativo, sin cifras (fuente: Siebenlist S y colaboradores, 2019). (fuente: Siebenlist S y colaboradores, 2019) (fuente: Appelboam A y colaboradores, 2008). Con esto cerramos examen físico y rendimiento de las maniobras. Sigamos con imágenes: radiografía, ecografía, tc y resonancia.</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radiografía, ecografía, tc y resonancia. Es el primer estudio: 2 planos del codo (fuente: Siebenlist S y colaboradores, 2019). En la lateral se mide el desplazamiento, el escalón y la conminución, y se revisa la alineación radiocapitelar (práctica habitual / opinión experta). Las proyecciones oblicuas se agregan para ver la cabeza radial y el coronoides cuando hay duda (práctica habitual / opinión experta); no se encontró un estudio abierto que mida su rendimiento. Tampoco se encontró en fuentes abiertas la sensibilidad y la especificidad de la radiografía simple para fractura de olécranon; ese dato queda como «sin dato verificable». En 215 pacientes de 16 años o más con lesión de codo, 143 (67 %) tenían fractura en la radiografía (fuente: Haak SL y colaboradores, 2025). La almohadilla grasa posterior elevada, vista por médicos de urgencias entrenados, tuvo sensibilidad de 91 % (IC 95 % 85 a 95) y especificidad de 93 % (85 a 98) (fuente: Haak SL y colaboradores, 2025). La razón de verosimilitud positiva fue 13,09 y la negativa 0,10 (fuente: Haak SL y colaboradores, 2025). Con revisión de las imágenes por ecografistas expertos, la sensibilidad subió a 96 % (fuente: Haak SL y colaboradores, 2025). Los autores la presentan como complemento del examen físico para decidir quién necesita más estudios, no como reemplazo (fuente: Haak SL y colaboradores, 2025). La TC cambió el plan de fijación en 25 % de los casos y mejoró el acuerdo sobre la impactación articular de ICC 0,44 con radiografías a 0,82 (fuente: Hill JR y colaboradores, 2023). En 122 fracturas operadas, 33,6 % tenían impactación en la TC (fuente: Kim KE y colaboradores, 2026). Cuando la fractura es multifragmentaria, se recomienda con reconstrucción 3D (fuente: Siebenlist S y colaboradores, 2019). Rara vez cambia el manejo operatorio (fuente: Siebenlist S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«Ecografía a la cabecera: almohadilla grasa posterior elevada para fractura de codo» muestra lo siguiente. Almohadilla grasa posterior (215 pacientes): sensibilidad 91 por ciento y especificidad 93 por ciento (fuente: Haak SL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«Acuerdo entre cirujanos sobre la impactación articular» muestra lo siguiente. Solo radiografías: 0.4 ICC (fuente: Hill JR y colaboradores, 2023). Con TC: 0.8 ICC (fuente: Hill JR y colaboradores, 2023). En el documento Word de este tema encontrarás además: Qué estudio pedir y qué aporta. Con esto cerramos imágenes: radiografía, ecografía, tc y resonancia. Sigamos con algoritmo de decisión.</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decisión. Este algoritmo ordena la conducta desde la urgencia hasta el primer control. Los umbrales vienen de las series citadas y no sustituyen el criterio de su tutor ni los protocolos de su servicio. Se usa para el olécranon del adulto; las lesiones con luxación tienen su propio capítulo. Una fractura con varios fragmentos pero sin luxación sigue la rama de la placa, con TC previa.</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«Fractura del olécranon del adulto: de la urgencia a la fijación» se lee de arriba hacia abajo. Se parte de: Dolor y deformidad del codo tras caída o golpe: examinar nervio cubital y pulsos, y pedir radiografía de codo en 2 planos (fuente: Siebenlist S y colaboradores, 2019). Se decide: ¿Hay luxación, subluxación radiocapitelar o fragmento del coronoides? Si la respuesta es sí, pedir tc con reconstrucción 3d y planear la reconstrucción de la incisura troclear con placa (fuente: Siebenlist S y colaboradores, 2019; Ring D y colaboradores, 1997). Si la respuesta es no, ¿hay desplazamiento articular de más de 2 mm (fuente: Duckworth AD y colaboradores, 2014; Flinterman HJ y colaboradores, 2014) o falta la extensión activa (práctica habitual / opinión experta)?. Se hace: Pedir TC con reconstrucción 3D y planear la reconstrucción de la incisura troclear con placa (fuente: Siebenlist S y colaboradores, 2019; Ring D y colaboradores, 1997). Termina en: Seguir los capítulos de fractura-luxación transolecraniana, Monteggia y tríada terrible. Se decide: ¿Hay desplazamiento articular de más de 2 mm (fuente: Duckworth AD y colaboradores, 2014; Flinterman HJ y colaboradores, 2014) o falta la extensión activa (práctica habitual / opinión experta)? Si la respuesta es no, mayo 1: inmovilización corta y movimiento progresivo (fuente: Hak DJ y colaboradores, 2000). Si la respuesta es sí, ¿75 años o más, baja demanda y comorbilidad que haga pesar el riesgo operatorio? (fuente: Joshi MA y colaboradores, 2025). Termina en: Mayo 1: inmovilización corta y movimiento progresivo (fuente: Hak DJ y colaboradores, 2000). Se decide: ¿75 años o más, baja demanda y comorbilidad que haga pesar el riesgo operatorio? (fuente: Joshi MA y colaboradores, 2025)? Si la respuesta es sí, opción sin cirugía: cabestrillo de confort y movimiento precoz; avisar que puede quedar una seudoartrosis funcional (fuente: Joshi MA y colaboradores, 2025; Gallucci GL y colaboradores, 2014). Si la respuesta es no, ¿fractura simple, estable y sin conminución ni impactación (mayo 2a)? (fuente: Siebenlist S y colaboradores, 2019). Termina en: Opción sin cirugía: cabestrillo de confort y movimiento precoz; avisar que puede quedar una seudoartrosis funcional (fuente: Joshi MA y colaboradores, 2025; Gallucci GL y colaboradores, 2014). Se decide: ¿Fractura simple, estable y sin conminución ni impactación (Mayo 2A)? (fuente: Siebenlist S y colaboradores, 2019)? Si la respuesta es sí, banda de tensión con agujas transcorticales, o placa: función similar; la banda reopera más por material (fuente: Alshayban MA y colaboradores, 2026; Midtgaard KS y colaboradores, 2025). Si la respuesta es no, placa dorsal bloqueada precontorneada, con tc si hay varios fragmentos y sutura de descarga del tríceps si la punta es pequeña (fuente: Siebenlist S y colaboradores, 2019). Se hace: Banda de tensión con agujas transcorticales, o placa: función similar; la banda reopera más por material (fuente: Alshayban MA y colaboradores, 2026; Midtgaard KS y colaboradores, 2025). Se hace: Placa dorsal bloqueada precontorneada, con TC si hay varios fragmentos y sutura de descarga del tríceps si la punta es pequeña (fuente: Siebenlist S y colaboradores, 2019). Termina en: Movimiento activo y activo asistido desde el día 2 o 3 si la fijación lo permite y radiografía de consolidación a las 6 semanas (fuente: Siebenlist S y colaboradores, 2019). Con esto cerramos algoritmo de decisión. Sigamos con tratamiento: sin cirugía, banda de tensión, placa y otras opciones.</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sin cirugía, banda de tensión, placa y otras opciones. El tratamiento persigue tres cosas: restaurar la superficie articular y el ancho de la incisura, fijar con estabilidad suficiente para mover pronto, y evitar un material que moleste (fuente: Hak DJ y colaboradores, 2000; Siebenlist S y colaboradores, 2019). Si el trazo articular está desplazado, lo estándar es reducir abierto y fijar; si no lo está, basta una inmovilización breve seguida de movilidad creciente (fuente: Hak DJ y colaboradores, 2000). En la práctica, la fractura simple desplazada (Mayo 2A) se fija casi siempre con banda de tensión (TBW), y para la conminuta u oblicua (Mayo 2B) se aconseja placa (fuente: Alshayban MA y colaboradores, 2026). La revisión EFORT la ubica así: TBW para fracturas oblicuas estables (Mayo Ia a IIa) y placa dorsal bloqueada para las conminutas e inestables (IIb a IIIb) (fuente: Siebenlist S y colaboradores, 2019). Otra revisión reserva la placa para lo que la banda no sostiene: las oblicuas que cruzan por debajo de la mitad de la incisura, las que llegan al coronoides, las muy conminutas, la Monteggia y las seudoartrosis (fuente: Hak DJ y colaboradores, 2000). Esta revisión abrió 4 ensayos aleatorizados que comparan TBW con placa (el clásico de 1992, el de Duckworth, el de seguimiento de 8 años y el de 200 pacientes) y varios metaanálisis (fuente: Midtgaard KS y colaboradores, 2025; Hume MC y colaboradores, 1992; Duckworth AD y colaboradores, 2017; Avisar E y colaboradores, 2024). En lugar de reseñarlos uno por uno, conviene leerlos por desenlace; la tabla que sigue resume cada estudio. Función: equivalente. Al año, el DASH fue 12,8 con TBW y 8,5 con placa en 67 pacientes (p = 0,315) (fuente: Duckworth AD y colaboradores, 2017). En el ensayo con seguimiento mediano de 8 años, el DASH al año fue 18 y 24 (p = 0,73) (fuente: Avisar E y colaboradores, 2024). En 200 pacientes, con diseño de no inferioridad, el QuickDASH mediano fue 5 en los dos grupos (fuente: Midtgaard KS y colaboradores, 2025). Al juntar 3 ensayos la diferencia de DASH tampoco fue significativa (p = 0,84) (fuente: Alshayban MA y colaboradores, 2026), ni con 20 estudios y 2.164 pacientes (12,3 con TBW y 12,1 con placa; p = 0,23) (fuente: Bethell MA y colaboradores, 2025). Material molesto y segunda cirugía: aquí se separan. Con TBW se operó más por material sintomático: el retiro fue de 50,0 % frente a 22 % en el ensayo de Duckworth (fuente: Duckworth AD y colaboradores, 2017), de 8 de 23 frente a 1 de 19 en el seguimiento de 8 años (fuente: Avisar E y colaboradores, 2024), y necesitaron al menos 1 cirugía adicional 49 pacientes con TBW frente a 34 con placa en el ensayo de 200 (RR 1,33; p = 0,04), con la irritación por el material como causa principal (fuente: Midtgaard KS y colaboradores, 2025). Los metaanálisis lo confirman: más reoperaciones con TBW (RR 1,47) (fuente: Alshayban MA y colaboradores, 2026), con retiro del implante de 31,4 % frente a 14,3 % y reoperación global de 35,3 % frente a 17,7 % (fuente: Bethell MA y colaboradores, 2025). Pérdida de reducción. El ensayo clásico de 41 adultos la midió como escalón o brecha articular tras la cirugía: 53 % con TBW y 5 % con placa (fuente: Hume MC y colaboradores, 1992). En el metaanálisis de 20 estudios fue de 6,6 % y 2,6 % (fuente: Bethell MA y colaboradores, 2025). Infección: la excepción. Las 4 infecciones del ensayo de Duckworth fueron todas del grupo de placa (fuente: Duckworth AD y colaboradores, 2017), y en el seguimiento de 8 años hubo 3 de 19 con placa frente a 0 de 23 con TBW (p = 0,048) (fuente: Avisar E y colaboradores, 2024). Sin embargo, el metaanálisis de 20 estudios no halló diferencia (4,1 % frente a 4,0 %) (fuente: Bethell MA y colaboradores, 2025). Tiempo y costo. La TBW es más corta en el quirófano (64 minutos frente a 88 con placa) (fuente: Midtgaard KS y colaboradores, 2025) y tiene un implante más barato (fuente: Alshayban MA y colaboradores, 2026), pero el costo total por paciente al año no difirió (p = 0,131) (fuente: Alshayban MA y colaboradores, 2026). Cuánta fe darle. Cochrane (2014) solo reunió 6 ensayos pequeños con 244 adultos y calificó la evidencia de calidad muy baja para casi todo (fuente: Matar HE y colaboradores, 2014). Los metaanálisis recientes se apoyan en pocos ensayos: algunos desenlaces vienen de solo 2 estudios y deben leerse como exploratorios (fuente: Alshayban MA y colaboradores, 2026). Lectura clínica. La función no decide: decide cuánto se acepta reoperar por el material y qué riesgo de infección y de herida se tolera. Esa conversación con el paciente forma parte del consentimiento. Indicada en fracturas simples y estables; su límite biomecánico aparece en las conminutas (fuente: Siebenlist S y colaboradores, 2019). Es la más usada en la fractura simple desplazada (Mayo 2A) (fuente: Alshayban MA y colaboradores, 2026) y consiste en 2 agujas de Kirschner y un cerclaje (fuente: Cornefjord G y colaboradores, 2023). Su punto débil es el material: en el laboratorio fallaba el nudo del alambre (fuente: Midtgaard KS y colaboradores, 2020). En las conminutas e inestables, la placa bloqueada dorsal desplazó a la antigua placa de compresión de bajo contacto (fuente: Siebenlist S y colaboradores, 2019). En una población de 321 pacientes con placa precontorneada, 90 (28 %) fueron reoperados, y la irritación por el implante fue la causa principal (fuente: Bouchard C y colaboradores, 2022). Con una punta pequeña o hueso osteoporótico, una sutura no absorbible que descarga el tríceps contrarresta la tracción del extensor y protege la reducción (fuente: Siebenlist S y colaboradores, 2019). Otra alternativa para que moleste menos: 2 placas finas, una medial y otra lateral (fuente: Siebenlist S y colaboradores, 2019). Placa de neutralización (práctica habitual / opinión experta): en una fractura oblicua simple, se coloca primero un tornillo interfragmentario que comprime el trazo y después una placa que lo protege de las cargas de flexión y torsión, porque la tracción del tríceps tiende a abrir el foco. La indicación con respaldo es la oblicua distal al punto medio de la incisura (fuente: Hak DJ y colaboradores, 2000). Cerclaje sin agujas. En 239 pacientes mayores de 69 años con Mayo 2a y 2b, la TBW tuvo más reoperaciones (RR 2,2; IC 1,08 a 4,3) y más complicaciones (RR 2,5; IC 1,51 a 4,1) que el cerclaje (fuente: Wenger D y colaboradores, 2022). Es un estudio retrospectivo; el protocolo de 2023 de un ensayo con 200 participantes, que mide la reoperación como desenlace principal, aún no tiene resultados que se hayan podido verificar (fuente: Cornefjord G y colaboradores, 2023). Tornillo intramedular. En cadáver, el tornillo de 7,3 mm con banda de tensión fue el montaje más estable (fuente: Hutchinson DT y colaboradores, 2003). En una revisión de complicaciones, el tornillo tuvo la menor reoperación (8,6 %) y el menor retiro del implante (6,2 %), pero más complicaciones del implante que la placa (5,9 % frente a 3,0 %) (fuente: Bethell MA y colaboradores, 2025). Escisión con avance del tríceps. Para casos seleccionados de anciano osteoporótico con conminución severa (fuente: Hak DJ y colaboradores, 2000); ver biomecánica (fuente: Bell TH y colaboradores, 2010). La fractura no desplazada se trata con inmovilización corta y movimiento progresivo (fuente: Hak DJ y colaboradores, 2000). En el anciano de baja demanda con fractura desplazada, la evidencia reciente apoya no operar como opción razonable (fuente: Joshi MA y colaboradores, 2025); ver «poblaciones especiales».</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«Banda de tensión (TBW) frente a placa en un metaanálisis de 20 estudios (% de pacientes)» muestra lo siguiente. Pérdida de reducción, TBW: 6.6 por ciento (fuente: Bethell MA y colaboradores, 2025). Pérdida de reducción, placa: 2.6 por ciento (fuente: Bethell MA y colaboradores, 2025). Retiro del implante, TBW: 31.4 por ciento (fuente: Bethell MA y colaboradores, 2025). Retiro del implante, placa: 14.3 por ciento (fuente: Bethell MA y colaboradores, 2025). Reoperación global, TBW: 35.3 por ciento (fuente: Bethell MA y colaboradores, 2025). Reoperación global, placa: 17.7 por ciento (fuente: Bethell MA y colaboradores, 2025). Complicaciones, TBW: 45.1 por ciento (fuente: Bethell MA y colaboradores, 2025). Complicaciones, placa: 27.6 por ciento (fuente: Bethell MA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«Retiro del material por síntomas en el ensayo de Duckworth 2017» muestra lo siguiente. Banda de tensión (n = 34): 50 por ciento (fuente: Duckworth AD y colaboradores, 2017). Placa (n = 33): 22 por ciento (fuente: Duckworth AD y colaboradores, 2017). En el documento Word de este tema encontrarás además: Los ensayos que comparan banda de tensión con placa; Cómo elegir según el patrón (síntesis para estudiar). Con esto cerramos tratamiento: sin cirugía, banda de tensión, placa y otras opciones. Sigamos con técnica quirúrgica: posición, abordaje, reducción, fijación y cierre.</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quirúrgica: posición, abordaje, reducción, fijación y cierre. Es apoyo de estudio: no sustituye al tutor ni al manual del implante. Lo que tiene estudio lleva su cita; lo que es práctica común de los servicios de trauma se rotula «práctica habitual / opinión experta» y no lleva cifras. Revise las radiografías y, si la fractura es multifragmentaria, la TC (fuente: Siebenlist S y colaboradores, 2019). Decida el implante antes de abrir: banda de tensión para la simple y estable, placa para la conminuta o inestable (fuente: Siebenlist S y colaboradores, 2019). Hable del retiro del material en el consentimiento: es la reoperación más común (fuente: Alshayban MA y colaboradores, 2026). Tenga a mano agujas de Kirschner, alambre, placa precontorneada y sutura de alta resistencia por si cambia el plan (práctica habitual / opinión experta). Posición (práctica habitual / opinión experta): decúbito lateral con el brazo sobre un soporte, o supino con el brazo sobre el tórax; torniquete e intensificador de imágenes. Para el abordaje posterior extendido de las lesiones complejas, la revisión EFORT recomienda prono o decúbito lateral (fuente: Siebenlist S y colaboradores, 2019). Abordaje. Se prefiere el abordaje dorsal directo cuando las partes blandas lo permiten (fuente: Siebenlist S y colaboradores, 2019). Una incisión posterior curva, lateral a la punta del olécranon, evita dejar la cicatriz sobre el material (práctica habitual / opinión experta). Planos (práctica habitual / opinión experta): piel y tejido subcutáneo, bolsa y periostio sobre el cúbito; el tríceps se identifica en la punta y el nervio cubital queda en el lado medial. Ese nervio corre pegado al hueso y está en riesgo (fuente: Siebenlist S y colaboradores, 2019). Estructuras en riesgo. El nervio cubital, el tendón del tríceps y, si se perfora la cortical anterior, el nervio interóseo anterior, la arteria cubital y la articulación radiocubital proximal: en cadáver la punta de las agujas quedó a 16 mm del nervio, 14 mm de la arteria y 7 mm de la articulación, y 3 agujas penetraron la articulación (fuente: Catalano LW y colaboradores, 2011). Reduzca con una pinza de punta y mire la superficie articular a través del foco (práctica habitual / opinión experta). Confirme con fluoroscopia en lateral y anteroposterior. Una reducción buena cumple cuatro cosas: Sin escalón articular de más de 2 mm, porque ese umbral fue el único predictor independiente de mal resultado (fuente: Kim KE y colaboradores, 2026). El ancho de la incisura recuperado, sin estrangularlo ni ensancharlo (fuente: Siebenlist S y colaboradores, 2019). La cabeza radial centrada con el capitelo; si no, la reducción del cúbito es insuficiente o hay interposición de partes blandas (fuente: Siebenlist S y colaboradores, 2019). Si había impactación articular, elevada y apoyada con injerto o material (práctica habitual / opinión experta), porque se asoció con peor resultado (fuente: Hill JR y colaboradores, 2023; Kim KE y colaboradores, 2026). Revise también la proyección anteroposterior: en una serie de 18 operados, 3 de 4 parálisis del cubital tenían reducción regular o mala en ambas proyecciones (fuente: Ishigaki N y colaboradores, 2004). Agujas. Rectas, ancladas en la cortical anterior y con su trayecto en el hueso subcondral, cerca del cartílago: las intramedulares migraron en promedio 5,5 mm frente a 2,4 mm (fuente: Saeed ZM y colaboradores, 2014), y 78 % de las intramedulares fueron inestables frente a 36 % de las transcorticales (fuente: van der Linden SC y colaboradores, 2012). Angulación. Con el antebrazo en supinación y las agujas a 30° hacia el cúbito, se evitó el choque con el cuello radial, el supinador y el tendón del bíceps; con menos de 30° chocaron (fuente: Candal-Couto JJ y colaboradores, 2005). La zona segura de inserción fue de 0° a 10° en la proyección anteroposterior y de 20° a 30° en la lateral (fuente: Catalano LW y colaboradores, 2011). Profundidad. Al tomar la cortical anterior, evite que la punta salga hacia las partes blandas; y entierre bajo las fibras del tríceps el alambre y la parte proximal de las agujas, para que no migren (fuente: Hak DJ y colaboradores, 2000). Alambre. En ocho; con 2 nudos la tensión en el foco queda pareja y el montaje es más rígido que con uno solo (fuente: Hak DJ y colaboradores, 2000). El nudo es el eslabón más débil del montaje (fuente: Midtgaard KS y colaboradores, 2020). Use una placa dorsal precontorneada y tenga presente que el cúbito proximal tiene una angulación dorsal natural: una placa recta puede desalinear (fuente: Siebenlist S y colaboradores, 2019; Rouleau DM y colaboradores, 2010). Con punta pequeña u hueso osteoporótico, agregue una sutura de descarga del tríceps (fuente: Siebenlist S y colaboradores, 2019). Para disminuir la irritación, dos placas de bajo perfil en los lados medial y lateral son una alternativa (fuente: Siebenlist S y colaboradores, 2019). Los tornillos proximales largos pueden invadir la articulación radiocubital proximal (práctica habitual / opinión experta); compruébelo con rotación bajo fluoroscopia. Cierre por planos, cubriendo el material con periostio o tríceps cuando sea posible (práctica habitual / opinión experta). La revisión EFORT deja el codo con yeso a 90° unas 2 semanas, pero indica movimiento activo y activo asistido desde el día 2 o 3 si las partes blandas lo permiten (fuente: Siebenlist S y colaboradores, 2019). Agujas intramedulares y dobladas, que migran (fuente: Saeed ZM y colaboradores, 2014; van der Linden SC y colaboradores, 2012). Perforar la cortical anterior y pasarse de largo (fuente: Catalano LW y colaboradores, 2011). No revisar la reducción en la anteroposterior (fuente: Ishigaki N y colaboradores, 2004). Ensanchar o estrangular la incisura (fuente: Siebenlist S y colaboradores, 2019). Poner una placa recta sin mirar la angulación dorsal (fuente: Siebenlist S y colaboradores, 2019; Rouleau DM y colaboradores, 2010). No pedir la TC en una fractura multifragmentaria y perder la impactación (fuente: Hill JR y colaboradores, 2023). Olvidar el consentimiento del retiro de material (fuente: Alshayban MA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«Migración de las agujas de Kirschner según su posición» muestra lo siguiente. Agujas intramedulares: 5.5 mm (fuente: Saeed ZM y colaboradores, 2014). Agujas transcorticales: 2.4 mm (fuente: Saeed ZM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«Inestabilidad de las agujas según su posición» muestra lo siguiente. Intramedulares: 78 por ciento (fuente: van der Linden SC y colaboradores, 2012). Transcorticales: 36 por ciento (fuente: van der Linden SC y colaboradores, 2012). Con esto cerramos técnica quirúrgica: posición, abordaje, reducción, fijación y cierre. Sigamos con complicaciones: material, pérdida de reducción, infección, rigidez y nervio.</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material, pérdida de reducción, infección, rigidez y nervio. En una revisión sistemática de 86 estudios y 5.161 pacientes, la placa tuvo la menor tasa global de complicaciones (12,6 %) y la TBW 18,4 %, y en la TBW la complicación más común fue la pérdida de reducción (2,8 %), sin contar el retiro del implante, que se analizó aparte (fuente: Bethell MA y colaboradores, 2025). La placa tuvo más complicaciones de herida (4,8 %) y musculoesqueléticas (3,6 %), y las complicaciones nerviosas fueron similares entre técnicas (p = 0,233) (fuente: Bethell MA y colaboradores, 2025). Es la razón de la mayoría de las reoperaciones con TBW (fuente: Alshayban MA y colaboradores, 2026). Con TBW el retiro del implante llegó a 31,4 % frente a 14,3 % con placa en el metaanálisis de 20 estudios (fuente: Bethell MA y colaboradores, 2025), y a 50,0 % frente a 22 % en el ensayo de Duckworth (fuente: Duckworth AD y colaboradores, 2017). En un estudio de dos centros con 189 pacientes, la reoperación global fue 31,2 % y el retiro del material 29,1 % (fuente: Bugarinovic G y colaboradores, 2020). Quienes lo necesitaron eran más jóvenes; la edad se asoció con esos problemas en ambos grupos y el índice de masa corporal solo con la placa (fuente: Bugarinovic G y colaboradores, 2020). Con placa precontorneada, en 321 pacientes, 90 (28 %) fueron reoperados; la irritación por el implante fue la causa principal, en 50 pacientes (15,6 %) (fuente: Bouchard C y colaboradores, 2022). Otras causas fueron falla del implante en 17 (5,3 %), infección en 9 (2,8 %) y contractura en 9 (2,8 %) (fuente: Bouchard C y colaboradores, 2022). Con TBW, la pérdida de reducción con escalón o brecha fue de 53 % en el ensayo clásico de 41 pacientes, frente a 5 % con placa (fuente: Hume MC y colaboradores, 1992); en el metaanálisis fue de 6,6 % frente a 2,6 % (fuente: Bethell MA y colaboradores, 2025). La TBW falla sobre todo por el nudo del alambre (fuente: Midtgaard KS y colaboradores, 2020). En el metaanálisis de 20 estudios, la infección fue igual (4,1 % con TBW y 4,0 % con placa) y la dehiscencia de herida también (4,4 % y 3,9 %) (fuente: Bethell MA y colaboradores, 2025). En los ensayos pequeños, las infecciones fueron más frecuentes con placa: las 4 del ensayo de Duckworth (fuente: Duckworth AD y colaboradores, 2017) y 3 de 19 frente a 0 de 23 en el de 8 años (fuente: Avisar E y colaboradores, 2024). En 8.524 pacientes de una base nacional, la infección del sitio quirúrgico fue de 1,8 % y cualquier evento adverso a 30 días de 7,2 %; el tabaquismo se asoció con infección (OR 1,66; p = 0,01) (fuente: Talaski GM y colaboradores, 2025). Una reconstrucción articular con escalón puede dejar limitación del movimiento y artrosis postraumática (fuente: Siebenlist S y colaboradores, 2019). En el seguimiento de 10 a 32 años de la banda de tensión en fracturas transversas simples, el arco medio de flexión fue de 142° y el dolor poco común (fuente: Flinterman HJ y colaboradores, 2014). La contractura que obligó a reoperar fue de 2,8 % con placa precontorneada (fuente: Bouchard C y colaboradores, 2022). El movimiento temprano se recomienda para prevenir la rigidez (fuente: Siebenlist S y colaboradores, 2019), aunque la evidencia sobre cuándo movilizar tras fracturas de codo es débil (fuente: Harding P y colaboradores, 2011). Tras la fijación, la seudoartrosis o el retardo de consolidación se informan poco (fuente: Siebenlist S y colaboradores, 2019), y Cochrane consideró inconclusos los resultados sobre infección y seudoartrosis entre técnicas (fuente: Matar HE y colaboradores, 2014). En la fractura-luxación posterior, el retardo o la seudoartrosis fue de 9,4 % (fuente: Xiong J y colaboradores, 2023). En el anciano tratado sin cirugía, la seudoartrosis es esperable y tolerable: 22 de 28 (fuente: Gallucci GL y colaboradores, 2014). Es infrecuente tras la cirugía del olécranon. En una serie de 18 pacientes operados hubo 4 parálisis cubitales, 3 con conminución y reducción regular o mala en ambas proyecciones (fuente: Ishigaki N y colaboradores, 2004). Las complicaciones nerviosas fueron similares entre TBW, tornillo y placa en la revisión sistemática (fuente: Bethell MA y colaboradores, 2025). Examine el nervio antes y después de operar (fuente: Siebenlist S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«Motivos de reoperación con placa precontorneada (% de 321 pacientes)» muestra lo siguiente. Irritación por el implante: 15.6 por ciento (fuente: Bouchard C y colaboradores, 2022). Falla del implante: 5.3 por ciento (fuente: Bouchard C y colaboradores, 2022). Infección: 2.8 por ciento (fuente: Bouchard C y colaboradores, 2022). Contractura: 2.8 por ciento (fuente: Bouchard C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«Tasa global de complicaciones en la revisión de 86 estudios» muestra lo siguiente. Placa: 12.6 por ciento (fuente: Bethell MA y colaboradores, 2025). Banda de tensión: 18.4 por ciento (fuente: Bethell MA y colaboradores, 2025). En el documento Word de este tema encontrarás además: Complicaciones: cuánto y qué hacer. Con esto cerramos complicaciones: material, pérdida de reducción, infección, rigidez y nervio. Sigamos con pronóstico: función, artrosis y qué lo modifica.</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función, artrosis y qué lo modifica. Con cualquier técnica, la función suele ser buena. En el metaanálisis de 20 estudios, el DASH fue 12,3 con TBW y 12,1 con placa, y el puntaje de Mayo 92,0 y 92,3 (fuente: Bethell MA y colaboradores, 2025). En una revisión sistemática de 11 estudios y 362 pacientes, el puntaje de Mayo mediano fue 92 (fuente: Wiersma JP y colaboradores, 2026). Con 10 a 32 años de seguimiento, la banda de tensión en la fractura transversa desplazada sigue dando buen resultado, y lo que el paciente refiere como discapacidad no guarda relación con la artrosis ni con la extensión perdida (fuente: Flinterman HJ y colaboradores, 2014). La artrosis ulnohumeral aparece con regularidad, pero la evidencia es floja: los estudios son heterogéneos y de calidad pobre a moderada (fuente: Wiersma JP y colaboradores, 2026). Con un seguimiento mediano de 41 meses, la incidencia mediana fue de 19 % (rango de 0 % a 35 %) (fuente: Wiersma JP y colaboradores, 2026). La fractura conminuta (2B) tuvo una mediana de 24 % frente a 16 % de la simple (2A) (fuente: Wiersma JP y colaboradores, 2026), y por tipo de Mayo fue de 25 % en el 1, 16 % en el 2 y 50 % en el 3 (fuente: Wiersma JP y colaboradores, 2026). Lo tranquilizador es que los puntajes que informa el paciente quedaron entre buenos y excelentes, hubiera artrosis o no y fuera cual fuera el tipo (fuente: Wiersma JP y colaboradores, 2026). El escalón articular. Un escalón de más de 2 mm fue el único predictor independiente de mal resultado (OR ajustado 12,338) (fuente: Kim KE y colaboradores, 2026). La impactación. Quienes la tenían tuvieron peor DASH (p = 0,018), peor puntaje de Mayo (p = 0,021) y más artrosis postraumática (p = 0,048) (fuente: Kim KE y colaboradores, 2026). La edad. A largo plazo, la edad al momento de la cirugía explicó 20 % de la variabilidad del DASH, y los más jóvenes tuvieron mejores resultados (fuente: Flinterman HJ y colaboradores, 2014). El tipo de lesión. La fractura-luxación posterior tuvo un pronóstico relativamente malo, con artrosis en 28,2 % (fuente: Xiong J y colaboradores, 2023). Según la revisión EFORT, el máximo apoyo y el regreso al deporte se inician entre los 3 y 6 meses tras la cirugía (fuente: Siebenlist S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«Incidencia mediana de artrosis ulnohumeral según el tipo de Mayo» muestra lo siguiente. Mayo 1: 25 por ciento (fuente: Wiersma JP y colaboradores, 2026). Mayo 2: 16 por ciento (fuente: Wiersma JP y colaboradores, 2026). Mayo 2A: 16 por ciento (fuente: Wiersma JP y colaboradores, 2026). Mayo 2B: 24 por ciento (fuente: Wiersma JP y colaboradores, 2026). Mayo 3: 50 por ciento (fuente: Wiersma JP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«Pronóstico en cifras» tiene 3 columnas: Pregunta, Respuesta, Fuente. Fila 1: Pregunta, ¿Qué función se espera?; Respuesta, DASH de 12,3 con TBW y 12,1 con placa; Mayo de 92 en una revisión de 11 estudios; Fuente, (fuente: Bethell MA y colaboradores, 2025; Wiersma JP y colaboradores, 2026). Fila 2: Pregunta, ¿Cuánta artrosis?; Respuesta, Mediana de 19 % a los 41 meses; 25 % en Mayo 1, 16 % en 2 y 50 % en 3; Fuente, (fuente: Wiersma JP y colaboradores, 2026). Fila 3: Pregunta, ¿Qué predice el mal resultado?; Respuesta, Escalón de más de 2 mm; impactación articular; Fuente, (fuente: Kim KE y colaboradores, 2026). Fila 4: Pregunta, ¿Se mantiene con los años?; Respuesta, Los buenos resultados de la banda de tensión en fracturas transversas simples fueron durables; Fuente, (fuente: Flinterman HJ y colaboradores, 2014). (fuente: Bethell MA y colaboradores, 2025) (fuente: Kim KE y colaboradores, 2026) (fuente: Wiersma JP y colaboradores, 2026) (fuente: Flinterman HJ y colaboradores, 2014). Con esto cerramos pronóstico: función, artrosis y qué lo modifica. Sigamos con poblaciones especiales: el anciano de baja demanda.</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poblaciones especiales: el anciano de baja demanda. Hay 2 ensayos aleatorizados en pacientes de 75 años o más y ninguno probó que operar sea mejor en función (fuente: Joshi MA y colaboradores, 2025; Duckworth AD y colaboradores, 2017). SOFIE, con 60 participantes en 24 hospitales, comparó operar con no operar y no halló una diferencia significativa en el DASH al año: 12,3 con cirugía y 18,9 sin cirugía (p = 0,12) (fuente: Joshi MA y colaboradores, 2025). La excepción fue la extensión activa, mejor en los operados (fuente: Joshi MA y colaboradores, 2025). Antes, un ensayo de 19 pacientes se había detenido porque 9 de 11 operados (81,8 %) tuvieron complicaciones; el DASH fue 22 con cirugía y 23 sin cirugía (p = 0,763), y por lo pequeño de la muestra no pudo probar la no inferioridad (fuente: Duckworth AD y colaboradores, 2017). Muchas no consolidan y aun así funcionan. En 28 pacientes mayores de 70 años tratados sin cirugía, 22 no consolidaron y ninguno necesitó operarse; a los 16 meses la flexión media fue 140°, la extensión 15° y el dolor 1 sobre 10 (fuente: Gallucci GL y colaboradores, 2014). En 43 pacientes con edad media de 76 años y más de 2 mm de desplazamiento articular, a los 4 meses el puntaje de Broberg y Morrey fue 83 y ninguno se operó por seudoartrosis sintomática; a los 6 años el DASH medio fue 2,9 y 91 % de los 23 localizados estaba satisfecho (fuente: Duckworth AD y colaboradores, 2014). En un metaanálisis de pacientes de 65 años o más sin inestabilidad del codo, operar y no operar dieron resultados parecidos; la cirugía, fuera con TBW o con placa, tuvo un riesgo alto de reoperación, y quien no se opera debe contar con una seudoartrosis que suele ser funcional (fuente: Chen MJ y colaboradores, 2021). En una cohorte retrospectiva de 239 pacientes mayores de 69 años con Mayo 2a y 2b, el cerclaje sin agujas tuvo menos reoperaciones que la TBW (con TBW, RR 2,2) (fuente: Wenger D y colaboradores, 2022), y en los casos elegidos para no operar, complicaciones y reoperaciones fueron parecidas a las del cerclaje (fuente: Wenger D y colaboradores, 2022). La edad por sí sola no basta; pesan la demanda funcional, la extensión activa que el paciente necesita, la comorbilidad y el hueso. Si el paciente necesita extender bien el codo, tenga en cuenta que la extensión activa fue mejor con cirugía (fuente: Joshi MA y colaboradores, 2025). Si no, no operar es razonable y se explica la seudoartrosis funcional (fuente: Chen MJ y colaboradores, 2021; Gallucci GL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«DASH al año según el tratamiento, en dos ensayos de ancianos» muestra lo siguiente. SOFIE: con cirugía: 12.3 puntos (fuente: Joshi MA y colaboradores, 2025). SOFIE: sin cirugía: 18.9 puntos (fuente: Joshi MA y colaboradores, 2025). Duckworth 2017: con cirugía: 22 puntos (fuente: Duckworth AD y colaboradores, 2017). Duckworth 2017: sin cirugía: 23 puntos (fuente: Duckworth AD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«El anciano de baja demanda: qué mostró cada estudio» tiene 3 columnas: Estudio, Diseño, Resultado. Fila 1: Estudio, SOFIE, 2025; Diseño, ECA, 60 participantes de 75 años o más; Resultado, DASH a los 12 meses: 12,3 con cirugía y 18,9 sin cirugía (p = 0,12); mejor extensión activa con cirugía. Fila 2: Estudio, Duckworth, 2017; Diseño, ECA detenido, 19 pacientes; Resultado, DASH de 23 sin cirugía y 22 con cirugía; 9 de 11 operados con complicaciones. Fila 3: Estudio, Duckworth, 2014; Diseño, Cohorte, 43 pacientes sin cirugía; Resultado, Broberg y Morrey de 83; DASH a los 6 años de 2,9; ninguno operado por seudoartrosis. Fila 4: Estudio, Serie de 28 pacientes; Diseño, Retrospectiva, sin cirugía; Resultado, 22 de 28 sin consolidar; ninguno necesitó cirugía. Fila 5: Estudio, Cerclaje sin agujas; Diseño, Cohorte de 239 pacientes mayores de 69 años; Resultado, TBW con RR de 2,2 de reoperación frente al cerclaje. (fuente: Joshi MA y colaboradores, 2025) (fuente: Duckworth AD y colaboradores, 2017) (fuente: Gallucci GL y colaboradores, 2014) (fuente: Duckworth AD y colaboradores, 2014) (fuente: Wenger D y colaboradores, 2022). Con esto cerramos poblaciones especiales: el anciano de baja demanda. Sigamos con rehabilitación: movimiento temprano frente a inmovilización.</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movimiento temprano frente a inmovilización. La revisión Cochrane sobre movilización precoz tras fracturas de codo en adultos encontró un único ensayo, de 81 adultos con fractura de la cabeza radial, mal reportado y con alto riesgo de sesgo; con eso no se puede saber cuándo conviene empezar a mover, se opere o no (fuente: Harding P y colaboradores, 2011). Para el olécranon no se encontró un ensayo que compare protocolos de rehabilitación: ese dato queda como «sin dato verificable». Laboratorio: con la banda de tensión no hubo compresión en el foco, y los autores recomendaron movimiento pasivo y no activo en el posoperatorio inmediato para limitar la distracción (fuente: Hutchinson DT y colaboradores, 2003). Revisión reciente: movimiento activo y activo asistido desde el día 2 o 3, si las partes blandas lo permiten, para prevenir la rigidez (fuente: Siebenlist S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práctica de los servicios depende de la estabilidad de la fijación: con una fijación segura se prefiere mover y con una dudosa se protege (práctica habitual / opinión experta). Esa revisión fija dos hitos: una radiografía de consolidación a las 6 semanas y el máximo apoyo y el deporte entre los 3 y 6 meses (fuente: Siebenlist S y colaboradores, 2019). Para llegar ahí mantiene un yeso a 90° unas 2 semanas y aun así empieza el movimiento el día 2 o 3 (fuente: Siebenlist S y colaboradores, 2019). Su argumento: los músculos que se contraen alrededor del codo le dan estabilidad, más aún si se ejercita con el brazo elevado sobre la cabeza; la pronación y la supinación se entrenan con el codo flexionado a 90° (fuente: Siebenlist S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ancianos, el esquema fue un yeso por encima del codo a 90° durante unos 5 días y luego un cabestrillo con movilización activa según tolerancia, sin rehabilitación formal (fuente: Gallucci GL y colaboradores, 2014). En SOFIE se usó un cabestrillo de confort y movimiento precoz según tolerancia (fuente: Joshi MA y colaboradores, 2025). La pérdida de reducción con TBW (6,6 %) (fuente: Bethell MA y colaboradores, 2025), el material que molesta, la rigidez y el nervio cubital (fuente: Siebenlist S y colaboradores, 2019). Con esto cerramos rehabilitación: movimiento temprano frente a inmovilización.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La articulación manda: lo que decide el resultado es devolverle a la incisura troclear su contorno y su ancho, no la marca del implante (fuente: Siebenlist S y colaboradores, 2019; Ring D y colaboradores, 1997). Mayo ordena la conducta porque mide a la vez desplazamiento, conminución y estabilidad (fuente: Siebenlist S y colaboradores, 2019). Banda de tensión y placa tienen función similar en los ensayos; la elección depende del patrón, del hueso y de cuánto costaría el material molesto (fuente: Alshayban MA y colaboradores, 2026; Midtgaard KS y colaboradores, 2025). En el anciano de baja demanda no operar tiene respaldo de ensayos, y la seudoartrosis resultante suele ser funcional (fuente: Joshi MA y colaboradores, 2025; Duckworth AD y colaboradores, 2017; Chen MJ y colaboradores, 2021). Se fija para poder mover pronto, y se avisa desde el consentimiento que el material puede molestar y retirarse (fuente: Siebenlist S y colaboradores, 2019; Bethell MA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Examine el nervio cubital y los pulsos antes y después de cualquier maniobra o cirugía; el nervio corre pegado al hueso (fuente: Siebenlist S y colaboradores, 2019). Radiografía de codo en 2 planos; si la fractura es multifragmentaria o sospecha impactación articular, TC, idealmente con reconstrucción 3D (fuente: Siebenlist S y colaboradores, 2019; Hill JR y colaboradores, 2023). Cuente el retiro del material como parte del plan: llegó a 31,4 % con banda de tensión en un metaanálisis de 20 estudios (fuente: Bethell MA y colaboradores, 2025). Verifique la reducción en el quirófano con proyecciones lateral y anteroposterior; un escalón articular de más de 2 mm fue el único predictor independiente de mal resultado en una cohorte de 122 fracturas operadas (fuente: Kim KE y colaboradores, 2026; Ishigaki N y colaboradores, 2004). No confunda la fractura-luxación transolecraniana con una Monteggia anterior: se parecen en la radiografía y se tratan distinto (fuente: Siebenlist S y colaboradores, 2019; Ring D y colaboradores, 1997).</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Mayo decide la conducta: 1 sin cirugía, 2A banda o placa, 2B y 3 placa (fuente: Hak DJ y colaboradores, 2000; Siebenlist S y colaboradores, 2019). La función es equivalente entre banda y placa; la diferencia es el material y la reoperación (fuente: Alshayban MA y colaboradores, 2026; Midtgaard KS y colaboradores, 2025). Avise del retiro del material desde el consentimiento (fuente: Bethell MA y colaboradores, 2025). En el anciano de baja demanda, no operar es una opción respaldada por ensayos (fuente: Joshi MA y colaboradores, 2025; Duckworth AD y colaboradores, 2017). Con luxación o coronoides roto, pida TC y piense en fractura-luxación (fuente: Siebenlist S y colaboradores, 2019; Ring D y colaboradores, 1997).</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fractura del olécranon · incisura troclear · clasificación de Mayo · Colton · Schatzker · AO/OTA 2U1B1 · banda de tensión (TBW) · placa dorsal bloqueada · doble placa · placa de neutralización · cerclaje sin agujas · agujas de Kirschner transcorticales · angulación dorsal del cúbito proximal (PUDA) · tríceps · impactación articular · fractura-luxación transolecraniana · prominencia del material · retiro del implante · seudoartrosis funcional · ancianos de baja demanda · ensayo SOFIE · movilización precoz · neuropatía cubital · prueba de extensión del codo.</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Mayo: tipo 1 no desplazada, tipo 2 estable, tipo 3 inestable; A simple, B conminuta (fuente: Siebenlist S y colaboradores, 2019). Escalón articular de más de 2 mm: el predictor de mal resultado (fuente: Kim KE y colaboradores, 2026). Banda y placa: misma función; la banda reopera más por material (fuente: Alshayban MA y colaboradores, 2026). Agujas transcorticales y anguladas migran menos y no chocan con el radio (fuente: Saeed ZM y colaboradores, 2014; Candal-Couto JJ y colaboradores, 2005). Anciano de baja demanda: no operar es una opción válida (fuente: Joshi MA y colaboradores, 2025). Con luxación o coronoides roto, pida TC y piense en fractura-luxación (fuente: Siebenlist S y colaboradores, 2019). Prueba de extensión del codo: descarta, no confirma (fuente: Appelboam A y colaboradores, 2008). Cubital primero: explórelo antes y después de operar (fuente: Siebenlist S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sin datos de ningún paciente real. Mujer de 68 años, diestra, que resbala en un piso mojado y cae sobre el codo derecho. Llega con dolor, edema posterior y no logra extender el codo contra la gravedad. Pulsos presentes y sensibilidad normal en el meñique. La radiografía en 2 planos muestra una fractura transversa simple con 6 mm de separación, sin luxación, y la cabeza radial centrada con el capitelo. Tiene hipertensión controlada y trabaja como costurera.</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¿Cómo la clasifica y qué antecedente o hallazgo falta antes de decidir?. ¿Qué técnica ofrece y qué le explica sobre el material?. Si la paciente tuviera 84 años y baja demanda, ¿cambia la conducta?. ¿Qué cuida en la colocación de las agujas?. ¿Cómo planea el movimiento y los controles?.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Es una Mayo 2A, desplazada, estable y simple, el patrón más frecuente (64,24 % en una serie) (fuente: Siebenlist S y colaboradores, 2019; Cantore M y colaboradores, 2022). Antes de decidir, documente el nervio cubital y los pulsos (fuente: Siebenlist S y colaboradores, 2019) y descarte luxación o fragmento del coronoides; si hay duda, TC (fuente: Siebenlist S y colaboradores, 2019). Ofrezca banda de tensión o placa: la función es equivalente (DASH sin diferencia, p = 0,84) y la banda reopera más por el material (RR 1,47) (fuente: Alshayban MA y colaboradores, 2026); explique que el retiro llegó a 31,4 % con banda de tensión (fuente: Bethell MA y colaboradores, 2025). Con 84 años y baja demanda, SOFIE no halló diferencia significativa en el DASH a los 12 meses (12,3 con cirugía y 18,9 sin cirugía; p = 0,12) y la seudoartrosis resultante suele ser funcional, pero la extensión activa fue mejor con cirugía (fuente: Joshi MA y colaboradores, 2025; Chen MJ y colaboradores, 2021). En las agujas: transcorticales, sin doblar, con el antebrazo en supinación y unos 30° de angulación (fuente: Saeed ZM y colaboradores, 2014; Candal-Couto JJ y colaboradores, 2005), y sin sobrepenetrar, porque la punta quedó a 16 mm del nervio interóseo anterior (fuente: Catalano LW y colaboradores, 2011). Movimiento activo desde el día 2 o 3, yeso a 90° unas 2 semanas y radiografía de consolidación a las 6 semanas (fuente: Siebenlist S y colaboradores, 2019). La fractura se decide por patrón, hueso y demanda: con banda o con placa la función es parecida, y lo que se negocia es el material que molesta (fuente: Alshayban MA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chart" Target="../charts/char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chart" Target="../charts/char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chart" Target="../charts/chart1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Fractura del olécranon: banda de tensión, placa o no operar</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trauma-adulto · antebrazo-proximal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2026-10-24.</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Mecanismo de lesión</a:t>
            </a:r>
          </a:p>
          <a:p>
            <a:pPr marL="347472" indent="-347472">
              <a:spcAft>
                <a:spcPts val="1400"/>
              </a:spcAft>
              <a:buChar char="•"/>
            </a:pPr>
            <a:r>
              <a:rPr sz="2200">
                <a:solidFill>
                  <a:srgbClr val="263238"/>
                </a:solidFill>
                <a:latin typeface="Calibri"/>
              </a:rPr>
              <a:t>4. Anatomía quirúrgica del olécranon y la incisura troclear</a:t>
            </a:r>
          </a:p>
          <a:p>
            <a:pPr marL="347472" indent="-347472">
              <a:spcAft>
                <a:spcPts val="1400"/>
              </a:spcAft>
              <a:buChar char="•"/>
            </a:pPr>
            <a:r>
              <a:rPr sz="2200">
                <a:solidFill>
                  <a:srgbClr val="263238"/>
                </a:solidFill>
                <a:latin typeface="Calibri"/>
              </a:rPr>
              <a:t>5. Variantes que cambian la decisión</a:t>
            </a:r>
          </a:p>
          <a:p>
            <a:pPr marL="347472" indent="-347472">
              <a:spcAft>
                <a:spcPts val="1400"/>
              </a:spcAft>
              <a:buChar char="•"/>
            </a:pPr>
            <a:r>
              <a:rPr sz="2200">
                <a:solidFill>
                  <a:srgbClr val="263238"/>
                </a:solidFill>
                <a:latin typeface="Calibri"/>
              </a:rPr>
              <a:t>6. Biomecánica: qué fuerzas rompen y qué fuerzas sostienen</a:t>
            </a:r>
          </a:p>
          <a:p>
            <a:pPr marL="347472" indent="-347472">
              <a:spcAft>
                <a:spcPts val="1400"/>
              </a:spcAft>
              <a:buChar char="•"/>
            </a:pPr>
            <a:r>
              <a:rPr sz="2200">
                <a:solidFill>
                  <a:srgbClr val="263238"/>
                </a:solidFill>
                <a:latin typeface="Calibri"/>
              </a:rPr>
              <a:t>7. Clasificaciones y su concordancia</a:t>
            </a:r>
          </a:p>
          <a:p>
            <a:pPr marL="347472" indent="-347472">
              <a:spcAft>
                <a:spcPts val="1400"/>
              </a:spcAft>
              <a:buChar char="•"/>
            </a:pPr>
            <a:r>
              <a:rPr sz="2200">
                <a:solidFill>
                  <a:srgbClr val="263238"/>
                </a:solidFill>
                <a:latin typeface="Calibri"/>
              </a:rPr>
              <a:t>8. Diagnóstico: clínica y criterios de inestabilidad</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Examen físico y rendimiento de las maniobras</a:t>
            </a:r>
          </a:p>
          <a:p>
            <a:pPr marL="347472" indent="-347472">
              <a:spcAft>
                <a:spcPts val="1400"/>
              </a:spcAft>
              <a:buChar char="•"/>
            </a:pPr>
            <a:r>
              <a:rPr sz="2200">
                <a:solidFill>
                  <a:srgbClr val="263238"/>
                </a:solidFill>
                <a:latin typeface="Calibri"/>
              </a:rPr>
              <a:t>10. Imágenes: radiografía, ecografía, TC y resonancia</a:t>
            </a:r>
          </a:p>
          <a:p>
            <a:pPr marL="347472" indent="-347472">
              <a:spcAft>
                <a:spcPts val="1400"/>
              </a:spcAft>
              <a:buChar char="•"/>
            </a:pPr>
            <a:r>
              <a:rPr sz="2200">
                <a:solidFill>
                  <a:srgbClr val="263238"/>
                </a:solidFill>
                <a:latin typeface="Calibri"/>
              </a:rPr>
              <a:t>11. Algoritmo de decisión</a:t>
            </a:r>
          </a:p>
          <a:p>
            <a:pPr marL="347472" indent="-347472">
              <a:spcAft>
                <a:spcPts val="1400"/>
              </a:spcAft>
              <a:buChar char="•"/>
            </a:pPr>
            <a:r>
              <a:rPr sz="2200">
                <a:solidFill>
                  <a:srgbClr val="263238"/>
                </a:solidFill>
                <a:latin typeface="Calibri"/>
              </a:rPr>
              <a:t>12. Tratamiento: sin cirugía, banda de tensión, placa y otras opciones</a:t>
            </a:r>
          </a:p>
          <a:p>
            <a:pPr marL="347472" indent="-347472">
              <a:spcAft>
                <a:spcPts val="1400"/>
              </a:spcAft>
              <a:buChar char="•"/>
            </a:pPr>
            <a:r>
              <a:rPr sz="2200">
                <a:solidFill>
                  <a:srgbClr val="263238"/>
                </a:solidFill>
                <a:latin typeface="Calibri"/>
              </a:rPr>
              <a:t>13. Técnica quirúrgica: posición, abordaje, reducción, fijación y cierre</a:t>
            </a:r>
          </a:p>
          <a:p>
            <a:pPr marL="347472" indent="-347472">
              <a:spcAft>
                <a:spcPts val="1400"/>
              </a:spcAft>
              <a:buChar char="•"/>
            </a:pPr>
            <a:r>
              <a:rPr sz="2200">
                <a:solidFill>
                  <a:srgbClr val="263238"/>
                </a:solidFill>
                <a:latin typeface="Calibri"/>
              </a:rPr>
              <a:t>14. Complicaciones: material, pérdida de reducción, infección, rigidez y nervio</a:t>
            </a:r>
          </a:p>
          <a:p>
            <a:pPr marL="347472" indent="-347472">
              <a:spcAft>
                <a:spcPts val="1400"/>
              </a:spcAft>
              <a:buChar char="•"/>
            </a:pPr>
            <a:r>
              <a:rPr sz="2200">
                <a:solidFill>
                  <a:srgbClr val="263238"/>
                </a:solidFill>
                <a:latin typeface="Calibri"/>
              </a:rPr>
              <a:t>15. Pronóstico: función, artrosis y qué lo modifica</a:t>
            </a:r>
          </a:p>
          <a:p>
            <a:pPr marL="347472" indent="-347472">
              <a:spcAft>
                <a:spcPts val="1400"/>
              </a:spcAft>
              <a:buChar char="•"/>
            </a:pPr>
            <a:r>
              <a:rPr sz="2200">
                <a:solidFill>
                  <a:srgbClr val="263238"/>
                </a:solidFill>
                <a:latin typeface="Calibri"/>
              </a:rPr>
              <a:t>16. Poblaciones especiales: el anciano de baja demanda</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Hak DJ et al. J Am Acad Orthop Surg. 2000. doi:10.5435/00124635-200007000-00007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olécranon es la punta del cúbito y el punto de anclaje del tríceps. Si se rompe y se desplaza, el codo pierde la extensión activa y la incisura troclear queda con escalón…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Siebenlist S et al. EFORT Open Rev. 2019. doi:10.1302/2058-5241.4.180022</a:t>
            </a:r>
          </a:p>
          <a:p>
            <a:r>
              <a:rPr sz="1000">
                <a:solidFill>
                  <a:srgbClr val="5A6469"/>
                </a:solidFill>
                <a:latin typeface="Calibri"/>
              </a:rPr>
              <a:t>[r22] Keener JD et al. J Shoulder Elbow Surg. 2010. doi:10.1016/j.jse.2009.10.008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olécranon es el extremo proximal del cúbito, la «punta del codo».</a:t>
            </a:r>
          </a:p>
          <a:p>
            <a:pPr marL="347472" indent="-347472">
              <a:spcAft>
                <a:spcPts val="1400"/>
              </a:spcAft>
              <a:buChar char="•"/>
            </a:pPr>
            <a:r>
              <a:rPr sz="2400">
                <a:solidFill>
                  <a:srgbClr val="263238"/>
                </a:solidFill>
                <a:latin typeface="Calibri"/>
              </a:rPr>
              <a:t>Forma la parte posterior de la incisura troclear, que abraza la tróclea del húmero, y recibe la inserción del tríceps [r2, r22].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Siebenlist S et al. EFORT Open Rev. 2019. doi:10.1302/2058-5241.4.180022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Cuando la fractura se desplaza, ese fragmento deja de estar unido al resto del cúbito y la tracción del mecanismo extensor separa los fragmentos [r2].</a:t>
            </a:r>
          </a:p>
          <a:p>
            <a:pPr marL="347472" indent="-347472">
              <a:spcAft>
                <a:spcPts val="1400"/>
              </a:spcAft>
              <a:buChar char="•"/>
            </a:pPr>
            <a:r>
              <a:rPr sz="2400">
                <a:solidFill>
                  <a:srgbClr val="263238"/>
                </a:solidFill>
                <a:latin typeface="Calibri"/>
              </a:rPr>
              <a:t>La consecuencia clínica es la pérdida de la extensión activa.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Hak DJ et al. J Am Acad Orthop Surg. 2000. doi:10.5435/00124635-200007000-00007</a:t>
            </a:r>
          </a:p>
          <a:p>
            <a:r>
              <a:rPr sz="800">
                <a:solidFill>
                  <a:srgbClr val="5A6469"/>
                </a:solidFill>
                <a:latin typeface="Calibri"/>
              </a:rPr>
              <a:t>[r2] Siebenlist S et al. EFORT Open Rev. 2019. doi:10.1302/2058-5241.4.180022</a:t>
            </a:r>
          </a:p>
          <a:p>
            <a:r>
              <a:rPr sz="800">
                <a:solidFill>
                  <a:srgbClr val="5A6469"/>
                </a:solidFill>
                <a:latin typeface="Calibri"/>
              </a:rPr>
              <a:t>[r4] Joshi MA et al. J Bone Joint Surg Am. 2025. doi:10.2106/JBJS.24.00655</a:t>
            </a:r>
          </a:p>
          <a:p>
            <a:r>
              <a:rPr sz="800">
                <a:solidFill>
                  <a:srgbClr val="5A6469"/>
                </a:solidFill>
                <a:latin typeface="Calibri"/>
              </a:rPr>
              <a:t>[r22] Keener JD et al. J Shoulder Elbow Surg. 2010. doi:10.1016/j.jse.2009.10.008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niños la anatomía y la decisión cambian, y tampoco se desarrollan aquí.</a:t>
            </a:r>
          </a:p>
          <a:p>
            <a:pPr marL="347472" indent="-347472">
              <a:spcAft>
                <a:spcPts val="1400"/>
              </a:spcAft>
              <a:buChar char="•"/>
            </a:pPr>
            <a:r>
              <a:rPr sz="2400">
                <a:solidFill>
                  <a:srgbClr val="263238"/>
                </a:solidFill>
                <a:latin typeface="Calibri"/>
              </a:rPr>
              <a:t>Primero la anatomía y la biomecánica, para entender por qué se rompe y por qué se fija como se fija.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Matar HE et al. Cochrane Database Syst Rev. 2014. doi:10.1002/14651858.CD010144.pub2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hay una cifra única de proporción, porque cada fuente usa un denominador distinto.</a:t>
            </a:r>
          </a:p>
          <a:p>
            <a:pPr marL="347472" indent="-347472">
              <a:spcAft>
                <a:spcPts val="1400"/>
              </a:spcAft>
              <a:buChar char="•"/>
            </a:pPr>
            <a:r>
              <a:rPr sz="2400">
                <a:solidFill>
                  <a:srgbClr val="263238"/>
                </a:solidFill>
                <a:latin typeface="Calibri"/>
              </a:rPr>
              <a:t>Cochrane la estima en cerca de 1 % de todas las fracturas del miembro superior [r23].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Patrones de fractura de olécranon en el registro sueco (n = 2.462)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Brüggemann A et al. Eur J Trauma Emerg Surg. 2022. doi:10.1007/s00068-021-01765-2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elegida entre los operados en Dinamarca: 1999 y 2018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Zeyghami W et al. J Orthop Surg Res. 2025. doi:10.1186/s13018-025-05970-2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Cantore M et al. JSES Int. 2022. doi:10.1016/j.jseint.2021.11.015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directa es una caída o un golpe sobre la punta del codo; es la más frecuente [r24].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Cantore M et al. JSES Int. 2022. doi:10.1016/j.jseint.2021.11.015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esa serie, la caída de poca energía dio sobre todo fracturas simples, desplazadas y estables, mientras que el trauma de alta energía dio tanto simples como conminutas [r24].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Siebenlist S et al. EFORT Open Rev. 2019. doi:10.1302/2058-5241.4.180022</a:t>
            </a:r>
          </a:p>
          <a:p>
            <a:r>
              <a:rPr sz="1000">
                <a:solidFill>
                  <a:srgbClr val="5A6469"/>
                </a:solidFill>
                <a:latin typeface="Calibri"/>
              </a:rPr>
              <a:t>[r5] Ring D et al. J Orthop Trauma. 1997. doi:10.1097/00005131-199711000-00001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fuerzas rotatorias pueden producir fracturas-luxaciones posterolaterales, posteromediales o transolecranianas [r2].</a:t>
            </a:r>
          </a:p>
          <a:p>
            <a:pPr marL="347472" indent="-347472">
              <a:spcAft>
                <a:spcPts val="1400"/>
              </a:spcAft>
              <a:buChar char="•"/>
            </a:pPr>
            <a:r>
              <a:rPr sz="2400">
                <a:solidFill>
                  <a:srgbClr val="263238"/>
                </a:solidFill>
                <a:latin typeface="Calibri"/>
              </a:rPr>
              <a:t>En la variante anterior, el húmero distal empuja a través del olécranon y deja el cúbito proximal en varios fragmentos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quirúrgica del olécranon y la incisura troclear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Siebenlist S et al. EFORT Open Rev. 2019. doi:10.1302/2058-5241.4.180022</a:t>
            </a:r>
          </a:p>
          <a:p>
            <a:r>
              <a:rPr sz="800">
                <a:solidFill>
                  <a:srgbClr val="5A6469"/>
                </a:solidFill>
                <a:latin typeface="Calibri"/>
              </a:rPr>
              <a:t>[r15] Rouleau DM et al. J Shoulder Elbow Surg. 2010. doi:10.1016/j.jse.2009.07.005</a:t>
            </a:r>
          </a:p>
          <a:p>
            <a:r>
              <a:rPr sz="800">
                <a:solidFill>
                  <a:srgbClr val="5A6469"/>
                </a:solidFill>
                <a:latin typeface="Calibri"/>
              </a:rPr>
              <a:t>[r22] Keener JD et al. J Shoulder Elbow Surg. 2010. doi:10.1016/j.jse.2009.10.008</a:t>
            </a:r>
          </a:p>
          <a:p>
            <a:r>
              <a:rPr sz="800">
                <a:solidFill>
                  <a:srgbClr val="5A6469"/>
                </a:solidFill>
                <a:latin typeface="Calibri"/>
              </a:rPr>
              <a:t>[r28] Beşer CG et al. Surg Radiol Anat. 2014. doi:10.1007/s00276-014-1340-4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Piense en la incisura troclear como una pinza que abraza la tróclea del húmero.</a:t>
            </a:r>
          </a:p>
          <a:p>
            <a:pPr marL="347472" indent="-347472">
              <a:spcAft>
                <a:spcPts val="1400"/>
              </a:spcAft>
              <a:buChar char="•"/>
            </a:pPr>
            <a:r>
              <a:rPr sz="2400">
                <a:solidFill>
                  <a:srgbClr val="263238"/>
                </a:solidFill>
                <a:latin typeface="Calibri"/>
              </a:rPr>
              <a:t>El olécranon forma su parte posterior y el coronoides la anterior.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quirúrgica del olécranon y la incisura troclear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Keener JD et al. J Shoulder Elbow Surg. 2010. doi:10.1016/j.jse.2009.10.008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tendón llega al olécranon como un domo ancho y plano.</a:t>
            </a:r>
          </a:p>
          <a:p>
            <a:pPr marL="347472" indent="-347472">
              <a:spcAft>
                <a:spcPts val="1400"/>
              </a:spcAft>
              <a:buChar char="•"/>
            </a:pPr>
            <a:r>
              <a:rPr sz="2400">
                <a:solidFill>
                  <a:srgbClr val="263238"/>
                </a:solidFill>
                <a:latin typeface="Calibri"/>
              </a:rPr>
              <a:t>En 36 codos de cadáver, el tendón propio midió 23,7 mm de ancho, contra 26,9 mm del olécranon (razón de 0,88) [r22].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quirúrgica del olécranon en una tabla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Siebenlist S et al. EFORT Open Rev. 2019. doi:10.1302/2058-5241.4.180022</a:t>
            </a:r>
          </a:p>
          <a:p>
            <a:r>
              <a:rPr sz="800">
                <a:solidFill>
                  <a:srgbClr val="5A6469"/>
                </a:solidFill>
                <a:latin typeface="Calibri"/>
              </a:rPr>
              <a:t>[r15] Rouleau DM et al. J Shoulder Elbow Surg. 2010. doi:10.1016/j.jse.2009.07.005</a:t>
            </a:r>
          </a:p>
          <a:p>
            <a:r>
              <a:rPr sz="800">
                <a:solidFill>
                  <a:srgbClr val="5A6469"/>
                </a:solidFill>
                <a:latin typeface="Calibri"/>
              </a:rPr>
              <a:t>[r22] Keener JD et al. J Shoulder Elbow Surg. 2010. doi:10.1016/j.jse.2009.10.008</a:t>
            </a:r>
          </a:p>
          <a:p>
            <a:r>
              <a:rPr sz="800">
                <a:solidFill>
                  <a:srgbClr val="5A6469"/>
                </a:solidFill>
                <a:latin typeface="Calibri"/>
              </a:rPr>
              <a:t>[r28] Beşer CG et al. Surg Radiol Anat. 2014. doi:10.1007/s00276-014-1340-4</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Estructura</a:t>
                      </a:r>
                    </a:p>
                  </a:txBody>
                  <a:tcPr>
                    <a:solidFill>
                      <a:srgbClr val="0F5F6B"/>
                    </a:solidFill>
                  </a:tcPr>
                </a:tc>
                <a:tc>
                  <a:txBody>
                    <a:bodyPr/>
                    <a:lstStyle/>
                    <a:p>
                      <a:r>
                        <a:rPr sz="1400" b="1">
                          <a:solidFill>
                            <a:srgbClr val="FFFFFF"/>
                          </a:solidFill>
                          <a:latin typeface="Calibri"/>
                        </a:rPr>
                        <a:t>Qué hace</a:t>
                      </a:r>
                    </a:p>
                  </a:txBody>
                  <a:tcPr>
                    <a:solidFill>
                      <a:srgbClr val="0F5F6B"/>
                    </a:solidFill>
                  </a:tcPr>
                </a:tc>
                <a:tc>
                  <a:txBody>
                    <a:bodyPr/>
                    <a:lstStyle/>
                    <a:p>
                      <a:r>
                        <a:rPr sz="1400" b="1">
                          <a:solidFill>
                            <a:srgbClr val="FFFFFF"/>
                          </a:solidFill>
                          <a:latin typeface="Calibri"/>
                        </a:rPr>
                        <a:t>Dato medido</a:t>
                      </a:r>
                    </a:p>
                  </a:txBody>
                  <a:tcPr>
                    <a:solidFill>
                      <a:srgbClr val="0F5F6B"/>
                    </a:solidFill>
                  </a:tcPr>
                </a:tc>
                <a:tc>
                  <a:txBody>
                    <a:bodyPr/>
                    <a:lstStyle/>
                    <a:p>
                      <a:r>
                        <a:rPr sz="1400" b="1">
                          <a:solidFill>
                            <a:srgbClr val="FFFFFF"/>
                          </a:solidFill>
                          <a:latin typeface="Calibri"/>
                        </a:rPr>
                        <a:t>Por qué importa al operar</a:t>
                      </a:r>
                    </a:p>
                  </a:txBody>
                  <a:tcPr>
                    <a:solidFill>
                      <a:srgbClr val="0F5F6B"/>
                    </a:solidFill>
                  </a:tcPr>
                </a:tc>
              </a:tr>
              <a:tr h="457200">
                <a:tc>
                  <a:txBody>
                    <a:bodyPr/>
                    <a:lstStyle/>
                    <a:p>
                      <a:r>
                        <a:rPr sz="1400">
                          <a:solidFill>
                            <a:srgbClr val="263238"/>
                          </a:solidFill>
                          <a:latin typeface="Calibri"/>
                        </a:rPr>
                        <a:t>Incisura troclear</a:t>
                      </a:r>
                    </a:p>
                  </a:txBody>
                  <a:tcPr>
                    <a:solidFill>
                      <a:srgbClr val="EEF3F4"/>
                    </a:solidFill>
                  </a:tcPr>
                </a:tc>
                <a:tc>
                  <a:txBody>
                    <a:bodyPr/>
                    <a:lstStyle/>
                    <a:p>
                      <a:r>
                        <a:rPr sz="1400">
                          <a:solidFill>
                            <a:srgbClr val="263238"/>
                          </a:solidFill>
                          <a:latin typeface="Calibri"/>
                        </a:rPr>
                        <a:t>Abraza la tróclea; el olécranon frena la luxación anterior y el coronoides la posterior</a:t>
                      </a:r>
                    </a:p>
                  </a:txBody>
                  <a:tcPr>
                    <a:solidFill>
                      <a:srgbClr val="EEF3F4"/>
                    </a:solidFill>
                  </a:tcPr>
                </a:tc>
                <a:tc>
                  <a:txBody>
                    <a:bodyPr/>
                    <a:lstStyle/>
                    <a:p>
                      <a:r>
                        <a:rPr sz="1400">
                          <a:solidFill>
                            <a:srgbClr val="263238"/>
                          </a:solidFill>
                          <a:latin typeface="Calibri"/>
                        </a:rPr>
                        <a:t>Zona sin cartílago de 3 a 5 mm entre ambas</a:t>
                      </a:r>
                    </a:p>
                  </a:txBody>
                  <a:tcPr>
                    <a:solidFill>
                      <a:srgbClr val="EEF3F4"/>
                    </a:solidFill>
                  </a:tcPr>
                </a:tc>
                <a:tc>
                  <a:txBody>
                    <a:bodyPr/>
                    <a:lstStyle/>
                    <a:p>
                      <a:r>
                        <a:rPr sz="1400">
                          <a:solidFill>
                            <a:srgbClr val="263238"/>
                          </a:solidFill>
                          <a:latin typeface="Calibri"/>
                        </a:rPr>
                        <a:t>Reconstruir ancho y contorno, sin estrangular ni ensanchar</a:t>
                      </a:r>
                    </a:p>
                  </a:txBody>
                  <a:tcPr>
                    <a:solidFill>
                      <a:srgbClr val="EEF3F4"/>
                    </a:solidFill>
                  </a:tcPr>
                </a:tc>
              </a:tr>
              <a:tr h="457200">
                <a:tc>
                  <a:txBody>
                    <a:bodyPr/>
                    <a:lstStyle/>
                    <a:p>
                      <a:r>
                        <a:rPr sz="1400">
                          <a:solidFill>
                            <a:srgbClr val="263238"/>
                          </a:solidFill>
                          <a:latin typeface="Calibri"/>
                        </a:rPr>
                        <a:t>Olécranon</a:t>
                      </a:r>
                    </a:p>
                  </a:txBody>
                  <a:tcPr>
                    <a:solidFill>
                      <a:srgbClr val="FFFFFF"/>
                    </a:solidFill>
                  </a:tcPr>
                </a:tc>
                <a:tc>
                  <a:txBody>
                    <a:bodyPr/>
                    <a:lstStyle/>
                    <a:p>
                      <a:r>
                        <a:rPr sz="1400">
                          <a:solidFill>
                            <a:srgbClr val="263238"/>
                          </a:solidFill>
                          <a:latin typeface="Calibri"/>
                        </a:rPr>
                        <a:t>Brazo de palanca del tríceps</a:t>
                      </a:r>
                    </a:p>
                  </a:txBody>
                  <a:tcPr>
                    <a:solidFill>
                      <a:srgbClr val="FFFFFF"/>
                    </a:solidFill>
                  </a:tcPr>
                </a:tc>
                <a:tc>
                  <a:txBody>
                    <a:bodyPr/>
                    <a:lstStyle/>
                    <a:p>
                      <a:r>
                        <a:rPr sz="1400">
                          <a:solidFill>
                            <a:srgbClr val="263238"/>
                          </a:solidFill>
                          <a:latin typeface="Calibri"/>
                        </a:rPr>
                        <a:t>Altura posterior de 24,6 mm; ancho de 23,1 mm</a:t>
                      </a:r>
                    </a:p>
                  </a:txBody>
                  <a:tcPr>
                    <a:solidFill>
                      <a:srgbClr val="FFFFFF"/>
                    </a:solidFill>
                  </a:tcPr>
                </a:tc>
                <a:tc>
                  <a:txBody>
                    <a:bodyPr/>
                    <a:lstStyle/>
                    <a:p>
                      <a:r>
                        <a:rPr sz="1400">
                          <a:solidFill>
                            <a:srgbClr val="263238"/>
                          </a:solidFill>
                          <a:latin typeface="Calibri"/>
                        </a:rPr>
                        <a:t>Un fragmento proximal pequeño admite poco material</a:t>
                      </a:r>
                    </a:p>
                  </a:txBody>
                  <a:tcPr>
                    <a:solidFill>
                      <a:srgbClr val="FFFFFF"/>
                    </a:solidFill>
                  </a:tcPr>
                </a:tc>
              </a:tr>
              <a:tr h="457200">
                <a:tc>
                  <a:txBody>
                    <a:bodyPr/>
                    <a:lstStyle/>
                    <a:p>
                      <a:r>
                        <a:rPr sz="1400">
                          <a:solidFill>
                            <a:srgbClr val="263238"/>
                          </a:solidFill>
                          <a:latin typeface="Calibri"/>
                        </a:rPr>
                        <a:t>Angulación dorsal (PUDA)</a:t>
                      </a:r>
                    </a:p>
                  </a:txBody>
                  <a:tcPr>
                    <a:solidFill>
                      <a:srgbClr val="EEF3F4"/>
                    </a:solidFill>
                  </a:tcPr>
                </a:tc>
                <a:tc>
                  <a:txBody>
                    <a:bodyPr/>
                    <a:lstStyle/>
                    <a:p>
                      <a:r>
                        <a:rPr sz="1400">
                          <a:solidFill>
                            <a:srgbClr val="263238"/>
                          </a:solidFill>
                          <a:latin typeface="Calibri"/>
                        </a:rPr>
                        <a:t>Forma natural del cúbito proximal</a:t>
                      </a:r>
                    </a:p>
                  </a:txBody>
                  <a:tcPr>
                    <a:solidFill>
                      <a:srgbClr val="EEF3F4"/>
                    </a:solidFill>
                  </a:tcPr>
                </a:tc>
                <a:tc>
                  <a:txBody>
                    <a:bodyPr/>
                    <a:lstStyle/>
                    <a:p>
                      <a:r>
                        <a:rPr sz="1400">
                          <a:solidFill>
                            <a:srgbClr val="263238"/>
                          </a:solidFill>
                          <a:latin typeface="Calibri"/>
                        </a:rPr>
                        <a:t>Presente en 96 %; media de 5,7°</a:t>
                      </a:r>
                    </a:p>
                  </a:txBody>
                  <a:tcPr>
                    <a:solidFill>
                      <a:srgbClr val="EEF3F4"/>
                    </a:solidFill>
                  </a:tcPr>
                </a:tc>
                <a:tc>
                  <a:txBody>
                    <a:bodyPr/>
                    <a:lstStyle/>
                    <a:p>
                      <a:r>
                        <a:rPr sz="1400">
                          <a:solidFill>
                            <a:srgbClr val="263238"/>
                          </a:solidFill>
                          <a:latin typeface="Calibri"/>
                        </a:rPr>
                        <a:t>Una placa recta puede desalinear; el lado sano sirve de plantilla</a:t>
                      </a:r>
                    </a:p>
                  </a:txBody>
                  <a:tcPr>
                    <a:solidFill>
                      <a:srgbClr val="EEF3F4"/>
                    </a:solidFill>
                  </a:tcPr>
                </a:tc>
              </a:tr>
              <a:tr h="457200">
                <a:tc>
                  <a:txBody>
                    <a:bodyPr/>
                    <a:lstStyle/>
                    <a:p>
                      <a:r>
                        <a:rPr sz="1400">
                          <a:solidFill>
                            <a:srgbClr val="263238"/>
                          </a:solidFill>
                          <a:latin typeface="Calibri"/>
                        </a:rPr>
                        <a:t>Huella del tríceps</a:t>
                      </a:r>
                    </a:p>
                  </a:txBody>
                  <a:tcPr>
                    <a:solidFill>
                      <a:srgbClr val="FFFFFF"/>
                    </a:solidFill>
                  </a:tcPr>
                </a:tc>
                <a:tc>
                  <a:txBody>
                    <a:bodyPr/>
                    <a:lstStyle/>
                    <a:p>
                      <a:r>
                        <a:rPr sz="1400">
                          <a:solidFill>
                            <a:srgbClr val="263238"/>
                          </a:solidFill>
                          <a:latin typeface="Calibri"/>
                        </a:rPr>
                        <a:t>Ancla el mecanismo extensor</a:t>
                      </a:r>
                    </a:p>
                  </a:txBody>
                  <a:tcPr>
                    <a:solidFill>
                      <a:srgbClr val="FFFFFF"/>
                    </a:solidFill>
                  </a:tcPr>
                </a:tc>
                <a:tc>
                  <a:txBody>
                    <a:bodyPr/>
                    <a:lstStyle/>
                    <a:p>
                      <a:r>
                        <a:rPr sz="1400">
                          <a:solidFill>
                            <a:srgbClr val="263238"/>
                          </a:solidFill>
                          <a:latin typeface="Calibri"/>
                        </a:rPr>
                        <a:t>Ancho de 20,9 mm; largo de 13,4 mm; a 14,8 mm de la punta</a:t>
                      </a:r>
                    </a:p>
                  </a:txBody>
                  <a:tcPr>
                    <a:solidFill>
                      <a:srgbClr val="FFFFFF"/>
                    </a:solidFill>
                  </a:tcPr>
                </a:tc>
                <a:tc>
                  <a:txBody>
                    <a:bodyPr/>
                    <a:lstStyle/>
                    <a:p>
                      <a:r>
                        <a:rPr sz="1400">
                          <a:solidFill>
                            <a:srgbClr val="263238"/>
                          </a:solidFill>
                          <a:latin typeface="Calibri"/>
                        </a:rPr>
                        <a:t>Todo implante que la cruza compromete el tendón</a:t>
                      </a:r>
                    </a:p>
                  </a:txBody>
                  <a:tcPr>
                    <a:solidFill>
                      <a:srgbClr val="FFFFFF"/>
                    </a:solidFill>
                  </a:tcPr>
                </a:tc>
              </a:tr>
              <a:tr h="457200">
                <a:tc>
                  <a:txBody>
                    <a:bodyPr/>
                    <a:lstStyle/>
                    <a:p>
                      <a:r>
                        <a:rPr sz="1400">
                          <a:solidFill>
                            <a:srgbClr val="263238"/>
                          </a:solidFill>
                          <a:latin typeface="Calibri"/>
                        </a:rPr>
                        <a:t>Nervio cubital</a:t>
                      </a:r>
                    </a:p>
                  </a:txBody>
                  <a:tcPr>
                    <a:solidFill>
                      <a:srgbClr val="EEF3F4"/>
                    </a:solidFill>
                  </a:tcPr>
                </a:tc>
                <a:tc>
                  <a:txBody>
                    <a:bodyPr/>
                    <a:lstStyle/>
                    <a:p>
                      <a:r>
                        <a:rPr sz="1400">
                          <a:solidFill>
                            <a:srgbClr val="263238"/>
                          </a:solidFill>
                          <a:latin typeface="Calibri"/>
                        </a:rPr>
                        <a:t>Pasa pegado al hueso</a:t>
                      </a:r>
                    </a:p>
                  </a:txBody>
                  <a:tcPr>
                    <a:solidFill>
                      <a:srgbClr val="EEF3F4"/>
                    </a:solidFill>
                  </a:tcPr>
                </a:tc>
                <a:tc>
                  <a:txBody>
                    <a:bodyPr/>
                    <a:lstStyle/>
                    <a:p>
                      <a:r>
                        <a:rPr sz="1400">
                          <a:solidFill>
                            <a:srgbClr val="263238"/>
                          </a:solidFill>
                          <a:latin typeface="Calibri"/>
                        </a:rPr>
                        <a:t>Sin cifra</a:t>
                      </a:r>
                    </a:p>
                  </a:txBody>
                  <a:tcPr>
                    <a:solidFill>
                      <a:srgbClr val="EEF3F4"/>
                    </a:solidFill>
                  </a:tcPr>
                </a:tc>
                <a:tc>
                  <a:txBody>
                    <a:bodyPr/>
                    <a:lstStyle/>
                    <a:p>
                      <a:r>
                        <a:rPr sz="1400">
                          <a:solidFill>
                            <a:srgbClr val="263238"/>
                          </a:solidFill>
                          <a:latin typeface="Calibri"/>
                        </a:rPr>
                        <a:t>Se explora siempre y se protege al abordar y al colocar tornillos</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69</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que cambian la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Brüggemann A et al. Eur J Trauma Emerg Surg. 2022. doi:10.1007/s00068-021-01765-2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«Fractura del olécranon» agrupa lesiones que se tratan distinto.</a:t>
            </a:r>
          </a:p>
          <a:p>
            <a:pPr marL="347472" indent="-347472">
              <a:spcAft>
                <a:spcPts val="1400"/>
              </a:spcAft>
              <a:buChar char="•"/>
            </a:pPr>
            <a:r>
              <a:rPr sz="2400">
                <a:solidFill>
                  <a:srgbClr val="263238"/>
                </a:solidFill>
                <a:latin typeface="Calibri"/>
              </a:rPr>
              <a:t>El registro sueco separó 4: avulsión de la punta, central simple, central conminuta y distal [r26].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69</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que cambian la decisión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Ring D et al. J Orthop Trauma. 1997. doi:10.1097/00005131-199711000-00001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Con fijación anatómica estable, el resultado a los 25 meses fue excelente en 7, bueno en 8 y regular en 2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69</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qué las delata y qué cambia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Hak DJ et al. J Am Acad Orthop Surg. 2000. doi:10.5435/00124635-200007000-00007</a:t>
            </a:r>
          </a:p>
          <a:p>
            <a:r>
              <a:rPr sz="800">
                <a:solidFill>
                  <a:srgbClr val="5A6469"/>
                </a:solidFill>
                <a:latin typeface="Calibri"/>
              </a:rPr>
              <a:t>[r2] Siebenlist S et al. EFORT Open Rev. 2019. doi:10.1302/2058-5241.4.180022</a:t>
            </a:r>
          </a:p>
          <a:p>
            <a:r>
              <a:rPr sz="800">
                <a:solidFill>
                  <a:srgbClr val="5A6469"/>
                </a:solidFill>
                <a:latin typeface="Calibri"/>
              </a:rPr>
              <a:t>[r5] Ring D et al. J Orthop Trauma. 1997. doi:10.1097/00005131-199711000-00001</a:t>
            </a:r>
          </a:p>
          <a:p>
            <a:r>
              <a:rPr sz="800">
                <a:solidFill>
                  <a:srgbClr val="5A6469"/>
                </a:solidFill>
                <a:latin typeface="Calibri"/>
              </a:rPr>
              <a:t>[r10] Hill JR et al. J Orthop Trauma. 2023. doi:10.1097/BOT.0000000000002672</a:t>
            </a:r>
          </a:p>
          <a:p>
            <a:r>
              <a:rPr sz="800">
                <a:solidFill>
                  <a:srgbClr val="5A6469"/>
                </a:solidFill>
                <a:latin typeface="Calibri"/>
              </a:rPr>
              <a:t>[r11] Kim KE et al. Bone Joint J. 2026. doi:10.1302/0301-620X.108B1.BJJ-2025-0444.R1</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Variante</a:t>
                      </a:r>
                    </a:p>
                  </a:txBody>
                  <a:tcPr>
                    <a:solidFill>
                      <a:srgbClr val="0F5F6B"/>
                    </a:solidFill>
                  </a:tcPr>
                </a:tc>
                <a:tc>
                  <a:txBody>
                    <a:bodyPr/>
                    <a:lstStyle/>
                    <a:p>
                      <a:r>
                        <a:rPr sz="1600" b="1">
                          <a:solidFill>
                            <a:srgbClr val="FFFFFF"/>
                          </a:solidFill>
                          <a:latin typeface="Calibri"/>
                        </a:rPr>
                        <a:t>Qué la delata</a:t>
                      </a:r>
                    </a:p>
                  </a:txBody>
                  <a:tcPr>
                    <a:solidFill>
                      <a:srgbClr val="0F5F6B"/>
                    </a:solidFill>
                  </a:tcPr>
                </a:tc>
                <a:tc>
                  <a:txBody>
                    <a:bodyPr/>
                    <a:lstStyle/>
                    <a:p>
                      <a:r>
                        <a:rPr sz="1600" b="1">
                          <a:solidFill>
                            <a:srgbClr val="FFFFFF"/>
                          </a:solidFill>
                          <a:latin typeface="Calibri"/>
                        </a:rPr>
                        <a:t>Qué cambia en la decisión</a:t>
                      </a:r>
                    </a:p>
                  </a:txBody>
                  <a:tcPr>
                    <a:solidFill>
                      <a:srgbClr val="0F5F6B"/>
                    </a:solidFill>
                  </a:tcPr>
                </a:tc>
              </a:tr>
              <a:tr h="457200">
                <a:tc>
                  <a:txBody>
                    <a:bodyPr/>
                    <a:lstStyle/>
                    <a:p>
                      <a:r>
                        <a:rPr sz="1600">
                          <a:solidFill>
                            <a:srgbClr val="263238"/>
                          </a:solidFill>
                          <a:latin typeface="Calibri"/>
                        </a:rPr>
                        <a:t>Avulsión de la punta</a:t>
                      </a:r>
                    </a:p>
                  </a:txBody>
                  <a:tcPr>
                    <a:solidFill>
                      <a:srgbClr val="EEF3F4"/>
                    </a:solidFill>
                  </a:tcPr>
                </a:tc>
                <a:tc>
                  <a:txBody>
                    <a:bodyPr/>
                    <a:lstStyle/>
                    <a:p>
                      <a:r>
                        <a:rPr sz="1600">
                          <a:solidFill>
                            <a:srgbClr val="263238"/>
                          </a:solidFill>
                          <a:latin typeface="Calibri"/>
                        </a:rPr>
                        <a:t>Fragmento proximal pequeño en la radiografía lateral</a:t>
                      </a:r>
                    </a:p>
                  </a:txBody>
                  <a:tcPr>
                    <a:solidFill>
                      <a:srgbClr val="EEF3F4"/>
                    </a:solidFill>
                  </a:tcPr>
                </a:tc>
                <a:tc>
                  <a:txBody>
                    <a:bodyPr/>
                    <a:lstStyle/>
                    <a:p>
                      <a:r>
                        <a:rPr sz="1600">
                          <a:solidFill>
                            <a:srgbClr val="263238"/>
                          </a:solidFill>
                          <a:latin typeface="Calibri"/>
                        </a:rPr>
                        <a:t>Poco hueso para fijar: sutura de descarga del tríceps o placa en gancho [r1, r2]</a:t>
                      </a:r>
                    </a:p>
                  </a:txBody>
                  <a:tcPr>
                    <a:solidFill>
                      <a:srgbClr val="EEF3F4"/>
                    </a:solidFill>
                  </a:tcPr>
                </a:tc>
              </a:tr>
              <a:tr h="457200">
                <a:tc>
                  <a:txBody>
                    <a:bodyPr/>
                    <a:lstStyle/>
                    <a:p>
                      <a:r>
                        <a:rPr sz="1600">
                          <a:solidFill>
                            <a:srgbClr val="263238"/>
                          </a:solidFill>
                          <a:latin typeface="Calibri"/>
                        </a:rPr>
                        <a:t>Con impactación articular</a:t>
                      </a:r>
                    </a:p>
                  </a:txBody>
                  <a:tcPr>
                    <a:solidFill>
                      <a:srgbClr val="FFFFFF"/>
                    </a:solidFill>
                  </a:tcPr>
                </a:tc>
                <a:tc>
                  <a:txBody>
                    <a:bodyPr/>
                    <a:lstStyle/>
                    <a:p>
                      <a:r>
                        <a:rPr sz="1600">
                          <a:solidFill>
                            <a:srgbClr val="263238"/>
                          </a:solidFill>
                          <a:latin typeface="Calibri"/>
                        </a:rPr>
                        <a:t>Fragmentos hundidos en la TC</a:t>
                      </a:r>
                    </a:p>
                  </a:txBody>
                  <a:tcPr>
                    <a:solidFill>
                      <a:srgbClr val="FFFFFF"/>
                    </a:solidFill>
                  </a:tcPr>
                </a:tc>
                <a:tc>
                  <a:txBody>
                    <a:bodyPr/>
                    <a:lstStyle/>
                    <a:p>
                      <a:r>
                        <a:rPr sz="1600">
                          <a:solidFill>
                            <a:srgbClr val="263238"/>
                          </a:solidFill>
                          <a:latin typeface="Calibri"/>
                        </a:rPr>
                        <a:t>Elevar y apoyar el fragmento; el escalón residual predice mal resultado [r10, r11]</a:t>
                      </a:r>
                    </a:p>
                  </a:txBody>
                  <a:tcPr>
                    <a:solidFill>
                      <a:srgbClr val="FFFFFF"/>
                    </a:solidFill>
                  </a:tcPr>
                </a:tc>
              </a:tr>
              <a:tr h="457200">
                <a:tc>
                  <a:txBody>
                    <a:bodyPr/>
                    <a:lstStyle/>
                    <a:p>
                      <a:r>
                        <a:rPr sz="1600">
                          <a:solidFill>
                            <a:srgbClr val="263238"/>
                          </a:solidFill>
                          <a:latin typeface="Calibri"/>
                        </a:rPr>
                        <a:t>Transolecraniana (anterior)</a:t>
                      </a:r>
                    </a:p>
                  </a:txBody>
                  <a:tcPr>
                    <a:solidFill>
                      <a:srgbClr val="EEF3F4"/>
                    </a:solidFill>
                  </a:tcPr>
                </a:tc>
                <a:tc>
                  <a:txBody>
                    <a:bodyPr/>
                    <a:lstStyle/>
                    <a:p>
                      <a:r>
                        <a:rPr sz="1600">
                          <a:solidFill>
                            <a:srgbClr val="263238"/>
                          </a:solidFill>
                          <a:latin typeface="Calibri"/>
                        </a:rPr>
                        <a:t>Radiocapitelar luxada con articulación radiocubital proximal íntegra</a:t>
                      </a:r>
                    </a:p>
                  </a:txBody>
                  <a:tcPr>
                    <a:solidFill>
                      <a:srgbClr val="EEF3F4"/>
                    </a:solidFill>
                  </a:tcPr>
                </a:tc>
                <a:tc>
                  <a:txBody>
                    <a:bodyPr/>
                    <a:lstStyle/>
                    <a:p>
                      <a:r>
                        <a:rPr sz="1600">
                          <a:solidFill>
                            <a:srgbClr val="263238"/>
                          </a:solidFill>
                          <a:latin typeface="Calibri"/>
                        </a:rPr>
                        <a:t>TC 3D y placa que restaure la incisura [r2, r5]</a:t>
                      </a:r>
                    </a:p>
                  </a:txBody>
                  <a:tcPr>
                    <a:solidFill>
                      <a:srgbClr val="EEF3F4"/>
                    </a:solidFill>
                  </a:tcPr>
                </a:tc>
              </a:tr>
              <a:tr h="457200">
                <a:tc>
                  <a:txBody>
                    <a:bodyPr/>
                    <a:lstStyle/>
                    <a:p>
                      <a:r>
                        <a:rPr sz="1600">
                          <a:solidFill>
                            <a:srgbClr val="263238"/>
                          </a:solidFill>
                          <a:latin typeface="Calibri"/>
                        </a:rPr>
                        <a:t>Posterior</a:t>
                      </a:r>
                    </a:p>
                  </a:txBody>
                  <a:tcPr>
                    <a:solidFill>
                      <a:srgbClr val="FFFFFF"/>
                    </a:solidFill>
                  </a:tcPr>
                </a:tc>
                <a:tc>
                  <a:txBody>
                    <a:bodyPr/>
                    <a:lstStyle/>
                    <a:p>
                      <a:r>
                        <a:rPr sz="1600">
                          <a:solidFill>
                            <a:srgbClr val="263238"/>
                          </a:solidFill>
                          <a:latin typeface="Calibri"/>
                        </a:rPr>
                        <a:t>Cabeza radial luxada hacia atrás con coronoides roto</a:t>
                      </a:r>
                    </a:p>
                  </a:txBody>
                  <a:tcPr>
                    <a:solidFill>
                      <a:srgbClr val="FFFFFF"/>
                    </a:solidFill>
                  </a:tcPr>
                </a:tc>
                <a:tc>
                  <a:txBody>
                    <a:bodyPr/>
                    <a:lstStyle/>
                    <a:p>
                      <a:r>
                        <a:rPr sz="1600">
                          <a:solidFill>
                            <a:srgbClr val="263238"/>
                          </a:solidFill>
                          <a:latin typeface="Calibri"/>
                        </a:rPr>
                        <a:t>Reconstruir todos los componentes; pronóstico relativamente malo [r19]</a:t>
                      </a:r>
                    </a:p>
                  </a:txBody>
                  <a:tcPr>
                    <a:solidFill>
                      <a:srgbClr val="FFFFFF"/>
                    </a:solidFill>
                  </a:tcPr>
                </a:tc>
              </a:tr>
              <a:tr h="457200">
                <a:tc>
                  <a:txBody>
                    <a:bodyPr/>
                    <a:lstStyle/>
                    <a:p>
                      <a:r>
                        <a:rPr sz="1600">
                          <a:solidFill>
                            <a:srgbClr val="263238"/>
                          </a:solidFill>
                          <a:latin typeface="Calibri"/>
                        </a:rPr>
                        <a:t>Abierta</a:t>
                      </a:r>
                    </a:p>
                  </a:txBody>
                  <a:tcPr>
                    <a:solidFill>
                      <a:srgbClr val="EEF3F4"/>
                    </a:solidFill>
                  </a:tcPr>
                </a:tc>
                <a:tc>
                  <a:txBody>
                    <a:bodyPr/>
                    <a:lstStyle/>
                    <a:p>
                      <a:r>
                        <a:rPr sz="1600">
                          <a:solidFill>
                            <a:srgbClr val="263238"/>
                          </a:solidFill>
                          <a:latin typeface="Calibri"/>
                        </a:rPr>
                        <a:t>Herida sobre el olécranon</a:t>
                      </a:r>
                    </a:p>
                  </a:txBody>
                  <a:tcPr>
                    <a:solidFill>
                      <a:srgbClr val="EEF3F4"/>
                    </a:solidFill>
                  </a:tcPr>
                </a:tc>
                <a:tc>
                  <a:txBody>
                    <a:bodyPr/>
                    <a:lstStyle/>
                    <a:p>
                      <a:r>
                        <a:rPr sz="1600">
                          <a:solidFill>
                            <a:srgbClr val="263238"/>
                          </a:solidFill>
                          <a:latin typeface="Calibri"/>
                        </a:rPr>
                        <a:t>Manejo de partes blandas primero; fijación externa rara [r2, r24]</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69</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qué fuerzas rompen y qué fuerzas sostienen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Hutchinson DT et al. J Bone Joint Surg Am. 2003. doi:10.2106/00004623-200305000-00010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idea clásica de la AO es que el alambre dorsal transforme la tracción que abre el foco por detrás en compresión sobre el cartílago [r14].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qué fuerzas rompen y qué fuerzas sostienen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Midtgaard KS et al. J Shoulder Elbow Surg. 2020. doi:10.1016/j.jse.2020.01.079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Los autores señalaron el nudo del cerclaje metálico como el eslabón más débil [r29].</a:t>
            </a:r>
          </a:p>
          <a:p>
            <a:pPr marL="347472" indent="-347472">
              <a:spcAft>
                <a:spcPts val="1400"/>
              </a:spcAft>
              <a:buChar char="•"/>
            </a:pPr>
            <a:r>
              <a:rPr sz="2400">
                <a:solidFill>
                  <a:srgbClr val="263238"/>
                </a:solidFill>
                <a:latin typeface="Calibri"/>
              </a:rPr>
              <a:t>La escisión del fragmento con avance del tríceps es una opción antigua.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Montajes que fallaron por el implante, de 10 codos de cadáver por técnica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Midtgaard KS et al. J Shoulder Elbow Surg. 2020. doi:10.1016/j.jse.2020.01.079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69</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Clasificaciones y su concordancia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Brüggemann A et al. Eur J Trauma Emerg Surg. 2022. doi:10.1007/s00068-021-01765-2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clasificación útil responde dos preguntas: ¿hay que operar y con qué?</a:t>
            </a:r>
          </a:p>
          <a:p>
            <a:pPr marL="347472" indent="-347472">
              <a:spcAft>
                <a:spcPts val="1400"/>
              </a:spcAft>
              <a:buChar char="•"/>
            </a:pPr>
            <a:r>
              <a:rPr sz="2400">
                <a:solidFill>
                  <a:srgbClr val="263238"/>
                </a:solidFill>
                <a:latin typeface="Calibri"/>
              </a:rPr>
              <a:t>Del tamaño del fragmento proximal depende que la articulación ulnohumeral quede estable, y de eso, la clasificación y la conducta [r26].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69</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Acuerdo entre 7 cirujanos con radiografías, según el sistema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Hill JR et al. J Orthop Trauma. 2023. doi:10.1097/BOT.0000000000002672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69</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Cuatro clasificaciones y para qué sirven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Siebenlist S et al. EFORT Open Rev. 2019. doi:10.1302/2058-5241.4.180022</a:t>
            </a:r>
          </a:p>
          <a:p>
            <a:r>
              <a:rPr sz="800">
                <a:solidFill>
                  <a:srgbClr val="5A6469"/>
                </a:solidFill>
                <a:latin typeface="Calibri"/>
              </a:rPr>
              <a:t>[r10] Hill JR et al. J Orthop Trauma. 2023. doi:10.1097/BOT.0000000000002672</a:t>
            </a:r>
          </a:p>
          <a:p>
            <a:r>
              <a:rPr sz="800">
                <a:solidFill>
                  <a:srgbClr val="5A6469"/>
                </a:solidFill>
                <a:latin typeface="Calibri"/>
              </a:rPr>
              <a:t>[r24] Cantore M et al. JSES Int. 2022. doi:10.1016/j.jseint.2021.11.015</a:t>
            </a:r>
          </a:p>
          <a:p>
            <a:r>
              <a:rPr sz="800">
                <a:solidFill>
                  <a:srgbClr val="5A6469"/>
                </a:solidFill>
                <a:latin typeface="Calibri"/>
              </a:rPr>
              <a:t>[r26] Brüggemann A et al. Eur J Trauma Emerg Surg. 2022. doi:10.1007/s00068-021-01765-2</a:t>
            </a:r>
          </a:p>
          <a:p>
            <a:r>
              <a:rPr sz="800">
                <a:solidFill>
                  <a:srgbClr val="5A6469"/>
                </a:solidFill>
                <a:latin typeface="Calibri"/>
              </a:rPr>
              <a:t>[r33] Benetton CA et al. J Shoulder Elbow Surg. 2015. doi:10.1016/j.jse.2014.10.025</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Sistema</a:t>
                      </a:r>
                    </a:p>
                  </a:txBody>
                  <a:tcPr>
                    <a:solidFill>
                      <a:srgbClr val="0F5F6B"/>
                    </a:solidFill>
                  </a:tcPr>
                </a:tc>
                <a:tc>
                  <a:txBody>
                    <a:bodyPr/>
                    <a:lstStyle/>
                    <a:p>
                      <a:r>
                        <a:rPr sz="1400" b="1">
                          <a:solidFill>
                            <a:srgbClr val="FFFFFF"/>
                          </a:solidFill>
                          <a:latin typeface="Calibri"/>
                        </a:rPr>
                        <a:t>Qué mira</a:t>
                      </a:r>
                    </a:p>
                  </a:txBody>
                  <a:tcPr>
                    <a:solidFill>
                      <a:srgbClr val="0F5F6B"/>
                    </a:solidFill>
                  </a:tcPr>
                </a:tc>
                <a:tc>
                  <a:txBody>
                    <a:bodyPr/>
                    <a:lstStyle/>
                    <a:p>
                      <a:r>
                        <a:rPr sz="1400" b="1">
                          <a:solidFill>
                            <a:srgbClr val="FFFFFF"/>
                          </a:solidFill>
                          <a:latin typeface="Calibri"/>
                        </a:rPr>
                        <a:t>Concordancia publicada</a:t>
                      </a:r>
                    </a:p>
                  </a:txBody>
                  <a:tcPr>
                    <a:solidFill>
                      <a:srgbClr val="0F5F6B"/>
                    </a:solidFill>
                  </a:tcPr>
                </a:tc>
                <a:tc>
                  <a:txBody>
                    <a:bodyPr/>
                    <a:lstStyle/>
                    <a:p>
                      <a:r>
                        <a:rPr sz="1400" b="1">
                          <a:solidFill>
                            <a:srgbClr val="FFFFFF"/>
                          </a:solidFill>
                          <a:latin typeface="Calibri"/>
                        </a:rPr>
                        <a:t>Para qué sirve en la decisión</a:t>
                      </a:r>
                    </a:p>
                  </a:txBody>
                  <a:tcPr>
                    <a:solidFill>
                      <a:srgbClr val="0F5F6B"/>
                    </a:solidFill>
                  </a:tcPr>
                </a:tc>
              </a:tr>
              <a:tr h="457200">
                <a:tc>
                  <a:txBody>
                    <a:bodyPr/>
                    <a:lstStyle/>
                    <a:p>
                      <a:r>
                        <a:rPr sz="1400">
                          <a:solidFill>
                            <a:srgbClr val="263238"/>
                          </a:solidFill>
                          <a:latin typeface="Calibri"/>
                        </a:rPr>
                        <a:t>Mayo</a:t>
                      </a:r>
                    </a:p>
                  </a:txBody>
                  <a:tcPr>
                    <a:solidFill>
                      <a:srgbClr val="EEF3F4"/>
                    </a:solidFill>
                  </a:tcPr>
                </a:tc>
                <a:tc>
                  <a:txBody>
                    <a:bodyPr/>
                    <a:lstStyle/>
                    <a:p>
                      <a:r>
                        <a:rPr sz="1400">
                          <a:solidFill>
                            <a:srgbClr val="263238"/>
                          </a:solidFill>
                          <a:latin typeface="Calibri"/>
                        </a:rPr>
                        <a:t>Estabilidad, desplazamiento y conminución</a:t>
                      </a:r>
                    </a:p>
                  </a:txBody>
                  <a:tcPr>
                    <a:solidFill>
                      <a:srgbClr val="EEF3F4"/>
                    </a:solidFill>
                  </a:tcPr>
                </a:tc>
                <a:tc>
                  <a:txBody>
                    <a:bodyPr/>
                    <a:lstStyle/>
                    <a:p>
                      <a:r>
                        <a:rPr sz="1400">
                          <a:solidFill>
                            <a:srgbClr val="263238"/>
                          </a:solidFill>
                          <a:latin typeface="Calibri"/>
                        </a:rPr>
                        <a:t>ICC 0,93 con radiografías en un estudio y acuerdo regular en otro</a:t>
                      </a:r>
                    </a:p>
                  </a:txBody>
                  <a:tcPr>
                    <a:solidFill>
                      <a:srgbClr val="EEF3F4"/>
                    </a:solidFill>
                  </a:tcPr>
                </a:tc>
                <a:tc>
                  <a:txBody>
                    <a:bodyPr/>
                    <a:lstStyle/>
                    <a:p>
                      <a:r>
                        <a:rPr sz="1400">
                          <a:solidFill>
                            <a:srgbClr val="263238"/>
                          </a:solidFill>
                          <a:latin typeface="Calibri"/>
                        </a:rPr>
                        <a:t>Es el que guía conducta y abordaje en la fractura aislada [r2, r10, r33]</a:t>
                      </a:r>
                    </a:p>
                  </a:txBody>
                  <a:tcPr>
                    <a:solidFill>
                      <a:srgbClr val="EEF3F4"/>
                    </a:solidFill>
                  </a:tcPr>
                </a:tc>
              </a:tr>
              <a:tr h="457200">
                <a:tc>
                  <a:txBody>
                    <a:bodyPr/>
                    <a:lstStyle/>
                    <a:p>
                      <a:r>
                        <a:rPr sz="1400">
                          <a:solidFill>
                            <a:srgbClr val="263238"/>
                          </a:solidFill>
                          <a:latin typeface="Calibri"/>
                        </a:rPr>
                        <a:t>Colton</a:t>
                      </a:r>
                    </a:p>
                  </a:txBody>
                  <a:tcPr>
                    <a:solidFill>
                      <a:srgbClr val="FFFFFF"/>
                    </a:solidFill>
                  </a:tcPr>
                </a:tc>
                <a:tc>
                  <a:txBody>
                    <a:bodyPr/>
                    <a:lstStyle/>
                    <a:p>
                      <a:r>
                        <a:rPr sz="1400">
                          <a:solidFill>
                            <a:srgbClr val="263238"/>
                          </a:solidFill>
                          <a:latin typeface="Calibri"/>
                        </a:rPr>
                        <a:t>Desplazamiento y patrón de fractura</a:t>
                      </a:r>
                    </a:p>
                  </a:txBody>
                  <a:tcPr>
                    <a:solidFill>
                      <a:srgbClr val="FFFFFF"/>
                    </a:solidFill>
                  </a:tcPr>
                </a:tc>
                <a:tc>
                  <a:txBody>
                    <a:bodyPr/>
                    <a:lstStyle/>
                    <a:p>
                      <a:r>
                        <a:rPr sz="1400">
                          <a:solidFill>
                            <a:srgbClr val="263238"/>
                          </a:solidFill>
                          <a:latin typeface="Calibri"/>
                        </a:rPr>
                        <a:t>ICC 0,91 en un estudio y acuerdo sustancial en otro</a:t>
                      </a:r>
                    </a:p>
                  </a:txBody>
                  <a:tcPr>
                    <a:solidFill>
                      <a:srgbClr val="FFFFFF"/>
                    </a:solidFill>
                  </a:tcPr>
                </a:tc>
                <a:tc>
                  <a:txBody>
                    <a:bodyPr/>
                    <a:lstStyle/>
                    <a:p>
                      <a:r>
                        <a:rPr sz="1400">
                          <a:solidFill>
                            <a:srgbClr val="263238"/>
                          </a:solidFill>
                          <a:latin typeface="Calibri"/>
                        </a:rPr>
                        <a:t>Describe por desplazamiento y patrón; acuerdo sustancial [r10, r26, r33]</a:t>
                      </a:r>
                    </a:p>
                  </a:txBody>
                  <a:tcPr>
                    <a:solidFill>
                      <a:srgbClr val="FFFFFF"/>
                    </a:solidFill>
                  </a:tcPr>
                </a:tc>
              </a:tr>
              <a:tr h="457200">
                <a:tc>
                  <a:txBody>
                    <a:bodyPr/>
                    <a:lstStyle/>
                    <a:p>
                      <a:r>
                        <a:rPr sz="1400">
                          <a:solidFill>
                            <a:srgbClr val="263238"/>
                          </a:solidFill>
                          <a:latin typeface="Calibri"/>
                        </a:rPr>
                        <a:t>Schatzker</a:t>
                      </a:r>
                    </a:p>
                  </a:txBody>
                  <a:tcPr>
                    <a:solidFill>
                      <a:srgbClr val="EEF3F4"/>
                    </a:solidFill>
                  </a:tcPr>
                </a:tc>
                <a:tc>
                  <a:txBody>
                    <a:bodyPr/>
                    <a:lstStyle/>
                    <a:p>
                      <a:r>
                        <a:rPr sz="1400">
                          <a:solidFill>
                            <a:srgbClr val="263238"/>
                          </a:solidFill>
                          <a:latin typeface="Calibri"/>
                        </a:rPr>
                        <a:t>Morfología y estabilidad biomecánica</a:t>
                      </a:r>
                    </a:p>
                  </a:txBody>
                  <a:tcPr>
                    <a:solidFill>
                      <a:srgbClr val="EEF3F4"/>
                    </a:solidFill>
                  </a:tcPr>
                </a:tc>
                <a:tc>
                  <a:txBody>
                    <a:bodyPr/>
                    <a:lstStyle/>
                    <a:p>
                      <a:r>
                        <a:rPr sz="1400">
                          <a:solidFill>
                            <a:srgbClr val="263238"/>
                          </a:solidFill>
                          <a:latin typeface="Calibri"/>
                        </a:rPr>
                        <a:t>Acuerdo regular</a:t>
                      </a:r>
                    </a:p>
                  </a:txBody>
                  <a:tcPr>
                    <a:solidFill>
                      <a:srgbClr val="EEF3F4"/>
                    </a:solidFill>
                  </a:tcPr>
                </a:tc>
                <a:tc>
                  <a:txBody>
                    <a:bodyPr/>
                    <a:lstStyle/>
                    <a:p>
                      <a:r>
                        <a:rPr sz="1400">
                          <a:solidFill>
                            <a:srgbClr val="263238"/>
                          </a:solidFill>
                          <a:latin typeface="Calibri"/>
                        </a:rPr>
                        <a:t>Orienta por morfología y estabilidad; acuerdo regular [r26, r33]</a:t>
                      </a:r>
                    </a:p>
                  </a:txBody>
                  <a:tcPr>
                    <a:solidFill>
                      <a:srgbClr val="EEF3F4"/>
                    </a:solidFill>
                  </a:tcPr>
                </a:tc>
              </a:tr>
              <a:tr h="457200">
                <a:tc>
                  <a:txBody>
                    <a:bodyPr/>
                    <a:lstStyle/>
                    <a:p>
                      <a:r>
                        <a:rPr sz="1400">
                          <a:solidFill>
                            <a:srgbClr val="263238"/>
                          </a:solidFill>
                          <a:latin typeface="Calibri"/>
                        </a:rPr>
                        <a:t>AO/OTA 2U1B1</a:t>
                      </a:r>
                    </a:p>
                  </a:txBody>
                  <a:tcPr>
                    <a:solidFill>
                      <a:srgbClr val="FFFFFF"/>
                    </a:solidFill>
                  </a:tcPr>
                </a:tc>
                <a:tc>
                  <a:txBody>
                    <a:bodyPr/>
                    <a:lstStyle/>
                    <a:p>
                      <a:r>
                        <a:rPr sz="1400">
                          <a:solidFill>
                            <a:srgbClr val="263238"/>
                          </a:solidFill>
                          <a:latin typeface="Calibri"/>
                        </a:rPr>
                        <a:t>Fractura parcialmente articular del cúbito proximal, con subtipos</a:t>
                      </a:r>
                    </a:p>
                  </a:txBody>
                  <a:tcPr>
                    <a:solidFill>
                      <a:srgbClr val="FFFFFF"/>
                    </a:solidFill>
                  </a:tcPr>
                </a:tc>
                <a:tc>
                  <a:txBody>
                    <a:bodyPr/>
                    <a:lstStyle/>
                    <a:p>
                      <a:r>
                        <a:rPr sz="1400">
                          <a:solidFill>
                            <a:srgbClr val="263238"/>
                          </a:solidFill>
                          <a:latin typeface="Calibri"/>
                        </a:rPr>
                        <a:t>ICC 0,89 en un estudio y acuerdo moderado en otro</a:t>
                      </a:r>
                    </a:p>
                  </a:txBody>
                  <a:tcPr>
                    <a:solidFill>
                      <a:srgbClr val="FFFFFF"/>
                    </a:solidFill>
                  </a:tcPr>
                </a:tc>
                <a:tc>
                  <a:txBody>
                    <a:bodyPr/>
                    <a:lstStyle/>
                    <a:p>
                      <a:r>
                        <a:rPr sz="1400">
                          <a:solidFill>
                            <a:srgbClr val="263238"/>
                          </a:solidFill>
                          <a:latin typeface="Calibri"/>
                        </a:rPr>
                        <a:t>Lenguaje común de los registros; el sueco clasifica casi todas sus fracturas con AO/OTA, pero el olécranon con una Mayo modificada [r10, r24, r26, r33]</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69</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clínica y criterios de inestabilidad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Siebenlist S et al. EFORT Open Rev. 2019. doi:10.1302/2058-5241.4.180022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paciente llega con dolor que le impide mover el codo y edema [r2]; a veces se palpa una depresión en la cara posterior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69</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clínica y criterios de inestabilidad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Siebenlist S et al. EFORT Open Rev. 2019. doi:10.1302/2058-5241.4.180022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radiografía de codo en 2 planos confirma la sospecha clínica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69</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buscar y qué significa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Siebenlist S et al. EFORT Open Rev. 2019. doi:10.1302/2058-5241.4.180022</a:t>
            </a:r>
          </a:p>
          <a:p>
            <a:r>
              <a:rPr sz="800">
                <a:solidFill>
                  <a:srgbClr val="5A6469"/>
                </a:solidFill>
                <a:latin typeface="Calibri"/>
              </a:rPr>
              <a:t>[r5] Ring D et al. J Orthop Trauma. 1997. doi:10.1097/00005131-199711000-00001</a:t>
            </a:r>
          </a:p>
          <a:p>
            <a:r>
              <a:rPr sz="800">
                <a:solidFill>
                  <a:srgbClr val="5A6469"/>
                </a:solidFill>
                <a:latin typeface="Calibri"/>
              </a:rPr>
              <a:t>[r11] Kim KE et al. Bone Joint J. 2026. doi:10.1302/0301-620X.108B1.BJJ-2025-0444.R1</a:t>
            </a:r>
          </a:p>
          <a:p>
            <a:r>
              <a:rPr sz="800">
                <a:solidFill>
                  <a:srgbClr val="5A6469"/>
                </a:solidFill>
                <a:latin typeface="Calibri"/>
              </a:rPr>
              <a:t>[r13] Appelboam A et al. BMJ. 2008. doi:10.1136/bmj.a2428</a:t>
            </a:r>
          </a:p>
          <a:p>
            <a:r>
              <a:rPr sz="800">
                <a:solidFill>
                  <a:srgbClr val="5A6469"/>
                </a:solidFill>
                <a:latin typeface="Calibri"/>
              </a:rPr>
              <a:t>[r27] Duckworth AD et al. J Bone Joint Surg Am. 2014. doi:10.2106/JBJS.L.01137</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Hallazgo</a:t>
                      </a:r>
                    </a:p>
                  </a:txBody>
                  <a:tcPr>
                    <a:solidFill>
                      <a:srgbClr val="0F5F6B"/>
                    </a:solidFill>
                  </a:tcPr>
                </a:tc>
                <a:tc>
                  <a:txBody>
                    <a:bodyPr/>
                    <a:lstStyle/>
                    <a:p>
                      <a:r>
                        <a:rPr sz="1600" b="1">
                          <a:solidFill>
                            <a:srgbClr val="FFFFFF"/>
                          </a:solidFill>
                          <a:latin typeface="Calibri"/>
                        </a:rPr>
                        <a:t>Qué significa</a:t>
                      </a:r>
                    </a:p>
                  </a:txBody>
                  <a:tcPr>
                    <a:solidFill>
                      <a:srgbClr val="0F5F6B"/>
                    </a:solidFill>
                  </a:tcPr>
                </a:tc>
                <a:tc>
                  <a:txBody>
                    <a:bodyPr/>
                    <a:lstStyle/>
                    <a:p>
                      <a:r>
                        <a:rPr sz="1600" b="1">
                          <a:solidFill>
                            <a:srgbClr val="FFFFFF"/>
                          </a:solidFill>
                          <a:latin typeface="Calibri"/>
                        </a:rPr>
                        <a:t>Siguiente paso</a:t>
                      </a:r>
                    </a:p>
                  </a:txBody>
                  <a:tcPr>
                    <a:solidFill>
                      <a:srgbClr val="0F5F6B"/>
                    </a:solidFill>
                  </a:tcPr>
                </a:tc>
              </a:tr>
              <a:tr h="457200">
                <a:tc>
                  <a:txBody>
                    <a:bodyPr/>
                    <a:lstStyle/>
                    <a:p>
                      <a:r>
                        <a:rPr sz="1600">
                          <a:solidFill>
                            <a:srgbClr val="263238"/>
                          </a:solidFill>
                          <a:latin typeface="Calibri"/>
                        </a:rPr>
                        <a:t>Triángulo de Hueter asimétrico</a:t>
                      </a:r>
                    </a:p>
                  </a:txBody>
                  <a:tcPr>
                    <a:solidFill>
                      <a:srgbClr val="EEF3F4"/>
                    </a:solidFill>
                  </a:tcPr>
                </a:tc>
                <a:tc>
                  <a:txBody>
                    <a:bodyPr/>
                    <a:lstStyle/>
                    <a:p>
                      <a:r>
                        <a:rPr sz="1600">
                          <a:solidFill>
                            <a:srgbClr val="263238"/>
                          </a:solidFill>
                          <a:latin typeface="Calibri"/>
                        </a:rPr>
                        <a:t>Posible luxación o inestabilidad</a:t>
                      </a:r>
                    </a:p>
                  </a:txBody>
                  <a:tcPr>
                    <a:solidFill>
                      <a:srgbClr val="EEF3F4"/>
                    </a:solidFill>
                  </a:tcPr>
                </a:tc>
                <a:tc>
                  <a:txBody>
                    <a:bodyPr/>
                    <a:lstStyle/>
                    <a:p>
                      <a:r>
                        <a:rPr sz="1600">
                          <a:solidFill>
                            <a:srgbClr val="263238"/>
                          </a:solidFill>
                          <a:latin typeface="Calibri"/>
                        </a:rPr>
                        <a:t>TC y pensar en fractura-luxación [r2]</a:t>
                      </a:r>
                    </a:p>
                  </a:txBody>
                  <a:tcPr>
                    <a:solidFill>
                      <a:srgbClr val="EEF3F4"/>
                    </a:solidFill>
                  </a:tcPr>
                </a:tc>
              </a:tr>
              <a:tr h="457200">
                <a:tc>
                  <a:txBody>
                    <a:bodyPr/>
                    <a:lstStyle/>
                    <a:p>
                      <a:r>
                        <a:rPr sz="1600">
                          <a:solidFill>
                            <a:srgbClr val="263238"/>
                          </a:solidFill>
                          <a:latin typeface="Calibri"/>
                        </a:rPr>
                        <a:t>Déficit del nervio cubital o de pulsos</a:t>
                      </a:r>
                    </a:p>
                  </a:txBody>
                  <a:tcPr>
                    <a:solidFill>
                      <a:srgbClr val="FFFFFF"/>
                    </a:solidFill>
                  </a:tcPr>
                </a:tc>
                <a:tc>
                  <a:txBody>
                    <a:bodyPr/>
                    <a:lstStyle/>
                    <a:p>
                      <a:r>
                        <a:rPr sz="1600">
                          <a:solidFill>
                            <a:srgbClr val="263238"/>
                          </a:solidFill>
                          <a:latin typeface="Calibri"/>
                        </a:rPr>
                        <a:t>Lesión asociada; el cubital corre pegado al hueso</a:t>
                      </a:r>
                    </a:p>
                  </a:txBody>
                  <a:tcPr>
                    <a:solidFill>
                      <a:srgbClr val="FFFFFF"/>
                    </a:solidFill>
                  </a:tcPr>
                </a:tc>
                <a:tc>
                  <a:txBody>
                    <a:bodyPr/>
                    <a:lstStyle/>
                    <a:p>
                      <a:r>
                        <a:rPr sz="1600">
                          <a:solidFill>
                            <a:srgbClr val="263238"/>
                          </a:solidFill>
                          <a:latin typeface="Calibri"/>
                        </a:rPr>
                        <a:t>Documentar antes y después de cualquier maniobra [r2]</a:t>
                      </a:r>
                    </a:p>
                  </a:txBody>
                  <a:tcPr>
                    <a:solidFill>
                      <a:srgbClr val="FFFFFF"/>
                    </a:solidFill>
                  </a:tcPr>
                </a:tc>
              </a:tr>
              <a:tr h="457200">
                <a:tc>
                  <a:txBody>
                    <a:bodyPr/>
                    <a:lstStyle/>
                    <a:p>
                      <a:r>
                        <a:rPr sz="1600">
                          <a:solidFill>
                            <a:srgbClr val="263238"/>
                          </a:solidFill>
                          <a:latin typeface="Calibri"/>
                        </a:rPr>
                        <a:t>No puede extender por completo el codo</a:t>
                      </a:r>
                    </a:p>
                  </a:txBody>
                  <a:tcPr>
                    <a:solidFill>
                      <a:srgbClr val="EEF3F4"/>
                    </a:solidFill>
                  </a:tcPr>
                </a:tc>
                <a:tc>
                  <a:txBody>
                    <a:bodyPr/>
                    <a:lstStyle/>
                    <a:p>
                      <a:r>
                        <a:rPr sz="1600">
                          <a:solidFill>
                            <a:srgbClr val="263238"/>
                          </a:solidFill>
                          <a:latin typeface="Calibri"/>
                        </a:rPr>
                        <a:t>Casi 50 % de probabilidad de fractura</a:t>
                      </a:r>
                    </a:p>
                  </a:txBody>
                  <a:tcPr>
                    <a:solidFill>
                      <a:srgbClr val="EEF3F4"/>
                    </a:solidFill>
                  </a:tcPr>
                </a:tc>
                <a:tc>
                  <a:txBody>
                    <a:bodyPr/>
                    <a:lstStyle/>
                    <a:p>
                      <a:r>
                        <a:rPr sz="1600">
                          <a:solidFill>
                            <a:srgbClr val="263238"/>
                          </a:solidFill>
                          <a:latin typeface="Calibri"/>
                        </a:rPr>
                        <a:t>Radiografía en 2 planos [r13]</a:t>
                      </a:r>
                    </a:p>
                  </a:txBody>
                  <a:tcPr>
                    <a:solidFill>
                      <a:srgbClr val="EEF3F4"/>
                    </a:solidFill>
                  </a:tcPr>
                </a:tc>
              </a:tr>
              <a:tr h="457200">
                <a:tc>
                  <a:txBody>
                    <a:bodyPr/>
                    <a:lstStyle/>
                    <a:p>
                      <a:r>
                        <a:rPr sz="1600">
                          <a:solidFill>
                            <a:srgbClr val="263238"/>
                          </a:solidFill>
                          <a:latin typeface="Calibri"/>
                        </a:rPr>
                        <a:t>Línea radiocapitelar descentrada</a:t>
                      </a:r>
                    </a:p>
                  </a:txBody>
                  <a:tcPr>
                    <a:solidFill>
                      <a:srgbClr val="FFFFFF"/>
                    </a:solidFill>
                  </a:tcPr>
                </a:tc>
                <a:tc>
                  <a:txBody>
                    <a:bodyPr/>
                    <a:lstStyle/>
                    <a:p>
                      <a:r>
                        <a:rPr sz="1600">
                          <a:solidFill>
                            <a:srgbClr val="263238"/>
                          </a:solidFill>
                          <a:latin typeface="Calibri"/>
                        </a:rPr>
                        <a:t>Luxación o subluxación de la cabeza radial</a:t>
                      </a:r>
                    </a:p>
                  </a:txBody>
                  <a:tcPr>
                    <a:solidFill>
                      <a:srgbClr val="FFFFFF"/>
                    </a:solidFill>
                  </a:tcPr>
                </a:tc>
                <a:tc>
                  <a:txBody>
                    <a:bodyPr/>
                    <a:lstStyle/>
                    <a:p>
                      <a:r>
                        <a:rPr sz="1600">
                          <a:solidFill>
                            <a:srgbClr val="263238"/>
                          </a:solidFill>
                          <a:latin typeface="Calibri"/>
                        </a:rPr>
                        <a:t>TC; separar Monteggia de transolecraniana [r2, r5]</a:t>
                      </a:r>
                    </a:p>
                  </a:txBody>
                  <a:tcPr>
                    <a:solidFill>
                      <a:srgbClr val="FFFFFF"/>
                    </a:solidFill>
                  </a:tcPr>
                </a:tc>
              </a:tr>
              <a:tr h="457200">
                <a:tc>
                  <a:txBody>
                    <a:bodyPr/>
                    <a:lstStyle/>
                    <a:p>
                      <a:r>
                        <a:rPr sz="1600">
                          <a:solidFill>
                            <a:srgbClr val="263238"/>
                          </a:solidFill>
                          <a:latin typeface="Calibri"/>
                        </a:rPr>
                        <a:t>Escalón o separación articular de más de 2 mm</a:t>
                      </a:r>
                    </a:p>
                  </a:txBody>
                  <a:tcPr>
                    <a:solidFill>
                      <a:srgbClr val="EEF3F4"/>
                    </a:solidFill>
                  </a:tcPr>
                </a:tc>
                <a:tc>
                  <a:txBody>
                    <a:bodyPr/>
                    <a:lstStyle/>
                    <a:p>
                      <a:r>
                        <a:rPr sz="1600">
                          <a:solidFill>
                            <a:srgbClr val="263238"/>
                          </a:solidFill>
                          <a:latin typeface="Calibri"/>
                        </a:rPr>
                        <a:t>Umbral usado en las series para fijar</a:t>
                      </a:r>
                    </a:p>
                  </a:txBody>
                  <a:tcPr>
                    <a:solidFill>
                      <a:srgbClr val="EEF3F4"/>
                    </a:solidFill>
                  </a:tcPr>
                </a:tc>
                <a:tc>
                  <a:txBody>
                    <a:bodyPr/>
                    <a:lstStyle/>
                    <a:p>
                      <a:r>
                        <a:rPr sz="1600">
                          <a:solidFill>
                            <a:srgbClr val="263238"/>
                          </a:solidFill>
                          <a:latin typeface="Calibri"/>
                        </a:rPr>
                        <a:t>Considerar fijación según Mayo [r27, r32]</a:t>
                      </a:r>
                    </a:p>
                  </a:txBody>
                  <a:tcPr>
                    <a:solidFill>
                      <a:srgbClr val="EEF3F4"/>
                    </a:solidFill>
                  </a:tcPr>
                </a:tc>
              </a:tr>
              <a:tr h="457200">
                <a:tc>
                  <a:txBody>
                    <a:bodyPr/>
                    <a:lstStyle/>
                    <a:p>
                      <a:r>
                        <a:rPr sz="1600">
                          <a:solidFill>
                            <a:srgbClr val="263238"/>
                          </a:solidFill>
                          <a:latin typeface="Calibri"/>
                        </a:rPr>
                        <a:t>Impactación articular en TC</a:t>
                      </a:r>
                    </a:p>
                  </a:txBody>
                  <a:tcPr>
                    <a:solidFill>
                      <a:srgbClr val="FFFFFF"/>
                    </a:solidFill>
                  </a:tcPr>
                </a:tc>
                <a:tc>
                  <a:txBody>
                    <a:bodyPr/>
                    <a:lstStyle/>
                    <a:p>
                      <a:r>
                        <a:rPr sz="1600">
                          <a:solidFill>
                            <a:srgbClr val="263238"/>
                          </a:solidFill>
                          <a:latin typeface="Calibri"/>
                        </a:rPr>
                        <a:t>Peor función y más artrosis</a:t>
                      </a:r>
                    </a:p>
                  </a:txBody>
                  <a:tcPr>
                    <a:solidFill>
                      <a:srgbClr val="FFFFFF"/>
                    </a:solidFill>
                  </a:tcPr>
                </a:tc>
                <a:tc>
                  <a:txBody>
                    <a:bodyPr/>
                    <a:lstStyle/>
                    <a:p>
                      <a:r>
                        <a:rPr sz="1600">
                          <a:solidFill>
                            <a:srgbClr val="263238"/>
                          </a:solidFill>
                          <a:latin typeface="Calibri"/>
                        </a:rPr>
                        <a:t>Elevar y apoyar el fragmento [r11]</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69</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y rendimiento de las maniobras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Siebenlist S et al. EFORT Open Rev. 2019. doi:10.1302/2058-5241.4.180022</a:t>
            </a:r>
          </a:p>
          <a:p>
            <a:r>
              <a:rPr sz="1000">
                <a:solidFill>
                  <a:srgbClr val="5A6469"/>
                </a:solidFill>
                <a:latin typeface="Calibri"/>
              </a:rPr>
              <a:t>[r13] Appelboam A et al. BMJ. 2008. doi:10.1136/bmj.a2428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maniobra con mejor estudio es la prueba de extensión completa del codo.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69</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Prueba de extensión completa del codo para fractura de codo (1.740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Appelboam A et al. BMJ. 2008. doi:10.1136/bmj.a2428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Maniobras de la exploración del codo traumático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Siebenlist S et al. EFORT Open Rev. 2019. doi:10.1302/2058-5241.4.180022</a:t>
            </a:r>
          </a:p>
          <a:p>
            <a:r>
              <a:rPr sz="1000">
                <a:solidFill>
                  <a:srgbClr val="5A6469"/>
                </a:solidFill>
                <a:latin typeface="Calibri"/>
              </a:rPr>
              <a:t>[r13] Appelboam A et al. BMJ. 2008. doi:10.1136/bmj.a2428</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Maniobra</a:t>
                      </a:r>
                    </a:p>
                  </a:txBody>
                  <a:tcPr>
                    <a:solidFill>
                      <a:srgbClr val="0F5F6B"/>
                    </a:solidFill>
                  </a:tcPr>
                </a:tc>
                <a:tc>
                  <a:txBody>
                    <a:bodyPr/>
                    <a:lstStyle/>
                    <a:p>
                      <a:r>
                        <a:rPr sz="1600" b="1">
                          <a:solidFill>
                            <a:srgbClr val="FFFFFF"/>
                          </a:solidFill>
                          <a:latin typeface="Calibri"/>
                        </a:rPr>
                        <a:t>Qué busca</a:t>
                      </a:r>
                    </a:p>
                  </a:txBody>
                  <a:tcPr>
                    <a:solidFill>
                      <a:srgbClr val="0F5F6B"/>
                    </a:solidFill>
                  </a:tcPr>
                </a:tc>
                <a:tc>
                  <a:txBody>
                    <a:bodyPr/>
                    <a:lstStyle/>
                    <a:p>
                      <a:r>
                        <a:rPr sz="1600" b="1">
                          <a:solidFill>
                            <a:srgbClr val="FFFFFF"/>
                          </a:solidFill>
                          <a:latin typeface="Calibri"/>
                        </a:rPr>
                        <a:t>Rendimiento publicado</a:t>
                      </a:r>
                    </a:p>
                  </a:txBody>
                  <a:tcPr>
                    <a:solidFill>
                      <a:srgbClr val="0F5F6B"/>
                    </a:solidFill>
                  </a:tcPr>
                </a:tc>
              </a:tr>
              <a:tr h="457200">
                <a:tc>
                  <a:txBody>
                    <a:bodyPr/>
                    <a:lstStyle/>
                    <a:p>
                      <a:r>
                        <a:rPr sz="1600">
                          <a:solidFill>
                            <a:srgbClr val="263238"/>
                          </a:solidFill>
                          <a:latin typeface="Calibri"/>
                        </a:rPr>
                        <a:t>Extensión completa del codo</a:t>
                      </a:r>
                    </a:p>
                  </a:txBody>
                  <a:tcPr>
                    <a:solidFill>
                      <a:srgbClr val="EEF3F4"/>
                    </a:solidFill>
                  </a:tcPr>
                </a:tc>
                <a:tc>
                  <a:txBody>
                    <a:bodyPr/>
                    <a:lstStyle/>
                    <a:p>
                      <a:r>
                        <a:rPr sz="1600">
                          <a:solidFill>
                            <a:srgbClr val="263238"/>
                          </a:solidFill>
                          <a:latin typeface="Calibri"/>
                        </a:rPr>
                        <a:t>Descartar fractura de codo</a:t>
                      </a:r>
                    </a:p>
                  </a:txBody>
                  <a:tcPr>
                    <a:solidFill>
                      <a:srgbClr val="EEF3F4"/>
                    </a:solidFill>
                  </a:tcPr>
                </a:tc>
                <a:tc>
                  <a:txBody>
                    <a:bodyPr/>
                    <a:lstStyle/>
                    <a:p>
                      <a:r>
                        <a:rPr sz="1600">
                          <a:solidFill>
                            <a:srgbClr val="263238"/>
                          </a:solidFill>
                          <a:latin typeface="Calibri"/>
                        </a:rPr>
                        <a:t>Sensibilidad de 96,8 %; especificidad de 48,5 %; valor predictivo negativo en adultos de 98,4 % [r13]</a:t>
                      </a:r>
                    </a:p>
                  </a:txBody>
                  <a:tcPr>
                    <a:solidFill>
                      <a:srgbClr val="EEF3F4"/>
                    </a:solidFill>
                  </a:tcPr>
                </a:tc>
              </a:tr>
              <a:tr h="457200">
                <a:tc>
                  <a:txBody>
                    <a:bodyPr/>
                    <a:lstStyle/>
                    <a:p>
                      <a:r>
                        <a:rPr sz="1600">
                          <a:solidFill>
                            <a:srgbClr val="263238"/>
                          </a:solidFill>
                          <a:latin typeface="Calibri"/>
                        </a:rPr>
                        <a:t>Extensión activa contra gravedad</a:t>
                      </a:r>
                    </a:p>
                  </a:txBody>
                  <a:tcPr>
                    <a:solidFill>
                      <a:srgbClr val="FFFFFF"/>
                    </a:solidFill>
                  </a:tcPr>
                </a:tc>
                <a:tc>
                  <a:txBody>
                    <a:bodyPr/>
                    <a:lstStyle/>
                    <a:p>
                      <a:r>
                        <a:rPr sz="1600">
                          <a:solidFill>
                            <a:srgbClr val="263238"/>
                          </a:solidFill>
                          <a:latin typeface="Calibri"/>
                        </a:rPr>
                        <a:t>Integridad del mecanismo extensor</a:t>
                      </a:r>
                    </a:p>
                  </a:txBody>
                  <a:tcPr>
                    <a:solidFill>
                      <a:srgbClr val="FFFFFF"/>
                    </a:solidFill>
                  </a:tcPr>
                </a:tc>
                <a:tc>
                  <a:txBody>
                    <a:bodyPr/>
                    <a:lstStyle/>
                    <a:p>
                      <a:r>
                        <a:rPr sz="1600">
                          <a:solidFill>
                            <a:srgbClr val="263238"/>
                          </a:solidFill>
                          <a:latin typeface="Calibri"/>
                        </a:rPr>
                        <a:t>Práctica habitual / opinión experta, sin cifras publicadas verificables</a:t>
                      </a:r>
                    </a:p>
                  </a:txBody>
                  <a:tcPr>
                    <a:solidFill>
                      <a:srgbClr val="FFFFFF"/>
                    </a:solidFill>
                  </a:tcPr>
                </a:tc>
              </a:tr>
              <a:tr h="457200">
                <a:tc>
                  <a:txBody>
                    <a:bodyPr/>
                    <a:lstStyle/>
                    <a:p>
                      <a:r>
                        <a:rPr sz="1600">
                          <a:solidFill>
                            <a:srgbClr val="263238"/>
                          </a:solidFill>
                          <a:latin typeface="Calibri"/>
                        </a:rPr>
                        <a:t>Exploración del nervio cubital y de los pulsos</a:t>
                      </a:r>
                    </a:p>
                  </a:txBody>
                  <a:tcPr>
                    <a:solidFill>
                      <a:srgbClr val="EEF3F4"/>
                    </a:solidFill>
                  </a:tcPr>
                </a:tc>
                <a:tc>
                  <a:txBody>
                    <a:bodyPr/>
                    <a:lstStyle/>
                    <a:p>
                      <a:r>
                        <a:rPr sz="1600">
                          <a:solidFill>
                            <a:srgbClr val="263238"/>
                          </a:solidFill>
                          <a:latin typeface="Calibri"/>
                        </a:rPr>
                        <a:t>Lesión neurovascular asociada</a:t>
                      </a:r>
                    </a:p>
                  </a:txBody>
                  <a:tcPr>
                    <a:solidFill>
                      <a:srgbClr val="EEF3F4"/>
                    </a:solidFill>
                  </a:tcPr>
                </a:tc>
                <a:tc>
                  <a:txBody>
                    <a:bodyPr/>
                    <a:lstStyle/>
                    <a:p>
                      <a:r>
                        <a:rPr sz="1600">
                          <a:solidFill>
                            <a:srgbClr val="263238"/>
                          </a:solidFill>
                          <a:latin typeface="Calibri"/>
                        </a:rPr>
                        <a:t>Obligatoria según la revisión [r2]</a:t>
                      </a:r>
                    </a:p>
                  </a:txBody>
                  <a:tcPr>
                    <a:solidFill>
                      <a:srgbClr val="EEF3F4"/>
                    </a:solidFill>
                  </a:tcPr>
                </a:tc>
              </a:tr>
              <a:tr h="457200">
                <a:tc>
                  <a:txBody>
                    <a:bodyPr/>
                    <a:lstStyle/>
                    <a:p>
                      <a:r>
                        <a:rPr sz="1600">
                          <a:solidFill>
                            <a:srgbClr val="263238"/>
                          </a:solidFill>
                          <a:latin typeface="Calibri"/>
                        </a:rPr>
                        <a:t>Triángulo de Hueter</a:t>
                      </a:r>
                    </a:p>
                  </a:txBody>
                  <a:tcPr>
                    <a:solidFill>
                      <a:srgbClr val="FFFFFF"/>
                    </a:solidFill>
                  </a:tcPr>
                </a:tc>
                <a:tc>
                  <a:txBody>
                    <a:bodyPr/>
                    <a:lstStyle/>
                    <a:p>
                      <a:r>
                        <a:rPr sz="1600">
                          <a:solidFill>
                            <a:srgbClr val="263238"/>
                          </a:solidFill>
                          <a:latin typeface="Calibri"/>
                        </a:rPr>
                        <a:t>Luxación o inestabilidad</a:t>
                      </a:r>
                    </a:p>
                  </a:txBody>
                  <a:tcPr>
                    <a:solidFill>
                      <a:srgbClr val="FFFFFF"/>
                    </a:solidFill>
                  </a:tcPr>
                </a:tc>
                <a:tc>
                  <a:txBody>
                    <a:bodyPr/>
                    <a:lstStyle/>
                    <a:p>
                      <a:r>
                        <a:rPr sz="1600">
                          <a:solidFill>
                            <a:srgbClr val="263238"/>
                          </a:solidFill>
                          <a:latin typeface="Calibri"/>
                        </a:rPr>
                        <a:t>Orientativo, sin cifras [r2]</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radiografía, ecografía, TC y resonancia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Siebenlist S et al. EFORT Open Rev. 2019. doi:10.1302/2058-5241.4.180022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el primer estudio: 2 planos del codo [r2].</a:t>
            </a:r>
          </a:p>
          <a:p>
            <a:pPr marL="347472" indent="-347472">
              <a:spcAft>
                <a:spcPts val="1400"/>
              </a:spcAft>
              <a:buChar char="•"/>
            </a:pPr>
            <a:r>
              <a:rPr sz="2400">
                <a:solidFill>
                  <a:srgbClr val="263238"/>
                </a:solidFill>
                <a:latin typeface="Calibri"/>
              </a:rPr>
              <a:t>En la lateral se mide el desplazamiento, el escalón y la conminución, y se revisa la alineación radiocapitelar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69</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Ecografía a la cabecera: almohadilla grasa posterior elevada para fractura de codo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Haak SL et al. Emerg Med J. 2025. doi:10.1136/emermed-2024-214448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69</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Acuerdo entre cirujanos sobre la impactación articular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Hill JR et al. J Orthop Trauma. 2023. doi:10.1097/BOT.0000000000002672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69</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Hak DJ et al. J Am Acad Orthop Surg. 2000. doi:10.5435/00124635-200007000-00007</a:t>
            </a:r>
          </a:p>
          <a:p>
            <a:r>
              <a:rPr sz="800">
                <a:solidFill>
                  <a:srgbClr val="5A6469"/>
                </a:solidFill>
                <a:latin typeface="Calibri"/>
              </a:rPr>
              <a:t>[r2] Siebenlist S et al. EFORT Open Rev. 2019. doi:10.1302/2058-5241.4.180022</a:t>
            </a:r>
          </a:p>
          <a:p>
            <a:r>
              <a:rPr sz="800">
                <a:solidFill>
                  <a:srgbClr val="5A6469"/>
                </a:solidFill>
                <a:latin typeface="Calibri"/>
              </a:rPr>
              <a:t>[r4] Joshi MA et al. J Bone Joint Surg Am. 2025. doi:10.2106/JBJS.24.00655</a:t>
            </a:r>
          </a:p>
          <a:p>
            <a:r>
              <a:rPr sz="800">
                <a:solidFill>
                  <a:srgbClr val="5A6469"/>
                </a:solidFill>
                <a:latin typeface="Calibri"/>
              </a:rPr>
              <a:t>[r5] Ring D et al. J Orthop Trauma. 1997. doi:10.1097/00005131-199711000-00001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Este algoritmo ordena la conducta desde la urgencia hasta el primer control.</a:t>
            </a:r>
          </a:p>
          <a:p>
            <a:pPr marL="347472" indent="-347472">
              <a:spcAft>
                <a:spcPts val="1400"/>
              </a:spcAft>
              <a:buChar char="•"/>
            </a:pPr>
            <a:r>
              <a:rPr sz="2400">
                <a:solidFill>
                  <a:srgbClr val="263238"/>
                </a:solidFill>
                <a:latin typeface="Calibri"/>
              </a:rPr>
              <a:t>Los umbrales vienen de las series citadas y no sustituyen el criterio de su tutor ni los protocolos de su servicio.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69</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 del olécranon del adulto: de la urgencia a la fijación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Siebenlist S et al. EFORT Open Rev. 2019. doi:10.1302/2058-5241.4.180022</a:t>
            </a:r>
          </a:p>
          <a:p>
            <a:r>
              <a:rPr sz="800">
                <a:solidFill>
                  <a:srgbClr val="5A6469"/>
                </a:solidFill>
                <a:latin typeface="Calibri"/>
              </a:rPr>
              <a:t>[r5] Ring D et al. J Orthop Trauma. 1997. doi:10.1097/00005131-199711000-00001</a:t>
            </a:r>
          </a:p>
          <a:p>
            <a:r>
              <a:rPr sz="800">
                <a:solidFill>
                  <a:srgbClr val="5A6469"/>
                </a:solidFill>
                <a:latin typeface="Calibri"/>
              </a:rPr>
              <a:t>[r27] Duckworth AD et al. J Bone Joint Surg Am. 2014. doi:10.2106/JBJS.L.01137</a:t>
            </a:r>
          </a:p>
          <a:p>
            <a:r>
              <a:rPr sz="800">
                <a:solidFill>
                  <a:srgbClr val="5A6469"/>
                </a:solidFill>
                <a:latin typeface="Calibri"/>
              </a:rPr>
              <a:t>[r32] Flinterman HJ et al. Clin Orthop Relat Res. 2014. doi:10.1007/s11999-014-3481-5</a:t>
            </a:r>
          </a:p>
          <a:p>
            <a:r>
              <a:rPr sz="800">
                <a:solidFill>
                  <a:srgbClr val="5A6469"/>
                </a:solidFill>
                <a:latin typeface="Calibri"/>
              </a:rPr>
              <a:t>[r1] Hak DJ et al. J Am Acad Orthop Surg. 2000. doi:10.5435/00124635-200007000-00007</a:t>
            </a:r>
          </a:p>
          <a:p>
            <a:r>
              <a:rPr sz="800">
                <a:solidFill>
                  <a:srgbClr val="5A6469"/>
                </a:solidFill>
                <a:latin typeface="Calibri"/>
              </a:rPr>
              <a:t>(+4 referencias más en las láminas finales)</a:t>
            </a:r>
          </a:p>
        </p:txBody>
      </p:sp>
      <p:sp>
        <p:nvSpPr>
          <p:cNvPr id="6" name="Rounded Rectangle 5"/>
          <p:cNvSpPr/>
          <p:nvPr/>
        </p:nvSpPr>
        <p:spPr>
          <a:xfrm>
            <a:off x="4754880" y="1508760"/>
            <a:ext cx="2743200" cy="413677"/>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Dolor y deformidad del codo tras caída o golpe: examinar nervio cubital y pulsos, y pedir radiografía de codo en 2 planos [r2]</a:t>
            </a:r>
          </a:p>
        </p:txBody>
      </p:sp>
      <p:sp>
        <p:nvSpPr>
          <p:cNvPr id="7" name="Decision 6"/>
          <p:cNvSpPr/>
          <p:nvPr/>
        </p:nvSpPr>
        <p:spPr>
          <a:xfrm>
            <a:off x="4572000" y="2032165"/>
            <a:ext cx="3108960" cy="63386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luxación, subluxación radiocapitelar o fragmento del coronoides?</a:t>
            </a:r>
          </a:p>
        </p:txBody>
      </p:sp>
      <p:sp>
        <p:nvSpPr>
          <p:cNvPr id="8" name="Rectangle 7"/>
          <p:cNvSpPr/>
          <p:nvPr/>
        </p:nvSpPr>
        <p:spPr>
          <a:xfrm>
            <a:off x="2987040" y="2775753"/>
            <a:ext cx="2743200" cy="6338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Pedir TC con reconstrucción 3D y planear la reconstrucción de la incisura troclear con placa [r2, r5]</a:t>
            </a:r>
          </a:p>
        </p:txBody>
      </p:sp>
      <p:sp>
        <p:nvSpPr>
          <p:cNvPr id="9" name="Decision 8"/>
          <p:cNvSpPr/>
          <p:nvPr/>
        </p:nvSpPr>
        <p:spPr>
          <a:xfrm>
            <a:off x="6339839" y="2775753"/>
            <a:ext cx="3108960" cy="63386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desplazamiento articular de más de 2 mm [r27, r32] o falta la extensión activa (práctica habitual / opinión experta)?</a:t>
            </a:r>
          </a:p>
        </p:txBody>
      </p:sp>
      <p:sp>
        <p:nvSpPr>
          <p:cNvPr id="10" name="Rounded Rectangle 9"/>
          <p:cNvSpPr/>
          <p:nvPr/>
        </p:nvSpPr>
        <p:spPr>
          <a:xfrm>
            <a:off x="2103120" y="3519341"/>
            <a:ext cx="2743200" cy="63386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Seguir los capítulos de fractura-luxación transolecraniana, Monteggia y tríada terrible</a:t>
            </a:r>
          </a:p>
        </p:txBody>
      </p:sp>
      <p:sp>
        <p:nvSpPr>
          <p:cNvPr id="11" name="Rounded Rectangle 10"/>
          <p:cNvSpPr/>
          <p:nvPr/>
        </p:nvSpPr>
        <p:spPr>
          <a:xfrm>
            <a:off x="4754880" y="3519341"/>
            <a:ext cx="2743200" cy="63386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Mayo 1: inmovilización corta y movimiento progresivo [r1]</a:t>
            </a:r>
          </a:p>
        </p:txBody>
      </p:sp>
      <p:sp>
        <p:nvSpPr>
          <p:cNvPr id="12" name="Decision 11"/>
          <p:cNvSpPr/>
          <p:nvPr/>
        </p:nvSpPr>
        <p:spPr>
          <a:xfrm>
            <a:off x="7223759" y="3519341"/>
            <a:ext cx="3108960" cy="63386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¿75 años o más, baja demanda y comorbilidad que haga pesar el riesgo operatorio? [r4]</a:t>
            </a:r>
          </a:p>
        </p:txBody>
      </p:sp>
      <p:sp>
        <p:nvSpPr>
          <p:cNvPr id="13" name="Rounded Rectangle 12"/>
          <p:cNvSpPr/>
          <p:nvPr/>
        </p:nvSpPr>
        <p:spPr>
          <a:xfrm>
            <a:off x="2987040" y="4262929"/>
            <a:ext cx="2743200" cy="63386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Opción sin cirugía: cabestrillo de confort y movimiento precoz; avisar que puede quedar una seudoartrosis funcional [r4, r18]</a:t>
            </a:r>
          </a:p>
        </p:txBody>
      </p:sp>
      <p:sp>
        <p:nvSpPr>
          <p:cNvPr id="14" name="Decision 13"/>
          <p:cNvSpPr/>
          <p:nvPr/>
        </p:nvSpPr>
        <p:spPr>
          <a:xfrm>
            <a:off x="6339839" y="4262929"/>
            <a:ext cx="3108960" cy="63386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¿Fractura simple, estable y sin conminución ni impactación (Mayo 2A)? [r2]</a:t>
            </a:r>
          </a:p>
        </p:txBody>
      </p:sp>
      <p:sp>
        <p:nvSpPr>
          <p:cNvPr id="15" name="Rectangle 14"/>
          <p:cNvSpPr/>
          <p:nvPr/>
        </p:nvSpPr>
        <p:spPr>
          <a:xfrm>
            <a:off x="2987040" y="5006517"/>
            <a:ext cx="2743200" cy="41367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Banda de tensión con agujas transcorticales, o placa: función similar; la banda reopera más por material [r6, r7]</a:t>
            </a:r>
          </a:p>
        </p:txBody>
      </p:sp>
      <p:sp>
        <p:nvSpPr>
          <p:cNvPr id="16" name="Rectangle 15"/>
          <p:cNvSpPr/>
          <p:nvPr/>
        </p:nvSpPr>
        <p:spPr>
          <a:xfrm>
            <a:off x="6522720" y="5006517"/>
            <a:ext cx="2743200" cy="41367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Placa dorsal bloqueada precontorneada, con TC si hay varios fragmentos y sutura de descarga del tríceps si la punta es pequeña [r2]</a:t>
            </a:r>
          </a:p>
        </p:txBody>
      </p:sp>
      <p:sp>
        <p:nvSpPr>
          <p:cNvPr id="17" name="Rounded Rectangle 16"/>
          <p:cNvSpPr/>
          <p:nvPr/>
        </p:nvSpPr>
        <p:spPr>
          <a:xfrm>
            <a:off x="4754880" y="5529922"/>
            <a:ext cx="2743200" cy="413677"/>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Movimiento activo y activo asistido desde el día 2 o 3 si la fijación lo permite y radiografía de consolidación a las 6 semanas [r2]</a:t>
            </a:r>
          </a:p>
        </p:txBody>
      </p:sp>
      <p:cxnSp>
        <p:nvCxnSpPr>
          <p:cNvPr id="18" name="Connector 17"/>
          <p:cNvCxnSpPr>
            <a:stCxn id="6" idx="2"/>
            <a:endCxn id="7" idx="0"/>
          </p:cNvCxnSpPr>
          <p:nvPr/>
        </p:nvCxnSpPr>
        <p:spPr>
          <a:xfrm flipH="1">
            <a:off x="6126480" y="1922437"/>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Connector 18"/>
          <p:cNvCxnSpPr>
            <a:stCxn id="7" idx="2"/>
            <a:endCxn id="8" idx="0"/>
          </p:cNvCxnSpPr>
          <p:nvPr/>
        </p:nvCxnSpPr>
        <p:spPr>
          <a:xfrm flipH="1">
            <a:off x="4358640" y="2666025"/>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004816" y="265870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1" name="Connector 20"/>
          <p:cNvCxnSpPr>
            <a:stCxn id="8" idx="2"/>
            <a:endCxn id="10" idx="0"/>
          </p:cNvCxnSpPr>
          <p:nvPr/>
        </p:nvCxnSpPr>
        <p:spPr>
          <a:xfrm flipH="1">
            <a:off x="3474720" y="3409613"/>
            <a:ext cx="88392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2" name="Connector 21"/>
          <p:cNvCxnSpPr>
            <a:stCxn id="7" idx="2"/>
            <a:endCxn id="9" idx="0"/>
          </p:cNvCxnSpPr>
          <p:nvPr/>
        </p:nvCxnSpPr>
        <p:spPr>
          <a:xfrm>
            <a:off x="6126480" y="2666025"/>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800087" y="2658709"/>
            <a:ext cx="457200" cy="274320"/>
          </a:xfrm>
          <a:prstGeom prst="rect">
            <a:avLst/>
          </a:prstGeom>
          <a:noFill/>
        </p:spPr>
        <p:txBody>
          <a:bodyPr wrap="square">
            <a:spAutoFit/>
          </a:bodyPr>
          <a:lstStyle/>
          <a:p>
            <a:r>
              <a:rPr sz="1200" b="1">
                <a:solidFill>
                  <a:srgbClr val="D97706"/>
                </a:solidFill>
                <a:latin typeface="Calibri"/>
              </a:rPr>
              <a:t>no</a:t>
            </a:r>
          </a:p>
        </p:txBody>
      </p:sp>
      <p:cxnSp>
        <p:nvCxnSpPr>
          <p:cNvPr id="24" name="Connector 23"/>
          <p:cNvCxnSpPr>
            <a:stCxn id="9" idx="2"/>
            <a:endCxn id="11" idx="0"/>
          </p:cNvCxnSpPr>
          <p:nvPr/>
        </p:nvCxnSpPr>
        <p:spPr>
          <a:xfrm flipH="1">
            <a:off x="6126480" y="3409613"/>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772655" y="3402297"/>
            <a:ext cx="457200" cy="274320"/>
          </a:xfrm>
          <a:prstGeom prst="rect">
            <a:avLst/>
          </a:prstGeom>
          <a:noFill/>
        </p:spPr>
        <p:txBody>
          <a:bodyPr wrap="square">
            <a:spAutoFit/>
          </a:bodyPr>
          <a:lstStyle/>
          <a:p>
            <a:r>
              <a:rPr sz="1200" b="1">
                <a:solidFill>
                  <a:srgbClr val="D97706"/>
                </a:solidFill>
                <a:latin typeface="Calibri"/>
              </a:rPr>
              <a:t>no</a:t>
            </a:r>
          </a:p>
        </p:txBody>
      </p:sp>
      <p:cxnSp>
        <p:nvCxnSpPr>
          <p:cNvPr id="26" name="Connector 25"/>
          <p:cNvCxnSpPr>
            <a:stCxn id="9" idx="2"/>
            <a:endCxn id="12" idx="0"/>
          </p:cNvCxnSpPr>
          <p:nvPr/>
        </p:nvCxnSpPr>
        <p:spPr>
          <a:xfrm>
            <a:off x="7894319" y="3409613"/>
            <a:ext cx="88392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8258555" y="3402297"/>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8" name="Connector 27"/>
          <p:cNvCxnSpPr>
            <a:stCxn id="12" idx="2"/>
            <a:endCxn id="13" idx="0"/>
          </p:cNvCxnSpPr>
          <p:nvPr/>
        </p:nvCxnSpPr>
        <p:spPr>
          <a:xfrm flipH="1">
            <a:off x="4358640" y="4153201"/>
            <a:ext cx="441959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6728459" y="414588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0" name="Connector 29"/>
          <p:cNvCxnSpPr>
            <a:stCxn id="12" idx="2"/>
            <a:endCxn id="14" idx="0"/>
          </p:cNvCxnSpPr>
          <p:nvPr/>
        </p:nvCxnSpPr>
        <p:spPr>
          <a:xfrm flipH="1">
            <a:off x="7894319" y="4153201"/>
            <a:ext cx="88392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7965947" y="4145885"/>
            <a:ext cx="457200" cy="274320"/>
          </a:xfrm>
          <a:prstGeom prst="rect">
            <a:avLst/>
          </a:prstGeom>
          <a:noFill/>
        </p:spPr>
        <p:txBody>
          <a:bodyPr wrap="square">
            <a:spAutoFit/>
          </a:bodyPr>
          <a:lstStyle/>
          <a:p>
            <a:r>
              <a:rPr sz="1200" b="1">
                <a:solidFill>
                  <a:srgbClr val="D97706"/>
                </a:solidFill>
                <a:latin typeface="Calibri"/>
              </a:rPr>
              <a:t>no</a:t>
            </a:r>
          </a:p>
        </p:txBody>
      </p:sp>
      <p:cxnSp>
        <p:nvCxnSpPr>
          <p:cNvPr id="32" name="Connector 31"/>
          <p:cNvCxnSpPr>
            <a:stCxn id="14" idx="2"/>
            <a:endCxn id="15" idx="0"/>
          </p:cNvCxnSpPr>
          <p:nvPr/>
        </p:nvCxnSpPr>
        <p:spPr>
          <a:xfrm flipH="1">
            <a:off x="4358640" y="4896789"/>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6153911" y="4889473"/>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4" name="Connector 33"/>
          <p:cNvCxnSpPr>
            <a:stCxn id="14" idx="2"/>
            <a:endCxn id="16" idx="0"/>
          </p:cNvCxnSpPr>
          <p:nvPr/>
        </p:nvCxnSpPr>
        <p:spPr>
          <a:xfrm>
            <a:off x="7894319" y="4896789"/>
            <a:ext cx="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7949183" y="4889473"/>
            <a:ext cx="457200" cy="274320"/>
          </a:xfrm>
          <a:prstGeom prst="rect">
            <a:avLst/>
          </a:prstGeom>
          <a:noFill/>
        </p:spPr>
        <p:txBody>
          <a:bodyPr wrap="square">
            <a:spAutoFit/>
          </a:bodyPr>
          <a:lstStyle/>
          <a:p>
            <a:r>
              <a:rPr sz="1200" b="1">
                <a:solidFill>
                  <a:srgbClr val="D97706"/>
                </a:solidFill>
                <a:latin typeface="Calibri"/>
              </a:rPr>
              <a:t>no</a:t>
            </a:r>
          </a:p>
        </p:txBody>
      </p:sp>
      <p:cxnSp>
        <p:nvCxnSpPr>
          <p:cNvPr id="36" name="Connector 35"/>
          <p:cNvCxnSpPr>
            <a:stCxn id="15" idx="2"/>
            <a:endCxn id="17" idx="0"/>
          </p:cNvCxnSpPr>
          <p:nvPr/>
        </p:nvCxnSpPr>
        <p:spPr>
          <a:xfrm>
            <a:off x="4358640" y="5420194"/>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7" name="Connector 36"/>
          <p:cNvCxnSpPr>
            <a:stCxn id="16" idx="2"/>
            <a:endCxn id="17" idx="0"/>
          </p:cNvCxnSpPr>
          <p:nvPr/>
        </p:nvCxnSpPr>
        <p:spPr>
          <a:xfrm flipH="1">
            <a:off x="6126480" y="5420194"/>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69</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sin cirugía, banda de tensión, placa y otras opciones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Hak DJ et al. J Am Acad Orthop Surg. 2000. doi:10.5435/00124635-200007000-00007</a:t>
            </a:r>
          </a:p>
          <a:p>
            <a:r>
              <a:rPr sz="1000">
                <a:solidFill>
                  <a:srgbClr val="5A6469"/>
                </a:solidFill>
                <a:latin typeface="Calibri"/>
              </a:rPr>
              <a:t>[r2] Siebenlist S et al. EFORT Open Rev. 2019. doi:10.1302/2058-5241.4.180022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tratamiento persigue tres cosas: restaurar la superficie articular y el ancho de la incisura, fijar con estabilidad suficiente para mover pronto, y evitar un material que moleste [r1,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69</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Banda de tensión (TBW) frente a placa en un metaanálisis de 20 estudios (% de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Bethell MA et al. JSES Rev Rep Tech. 2025. doi:10.1016/j.xrrt.2024.12.016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69</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Retiro del material por síntomas en el ensayo de Duckworth 2017</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[r36] Duckworth AD et al. J Bone Joint Surg Am. 2017. doi:10.2106/JBJS.16.00773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69</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quirúrgica: posición, abordaje, reducción, fijación y cierre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Hak DJ et al. J Am Acad Orthop Surg. 2000. doi:10.5435/00124635-200007000-00007</a:t>
            </a:r>
          </a:p>
          <a:p>
            <a:r>
              <a:rPr sz="800">
                <a:solidFill>
                  <a:srgbClr val="5A6469"/>
                </a:solidFill>
                <a:latin typeface="Calibri"/>
              </a:rPr>
              <a:t>[r2] Siebenlist S et al. EFORT Open Rev. 2019. doi:10.1302/2058-5241.4.180022</a:t>
            </a:r>
          </a:p>
          <a:p>
            <a:r>
              <a:rPr sz="800">
                <a:solidFill>
                  <a:srgbClr val="5A6469"/>
                </a:solidFill>
                <a:latin typeface="Calibri"/>
              </a:rPr>
              <a:t>[r6] Alshayban MA et al. JSES Rev Rep Tech. 2026. doi:10.1016/j.xrrt.2026.100817</a:t>
            </a:r>
          </a:p>
          <a:p>
            <a:r>
              <a:rPr sz="800">
                <a:solidFill>
                  <a:srgbClr val="5A6469"/>
                </a:solidFill>
                <a:latin typeface="Calibri"/>
              </a:rPr>
              <a:t>[r10] Hill JR et al. J Orthop Trauma. 2023. doi:10.1097/BOT.0000000000002672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apoyo de estudio: no sustituye al tutor ni al manual del implante.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69</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Migración de las agujas de Kirschner según su posición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Saeed ZM et al. J Shoulder Elbow Surg. 2014. doi:10.1016/j.jse.2014.02.018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69</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Inestabilidad de las agujas según su posición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van der Linden SC et al. J Shoulder Elbow Surg. 2012. doi:10.1016/j.jse.2011.07.022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69</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material, pérdida de reducción, infección, rigidez y nervio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Bethell MA et al. JBJS Rev. 2025. doi:10.2106/JBJS.RVW.24.00163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una revisión sistemática de 86 estudios y 5.161 pacientes, la placa tuvo la menor tasa global de complicaciones (12,6 %) y la TBW 18,4 %… [r41]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69</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Motivos de reoperación con placa precontorneada (% de 321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[r39] Bouchard C et al. J Shoulder Elbow Surg. 2022. doi:10.1016/j.jse.2022.04.006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69</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Tasa global de complicaciones en la revisión de 86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Bethell MA et al. JBJS Rev. 2025. doi:10.2106/JBJS.RVW.24.00163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69</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función, artrosis y qué lo modifica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Bethell MA et al. JSES Rev Rep Tech. 2025. doi:10.1016/j.xrrt.2024.12.016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 cualquier técnica, la función suele ser buena.</a:t>
            </a:r>
          </a:p>
          <a:p>
            <a:pPr marL="347472" indent="-347472">
              <a:spcAft>
                <a:spcPts val="1400"/>
              </a:spcAft>
              <a:buChar char="•"/>
            </a:pPr>
            <a:r>
              <a:rPr sz="2400">
                <a:solidFill>
                  <a:srgbClr val="263238"/>
                </a:solidFill>
                <a:latin typeface="Calibri"/>
              </a:rPr>
              <a:t>En el metaanálisis de 20 estudios, el DASH fue 12,3 con TBW y 12,1 con placa, y el puntaje de Mayo 92,0 y 92,3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69</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Incidencia mediana de artrosis ulnohumeral según el tipo de Mayo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Wiersma JP et al. J Shoulder Elbow Surg. 2026. doi:10.1016/j.jse.2026.02.024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69</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en cifras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Bethell MA et al. JSES Rev Rep Tech. 2025. doi:10.1016/j.xrrt.2024.12.016</a:t>
            </a:r>
          </a:p>
          <a:p>
            <a:r>
              <a:rPr sz="800">
                <a:solidFill>
                  <a:srgbClr val="5A6469"/>
                </a:solidFill>
                <a:latin typeface="Calibri"/>
              </a:rPr>
              <a:t>[r11] Kim KE et al. Bone Joint J. 2026. doi:10.1302/0301-620X.108B1.BJJ-2025-0444.R1</a:t>
            </a:r>
          </a:p>
          <a:p>
            <a:r>
              <a:rPr sz="800">
                <a:solidFill>
                  <a:srgbClr val="5A6469"/>
                </a:solidFill>
                <a:latin typeface="Calibri"/>
              </a:rPr>
              <a:t>[r31] Wiersma JP et al. J Shoulder Elbow Surg. 2026. doi:10.1016/j.jse.2026.02.024</a:t>
            </a:r>
          </a:p>
          <a:p>
            <a:r>
              <a:rPr sz="800">
                <a:solidFill>
                  <a:srgbClr val="5A6469"/>
                </a:solidFill>
                <a:latin typeface="Calibri"/>
              </a:rPr>
              <a:t>[r32] Flinterman HJ et al. Clin Orthop Relat Res. 2014. doi:10.1007/s11999-014-3481-5</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Pregunta</a:t>
                      </a:r>
                    </a:p>
                  </a:txBody>
                  <a:tcPr>
                    <a:solidFill>
                      <a:srgbClr val="0F5F6B"/>
                    </a:solidFill>
                  </a:tcPr>
                </a:tc>
                <a:tc>
                  <a:txBody>
                    <a:bodyPr/>
                    <a:lstStyle/>
                    <a:p>
                      <a:r>
                        <a:rPr sz="1600" b="1">
                          <a:solidFill>
                            <a:srgbClr val="FFFFFF"/>
                          </a:solidFill>
                          <a:latin typeface="Calibri"/>
                        </a:rPr>
                        <a:t>Respuesta</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¿Qué función se espera?</a:t>
                      </a:r>
                    </a:p>
                  </a:txBody>
                  <a:tcPr>
                    <a:solidFill>
                      <a:srgbClr val="EEF3F4"/>
                    </a:solidFill>
                  </a:tcPr>
                </a:tc>
                <a:tc>
                  <a:txBody>
                    <a:bodyPr/>
                    <a:lstStyle/>
                    <a:p>
                      <a:r>
                        <a:rPr sz="1600">
                          <a:solidFill>
                            <a:srgbClr val="263238"/>
                          </a:solidFill>
                          <a:latin typeface="Calibri"/>
                        </a:rPr>
                        <a:t>DASH de 12,3 con TBW y 12,1 con placa; Mayo de 92 en una revisión de 11 estudios</a:t>
                      </a:r>
                    </a:p>
                  </a:txBody>
                  <a:tcPr>
                    <a:solidFill>
                      <a:srgbClr val="EEF3F4"/>
                    </a:solidFill>
                  </a:tcPr>
                </a:tc>
                <a:tc>
                  <a:txBody>
                    <a:bodyPr/>
                    <a:lstStyle/>
                    <a:p>
                      <a:r>
                        <a:rPr sz="1600">
                          <a:solidFill>
                            <a:srgbClr val="263238"/>
                          </a:solidFill>
                          <a:latin typeface="Calibri"/>
                        </a:rPr>
                        <a:t>[r3, r31]</a:t>
                      </a:r>
                    </a:p>
                  </a:txBody>
                  <a:tcPr>
                    <a:solidFill>
                      <a:srgbClr val="EEF3F4"/>
                    </a:solidFill>
                  </a:tcPr>
                </a:tc>
              </a:tr>
              <a:tr h="457200">
                <a:tc>
                  <a:txBody>
                    <a:bodyPr/>
                    <a:lstStyle/>
                    <a:p>
                      <a:r>
                        <a:rPr sz="1600">
                          <a:solidFill>
                            <a:srgbClr val="263238"/>
                          </a:solidFill>
                          <a:latin typeface="Calibri"/>
                        </a:rPr>
                        <a:t>¿Cuánta artrosis?</a:t>
                      </a:r>
                    </a:p>
                  </a:txBody>
                  <a:tcPr>
                    <a:solidFill>
                      <a:srgbClr val="FFFFFF"/>
                    </a:solidFill>
                  </a:tcPr>
                </a:tc>
                <a:tc>
                  <a:txBody>
                    <a:bodyPr/>
                    <a:lstStyle/>
                    <a:p>
                      <a:r>
                        <a:rPr sz="1600">
                          <a:solidFill>
                            <a:srgbClr val="263238"/>
                          </a:solidFill>
                          <a:latin typeface="Calibri"/>
                        </a:rPr>
                        <a:t>Mediana de 19 % a los 41 meses; 25 % en Mayo 1, 16 % en 2 y 50 % en 3</a:t>
                      </a:r>
                    </a:p>
                  </a:txBody>
                  <a:tcPr>
                    <a:solidFill>
                      <a:srgbClr val="FFFFFF"/>
                    </a:solidFill>
                  </a:tcPr>
                </a:tc>
                <a:tc>
                  <a:txBody>
                    <a:bodyPr/>
                    <a:lstStyle/>
                    <a:p>
                      <a:r>
                        <a:rPr sz="1600">
                          <a:solidFill>
                            <a:srgbClr val="263238"/>
                          </a:solidFill>
                          <a:latin typeface="Calibri"/>
                        </a:rPr>
                        <a:t>[r31]</a:t>
                      </a:r>
                    </a:p>
                  </a:txBody>
                  <a:tcPr>
                    <a:solidFill>
                      <a:srgbClr val="FFFFFF"/>
                    </a:solidFill>
                  </a:tcPr>
                </a:tc>
              </a:tr>
              <a:tr h="457200">
                <a:tc>
                  <a:txBody>
                    <a:bodyPr/>
                    <a:lstStyle/>
                    <a:p>
                      <a:r>
                        <a:rPr sz="1600">
                          <a:solidFill>
                            <a:srgbClr val="263238"/>
                          </a:solidFill>
                          <a:latin typeface="Calibri"/>
                        </a:rPr>
                        <a:t>¿Qué predice el mal resultado?</a:t>
                      </a:r>
                    </a:p>
                  </a:txBody>
                  <a:tcPr>
                    <a:solidFill>
                      <a:srgbClr val="EEF3F4"/>
                    </a:solidFill>
                  </a:tcPr>
                </a:tc>
                <a:tc>
                  <a:txBody>
                    <a:bodyPr/>
                    <a:lstStyle/>
                    <a:p>
                      <a:r>
                        <a:rPr sz="1600">
                          <a:solidFill>
                            <a:srgbClr val="263238"/>
                          </a:solidFill>
                          <a:latin typeface="Calibri"/>
                        </a:rPr>
                        <a:t>Escalón de más de 2 mm; impactación articular</a:t>
                      </a:r>
                    </a:p>
                  </a:txBody>
                  <a:tcPr>
                    <a:solidFill>
                      <a:srgbClr val="EEF3F4"/>
                    </a:solidFill>
                  </a:tcPr>
                </a:tc>
                <a:tc>
                  <a:txBody>
                    <a:bodyPr/>
                    <a:lstStyle/>
                    <a:p>
                      <a:r>
                        <a:rPr sz="1600">
                          <a:solidFill>
                            <a:srgbClr val="263238"/>
                          </a:solidFill>
                          <a:latin typeface="Calibri"/>
                        </a:rPr>
                        <a:t>[r11]</a:t>
                      </a:r>
                    </a:p>
                  </a:txBody>
                  <a:tcPr>
                    <a:solidFill>
                      <a:srgbClr val="EEF3F4"/>
                    </a:solidFill>
                  </a:tcPr>
                </a:tc>
              </a:tr>
              <a:tr h="457200">
                <a:tc>
                  <a:txBody>
                    <a:bodyPr/>
                    <a:lstStyle/>
                    <a:p>
                      <a:r>
                        <a:rPr sz="1600">
                          <a:solidFill>
                            <a:srgbClr val="263238"/>
                          </a:solidFill>
                          <a:latin typeface="Calibri"/>
                        </a:rPr>
                        <a:t>¿Se mantiene con los años?</a:t>
                      </a:r>
                    </a:p>
                  </a:txBody>
                  <a:tcPr>
                    <a:solidFill>
                      <a:srgbClr val="FFFFFF"/>
                    </a:solidFill>
                  </a:tcPr>
                </a:tc>
                <a:tc>
                  <a:txBody>
                    <a:bodyPr/>
                    <a:lstStyle/>
                    <a:p>
                      <a:r>
                        <a:rPr sz="1600">
                          <a:solidFill>
                            <a:srgbClr val="263238"/>
                          </a:solidFill>
                          <a:latin typeface="Calibri"/>
                        </a:rPr>
                        <a:t>Los buenos resultados de la banda de tensión en fracturas transversas simples fueron durables</a:t>
                      </a:r>
                    </a:p>
                  </a:txBody>
                  <a:tcPr>
                    <a:solidFill>
                      <a:srgbClr val="FFFFFF"/>
                    </a:solidFill>
                  </a:tcPr>
                </a:tc>
                <a:tc>
                  <a:txBody>
                    <a:bodyPr/>
                    <a:lstStyle/>
                    <a:p>
                      <a:r>
                        <a:rPr sz="1600">
                          <a:solidFill>
                            <a:srgbClr val="263238"/>
                          </a:solidFill>
                          <a:latin typeface="Calibri"/>
                        </a:rPr>
                        <a:t>[r32]</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69</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Poblaciones especiales: el anciano de baja demanda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Joshi MA et al. J Bone Joint Surg Am. 2025. doi:10.2106/JBJS.24.00655</a:t>
            </a:r>
          </a:p>
          <a:p>
            <a:r>
              <a:rPr sz="1000">
                <a:solidFill>
                  <a:srgbClr val="5A6469"/>
                </a:solidFill>
                <a:latin typeface="Calibri"/>
              </a:rPr>
              <a:t>[r8] Duckworth AD et al. Bone Joint J. 2017. doi:10.1302/0301-620X.99B7.BJJ-2016-1112.R2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Hay 2 ensayos aleatorizados en pacientes de 75 años o más y ninguno probó que operar sea mejor en función [r4,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69</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DASH al año según el tratamiento, en dos ensayos de ancianos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Joshi MA et al. J Bone Joint Surg Am. 2025. doi:10.2106/JBJS.24.00655</a:t>
            </a:r>
          </a:p>
          <a:p>
            <a:r>
              <a:rPr sz="1000">
                <a:solidFill>
                  <a:srgbClr val="5A6469"/>
                </a:solidFill>
                <a:latin typeface="Calibri"/>
              </a:rPr>
              <a:t>[r8] Duckworth AD et al. Bone Joint J. 2017. doi:10.1302/0301-620X.99B7.BJJ-2016-1112.R2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69</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El anciano de baja demanda: qué mostró cada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Joshi MA et al. J Bone Joint Surg Am. 2025. doi:10.2106/JBJS.24.00655</a:t>
            </a:r>
          </a:p>
          <a:p>
            <a:r>
              <a:rPr sz="800">
                <a:solidFill>
                  <a:srgbClr val="5A6469"/>
                </a:solidFill>
                <a:latin typeface="Calibri"/>
              </a:rPr>
              <a:t>[r8] Duckworth AD et al. Bone Joint J. 2017. doi:10.1302/0301-620X.99B7.BJJ-2016-1112.R2</a:t>
            </a:r>
          </a:p>
          <a:p>
            <a:r>
              <a:rPr sz="800">
                <a:solidFill>
                  <a:srgbClr val="5A6469"/>
                </a:solidFill>
                <a:latin typeface="Calibri"/>
              </a:rPr>
              <a:t>[r18] Gallucci GL et al. Bone Joint J. 2014. doi:10.1302/0301-620X.96B4.33339</a:t>
            </a:r>
          </a:p>
          <a:p>
            <a:r>
              <a:rPr sz="800">
                <a:solidFill>
                  <a:srgbClr val="5A6469"/>
                </a:solidFill>
                <a:latin typeface="Calibri"/>
              </a:rPr>
              <a:t>[r27] Duckworth AD et al. J Bone Joint Surg Am. 2014. doi:10.2106/JBJS.L.01137</a:t>
            </a:r>
          </a:p>
          <a:p>
            <a:r>
              <a:rPr sz="800">
                <a:solidFill>
                  <a:srgbClr val="5A6469"/>
                </a:solidFill>
                <a:latin typeface="Calibri"/>
              </a:rPr>
              <a:t>[r40] Wenger D et al. Arch Orthop Trauma Surg. 2022. doi:10.1007/s00402-021-04027-3</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Estudio</a:t>
                      </a:r>
                    </a:p>
                  </a:txBody>
                  <a:tcPr>
                    <a:solidFill>
                      <a:srgbClr val="0F5F6B"/>
                    </a:solidFill>
                  </a:tcPr>
                </a:tc>
                <a:tc>
                  <a:txBody>
                    <a:bodyPr/>
                    <a:lstStyle/>
                    <a:p>
                      <a:r>
                        <a:rPr sz="1600" b="1">
                          <a:solidFill>
                            <a:srgbClr val="FFFFFF"/>
                          </a:solidFill>
                          <a:latin typeface="Calibri"/>
                        </a:rPr>
                        <a:t>Diseño</a:t>
                      </a:r>
                    </a:p>
                  </a:txBody>
                  <a:tcPr>
                    <a:solidFill>
                      <a:srgbClr val="0F5F6B"/>
                    </a:solidFill>
                  </a:tcPr>
                </a:tc>
                <a:tc>
                  <a:txBody>
                    <a:bodyPr/>
                    <a:lstStyle/>
                    <a:p>
                      <a:r>
                        <a:rPr sz="1600" b="1">
                          <a:solidFill>
                            <a:srgbClr val="FFFFFF"/>
                          </a:solidFill>
                          <a:latin typeface="Calibri"/>
                        </a:rPr>
                        <a:t>Resultado</a:t>
                      </a:r>
                    </a:p>
                  </a:txBody>
                  <a:tcPr>
                    <a:solidFill>
                      <a:srgbClr val="0F5F6B"/>
                    </a:solidFill>
                  </a:tcPr>
                </a:tc>
              </a:tr>
              <a:tr h="457200">
                <a:tc>
                  <a:txBody>
                    <a:bodyPr/>
                    <a:lstStyle/>
                    <a:p>
                      <a:r>
                        <a:rPr sz="1600">
                          <a:solidFill>
                            <a:srgbClr val="263238"/>
                          </a:solidFill>
                          <a:latin typeface="Calibri"/>
                        </a:rPr>
                        <a:t>SOFIE, 2025</a:t>
                      </a:r>
                    </a:p>
                  </a:txBody>
                  <a:tcPr>
                    <a:solidFill>
                      <a:srgbClr val="EEF3F4"/>
                    </a:solidFill>
                  </a:tcPr>
                </a:tc>
                <a:tc>
                  <a:txBody>
                    <a:bodyPr/>
                    <a:lstStyle/>
                    <a:p>
                      <a:r>
                        <a:rPr sz="1600">
                          <a:solidFill>
                            <a:srgbClr val="263238"/>
                          </a:solidFill>
                          <a:latin typeface="Calibri"/>
                        </a:rPr>
                        <a:t>ECA, 60 participantes de 75 años o más</a:t>
                      </a:r>
                    </a:p>
                  </a:txBody>
                  <a:tcPr>
                    <a:solidFill>
                      <a:srgbClr val="EEF3F4"/>
                    </a:solidFill>
                  </a:tcPr>
                </a:tc>
                <a:tc>
                  <a:txBody>
                    <a:bodyPr/>
                    <a:lstStyle/>
                    <a:p>
                      <a:r>
                        <a:rPr sz="1600">
                          <a:solidFill>
                            <a:srgbClr val="263238"/>
                          </a:solidFill>
                          <a:latin typeface="Calibri"/>
                        </a:rPr>
                        <a:t>DASH a los 12 meses: 12,3 con cirugía y 18,9 sin cirugía (p = 0,12); mejor extensión activa con cirugía</a:t>
                      </a:r>
                    </a:p>
                  </a:txBody>
                  <a:tcPr>
                    <a:solidFill>
                      <a:srgbClr val="EEF3F4"/>
                    </a:solidFill>
                  </a:tcPr>
                </a:tc>
              </a:tr>
              <a:tr h="457200">
                <a:tc>
                  <a:txBody>
                    <a:bodyPr/>
                    <a:lstStyle/>
                    <a:p>
                      <a:r>
                        <a:rPr sz="1600">
                          <a:solidFill>
                            <a:srgbClr val="263238"/>
                          </a:solidFill>
                          <a:latin typeface="Calibri"/>
                        </a:rPr>
                        <a:t>Duckworth, 2017</a:t>
                      </a:r>
                    </a:p>
                  </a:txBody>
                  <a:tcPr>
                    <a:solidFill>
                      <a:srgbClr val="FFFFFF"/>
                    </a:solidFill>
                  </a:tcPr>
                </a:tc>
                <a:tc>
                  <a:txBody>
                    <a:bodyPr/>
                    <a:lstStyle/>
                    <a:p>
                      <a:r>
                        <a:rPr sz="1600">
                          <a:solidFill>
                            <a:srgbClr val="263238"/>
                          </a:solidFill>
                          <a:latin typeface="Calibri"/>
                        </a:rPr>
                        <a:t>ECA detenido, 19 pacientes</a:t>
                      </a:r>
                    </a:p>
                  </a:txBody>
                  <a:tcPr>
                    <a:solidFill>
                      <a:srgbClr val="FFFFFF"/>
                    </a:solidFill>
                  </a:tcPr>
                </a:tc>
                <a:tc>
                  <a:txBody>
                    <a:bodyPr/>
                    <a:lstStyle/>
                    <a:p>
                      <a:r>
                        <a:rPr sz="1600">
                          <a:solidFill>
                            <a:srgbClr val="263238"/>
                          </a:solidFill>
                          <a:latin typeface="Calibri"/>
                        </a:rPr>
                        <a:t>DASH de 23 sin cirugía y 22 con cirugía; 9 de 11 operados con complicaciones</a:t>
                      </a:r>
                    </a:p>
                  </a:txBody>
                  <a:tcPr>
                    <a:solidFill>
                      <a:srgbClr val="FFFFFF"/>
                    </a:solidFill>
                  </a:tcPr>
                </a:tc>
              </a:tr>
              <a:tr h="457200">
                <a:tc>
                  <a:txBody>
                    <a:bodyPr/>
                    <a:lstStyle/>
                    <a:p>
                      <a:r>
                        <a:rPr sz="1600">
                          <a:solidFill>
                            <a:srgbClr val="263238"/>
                          </a:solidFill>
                          <a:latin typeface="Calibri"/>
                        </a:rPr>
                        <a:t>Duckworth, 2014</a:t>
                      </a:r>
                    </a:p>
                  </a:txBody>
                  <a:tcPr>
                    <a:solidFill>
                      <a:srgbClr val="EEF3F4"/>
                    </a:solidFill>
                  </a:tcPr>
                </a:tc>
                <a:tc>
                  <a:txBody>
                    <a:bodyPr/>
                    <a:lstStyle/>
                    <a:p>
                      <a:r>
                        <a:rPr sz="1600">
                          <a:solidFill>
                            <a:srgbClr val="263238"/>
                          </a:solidFill>
                          <a:latin typeface="Calibri"/>
                        </a:rPr>
                        <a:t>Cohorte, 43 pacientes sin cirugía</a:t>
                      </a:r>
                    </a:p>
                  </a:txBody>
                  <a:tcPr>
                    <a:solidFill>
                      <a:srgbClr val="EEF3F4"/>
                    </a:solidFill>
                  </a:tcPr>
                </a:tc>
                <a:tc>
                  <a:txBody>
                    <a:bodyPr/>
                    <a:lstStyle/>
                    <a:p>
                      <a:r>
                        <a:rPr sz="1600">
                          <a:solidFill>
                            <a:srgbClr val="263238"/>
                          </a:solidFill>
                          <a:latin typeface="Calibri"/>
                        </a:rPr>
                        <a:t>Broberg y Morrey de 83; DASH a los 6 años de 2,9; ninguno operado por seudoartrosis</a:t>
                      </a:r>
                    </a:p>
                  </a:txBody>
                  <a:tcPr>
                    <a:solidFill>
                      <a:srgbClr val="EEF3F4"/>
                    </a:solidFill>
                  </a:tcPr>
                </a:tc>
              </a:tr>
              <a:tr h="457200">
                <a:tc>
                  <a:txBody>
                    <a:bodyPr/>
                    <a:lstStyle/>
                    <a:p>
                      <a:r>
                        <a:rPr sz="1600">
                          <a:solidFill>
                            <a:srgbClr val="263238"/>
                          </a:solidFill>
                          <a:latin typeface="Calibri"/>
                        </a:rPr>
                        <a:t>Serie de 28 pacientes</a:t>
                      </a:r>
                    </a:p>
                  </a:txBody>
                  <a:tcPr>
                    <a:solidFill>
                      <a:srgbClr val="FFFFFF"/>
                    </a:solidFill>
                  </a:tcPr>
                </a:tc>
                <a:tc>
                  <a:txBody>
                    <a:bodyPr/>
                    <a:lstStyle/>
                    <a:p>
                      <a:r>
                        <a:rPr sz="1600">
                          <a:solidFill>
                            <a:srgbClr val="263238"/>
                          </a:solidFill>
                          <a:latin typeface="Calibri"/>
                        </a:rPr>
                        <a:t>Retrospectiva, sin cirugía</a:t>
                      </a:r>
                    </a:p>
                  </a:txBody>
                  <a:tcPr>
                    <a:solidFill>
                      <a:srgbClr val="FFFFFF"/>
                    </a:solidFill>
                  </a:tcPr>
                </a:tc>
                <a:tc>
                  <a:txBody>
                    <a:bodyPr/>
                    <a:lstStyle/>
                    <a:p>
                      <a:r>
                        <a:rPr sz="1600">
                          <a:solidFill>
                            <a:srgbClr val="263238"/>
                          </a:solidFill>
                          <a:latin typeface="Calibri"/>
                        </a:rPr>
                        <a:t>22 de 28 sin consolidar; ninguno necesitó cirugía</a:t>
                      </a:r>
                    </a:p>
                  </a:txBody>
                  <a:tcPr>
                    <a:solidFill>
                      <a:srgbClr val="FFFFFF"/>
                    </a:solidFill>
                  </a:tcPr>
                </a:tc>
              </a:tr>
              <a:tr h="457200">
                <a:tc>
                  <a:txBody>
                    <a:bodyPr/>
                    <a:lstStyle/>
                    <a:p>
                      <a:r>
                        <a:rPr sz="1600">
                          <a:solidFill>
                            <a:srgbClr val="263238"/>
                          </a:solidFill>
                          <a:latin typeface="Calibri"/>
                        </a:rPr>
                        <a:t>Cerclaje sin agujas</a:t>
                      </a:r>
                    </a:p>
                  </a:txBody>
                  <a:tcPr>
                    <a:solidFill>
                      <a:srgbClr val="EEF3F4"/>
                    </a:solidFill>
                  </a:tcPr>
                </a:tc>
                <a:tc>
                  <a:txBody>
                    <a:bodyPr/>
                    <a:lstStyle/>
                    <a:p>
                      <a:r>
                        <a:rPr sz="1600">
                          <a:solidFill>
                            <a:srgbClr val="263238"/>
                          </a:solidFill>
                          <a:latin typeface="Calibri"/>
                        </a:rPr>
                        <a:t>Cohorte de 239 pacientes mayores de 69 años</a:t>
                      </a:r>
                    </a:p>
                  </a:txBody>
                  <a:tcPr>
                    <a:solidFill>
                      <a:srgbClr val="EEF3F4"/>
                    </a:solidFill>
                  </a:tcPr>
                </a:tc>
                <a:tc>
                  <a:txBody>
                    <a:bodyPr/>
                    <a:lstStyle/>
                    <a:p>
                      <a:r>
                        <a:rPr sz="1600">
                          <a:solidFill>
                            <a:srgbClr val="263238"/>
                          </a:solidFill>
                          <a:latin typeface="Calibri"/>
                        </a:rPr>
                        <a:t>TBW con RR de 2,2 de reoperación frente al cerclaje</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69</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movimiento temprano frente a inmovilización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[r45] Harding P et al. Cochrane Database Syst Rev. 2011. doi:10.1002/14651858.CD008130.pub2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revisión Cochrane sobre movilización precoz tras fracturas de codo en adultos encontró un único ensayo, de 81 adultos con fractura de la cabeza radial… [r45]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69</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movimiento temprano frente a inmovilización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Siebenlist S et al. EFORT Open Rev. 2019. doi:10.1302/2058-5241.4.180022</a:t>
            </a:r>
          </a:p>
          <a:p>
            <a:r>
              <a:rPr sz="800">
                <a:solidFill>
                  <a:srgbClr val="5A6469"/>
                </a:solidFill>
                <a:latin typeface="Calibri"/>
              </a:rPr>
              <a:t>[r3] Bethell MA et al. JSES Rev Rep Tech. 2025. doi:10.1016/j.xrrt.2024.12.016</a:t>
            </a:r>
          </a:p>
          <a:p>
            <a:r>
              <a:rPr sz="800">
                <a:solidFill>
                  <a:srgbClr val="5A6469"/>
                </a:solidFill>
                <a:latin typeface="Calibri"/>
              </a:rPr>
              <a:t>[r4] Joshi MA et al. J Bone Joint Surg Am. 2025. doi:10.2106/JBJS.24.00655</a:t>
            </a:r>
          </a:p>
          <a:p>
            <a:r>
              <a:rPr sz="800">
                <a:solidFill>
                  <a:srgbClr val="5A6469"/>
                </a:solidFill>
                <a:latin typeface="Calibri"/>
              </a:rPr>
              <a:t>[r14] Hutchinson DT et al. J Bone Joint Surg Am. 2003. doi:10.2106/00004623-200305000-00010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práctica de los servicios depende de la estabilidad de la fijación: con una fijación segura se prefiere mover y con una dudosa se protege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69</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movimiento temprano frente a inmovilización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Gallucci GL et al. Bone Joint J. 2014. doi:10.1302/0301-620X.96B4.33339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ancianos, el esquema fue un yeso por encima del codo a 90° durante unos 5 días y luego un cabestrillo con movilización activa según tolerancia, sin rehabilitación formal [r18].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69</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Siebenlist S et al. EFORT Open Rev. 2019. doi:10.1302/2058-5241.4.180022</a:t>
            </a:r>
          </a:p>
          <a:p>
            <a:r>
              <a:rPr sz="1000">
                <a:solidFill>
                  <a:srgbClr val="5A6469"/>
                </a:solidFill>
                <a:latin typeface="Calibri"/>
              </a:rPr>
              <a:t>[r5] Ring D et al. J Orthop Trauma. 1997. doi:10.1097/00005131-199711000-00001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La articulación manda: lo que decide el resultado es devolverle a la incisura troclear su contorno y su ancho, no la marca del implante [r2, r5].</a:t>
            </a:r>
          </a:p>
          <a:p>
            <a:pPr marL="347472" indent="-347472">
              <a:spcAft>
                <a:spcPts val="1400"/>
              </a:spcAft>
              <a:buChar char="•"/>
            </a:pPr>
            <a:r>
              <a:rPr sz="2400">
                <a:solidFill>
                  <a:srgbClr val="263238"/>
                </a:solidFill>
                <a:latin typeface="Calibri"/>
              </a:rPr>
              <a:t>2. Mayo ordena la conducta porque mide a la vez desplazamiento, conminución y estabilidad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69</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Siebenlist S et al. EFORT Open Rev. 2019. doi:10.1302/2058-5241.4.180022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Examine el nervio cubital y los pulsos antes y después de cualquier maniobra o cirugía; el nervio corre pegado al hueso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69</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Hak DJ et al. J Am Acad Orthop Surg. 2000. doi:10.5435/00124635-200007000-00007</a:t>
            </a:r>
          </a:p>
          <a:p>
            <a:r>
              <a:rPr sz="800">
                <a:solidFill>
                  <a:srgbClr val="5A6469"/>
                </a:solidFill>
                <a:latin typeface="Calibri"/>
              </a:rPr>
              <a:t>[r2] Siebenlist S et al. EFORT Open Rev. 2019. doi:10.1302/2058-5241.4.180022</a:t>
            </a:r>
          </a:p>
          <a:p>
            <a:r>
              <a:rPr sz="800">
                <a:solidFill>
                  <a:srgbClr val="5A6469"/>
                </a:solidFill>
                <a:latin typeface="Calibri"/>
              </a:rPr>
              <a:t>[r6] Alshayban MA et al. JSES Rev Rep Tech. 2026. doi:10.1016/j.xrrt.2026.100817</a:t>
            </a:r>
          </a:p>
          <a:p>
            <a:r>
              <a:rPr sz="800">
                <a:solidFill>
                  <a:srgbClr val="5A6469"/>
                </a:solidFill>
                <a:latin typeface="Calibri"/>
              </a:rPr>
              <a:t>[r7] Midtgaard KS et al. J Bone Joint Surg Am. 2025. doi:10.2106/JBJS.24.01461</a:t>
            </a:r>
          </a:p>
          <a:p>
            <a:r>
              <a:rPr sz="800">
                <a:solidFill>
                  <a:srgbClr val="5A6469"/>
                </a:solidFill>
                <a:latin typeface="Calibri"/>
              </a:rPr>
              <a:t>[r3] Bethell MA et al. JSES Rev Rep Tech. 2025. doi:10.1016/j.xrrt.2024.12.016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Mayo decide la conducta: 1 sin cirugía, 2A banda o placa, 2B y 3 placa [r1, r2].</a:t>
            </a:r>
          </a:p>
          <a:p>
            <a:pPr marL="347472" indent="-347472">
              <a:spcAft>
                <a:spcPts val="1400"/>
              </a:spcAft>
              <a:buChar char="•"/>
            </a:pPr>
            <a:r>
              <a:rPr sz="2400">
                <a:solidFill>
                  <a:srgbClr val="263238"/>
                </a:solidFill>
                <a:latin typeface="Calibri"/>
              </a:rPr>
              <a:t>La función es equivalente entre banda y placa; la diferencia es el material y la reoperación [r6, r7].</a:t>
            </a:r>
          </a:p>
          <a:p>
            <a:pPr marL="347472" indent="-347472">
              <a:spcAft>
                <a:spcPts val="1400"/>
              </a:spcAft>
              <a:buChar char="•"/>
            </a:pPr>
            <a:r>
              <a:rPr sz="2400">
                <a:solidFill>
                  <a:srgbClr val="263238"/>
                </a:solidFill>
                <a:latin typeface="Calibri"/>
              </a:rPr>
              <a:t>Avise del retiro del material desde el consentimiento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69</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fractura del olécranon · incisura troclear · clasificación de Mayo · Colton · Schatzker · AO/OTA 2U1B1 · banda de tensión (TBW) · placa dorsal bloqueada · doble placa · placa de neutralización · cerclaje…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69</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Siebenlist S et al. EFORT Open Rev. 2019. doi:10.1302/2058-5241.4.180022</a:t>
            </a:r>
          </a:p>
          <a:p>
            <a:r>
              <a:rPr sz="1000">
                <a:solidFill>
                  <a:srgbClr val="5A6469"/>
                </a:solidFill>
                <a:latin typeface="Calibri"/>
              </a:rPr>
              <a:t>[r11] Kim KE et al. Bone Joint J. 2026. doi:10.1302/0301-620X.108B1.BJJ-2025-0444.R1</a:t>
            </a:r>
          </a:p>
          <a:p>
            <a:r>
              <a:rPr sz="1000">
                <a:solidFill>
                  <a:srgbClr val="5A6469"/>
                </a:solidFill>
                <a:latin typeface="Calibri"/>
              </a:rPr>
              <a:t>[r6] Alshayban MA et al. JSES Rev Rep Tech. 2026. doi:10.1016/j.xrrt.2026.100817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Mayo: tipo 1 no desplazada, tipo 2 estable, tipo 3 inestable; A simple, B conminuta [r2].</a:t>
            </a:r>
          </a:p>
          <a:p>
            <a:pPr marL="347472" indent="-347472">
              <a:spcAft>
                <a:spcPts val="1400"/>
              </a:spcAft>
              <a:buChar char="•"/>
            </a:pPr>
            <a:r>
              <a:rPr sz="2400">
                <a:solidFill>
                  <a:srgbClr val="263238"/>
                </a:solidFill>
                <a:latin typeface="Calibri"/>
              </a:rPr>
              <a:t>Escalón articular de más de 2 mm: el predictor de mal resultado [r11].</a:t>
            </a:r>
          </a:p>
          <a:p>
            <a:pPr marL="347472" indent="-347472">
              <a:spcAft>
                <a:spcPts val="1400"/>
              </a:spcAft>
              <a:buChar char="•"/>
            </a:pPr>
            <a:r>
              <a:rPr sz="2400">
                <a:solidFill>
                  <a:srgbClr val="263238"/>
                </a:solidFill>
                <a:latin typeface="Calibri"/>
              </a:rPr>
              <a:t>Banda y placa: misma función; la banda reopera más por material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69</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la caída en el piso mojado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didáctico inventado, sin datos de ningún paciente real.</a:t>
            </a:r>
          </a:p>
          <a:p>
            <a:pPr marL="347472" indent="-347472">
              <a:spcAft>
                <a:spcPts val="1400"/>
              </a:spcAft>
              <a:buChar char="•"/>
            </a:pPr>
            <a:r>
              <a:rPr sz="2400">
                <a:solidFill>
                  <a:srgbClr val="263238"/>
                </a:solidFill>
                <a:latin typeface="Calibri"/>
              </a:rPr>
              <a:t>Mujer de 68 años, diestra, que resbala en un piso mojado y cae sobre el codo derecho.</a:t>
            </a:r>
          </a:p>
          <a:p>
            <a:pPr marL="347472" indent="-347472">
              <a:spcAft>
                <a:spcPts val="1400"/>
              </a:spcAft>
              <a:buChar char="•"/>
            </a:pPr>
            <a:r>
              <a:rPr sz="2400">
                <a:solidFill>
                  <a:srgbClr val="263238"/>
                </a:solidFill>
                <a:latin typeface="Calibri"/>
              </a:rPr>
              <a:t>Llega con dolor, edema posterior y no logra extender el codo contra la gravedad.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69</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¿Cómo la clasifica y qué antecedente o hallazgo falta antes de decidir?</a:t>
            </a:r>
          </a:p>
          <a:p>
            <a:pPr marL="347472" indent="-347472">
              <a:spcAft>
                <a:spcPts val="1400"/>
              </a:spcAft>
              <a:buChar char="•"/>
            </a:pPr>
            <a:r>
              <a:rPr sz="2400">
                <a:solidFill>
                  <a:srgbClr val="263238"/>
                </a:solidFill>
                <a:latin typeface="Calibri"/>
              </a:rPr>
              <a:t>2. ¿Qué técnica ofrece y qué le explica sobre el material?</a:t>
            </a:r>
          </a:p>
          <a:p>
            <a:pPr marL="347472" indent="-347472">
              <a:spcAft>
                <a:spcPts val="1400"/>
              </a:spcAft>
              <a:buChar char="•"/>
            </a:pPr>
            <a:r>
              <a:rPr sz="2400">
                <a:solidFill>
                  <a:srgbClr val="263238"/>
                </a:solidFill>
                <a:latin typeface="Calibri"/>
              </a:rPr>
              <a:t>3. Si la paciente tuviera 84 años y baja demanda, ¿cambia la conducta?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69</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Siebenlist S et al. EFORT Open Rev. 2019. doi:10.1302/2058-5241.4.180022</a:t>
            </a:r>
          </a:p>
          <a:p>
            <a:r>
              <a:rPr sz="1000">
                <a:solidFill>
                  <a:srgbClr val="5A6469"/>
                </a:solidFill>
                <a:latin typeface="Calibri"/>
              </a:rPr>
              <a:t>[r24] Cantore M et al. JSES Int. 2022. doi:10.1016/j.jseint.2021.11.015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una Mayo 2A, desplazada, estable y simple, el patrón más frecuente (64,24 % en una serie) [r2, r24].</a:t>
            </a:r>
          </a:p>
          <a:p>
            <a:pPr marL="347472" indent="-347472">
              <a:spcAft>
                <a:spcPts val="1400"/>
              </a:spcAft>
              <a:buChar char="•"/>
            </a:pPr>
            <a:r>
              <a:rPr sz="2400">
                <a:solidFill>
                  <a:srgbClr val="263238"/>
                </a:solidFill>
                <a:latin typeface="Calibri"/>
              </a:rPr>
              <a:t>Antes de decidir, documente el nervio cubital y los pulsos [r2] y descarte luxación o fragmento del coronoides; si hay duda, TC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69</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Hak DJ, Golladay GJ. Olecranon fractures: treatment options. J Am Acad Orthop Surg. 2000;8(4):266-75. https://doi.org/10.5435/00124635-200007000-00007</a:t>
            </a:r>
          </a:p>
          <a:p>
            <a:pPr>
              <a:spcAft>
                <a:spcPts val="800"/>
              </a:spcAft>
            </a:pPr>
            <a:r>
              <a:rPr sz="1200">
                <a:solidFill>
                  <a:srgbClr val="263238"/>
                </a:solidFill>
                <a:latin typeface="Calibri"/>
              </a:rPr>
              <a:t>[r2] Siebenlist S, Buchholz A, Braun KF. Fractures of the proximal ulna: current concepts in surgical management. EFORT Open Rev. 2019;4(1):1-9. https://doi.org/10.1302/2058-5241.4.180022</a:t>
            </a:r>
          </a:p>
          <a:p>
            <a:pPr>
              <a:spcAft>
                <a:spcPts val="800"/>
              </a:spcAft>
            </a:pPr>
            <a:r>
              <a:rPr sz="1200">
                <a:solidFill>
                  <a:srgbClr val="263238"/>
                </a:solidFill>
                <a:latin typeface="Calibri"/>
              </a:rPr>
              <a:t>[r3] Bethell MA, Doyle TR, Hurley ET, Allen H, Pidgeon TS, Péan CA, et al. Tension band wiring and plate fixation for Olecranon fractures: a systematic review and meta-analysis. JSES Rev Rep Tech. 2025;5(3):487-496. https://doi.org/10.1016/j.xrrt.2024.12.016</a:t>
            </a:r>
          </a:p>
          <a:p>
            <a:pPr>
              <a:spcAft>
                <a:spcPts val="800"/>
              </a:spcAft>
            </a:pPr>
            <a:r>
              <a:rPr sz="1200">
                <a:solidFill>
                  <a:srgbClr val="263238"/>
                </a:solidFill>
                <a:latin typeface="Calibri"/>
              </a:rPr>
              <a:t>[r4] Joshi MA, Le M, Campbell R, Sivakumar B, Limbers J, Harris IA, et al. Surgery for Olecranon Fractures in the Elderly (SOFIE): Results of the SOFIE Randomized Controlled Trial. J Bone Joint Surg Am. 2025;107(5):452-458. https://doi.org/10.2106/JBJS.24.00655</a:t>
            </a:r>
          </a:p>
          <a:p>
            <a:pPr>
              <a:spcAft>
                <a:spcPts val="800"/>
              </a:spcAft>
            </a:pPr>
            <a:r>
              <a:rPr sz="1200">
                <a:solidFill>
                  <a:srgbClr val="263238"/>
                </a:solidFill>
                <a:latin typeface="Calibri"/>
              </a:rPr>
              <a:t>[r5] Ring D, Jupiter JB, Sanders RW, Mast J, Simpson NS. Transolecranon fracture-dislocation of the elbow. J Orthop Trauma. 1997;11(8):545-50. https://doi.org/10.1097/00005131-199711000-00001</a:t>
            </a:r>
          </a:p>
          <a:p>
            <a:pPr>
              <a:spcAft>
                <a:spcPts val="800"/>
              </a:spcAft>
            </a:pPr>
            <a:r>
              <a:rPr sz="1200">
                <a:solidFill>
                  <a:srgbClr val="263238"/>
                </a:solidFill>
                <a:latin typeface="Calibri"/>
              </a:rPr>
              <a:t>[r6] Alshayban MA, Ibraheem AK, Aloudah AA, Alqahtani TS, Elseaidy MN, Abdelmalek M, et al. Comparative efficacy and safety of tension band wiring versus plate fixation for olecranon fractures: a meta-analysis and trial sequential analysis of randomized clinical trials. JSES Rev Rep Tech. 2026;6(4):100817. https://doi.org/10.1016/j.xrrt.2026.100817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69</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Midtgaard KS, Flugsrud GB, Jonsson KB, Snellman G, Coucheron M, Djuv A, et al. Tension Band Wiring Versus Precontoured Plate Fixation for 2-Part and Multifragmented Olecranon Fractures: A Prospective Randomized Trial. J Bone Joint Surg Am. 2025;107(17):1907-1917. https://doi.org/10.2106/JBJS.24.01461</a:t>
            </a:r>
          </a:p>
          <a:p>
            <a:pPr>
              <a:spcAft>
                <a:spcPts val="800"/>
              </a:spcAft>
            </a:pPr>
            <a:r>
              <a:rPr sz="1200">
                <a:solidFill>
                  <a:srgbClr val="263238"/>
                </a:solidFill>
                <a:latin typeface="Calibri"/>
              </a:rPr>
              <a:t>[r8] Duckworth AD, Clement ND, McEachan JE, White TO, Court-Brown CM, McQueen MM. Prospective randomised trial of non-operative versus operative management of olecranon fractures in the elderly. Bone Joint J. 2017;99-B(7):964-972. https://doi.org/10.1302/0301-620X.99B7.BJJ-2016-1112.R2</a:t>
            </a:r>
          </a:p>
          <a:p>
            <a:pPr>
              <a:spcAft>
                <a:spcPts val="800"/>
              </a:spcAft>
            </a:pPr>
            <a:r>
              <a:rPr sz="1200">
                <a:solidFill>
                  <a:srgbClr val="263238"/>
                </a:solidFill>
                <a:latin typeface="Calibri"/>
              </a:rPr>
              <a:t>[r9] Chen MJ, Campbell ST, Finlay AK, Duckworth AD, Bishop JA, Gardner MJ. Surgical and Nonoperative Management of Olecranon Fractures in the Elderly: A Systematic Review and Meta-Analysis. J Orthop Trauma. 2021;35(1):10-16. https://doi.org/10.1097/BOT.0000000000001865</a:t>
            </a:r>
          </a:p>
          <a:p>
            <a:pPr>
              <a:spcAft>
                <a:spcPts val="800"/>
              </a:spcAft>
            </a:pPr>
            <a:r>
              <a:rPr sz="1200">
                <a:solidFill>
                  <a:srgbClr val="263238"/>
                </a:solidFill>
                <a:latin typeface="Calibri"/>
              </a:rPr>
              <a:t>[r10] Hill JR, Bechtold DA, Gibian JT, Kuhn AW, Hong Z, Tatman LM, et al. Effect of Computerized Tomography on Assessment and Surgical Planning for Olecranon Fractures. J Orthop Trauma. 2023;37(11):e435-e440. https://doi.org/10.1097/BOT.0000000000002672</a:t>
            </a:r>
          </a:p>
          <a:p>
            <a:pPr>
              <a:spcAft>
                <a:spcPts val="800"/>
              </a:spcAft>
            </a:pPr>
            <a:r>
              <a:rPr sz="1200">
                <a:solidFill>
                  <a:srgbClr val="263238"/>
                </a:solidFill>
                <a:latin typeface="Calibri"/>
              </a:rPr>
              <a:t>[r11] Kim KE, Sung SY, Lee YS, Park TH, Lee EJ, Jeon SY, et al. Articular impaction of olecranon fracture is associated with poor postoperative clinical outcome. Bone Joint J. 2026;108-B(1):109-117. https://doi.org/10.1302/0301-620X.108B1.BJJ-2025-0444.R1</a:t>
            </a:r>
          </a:p>
          <a:p>
            <a:pPr>
              <a:spcAft>
                <a:spcPts val="800"/>
              </a:spcAft>
            </a:pPr>
            <a:r>
              <a:rPr sz="1200">
                <a:solidFill>
                  <a:srgbClr val="263238"/>
                </a:solidFill>
                <a:latin typeface="Calibri"/>
              </a:rPr>
              <a:t>[r12] Ishigaki N, Uchiyama S, Nakagawa H, Kamimura M, Miyasaka T. Ulnar nerve palsy at the elbow after surgical treatment for fractures of the olecranon. J Shoulder Elbow Surg. 2004;13(1):60-5. https://doi.org/10.1016/s1058-2746(03)00220-9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69</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Appelboam A, Reuben AD, Benger JR, Beech F, Dutson J, Haig S, et al. Elbow extension test to rule out elbow fracture: multicentre, prospective validation and observational study of diagnostic accuracy in adults and children. BMJ. 2008;337:a2428. https://doi.org/10.1136/bmj.a2428</a:t>
            </a:r>
          </a:p>
          <a:p>
            <a:pPr>
              <a:spcAft>
                <a:spcPts val="800"/>
              </a:spcAft>
            </a:pPr>
            <a:r>
              <a:rPr sz="1200">
                <a:solidFill>
                  <a:srgbClr val="263238"/>
                </a:solidFill>
                <a:latin typeface="Calibri"/>
              </a:rPr>
              <a:t>[r14] Hutchinson DT, Horwitz DS, Ha G, Thomas CW, Bachus KN. Cyclic loading of olecranon fracture fixation constructs. J Bone Joint Surg Am. 2003;85(5):831-7. https://doi.org/10.2106/00004623-200305000-00010</a:t>
            </a:r>
          </a:p>
          <a:p>
            <a:pPr>
              <a:spcAft>
                <a:spcPts val="800"/>
              </a:spcAft>
            </a:pPr>
            <a:r>
              <a:rPr sz="1200">
                <a:solidFill>
                  <a:srgbClr val="263238"/>
                </a:solidFill>
                <a:latin typeface="Calibri"/>
              </a:rPr>
              <a:t>[r15] Rouleau DM, Faber KJ, Athwal GS. The proximal ulna dorsal angulation: a radiographic study. J Shoulder Elbow Surg. 2010;19(1):26-30. https://doi.org/10.1016/j.jse.2009.07.005</a:t>
            </a:r>
          </a:p>
          <a:p>
            <a:pPr>
              <a:spcAft>
                <a:spcPts val="800"/>
              </a:spcAft>
            </a:pPr>
            <a:r>
              <a:rPr sz="1200">
                <a:solidFill>
                  <a:srgbClr val="263238"/>
                </a:solidFill>
                <a:latin typeface="Calibri"/>
              </a:rPr>
              <a:t>[r16] Saeed ZM, Trickett RW, Yewlett AD, Matthews TJ. Factors influencing K-wire migration in tension-band wiring of olecranon fractures. J Shoulder Elbow Surg. 2014;23(8):1181-6. https://doi.org/10.1016/j.jse.2014.02.018</a:t>
            </a:r>
          </a:p>
          <a:p>
            <a:pPr>
              <a:spcAft>
                <a:spcPts val="800"/>
              </a:spcAft>
            </a:pPr>
            <a:r>
              <a:rPr sz="1200">
                <a:solidFill>
                  <a:srgbClr val="263238"/>
                </a:solidFill>
                <a:latin typeface="Calibri"/>
              </a:rPr>
              <a:t>[r17] Candal-Couto JJ, Williams JR, Sanderson PL. Impaired forearm rotation after tension-band-wiring fixation of olecranon fractures: evaluation of the transcortical K-wire technique. J Orthop Trauma. 2005;19(7):480-2. https://doi.org/10.1097/01.bot.0000164338.79013.10</a:t>
            </a:r>
          </a:p>
          <a:p>
            <a:pPr>
              <a:spcAft>
                <a:spcPts val="800"/>
              </a:spcAft>
            </a:pPr>
            <a:r>
              <a:rPr sz="1200">
                <a:solidFill>
                  <a:srgbClr val="263238"/>
                </a:solidFill>
                <a:latin typeface="Calibri"/>
              </a:rPr>
              <a:t>[r18] Gallucci GL, Piuzzi NS, Slullitel PA, Boretto JG, Alfie VA, Donndorff A, et al. Non-surgical functional treatment for displaced olecranon fractures in the elderly. Bone Joint J. 2014;96-B(4):530-4. https://doi.org/10.1302/0301-620X.96B4.33339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69</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Xiong J, Yang J, Luo L, Gong M. Posterior Olecranon Fracture Dislocations in Adults: A Systematic Review. Orthop Surg. 2023;15(9):2235-2243. https://doi.org/10.1111/os.13820</a:t>
            </a:r>
          </a:p>
          <a:p>
            <a:pPr>
              <a:spcAft>
                <a:spcPts val="800"/>
              </a:spcAft>
            </a:pPr>
            <a:r>
              <a:rPr sz="1200">
                <a:solidFill>
                  <a:srgbClr val="263238"/>
                </a:solidFill>
                <a:latin typeface="Calibri"/>
              </a:rPr>
              <a:t>[r20] Catalano LW, Crivello K, Lafer MP, Chia B, Barron OA, Glickel SZ. Potential dangers of tension band wiring of olecranon fractures: an anatomic study. J Hand Surg Am. 2011;36(10):1659-62. https://doi.org/10.1016/j.jhsa.2011.07.001</a:t>
            </a:r>
          </a:p>
          <a:p>
            <a:pPr>
              <a:spcAft>
                <a:spcPts val="800"/>
              </a:spcAft>
            </a:pPr>
            <a:r>
              <a:rPr sz="1200">
                <a:solidFill>
                  <a:srgbClr val="263238"/>
                </a:solidFill>
                <a:latin typeface="Calibri"/>
              </a:rPr>
              <a:t>[r21] Bell TH, Ferreira LM, McDonald CP, Johnson JA, King GJ. Contribution of the olecranon to elbow stability: an in vitro biomechanical study. J Bone Joint Surg Am. 2010;92(4):949-57. https://doi.org/10.2106/JBJS.H.01873</a:t>
            </a:r>
          </a:p>
          <a:p>
            <a:pPr>
              <a:spcAft>
                <a:spcPts val="800"/>
              </a:spcAft>
            </a:pPr>
            <a:r>
              <a:rPr sz="1200">
                <a:solidFill>
                  <a:srgbClr val="263238"/>
                </a:solidFill>
                <a:latin typeface="Calibri"/>
              </a:rPr>
              <a:t>[r22] Keener JD, Chafik D, Kim HM, Galatz LM, Yamaguchi K. Insertional anatomy of the triceps brachii tendon. J Shoulder Elbow Surg. 2010;19(3):399-405. https://doi.org/10.1016/j.jse.2009.10.008</a:t>
            </a:r>
          </a:p>
          <a:p>
            <a:pPr>
              <a:spcAft>
                <a:spcPts val="800"/>
              </a:spcAft>
            </a:pPr>
            <a:r>
              <a:rPr sz="1200">
                <a:solidFill>
                  <a:srgbClr val="263238"/>
                </a:solidFill>
                <a:latin typeface="Calibri"/>
              </a:rPr>
              <a:t>[r23] Matar HE, Ali AA, Buckley S, Garlick NI, Atkinson HD. Surgical interventions for treating fractures of the olecranon in adults. Cochrane Database Syst Rev. 2014;(11):CD010144. https://doi.org/10.1002/14651858.CD010144.pub2</a:t>
            </a:r>
          </a:p>
          <a:p>
            <a:pPr>
              <a:spcAft>
                <a:spcPts val="800"/>
              </a:spcAft>
            </a:pPr>
            <a:r>
              <a:rPr sz="1200">
                <a:solidFill>
                  <a:srgbClr val="263238"/>
                </a:solidFill>
                <a:latin typeface="Calibri"/>
              </a:rPr>
              <a:t>[r24] Cantore M, Candela V, Sessa P, Giannicola G, Gumina S. Epidemiology of isolated olecranon fractures: a detailed survey on a large sample of patients in a suburban area. JSES Int. 2022;6(2):309-314. https://doi.org/10.1016/j.jseint.2021.11.015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69</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Zeyghami W, Karimi D, Hagemann WM, Gundtoft PH, Viberg B, Maleitzke T. Epidemiology and Treatment of Olecranon Fractures: a nationwide register-based analysis of 27,880 cases in Denmark from 1999 to 2018. J Orthop Surg Res. 2025;20(1):561. https://doi.org/10.1186/s13018-025-05970-2</a:t>
            </a:r>
          </a:p>
          <a:p>
            <a:pPr>
              <a:spcAft>
                <a:spcPts val="800"/>
              </a:spcAft>
            </a:pPr>
            <a:r>
              <a:rPr sz="1200">
                <a:solidFill>
                  <a:srgbClr val="263238"/>
                </a:solidFill>
                <a:latin typeface="Calibri"/>
              </a:rPr>
              <a:t>[r26] Brüggemann A, Mukka S, Wolf O. Epidemiology, classification and treatment of olecranon fractures in adults: an observational study on 2462 fractures from the Swedish Fracture Register. Eur J Trauma Emerg Surg. 2022;48(3):2255-2263. https://doi.org/10.1007/s00068-021-01765-2</a:t>
            </a:r>
          </a:p>
          <a:p>
            <a:pPr>
              <a:spcAft>
                <a:spcPts val="800"/>
              </a:spcAft>
            </a:pPr>
            <a:r>
              <a:rPr sz="1200">
                <a:solidFill>
                  <a:srgbClr val="263238"/>
                </a:solidFill>
                <a:latin typeface="Calibri"/>
              </a:rPr>
              <a:t>[r27] Duckworth AD, Bugler KE, Clement ND, Court-Brown CM, McQueen MM. Nonoperative management of displaced olecranon fractures in low-demand elderly patients. J Bone Joint Surg Am. 2014;96(1):67-72. https://doi.org/10.2106/JBJS.L.01137</a:t>
            </a:r>
          </a:p>
          <a:p>
            <a:pPr>
              <a:spcAft>
                <a:spcPts val="800"/>
              </a:spcAft>
            </a:pPr>
            <a:r>
              <a:rPr sz="1200">
                <a:solidFill>
                  <a:srgbClr val="263238"/>
                </a:solidFill>
                <a:latin typeface="Calibri"/>
              </a:rPr>
              <a:t>[r28] Beşer CG, Demiryürek D, Özsoy H, Erçakmak B, Hayran M, Kızılay O, et al. Redefining the proximal ulna anatomy. Surg Radiol Anat. 2014;36(10):1023-31. https://doi.org/10.1007/s00276-014-1340-4</a:t>
            </a:r>
          </a:p>
          <a:p>
            <a:pPr>
              <a:spcAft>
                <a:spcPts val="800"/>
              </a:spcAft>
            </a:pPr>
            <a:r>
              <a:rPr sz="1200">
                <a:solidFill>
                  <a:srgbClr val="263238"/>
                </a:solidFill>
                <a:latin typeface="Calibri"/>
              </a:rPr>
              <a:t>[r29] Midtgaard KS, Søreide E, Brattgjerd JE, Moatshe G, Madsen JE, Flugsrud GB. Biomechanical comparison of tension band wiring and plate fixation with locking screws in transverse olecranon fractures. J Shoulder Elbow Surg. 2020;29(6):1242-1248. https://doi.org/10.1016/j.jse.2020.01.079</a:t>
            </a:r>
          </a:p>
          <a:p>
            <a:pPr>
              <a:spcAft>
                <a:spcPts val="800"/>
              </a:spcAft>
            </a:pPr>
            <a:r>
              <a:rPr sz="1200">
                <a:solidFill>
                  <a:srgbClr val="263238"/>
                </a:solidFill>
                <a:latin typeface="Calibri"/>
              </a:rPr>
              <a:t>[r30] Gartsman GM, Sculco TP, Otis JC. Operative treatment of olecranon fractures. Excision or open reduction with internal fixation. J Bone Joint Surg Am. 1981;63(5):718-21. https://pubmed.ncbi.nlm.nih.gov/7240294/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69</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Wiersma JP, de Klerk HH, Priester-Vink S, Doornberg JN, Bhashyam AR, van den Bekerom MPJ. Incidence of post-traumatic osteoarthritis in olecranon fractures and the role of instability and comminution in its development: a systematic review. J Shoulder Elbow Surg. 2026;35(9):e891-e900. https://doi.org/10.1016/j.jse.2026.02.024</a:t>
            </a:r>
          </a:p>
          <a:p>
            <a:pPr>
              <a:spcAft>
                <a:spcPts val="800"/>
              </a:spcAft>
            </a:pPr>
            <a:r>
              <a:rPr sz="1200">
                <a:solidFill>
                  <a:srgbClr val="263238"/>
                </a:solidFill>
                <a:latin typeface="Calibri"/>
              </a:rPr>
              <a:t>[r32] Flinterman HJ, Doornberg JN, Guitton TG, Ring D, Goslings JC, Kloen P. Long-term outcome of displaced, transverse, noncomminuted olecranon fractures. Clin Orthop Relat Res. 2014;472(6):1955-61. https://doi.org/10.1007/s11999-014-3481-5</a:t>
            </a:r>
          </a:p>
          <a:p>
            <a:pPr>
              <a:spcAft>
                <a:spcPts val="800"/>
              </a:spcAft>
            </a:pPr>
            <a:r>
              <a:rPr sz="1200">
                <a:solidFill>
                  <a:srgbClr val="263238"/>
                </a:solidFill>
                <a:latin typeface="Calibri"/>
              </a:rPr>
              <a:t>[r33] Benetton CA, Cesa G, El-Kouba Junior G, Ferreira AP, Vissoci JR, Pietrobon R. Agreement of olecranon fractures before and after the exposure to four classification systems. J Shoulder Elbow Surg. 2015;24(3):358-63. https://doi.org/10.1016/j.jse.2014.10.025</a:t>
            </a:r>
          </a:p>
          <a:p>
            <a:pPr>
              <a:spcAft>
                <a:spcPts val="800"/>
              </a:spcAft>
            </a:pPr>
            <a:r>
              <a:rPr sz="1200">
                <a:solidFill>
                  <a:srgbClr val="263238"/>
                </a:solidFill>
                <a:latin typeface="Calibri"/>
              </a:rPr>
              <a:t>[r34] Haak SL, van der Veen T, Stolmeijer R, Boendermaker AE, van der Kolk BBY, Ter Maaten JC, et al. Diagnostic accuracy of point-of-care ultrasound of the posterior fatpad in elbow fractures. Emerg Med J. 2025;42(5):300-304. https://doi.org/10.1136/emermed-2024-214448</a:t>
            </a:r>
          </a:p>
          <a:p>
            <a:pPr>
              <a:spcAft>
                <a:spcPts val="800"/>
              </a:spcAft>
            </a:pPr>
            <a:r>
              <a:rPr sz="1200">
                <a:solidFill>
                  <a:srgbClr val="263238"/>
                </a:solidFill>
                <a:latin typeface="Calibri"/>
              </a:rPr>
              <a:t>[r35] Hume MC, Wiss DA. Olecranon fractures. A clinical and radiographic comparison of tension band wiring and plate fixation. Clin Orthop Relat Res. 1992;(285):229-35. https://pubmed.ncbi.nlm.nih.gov/1446443/</a:t>
            </a:r>
          </a:p>
          <a:p>
            <a:pPr>
              <a:spcAft>
                <a:spcPts val="800"/>
              </a:spcAft>
            </a:pPr>
            <a:r>
              <a:rPr sz="1200">
                <a:solidFill>
                  <a:srgbClr val="263238"/>
                </a:solidFill>
                <a:latin typeface="Calibri"/>
              </a:rPr>
              <a:t>[r36] Duckworth AD, Clement ND, White TO, Court-Brown CM, McQueen MM. Plate Versus Tension-Band Wire Fixation for Olecranon Fractures: A Prospective Randomized Trial. J Bone Joint Surg Am. 2017;99(15):1261-1273. https://doi.org/10.2106/JBJS.16.00773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69</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Avisar E, Essa A, Gutman-Tirosh A, Dahan M, Assaraf E, Persitz J. Is Tension Band Wire Fixation Superior to Plate Fixation for Simple Displaced Olecranon Fractures? A Randomized Trial With Median Follow-up of 7.5 Years. Clin Orthop Relat Res. 2024;482(1):127-133. https://doi.org/10.1097/CORR.0000000000002832</a:t>
            </a:r>
          </a:p>
          <a:p>
            <a:pPr>
              <a:spcAft>
                <a:spcPts val="800"/>
              </a:spcAft>
            </a:pPr>
            <a:r>
              <a:rPr sz="1200">
                <a:solidFill>
                  <a:srgbClr val="263238"/>
                </a:solidFill>
                <a:latin typeface="Calibri"/>
              </a:rPr>
              <a:t>[r38] Cornefjord G, Kostogiannis I, Rogmark C, Jerrhag D, Wenger D. The With Or Without Olecranon K-wire (WOW OK) Trial of tension band wire fixation versus cerclage fixation without K-wires in displaced stable olecranon fractures: study protocol for a randomized controlled trial. Trials. 2023;24(1):559. https://doi.org/10.1186/s13063-023-07566-9</a:t>
            </a:r>
          </a:p>
          <a:p>
            <a:pPr>
              <a:spcAft>
                <a:spcPts val="800"/>
              </a:spcAft>
            </a:pPr>
            <a:r>
              <a:rPr sz="1200">
                <a:solidFill>
                  <a:srgbClr val="263238"/>
                </a:solidFill>
                <a:latin typeface="Calibri"/>
              </a:rPr>
              <a:t>[r39] Bouchard C, Bornes TD, Silveira A, Hemstock R, Beaupre L, Chan R. Hardware complications and reoperations following precontoured plate fixation of the olecranon: a population-based study. J Shoulder Elbow Surg. 2022;31(9):e418-e425. https://doi.org/10.1016/j.jse.2022.04.006</a:t>
            </a:r>
          </a:p>
          <a:p>
            <a:pPr>
              <a:spcAft>
                <a:spcPts val="800"/>
              </a:spcAft>
            </a:pPr>
            <a:r>
              <a:rPr sz="1200">
                <a:solidFill>
                  <a:srgbClr val="263238"/>
                </a:solidFill>
                <a:latin typeface="Calibri"/>
              </a:rPr>
              <a:t>[r40] Wenger D, Cornefjord G, Rogmark C. Cerclage fixation without K-wires is associated with fewer complications and reoperations compared with tension band wiring in stable displaced olecranon fractures in elderly patients. Arch Orthop Trauma Surg. 2022;142(10):2669-2676. https://doi.org/10.1007/s00402-021-04027-3</a:t>
            </a:r>
          </a:p>
          <a:p>
            <a:pPr>
              <a:spcAft>
                <a:spcPts val="800"/>
              </a:spcAft>
            </a:pPr>
            <a:r>
              <a:rPr sz="1200">
                <a:solidFill>
                  <a:srgbClr val="263238"/>
                </a:solidFill>
                <a:latin typeface="Calibri"/>
              </a:rPr>
              <a:t>[r41] Bethell MA, Hurley ET, Allen H, Levin JM, Klifto CS, Anakwenze O, et al. Complications Associated with Surgical Management of Olecranon Fractures: A Systematic Review. JBJS Rev. 2025;13(3). https://doi.org/10.2106/JBJS.RVW.24.00163</a:t>
            </a:r>
          </a:p>
          <a:p>
            <a:pPr>
              <a:spcAft>
                <a:spcPts val="800"/>
              </a:spcAft>
            </a:pPr>
            <a:r>
              <a:rPr sz="1200">
                <a:solidFill>
                  <a:srgbClr val="263238"/>
                </a:solidFill>
                <a:latin typeface="Calibri"/>
              </a:rPr>
              <a:t>[r42] van der Linden SC, van Kampen A, Jaarsma RL. K-wire position in tension-band wiring technique affects stability of wires and long-term outcome in surgical treatment of olecranon fractures. J Shoulder Elbow Surg. 2012;21(3):405-11. https://doi.org/10.1016/j.jse.2011.07.022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69</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Bugarinovic G, McFarlane KH, Benavent KA, Janssen SJ, Blazar PE, Earp BE. Risk Factors for Hardware-Related Complications After Olecranon Fracture Fixation. Orthopedics. 2020;43(3):141-146. https://doi.org/10.3928/01477447-20200314-03</a:t>
            </a:r>
          </a:p>
          <a:p>
            <a:pPr>
              <a:spcAft>
                <a:spcPts val="800"/>
              </a:spcAft>
            </a:pPr>
            <a:r>
              <a:rPr sz="1200">
                <a:solidFill>
                  <a:srgbClr val="263238"/>
                </a:solidFill>
                <a:latin typeface="Calibri"/>
              </a:rPr>
              <a:t>[r44] Talaski GM, Yazdanpanah S, Smith MS, Cassidy BP, Satalich JR, Vanderbeck JL. Short-term complications of open reduction and internal fixation of olecranon fractures: a national database study. JSES Int. 2025;9(6):2156-2160. https://doi.org/10.1016/j.jseint.2025.06.017</a:t>
            </a:r>
          </a:p>
          <a:p>
            <a:pPr>
              <a:spcAft>
                <a:spcPts val="800"/>
              </a:spcAft>
            </a:pPr>
            <a:r>
              <a:rPr sz="1200">
                <a:solidFill>
                  <a:srgbClr val="263238"/>
                </a:solidFill>
                <a:latin typeface="Calibri"/>
              </a:rPr>
              <a:t>[r45] Harding P, Rasekaba T, Smirneos L, Holland AE. Early mobilisation for elbow fractures in adults. Cochrane Database Syst Rev. 2011;2011(6):CD008130. https://doi.org/10.1002/14651858.CD008130.pub2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69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Fractura del olécranon: banda de tensión, placa o no operar</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