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Mujeres</c:v>
                </c:pt>
                <c:pt idx="1">
                  <c:v>Angulación dorsal</c:v>
                </c:pt>
                <c:pt idx="2">
                  <c:v>Intraarticular</c:v>
                </c:pt>
                <c:pt idx="3">
                  <c:v>Multifragmentaria</c:v>
                </c:pt>
              </c:strCache>
            </c:strRef>
          </c:cat>
          <c:val>
            <c:numRef>
              <c:f>Sheet1!$B$2:$B$5</c:f>
              <c:numCache>
                <c:formatCode>General</c:formatCode>
                <c:ptCount val="4"/>
                <c:pt idx="0">
                  <c:v>87</c:v>
                </c:pt>
                <c:pt idx="1">
                  <c:v>94</c:v>
                </c:pt>
                <c:pt idx="2">
                  <c:v>59</c:v>
                </c:pt>
                <c:pt idx="3">
                  <c:v>73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ICC</c:v>
                </c:pt>
              </c:strCache>
            </c:strRef>
          </c:tx>
          <c:spPr>
            <a:solidFill>
              <a:srgbClr val="0F5F6B"/>
            </a:solidFill>
          </c:spPr>
          <c:cat>
            <c:strRef>
              <c:f>Sheet1!$A$2:$A$5</c:f>
              <c:strCache>
                <c:ptCount val="4"/>
                <c:pt idx="0">
                  <c:v>Frykman</c:v>
                </c:pt>
                <c:pt idx="1">
                  <c:v>Fernández</c:v>
                </c:pt>
                <c:pt idx="2">
                  <c:v>Universal</c:v>
                </c:pt>
                <c:pt idx="3">
                  <c:v>AO</c:v>
                </c:pt>
              </c:strCache>
            </c:strRef>
          </c:cat>
          <c:val>
            <c:numRef>
              <c:f>Sheet1!$B$2:$B$5</c:f>
              <c:numCache>
                <c:formatCode>General</c:formatCode>
                <c:ptCount val="4"/>
                <c:pt idx="0">
                  <c:v>0.45</c:v>
                </c:pt>
                <c:pt idx="1">
                  <c:v>0.38</c:v>
                </c:pt>
                <c:pt idx="2">
                  <c:v>0.32</c:v>
                </c:pt>
                <c:pt idx="3">
                  <c:v>0.46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ICC</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AO</c:v>
                </c:pt>
                <c:pt idx="1">
                  <c:v>Fernández</c:v>
                </c:pt>
                <c:pt idx="2">
                  <c:v>Frykman</c:v>
                </c:pt>
              </c:strCache>
            </c:strRef>
          </c:cat>
          <c:val>
            <c:numRef>
              <c:f>Sheet1!$B$2:$B$4</c:f>
              <c:numCache>
                <c:formatCode>General</c:formatCode>
                <c:ptCount val="3"/>
                <c:pt idx="0">
                  <c:v>35.4</c:v>
                </c:pt>
                <c:pt idx="1">
                  <c:v>68.8</c:v>
                </c:pt>
                <c:pt idx="2">
                  <c:v>38.5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Certeza absoluta del médico</c:v>
                </c:pt>
              </c:strCache>
            </c:strRef>
          </c:cat>
          <c:val>
            <c:numRef>
              <c:f>Sheet1!$B$2:$B$2</c:f>
              <c:numCache>
                <c:formatCode>General</c:formatCode>
                <c:ptCount val="1"/>
                <c:pt idx="0">
                  <c:v>99</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Certeza absoluta del médico</c:v>
                </c:pt>
              </c:strCache>
            </c:strRef>
          </c:cat>
          <c:val>
            <c:numRef>
              <c:f>Sheet1!$C$2:$C$2</c:f>
              <c:numCache>
                <c:formatCode>General</c:formatCode>
                <c:ptCount val="1"/>
                <c:pt idx="0">
                  <c:v>67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Mala alineación en TC tras reducción "correcta" en radiografía</c:v>
                </c:pt>
                <c:pt idx="1">
                  <c:v>Exactitud para escotadura sigmoidea</c:v>
                </c:pt>
                <c:pt idx="2">
                  <c:v>Falso negativo para escotadura sigmoidea</c:v>
                </c:pt>
                <c:pt idx="3">
                  <c:v>Sensibilidad para compromiso radiocarpiano</c:v>
                </c:pt>
              </c:strCache>
            </c:strRef>
          </c:cat>
          <c:val>
            <c:numRef>
              <c:f>Sheet1!$B$2:$B$5</c:f>
              <c:numCache>
                <c:formatCode>General</c:formatCode>
                <c:ptCount val="4"/>
                <c:pt idx="0">
                  <c:v>53</c:v>
                </c:pt>
                <c:pt idx="1">
                  <c:v>45.8</c:v>
                </c:pt>
                <c:pt idx="2">
                  <c:v>61.7</c:v>
                </c:pt>
                <c:pt idx="3">
                  <c:v>93.8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Inestables con 3+ criterios (4 semanas)</c:v>
                </c:pt>
                <c:pt idx="1">
                  <c:v>Validación externa (reducción cerrada e inmovilización)</c:v>
                </c:pt>
                <c:pt idx="2">
                  <c:v>CAST: férula de yeso (5 semanas)</c:v>
                </c:pt>
                <c:pt idx="3">
                  <c:v>CAST: yeso circular (5 semanas)</c:v>
                </c:pt>
              </c:strCache>
            </c:strRef>
          </c:cat>
          <c:val>
            <c:numRef>
              <c:f>Sheet1!$B$2:$B$5</c:f>
              <c:numCache>
                <c:formatCode>General</c:formatCode>
                <c:ptCount val="4"/>
                <c:pt idx="0">
                  <c:v>54</c:v>
                </c:pt>
                <c:pt idx="1">
                  <c:v>39</c:v>
                </c:pt>
                <c:pt idx="2">
                  <c:v>47</c:v>
                </c:pt>
                <c:pt idx="3">
                  <c:v>49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Fracturas intraarticulares con lesión de partes blandas</c:v>
                </c:pt>
                <c:pt idx="1">
                  <c:v>Laxitudes escafolunares no vistas en radiografía</c:v>
                </c:pt>
                <c:pt idx="2">
                  <c:v>Lesión escafolunar grado 3 (10 de 51)</c:v>
                </c:pt>
              </c:strCache>
            </c:strRef>
          </c:cat>
          <c:val>
            <c:numRef>
              <c:f>Sheet1!$B$2:$B$4</c:f>
              <c:numCache>
                <c:formatCode>General</c:formatCode>
                <c:ptCount val="3"/>
                <c:pt idx="0">
                  <c:v>68.4</c:v>
                </c:pt>
                <c:pt idx="1">
                  <c:v>25</c:v>
                </c:pt>
                <c:pt idx="2">
                  <c:v>19.6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puntos</c:v>
                </c:pt>
              </c:strCache>
            </c:strRef>
          </c:tx>
          <c:spPr>
            <a:solidFill>
              <a:srgbClr val="0F5F6B"/>
            </a:solidFill>
          </c:spPr>
          <c:cat>
            <c:strRef>
              <c:f>Sheet1!$A$2:$A$7</c:f>
              <c:strCache>
                <c:ptCount val="6"/>
                <c:pt idx="0">
                  <c:v>Saving - placa volar (mediana)</c:v>
                </c:pt>
                <c:pt idx="1">
                  <c:v>Saving - sin cirugía (mediana)</c:v>
                </c:pt>
                <c:pt idx="2">
                  <c:v>DART - cirugía (media)</c:v>
                </c:pt>
                <c:pt idx="3">
                  <c:v>DART - yeso (media)</c:v>
                </c:pt>
                <c:pt idx="4">
                  <c:v>DRAFFT2 - agujas (media)</c:v>
                </c:pt>
                <c:pt idx="5">
                  <c:v>DRAFFT2 - yeso (media)</c:v>
                </c:pt>
              </c:strCache>
            </c:strRef>
          </c:cat>
          <c:val>
            <c:numRef>
              <c:f>Sheet1!$B$2:$B$7</c:f>
              <c:numCache>
                <c:formatCode>General</c:formatCode>
                <c:ptCount val="6"/>
                <c:pt idx="0">
                  <c:v>7.5</c:v>
                </c:pt>
                <c:pt idx="1">
                  <c:v>17.5</c:v>
                </c:pt>
                <c:pt idx="2">
                  <c:v>14.5</c:v>
                </c:pt>
                <c:pt idx="3">
                  <c:v>20.4</c:v>
                </c:pt>
                <c:pt idx="4">
                  <c:v>20.7</c:v>
                </c:pt>
                <c:pt idx="5">
                  <c:v>21.2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Sheet1!$A$2:$A$5</c:f>
              <c:strCache>
                <c:ptCount val="4"/>
                <c:pt idx="0">
                  <c:v>Placa volar</c:v>
                </c:pt>
                <c:pt idx="1">
                  <c:v>Fijador externo</c:v>
                </c:pt>
                <c:pt idx="2">
                  <c:v>Agujas</c:v>
                </c:pt>
                <c:pt idx="3">
                  <c:v>Yeso</c:v>
                </c:pt>
              </c:strCache>
            </c:strRef>
          </c:cat>
          <c:val>
            <c:numRef>
              <c:f>Sheet1!$B$2:$B$5</c:f>
              <c:numCache>
                <c:formatCode>General</c:formatCode>
                <c:ptCount val="4"/>
                <c:pt idx="0">
                  <c:v>88</c:v>
                </c:pt>
                <c:pt idx="1">
                  <c:v>83</c:v>
                </c:pt>
                <c:pt idx="2">
                  <c:v>85</c:v>
                </c:pt>
                <c:pt idx="3">
                  <c:v>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Volar cubital</c:v>
                </c:pt>
                <c:pt idx="1">
                  <c:v>Túnel carpiano extendido</c:v>
                </c:pt>
                <c:pt idx="2">
                  <c:v>FCR estándar</c:v>
                </c:pt>
                <c:pt idx="3">
                  <c:v>FCR extendido</c:v>
                </c:pt>
              </c:strCache>
            </c:strRef>
          </c:cat>
          <c:val>
            <c:numRef>
              <c:f>Sheet1!$B$2:$B$5</c:f>
              <c:numCache>
                <c:formatCode>General</c:formatCode>
                <c:ptCount val="4"/>
                <c:pt idx="0">
                  <c:v>37</c:v>
                </c:pt>
                <c:pt idx="1">
                  <c:v>65</c:v>
                </c:pt>
                <c:pt idx="2">
                  <c:v>90</c:v>
                </c:pt>
                <c:pt idx="3">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Sheet1!$A$2:$A$8</c:f>
              <c:strCache>
                <c:ptCount val="7"/>
                <c:pt idx="0">
                  <c:v>Rotura de tendón</c:v>
                </c:pt>
                <c:pt idx="1">
                  <c:v>Malunión</c:v>
                </c:pt>
                <c:pt idx="2">
                  <c:v>Infección superficial</c:v>
                </c:pt>
                <c:pt idx="3">
                  <c:v>SDRC</c:v>
                </c:pt>
                <c:pt idx="4">
                  <c:v>Tenosinovitis</c:v>
                </c:pt>
                <c:pt idx="5">
                  <c:v>Retiro de implante</c:v>
                </c:pt>
                <c:pt idx="6">
                  <c:v>Nervio mediano</c:v>
                </c:pt>
              </c:strCache>
            </c:strRef>
          </c:cat>
          <c:val>
            <c:numRef>
              <c:f>Sheet1!$B$2:$B$8</c:f>
              <c:numCache>
                <c:formatCode>General</c:formatCode>
                <c:ptCount val="7"/>
                <c:pt idx="0">
                  <c:v>1.3</c:v>
                </c:pt>
                <c:pt idx="1">
                  <c:v>1.3</c:v>
                </c:pt>
                <c:pt idx="2">
                  <c:v>1.9</c:v>
                </c:pt>
                <c:pt idx="3">
                  <c:v>2.4</c:v>
                </c:pt>
                <c:pt idx="4">
                  <c:v>3.4</c:v>
                </c:pt>
                <c:pt idx="5">
                  <c:v>6.8</c:v>
                </c:pt>
                <c:pt idx="6">
                  <c:v>7.1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Yeso</c:v>
                </c:pt>
                <c:pt idx="1">
                  <c:v>Fijador externo</c:v>
                </c:pt>
                <c:pt idx="2">
                  <c:v>Agujas</c:v>
                </c:pt>
                <c:pt idx="3">
                  <c:v>Placa volar</c:v>
                </c:pt>
              </c:strCache>
            </c:strRef>
          </c:cat>
          <c:val>
            <c:numRef>
              <c:f>Sheet1!$B$2:$B$5</c:f>
              <c:numCache>
                <c:formatCode>General</c:formatCode>
                <c:ptCount val="4"/>
                <c:pt idx="0">
                  <c:v>59.1</c:v>
                </c:pt>
                <c:pt idx="1">
                  <c:v>17.0</c:v>
                </c:pt>
                <c:pt idx="2">
                  <c:v>9.8</c:v>
                </c:pt>
                <c:pt idx="3">
                  <c:v>8.0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3 meses - placa volar</c:v>
                </c:pt>
                <c:pt idx="1">
                  <c:v>3 meses - sin cirugía</c:v>
                </c:pt>
                <c:pt idx="2">
                  <c:v>12 meses - placa volar</c:v>
                </c:pt>
                <c:pt idx="3">
                  <c:v>12 meses - sin cirugía</c:v>
                </c:pt>
              </c:strCache>
            </c:strRef>
          </c:cat>
          <c:val>
            <c:numRef>
              <c:f>Sheet1!$B$2:$B$5</c:f>
              <c:numCache>
                <c:formatCode>General</c:formatCode>
                <c:ptCount val="4"/>
                <c:pt idx="0">
                  <c:v>71.0</c:v>
                </c:pt>
                <c:pt idx="1">
                  <c:v>53.9</c:v>
                </c:pt>
                <c:pt idx="2">
                  <c:v>96.8</c:v>
                </c:pt>
                <c:pt idx="3">
                  <c:v>80.0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Sheet1!$A$2:$A$4</c:f>
              <c:strCache>
                <c:ptCount val="3"/>
                <c:pt idx="0">
                  <c:v>6 semanas</c:v>
                </c:pt>
                <c:pt idx="1">
                  <c:v>1 año</c:v>
                </c:pt>
                <c:pt idx="2">
                  <c:v>2 años</c:v>
                </c:pt>
              </c:strCache>
            </c:strRef>
          </c:cat>
          <c:val>
            <c:numRef>
              <c:f>Sheet1!$B$2:$B$4</c:f>
              <c:numCache>
                <c:formatCode>General</c:formatCode>
                <c:ptCount val="3"/>
                <c:pt idx="0">
                  <c:v>18.6</c:v>
                </c:pt>
                <c:pt idx="1">
                  <c:v>18.5</c:v>
                </c:pt>
                <c:pt idx="2">
                  <c:v>3.3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 del radio distal.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y etiología; Anatomía quirúrgica; Biomecánica; Clasificación; Diagnóstico; Examen físico; Imágenes y parámetros radiográficos; Criterios de inestabilidad; Lesiones asociadas; Algoritmo de decisión; Tratamiento; Técnica quirúrgica: placa volar por abordaje del FCR; Complicaciones; Pronóstico; Rehabilitación. Estructura sugerida por el autor para diez minutos: Lámina 1 (45 s) - Apertura: una de cada cinco fracturas en urgencias es del radio distal [r1]; incidencia 195,2 por 100 000 personas-año [r2]. Pregunta al auditorio: ¿operamos la radiografía o al paciente?. Lámina 2 (60 s) - Anatomía y biomecánica en una frase: el radio carga, el cúbito se relaciona con el radio por el fibrocartílago; modificaciones pequeñas cambian la carga [r32]. Línea divisoria y esquina cubital volar [r5] [r30]. Lámina 3 (60 s) - Clasificación: sirve para comunicar, no para decidir; ICC interobservador 0,32 a 0,46 con radiografía [r34]. Lámina 4 (60 s) - Qué medir: acortamiento mayor de 3 mm, inclinación dorsal mayor de 10°, escalón mayor de 2 mm tras reducir [r2]. Límites de la radiografía: falso negativo de 61,7 % en la escotadura sigmoidea [r1]. Lámina 5 (60 s) - Inestabilidad: Lafontaine, tres o más de cinco criterios [r42]; AUROC 0,65 en una validación [r19]; la edad aparece como predictor en todas las series [r19] [r43]. Lámina 6 (90 s) - Mayores de 65 años: evidencia fuerte de que operar no mejora el resultado a largo plazo [r2]. WRIST: MHQ 88, 83, 85 y 85 a los 24 meses [r11]; malunión 59,1 % con yeso sin diferencia de resultado [r11]. Lámina 7 (90 s) - Menores de 65 años o alta demanda: la guía apoya operar si no se cumplen los umbrales [r2]. Agujas frente a placa: sin diferencia a 12 meses [r4]; agujas frente a yeso: 13 % de pérdida de posición con yeso [r50]. Lámina 8 (90 s) - Técnica de la placa volar: abordaje del FCR, FCR extendido expone 100 % del ancho del radio [r63], placa proximal a la línea divisoria [r16], tornillos unicorticales cortos [r6]. Lámina 9 (60 s) - Complicaciones: 30,8 % global en ensayos de placa volar [r66]; mediano 7,1 % [r66]; rotura del EPL 0,4 % [r21]. SDRC: la vitamina C tiene evidencia discordante [r17] [r18]. Lámina 10 (45 s) - Cierre: tres mensajes y una pregunta abierta: ¿qué protocolo usaría su servicio para decidir operar a un adulto mayor activo?.</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Es de las fracturas que más se ven: una de cada cinco de las que llegan a urgencias es del radio distal (fuente: Hruby LA y colaboradores, 2022), y la guía AAOS/ASSH calcula 195,2 casos por 100 000 personas-año (fuente: American Academy of Orthopaedic Surgeons; American Society for Surgery of the Hand, 2020). Se decide con tres datos: cuánto queda desplazada después de reducir, si es inestable y qué demanda funcional tiene el paciente. La edad de 65 años se usa como sustituto de la demanda funcional, no como regla rígida (fuente: Kamal RN y colaboradores, 2022). En menores de 65 años, si tras reducir persiste un acortamiento mayor de 3 mm, una inclinación dorsal mayor de 10° o un escalón mayor de 2 mm, la guía respalda la cirugía (evidencia moderada) (fuente: American Academy of Orthopaedic Surgeons; American Society for Surgery of the Hand, 2020). En mayores de 65 años, la evidencia fuerte indica que operar no mejora el resultado a largo plazo (fuente: American Academy of Orthopaedic Surgeons; American Society for Surgery of the Hand, 2020). En las fracturas articulares completas o inestables, ninguna técnica de fijación logra una ventaja que se mantenga en el tiempo; la única diferencia es transitoria: con placa volar la función se recupera más pronto, en los primeros 3 meses (fuente: American Academy of Orthopaedic Surgeons; American Society for Surgery of the Hand, 2020). En el ensayo DRAFFT, a los 12 meses la función fue la misma con agujas de Kirschner que con placa (fuente: Costa ML y colaboradores, 2014). Los tres errores que más se pagan: placa distal a la línea divisoria (rotura de flexores) (fuente: Soong M y colaboradores, 2011), tornillos dorsales largos (rotura del EPL) (fuente: Laane CLE y colaboradores, 2025) y reducción incompleta que se acepta por la cifra y no por el paciente.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La fractura del radio distal es la rotura de la metáfisis y de la epífisis distal del radio. Puede comprometer la articulación radiocarpiana, la radiocubital distal o ambas. Los ensayos la delimitan con criterios propios; DRAFFT, por ejemplo, incluyó fracturas con desplazamiento dorsal a menos de 3 cm de la articulación radiocarpiana (fuente: Costa ML y colaboradores, 2014). Tres ideas para empezar: Es una fractura de adultos mayores y de adultos jóvenes, con mecanismos y pronósticos distintos (ver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 que decide es el desplazamiento después de reducir, la estabilidad y la demanda funcional; no el nombre del epónimo. Epónimos clásicos de uso habitual (práctica habitual / texto clásico, sin cifras): Colles (desplazamiento dorsal), Smith (desplazamiento volar), Barton (fractura marginal del borde articular con subluxación del carpo) y Hutchinson o del conductor (estiloides radial).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Se cuenta entre las fracturas más comunes. El riesgo es máximo en la infancia y en la vejez, aunque también afecta de forma importante a los adultos jóvenes (fuente: Nellans KW y colaboradores, 2012). Una de cada cinco fracturas que se atienden en urgencias es del radio distal (fuente: Hruby LA y colaboradores, 2022). Según la guía AAOS/ASSH, cada año ocurren 195,2 casos por 100 000 personas (fuente: American Academy of Orthopaedic Surgeons; American Society for Surgery of the Hand, 2020). Entre 2000 y 2012, en Alemania la incidencia anual de ingreso hospitalario por esta fractura pasó de 65 a 86 por 100 000 personas (fuente: Bartl C y colaboradores, 2014). Quién se fractura. La serie consecutiva de 827 pacientes incluía 248 hombres y 579 mujeres, con 60,2 años de edad media (fuente: Candela V y colaboradores, 2022). El mecanismo dominante fue un trauma de baja energía ocurrido fuera del hogar (fuente: Candela V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Patrón de la fractura. En esa serie, 64,3 % de las fracturas eran articulares completas, el patrón más frecuente; el tipo más representado fue el 2R3A2.2, con 21,5 % (fuente: Candela V y colaboradores, 2022). Perfil de quien necesita reducción en urgencias. Un ensayo incluyó 211 pacientes con indicación de reducción cerrada y mediana de edad de 68 años: 87 % eran mujeres y, en cuanto a la fractura, 94 % tenía angulación dorsal, 59 % era intraarticular y 73 % multifragmentaria (fuente: Haak SL y colaboradores, 2023). Por qué importa: el paciente frecuente es una mujer mayor (interpretación a partir de las series anteriores). En los mayores de 65 años, la guía AAOS/ASSH da evidencia fuerte de que operar no mejora los resultados a largo plazo (fuente: American Academy of Orthopaedic Surgeons; American Society for Surgery of the Hand, 2020).</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«Perfil de pacientes que requirieron reducción cerrada en urgencias» muestra lo siguiente. Mujeres: 87 por ciento (fuente: Haak SL y colaboradores, 2023). Angulación dorsal: 94 por ciento (fuente: Haak SL y colaboradores, 2023). Intraarticular: 59 por ciento (fuente: Haak SL y colaboradores, 2023). Multifragmentaria: 73 por ciento (fuente: Haak SL y colaboradores, 2023). Con esto cerramos epidemiología. Sigamos con mecanismo de lesión y etiología.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y etiología. La edad muestra dos picos: en los jóvenes predominan los traumas de alta energía, sobre todo en varones; en los mayores, con predominio femenino, los de baja y alta energía (fuente: American Academy of Orthopaedic Surgeons; American Society for Surgery of the Hand, 2020). En la serie de Candela, a lo largo del año la causa más importante fue el trauma de baja energía fuera del hogar (fuente: Candela V y colaboradores, 2022). Entre los hombres de la serie, 52 de 248 (21 %) tenían de 18 a 45 años y se lesionaron por un mecanismo de alta energía (fuente: Candela V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Clasificación por mecanismo (Fernández). La clasificación de Fernández reduce el esquema a cinco grupos definidos por el mecanismo de la lesión (fuente: Fernandez DL, 2001). Los cinco grupos son (texto clásico, descripción sin cifras): flexión metafisaria (Colles y Smith), cizallamiento articular, compresión articular, avulsión de inserciones ligamentarias y lesiones combinadas de alta energía. Por qué importa el mecanismo. Una caída de baja energía en un hueso osteoporótico suele producir una fractura metafisaria con conminución dorsal (texto clásico).</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adulto joven con trauma de alta energía es esperable más lesión articular y ligamentaria asociada (interpretación; opinión experta). Ver el bloque de lesiones asociadas. Con esto cerramos mecanismo de lesión y etiología. Sigamos con anatomía quirúrgica.</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Esta sección describe la anatomía que el cirujano necesita para entender las clasificaciones y el abordaje. La descripción de estructuras es anatomía estándar; las afirmaciones con cifra o recomendación llevan su cita. Superficies articulares. El radio distal se articula con el escafoides (fosa escafoidea) y con el semilunar (fosa semilunar), y con la cabeza cubital en la escotadura sigmoidea. La escotadura sigmoidea es la parte radial de la articulación radiocubital distal. Cara volar. La cara volar del radio es lisa y está cubierta por el pronador cuadrado, que ocupa la fosa del pronador. Para ubicar una placa volar sin interferir con los tendones flexores sirven de guía esa fosa y la línea divisoria (en inglés, watershed line) (fuente: Orbay JL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 línea divisoria los flexores pasan más cerca de la placa que en cualquier otro punto de la cara volar del radio (fuente: Soong M y colaboradores, 2011). Esquinas. La esquina cubital volar del radio es una zona crítica; el abordaje FCR extendido da acceso a ella (fuente: Alrefai S y colaboradores, 2025). Irrigación. El retináculo dorsal nutre los fragmentos distales, mientras que la diáfisis se irriga por ramas de la arteria interósea anterior (fuente: Orbay JL y colaboradores, 2006). De ahí se deduce que conviene evitar el despegamiento dorsal extenso en fragmentos ya conminutos (interpretación; opinión experta). Cara dorsal. El extensor largo del pulgar (EPL) corre en el tercer compartimento dorsal alrededor del tubérculo de Lister.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 tornillo dorsal que sobresale queda en contacto con ese compartimento (descripción anatómica estándar); tras una placa volar, cerca de la mitad de las roturas del EPL se explicó por tornillos dorsales prominentes (fuente: Laane CLE y colaboradores, 2025). Lo que protege el abordaje volar. Entre el flexor radial del carpo (FCR) y la arteria radial se abre el intervalo del abordaje de Henry modificado (fuente: Kunc V, 2025). El nervio mediano y los flexores quedan ulnares al FCR y no se abordan en la disección habitual (descripción anatómica estándar). Con esto cerramos anatomía quirúrgica. Sigamos con biomecánica.</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Carga a través de la muñeca. El antebrazo recibe la carga de la muñeca por dos vías: el radio y, a través del fibrocartílago triangular, el cúbito; pequeñas modificaciones en la relación entre ambos huesos alteran de forma importante el patrón de carga (fuente: Palmer AK y colaboradores, 1984). Por qué la longitud radial importa. Acortar el radio sin acortar el cúbito cambia esa relación (varianza cubital). En una serie con artroscopia, la mayor traslación radial, el mayor acortamiento y la menor inclinación radial se asociaron con avulsión foveal del ligamento radiocubital, que es lo que desestabiliza la articulación radiocubital distal (fuente: Nakamura T y colaboradores, 2014). Qué parámetro se relaciona con la función.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análisis secundario del ensayo WRIST (mayores de 60 años), apenas 2 de 84 correlaciones entre medidas radiográficas y resultados alcanzaron significación (fuente: Chung KC y colaboradores, 2020). En mayores de 70 años, por cada grado que la inclinación radial se alejaba del valor normal (22°), la mano lesionada tenía 1,1 kg menos de fuerza de agarre que la sana; y cada milímetro de varianza cubital más cerca de lo normal se asoció con 10,4 puntos más en la escala de actividades de la vida diaria del cuestionario de la mano de Michigan (fuente: Chung KC y colaboradores, 2020). Carga sobre el implante. Durante la rehabilitación, las fuerzas sobre una placa volar de ángulo fijo pueden llegar a cinco veces la carga que se ejerce sobre la mano (fuente: Orbay JL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 ahí que su apoyo subcondral deba cubrir tres zonas: dorsal, central y volar (fuente: Orbay JL y colaboradores, 2006). Cómo se usa esto. La biomecánica explica por qué la reducción importa en el joven activo (carga repetida sobre una articulación que debe durar décadas) y por qué importa menos en el mayor de baja demanda (carga menor y expectativa de vida de la articulación más corta). Esta frase es una interpretación (opinión experta), no un dato de los estudios. Con esto cerramos biomecánica. Sigamos con clasificación.</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Una clasificación sirve para comunicarse y para agrupar fracturas con pronóstico parecido. No es un algoritmo de tratamiento: ninguna es plenamente reproducible entre observadores. Cuál usar (opinión experta). Para el informe y para publicar, AO/OTA 2R3 (extraarticular, articular parcial, articular completa), que es la que usa, por ejemplo, la serie de Candela (fuente: Candela V y colaboradores, 2022). Para pensar en el mecanismo, Fernández (fuente: Fernandez DL, 2001). Frykman y la clasificación Universal quedan como lenguaje histórico. Para qué sirve en la decisión. Dos preguntas: ¿hay compromiso articular radiocarpiano o de la escotadura sigmoidea? y ¿hay conminución metafisaria o ruptura de la columna cubital? Ambas empujan hacia la inestabilidad y hacia la TC, no hacia un nombre de tipo. Concordancia entre observadores. El ICC interobservador con radiografías fue 0,45 en Frykman, 0,38 en Fernández, 0,32 en la Universal y 0,46 en AO (fuente: Kleinlugtenbelt YV y colaboradores, 2017). Es una concordancia entre pobre y regular, y agregar TC no la mejoró de manera consistente (fuente: Kleinlugtenbelt YV y colaboradores, 2017). Cuando radiólogos leyeron TC, el ICC interobservador resultó regular con AO/OTA (0,447) y Frykman (0,432) y pobre con Fernández (0,196) (fuente: Sharma M y colaboradores, 2024). Otro estudio registró acuerdo entre observadores de 35,4 % con AO, 68,8 % con Fernández y 38,5 % con Frykman (fuente: Hruby LA y colaboradores, 2022). Mensaje práctico. Clasifique para comunicar y mida para decidir. Use los umbrales de la guía (acortamiento, inclinación, escalón) y los criterios de inestabilidad, no el número del tipo.</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«Acuerdo interobservador con radiografía sola (ICC; más alto = mejor)» muestra lo siguiente. Frykman: 0.5 ICC (fuente: Kleinlugtenbelt YV y colaboradores, 2017). Fernández: 0.4 ICC (fuente: Kleinlugtenbelt YV y colaboradores, 2017). Universal: 0.3 ICC (fuente: Kleinlugtenbelt YV y colaboradores, 2017). AO: 0.5 ICC (fuente: Kleinlugtenbelt YV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«Acuerdo entre observadores en 96 fracturas desplazadas» muestra lo siguiente. AO: 35.4 por ciento (fuente: Hruby LA y colaboradores, 2022). Fernández: 68.8 por ciento (fuente: Hruby LA y colaboradores, 2022). Frykman: 38.5 por ciento (fuente: Hruby LA y colaboradores, 2022). En el documento Word de este tema encontrarás además: Clasificaciones usadas en la práctica. Con esto cerramos clasificación. Sigamos con diagnóstico.</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El diagnóstico es clínico y radiográfico. Lo clínico define la urgencia; lo radiográfico define el tratamiento. Historia (práctica habitual). Mecanismo y energía del trauma, mano dominante, ocupación, comorbilidades y medicación anticoagulante. En mayores, preguntar por caídas y por la independencia previa. Estos datos orientan la decisión de operar más que el epónimo. Qué buscar sin demora. Nervio mediano. De 1189 fracturas, 4,3 % se complicó con túnel carpiano agudo, que apareció a la semana en la mediana y fue más frecuente en las articulares completas (AO/OTA tipo C) (fuente: Leow JM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Lesión abierta, perfusión y compartimento (práctica habitual). Una fractura abierta o con compromiso vascular obliga a tratamiento urgente. Ningún paciente de los 420 del ensayo CAST tuvo síndrome compartimental, ni con yeso ni con férula (fuente: Barvelink B y colaboradores, 2024). Lesiones asociadas. Se piensa en la articulación radiocubital distal, el carpo (escafoides y escafolunar) y el codo y el hombro del mismo lado (práctica habitual). Anestesia para reducir. Para reducir estas fracturas en urgencias, NICE propone considerar el bloqueo de Bier (anestesia regional intravenosa) por personal entrenado en la técnica, y desaconseja usar solo óxido nitroso con oxígeno (fuente: National Institute for Health and Care Excellence, 2016).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bloqueo hematoma es la alternativa habitual (práctica habitual). Con esto cerramos diagnóstico. Sigamos con examen físico.</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El examen físico por sí solo no excluye una fractura. De los 924 pacientes con trauma de muñeca de un estudio multicéntrico, 920 tuvieron imagen y 402 (44 %) presentaban fractura del radio distal (fuente: Walenkamp MM y colaboradores, 2016). La capacidad de los médicos para distinguir entre pacientes con y sin fractura fue buena (AUC 0,87; IC 95 % 0,85-0,89) (fuente: Walenkamp MM y colaboradores, 2016). Pero solo en 180 pacientes (19 %) el médico tuvo certeza absoluta (fuente: Walenkamp MM y colaboradores, 2016). En ese subgrupo, la sensibilidad fue 99 % y la especificidad 67 % (fuente: Walenkamp MM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significa. La certeza clínica descarta bien (sensibilidad alta) pero confirma poco (especificidad moderada). En la práctica, ante dolor y sensibilidad sobre el radio distal con un trauma compatible, se pide radiografía. Sin dato verificable. No encontramos en esta búsqueda una regla de decisión clínica validada para el radio distal ni sensibilidad y especificidad de maniobras individuales (por ejemplo, dolor a la compresión o deformidad). Por eso no se publican cifras de maniobras.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«Juicio clínico con certeza absoluta (n = 180) para predecir fractura del radio distal» muestra lo siguiente. Certeza absoluta del médico: sensibilidad 99 por ciento y especificidad 67 por ciento (fuente: Walenkamp MM y colaboradores, 2016). Con esto cerramos examen físico. Sigamos con imágenes y parámetros radiográficos.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y parámetros radiográficos. Proyecciones. Posteroanterior y lateral estándar (práctica habitual). Un grupo describió observar la reducción de la superficie articular en quirófano con fluoroscopia: posteroanterior con 30° de inclinación cefálica y lateral inclinada 22° (fuente: Catalano LW y colaboradores, 2004). Esa misma revisión señala que la TC aumenta la fiabilidad de las mediciones articulares cuando la radiografía simple no alcanza (fuente: Catalano LW y colaboradores, 2004). Los cuatro parámetros. Inclinación radial (en la proyección PA, ángulo entre la línea del eje del radio y la línea que une la punta de la estiloides con el borde cubital de la fosa semilunar), altura radial (distancia entre dos líneas perpendiculares al eje del radio, una en la punta de la estiloides y otra en el borde cubital de la fosa semilunar), inclinación volar (en la lateral) y varianza cubital (diferencia de longitud entre radio y cúbito). Las definiciones son estándar (texto clásico). Valores normales: dependen de la población. En una muestra de 125 pacientes de Nepal, los promedios fueron: inclinación volar 15,69° (DE 4,84), inclinación radial 22,58° (DE 2,82) y altura radial 10,31 mm (DE 1,59) (fuente: Shrestha S y colaboradores, 2022). Las 200 radiografías tailandesas dieron altura radial de 10,7 mm, inclinación radial de 22,8°, varianza cubital de -0,2 mm e inclinación volar de 13,5°; solo la inclinación volar superó a las referencias occidentales y el resto fue comparable (fuente: Chaitantipongse S y colaboradores, 2026). Además, los valores difirieron entre hombres y mujeres (fuente: Chaitantipongse S y colaboradores, 2026). La muñeca sana como referencia. Se analizaron 21 pacientes con radiografías de ambas muñecas; después de la fijación, la muñeca operada difería de la contralateral en 3,8° de inclinación radial, 2,0 mm de altura radial, 6,3° de inclinación volar y 0,9 mm de varianza cubital (fuente: Hwang LK y colaboradores, 2022). Tras reducir, la altura radial se alejó más de la medida contralateral (2,0 mm) que del valor histórico de referencia (0,6 mm) (fuente: Hwang LK y colaboradores, 2022). Umbrales que mandan la decisión. En menores de 65 años, la guía AAOS/ASSH usa tres umbrales posreducción: acortamiento radial de más de 3 mm, inclinación dorsal de más de 10° y escalón o separación articular de más de 2 mm (fuente: American Academy of Orthopaedic Surgeons; American Society for Surgery of the Hand, 2020). Con que se rebase uno solo, la cirugía mejora tanto la radiografía como los resultados referidos por el paciente (evidencia moderada) (fuente: American Academy of Orthopaedic Surgeons; American Society for Surgery of the Hand, 2020). En el ensayo de Hassellund se usaron como criterios tras la reducción la angulación dorsal mayor de 10°, la varianza cubital mayor de 3 mm y el escalón articular mayor de 2 mm (fuente: Hassellund SS y colaboradores, 2021). Un grupo opera con escalones o brechas articulares mayores de 1 a 2 mm (fuente: Catalano LW y colaboradores, 2004). La TC. Entre 96 fracturas desplazadas que iban a fijarse, la radiografía estándar detectó el compromiso radiocarpiano con sensibilidad de 93,8 %; para la articulación radiocubital distal (escotadura sigmoidea), su falso negativo fue 61,7 % y su exactitud para la escotadura, 45,8 % (fuente: Hruby LA y colaboradores, 2022). En 96 pacientes cuya radiografía posreducción parecía correcta, la TC detectó mala alineación en 53 %, y 73 % de estos se operó (fuente: Dankelman LHM y colaboradores, 2024). Ecografía. En el ensayo de Haak, la reducción guiada por ecografía no demostró una disminución significativa de los intentos: necesitó más de uno el 6 % de ese grupo y el 12 % del grupo estándar (OR 2,35; IC 95 % 0,86-6,45) (fuente: Haak SL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«Qué ve y qué no ve la radiografía estándar frente a la TC» muestra lo siguiente. Sensibilidad para compromiso radiocarpiano: 93.8 por ciento (fuente: Hruby LA y colaboradores, 2022). Falso negativo para escotadura sigmoidea: 61.7 por ciento (fuente: Hruby LA y colaboradores, 2022). Exactitud para escotadura sigmoidea: 45.8 por ciento (fuente: Hruby LA y colaboradores, 2022). Mala alineación en TC tras reducción "correcta" en radiografía: 53 por ciento (fuente: Dankelman LHM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«Valores radiográficos publicados en dos poblaciones (Nepal y Tailandia)» tiene 4 columnas: Parámetro, Nepal, 125 pacientes, Tailandia, 200 radiografías, Ref.. Fila 1: Parámetro, Inclinación radial (°); Nepal, 125 pacientes, 22,58 ± 2,82; Tailandia, 200 radiografías, 22,8 ± 2,4; Ref., (fuente: Shrestha S y colaboradores, 2022) (fuente: Chaitantipongse S y colaboradores, 2026). Fila 2: Parámetro, Altura radial (mm); Nepal, 125 pacientes, 10,31 ± 1,59; Tailandia, 200 radiografías, 10,7 ± 1,3; Ref., (fuente: Shrestha S y colaboradores, 2022) (fuente: Chaitantipongse S y colaboradores, 2026). Fila 3: Parámetro, Inclinación volar (°); Nepal, 125 pacientes, 15,69 ± 4,84; Tailandia, 200 radiografías, 13,5 ± 3,0; Ref., (fuente: Shrestha S y colaboradores, 2022) (fuente: Chaitantipongse S y colaboradores, 2026). Fila 4: Parámetro, Varianza cubital (mm); Nepal, 125 pacientes, positiva en 46,4 % de los sujetos; Tailandia, 200 radiografías, -0,2 ± 1,2; Ref., (fuente: Shrestha S y colaboradores, 2022) (fuente: Chaitantipongse S y colaboradores, 2026). (fuente: Shrestha S y colaboradores, 2022) (fuente: Chaitantipongse S y colaboradores, 2026). Con esto cerramos imágenes y parámetros radiográficos. Sigamos con criterios de inestabilidad.</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criterios de inestabilidad. Una fractura es inestable cuando pierde la reducción dentro del yeso. Predecirlo con precisión no es posible hoy, pero conocer los criterios ayuda a decidir a quién vigilar de cerca. No existe una definición única. Una revisión sistemática reunió 143 definiciones distintas de fractura inestable. Entre los estudios que usaban el término, apenas 54 % lo definía, y de todas las definiciones solo la de Lafontaine nació de un estudio clínico (nivel IIIb) (fuente: Walenkamp MM y colaboradores, 2015). Criterios de Lafontaine. Cinco factores: angulación dorsal inicial mayor de 20°, conminución dorsal, compromiso intraarticular, fractura cubital asociada y edad mayor de 60 años (fuente: Nguyen SA y colaboradores, 2026). Tres o más factores la definen como inestable, y eso obliga a no demorar la decisión entre valorar una cirugía temprana y, como opción mínima, seguirla de cerca con radiografías durante los primeros 7 a 10 días (fuente: Nguyen SA y colaboradores, 2026). Qué tan bien funcionan. A 50 pacientes con tres o más factores se les aplicó tracción en dedos de chino, reducción cerrada y férula en pinza de azúcar; a las 4 semanas, 46 % conservaba una reducción adecuada (fuente: Nesbitt KS y colaboradores, 2004). Solo la edad predijo de forma significativa el desplazamiento secundario: a los 58 años el riesgo llegaba a 50 % (fuente: Nesbitt KS y colaboradores, 2004). Al validar los criterios de Lafontaine en 274 pacientes tratados con reducción cerrada, el AUROC fue 0,65 (IC 95 % 0,57-0,74) y 39 % de los casos se redesplazó (fuente: Dissaneewate P y colaboradores, 2025). Los factores que más pesaron fueron la edad de 56 a 74 años (OR 3,92), la edad mayor de 74 años (OR 6,34) y el acortamiento radial inicial mayor de 3 mm (OR 5,78) (fuente: Dissaneewate P y colaboradores, 2025). Al reconstruir el modelo con esos factores, el AUROC subió a 0,74 (IC 95 % 0,66-0,82) (fuente: Dissaneewate P y colaboradores, 2025). En una cohorte prospectiva de cerca de 4000 fracturas, el resultado radiográfico se predijo de forma más consistente por la edad, la conminución metafisaria y la varianza cubital; en las fracturas desplazadas, la angulación dorsal no resultó significativa (fuente: Mackenney PJ y colaboradores, 2006). Entre 168 fracturas tratadas sin cirugía, el mejor predictor de la inclinación volar final fue haber recuperado la continuidad de la cortical volar en la primera reducción (el "gancho volar") (fuente: LaMartina J y colaboradores, 2015). Tipo de inmovilización. En el ensayo CAST (420 pacientes, aleatorización por grupos) se redesplazó dentro de las 5 semanas 47 % de las fracturas con férula de yeso y 49 % con yeso circular, una diferencia no significativa (fuente: Barvelink B y colaboradores, 2024). Según los autores, entre 32 % y 64 % de las fracturas bien reducidas pierden la reducción dentro del yeso (fuente: Barvelink B y colaboradores, 2024). Cómo se usa esto. Hay dos mensajes. Primero, la edad apareció como predictor en todas estas series (fuente: Dissaneewate P y colaboradores, 2025) (fuente: Nesbitt KS y colaboradores, 2004) (fuente: Mackenney PJ y colaboradores, 2006). Segundo, ningún criterio es suficiente por sí solo; en la práctica se combina la edad, el patrón de la fractura y, sobre todo, lo que ocurre en los controles tempranos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«Pérdida de la reducción o redesplazamiento en yeso» muestra lo siguiente. Inestables con 3+ criterios (4 semanas): 54 por ciento (fuente: Nesbitt KS y colaboradores, 2004). Validación externa (reducción cerrada e inmovilización): 39 por ciento (fuente: Dissaneewate P y colaboradores, 2025). CAST: férula de yeso (5 semanas): 47 por ciento (fuente: Barvelink B y colaboradores, 2024). CAST: yeso circular (5 semanas): 49 por ciento (fuente: Barvelink B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«Criterios de Lafontaine» tiene 3 columnas: Criterio, Umbral, Ref.. Fila 1: Criterio, Angulación dorsal inicial; Umbral, Mayor de 20°; Ref., (fuente: Nguyen SA y colaboradores, 2026). Fila 2: Criterio, Conminución dorsal; Umbral, Presente; Ref., (fuente: Nguyen SA y colaboradores, 2026). Fila 3: Criterio, Compromiso intraarticular; Umbral, Presente; Ref., (fuente: Nguyen SA y colaboradores, 2026). Fila 4: Criterio, Fractura cubital asociada; Umbral, Presente; Ref., (fuente: Nguyen SA y colaboradores, 2026). Fila 5: Criterio, Edad; Umbral, Mayor de 60 años; Ref., (fuente: Nguyen SA y colaboradores, 2026). Fila 6: Criterio, Interpretación; Umbral, Tres o más criterios: sugiere inestabilidad; Ref., (fuente: Nguyen SA y colaboradores, 2026). (fuente: Nguyen SA y colaboradores, 2026). Con esto cerramos criterios de inestabilidad. Sigamos con lesiones asociadas.</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lesiones asociadas. El radio no se rompe solo. Tres grupos de lesión cambian lo que se decide. Estiloides cubital y articulación radiocubital distal (ARCD). En un metaanálisis de seis estudios comparativos (365 pacientes), la seudoartrosis de la estiloides cubital no se relacionó con el resultado funcional (fuente: Wijffels MM y colaboradores, 2014). Un ensayo aleatorizado con 43 pacientes por grupo comparó fijar la estiloides cubital basal con no hacerlo, después de la placa volar, y los resultados fueron equivalentes: DASH 6 en los dos grupos, índice de Mayo modificado 87 en los dos y fuerza de agarre de 88 % frente a 87 % (fuente: Afifi A y colaboradores, 2023). Los autores concluyen que, si la ARCD permanece estable tras la fijación rígida del radio, no es obligatorio fijarla (fuente: Afifi A y colaboradores, 2023). La avulsión foveal del ligamento radiocubital, que es la lesión que inestabiliza la ARCD, se asoció con una estiloides cubital desplazada más de 4 mm hacia radial y con mayor traslación radial (fuente: Nakamura T y colaboradores, 2014). Regla práctica (opinión experta): después de fijar el radio, probar siempre la estabilidad de la ARCD en pronosupinación y decidir ahí. Lesión escafolunar.</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 siguió de forma prospectiva a 51 pacientes no osteoporóticos (mediana de 41 años) con fractura desplazada: 10 presentaron una lesión grado 3 del ligamento escafolunar, y quienes tenían un aumento de la varianza cubital mayor de 2 mm mostraron un riesgo cuatro veces mayor de sufrirla (fuente: Forward DP y colaboradores, 2007). Al año, esos pacientes tenían más dolor escafolunar, aunque no hubo diferencias en movilidad ni fuerza (fuente: Forward DP y colaboradores, 2007). Ninguna lesión ligamentaria se trató en ese estudio (fuente: Forward DP y colaboradores, 2007). Cartílago y ligamentos en fracturas articulares. La artroscopia de 57 fracturas intraarticulares mostró al menos una lesión de partes blandas en 68,4 %, y 25 % de las laxitudes escafolunares vistas por artroscopia no se había detectado en la radiografía estándar (fuente: Roulet S y colaboradores, 2020). ¿Hay que hacer artroscopia? Para la guía AAOS/ASSH 2020, la evidencia (inconsistente) indica que el resultado es el mismo con o sin asistencia artroscópica (fuente: American Academy of Orthopaedic Surgeons; American Society for Surgery of the Hand, 2020). Úsela para casos seleccionados (opinión experta), no de rutina. Sin dato verificable. No encontramos evidencia comparativa que muestre que tratar la lesión escafolunar asociada cambie el resultado a largo plazo.</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«Lesiones asociadas en artroscopia o radiografía» muestra lo siguiente. Fracturas intraarticulares con lesión de partes blandas: 68.4 por ciento (fuente: Roulet S y colaboradores, 2020). Laxitudes escafolunares no vistas en radiografía: 25 por ciento (fuente: Roulet S y colaboradores, 2020). Lesión escafolunar grado 3 (10 de 51): 19.6 por ciento (fuente: Forward DP y colaboradores, 2007). Con esto cerramos lesiones asociadas.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Este algoritmo resume la lógica de decisión de este capítulo, con los umbrales de la guía AAOS/ASSH 2020 (fuente: American Academy of Orthopaedic Surgeons; American Society for Surgery of the Hand, 2020) y las recomendaciones de NICE (fuente: National Institute for Health and Care Excellence, 2016). No sustituye la decisión compartida con el paciente ni la indicación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«Fractura del radio distal en el adulto» se lee de arriba hacia abajo. Se parte de: Adulto con fractura del radio distal confirmada en radiografías. Se decide: ¿Fractura abierta, compromiso vascular, síndrome compartimental o síntomas progresivos del nervio mediano? Si la respuesta es sí, tratamiento urgente: descompresión y estabilización quirúrgica según el caso (práctica habitual / opinión experta). Si la respuesta es no, ¿fractura desplazada o articular con escalón?. Se hace: Tratamiento urgente: descompresión y estabilización quirúrgica según el caso (práctica habitual / opinión experta). Se decide: ¿Fractura desplazada o articular con escalón? Si la respuesta es no, yeso corto de antebrazo sin reducir; una inmovilización de 3 semanas dio resultados similares o mejores que 5 semanas en un ensayo de 72 pacientes (fuente: Bentohami A y colaboradores, 2019). Si la respuesta es sí, reducción cerrada con anestesia adecuada (bloqueo) y yeso moldeado (fuente: National Institute for Health and Care Excellence, 2016). Se hace: Yeso corto de antebrazo sin reducir; una inmovilización de 3 semanas dio resultados similares o mejores que 5 semanas en un ensayo de 72 pacientes (fuente: Bentohami A y colaboradores, 2019). Se hace: Reducción cerrada con anestesia adecuada (bloqueo) y yeso moldeado (fuente: National Institute for Health and Care Excellence, 2016). Se decide: Tras reducir: ¿acortamiento mayor de 3 mm, inclinación dorsal mayor de 10° o escalón mayor de 2 mm? (fuente: American Academy of Orthopaedic Surgeons; American Society for Surgery of the Hand, 2020)? Si la respuesta es no (cumple umbrales), continuar con yeso y seguimiento selectivo (la frecuencia de radiografías no cambió los resultados; evidencia limitada) (fuente: American Academy of Orthopaedic Surgeons; American Society for Surgery of the Hand, 2020). Si la respuesta es sí (fuera de umbral), ¿menor de 65 años o con alta demanda funcional? (fuente: Kamal RN y colaboradores, 2022). Se decide: ¿Menor de 65 años o con alta demanda funcional? (fuente: Kamal RN y colaboradores, 2022)? Si la respuesta es sí, fijar. agujas si no hay fractura articular o la superficie se reduce con maniobra cerrada; reducción abierta y fijación interna (habitualmente placa volar) si la superficie articular no se reduce cerrada (fuente: National Institute for Health and Care Excellence, 2016). entre técnicas no hay diferencias duraderas (fuente: American Academy of Orthopaedic Surgeons; American Society for Surgery of the Hand, 2020). Si la respuesta es no, yeso con decisión compartida: en mayores de 65 años operar no mejora los resultados a largo plazo (evidencia fuerte) (fuente: American Academy of Orthopaedic Surgeons; American Society for Surgery of the Hand, 2020); la cirugía acelera la recuperación temprana (fuente: Hassellund SS y colaboradores, 2021) (fuente: Chung KC y colaboradores, 2020). Se hace: Continuar con yeso y seguimiento selectivo (la frecuencia de radiografías no cambió los resultados; evidencia limitada) (fuente: American Academy of Orthopaedic Surgeons; American Society for Surgery of the Hand, 2020). Si la respuesta es pierde la reducción, ¿menor de 65 años o con alta demanda funcional? (fuente: Kamal RN y colaboradores, 2022). Si la respuesta es se mantiene, rehabilitación: programa domiciliario o terapia supervisada, sin diferencia según la guía (evidencia limitada) (fuente: American Academy of Orthopaedic Surgeons; American Society for Surgery of the Hand, 2020); movilizar los dedos desde el inicio (práctica habitual / opinión experta). Se hace: Fijar. Agujas si no hay fractura articular o la superficie se reduce con maniobra cerrada; reducción abierta y fijación interna (habitualmente placa volar) si la superficie articular no se reduce cerrada (fuente: National Institute for Health and Care Excellence, 2016). Entre técnicas no hay diferencias duraderas (fuente: American Academy of Orthopaedic Surgeons; American Society for Surgery of the Hand, 2020). Se hace: Yeso con decisión compartida: en mayores de 65 años operar no mejora los resultados a largo plazo (evidencia fuerte) (fuente: American Academy of Orthopaedic Surgeons; American Society for Surgery of the Hand, 2020); la cirugía acelera la recuperación temprana (fuente: Hassellund SS y colaboradores, 2021) (fuente: Chung KC y colaboradores, 2020). Termina en: Rehabilitación: programa domiciliario o terapia supervisada, sin diferencia según la guía (evidencia limitada) (fuente: American Academy of Orthopaedic Surgeons; American Society for Surgery of the Hand, 2020); movilizar los dedos desde el inicio (práctica habitual / opinión experta). Con esto cerramos algoritmo de decisión. Sigamos con tratamiento.</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El tratamiento mejor demostrado es el menos invasivo que mantenga una reducción aceptable y respete lo que el paciente necesita. En menores de 65 años, la guía AAOS/ASSH 2020 respalda la cirugía cuando se superan umbrales radiográficos (evidencia moderada); en mayores de 65 años, la evidencia fuerte indica que operar no mejora los resultados a largo plazo (fuente: American Academy of Orthopaedic Surgeons; American Society for Surgery of the Hand, 2020). Los autores del resumen recalcan que los 65 años son un indicador indirecto de la demanda funcional (fuente: Kamal RN y colaboradores, 2022). Reducción y analgesia. Para reducir en urgencias, NICE plantea considerar el bloqueo de Bier por personal formado y no usar óxido nitroso con oxígeno como único recurso (fuente: National Institute for Health and Care Excellence, 2016). Ante una fractura con desplazamiento dorsal, lo primero que contempla es manipular y enyesar (fuente: National Institute for Health and Care Excellence, 2016). Las maniobras (tracción, flexión volar y desviación cubital) son práctica habitual / opinión experta. Tipo de yeso. En el ensayo CAST, el redesplazamiento fue equivalente con férula de yeso y con yeso circular (47 % y 49 %), y tampoco hubo diferencias significativas en las molestias por el yeso, en los resultados clínicos ni en los referidos por el paciente (fuente: Barvelink B y colaboradores, 2024). Cuánto tiempo. Con 3 semanas de yeso se obtuvieron mejores puntajes al año que con 5 semanas en fracturas no desplazadas o con desplazamiento mínimo (PRWE 5,0 frente a 8,8; QuickDASH 0,0 frente a 12,5); cada grupo tuvo un único desplazamiento secundario (fuente: Bentohami A y colaboradores, 2019). En un ensayo escalonado por grupos con 402 pacientes, reducir el yeso a una semana mantuvo iguales los años de vida ajustados por calidad y costó menos que inmovilizar de 3 a 5 semanas (fuente: de Bruijn MAN y colaboradores, 2025). El yeso corto se usa habitualmente 4 a 6 semanas (fuente: Bentohami A y colaboradores, 2019). Pérdida de reducción. Es un motivo frecuente de fracaso del yeso (interpretación): en DRAFFT2, la fractura se desplazó dentro del yeso y hubo que fijarla en 13 % de los pacientes durante las primeras 6 semanas (fuente: Costa ML y colaboradores, 2022). Agujas frente a yeso (DRAFFT2). Se asignó al azar, tras la manipulación, a 500 adultos con fractura de desplazamiento dorsal (60 años de edad media; 83 % mujeres); a los 12 meses el PRWE fue 21,2 en el grupo yeso y 20,7 en el de agujas (diferencia ajustada -0,34; IC 95 % -4,33 a 3,66) (fuente: Costa ML y colaboradores, 2022). En el grupo yeso, 33 pacientes (13 %) pasaron a cirugía porque la fractura perdió posición durante las primeras 6 semanas; en el grupo de agujas solo hubo una cirugía de revisión (fuente: Costa ML y colaboradores, 2022). Agujas frente a placa (DRAFFT). DRAFFT incluyó 461 adultos con fractura de desplazamiento dorsal que necesitaba fijación; el PRWE a los 3, 6 y 12 meses no difirió de forma clínicamente relevante entre grupos (diferencia -1,3 a favor de la placa; IC 95 % -4,5 a 1,8) (fuente: Costa ML y colaboradores, 2014). Las agujas resultaron más económicas y rápidas de colocar (fuente: Costa ML y colaboradores, 2014). En el metaanálisis de Peng (20 estudios), la placa se asoció con menor DASH y mayor tiempo quirúrgico; el dolor y el PRWE no difirieron, y las complicaciones fueron más frecuentes con agujas (fuente: Peng F y colaboradores, 2018). Cuándo usar agujas (NICE). Si es necesario fijar, NICE recomienda agujas cuando la superficie radiocarpiana no está fracturada o el desplazamiento cede con maniobra cerrada; si esa superficie no se logra reducir de forma cerrada, propone reducción abierta y fijación interna (fuente: National Institute for Health and Care Excellence, 2016). Técnica de Kapandji (intrafocal). Una serie de 73 pacientes con fracturas extraarticulares mostró que las agujas intrafocales solas funcionaban bien en jóvenes con conminución en una sola cara (menos de 50 % del diámetro metafisario); si la conminución afectaba dos o más caras, convenía sumarles un fijador externo (fuente: Trumble TE y colaboradores, 1998). La pregunta más estudiada. La respuesta resumida: la cirugía mejora la alineación radiográfica y acelera la recuperación temprana, pero no mejora de forma consistente los resultados a largo plazo (fuente: American Academy of Orthopaedic Surgeons; American Society for Surgery of the Hand, 2020). WRIST (304 adultos de 60 años o más con fractura inestable): la aleatorización asignó 187 pacientes a placa volar (65), fijador externo (64) o agujas (58); otros 117 optaron por yeso (fuente: Chung KC y colaboradores, 2021). A los 24 meses, el cuestionario de la mano de Michigan (MHQ) dio 88, 83, 85 y 85 puntos (en el orden placa, fijador, agujas y yeso), sin diferencias clínicamente significativas (fuente: Chung KC y colaboradores, 2021). Hubo más malunión con yeso (59,1 %) que con placa (8,0 %), fijador (17,0 %) o agujas (9,8 %), aunque esa diferencia no se asoció con los resultados a los 24 meses (fuente: Chung KC y colaboradores, 2021). A las 6 semanas, el MHQ de la placa volar superaba en 19 puntos al del fijador externo, en 11 al de las agujas y en 7 al del yeso (fuente: Chung KC y colaboradores, 2020). Saving (140 pacientes): a los 12 meses el PRWE mediano favoreció a la placa volar (7,5 frente a 17,5; p = 0,014), igual que la fuerza de agarre (96,8 % frente a 80,0 % de la mano sana); las complicaciones fueron similares (fuente: Saving J y colaboradores, 2019). A los 3 años, el PRWE mediano era 0 con placa y 9 sin cirugía (p = 0,027); los autores ubican esa diferencia en el extremo bajo de la importancia clínica (fuente: Südow H y colaboradores, 2022). Arora (73 pacientes de 65 años o más): el PRWE y el DASH no difirieron a los 6 ni a los 12 meses; con placa la fuerza de agarre fue mejor, pero hubo más complicaciones en el grupo operado (13 frente a 5) (fuente: Arora R y colaboradores, 2011). Hassellund (100 pacientes mayores de 65 años con fractura desplazada): a los 12 meses el yeso no resultó inferior en QuickDASH (diferencia de 5 puntos en la mediana; p = 0,206), aunque quienes se operaron mejoraron antes y quedaron más satisfechos (fuente: Hassellund SS y colaboradores, 2021). ORCHID (149 pacientes de 65 años o más con fractura tipo C): el SF-36 al año no difirió de forma significativa (diferencia 3,3 puntos; IC 95 % -0,2 a 6,8), y 37 pacientes del grupo no quirúrgico terminaron en cirugía por perder la reducción (fuente: Bartl C y colaboradores, 2014). DART (138 pacientes de 65 años o más, tipo C, posición no aceptable): el PRWE al año fue 20,4 con yeso y 14,5 con cirugía (fuente: Ter Meulen DP y colaboradores, 2025). Con esa diferencia (6,0; IC 95 % -2,1 a 14,1), el análisis principal no logró demostrar la no inferioridad del yeso; operar ayudó más a los pacientes fisiológicamente más jóvenes y no dio ventaja a los frágiles (fuente: Ter Meulen DP y colaboradores, 2025). DRIFT (291 pacientes de 65 años o más): si la fractura estaba malalineada desde el comienzo, la placa volar mejoró el PRWE en 9,6 puntos (IC 95 % 1,7 a 17,4), cifra inferior a la diferencia mínima clínicamente importante (11 puntos); si la alineación se perdió entre los días 5 y 10, operar no ofreció beneficio (diferencia 6,2; IC 95 % -3,0 a 15,4) (fuente: Hevonkorpi TP y colaboradores, 2025). CROSSFIRE (protocolo (fuente: Harris IA y colaboradores, 2017); 166 pacientes aleatorizados de 60 años o más): a los 12 meses el PRWE fue 19,8 con placa volar y 21,5 con yeso (diferencia 1,7; IC 95 % -5,4 a 8,8), una diferencia sin importancia clínica; cuando el propio paciente valoró el éxito del tratamiento, la placa quedó por delante (89 % frente a 70 %) (fuente: Combined Randomised and Observational Study of Surgery for Fractures in the Distal Radius in the Elderly (CROSSFIRE) Study Group; Lawson A y colaboradores, 2021). Metaanálisis. Lawson (8 ensayos, 810 participantes): al año el DASH fue 4,1 puntos mejor con placa (IC 95 % 1,2 a 7,0), una diferencia menor que el umbral mínimo clínicamente importante de 10 puntos; la placa también dejó mejor la inclinación volar (6,5°) y la radial (3,4°) (fuente: Lawson A y colaboradores, 2021). Oldrini (12 ensayos, 1368 pacientes): el DASH favoreció a la placa a los 3 meses y luego no hubo diferencias clínicas; la placa tuvo menos complicaciones, pero la reintervención fue igual (fuente: Oldrini LM y colaboradores, 2022). Un metaanálisis de 12 estudios (1205 casos) halló un DASH menor con placa volar que con fijador a los 3, 6 y 12 meses (diferencias -10,43; -3,48 y -4,13); el fijador tuvo mejor fuerza de agarre al inicio y la placa, menos complicaciones (fuente: Gou Q y colaboradores, 2021). En un ensayo con 140 pacientes de 50 a 74 años, a los 3 años no hubo diferencias en DASH, PRWE, movilidad ni fuerza, y la reoperación fue de 21 % con placa y 14 % con fijador (fuente: Saving J y colaboradores, 2019). En cuanto al plazo, NICE recomienda que la cirugía se haga en las primeras 72 horas desde la lesión en las fracturas intraarticulares y dentro de 7 días en las extraarticulares (fuente: National Institute for Health and Care Excellence, 2016). Según una revisión sistemática de nivel IV (1189 pacientes), cuando la cirugía se difiere más de 2 semanas los resultados referidos por el paciente podrían ser peores (fuente: Khan S y colaboradores, 2023). Siete recomendaciones: seis con fuerza (fuerte, moderada o limitada) y una de consenso (fuente: American Academy of Orthopaedic Surgeons; American Society for Surgery of the Hand, 2020).</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«PRWE a los 12 meses (menor puntaje = mejor función)» muestra lo siguiente. DRAFFT2 - yeso (media): 21.2 puntos (fuente: Costa ML y colaboradores, 2022). DRAFFT2 - agujas (media): 20.7 puntos (fuente: Costa ML y colaboradores, 2022). DART - yeso (media): 20.4 puntos (fuente: Ter Meulen DP y colaboradores, 2025). DART - cirugía (media): 14.5 puntos (fuente: Ter Meulen DP y colaboradores, 2025). Saving - sin cirugía (mediana): 17.5 puntos (fuente: Saving J y colaboradores, 2019). Saving - placa volar (mediana): 7.5 puntos (fuente: Saving J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«WRIST: MHQ resumen a los 24 meses (mayor puntaje = mejor)» muestra lo siguiente. Placa volar: 88 puntos (fuente: Chung KC y colaboradores, 2021). Fijador externo: 83 puntos (fuente: Chung KC y colaboradores, 2021). Agujas: 85 puntos (fuente: Chung KC y colaboradores, 2021). Yeso: 85 puntos (fuente: Chung KC y colaboradores, 2021). En el documento Word de este tema encontrarás además: Recomendaciones de la guía AAOS/ASSH 2020. Con esto cerramos tratamiento. Sigamos con técnica quirúrgica: placa volar por abordaje del fcr.</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placa volar por abordaje del fcr. Esta sección es apoyo de estudio: explica para entender. No sustituye al tutor ni al manual del implante. Lo que es práctica habitual y no tiene estudio se rotula "práctica habitual / opinión experta" y no lleva cifra. Indicación y plan. Fractura que, tras reducir, supera los umbrales (acortamiento mayor de 3 mm, inclinación dorsal mayor de 10°, escalón mayor de 2 mm) en un paciente menor de 65 años o de alta demanda funcional, o inestabilidad con pérdida de la reducción (fuente: American Academy of Orthopaedic Surgeons; American Society for Surgery of the Hand, 2020). Si hay duda sobre la superficie articular o la escotadura sigmoidea, se pide TC antes de operar (fuente: Hruby LA y colaboradores, 2022). Posición y preparación (práctica habitual / opinión experta). Paciente en decúbito supino con la extremidad sobre mesa de mano, antebrazo en supinación, torniquete en el brazo y fluoroscopio disponible. Antibiótico profiláctico según el protocolo institucional. Imágenes de referencia. Un grupo describe una fluoroscopia con posteroanterior inclinada 30° en sentido cefálico y lateral a 22° para observar mejor la superficie articular (fuente: Catalano LW y colaboradores, 2004). Para detectar tornillos dorsales que sobresalen se hacen cuatro vistas intraoperatorias: anteroposterior, lateral, supinada 45° y tangencial dorsal (fuente: Gunaratne R y colaboradores, 2022). Abordaje. Incisión longitudinal sobre el tendón del FCR (práctica habitual / opinión experta). El abordaje de Henry modificado usa el intervalo entre la arteria radial y el FCR (fuente: Kunc V, 2025). Se abre la vaina del FCR, se protegen la arteria radial y el nervio mediano y se llega al pronador cuadrado. Cuánto expone cada variante. En 10 especímenes de cadáver pareados, con el abordaje FCR estándar quedaron expuestos 29 mm (90 %) del ancho del radio a nivel de la línea divisoria, y 3 mm (10 %) de la esquina cubital quedaban sin verse; llevar el FCR y el flexor largo del pulgar hacia radial solo sumaba 1 mm; el FCR extendido dejó expuesto el 100 % en todos los especímenes; el abordaje volar cubital alcanzó 9 mm (37 %) y el del túnel carpiano extendido, 21 mm (65 %) (fuente: Warrender WJ y colaboradores, 2024). FCR extendido. Lo describió Orbay en 2001: al liberar el septo radial y las fuerzas deformantes, simplifica la reducción y deja ver la esquina cubital volar (fuente: Alrefai S y colaboradores, 2025). En 100 pacientes, 9 % tuvo complicaciones y 3 % requirió retirar el implante por irritación tendinosa (fuente: Alrefai S y colaboradores, 2025). Liberar el braquiorradial. Entre los puntos que se discuten del abordaje, liberar bien el braquiorradial es de los que más pesan en la clínica (fuente: Kunc V, 2025). Racional (opinión experta): el braquiorradial es una fuerza deformante que acorta el fragmento; liberarlo facilita recuperar la altura radial. Pronador cuadrado. Se desinserta del radio por el borde radial para exponer la fractura (práctica habitual / opinión experta). Repararlo es opcional (interpretación): un metaanálisis de 7 ensayos (430 pacientes) halló que con reparación mejoraban la fuerza de agarre y el ángulo de pronación a corto plazo y la fuerza de pronación tanto a corto como a largo plazo; el resto no difirió y los estudios eran pocos (fuente: Ying L y colaboradores, 2023). Reducción. Liberar la fuerza deformante del braquiorradial, aplicar tracción, recuperar altura radial e inclinación volar y alinear la cortical volar: lograr el "gancho volar" fue el mejor predictor de la inclinación volar final en yeso (fuente: LaMartina J y colaboradores, 2015). Se fija de forma provisional con agujas de Kirschner (práctica habitual / opinión experta). Los fragmentos articulares se reducen primero y se sostienen bajo el hueso subcondral. Colocar la placa. Ubicarla proximal a la línea divisoria, que es donde los flexores quedan más cerca del implante (fuente: Soong M y colaboradores, 2011) (fuente: Floquet A y colaboradores, 2021). Recuerde que el soporte subcondral de la placa de ángulo fijo debe incluir las zonas dorsal, central y volar (fuente: Orbay JL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Tornillos distales. Con tornillos bloqueados unicorticales de cerca de 75 % de la profundidad del radio (o que se detienen 2 mm antes de la cortical dorsal), la estabilidad fue equivalente a la de la fijación bicortical (fuente: Gunaratne R y colaboradores, 2022). Un tornillo dorsal largo es una causa de rotura del EPL (fuente: Laane CLE y colaboradores, 2025). Comprobar. Medir altura radial, inclinación radial, inclinación volar y escalón articular con fluoroscopia, y probar la ARCD en pronosupinación. Si la ARCD está estable tras fijar el radio, fijar una estiloides cubital basal no es obligatorio (fuente: Afifi A y colaboradores, 2023). Túnel carpiano. Vigilar los síntomas del mediano antes, durante y después de la cirugía (fuente: Leow JM y colaboradores, 2021). Sin dato verificable en nuestra búsqueda sobre liberar el túnel carpiano de forma profiláctica en todos los casos. Cierre y retiro del implante. Reparar el pronador cuadrado si es posible, cerrar por planos y colocar férula (práctica habitual / opinión experta). Retirar el implante de rutina no aportó beneficio: la tasa media de retiro fue 9 % (rango 0 a 100 %), y en los estudios con más retiros los resultados clínicos no fueron mejores (fuente: Yamamoto M y colaboradores, 2017). Se retira por pinzamiento según los criterios de Soong o por tenosinovitis, hacia los 4 meses (fuente: Floquet A y colaboradores, 2021). Se comprueba en dos planos: radiografía posteroanterior para la altura y la inclinación radial y la varianza cubital, y lateral para la inclinación volar y el escalón articular. Los valores normales dependen de la población y del sexo (fuente: Shrestha S y colaboradores, 2022) (fuente: Chaitantipongse S y colaboradores, 2026); la muñeca sana contralateral es una mejor referencia que un número único (fuente: Hwang LK y colaboradores, 2022). Para las cifras que se aceptan para decidir cirugía, ver el bloque de imágenes. Placa demasiado distal. Con una placa que sobresalía en la línea divisoria hubo tres roturas de flexores en 73 radios (4 %); con otra placa no hubo ninguna en 95 radios (fuente: Soong M y colaboradores, 2011). Entre los tendones afectados predominó el flexor largo del pulgar (fuente: Floquet A y colaboradores, 2021). Tornillos dorsales largos o sin comprobar. Un tornillo dorsal prominente explica cerca de la mitad de las roturas del EPL que siguen a una placa volar (fuente: Laane CLE y colaboradores, 2025). Solución: cuatro proyecciones y tornillos unicorticales cortos (fuente: Gunaratne R y colaboradores, 2022). No liberar el braquiorradial y pelear contra la fuerza que mantiene la fractura acortada (fuente: Kunc V, 2025) (opinión experta). Fijar el hueso y olvidar la ARCD. Siempre probar la estabilidad radiocubital antes de cerrar (fuente: Afifi A y colaboradores, 2023) (fuente: Nakamura T y colaboradores, 2014). Aceptar una reducción por una sola proyección sin comprobar la superficie articular con vistas tangenciales y, si hay duda, con TC (fuente: Dankelman LHM y colaboradores, 2024). Agujas de Kirschner. PRWE igual que con placa a los 12 meses en DRAFFT y menor tiempo operatorio (fuente: Costa ML y colaboradores, 2014) (fuente: Peng F y colaboradores, 2018); en el metaanálisis de Peng el DASH fue algo mejor con placa (fuente: Peng F y colaboradores, 2018). Infección del trayecto en 23,2 % de pacientes con agujas en WRIST (fuente: Chung KC y colaboradores, 2019). Fijador externo. Es la técnica con recuperación más lenta en WRIST: a las 6 semanas, el MHQ fue 19 puntos menor que con placa volar (fuente: Chung KC y colaboradores, 2020). Infección del trayecto en 25,8 % (fuente: Chung KC y colaboradores, 2019). Yeso. Una opción válida para fracturas aceptablemente reducidas y, en mayores de 65 años, con evidencia fuerte de que operar no mejora los resultados a largo plazo (fuente: American Academy of Orthopaedic Surgeons; American Society for Surgery of the Hand, 2020).</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«Exposición del ancho del radio distal a nivel de la línea divisoria (estudio en cadáver)» muestra lo siguiente. FCR extendido: 100 por ciento (fuente: Warrender WJ y colaboradores, 2024). FCR estándar: 90 por ciento (fuente: Warrender WJ y colaboradores, 2024). Túnel carpiano extendido: 65 por ciento (fuente: Warrender WJ y colaboradores, 2024). Volar cubital: 37 por ciento (fuente: Warrender WJ y colaboradores, 2024). Con esto cerramos técnica quirúrgica: placa volar por abordaje del fcr.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Dos revisiones sistemáticas dan cifras distintas, y la diferencia importa; probablemente depende de qué se cuenta como complicación (interpretación). Una revisión de 35 ensayos aleatorizados (1419 pacientes) encontró 30,8 % de complicaciones, con 12,4 % de complicaciones mayores (fuente: Nwosu C y colaboradores, 2023). Otra revisión, de 55 estudios con seguimiento mínimo de 12 meses (3911 pacientes), halló 15 % de complicaciones y 5 % de complicaciones mayores que exigieron reoperación (fuente: Alter TH y colaboradores, 2019). En la primera revisión, las más frecuentes fueron las del nervio mediano (7,1 %) y el retiro de implante (6,8 %) (fuente: Nwosu C y colaboradores, 2023). De 1189 fracturas, 4,3 % se complicó con túnel carpiano agudo, que apareció a la semana en la mediana y fue más frecuente en las AO/OTA tipo C (fuente: Leow JM y colaboradores, 2021). En WRIST, 18,5 % del grupo de fijación interna tuvo compresión del nervio mediano (fuente: Chung KC y colaboradores, 2019). Flexores. Con una placa que sobresalía en la línea divisoria, 3 de 73 radios (4 %) sufrieron rotura de flexores; en otra serie, con una placa distinta, fueron 0 de 95 (fuente: Soong M y colaboradores, 2011). En una revisión sistemática de 145 pacientes, la rotura ocurrió a una mediana de 8 meses de la cirugía y el tendón más lesionado fue el flexor largo del pulgar (fuente: Floquet A y colaboradores, 2021). EPL. Tras placa volar se rompió el EPL en 0,4 % (18 de 4768), unos 3,4 meses después de la fijación; cerca de la mitad de los casos se explicó por tornillos dorsales prominentes (fuente: Laane CLE y colaboradores, 2025). La evidencia de la vitamina C es discordante. A favor. En un ensayo con 123 adultos y 127 fracturas manejadas con yeso, la distrofia simpática apareció en 7 % de quienes recibieron vitamina C y en 22 % del grupo placebo (fuente: Zollinger PE y colaboradores, 1999). En un ensayo de dosis-respuesta con 416 pacientes, hubo SDRC en 2,4 % con vitamina C y en 10,1 % con placebo (p = 0,002); los autores recomiendan 500 mg diarios durante 50 días (fuente: Zollinger PE y colaboradores, 2007). En contra. Entre 336 adultos que recibieron al azar 500 mg o placebo durante 50 días, el DASH, la tasa de SDRC y la consolidación no difirieron (fuente: Ekrol I y colaboradores, 2014). Resúmenes. En un metaanálisis de 3 ensayos (890 pacientes), la vitamina C no redujo de forma significativa el riesgo (RR 0,45; IC 95 % 0,18-1,13) y la calidad de la evidencia se juzgó baja (fuente: Evaniew N y colaboradores, 2015). Otro metaanálisis, también de 3 ensayos (875 pacientes), obtuvo RR 0,54 (IC 95 % 0,33-0,91) con 500 mg diarios (fuente: Aïm F y colaboradores, 2017). Incidencia. En un metaanálisis, la incidencia de SDRC tras fracturas del radio osciló entre 0,19 % y 13,63 % (fuente: Lorente A y colaboradores, 2023). La guía AAOS/ASSH 2020 no incluye una recomendación sobre vitamina C (fuente: American Academy of Orthopaedic Surgeons; American Society for Surgery of the Hand, 2020). Cómo decidir (opinión experta): discutir con el paciente; el beneficio es incierto y el daño probable es bajo. En WRIST la malunión fue mucho más común con yeso (59,1 % a los 24 meses, frente a 8,0 % con placa), sin asociarse con peor resultado a los 24 meses (fuente: Chung KC y colaboradores, 2021). En el análisis de WRIST a 12 meses fue 48 % con yeso (fuente: Chung KC y colaboradores, 2020). En DRAFFT2, la pérdida de posición obligó a fijar a 13 % de los pacientes con yeso (fuente: Costa ML y colaboradores, 2022). En WRIST, la infección del trayecto afectó a 25,8 % de los pacientes con fijador externo y a 23,2 % de los tratados con agujas (fuente: Chung KC y colaboradores, 2019). Frente a la fijación interna, el yeso mostró más complicaciones de cualquier gravedad (razón de tasas 1,88; IC 95 % 1,22-2,88) y el fijador externo, más complicaciones moderadas (2,52; IC 95 % 1,25-5,09) (fuente: Chung KC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tras placa volar en ensayos aleatorizados (revisión de 35 ensayos)» muestra lo siguiente. Nervio mediano: 7.1 por ciento (fuente: Nwosu C y colaboradores, 2023). Retiro de implante: 6.8 por ciento (fuente: Nwosu C y colaboradores, 2023). Tenosinovitis: 3.4 por ciento (fuente: Nwosu C y colaboradores, 2023). SDRC: 2.4 por ciento (fuente: Nwosu C y colaboradores, 2023). Infección superficial: 1.9 por ciento (fuente: Nwosu C y colaboradores, 2023). Malunión: 1.3 por ciento (fuente: Nwosu C y colaboradores, 2023). Rotura de tendón: 1.3 por ciento (fuente: Nwosu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«Malunión a los 24 meses según tratamiento (WRIST)» muestra lo siguiente. Yeso: 59.1 por ciento (fuente: Chung KC y colaboradores, 2021). Fijador externo: 17 por ciento (fuente: Chung KC y colaboradores, 2021). Agujas: 9.8 por ciento (fuente: Chung KC y colaboradores, 2021). Placa volar: 8 por ciento (fuente: Chung KC y colaboradores, 2021). En el documento Word de este tema encontrarás además: SDRC con vitamina C frente a placebo; Complicaciones y su frecuencia.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La mayoría mejora, y se parecen más de lo que cree. En WRIST, entre los 12 y los 24 meses el MHQ subió de 82 a 85, sin diferencias clínicamente significativas entre tratamientos (fuente: Chung KC y colaboradores, 2021). En DRAFFT, ambos grupos tenían mejor función a los 12 meses (fuente: Costa ML y colaboradores, 2014). Qué pasa con la alineación. Entre mayores de 60 años, apenas 2 de 84 correlaciones entre medidas radiográficas y resultados fueron significativas (fuente: Chung KC y colaboradores, 2020). Diferencia entre placa volar y yeso (metaanálisis en adultos). En el DASH a los 12 meses la diferencia fue de 4,1 puntos, en el PRWE de 6,9 y en el DASH a los 24 meses de 8,9; las tres favorecieron a la placa y, según los autores, ninguna fue clínicamente importante (fuente: Lawson A y colaboradores, 2021). En Südow, a los 3 años, el PRWE mediano era 0 con placa y 9 sin cirugía (fuente: Südow H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Fuerza de agarre. En el ensayo de Saving, la fuerza de agarre equivalía a 71,0 % de la mano sana con placa y a 53,9 % sin cirugía a los 3 meses, y a 96,8 % y 80,0 % a los 12 meses (fuente: Saving J y colaboradores, 2019). En Arora fue mejor con placa en todas las mediciones (fuente: Arora R y colaboradores, 2011). Calidad de vida. En Hassellund, el índice EQ-5D-5L favoreció a la cirugía (diferencia de 0,07) a los 3 y 12 meses, y los pacientes operados refirieron mayor satisfacción (fuente: Hassellund SS y colaboradores, 2021). Quién se beneficia más de operar. En DART, operar ayudó más a los pacientes fisiológicamente más jóvenes; en los más frágiles no dio ventaja (fuente: Ter Meulen DP y colaboradores, 2025). Malunión sintomática. Si la fractura consolida mal y duele, existe la osteotomía correctora. Sin dato verificable en este capítulo sobre sus resultados cuantificados: no se publican cifras.</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«Fuerza de agarre como % de la mano sana (Saving)» muestra lo siguiente. 3 meses - placa volar: 71 por ciento (fuente: Saving J y colaboradores, 2019). 3 meses - sin cirugía: 53.9 por ciento (fuente: Saving J y colaboradores, 2019). 12 meses - placa volar: 96.8 por ciento (fuente: Saving J y colaboradores, 2019). 12 meses - sin cirugía: 80 por ciento (fuente: Saving J y colaboradores, 2019). Con esto cerramos pronóstico. Sigamos con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Lo que sabemos con certeza. Poco. En una revisión Cochrane de 26 ensayos (1269 pacientes, sobre todo mujeres mayores), las 23 comparaciones tuvieron evidencia de calidad baja o muy baja; su conclusión fue que no alcanza para determinar cuál intervención de rehabilitación es más efectiva (fuente: Handoll HH y colaboradores, 2015). Terapia supervisada o ejercicios en casa. Entre un programa domiciliario y la terapia supervisada, la guía AAOS/ASSH 2020 halla evidencia inconsistente y ninguna diferencia (recomendación limitada) (fuente: American Academy of Orthopaedic Surgeons; American Society for Surgery of the Hand, 2020). Un ensayo con 74 pacientes mayores de 60 años y fractura extraarticular encontró que la terapia supervisada superaba al programa domiciliario en el PRWE por 18,6 puntos a las 6 semanas y 18,5 al año; a los 2 años la brecha se redujo a 3,3 puntos (IC 95 % -2,4 a 9,0) (fuente: Gutiérrez-Espinoza H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Inmovilización corta. Si la fractura no se reduce y es estable, acortar la inmovilización puede ser seguro: 3 semanas dio mejores puntajes que 5 semanas al año (fuente: Bentohami A y colaboradores, 2019), y una semana no cambió la calidad de vida y ahorró costos (fuente: de Bruijn MAN y colaboradores, 2025). Analgesia. Por consenso, la guía AAOS/ASSH sugiere considerar protocolos de analgesia multimodal que reduzcan el uso de opioides (fuente: American Academy of Orthopaedic Surgeons; American Society for Surgery of the Hand, 2020). Lo que se hace en la práctica (opinión experta). Movilización de dedos, codo y hombro desde el primer día; elevación y control del edema; inicio de movilidad de la muñeca según la estabilidad de la fijación o el retiro del yeso; fortalecimiento a partir de la consolidación. No hay estudios que fijen un calendario único.</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«Terapia supervisada frente a programa domiciliario: diferencia de PRWE (puntos)» muestra lo siguiente. 6 semanas: 18.6 puntos (fuente: Gutiérrez-Espinoza H y colaboradores, 2024). 1 año: 18.5 puntos (fuente: Gutiérrez-Espinoza H y colaboradores, 2024). 2 años: 3.3 puntos (fuente: Gutiérrez-Espinoza H y colaboradores, 2024). Con esto cerramos rehabilitación.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Medir antes de decidir: tras la reducción se miden acortamiento radial, inclinación dorsal y escalón articular; son los umbrales que usa la guía AAOS/ASSH (fuente: American Academy of Orthopaedic Surgeons; American Society for Surgery of the Hand, 2020). En mayores de 65 años con baja demanda el yeso es una opción válida: una mejor alineación radiográfica no se tradujo, de forma consistente, en mejores resultados reportados por el paciente (fuente: Chung KC y colaboradores, 2020) (fuente: Kamal RN y colaboradores, 2022). En menores de 65 años o con alta demanda, la reducción aceptable es el objetivo; si no se mantiene, se fija (fuente: American Academy of Orthopaedic Surgeons; American Society for Surgery of the Hand, 2020). Como la guía no encuentra diferencias duraderas entre técnicas de fijación en las fracturas articulares completas o inestables (fuente: American Academy of Orthopaedic Surgeons; American Society for Surgery of the Hand, 2020), la técnica se elige por el patrón de la fractura y la experiencia del equipo (opinión experta). Cada implante tiene un riesgo anatómico propio: la placa volar con los tendones flexores y el túnel carpiano; las agujas y el fijador externo con la infección del trayecto (fuente: Chung KC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Antes de hablar de hueso: pulso, perfusión, sensibilidad y función del nervio mediano. En una serie de 1189 casos, 4,3 % de las fracturas se acompañó de túnel carpiano agudo, y el tipo C de AO/OTA lo presentó con más frecuencia (fuente: Leow JM y colaboradores, 2021). La radiografía estándar subestima la afectación de la escotadura sigmoidea: el falso negativo fue 61,7 % frente a la TC (fuente: Hruby LA y colaboradores, 2022). Fije la fractura que ve y examine la muñeca que no ve: hasta 68,4 % de las fracturas intraarticulares tuvo alguna lesión de partes blandas en artroscopia (fuente: Roulet S y colaboradores, 2020). Documente la decisión compartida: la guía AAOS/ASSH insiste en que la edad es un sustituto de la demanda funcional y que cada paciente es distinto (fuente: Kamal RN y colaboradores, 2022). En una fractura estable tratada con yeso, la frecuencia de las radiografías de control no modificó los resultados, aunque la evidencia es limitada (fuente: American Academy of Orthopaedic Surgeons; American Society for Surgery of the Hand, 2020).</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Mida después de reducir y decida con tres datos: desplazamiento posreducción, estabilidad y demanda funcional (fuente: American Academy of Orthopaedic Surgeons; American Society for Surgery of the Hand, 2020). En mayores de 65 años operar no mejora los resultados a largo plazo, aunque mejore la radiografía (fuente: American Academy of Orthopaedic Surgeons; American Society for Surgery of the Hand, 2020). La placa volar recupera antes y las agujas igualan a la placa a los 12 meses (fuente: Costa ML y colaboradores, 2014) (fuente: American Academy of Orthopaedic Surgeons; American Society for Surgery of the Hand, 2020). Los errores técnicos que se pagan son la placa distal y los tornillos dorsales largos (fuente: Soong M y colaboradores, 2011) (fuente: Laane CLE y colaboradores, 2025). Lo que no tiene dato verificable se dice: la rehabilitación óptima y la liberación profiláctica del túnel carpiano.</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chart" Target="../charts/char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chart" Target="../charts/char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 del radio distal en el adulto: qué decide el tratamiento y qué no</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antebrazo-distal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2026-10-04.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 y etiología</a:t>
            </a:r>
          </a:p>
          <a:p>
            <a:pPr marL="347472" indent="-347472">
              <a:spcAft>
                <a:spcPts val="1400"/>
              </a:spcAft>
              <a:buChar char="•"/>
            </a:pPr>
            <a:r>
              <a:rPr sz="2200">
                <a:solidFill>
                  <a:srgbClr val="263238"/>
                </a:solidFill>
                <a:latin typeface="Calibri"/>
              </a:rPr>
              <a:t>4. Anatomía quirúrgica</a:t>
            </a:r>
          </a:p>
          <a:p>
            <a:pPr marL="347472" indent="-347472">
              <a:spcAft>
                <a:spcPts val="1400"/>
              </a:spcAft>
              <a:buChar char="•"/>
            </a:pPr>
            <a:r>
              <a:rPr sz="2200">
                <a:solidFill>
                  <a:srgbClr val="263238"/>
                </a:solidFill>
                <a:latin typeface="Calibri"/>
              </a:rPr>
              <a:t>5. Biomecánica</a:t>
            </a:r>
          </a:p>
          <a:p>
            <a:pPr marL="347472" indent="-347472">
              <a:spcAft>
                <a:spcPts val="1400"/>
              </a:spcAft>
              <a:buChar char="•"/>
            </a:pPr>
            <a:r>
              <a:rPr sz="2200">
                <a:solidFill>
                  <a:srgbClr val="263238"/>
                </a:solidFill>
                <a:latin typeface="Calibri"/>
              </a:rPr>
              <a:t>6. Clasificación</a:t>
            </a:r>
          </a:p>
          <a:p>
            <a:pPr marL="347472" indent="-347472">
              <a:spcAft>
                <a:spcPts val="1400"/>
              </a:spcAft>
              <a:buChar char="•"/>
            </a:pPr>
            <a:r>
              <a:rPr sz="2200">
                <a:solidFill>
                  <a:srgbClr val="263238"/>
                </a:solidFill>
                <a:latin typeface="Calibri"/>
              </a:rPr>
              <a:t>7. Diagnóstico</a:t>
            </a:r>
          </a:p>
          <a:p>
            <a:pPr marL="347472" indent="-347472">
              <a:spcAft>
                <a:spcPts val="1400"/>
              </a:spcAft>
              <a:buChar char="•"/>
            </a:pPr>
            <a:r>
              <a:rPr sz="2200">
                <a:solidFill>
                  <a:srgbClr val="263238"/>
                </a:solidFill>
                <a:latin typeface="Calibri"/>
              </a:rPr>
              <a:t>8. Examen físico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y parámetros radiográficos</a:t>
            </a:r>
          </a:p>
          <a:p>
            <a:pPr marL="347472" indent="-347472">
              <a:spcAft>
                <a:spcPts val="1400"/>
              </a:spcAft>
              <a:buChar char="•"/>
            </a:pPr>
            <a:r>
              <a:rPr sz="2200">
                <a:solidFill>
                  <a:srgbClr val="263238"/>
                </a:solidFill>
                <a:latin typeface="Calibri"/>
              </a:rPr>
              <a:t>10. Criterios de inestabilidad</a:t>
            </a:r>
          </a:p>
          <a:p>
            <a:pPr marL="347472" indent="-347472">
              <a:spcAft>
                <a:spcPts val="1400"/>
              </a:spcAft>
              <a:buChar char="•"/>
            </a:pPr>
            <a:r>
              <a:rPr sz="2200">
                <a:solidFill>
                  <a:srgbClr val="263238"/>
                </a:solidFill>
                <a:latin typeface="Calibri"/>
              </a:rPr>
              <a:t>11. Lesiones asociadas</a:t>
            </a:r>
          </a:p>
          <a:p>
            <a:pPr marL="347472" indent="-347472">
              <a:spcAft>
                <a:spcPts val="1400"/>
              </a:spcAft>
              <a:buChar char="•"/>
            </a:pPr>
            <a:r>
              <a:rPr sz="2200">
                <a:solidFill>
                  <a:srgbClr val="263238"/>
                </a:solidFill>
                <a:latin typeface="Calibri"/>
              </a:rPr>
              <a:t>12. Algoritmo de decisión</a:t>
            </a:r>
          </a:p>
          <a:p>
            <a:pPr marL="347472" indent="-347472">
              <a:spcAft>
                <a:spcPts val="1400"/>
              </a:spcAft>
              <a:buChar char="•"/>
            </a:pPr>
            <a:r>
              <a:rPr sz="2200">
                <a:solidFill>
                  <a:srgbClr val="263238"/>
                </a:solidFill>
                <a:latin typeface="Calibri"/>
              </a:rPr>
              <a:t>13. Tratamiento</a:t>
            </a:r>
          </a:p>
          <a:p>
            <a:pPr marL="347472" indent="-347472">
              <a:spcAft>
                <a:spcPts val="1400"/>
              </a:spcAft>
              <a:buChar char="•"/>
            </a:pPr>
            <a:r>
              <a:rPr sz="2200">
                <a:solidFill>
                  <a:srgbClr val="263238"/>
                </a:solidFill>
                <a:latin typeface="Calibri"/>
              </a:rPr>
              <a:t>14. Técnica quirúrgica: placa volar por abordaje del FCR</a:t>
            </a:r>
          </a:p>
          <a:p>
            <a:pPr marL="347472" indent="-347472">
              <a:spcAft>
                <a:spcPts val="1400"/>
              </a:spcAft>
              <a:buChar char="•"/>
            </a:pPr>
            <a:r>
              <a:rPr sz="2200">
                <a:solidFill>
                  <a:srgbClr val="263238"/>
                </a:solidFill>
                <a:latin typeface="Calibri"/>
              </a:rPr>
              <a:t>15. Complicaciones</a:t>
            </a:r>
          </a:p>
          <a:p>
            <a:pPr marL="347472" indent="-347472">
              <a:spcAft>
                <a:spcPts val="1400"/>
              </a:spcAft>
              <a:buChar char="•"/>
            </a:pPr>
            <a:r>
              <a:rPr sz="2200">
                <a:solidFill>
                  <a:srgbClr val="263238"/>
                </a:solidFill>
                <a:latin typeface="Calibri"/>
              </a:rPr>
              <a:t>16. Pronóstico</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Hruby LA et al. Arch Orthop Trauma Surg. 2022. doi:10.1007/s00402-021-03801-7</a:t>
            </a:r>
          </a:p>
          <a:p>
            <a:r>
              <a:rPr sz="1000">
                <a:solidFill>
                  <a:srgbClr val="5A6469"/>
                </a:solidFill>
                <a:latin typeface="Calibri"/>
              </a:rPr>
              <a:t>[r2] American Academy of Orthopaedic Surgeons; American Society for Surgery of the Hand. Rosemont (IL): AAOS;. 2020.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de las fracturas que más se ven: una de cada cinco de las que llegan a urgencias es del radio distal [r1], y la guía AAOS/ASSH calcula 195,2 casos por 100 000 personas-año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Costa ML et al. BMJ. 2014. doi:10.1136/bmj.g4807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fractura del radio distal es la rotura de la metáfisis y de la epífisis distal del radio.</a:t>
            </a:r>
          </a:p>
          <a:p>
            <a:pPr marL="347472" indent="-347472">
              <a:spcAft>
                <a:spcPts val="1400"/>
              </a:spcAft>
              <a:buChar char="•"/>
            </a:pPr>
            <a:r>
              <a:rPr sz="2400">
                <a:solidFill>
                  <a:srgbClr val="263238"/>
                </a:solidFill>
                <a:latin typeface="Calibri"/>
              </a:rPr>
              <a:t>Puede comprometer la articulación radiocarpiana, la radiocubital distal o ambas.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Costa ML et al. BMJ. 2014. doi:10.1136/bmj.g4807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decide es el desplazamiento después de reducir, la estabilidad y la demanda funcional; no el nombre del epónimo.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Nellans KW et al. Hand Clin. 2012. doi:10.1016/j.hcl.2012.02.001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 cuenta entre las fracturas más comunes.</a:t>
            </a:r>
          </a:p>
          <a:p>
            <a:pPr marL="347472" indent="-347472">
              <a:spcAft>
                <a:spcPts val="1400"/>
              </a:spcAft>
              <a:buChar char="•"/>
            </a:pPr>
            <a:r>
              <a:rPr sz="2400">
                <a:solidFill>
                  <a:srgbClr val="263238"/>
                </a:solidFill>
                <a:latin typeface="Calibri"/>
              </a:rPr>
              <a:t>El riesgo es máximo en la infancia y en la vejez, aunque también afecta de forma importante a los adultos jóvenes [r24].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Candela V et al. J Orthop Traumatol. 2022. doi:10.1186/s10195-022-00663-6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Patrón de la fractura.</a:t>
            </a:r>
          </a:p>
          <a:p>
            <a:pPr marL="347472" indent="-347472">
              <a:spcAft>
                <a:spcPts val="1400"/>
              </a:spcAft>
              <a:buChar char="•"/>
            </a:pPr>
            <a:r>
              <a:rPr sz="2400">
                <a:solidFill>
                  <a:srgbClr val="263238"/>
                </a:solidFill>
                <a:latin typeface="Calibri"/>
              </a:rPr>
              <a:t>En esa serie, 64,3 % de las fracturas eran articulares completas, el patrón más frecuente; el tipo más representado fue el 2R3A2.2, con 21,5 %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Perfil de pacientes que requirieron reducción cerrada en urgencias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Haak SL et al. Emerg Med J. 2023. doi:10.1136/emermed-2023-213178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y etiología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American Society for Surgery of the Hand. Rosemont (IL): AAOS;. 2020.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edad muestra dos picos: en los jóvenes predominan los traumas de alta energía, sobre todo en varones; en los mayores, con predominio femenino, los de baja y alta energía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y etiología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Fernandez DL. Chir Main. 2001. doi:10.1016/s1297-3203(01)00067-1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Clasificación por mecanismo (Fernández).</a:t>
            </a:r>
          </a:p>
          <a:p>
            <a:pPr marL="347472" indent="-347472">
              <a:spcAft>
                <a:spcPts val="1400"/>
              </a:spcAft>
              <a:buChar char="•"/>
            </a:pPr>
            <a:r>
              <a:rPr sz="2800">
                <a:solidFill>
                  <a:srgbClr val="263238"/>
                </a:solidFill>
                <a:latin typeface="Calibri"/>
              </a:rPr>
              <a:t>La clasificación de Fernández reduce el esquema a cinco grupos definidos por el mecanismo de la lesión [r28].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y etiología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American Society for Surgery of the Hand. Rosemont (IL): AAOS;. 2020.</a:t>
            </a:r>
          </a:p>
          <a:p>
            <a:r>
              <a:rPr sz="1000">
                <a:solidFill>
                  <a:srgbClr val="5A6469"/>
                </a:solidFill>
                <a:latin typeface="Calibri"/>
              </a:rPr>
              <a:t>[r26] Candela V et al. J Orthop Traumatol. 2022. doi:10.1186/s10195-022-00663-6</a:t>
            </a:r>
          </a:p>
          <a:p>
            <a:r>
              <a:rPr sz="1000">
                <a:solidFill>
                  <a:srgbClr val="5A6469"/>
                </a:solidFill>
                <a:latin typeface="Calibri"/>
              </a:rPr>
              <a:t>[r28] Fernandez DL. Chir Main. 2001. doi:10.1016/s1297-3203(01)00067-1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el adulto joven con trauma de alta energía es esperable más lesión articular y ligamentaria asociada (interpretación; opinión experta).</a:t>
            </a:r>
          </a:p>
          <a:p>
            <a:pPr marL="347472" indent="-347472">
              <a:spcAft>
                <a:spcPts val="1400"/>
              </a:spcAft>
              <a:buChar char="•"/>
            </a:pPr>
            <a:r>
              <a:rPr sz="2400">
                <a:solidFill>
                  <a:srgbClr val="263238"/>
                </a:solidFill>
                <a:latin typeface="Calibri"/>
              </a:rPr>
              <a:t>Ver el bloque de lesiones asociadas.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Soong M et al. J Bone Joint Surg Am. 2011. doi:10.2106/JBJS.J.00193</a:t>
            </a:r>
          </a:p>
          <a:p>
            <a:r>
              <a:rPr sz="800">
                <a:solidFill>
                  <a:srgbClr val="5A6469"/>
                </a:solidFill>
                <a:latin typeface="Calibri"/>
              </a:rPr>
              <a:t>[r6] Gunaratne R et al. ANZ J Surg. 2022. doi:10.1111/ans.17390</a:t>
            </a:r>
          </a:p>
          <a:p>
            <a:r>
              <a:rPr sz="800">
                <a:solidFill>
                  <a:srgbClr val="5A6469"/>
                </a:solidFill>
                <a:latin typeface="Calibri"/>
              </a:rPr>
              <a:t>[r21] Laane CLE et al. Hand (N Y). 2025. doi:10.1177/15589447241233763</a:t>
            </a:r>
          </a:p>
          <a:p>
            <a:r>
              <a:rPr sz="800">
                <a:solidFill>
                  <a:srgbClr val="5A6469"/>
                </a:solidFill>
                <a:latin typeface="Calibri"/>
              </a:rPr>
              <a:t>[r29] Orbay JL et al. Clin Orthop Relat Res. 2006. doi:10.1097/01.blo.0000205891.96575.0f</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 sección describe la anatomía que el cirujano necesita para entender las clasificaciones y el abordaje.</a:t>
            </a:r>
          </a:p>
          <a:p>
            <a:pPr marL="347472" indent="-347472">
              <a:spcAft>
                <a:spcPts val="1400"/>
              </a:spcAft>
              <a:buChar char="•"/>
            </a:pPr>
            <a:r>
              <a:rPr sz="2400">
                <a:solidFill>
                  <a:srgbClr val="263238"/>
                </a:solidFill>
                <a:latin typeface="Calibri"/>
              </a:rPr>
              <a:t>La descripción de estructuras es anatomía estándar; las afirmaciones con cifra o recomendación llevan su cita.</a:t>
            </a:r>
          </a:p>
          <a:p>
            <a:pPr marL="347472" indent="-347472">
              <a:spcAft>
                <a:spcPts val="1400"/>
              </a:spcAft>
              <a:buChar char="•"/>
            </a:pPr>
            <a:r>
              <a:rPr sz="2400">
                <a:solidFill>
                  <a:srgbClr val="263238"/>
                </a:solidFill>
                <a:latin typeface="Calibri"/>
              </a:rPr>
              <a:t>Superficies articulares.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Soong M et al. J Bone Joint Surg Am. 2011. doi:10.2106/JBJS.J.00193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línea divisoria los flexores pasan más cerca de la placa que en cualquier otro punto de la cara volar del radio [r5].</a:t>
            </a:r>
          </a:p>
          <a:p>
            <a:pPr marL="347472" indent="-347472">
              <a:spcAft>
                <a:spcPts val="1400"/>
              </a:spcAft>
              <a:buChar char="•"/>
            </a:pPr>
            <a:r>
              <a:rPr sz="2400">
                <a:solidFill>
                  <a:srgbClr val="263238"/>
                </a:solidFill>
                <a:latin typeface="Calibri"/>
              </a:rPr>
              <a:t>Esquinas.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Laane CLE et al. Hand (N Y). 2025. doi:10.1177/15589447241233763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tornillo dorsal que sobresale queda en contacto con ese compartimento (descripción anatómica estándar); tras una placa volar… [r21]</a:t>
            </a:r>
          </a:p>
          <a:p>
            <a:pPr marL="347472" indent="-347472">
              <a:spcAft>
                <a:spcPts val="1400"/>
              </a:spcAft>
              <a:buChar char="•"/>
            </a:pPr>
            <a:r>
              <a:rPr sz="2400">
                <a:solidFill>
                  <a:srgbClr val="263238"/>
                </a:solidFill>
                <a:latin typeface="Calibri"/>
              </a:rPr>
              <a:t>Lo que protege el abordaje volar.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Chung KC et al. JAMA Netw Open. 2020. doi:10.1001/jamanetworkopen.2019.19433</a:t>
            </a:r>
          </a:p>
          <a:p>
            <a:r>
              <a:rPr sz="800">
                <a:solidFill>
                  <a:srgbClr val="5A6469"/>
                </a:solidFill>
                <a:latin typeface="Calibri"/>
              </a:rPr>
              <a:t>[r29] Orbay JL et al. Clin Orthop Relat Res. 2006. doi:10.1097/01.blo.0000205891.96575.0f</a:t>
            </a:r>
          </a:p>
          <a:p>
            <a:r>
              <a:rPr sz="800">
                <a:solidFill>
                  <a:srgbClr val="5A6469"/>
                </a:solidFill>
                <a:latin typeface="Calibri"/>
              </a:rPr>
              <a:t>[r32] Palmer AK et al. Clin Orthop Relat Res. 1984. PMID 6744728</a:t>
            </a:r>
          </a:p>
          <a:p>
            <a:r>
              <a:rPr sz="800">
                <a:solidFill>
                  <a:srgbClr val="5A6469"/>
                </a:solidFill>
                <a:latin typeface="Calibri"/>
              </a:rPr>
              <a:t>[r33] Nakamura T et al. J Wrist Surg. 2014. doi:10.1055/s-0033-1364175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Carga a través de la muñeca.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Chung KC et al. JAMA Netw Open. 2020. doi:10.1001/jamanetworkopen.2019.19433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el análisis secundario del ensayo WRIST (mayores de 60 años), apenas 2 de 84 correlaciones entre medidas radiográficas y resultados alcanzaron significación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68</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Orbay JL et al. Clin Orthop Relat Res. 2006. doi:10.1097/01.blo.0000205891.96575.0f</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De ahí que su apoyo subcondral deba cubrir tres zonas: dorsal, central y volar [r29].</a:t>
            </a:r>
          </a:p>
          <a:p>
            <a:pPr marL="347472" indent="-347472">
              <a:spcAft>
                <a:spcPts val="1400"/>
              </a:spcAft>
              <a:buChar char="•"/>
            </a:pPr>
            <a:r>
              <a:rPr sz="2800">
                <a:solidFill>
                  <a:srgbClr val="263238"/>
                </a:solidFill>
                <a:latin typeface="Calibri"/>
              </a:rPr>
              <a:t>Cómo se usa esto.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68</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Hruby LA et al. Arch Orthop Trauma Surg. 2022. doi:10.1007/s00402-021-03801-7</a:t>
            </a:r>
          </a:p>
          <a:p>
            <a:r>
              <a:rPr sz="800">
                <a:solidFill>
                  <a:srgbClr val="5A6469"/>
                </a:solidFill>
                <a:latin typeface="Calibri"/>
              </a:rPr>
              <a:t>[r26] Candela V et al. J Orthop Traumatol. 2022. doi:10.1186/s10195-022-00663-6</a:t>
            </a:r>
          </a:p>
          <a:p>
            <a:r>
              <a:rPr sz="800">
                <a:solidFill>
                  <a:srgbClr val="5A6469"/>
                </a:solidFill>
                <a:latin typeface="Calibri"/>
              </a:rPr>
              <a:t>[r28] Fernandez DL. Chir Main. 2001. doi:10.1016/s1297-3203(01)00067-1</a:t>
            </a:r>
          </a:p>
          <a:p>
            <a:r>
              <a:rPr sz="800">
                <a:solidFill>
                  <a:srgbClr val="5A6469"/>
                </a:solidFill>
                <a:latin typeface="Calibri"/>
              </a:rPr>
              <a:t>[r34] Kleinlugtenbelt YV et al. Acta Orthop. 2017. doi:10.1080/17453674.2017.1338066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clasificación sirve para comunicarse y para agrupar fracturas con pronóstico parecido.</a:t>
            </a:r>
          </a:p>
          <a:p>
            <a:pPr marL="347472" indent="-347472">
              <a:spcAft>
                <a:spcPts val="1400"/>
              </a:spcAft>
              <a:buChar char="•"/>
            </a:pPr>
            <a:r>
              <a:rPr sz="2400">
                <a:solidFill>
                  <a:srgbClr val="263238"/>
                </a:solidFill>
                <a:latin typeface="Calibri"/>
              </a:rPr>
              <a:t>No es un algoritmo de tratamiento: ninguna es plenamente reproducible entre observadores.</a:t>
            </a:r>
          </a:p>
          <a:p>
            <a:pPr marL="347472" indent="-347472">
              <a:spcAft>
                <a:spcPts val="1400"/>
              </a:spcAft>
              <a:buChar char="•"/>
            </a:pPr>
            <a:r>
              <a:rPr sz="2400">
                <a:solidFill>
                  <a:srgbClr val="263238"/>
                </a:solidFill>
                <a:latin typeface="Calibri"/>
              </a:rPr>
              <a:t>Cuál usar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Acuerdo interobservador con radiografía sola (ICC; más alto = mejor)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Kleinlugtenbelt YV et al. Acta Orthop. 2017. doi:10.1080/17453674.2017.1338066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Acuerdo entre observadores en 96 fracturas desplazadas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Hruby LA et al. Arch Orthop Trauma Surg. 2022. doi:10.1007/s00402-021-03801-7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68</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Leow JM et al. Eur J Orthop Surg Traumatol. 2021. doi:10.1007/s00590-021-02975-5</a:t>
            </a:r>
          </a:p>
          <a:p>
            <a:r>
              <a:rPr sz="1000">
                <a:solidFill>
                  <a:srgbClr val="5A6469"/>
                </a:solidFill>
                <a:latin typeface="Calibri"/>
              </a:rPr>
              <a:t>[r36] Barvelink B et al. Bone Joint J. 2024. doi:10.1302/0301-620X.106B7.BJJ-2024-0014.R1</a:t>
            </a:r>
          </a:p>
          <a:p>
            <a:r>
              <a:rPr sz="1000">
                <a:solidFill>
                  <a:srgbClr val="5A6469"/>
                </a:solidFill>
                <a:latin typeface="Calibri"/>
              </a:rPr>
              <a:t>[r37] National Institute for Health and Care Excellence. NICE guideline NG38.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diagnóstico es clínico y radiográfico.</a:t>
            </a:r>
          </a:p>
          <a:p>
            <a:pPr marL="347472" indent="-347472">
              <a:spcAft>
                <a:spcPts val="1400"/>
              </a:spcAft>
              <a:buChar char="•"/>
            </a:pPr>
            <a:r>
              <a:rPr sz="2400">
                <a:solidFill>
                  <a:srgbClr val="263238"/>
                </a:solidFill>
                <a:latin typeface="Calibri"/>
              </a:rPr>
              <a:t>Lo clínico define la urgencia; lo radiográfico define el tratamiento.</a:t>
            </a:r>
          </a:p>
          <a:p>
            <a:pPr marL="347472" indent="-347472">
              <a:spcAft>
                <a:spcPts val="1400"/>
              </a:spcAft>
              <a:buChar char="•"/>
            </a:pPr>
            <a:r>
              <a:rPr sz="2400">
                <a:solidFill>
                  <a:srgbClr val="263238"/>
                </a:solidFill>
                <a:latin typeface="Calibri"/>
              </a:rPr>
              <a:t>Historia (práctica habitual).</a:t>
            </a:r>
          </a:p>
          <a:p>
            <a:pPr marL="347472" indent="-347472">
              <a:spcAft>
                <a:spcPts val="1400"/>
              </a:spcAft>
              <a:buChar char="•"/>
            </a:pPr>
            <a:r>
              <a:rPr sz="2400">
                <a:solidFill>
                  <a:srgbClr val="263238"/>
                </a:solidFill>
                <a:latin typeface="Calibri"/>
              </a:rPr>
              <a:t>Mecanismo y energía del trauma, mano dominante, ocupación, comorbilidades y medicación anticoagulante.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Barvelink B et al. Bone Joint J. 2024. doi:10.1302/0301-620X.106B7.BJJ-2024-0014.R1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Lesión abierta, perfusión y compartimento (práctica habitual). Una fractura abierta o con compromiso vascular obliga a tratamiento urgente. Ningún paciente de los 420 del ensayo CAST tuvo síndrome compartimental… [r36]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Leow JM et al. Eur J Orthop Surg Traumatol. 2021. doi:10.1007/s00590-021-02975-5</a:t>
            </a:r>
          </a:p>
          <a:p>
            <a:r>
              <a:rPr sz="1000">
                <a:solidFill>
                  <a:srgbClr val="5A6469"/>
                </a:solidFill>
                <a:latin typeface="Calibri"/>
              </a:rPr>
              <a:t>[r36] Barvelink B et al. Bone Joint J. 2024. doi:10.1302/0301-620X.106B7.BJJ-2024-0014.R1</a:t>
            </a:r>
          </a:p>
          <a:p>
            <a:r>
              <a:rPr sz="1000">
                <a:solidFill>
                  <a:srgbClr val="5A6469"/>
                </a:solidFill>
                <a:latin typeface="Calibri"/>
              </a:rPr>
              <a:t>[r37] National Institute for Health and Care Excellence. NICE guideline NG38.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bloqueo hematoma es la alternativa habitual (práctica habitual).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68</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Walenkamp MM et al. Eur J Trauma Emerg Surg. 2016. doi:10.1007/s00068-015-0527-7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examen físico por sí solo no excluye una fractura.</a:t>
            </a:r>
          </a:p>
          <a:p>
            <a:pPr marL="347472" indent="-347472">
              <a:spcAft>
                <a:spcPts val="1400"/>
              </a:spcAft>
              <a:buChar char="•"/>
            </a:pPr>
            <a:r>
              <a:rPr sz="2400">
                <a:solidFill>
                  <a:srgbClr val="263238"/>
                </a:solidFill>
                <a:latin typeface="Calibri"/>
              </a:rPr>
              <a:t>De los 924 pacientes con trauma de muñeca de un estudio multicéntrico, 920 tuvieron imagen y 402 (44 %) presentaban fractura del radio distal [r38].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68</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Walenkamp MM et al. Eur J Trauma Emerg Surg. 2016. doi:10.1007/s00068-015-0527-7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significa.</a:t>
            </a:r>
          </a:p>
          <a:p>
            <a:pPr marL="347472" indent="-347472">
              <a:spcAft>
                <a:spcPts val="1400"/>
              </a:spcAft>
              <a:buChar char="•"/>
            </a:pPr>
            <a:r>
              <a:rPr sz="2400">
                <a:solidFill>
                  <a:srgbClr val="263238"/>
                </a:solidFill>
                <a:latin typeface="Calibri"/>
              </a:rPr>
              <a:t>La certeza clínica descarta bien (sensibilidad alta) pero confirma poco (especificidad moderada).</a:t>
            </a:r>
          </a:p>
          <a:p>
            <a:pPr marL="347472" indent="-347472">
              <a:spcAft>
                <a:spcPts val="1400"/>
              </a:spcAft>
              <a:buChar char="•"/>
            </a:pPr>
            <a:r>
              <a:rPr sz="2400">
                <a:solidFill>
                  <a:srgbClr val="263238"/>
                </a:solidFill>
                <a:latin typeface="Calibri"/>
              </a:rPr>
              <a:t>En la práctica, ante dolor y sensibilidad sobre el radio distal con un trauma compatible, se pide radiografía.</a:t>
            </a:r>
          </a:p>
          <a:p>
            <a:pPr marL="347472" indent="-347472">
              <a:spcAft>
                <a:spcPts val="1400"/>
              </a:spcAft>
              <a:buChar char="•"/>
            </a:pPr>
            <a:r>
              <a:rPr sz="2400">
                <a:solidFill>
                  <a:srgbClr val="263238"/>
                </a:solidFill>
                <a:latin typeface="Calibri"/>
              </a:rPr>
              <a:t>Sin dato verificable.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68</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Juicio clínico con certeza absoluta (n = 180) para predecir fractura del radio distal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Walenkamp MM et al. Eur J Trauma Emerg Surg. 2016. doi:10.1007/s00068-015-0527-7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68</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y parámetros radiográficos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Catalano LW et al. Clin Orthop Relat Res. 2004. doi:10.1097/01.blo.0000132884.51311.28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Proyecciones.</a:t>
            </a:r>
          </a:p>
          <a:p>
            <a:pPr marL="347472" indent="-347472">
              <a:spcAft>
                <a:spcPts val="1400"/>
              </a:spcAft>
              <a:buChar char="•"/>
            </a:pPr>
            <a:r>
              <a:rPr sz="2400">
                <a:solidFill>
                  <a:srgbClr val="263238"/>
                </a:solidFill>
                <a:latin typeface="Calibri"/>
              </a:rPr>
              <a:t>Posteroanterior y lateral estándar (práctica habitual).</a:t>
            </a:r>
          </a:p>
          <a:p>
            <a:pPr marL="347472" indent="-347472">
              <a:spcAft>
                <a:spcPts val="1400"/>
              </a:spcAft>
              <a:buChar char="•"/>
            </a:pPr>
            <a:r>
              <a:rPr sz="2400">
                <a:solidFill>
                  <a:srgbClr val="263238"/>
                </a:solidFill>
                <a:latin typeface="Calibri"/>
              </a:rPr>
              <a:t>Un grupo describió observar la reducción de la superficie articular en quirófano con fluoroscopia: posteroanterior con 30° de inclinación cefálica y lateral inclinada 22° [r39].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68</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ve y qué no ve la radiografía estándar frente a la TC</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Hruby LA et al. Arch Orthop Trauma Surg. 2022. doi:10.1007/s00402-021-03801-7</a:t>
            </a:r>
          </a:p>
          <a:p>
            <a:r>
              <a:rPr sz="1000">
                <a:solidFill>
                  <a:srgbClr val="5A6469"/>
                </a:solidFill>
                <a:latin typeface="Calibri"/>
              </a:rPr>
              <a:t>[r20] Dankelman LHM et al. Eur J Trauma Emerg Surg. 2024. doi:10.1007/s00068-024-02598-5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Valores radiográficos publicados en dos poblaciones (Nepal y Tailandia)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Shrestha S et al. Kathmandu Univ Med J (KUMJ). 2022. PMID 37017155</a:t>
            </a:r>
          </a:p>
          <a:p>
            <a:r>
              <a:rPr sz="1000">
                <a:solidFill>
                  <a:srgbClr val="5A6469"/>
                </a:solidFill>
                <a:latin typeface="Calibri"/>
              </a:rPr>
              <a:t>[r14] Chaitantipongse S et al. J Hand Surg Asian Pac Vol. 2026. doi:10.1142/S2424835526500037</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Parámetro</a:t>
                      </a:r>
                    </a:p>
                  </a:txBody>
                  <a:tcPr>
                    <a:solidFill>
                      <a:srgbClr val="0F5F6B"/>
                    </a:solidFill>
                  </a:tcPr>
                </a:tc>
                <a:tc>
                  <a:txBody>
                    <a:bodyPr/>
                    <a:lstStyle/>
                    <a:p>
                      <a:r>
                        <a:rPr sz="1400" b="1">
                          <a:solidFill>
                            <a:srgbClr val="FFFFFF"/>
                          </a:solidFill>
                          <a:latin typeface="Calibri"/>
                        </a:rPr>
                        <a:t>Nepal, 125 pacientes</a:t>
                      </a:r>
                    </a:p>
                  </a:txBody>
                  <a:tcPr>
                    <a:solidFill>
                      <a:srgbClr val="0F5F6B"/>
                    </a:solidFill>
                  </a:tcPr>
                </a:tc>
                <a:tc>
                  <a:txBody>
                    <a:bodyPr/>
                    <a:lstStyle/>
                    <a:p>
                      <a:r>
                        <a:rPr sz="1400" b="1">
                          <a:solidFill>
                            <a:srgbClr val="FFFFFF"/>
                          </a:solidFill>
                          <a:latin typeface="Calibri"/>
                        </a:rPr>
                        <a:t>Tailandia, 200 radiografías</a:t>
                      </a:r>
                    </a:p>
                  </a:txBody>
                  <a:tcPr>
                    <a:solidFill>
                      <a:srgbClr val="0F5F6B"/>
                    </a:solidFill>
                  </a:tcPr>
                </a:tc>
                <a:tc>
                  <a:txBody>
                    <a:bodyPr/>
                    <a:lstStyle/>
                    <a:p>
                      <a:r>
                        <a:rPr sz="1400" b="1">
                          <a:solidFill>
                            <a:srgbClr val="FFFFFF"/>
                          </a:solidFill>
                          <a:latin typeface="Calibri"/>
                        </a:rPr>
                        <a:t>Ref.</a:t>
                      </a:r>
                    </a:p>
                  </a:txBody>
                  <a:tcPr>
                    <a:solidFill>
                      <a:srgbClr val="0F5F6B"/>
                    </a:solidFill>
                  </a:tcPr>
                </a:tc>
              </a:tr>
              <a:tr h="457200">
                <a:tc>
                  <a:txBody>
                    <a:bodyPr/>
                    <a:lstStyle/>
                    <a:p>
                      <a:r>
                        <a:rPr sz="1400">
                          <a:solidFill>
                            <a:srgbClr val="263238"/>
                          </a:solidFill>
                          <a:latin typeface="Calibri"/>
                        </a:rPr>
                        <a:t>Inclinación radial (°)</a:t>
                      </a:r>
                    </a:p>
                  </a:txBody>
                  <a:tcPr>
                    <a:solidFill>
                      <a:srgbClr val="EEF3F4"/>
                    </a:solidFill>
                  </a:tcPr>
                </a:tc>
                <a:tc>
                  <a:txBody>
                    <a:bodyPr/>
                    <a:lstStyle/>
                    <a:p>
                      <a:r>
                        <a:rPr sz="1400">
                          <a:solidFill>
                            <a:srgbClr val="263238"/>
                          </a:solidFill>
                          <a:latin typeface="Calibri"/>
                        </a:rPr>
                        <a:t>22,58 ± 2,82</a:t>
                      </a:r>
                    </a:p>
                  </a:txBody>
                  <a:tcPr>
                    <a:solidFill>
                      <a:srgbClr val="EEF3F4"/>
                    </a:solidFill>
                  </a:tcPr>
                </a:tc>
                <a:tc>
                  <a:txBody>
                    <a:bodyPr/>
                    <a:lstStyle/>
                    <a:p>
                      <a:r>
                        <a:rPr sz="1400">
                          <a:solidFill>
                            <a:srgbClr val="263238"/>
                          </a:solidFill>
                          <a:latin typeface="Calibri"/>
                        </a:rPr>
                        <a:t>22,8 ± 2,4</a:t>
                      </a:r>
                    </a:p>
                  </a:txBody>
                  <a:tcPr>
                    <a:solidFill>
                      <a:srgbClr val="EEF3F4"/>
                    </a:solidFill>
                  </a:tcPr>
                </a:tc>
                <a:tc>
                  <a:txBody>
                    <a:bodyPr/>
                    <a:lstStyle/>
                    <a:p>
                      <a:r>
                        <a:rPr sz="1400">
                          <a:solidFill>
                            <a:srgbClr val="263238"/>
                          </a:solidFill>
                          <a:latin typeface="Calibri"/>
                        </a:rPr>
                        <a:t>[r13] [r14]</a:t>
                      </a:r>
                    </a:p>
                  </a:txBody>
                  <a:tcPr>
                    <a:solidFill>
                      <a:srgbClr val="EEF3F4"/>
                    </a:solidFill>
                  </a:tcPr>
                </a:tc>
              </a:tr>
              <a:tr h="457200">
                <a:tc>
                  <a:txBody>
                    <a:bodyPr/>
                    <a:lstStyle/>
                    <a:p>
                      <a:r>
                        <a:rPr sz="1400">
                          <a:solidFill>
                            <a:srgbClr val="263238"/>
                          </a:solidFill>
                          <a:latin typeface="Calibri"/>
                        </a:rPr>
                        <a:t>Altura radial (mm)</a:t>
                      </a:r>
                    </a:p>
                  </a:txBody>
                  <a:tcPr>
                    <a:solidFill>
                      <a:srgbClr val="FFFFFF"/>
                    </a:solidFill>
                  </a:tcPr>
                </a:tc>
                <a:tc>
                  <a:txBody>
                    <a:bodyPr/>
                    <a:lstStyle/>
                    <a:p>
                      <a:r>
                        <a:rPr sz="1400">
                          <a:solidFill>
                            <a:srgbClr val="263238"/>
                          </a:solidFill>
                          <a:latin typeface="Calibri"/>
                        </a:rPr>
                        <a:t>10,31 ± 1,59</a:t>
                      </a:r>
                    </a:p>
                  </a:txBody>
                  <a:tcPr>
                    <a:solidFill>
                      <a:srgbClr val="FFFFFF"/>
                    </a:solidFill>
                  </a:tcPr>
                </a:tc>
                <a:tc>
                  <a:txBody>
                    <a:bodyPr/>
                    <a:lstStyle/>
                    <a:p>
                      <a:r>
                        <a:rPr sz="1400">
                          <a:solidFill>
                            <a:srgbClr val="263238"/>
                          </a:solidFill>
                          <a:latin typeface="Calibri"/>
                        </a:rPr>
                        <a:t>10,7 ± 1,3</a:t>
                      </a:r>
                    </a:p>
                  </a:txBody>
                  <a:tcPr>
                    <a:solidFill>
                      <a:srgbClr val="FFFFFF"/>
                    </a:solidFill>
                  </a:tcPr>
                </a:tc>
                <a:tc>
                  <a:txBody>
                    <a:bodyPr/>
                    <a:lstStyle/>
                    <a:p>
                      <a:r>
                        <a:rPr sz="1400">
                          <a:solidFill>
                            <a:srgbClr val="263238"/>
                          </a:solidFill>
                          <a:latin typeface="Calibri"/>
                        </a:rPr>
                        <a:t>[r13] [r14]</a:t>
                      </a:r>
                    </a:p>
                  </a:txBody>
                  <a:tcPr>
                    <a:solidFill>
                      <a:srgbClr val="FFFFFF"/>
                    </a:solidFill>
                  </a:tcPr>
                </a:tc>
              </a:tr>
              <a:tr h="457200">
                <a:tc>
                  <a:txBody>
                    <a:bodyPr/>
                    <a:lstStyle/>
                    <a:p>
                      <a:r>
                        <a:rPr sz="1400">
                          <a:solidFill>
                            <a:srgbClr val="263238"/>
                          </a:solidFill>
                          <a:latin typeface="Calibri"/>
                        </a:rPr>
                        <a:t>Inclinación volar (°)</a:t>
                      </a:r>
                    </a:p>
                  </a:txBody>
                  <a:tcPr>
                    <a:solidFill>
                      <a:srgbClr val="EEF3F4"/>
                    </a:solidFill>
                  </a:tcPr>
                </a:tc>
                <a:tc>
                  <a:txBody>
                    <a:bodyPr/>
                    <a:lstStyle/>
                    <a:p>
                      <a:r>
                        <a:rPr sz="1400">
                          <a:solidFill>
                            <a:srgbClr val="263238"/>
                          </a:solidFill>
                          <a:latin typeface="Calibri"/>
                        </a:rPr>
                        <a:t>15,69 ± 4,84</a:t>
                      </a:r>
                    </a:p>
                  </a:txBody>
                  <a:tcPr>
                    <a:solidFill>
                      <a:srgbClr val="EEF3F4"/>
                    </a:solidFill>
                  </a:tcPr>
                </a:tc>
                <a:tc>
                  <a:txBody>
                    <a:bodyPr/>
                    <a:lstStyle/>
                    <a:p>
                      <a:r>
                        <a:rPr sz="1400">
                          <a:solidFill>
                            <a:srgbClr val="263238"/>
                          </a:solidFill>
                          <a:latin typeface="Calibri"/>
                        </a:rPr>
                        <a:t>13,5 ± 3,0</a:t>
                      </a:r>
                    </a:p>
                  </a:txBody>
                  <a:tcPr>
                    <a:solidFill>
                      <a:srgbClr val="EEF3F4"/>
                    </a:solidFill>
                  </a:tcPr>
                </a:tc>
                <a:tc>
                  <a:txBody>
                    <a:bodyPr/>
                    <a:lstStyle/>
                    <a:p>
                      <a:r>
                        <a:rPr sz="1400">
                          <a:solidFill>
                            <a:srgbClr val="263238"/>
                          </a:solidFill>
                          <a:latin typeface="Calibri"/>
                        </a:rPr>
                        <a:t>[r13] [r14]</a:t>
                      </a:r>
                    </a:p>
                  </a:txBody>
                  <a:tcPr>
                    <a:solidFill>
                      <a:srgbClr val="EEF3F4"/>
                    </a:solidFill>
                  </a:tcPr>
                </a:tc>
              </a:tr>
              <a:tr h="457200">
                <a:tc>
                  <a:txBody>
                    <a:bodyPr/>
                    <a:lstStyle/>
                    <a:p>
                      <a:r>
                        <a:rPr sz="1400">
                          <a:solidFill>
                            <a:srgbClr val="263238"/>
                          </a:solidFill>
                          <a:latin typeface="Calibri"/>
                        </a:rPr>
                        <a:t>Varianza cubital (mm)</a:t>
                      </a:r>
                    </a:p>
                  </a:txBody>
                  <a:tcPr>
                    <a:solidFill>
                      <a:srgbClr val="FFFFFF"/>
                    </a:solidFill>
                  </a:tcPr>
                </a:tc>
                <a:tc>
                  <a:txBody>
                    <a:bodyPr/>
                    <a:lstStyle/>
                    <a:p>
                      <a:r>
                        <a:rPr sz="1400">
                          <a:solidFill>
                            <a:srgbClr val="263238"/>
                          </a:solidFill>
                          <a:latin typeface="Calibri"/>
                        </a:rPr>
                        <a:t>positiva en 46,4 % de los sujetos</a:t>
                      </a:r>
                    </a:p>
                  </a:txBody>
                  <a:tcPr>
                    <a:solidFill>
                      <a:srgbClr val="FFFFFF"/>
                    </a:solidFill>
                  </a:tcPr>
                </a:tc>
                <a:tc>
                  <a:txBody>
                    <a:bodyPr/>
                    <a:lstStyle/>
                    <a:p>
                      <a:r>
                        <a:rPr sz="1400">
                          <a:solidFill>
                            <a:srgbClr val="263238"/>
                          </a:solidFill>
                          <a:latin typeface="Calibri"/>
                        </a:rPr>
                        <a:t>-0,2 ± 1,2</a:t>
                      </a:r>
                    </a:p>
                  </a:txBody>
                  <a:tcPr>
                    <a:solidFill>
                      <a:srgbClr val="FFFFFF"/>
                    </a:solidFill>
                  </a:tcPr>
                </a:tc>
                <a:tc>
                  <a:txBody>
                    <a:bodyPr/>
                    <a:lstStyle/>
                    <a:p>
                      <a:r>
                        <a:rPr sz="1400">
                          <a:solidFill>
                            <a:srgbClr val="263238"/>
                          </a:solidFill>
                          <a:latin typeface="Calibri"/>
                        </a:rPr>
                        <a:t>[r13] [r14]</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Criterios de inestabilidad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[r15] LaMartina J et al. J Hand Surg Am. 2015. doi:10.1016/j.jhsa.2015.01.023</a:t>
            </a:r>
          </a:p>
          <a:p>
            <a:r>
              <a:rPr sz="800">
                <a:solidFill>
                  <a:srgbClr val="5A6469"/>
                </a:solidFill>
                <a:latin typeface="Calibri"/>
              </a:rPr>
              <a:t>[r19] Dissaneewate P et al. J Orthop Surg Res. 2025. doi:10.1186/s13018-025-05558-w</a:t>
            </a:r>
          </a:p>
          <a:p>
            <a:r>
              <a:rPr sz="800">
                <a:solidFill>
                  <a:srgbClr val="5A6469"/>
                </a:solidFill>
                <a:latin typeface="Calibri"/>
              </a:rPr>
              <a:t>[r36] Barvelink B et al. Bone Joint J. 2024. doi:10.1302/0301-620X.106B7.BJJ-2024-0014.R1</a:t>
            </a:r>
          </a:p>
          <a:p>
            <a:r>
              <a:rPr sz="800">
                <a:solidFill>
                  <a:srgbClr val="5A6469"/>
                </a:solidFill>
                <a:latin typeface="Calibri"/>
              </a:rPr>
              <a:t>[r41] Walenkamp MM et al. J Wrist Surg. 2015. doi:10.1055/s-0035-1556860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fractura es inestable cuando pierde la reducción dentro del yeso.</a:t>
            </a:r>
          </a:p>
          <a:p>
            <a:pPr marL="347472" indent="-347472">
              <a:spcAft>
                <a:spcPts val="1400"/>
              </a:spcAft>
              <a:buChar char="•"/>
            </a:pPr>
            <a:r>
              <a:rPr sz="2400">
                <a:solidFill>
                  <a:srgbClr val="263238"/>
                </a:solidFill>
                <a:latin typeface="Calibri"/>
              </a:rPr>
              <a:t>Predecirlo con precisión no es posible hoy, pero conocer los criterios ayuda a decidir a quién vigilar de cerca.</a:t>
            </a:r>
          </a:p>
          <a:p>
            <a:pPr marL="347472" indent="-347472">
              <a:spcAft>
                <a:spcPts val="1400"/>
              </a:spcAft>
              <a:buChar char="•"/>
            </a:pPr>
            <a:r>
              <a:rPr sz="2400">
                <a:solidFill>
                  <a:srgbClr val="263238"/>
                </a:solidFill>
                <a:latin typeface="Calibri"/>
              </a:rPr>
              <a:t>No existe una definición única.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68</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Pérdida de la reducción o redesplazamiento en yeso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Nesbitt KS et al. J Hand Surg Am. 2004. doi:10.1016/j.jhsa.2004.06.008</a:t>
            </a:r>
          </a:p>
          <a:p>
            <a:r>
              <a:rPr sz="1000">
                <a:solidFill>
                  <a:srgbClr val="5A6469"/>
                </a:solidFill>
                <a:latin typeface="Calibri"/>
              </a:rPr>
              <a:t>[r19] Dissaneewate P et al. J Orthop Surg Res. 2025. doi:10.1186/s13018-025-05558-w</a:t>
            </a:r>
          </a:p>
          <a:p>
            <a:r>
              <a:rPr sz="1000">
                <a:solidFill>
                  <a:srgbClr val="5A6469"/>
                </a:solidFill>
                <a:latin typeface="Calibri"/>
              </a:rPr>
              <a:t>[r36] Barvelink B et al. Bone Joint J. 2024. doi:10.1302/0301-620X.106B7.BJJ-2024-0014.R1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68</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Criterios de Lafontaine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Nguyen SA et al. J Hand Surg Glob Online. 2026. doi:10.1016/j.jhsg.2025.100886</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Criterio</a:t>
                      </a:r>
                    </a:p>
                  </a:txBody>
                  <a:tcPr>
                    <a:solidFill>
                      <a:srgbClr val="0F5F6B"/>
                    </a:solidFill>
                  </a:tcPr>
                </a:tc>
                <a:tc>
                  <a:txBody>
                    <a:bodyPr/>
                    <a:lstStyle/>
                    <a:p>
                      <a:r>
                        <a:rPr sz="1600" b="1">
                          <a:solidFill>
                            <a:srgbClr val="FFFFFF"/>
                          </a:solidFill>
                          <a:latin typeface="Calibri"/>
                        </a:rPr>
                        <a:t>Umbral</a:t>
                      </a:r>
                    </a:p>
                  </a:txBody>
                  <a:tcPr>
                    <a:solidFill>
                      <a:srgbClr val="0F5F6B"/>
                    </a:solidFill>
                  </a:tcPr>
                </a:tc>
                <a:tc>
                  <a:txBody>
                    <a:bodyPr/>
                    <a:lstStyle/>
                    <a:p>
                      <a:r>
                        <a:rPr sz="1600" b="1">
                          <a:solidFill>
                            <a:srgbClr val="FFFFFF"/>
                          </a:solidFill>
                          <a:latin typeface="Calibri"/>
                        </a:rPr>
                        <a:t>Ref.</a:t>
                      </a:r>
                    </a:p>
                  </a:txBody>
                  <a:tcPr>
                    <a:solidFill>
                      <a:srgbClr val="0F5F6B"/>
                    </a:solidFill>
                  </a:tcPr>
                </a:tc>
              </a:tr>
              <a:tr h="457200">
                <a:tc>
                  <a:txBody>
                    <a:bodyPr/>
                    <a:lstStyle/>
                    <a:p>
                      <a:r>
                        <a:rPr sz="1600">
                          <a:solidFill>
                            <a:srgbClr val="263238"/>
                          </a:solidFill>
                          <a:latin typeface="Calibri"/>
                        </a:rPr>
                        <a:t>Angulación dorsal inicial</a:t>
                      </a:r>
                    </a:p>
                  </a:txBody>
                  <a:tcPr>
                    <a:solidFill>
                      <a:srgbClr val="EEF3F4"/>
                    </a:solidFill>
                  </a:tcPr>
                </a:tc>
                <a:tc>
                  <a:txBody>
                    <a:bodyPr/>
                    <a:lstStyle/>
                    <a:p>
                      <a:r>
                        <a:rPr sz="1600">
                          <a:solidFill>
                            <a:srgbClr val="263238"/>
                          </a:solidFill>
                          <a:latin typeface="Calibri"/>
                        </a:rPr>
                        <a:t>Mayor de 20°</a:t>
                      </a:r>
                    </a:p>
                  </a:txBody>
                  <a:tcPr>
                    <a:solidFill>
                      <a:srgbClr val="EEF3F4"/>
                    </a:solidFill>
                  </a:tcPr>
                </a:tc>
                <a:tc>
                  <a:txBody>
                    <a:bodyPr/>
                    <a:lstStyle/>
                    <a:p>
                      <a:r>
                        <a:rPr sz="1600">
                          <a:solidFill>
                            <a:srgbClr val="263238"/>
                          </a:solidFill>
                          <a:latin typeface="Calibri"/>
                        </a:rPr>
                        <a:t>[r42]</a:t>
                      </a:r>
                    </a:p>
                  </a:txBody>
                  <a:tcPr>
                    <a:solidFill>
                      <a:srgbClr val="EEF3F4"/>
                    </a:solidFill>
                  </a:tcPr>
                </a:tc>
              </a:tr>
              <a:tr h="457200">
                <a:tc>
                  <a:txBody>
                    <a:bodyPr/>
                    <a:lstStyle/>
                    <a:p>
                      <a:r>
                        <a:rPr sz="1600">
                          <a:solidFill>
                            <a:srgbClr val="263238"/>
                          </a:solidFill>
                          <a:latin typeface="Calibri"/>
                        </a:rPr>
                        <a:t>Conminución dorsal</a:t>
                      </a:r>
                    </a:p>
                  </a:txBody>
                  <a:tcPr>
                    <a:solidFill>
                      <a:srgbClr val="FFFFFF"/>
                    </a:solidFill>
                  </a:tcPr>
                </a:tc>
                <a:tc>
                  <a:txBody>
                    <a:bodyPr/>
                    <a:lstStyle/>
                    <a:p>
                      <a:r>
                        <a:rPr sz="1600">
                          <a:solidFill>
                            <a:srgbClr val="263238"/>
                          </a:solidFill>
                          <a:latin typeface="Calibri"/>
                        </a:rPr>
                        <a:t>Presente</a:t>
                      </a:r>
                    </a:p>
                  </a:txBody>
                  <a:tcPr>
                    <a:solidFill>
                      <a:srgbClr val="FFFFFF"/>
                    </a:solidFill>
                  </a:tcPr>
                </a:tc>
                <a:tc>
                  <a:txBody>
                    <a:bodyPr/>
                    <a:lstStyle/>
                    <a:p>
                      <a:r>
                        <a:rPr sz="1600">
                          <a:solidFill>
                            <a:srgbClr val="263238"/>
                          </a:solidFill>
                          <a:latin typeface="Calibri"/>
                        </a:rPr>
                        <a:t>[r42]</a:t>
                      </a:r>
                    </a:p>
                  </a:txBody>
                  <a:tcPr>
                    <a:solidFill>
                      <a:srgbClr val="FFFFFF"/>
                    </a:solidFill>
                  </a:tcPr>
                </a:tc>
              </a:tr>
              <a:tr h="457200">
                <a:tc>
                  <a:txBody>
                    <a:bodyPr/>
                    <a:lstStyle/>
                    <a:p>
                      <a:r>
                        <a:rPr sz="1600">
                          <a:solidFill>
                            <a:srgbClr val="263238"/>
                          </a:solidFill>
                          <a:latin typeface="Calibri"/>
                        </a:rPr>
                        <a:t>Compromiso intraarticular</a:t>
                      </a:r>
                    </a:p>
                  </a:txBody>
                  <a:tcPr>
                    <a:solidFill>
                      <a:srgbClr val="EEF3F4"/>
                    </a:solidFill>
                  </a:tcPr>
                </a:tc>
                <a:tc>
                  <a:txBody>
                    <a:bodyPr/>
                    <a:lstStyle/>
                    <a:p>
                      <a:r>
                        <a:rPr sz="1600">
                          <a:solidFill>
                            <a:srgbClr val="263238"/>
                          </a:solidFill>
                          <a:latin typeface="Calibri"/>
                        </a:rPr>
                        <a:t>Presente</a:t>
                      </a:r>
                    </a:p>
                  </a:txBody>
                  <a:tcPr>
                    <a:solidFill>
                      <a:srgbClr val="EEF3F4"/>
                    </a:solidFill>
                  </a:tcPr>
                </a:tc>
                <a:tc>
                  <a:txBody>
                    <a:bodyPr/>
                    <a:lstStyle/>
                    <a:p>
                      <a:r>
                        <a:rPr sz="1600">
                          <a:solidFill>
                            <a:srgbClr val="263238"/>
                          </a:solidFill>
                          <a:latin typeface="Calibri"/>
                        </a:rPr>
                        <a:t>[r42]</a:t>
                      </a:r>
                    </a:p>
                  </a:txBody>
                  <a:tcPr>
                    <a:solidFill>
                      <a:srgbClr val="EEF3F4"/>
                    </a:solidFill>
                  </a:tcPr>
                </a:tc>
              </a:tr>
              <a:tr h="457200">
                <a:tc>
                  <a:txBody>
                    <a:bodyPr/>
                    <a:lstStyle/>
                    <a:p>
                      <a:r>
                        <a:rPr sz="1600">
                          <a:solidFill>
                            <a:srgbClr val="263238"/>
                          </a:solidFill>
                          <a:latin typeface="Calibri"/>
                        </a:rPr>
                        <a:t>Fractura cubital asociada</a:t>
                      </a:r>
                    </a:p>
                  </a:txBody>
                  <a:tcPr>
                    <a:solidFill>
                      <a:srgbClr val="FFFFFF"/>
                    </a:solidFill>
                  </a:tcPr>
                </a:tc>
                <a:tc>
                  <a:txBody>
                    <a:bodyPr/>
                    <a:lstStyle/>
                    <a:p>
                      <a:r>
                        <a:rPr sz="1600">
                          <a:solidFill>
                            <a:srgbClr val="263238"/>
                          </a:solidFill>
                          <a:latin typeface="Calibri"/>
                        </a:rPr>
                        <a:t>Presente</a:t>
                      </a:r>
                    </a:p>
                  </a:txBody>
                  <a:tcPr>
                    <a:solidFill>
                      <a:srgbClr val="FFFFFF"/>
                    </a:solidFill>
                  </a:tcPr>
                </a:tc>
                <a:tc>
                  <a:txBody>
                    <a:bodyPr/>
                    <a:lstStyle/>
                    <a:p>
                      <a:r>
                        <a:rPr sz="1600">
                          <a:solidFill>
                            <a:srgbClr val="263238"/>
                          </a:solidFill>
                          <a:latin typeface="Calibri"/>
                        </a:rPr>
                        <a:t>[r42]</a:t>
                      </a:r>
                    </a:p>
                  </a:txBody>
                  <a:tcPr>
                    <a:solidFill>
                      <a:srgbClr val="FFFFFF"/>
                    </a:solidFill>
                  </a:tcPr>
                </a:tc>
              </a:tr>
              <a:tr h="457200">
                <a:tc>
                  <a:txBody>
                    <a:bodyPr/>
                    <a:lstStyle/>
                    <a:p>
                      <a:r>
                        <a:rPr sz="1600">
                          <a:solidFill>
                            <a:srgbClr val="263238"/>
                          </a:solidFill>
                          <a:latin typeface="Calibri"/>
                        </a:rPr>
                        <a:t>Edad</a:t>
                      </a:r>
                    </a:p>
                  </a:txBody>
                  <a:tcPr>
                    <a:solidFill>
                      <a:srgbClr val="EEF3F4"/>
                    </a:solidFill>
                  </a:tcPr>
                </a:tc>
                <a:tc>
                  <a:txBody>
                    <a:bodyPr/>
                    <a:lstStyle/>
                    <a:p>
                      <a:r>
                        <a:rPr sz="1600">
                          <a:solidFill>
                            <a:srgbClr val="263238"/>
                          </a:solidFill>
                          <a:latin typeface="Calibri"/>
                        </a:rPr>
                        <a:t>Mayor de 60 años</a:t>
                      </a:r>
                    </a:p>
                  </a:txBody>
                  <a:tcPr>
                    <a:solidFill>
                      <a:srgbClr val="EEF3F4"/>
                    </a:solidFill>
                  </a:tcPr>
                </a:tc>
                <a:tc>
                  <a:txBody>
                    <a:bodyPr/>
                    <a:lstStyle/>
                    <a:p>
                      <a:r>
                        <a:rPr sz="1600">
                          <a:solidFill>
                            <a:srgbClr val="263238"/>
                          </a:solidFill>
                          <a:latin typeface="Calibri"/>
                        </a:rPr>
                        <a:t>[r42]</a:t>
                      </a:r>
                    </a:p>
                  </a:txBody>
                  <a:tcPr>
                    <a:solidFill>
                      <a:srgbClr val="EEF3F4"/>
                    </a:solidFill>
                  </a:tcPr>
                </a:tc>
              </a:tr>
              <a:tr h="457200">
                <a:tc>
                  <a:txBody>
                    <a:bodyPr/>
                    <a:lstStyle/>
                    <a:p>
                      <a:r>
                        <a:rPr sz="1600">
                          <a:solidFill>
                            <a:srgbClr val="263238"/>
                          </a:solidFill>
                          <a:latin typeface="Calibri"/>
                        </a:rPr>
                        <a:t>Interpretación</a:t>
                      </a:r>
                    </a:p>
                  </a:txBody>
                  <a:tcPr>
                    <a:solidFill>
                      <a:srgbClr val="FFFFFF"/>
                    </a:solidFill>
                  </a:tcPr>
                </a:tc>
                <a:tc>
                  <a:txBody>
                    <a:bodyPr/>
                    <a:lstStyle/>
                    <a:p>
                      <a:r>
                        <a:rPr sz="1600">
                          <a:solidFill>
                            <a:srgbClr val="263238"/>
                          </a:solidFill>
                          <a:latin typeface="Calibri"/>
                        </a:rPr>
                        <a:t>Tres o más criterios: sugiere inestabilidad</a:t>
                      </a:r>
                    </a:p>
                  </a:txBody>
                  <a:tcPr>
                    <a:solidFill>
                      <a:srgbClr val="FFFFFF"/>
                    </a:solidFill>
                  </a:tcPr>
                </a:tc>
                <a:tc>
                  <a:txBody>
                    <a:bodyPr/>
                    <a:lstStyle/>
                    <a:p>
                      <a:r>
                        <a:rPr sz="1600">
                          <a:solidFill>
                            <a:srgbClr val="263238"/>
                          </a:solidFill>
                          <a:latin typeface="Calibri"/>
                        </a:rPr>
                        <a:t>[r42]</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68</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Lesiones asociadas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American Society for Surgery of the Hand. Rosemont (IL): AAOS;. 2020.</a:t>
            </a:r>
          </a:p>
          <a:p>
            <a:r>
              <a:rPr sz="800">
                <a:solidFill>
                  <a:srgbClr val="5A6469"/>
                </a:solidFill>
                <a:latin typeface="Calibri"/>
              </a:rPr>
              <a:t>[r10] Roulet S et al. Hand Surg Rehabil. 2020. doi:10.1016/j.hansur.2019.11.009</a:t>
            </a:r>
          </a:p>
          <a:p>
            <a:r>
              <a:rPr sz="800">
                <a:solidFill>
                  <a:srgbClr val="5A6469"/>
                </a:solidFill>
                <a:latin typeface="Calibri"/>
              </a:rPr>
              <a:t>[r22] Afifi A et al. J Hand Surg Eur Vol. 2023. doi:10.1177/17531934221140730</a:t>
            </a:r>
          </a:p>
          <a:p>
            <a:r>
              <a:rPr sz="800">
                <a:solidFill>
                  <a:srgbClr val="5A6469"/>
                </a:solidFill>
                <a:latin typeface="Calibri"/>
              </a:rPr>
              <a:t>[r33] Nakamura T et al. J Wrist Surg. 2014. doi:10.1055/s-0033-1364175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radio no se rompe solo.</a:t>
            </a:r>
          </a:p>
          <a:p>
            <a:pPr marL="347472" indent="-347472">
              <a:spcAft>
                <a:spcPts val="1400"/>
              </a:spcAft>
              <a:buChar char="•"/>
            </a:pPr>
            <a:r>
              <a:rPr sz="2800">
                <a:solidFill>
                  <a:srgbClr val="263238"/>
                </a:solidFill>
                <a:latin typeface="Calibri"/>
              </a:rPr>
              <a:t>Tres grupos de lesión cambian lo que se decide.</a:t>
            </a:r>
          </a:p>
          <a:p>
            <a:pPr marL="347472" indent="-347472">
              <a:spcAft>
                <a:spcPts val="1400"/>
              </a:spcAft>
              <a:buChar char="•"/>
            </a:pPr>
            <a:r>
              <a:rPr sz="2800">
                <a:solidFill>
                  <a:srgbClr val="263238"/>
                </a:solidFill>
                <a:latin typeface="Calibri"/>
              </a:rPr>
              <a:t>Estiloides cubital y articulación radiocubital distal (ARCD).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68</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Lesiones asociadas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Forward DP et al. J Bone Joint Surg Am. 2007. doi:10.2106/JBJS.F.01537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 siguió de forma prospectiva a 51 pacientes no osteoporóticos (mediana de 41 años) con fractura desplazada: 10 presentaron una lesión grado 3 del ligamento escafolunar… [r46]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68</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Lesiones asociadas en artroscopia o radiografía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Roulet S et al. Hand Surg Rehabil. 2020. doi:10.1016/j.hansur.2019.11.009</a:t>
            </a:r>
          </a:p>
          <a:p>
            <a:r>
              <a:rPr sz="1000">
                <a:solidFill>
                  <a:srgbClr val="5A6469"/>
                </a:solidFill>
                <a:latin typeface="Calibri"/>
              </a:rPr>
              <a:t>[r46] Forward DP et al. J Bone Joint Surg Am. 2007. doi:10.2106/JBJS.F.01537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68</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American Society for Surgery of the Hand. Rosemont (IL): AAOS;. 2020.</a:t>
            </a:r>
          </a:p>
          <a:p>
            <a:r>
              <a:rPr sz="1000">
                <a:solidFill>
                  <a:srgbClr val="5A6469"/>
                </a:solidFill>
                <a:latin typeface="Calibri"/>
              </a:rPr>
              <a:t>[r37] National Institute for Health and Care Excellence. NICE guideline NG38.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algoritmo resume la lógica de decisión de este capítulo, con los umbrales de la guía AAOS/ASSH 2020 [r2] y las recomendaciones de NICE [r37].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68</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Fractura del radio distal en el adulto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[r47] Bentohami A et al. J Wrist Surg. 2019. doi:10.1055/s-0038-1668155</a:t>
            </a:r>
          </a:p>
          <a:p>
            <a:r>
              <a:rPr sz="800">
                <a:solidFill>
                  <a:srgbClr val="5A6469"/>
                </a:solidFill>
                <a:latin typeface="Calibri"/>
              </a:rPr>
              <a:t>[r37] National Institute for Health and Care Excellence. NICE guideline NG38. 2016.</a:t>
            </a:r>
          </a:p>
          <a:p>
            <a:r>
              <a:rPr sz="800">
                <a:solidFill>
                  <a:srgbClr val="5A6469"/>
                </a:solidFill>
                <a:latin typeface="Calibri"/>
              </a:rPr>
              <a:t>[r2] American Academy of Orthopaedic Surgeons; American Society for Surgery of the Hand. Rosemont (IL): AAOS;. 2020.</a:t>
            </a:r>
          </a:p>
          <a:p>
            <a:r>
              <a:rPr sz="800">
                <a:solidFill>
                  <a:srgbClr val="5A6469"/>
                </a:solidFill>
                <a:latin typeface="Calibri"/>
              </a:rPr>
              <a:t>[r3] Kamal RN et al. J Am Acad Orthop Surg. 2022. doi:10.5435/JAAOS-D-21-00719</a:t>
            </a:r>
          </a:p>
          <a:p>
            <a:r>
              <a:rPr sz="800">
                <a:solidFill>
                  <a:srgbClr val="5A6469"/>
                </a:solidFill>
                <a:latin typeface="Calibri"/>
              </a:rPr>
              <a:t>[r40] Hassellund SS et al. Bone Joint J. 2021. doi:10.1302/0301-620X.103B2.BJJ-2020-0192.R2</a:t>
            </a:r>
          </a:p>
          <a:p>
            <a:r>
              <a:rPr sz="800">
                <a:solidFill>
                  <a:srgbClr val="5A6469"/>
                </a:solidFill>
                <a:latin typeface="Calibri"/>
              </a:rPr>
              <a:t>(+1 referencias más en las láminas finales)</a:t>
            </a:r>
          </a:p>
        </p:txBody>
      </p:sp>
      <p:sp>
        <p:nvSpPr>
          <p:cNvPr id="6" name="Rounded Rectangle 5"/>
          <p:cNvSpPr/>
          <p:nvPr/>
        </p:nvSpPr>
        <p:spPr>
          <a:xfrm>
            <a:off x="4754880" y="1508760"/>
            <a:ext cx="2743200" cy="319615"/>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Adulto con fractura del radio distal confirmada en radiografías</a:t>
            </a:r>
          </a:p>
        </p:txBody>
      </p:sp>
      <p:sp>
        <p:nvSpPr>
          <p:cNvPr id="7" name="Decision 6"/>
          <p:cNvSpPr/>
          <p:nvPr/>
        </p:nvSpPr>
        <p:spPr>
          <a:xfrm>
            <a:off x="4572000" y="1938103"/>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abierta, compromiso vascular, síndrome compartimental o síntomas progresivos del nervio mediano?</a:t>
            </a:r>
          </a:p>
        </p:txBody>
      </p:sp>
      <p:sp>
        <p:nvSpPr>
          <p:cNvPr id="8" name="Rectangle 7"/>
          <p:cNvSpPr/>
          <p:nvPr/>
        </p:nvSpPr>
        <p:spPr>
          <a:xfrm>
            <a:off x="2987040" y="2537566"/>
            <a:ext cx="2743200" cy="48973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Tratamiento urgente: descompresión y estabilización quirúrgica según el caso (práctica habitual / opinión experta)</a:t>
            </a:r>
          </a:p>
        </p:txBody>
      </p:sp>
      <p:sp>
        <p:nvSpPr>
          <p:cNvPr id="9" name="Decision 8"/>
          <p:cNvSpPr/>
          <p:nvPr/>
        </p:nvSpPr>
        <p:spPr>
          <a:xfrm>
            <a:off x="6339839" y="2537566"/>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¿Fractura desplazada o articular con escalón?</a:t>
            </a:r>
          </a:p>
        </p:txBody>
      </p:sp>
      <p:sp>
        <p:nvSpPr>
          <p:cNvPr id="10" name="Rectangle 9"/>
          <p:cNvSpPr/>
          <p:nvPr/>
        </p:nvSpPr>
        <p:spPr>
          <a:xfrm>
            <a:off x="2987040" y="3137028"/>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Yeso corto de antebrazo sin reducir; una inmovilización de 3 semanas dio resultados similares o mejores que 5 semanas en un ensayo de 72 pacientes [r47]</a:t>
            </a:r>
          </a:p>
        </p:txBody>
      </p:sp>
      <p:sp>
        <p:nvSpPr>
          <p:cNvPr id="11" name="Rectangle 10"/>
          <p:cNvSpPr/>
          <p:nvPr/>
        </p:nvSpPr>
        <p:spPr>
          <a:xfrm>
            <a:off x="6522720" y="3137028"/>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Reducción cerrada con anestesia adecuada (bloqueo) y yeso moldeado [r37]</a:t>
            </a:r>
          </a:p>
        </p:txBody>
      </p:sp>
      <p:sp>
        <p:nvSpPr>
          <p:cNvPr id="12" name="Decision 11"/>
          <p:cNvSpPr/>
          <p:nvPr/>
        </p:nvSpPr>
        <p:spPr>
          <a:xfrm>
            <a:off x="4572000" y="3566372"/>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Tras reducir: ¿acortamiento mayor de 3 mm, inclinación dorsal mayor de 10° o escalón mayor de 2 mm? [r2]</a:t>
            </a:r>
          </a:p>
        </p:txBody>
      </p:sp>
      <p:sp>
        <p:nvSpPr>
          <p:cNvPr id="13" name="Rectangle 12"/>
          <p:cNvSpPr/>
          <p:nvPr/>
        </p:nvSpPr>
        <p:spPr>
          <a:xfrm>
            <a:off x="4754880" y="4165834"/>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Continuar con yeso y seguimiento selectivo (la frecuencia de radiografías no cambió los resultados; evidencia limitada) [r2]</a:t>
            </a:r>
          </a:p>
        </p:txBody>
      </p:sp>
      <p:sp>
        <p:nvSpPr>
          <p:cNvPr id="14" name="Decision 13"/>
          <p:cNvSpPr/>
          <p:nvPr/>
        </p:nvSpPr>
        <p:spPr>
          <a:xfrm>
            <a:off x="4572000" y="4595178"/>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¿Menor de 65 años o con alta demanda funcional? [r3]</a:t>
            </a:r>
          </a:p>
        </p:txBody>
      </p:sp>
      <p:sp>
        <p:nvSpPr>
          <p:cNvPr id="15" name="Rectangle 14"/>
          <p:cNvSpPr/>
          <p:nvPr/>
        </p:nvSpPr>
        <p:spPr>
          <a:xfrm>
            <a:off x="2987040" y="5194640"/>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Fijar. Agujas si no hay fractura articular o la superficie se reduce con maniobra cerrada; reducción abierta y fijación interna (habitualmente placa volar) si la superficie articular no se reduce cerrada [r37]. Entre técnicas no hay diferencias duraderas [r2]</a:t>
            </a:r>
          </a:p>
        </p:txBody>
      </p:sp>
      <p:sp>
        <p:nvSpPr>
          <p:cNvPr id="16" name="Rectangle 15"/>
          <p:cNvSpPr/>
          <p:nvPr/>
        </p:nvSpPr>
        <p:spPr>
          <a:xfrm>
            <a:off x="6522720" y="5194640"/>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Yeso con decisión compartida: en mayores de 65 años operar no mejora los resultados a largo plazo (evidencia fuerte) [r2]; la cirugía acelera la recuperación temprana [r40] [r53]</a:t>
            </a:r>
          </a:p>
        </p:txBody>
      </p:sp>
      <p:sp>
        <p:nvSpPr>
          <p:cNvPr id="17" name="Rounded Rectangle 16"/>
          <p:cNvSpPr/>
          <p:nvPr/>
        </p:nvSpPr>
        <p:spPr>
          <a:xfrm>
            <a:off x="4754880" y="5623984"/>
            <a:ext cx="2743200" cy="319615"/>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Rehabilitación: programa domiciliario o terapia supervisada, sin diferencia según la guía (evidencia limitada) [r2]; movilizar los dedos desde el inicio (práctica habitual / opinión experta)</a:t>
            </a:r>
          </a:p>
        </p:txBody>
      </p:sp>
      <p:cxnSp>
        <p:nvCxnSpPr>
          <p:cNvPr id="18" name="Connector 17"/>
          <p:cNvCxnSpPr>
            <a:stCxn id="6" idx="2"/>
            <a:endCxn id="7" idx="0"/>
          </p:cNvCxnSpPr>
          <p:nvPr/>
        </p:nvCxnSpPr>
        <p:spPr>
          <a:xfrm flipH="1">
            <a:off x="6126480" y="182837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7" idx="2"/>
            <a:endCxn id="8" idx="0"/>
          </p:cNvCxnSpPr>
          <p:nvPr/>
        </p:nvCxnSpPr>
        <p:spPr>
          <a:xfrm flipH="1">
            <a:off x="4358640" y="242783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004816" y="242052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1" name="Connector 20"/>
          <p:cNvCxnSpPr>
            <a:stCxn id="7" idx="2"/>
            <a:endCxn id="9" idx="0"/>
          </p:cNvCxnSpPr>
          <p:nvPr/>
        </p:nvCxnSpPr>
        <p:spPr>
          <a:xfrm>
            <a:off x="6126480" y="2427837"/>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800087" y="2420522"/>
            <a:ext cx="457200" cy="274320"/>
          </a:xfrm>
          <a:prstGeom prst="rect">
            <a:avLst/>
          </a:prstGeom>
          <a:noFill/>
        </p:spPr>
        <p:txBody>
          <a:bodyPr wrap="square">
            <a:spAutoFit/>
          </a:bodyPr>
          <a:lstStyle/>
          <a:p>
            <a:r>
              <a:rPr sz="1200" b="1">
                <a:solidFill>
                  <a:srgbClr val="D97706"/>
                </a:solidFill>
                <a:latin typeface="Calibri"/>
              </a:rPr>
              <a:t>no</a:t>
            </a:r>
          </a:p>
        </p:txBody>
      </p:sp>
      <p:cxnSp>
        <p:nvCxnSpPr>
          <p:cNvPr id="23" name="Connector 22"/>
          <p:cNvCxnSpPr>
            <a:stCxn id="8" idx="2"/>
            <a:endCxn id="17" idx="0"/>
          </p:cNvCxnSpPr>
          <p:nvPr/>
        </p:nvCxnSpPr>
        <p:spPr>
          <a:xfrm>
            <a:off x="4358640" y="3027300"/>
            <a:ext cx="1767840" cy="259668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a:stCxn id="9" idx="2"/>
            <a:endCxn id="10" idx="0"/>
          </p:cNvCxnSpPr>
          <p:nvPr/>
        </p:nvCxnSpPr>
        <p:spPr>
          <a:xfrm flipH="1">
            <a:off x="4358640" y="3027300"/>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153911" y="3019984"/>
            <a:ext cx="457200" cy="274320"/>
          </a:xfrm>
          <a:prstGeom prst="rect">
            <a:avLst/>
          </a:prstGeom>
          <a:noFill/>
        </p:spPr>
        <p:txBody>
          <a:bodyPr wrap="square">
            <a:spAutoFit/>
          </a:bodyPr>
          <a:lstStyle/>
          <a:p>
            <a:r>
              <a:rPr sz="1200" b="1">
                <a:solidFill>
                  <a:srgbClr val="D97706"/>
                </a:solidFill>
                <a:latin typeface="Calibri"/>
              </a:rPr>
              <a:t>no</a:t>
            </a:r>
          </a:p>
        </p:txBody>
      </p:sp>
      <p:cxnSp>
        <p:nvCxnSpPr>
          <p:cNvPr id="26" name="Connector 25"/>
          <p:cNvCxnSpPr>
            <a:stCxn id="9" idx="2"/>
            <a:endCxn id="11" idx="0"/>
          </p:cNvCxnSpPr>
          <p:nvPr/>
        </p:nvCxnSpPr>
        <p:spPr>
          <a:xfrm>
            <a:off x="7894319" y="3027300"/>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7949183" y="301998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8" name="Connector 27"/>
          <p:cNvCxnSpPr>
            <a:stCxn id="10" idx="2"/>
            <a:endCxn id="17" idx="0"/>
          </p:cNvCxnSpPr>
          <p:nvPr/>
        </p:nvCxnSpPr>
        <p:spPr>
          <a:xfrm>
            <a:off x="4358640" y="3456643"/>
            <a:ext cx="1767840" cy="216734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9" name="Connector 28"/>
          <p:cNvCxnSpPr>
            <a:stCxn id="11" idx="2"/>
            <a:endCxn id="12" idx="0"/>
          </p:cNvCxnSpPr>
          <p:nvPr/>
        </p:nvCxnSpPr>
        <p:spPr>
          <a:xfrm flipH="1">
            <a:off x="6126480" y="345664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Connector 29"/>
          <p:cNvCxnSpPr>
            <a:stCxn id="12" idx="2"/>
            <a:endCxn id="13" idx="0"/>
          </p:cNvCxnSpPr>
          <p:nvPr/>
        </p:nvCxnSpPr>
        <p:spPr>
          <a:xfrm flipH="1">
            <a:off x="6126480" y="405610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181344" y="4048790"/>
            <a:ext cx="457200" cy="274320"/>
          </a:xfrm>
          <a:prstGeom prst="rect">
            <a:avLst/>
          </a:prstGeom>
          <a:noFill/>
        </p:spPr>
        <p:txBody>
          <a:bodyPr wrap="square">
            <a:spAutoFit/>
          </a:bodyPr>
          <a:lstStyle/>
          <a:p>
            <a:r>
              <a:rPr sz="1200" b="1">
                <a:solidFill>
                  <a:srgbClr val="D97706"/>
                </a:solidFill>
                <a:latin typeface="Calibri"/>
              </a:rPr>
              <a:t>no (cumple umbrales)</a:t>
            </a:r>
          </a:p>
        </p:txBody>
      </p:sp>
      <p:cxnSp>
        <p:nvCxnSpPr>
          <p:cNvPr id="32" name="Connector 31"/>
          <p:cNvCxnSpPr>
            <a:stCxn id="12" idx="2"/>
            <a:endCxn id="14" idx="0"/>
          </p:cNvCxnSpPr>
          <p:nvPr/>
        </p:nvCxnSpPr>
        <p:spPr>
          <a:xfrm flipH="1">
            <a:off x="6126480" y="4056106"/>
            <a:ext cx="0" cy="53907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181344" y="4199061"/>
            <a:ext cx="457200" cy="274320"/>
          </a:xfrm>
          <a:prstGeom prst="rect">
            <a:avLst/>
          </a:prstGeom>
          <a:noFill/>
        </p:spPr>
        <p:txBody>
          <a:bodyPr wrap="square">
            <a:spAutoFit/>
          </a:bodyPr>
          <a:lstStyle/>
          <a:p>
            <a:r>
              <a:rPr sz="1200" b="1">
                <a:solidFill>
                  <a:srgbClr val="D97706"/>
                </a:solidFill>
                <a:latin typeface="Calibri"/>
              </a:rPr>
              <a:t>sí (fuera de umbral)</a:t>
            </a:r>
          </a:p>
        </p:txBody>
      </p:sp>
      <p:cxnSp>
        <p:nvCxnSpPr>
          <p:cNvPr id="34" name="Connector 33"/>
          <p:cNvCxnSpPr>
            <a:stCxn id="13" idx="2"/>
            <a:endCxn id="14" idx="0"/>
          </p:cNvCxnSpPr>
          <p:nvPr/>
        </p:nvCxnSpPr>
        <p:spPr>
          <a:xfrm flipH="1">
            <a:off x="6126480" y="4485449"/>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6181344" y="4478134"/>
            <a:ext cx="457200" cy="274320"/>
          </a:xfrm>
          <a:prstGeom prst="rect">
            <a:avLst/>
          </a:prstGeom>
          <a:noFill/>
        </p:spPr>
        <p:txBody>
          <a:bodyPr wrap="square">
            <a:spAutoFit/>
          </a:bodyPr>
          <a:lstStyle/>
          <a:p>
            <a:r>
              <a:rPr sz="1200" b="1">
                <a:solidFill>
                  <a:srgbClr val="D97706"/>
                </a:solidFill>
                <a:latin typeface="Calibri"/>
              </a:rPr>
              <a:t>pierde la reducción</a:t>
            </a:r>
          </a:p>
        </p:txBody>
      </p:sp>
      <p:cxnSp>
        <p:nvCxnSpPr>
          <p:cNvPr id="36" name="Connector 35"/>
          <p:cNvCxnSpPr>
            <a:stCxn id="13" idx="2"/>
            <a:endCxn id="17" idx="0"/>
          </p:cNvCxnSpPr>
          <p:nvPr/>
        </p:nvCxnSpPr>
        <p:spPr>
          <a:xfrm flipH="1">
            <a:off x="6126480" y="4485449"/>
            <a:ext cx="0" cy="113853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181344" y="4838216"/>
            <a:ext cx="457200" cy="274320"/>
          </a:xfrm>
          <a:prstGeom prst="rect">
            <a:avLst/>
          </a:prstGeom>
          <a:noFill/>
        </p:spPr>
        <p:txBody>
          <a:bodyPr wrap="square">
            <a:spAutoFit/>
          </a:bodyPr>
          <a:lstStyle/>
          <a:p>
            <a:r>
              <a:rPr sz="1200" b="1">
                <a:solidFill>
                  <a:srgbClr val="D97706"/>
                </a:solidFill>
                <a:latin typeface="Calibri"/>
              </a:rPr>
              <a:t>se mantiene</a:t>
            </a:r>
          </a:p>
        </p:txBody>
      </p:sp>
      <p:cxnSp>
        <p:nvCxnSpPr>
          <p:cNvPr id="38" name="Connector 37"/>
          <p:cNvCxnSpPr>
            <a:stCxn id="14" idx="2"/>
            <a:endCxn id="15" idx="0"/>
          </p:cNvCxnSpPr>
          <p:nvPr/>
        </p:nvCxnSpPr>
        <p:spPr>
          <a:xfrm flipH="1">
            <a:off x="4358640" y="5084912"/>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5004816" y="507759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0" name="Connector 39"/>
          <p:cNvCxnSpPr>
            <a:stCxn id="14" idx="2"/>
            <a:endCxn id="16" idx="0"/>
          </p:cNvCxnSpPr>
          <p:nvPr/>
        </p:nvCxnSpPr>
        <p:spPr>
          <a:xfrm>
            <a:off x="6126480" y="5084912"/>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800088" y="5077596"/>
            <a:ext cx="457200" cy="274320"/>
          </a:xfrm>
          <a:prstGeom prst="rect">
            <a:avLst/>
          </a:prstGeom>
          <a:noFill/>
        </p:spPr>
        <p:txBody>
          <a:bodyPr wrap="square">
            <a:spAutoFit/>
          </a:bodyPr>
          <a:lstStyle/>
          <a:p>
            <a:r>
              <a:rPr sz="1200" b="1">
                <a:solidFill>
                  <a:srgbClr val="D97706"/>
                </a:solidFill>
                <a:latin typeface="Calibri"/>
              </a:rPr>
              <a:t>no</a:t>
            </a:r>
          </a:p>
        </p:txBody>
      </p:sp>
      <p:cxnSp>
        <p:nvCxnSpPr>
          <p:cNvPr id="42" name="Connector 41"/>
          <p:cNvCxnSpPr>
            <a:stCxn id="15" idx="2"/>
            <a:endCxn id="17" idx="0"/>
          </p:cNvCxnSpPr>
          <p:nvPr/>
        </p:nvCxnSpPr>
        <p:spPr>
          <a:xfrm>
            <a:off x="4358640" y="551425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Connector 42"/>
          <p:cNvCxnSpPr>
            <a:stCxn id="16" idx="2"/>
            <a:endCxn id="17" idx="0"/>
          </p:cNvCxnSpPr>
          <p:nvPr/>
        </p:nvCxnSpPr>
        <p:spPr>
          <a:xfrm flipH="1">
            <a:off x="6126480" y="551425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68</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American Society for Surgery of the Hand. Rosemont (IL): AAOS;. 2020.</a:t>
            </a:r>
          </a:p>
          <a:p>
            <a:r>
              <a:rPr sz="800">
                <a:solidFill>
                  <a:srgbClr val="5A6469"/>
                </a:solidFill>
                <a:latin typeface="Calibri"/>
              </a:rPr>
              <a:t>[r3] Kamal RN et al. J Am Acad Orthop Surg. 2022. doi:10.5435/JAAOS-D-21-00719</a:t>
            </a:r>
          </a:p>
          <a:p>
            <a:r>
              <a:rPr sz="800">
                <a:solidFill>
                  <a:srgbClr val="5A6469"/>
                </a:solidFill>
                <a:latin typeface="Calibri"/>
              </a:rPr>
              <a:t>[r4] Costa ML et al. BMJ. 2014. doi:10.1136/bmj.g4807</a:t>
            </a:r>
          </a:p>
          <a:p>
            <a:r>
              <a:rPr sz="800">
                <a:solidFill>
                  <a:srgbClr val="5A6469"/>
                </a:solidFill>
                <a:latin typeface="Calibri"/>
              </a:rPr>
              <a:t>[r11] Chung KC et al. JAMA Netw Open. 2021. doi:10.1001/jamanetworkopen.2021.12710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tratamiento mejor demostrado es el menos invasivo que mantenga una reducción aceptable y respete lo que el paciente necesita.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PRWE a los 12 meses (menor puntaje = mejor función)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Costa ML et al. BMJ. 2022. doi:10.1136/bmj-2021-068041</a:t>
            </a:r>
          </a:p>
          <a:p>
            <a:r>
              <a:rPr sz="1000">
                <a:solidFill>
                  <a:srgbClr val="5A6469"/>
                </a:solidFill>
                <a:latin typeface="Calibri"/>
              </a:rPr>
              <a:t>[r56] Ter Meulen DP et al. JB JS Open Access. 2025. doi:10.2106/JBJS.OA.25.00060</a:t>
            </a:r>
          </a:p>
          <a:p>
            <a:r>
              <a:rPr sz="1000">
                <a:solidFill>
                  <a:srgbClr val="5A6469"/>
                </a:solidFill>
                <a:latin typeface="Calibri"/>
              </a:rPr>
              <a:t>[r48] Saving J et al. J Bone Joint Surg Am. 2019. doi:10.2106/JBJS.18.00768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WRIST: MHQ resumen a los 24 meses (mayor puntaje = mejor)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Chung KC et al. JAMA Netw Open. 2021. doi:10.1001/jamanetworkopen.2021.12710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68</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placa volar por abordaje del FCR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Hruby LA et al. Arch Orthop Trauma Surg. 2022. doi:10.1007/s00402-021-03801-7</a:t>
            </a:r>
          </a:p>
          <a:p>
            <a:r>
              <a:rPr sz="800">
                <a:solidFill>
                  <a:srgbClr val="5A6469"/>
                </a:solidFill>
                <a:latin typeface="Calibri"/>
              </a:rPr>
              <a:t>[r2] American Academy of Orthopaedic Surgeons; American Society for Surgery of the Hand. Rosemont (IL): AAOS;. 2020.</a:t>
            </a:r>
          </a:p>
          <a:p>
            <a:r>
              <a:rPr sz="800">
                <a:solidFill>
                  <a:srgbClr val="5A6469"/>
                </a:solidFill>
                <a:latin typeface="Calibri"/>
              </a:rPr>
              <a:t>[r4] Costa ML et al. BMJ. 2014. doi:10.1136/bmj.g4807</a:t>
            </a:r>
          </a:p>
          <a:p>
            <a:r>
              <a:rPr sz="800">
                <a:solidFill>
                  <a:srgbClr val="5A6469"/>
                </a:solidFill>
                <a:latin typeface="Calibri"/>
              </a:rPr>
              <a:t>[r5] Soong M et al. J Bone Joint Surg Am. 2011. doi:10.2106/JBJS.J.00193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Esta sección es apoyo de estudio: explica para entender.</a:t>
            </a:r>
          </a:p>
          <a:p>
            <a:pPr marL="347472" indent="-347472">
              <a:spcAft>
                <a:spcPts val="1400"/>
              </a:spcAft>
              <a:buChar char="•"/>
            </a:pPr>
            <a:r>
              <a:rPr sz="2800">
                <a:solidFill>
                  <a:srgbClr val="263238"/>
                </a:solidFill>
                <a:latin typeface="Calibri"/>
              </a:rPr>
              <a:t>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68</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quirúrgica: placa volar por abordaje del FCR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Gunaratne R et al. ANZ J Surg. 2022. doi:10.1111/ans.17390</a:t>
            </a:r>
          </a:p>
          <a:p>
            <a:r>
              <a:rPr sz="1000">
                <a:solidFill>
                  <a:srgbClr val="5A6469"/>
                </a:solidFill>
                <a:latin typeface="Calibri"/>
              </a:rPr>
              <a:t>[r21] Laane CLE et al. Hand (N Y). 2025. doi:10.1177/15589447241233763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Tornillos distales. Con tornillos bloqueados unicorticales de cerca de 75 % de la profundidad del radio (o que se detienen 2 mm antes de la cortical dorsal)… [r6] [r21]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68</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Exposición del ancho del radio distal a nivel de la línea divisoria (estudio en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[r63] Warrender WJ et al. Hand (N Y). 2024. doi:10.1177/15589447221094320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68</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American Society for Surgery of the Hand. Rosemont (IL): AAOS;. 2020.</a:t>
            </a:r>
          </a:p>
          <a:p>
            <a:r>
              <a:rPr sz="800">
                <a:solidFill>
                  <a:srgbClr val="5A6469"/>
                </a:solidFill>
                <a:latin typeface="Calibri"/>
              </a:rPr>
              <a:t>[r5] Soong M et al. J Bone Joint Surg Am. 2011. doi:10.2106/JBJS.J.00193</a:t>
            </a:r>
          </a:p>
          <a:p>
            <a:r>
              <a:rPr sz="800">
                <a:solidFill>
                  <a:srgbClr val="5A6469"/>
                </a:solidFill>
                <a:latin typeface="Calibri"/>
              </a:rPr>
              <a:t>[r8] Chung KC et al. JAMA Netw Open. 2019. doi:10.1001/jamanetworkopen.2018.7053</a:t>
            </a:r>
          </a:p>
          <a:p>
            <a:r>
              <a:rPr sz="800">
                <a:solidFill>
                  <a:srgbClr val="5A6469"/>
                </a:solidFill>
                <a:latin typeface="Calibri"/>
              </a:rPr>
              <a:t>[r9] Leow JM et al. Eur J Orthop Surg Traumatol. 2021. doi:10.1007/s00590-021-02975-5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Dos revisiones sistemáticas dan cifras distintas, y la diferencia importa; probablemente depende de qué se cuenta como complicación (interpretación).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68</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tras placa volar en ensayos aleatorizados (revisión de 35 ensayos)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[r66] Nwosu C et al. J Hand Surg Am. 2023. doi:10.1016/j.jhsa.2023.04.022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68</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Malunión a los 24 meses según tratamiento (WRIST)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Chung KC et al. JAMA Netw Open. 2021. doi:10.1001/jamanetworkopen.2021.12710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68</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Chung KC et al. JAMA Netw Open. 2021. doi:10.1001/jamanetworkopen.2021.12710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mayoría mejora, y se parecen más de lo que cree.</a:t>
            </a:r>
          </a:p>
          <a:p>
            <a:pPr marL="347472" indent="-347472">
              <a:spcAft>
                <a:spcPts val="1400"/>
              </a:spcAft>
              <a:buChar char="•"/>
            </a:pPr>
            <a:r>
              <a:rPr sz="2400">
                <a:solidFill>
                  <a:srgbClr val="263238"/>
                </a:solidFill>
                <a:latin typeface="Calibri"/>
              </a:rPr>
              <a:t>En WRIST, entre los 12 y los 24 meses el MHQ subió de 82 a 85, sin diferencias clínicamente significativas entre tratamientos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68</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Costa ML et al. BMJ. 2014. doi:10.1136/bmj.g4807</a:t>
            </a:r>
          </a:p>
          <a:p>
            <a:r>
              <a:rPr sz="800">
                <a:solidFill>
                  <a:srgbClr val="5A6469"/>
                </a:solidFill>
                <a:latin typeface="Calibri"/>
              </a:rPr>
              <a:t>[r7] Chung KC et al. JAMA Netw Open. 2020. doi:10.1001/jamanetworkopen.2019.19433</a:t>
            </a:r>
          </a:p>
          <a:p>
            <a:r>
              <a:rPr sz="800">
                <a:solidFill>
                  <a:srgbClr val="5A6469"/>
                </a:solidFill>
                <a:latin typeface="Calibri"/>
              </a:rPr>
              <a:t>[r11] Chung KC et al. JAMA Netw Open. 2021. doi:10.1001/jamanetworkopen.2021.12710</a:t>
            </a:r>
          </a:p>
          <a:p>
            <a:r>
              <a:rPr sz="800">
                <a:solidFill>
                  <a:srgbClr val="5A6469"/>
                </a:solidFill>
                <a:latin typeface="Calibri"/>
              </a:rPr>
              <a:t>[r40] Hassellund SS et al. Bone Joint J. 2021. doi:10.1302/0301-620X.103B2.BJJ-2020-0192.R2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Fuerza de agarre.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68</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Fuerza de agarre como % de la mano sana (Saving)</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[r48] Saving J et al. J Bone Joint Surg Am. 2019. doi:10.2106/JBJS.18.00768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68</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American Society for Surgery of the Hand. Rosemont (IL): AAOS;. 2020.</a:t>
            </a:r>
          </a:p>
          <a:p>
            <a:r>
              <a:rPr sz="800">
                <a:solidFill>
                  <a:srgbClr val="5A6469"/>
                </a:solidFill>
                <a:latin typeface="Calibri"/>
              </a:rPr>
              <a:t>[r47] Bentohami A et al. J Wrist Surg. 2019. doi:10.1055/s-0038-1668155</a:t>
            </a:r>
          </a:p>
          <a:p>
            <a:r>
              <a:rPr sz="800">
                <a:solidFill>
                  <a:srgbClr val="5A6469"/>
                </a:solidFill>
                <a:latin typeface="Calibri"/>
              </a:rPr>
              <a:t>[r49] de Bruijn MAN et al. Eur J Health Econ. 2025. doi:10.1007/s10198-025-01795-2</a:t>
            </a:r>
          </a:p>
          <a:p>
            <a:r>
              <a:rPr sz="800">
                <a:solidFill>
                  <a:srgbClr val="5A6469"/>
                </a:solidFill>
                <a:latin typeface="Calibri"/>
              </a:rPr>
              <a:t>[r72] Handoll HH et al. Cochrane Database Syst Rev. 2015. doi:10.1002/14651858.CD003324.pub3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sabemos con certeza.</a:t>
            </a:r>
          </a:p>
          <a:p>
            <a:pPr marL="347472" indent="-347472">
              <a:spcAft>
                <a:spcPts val="1400"/>
              </a:spcAft>
              <a:buChar char="•"/>
            </a:pPr>
            <a:r>
              <a:rPr sz="2800">
                <a:solidFill>
                  <a:srgbClr val="263238"/>
                </a:solidFill>
                <a:latin typeface="Calibri"/>
              </a:rPr>
              <a:t>Poco.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68</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American Academy of Orthopaedic Surgeons; American Society for Surgery of the Hand. Rosemont (IL): AAOS;. 2020.</a:t>
            </a:r>
          </a:p>
          <a:p>
            <a:r>
              <a:rPr sz="800">
                <a:solidFill>
                  <a:srgbClr val="5A6469"/>
                </a:solidFill>
                <a:latin typeface="Calibri"/>
              </a:rPr>
              <a:t>[r47] Bentohami A et al. J Wrist Surg. 2019. doi:10.1055/s-0038-1668155</a:t>
            </a:r>
          </a:p>
          <a:p>
            <a:r>
              <a:rPr sz="800">
                <a:solidFill>
                  <a:srgbClr val="5A6469"/>
                </a:solidFill>
                <a:latin typeface="Calibri"/>
              </a:rPr>
              <a:t>[r49] de Bruijn MAN et al. Eur J Health Econ. 2025. doi:10.1007/s10198-025-01795-2</a:t>
            </a:r>
          </a:p>
          <a:p>
            <a:r>
              <a:rPr sz="800">
                <a:solidFill>
                  <a:srgbClr val="5A6469"/>
                </a:solidFill>
                <a:latin typeface="Calibri"/>
              </a:rPr>
              <a:t>[r72] Handoll HH et al. Cochrane Database Syst Rev. 2015. doi:10.1002/14651858.CD003324.pub3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Inmovilización corta.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68</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Terapia supervisada frente a programa domiciliario: diferencia de PRWE (puntos)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[r73] Gutiérrez-Espinoza H et al. Physiotherapy. 2024. doi:10.1016/j.physio.2024.03.005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68</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American Society for Surgery of the Hand. Rosemont (IL): AAOS;. 2020.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Medir antes de decidir: tras la reducción se miden acortamiento radial, inclinación dorsal y escalón articular; son los umbrales que usa la guía AAOS/ASSH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68</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Leow JM et al. Eur J Orthop Surg Traumatol. 2021. doi:10.1007/s00590-021-02975-5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de hablar de hueso: pulso, perfusión, sensibilidad y función del nervio mediano. En una serie de 1189 casos, 4,3 % de las fracturas se acompañó de túnel carpiano agudo…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68</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American Society for Surgery of the Hand. Rosemont (IL): AAOS;. 2020.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Mida después de reducir y decida con tres datos: desplazamiento posreducción, estabilidad y demanda funcional [r2].</a:t>
            </a:r>
          </a:p>
          <a:p>
            <a:pPr marL="347472" indent="-347472">
              <a:spcAft>
                <a:spcPts val="1400"/>
              </a:spcAft>
              <a:buChar char="•"/>
            </a:pPr>
            <a:r>
              <a:rPr sz="2400">
                <a:solidFill>
                  <a:srgbClr val="263238"/>
                </a:solidFill>
                <a:latin typeface="Calibri"/>
              </a:rPr>
              <a:t>En mayores de 65 años operar no mejora los resultados a largo plazo, aunque mejore la radiografía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68</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Hruby LA, Haider T, Laggner R, Gahleitner C, Erhart J, Stoik W, et al. Standard radiographic assessments of distal radius fractures miss involvement of the distal radioulnar joint: a diagnostic study. Arch Orthop Trauma Surg. 2022;142(6):1075-1082. doi:10.1007/s00402-021-03801-7 https://doi.org/10.1007/s00402-021-03801-7</a:t>
            </a:r>
          </a:p>
          <a:p>
            <a:pPr>
              <a:spcAft>
                <a:spcPts val="800"/>
              </a:spcAft>
            </a:pPr>
            <a:r>
              <a:rPr sz="1200">
                <a:solidFill>
                  <a:srgbClr val="263238"/>
                </a:solidFill>
                <a:latin typeface="Calibri"/>
              </a:rPr>
              <a:t>[r2] American Academy of Orthopaedic Surgeons; American Society for Surgery of the Hand. Management of Distal Radius Fractures: Evidence-Based Clinical Practice Guideline. Rosemont (IL): AAOS; 2020 Dec 5. https://www.aaos.org/drfcpg</a:t>
            </a:r>
          </a:p>
          <a:p>
            <a:pPr>
              <a:spcAft>
                <a:spcPts val="800"/>
              </a:spcAft>
            </a:pPr>
            <a:r>
              <a:rPr sz="1200">
                <a:solidFill>
                  <a:srgbClr val="263238"/>
                </a:solidFill>
                <a:latin typeface="Calibri"/>
              </a:rPr>
              <a:t>[r3] Kamal RN, Shapiro LM. American Academy of Orthopaedic Surgeons/American Society for Surgery of the Hand Clinical Practice Guideline Summary Management of Distal Radius Fractures. J Am Acad Orthop Surg. 2022;30(4):e480-e486. doi:10.5435/JAAOS-D-21-00719 https://doi.org/10.5435/JAAOS-D-21-00719</a:t>
            </a:r>
          </a:p>
          <a:p>
            <a:pPr>
              <a:spcAft>
                <a:spcPts val="800"/>
              </a:spcAft>
            </a:pPr>
            <a:r>
              <a:rPr sz="1200">
                <a:solidFill>
                  <a:srgbClr val="263238"/>
                </a:solidFill>
                <a:latin typeface="Calibri"/>
              </a:rPr>
              <a:t>[r4] Costa ML, Achten J, Parsons NR, Rangan A, Griffin D, Tubeuf S, et al. Percutaneous fixation with Kirschner wires versus volar locking plate fixation in adults with dorsally displaced fracture of distal radius: randomised controlled trial. BMJ. 2014;349:g4807. doi:10.1136/bmj.g4807 https://doi.org/10.1136/bmj.g4807</a:t>
            </a:r>
          </a:p>
          <a:p>
            <a:pPr>
              <a:spcAft>
                <a:spcPts val="800"/>
              </a:spcAft>
            </a:pPr>
            <a:r>
              <a:rPr sz="1200">
                <a:solidFill>
                  <a:srgbClr val="263238"/>
                </a:solidFill>
                <a:latin typeface="Calibri"/>
              </a:rPr>
              <a:t>[r5] Soong M, Earp BE, Bishop G, Leung A, Blazar P. Volar locking plate implant prominence and flexor tendon rupture. J Bone Joint Surg Am. 2011;93(4):328-35. doi:10.2106/JBJS.J.00193 https://doi.org/10.2106/JBJS.J.00193</a:t>
            </a:r>
          </a:p>
          <a:p>
            <a:pPr>
              <a:spcAft>
                <a:spcPts val="800"/>
              </a:spcAft>
            </a:pPr>
            <a:r>
              <a:rPr sz="1200">
                <a:solidFill>
                  <a:srgbClr val="263238"/>
                </a:solidFill>
                <a:latin typeface="Calibri"/>
              </a:rPr>
              <a:t>[r6] Gunaratne R, Nazifi O, D'Souza H, Tay A. Optimal screw length in volar locking plate osteosynthesis for distal radius fractures: a systematic review. ANZ J Surg. 2022;92(4):674-684. doi:10.1111/ans.17390 https://doi.org/10.1111/ans.17390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68</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Chung KC, Cho HE, Kim Y, Kim HM, Shauver MJ. Assessment of Anatomic Restoration of Distal Radius Fractures Among Older Adults: A Secondary Analysis of a Randomized Clinical Trial. JAMA Netw Open. 2020;3(1):e1919433. doi:10.1001/jamanetworkopen.2019.19433 https://doi.org/10.1001/jamanetworkopen.2019.19433</a:t>
            </a:r>
          </a:p>
          <a:p>
            <a:pPr>
              <a:spcAft>
                <a:spcPts val="800"/>
              </a:spcAft>
            </a:pPr>
            <a:r>
              <a:rPr sz="1200">
                <a:solidFill>
                  <a:srgbClr val="263238"/>
                </a:solidFill>
                <a:latin typeface="Calibri"/>
              </a:rPr>
              <a:t>[r8] Chung KC, Malay S, Shauver MJ, Kim HM. Assessment of Distal Radius Fracture Complications Among Adults 60 Years or Older: A Secondary Analysis of the WRIST Randomized Clinical Trial. JAMA Netw Open. 2019;2(1):e187053. doi:10.1001/jamanetworkopen.2018.7053 https://doi.org/10.1001/jamanetworkopen.2018.7053</a:t>
            </a:r>
          </a:p>
          <a:p>
            <a:pPr>
              <a:spcAft>
                <a:spcPts val="800"/>
              </a:spcAft>
            </a:pPr>
            <a:r>
              <a:rPr sz="1200">
                <a:solidFill>
                  <a:srgbClr val="263238"/>
                </a:solidFill>
                <a:latin typeface="Calibri"/>
              </a:rPr>
              <a:t>[r9] Leow JM, Clement ND, McQueen MM, Duckworth AD. The rate and associated risk factors for acute carpal tunnel syndrome complicating a fracture of the distal radius. Eur J Orthop Surg Traumatol. 2021;31(5):981-987. doi:10.1007/s00590-021-02975-5 https://doi.org/10.1007/s00590-021-02975-5</a:t>
            </a:r>
          </a:p>
          <a:p>
            <a:pPr>
              <a:spcAft>
                <a:spcPts val="800"/>
              </a:spcAft>
            </a:pPr>
            <a:r>
              <a:rPr sz="1200">
                <a:solidFill>
                  <a:srgbClr val="263238"/>
                </a:solidFill>
                <a:latin typeface="Calibri"/>
              </a:rPr>
              <a:t>[r10] Roulet S, Ardouin L, Bellemère P, Leroy M. Scapholunate, lunotriquetral and TFCC ligament injuries associated with intraarticular distal radius fractures: Arthroscopic assessment and correlation with fracture types. Hand Surg Rehabil. 2020;39(2):102-106. doi:10.1016/j.hansur.2019.11.009 https://doi.org/10.1016/j.hansur.2019.11.009</a:t>
            </a:r>
          </a:p>
          <a:p>
            <a:pPr>
              <a:spcAft>
                <a:spcPts val="800"/>
              </a:spcAft>
            </a:pPr>
            <a:r>
              <a:rPr sz="1200">
                <a:solidFill>
                  <a:srgbClr val="263238"/>
                </a:solidFill>
                <a:latin typeface="Calibri"/>
              </a:rPr>
              <a:t>[r11] Chung KC, Kim HM, Malay S, Shauver MJ. Comparison of 24-Month Outcomes After Treatment for Distal Radius Fracture: The WRIST Randomized Clinical Trial. JAMA Netw Open. 2021;4(6):e2112710. doi:10.1001/jamanetworkopen.2021.12710 https://doi.org/10.1001/jamanetworkopen.2021.12710</a:t>
            </a:r>
          </a:p>
          <a:p>
            <a:pPr>
              <a:spcAft>
                <a:spcPts val="800"/>
              </a:spcAft>
            </a:pPr>
            <a:r>
              <a:rPr sz="1200">
                <a:solidFill>
                  <a:srgbClr val="263238"/>
                </a:solidFill>
                <a:latin typeface="Calibri"/>
              </a:rPr>
              <a:t>[r12] Hwang LK, Greige N, Wang F, Yi JK, Treiser MD, Ricci JA. Use of Plain Radiography of Uninjured Wrists as Patient-Specific Markers of Successful Reduction of Unilateral Distal Radius Fractures. Hand (N Y). 2022;17(1_suppl):129S-134S. doi:10.1177/15589447221092057 https://doi.org/10.1177/15589447221092057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68</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Shrestha S, Mansur DI, Shrestha R, Karki S, Maskey S, Malla M, et al. Radiographic Study of Distal Radius Parameters in Patients Visiting Tertiary Care Hospital. Kathmandu Univ Med J (KUMJ). 2022;20(78):136-140. https://pubmed.ncbi.nlm.nih.gov/37017155/</a:t>
            </a:r>
          </a:p>
          <a:p>
            <a:pPr>
              <a:spcAft>
                <a:spcPts val="800"/>
              </a:spcAft>
            </a:pPr>
            <a:r>
              <a:rPr sz="1200">
                <a:solidFill>
                  <a:srgbClr val="263238"/>
                </a:solidFill>
                <a:latin typeface="Calibri"/>
              </a:rPr>
              <a:t>[r14] Chaitantipongse S, Thaveepunsan S, Suwannaphisit S, Teeragananan T. Reference Values for Normal Wrist Parameters in the Thai Population. J Hand Surg Asian Pac Vol. 2026;31(1):20-27. doi:10.1142/S2424835526500037 https://doi.org/10.1142/S2424835526500037</a:t>
            </a:r>
          </a:p>
          <a:p>
            <a:pPr>
              <a:spcAft>
                <a:spcPts val="800"/>
              </a:spcAft>
            </a:pPr>
            <a:r>
              <a:rPr sz="1200">
                <a:solidFill>
                  <a:srgbClr val="263238"/>
                </a:solidFill>
                <a:latin typeface="Calibri"/>
              </a:rPr>
              <a:t>[r15] LaMartina J, Jawa A, Stucken C, Merlin G, Tornetta P. Predicting alignment after closed reduction and casting of distal radius fractures. J Hand Surg Am. 2015;40(5):934-9. doi:10.1016/j.jhsa.2015.01.023 https://doi.org/10.1016/j.jhsa.2015.01.023</a:t>
            </a:r>
          </a:p>
          <a:p>
            <a:pPr>
              <a:spcAft>
                <a:spcPts val="800"/>
              </a:spcAft>
            </a:pPr>
            <a:r>
              <a:rPr sz="1200">
                <a:solidFill>
                  <a:srgbClr val="263238"/>
                </a:solidFill>
                <a:latin typeface="Calibri"/>
              </a:rPr>
              <a:t>[r16] Floquet A, Druart T, Lavantes P, Vendeuvre T, Delaveau A. Flexor tendon rupture after volar plating of distal radius fracture: A systematic review of the literature. Hand Surg Rehabil. 2021;40(5):535-546. doi:10.1016/j.hansur.2021.05.008 https://doi.org/10.1016/j.hansur.2021.05.008</a:t>
            </a:r>
          </a:p>
          <a:p>
            <a:pPr>
              <a:spcAft>
                <a:spcPts val="800"/>
              </a:spcAft>
            </a:pPr>
            <a:r>
              <a:rPr sz="1200">
                <a:solidFill>
                  <a:srgbClr val="263238"/>
                </a:solidFill>
                <a:latin typeface="Calibri"/>
              </a:rPr>
              <a:t>[r17] Zollinger PE, Tuinebreijer WE, Breederveld RS, Kreis RW. Can vitamin C prevent complex regional pain syndrome in patients with wrist fractures? A randomized, controlled, multicenter dose-response study. J Bone Joint Surg Am. 2007;89(7):1424-31. doi:10.2106/JBJS.F.01147 https://doi.org/10.2106/JBJS.F.01147</a:t>
            </a:r>
          </a:p>
          <a:p>
            <a:pPr>
              <a:spcAft>
                <a:spcPts val="800"/>
              </a:spcAft>
            </a:pPr>
            <a:r>
              <a:rPr sz="1200">
                <a:solidFill>
                  <a:srgbClr val="263238"/>
                </a:solidFill>
                <a:latin typeface="Calibri"/>
              </a:rPr>
              <a:t>[r18] Ekrol I, Duckworth AD, Ralston SH, Court-Brown CM, McQueen MM. The influence of vitamin C on the outcome of distal radial fractures: a double-blind, randomized controlled trial. J Bone Joint Surg Am. 2014;96(17):1451-9. doi:10.2106/JBJS.M.00268 https://doi.org/10.2106/JBJS.M.00268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68</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Dissaneewate P, Thanavirun P, Tangjaroenpaisan Y, Dissaneewate K. External validation and revision of the Lafontaine criteria for unstable distal radius fractures: a retrospective study. J Orthop Surg Res. 2025;20(1):146. doi:10.1186/s13018-025-05558-w https://doi.org/10.1186/s13018-025-05558-w</a:t>
            </a:r>
          </a:p>
          <a:p>
            <a:pPr>
              <a:spcAft>
                <a:spcPts val="800"/>
              </a:spcAft>
            </a:pPr>
            <a:r>
              <a:rPr sz="1200">
                <a:solidFill>
                  <a:srgbClr val="263238"/>
                </a:solidFill>
                <a:latin typeface="Calibri"/>
              </a:rPr>
              <a:t>[r20] Dankelman LHM, Barvelink B, Verhofstad MHJ, Wijffels MME, Colaris JW. Traditional radiography versus computed tomography to assess reduced distal radius fractures. Eur J Trauma Emerg Surg. 2024;50(5):2313-2321. doi:10.1007/s00068-024-02598-5 https://doi.org/10.1007/s00068-024-02598-5</a:t>
            </a:r>
          </a:p>
          <a:p>
            <a:pPr>
              <a:spcAft>
                <a:spcPts val="800"/>
              </a:spcAft>
            </a:pPr>
            <a:r>
              <a:rPr sz="1200">
                <a:solidFill>
                  <a:srgbClr val="263238"/>
                </a:solidFill>
                <a:latin typeface="Calibri"/>
              </a:rPr>
              <a:t>[r21] Laane CLE, Dijkmans AL, Messinger CJ, Wijffels MME, Bhashyam AR, Chen NC. Cause of Extensor Pollicis Longus Ruptures After Distal Radius Fracture Fixation Using a Volar Plate. Hand (N Y). 2025;20(5):770-777. doi:10.1177/15589447241233763 https://doi.org/10.1177/15589447241233763</a:t>
            </a:r>
          </a:p>
          <a:p>
            <a:pPr>
              <a:spcAft>
                <a:spcPts val="800"/>
              </a:spcAft>
            </a:pPr>
            <a:r>
              <a:rPr sz="1200">
                <a:solidFill>
                  <a:srgbClr val="263238"/>
                </a:solidFill>
                <a:latin typeface="Calibri"/>
              </a:rPr>
              <a:t>[r22] Afifi A, Mansour A. Is it necessary to fix basal fractures of the ulnar styloid after anterior plate fixation of distal radius fractures? A randomized controlled trial. J Hand Surg Eur Vol. 2023;48(6):544-550. doi:10.1177/17531934221140730 https://doi.org/10.1177/17531934221140730</a:t>
            </a:r>
          </a:p>
          <a:p>
            <a:pPr>
              <a:spcAft>
                <a:spcPts val="800"/>
              </a:spcAft>
            </a:pPr>
            <a:r>
              <a:rPr sz="1200">
                <a:solidFill>
                  <a:srgbClr val="263238"/>
                </a:solidFill>
                <a:latin typeface="Calibri"/>
              </a:rPr>
              <a:t>[r23] Harris IA, Naylor JM, Lawson A, Buchbinder R, Ivers R, Balogh Z, et al. A combined randomised and observational study of surgery for fractures in the distal radius in the elderly (CROSSFIRE)-a study protocol. BMJ Open. 2017;7(6):e016100. doi:10.1136/bmjopen-2017-016100 https://doi.org/10.1136/bmjopen-2017-016100</a:t>
            </a:r>
          </a:p>
          <a:p>
            <a:pPr>
              <a:spcAft>
                <a:spcPts val="800"/>
              </a:spcAft>
            </a:pPr>
            <a:r>
              <a:rPr sz="1200">
                <a:solidFill>
                  <a:srgbClr val="263238"/>
                </a:solidFill>
                <a:latin typeface="Calibri"/>
              </a:rPr>
              <a:t>[r24] Nellans KW, Kowalski E, Chung KC. The epidemiology of distal radius fractures. Hand Clin. 2012;28(2):113-25. doi:10.1016/j.hcl.2012.02.001 https://doi.org/10.1016/j.hcl.2012.02.001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68</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Bartl C, Stengel D, Bruckner T, Gebhard F. The treatment of displaced intra-articular distal radius fractures in elderly patients. Dtsch Arztebl Int. 2014;111(46):779-87. doi:10.3238/arztebl.2014.0779 https://doi.org/10.3238/arztebl.2014.0779</a:t>
            </a:r>
          </a:p>
          <a:p>
            <a:pPr>
              <a:spcAft>
                <a:spcPts val="800"/>
              </a:spcAft>
            </a:pPr>
            <a:r>
              <a:rPr sz="1200">
                <a:solidFill>
                  <a:srgbClr val="263238"/>
                </a:solidFill>
                <a:latin typeface="Calibri"/>
              </a:rPr>
              <a:t>[r26] Candela V, Di Lucia P, Carnevali C, Milanese A, Spagnoli A, Villani C, et al. Epidemiology of distal radius fractures: a detailed survey on a large sample of patients in a suburban area. J Orthop Traumatol. 2022;23(1):43. doi:10.1186/s10195-022-00663-6 https://doi.org/10.1186/s10195-022-00663-6</a:t>
            </a:r>
          </a:p>
          <a:p>
            <a:pPr>
              <a:spcAft>
                <a:spcPts val="800"/>
              </a:spcAft>
            </a:pPr>
            <a:r>
              <a:rPr sz="1200">
                <a:solidFill>
                  <a:srgbClr val="263238"/>
                </a:solidFill>
                <a:latin typeface="Calibri"/>
              </a:rPr>
              <a:t>[r27] Haak SL, Borgstede MG, Stolmeijer R, Bens BW, Boendermaker AE, van der Kolk BBY, et al. Point-of-care ultrasound-guided versus standard reduction of displaced distal radius fractures in the emergency department: a randomised controlled clinical trial. Emerg Med J. 2023;40(12):826-831. doi:10.1136/emermed-2023-213178 https://doi.org/10.1136/emermed-2023-213178</a:t>
            </a:r>
          </a:p>
          <a:p>
            <a:pPr>
              <a:spcAft>
                <a:spcPts val="800"/>
              </a:spcAft>
            </a:pPr>
            <a:r>
              <a:rPr sz="1200">
                <a:solidFill>
                  <a:srgbClr val="263238"/>
                </a:solidFill>
                <a:latin typeface="Calibri"/>
              </a:rPr>
              <a:t>[r28] Fernandez DL. Distal radius fracture: the rationale of a classification. Chir Main. 2001;20(6):411-25. doi:10.1016/s1297-3203(01)00067-1 https://doi.org/10.1016/s1297-3203(01)00067-1</a:t>
            </a:r>
          </a:p>
          <a:p>
            <a:pPr>
              <a:spcAft>
                <a:spcPts val="800"/>
              </a:spcAft>
            </a:pPr>
            <a:r>
              <a:rPr sz="1200">
                <a:solidFill>
                  <a:srgbClr val="263238"/>
                </a:solidFill>
                <a:latin typeface="Calibri"/>
              </a:rPr>
              <a:t>[r29] Orbay JL, Touhami A. Current concepts in volar fixed-angle fixation of unstable distal radius fractures. Clin Orthop Relat Res. 2006;445:58-67. doi:10.1097/01.blo.0000205891.96575.0f https://doi.org/10.1097/01.blo.0000205891.96575.0f</a:t>
            </a:r>
          </a:p>
          <a:p>
            <a:pPr>
              <a:spcAft>
                <a:spcPts val="800"/>
              </a:spcAft>
            </a:pPr>
            <a:r>
              <a:rPr sz="1200">
                <a:solidFill>
                  <a:srgbClr val="263238"/>
                </a:solidFill>
                <a:latin typeface="Calibri"/>
              </a:rPr>
              <a:t>[r30] Alrefai S, Hsu D, Persitz J, Noori A, Chan A, Paul R. The Extended Flexor Carpi Radialis Approach for Distal Radius Fracture Fixation: A Prospective Study. J Hand Surg Glob Online. 2025;7(3):100710. doi:10.1016/j.jhsg.2025.02.003 https://doi.org/10.1016/j.jhsg.2025.02.003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68</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Kunc V. Volar approaches to the distal radius. Rozhl Chir. 2025;104(8):326-331. doi:10.48095/ccrvch2025326 https://doi.org/10.48095/ccrvch2025326</a:t>
            </a:r>
          </a:p>
          <a:p>
            <a:pPr>
              <a:spcAft>
                <a:spcPts val="800"/>
              </a:spcAft>
            </a:pPr>
            <a:r>
              <a:rPr sz="1200">
                <a:solidFill>
                  <a:srgbClr val="263238"/>
                </a:solidFill>
                <a:latin typeface="Calibri"/>
              </a:rPr>
              <a:t>[r32] Palmer AK, Werner FW. Biomechanics of the distal radioulnar joint. Clin Orthop Relat Res. 1984;(187):26-35. https://pubmed.ncbi.nlm.nih.gov/6744728/</a:t>
            </a:r>
          </a:p>
          <a:p>
            <a:pPr>
              <a:spcAft>
                <a:spcPts val="800"/>
              </a:spcAft>
            </a:pPr>
            <a:r>
              <a:rPr sz="1200">
                <a:solidFill>
                  <a:srgbClr val="263238"/>
                </a:solidFill>
                <a:latin typeface="Calibri"/>
              </a:rPr>
              <a:t>[r33] Nakamura T, Iwamoto T, Matsumura N, Sato K, Toyama Y. Radiographic and Arthroscopic Assessment of DRUJ Instability Due to Foveal Avulsion of the Radioulnar Ligament in Distal Radius Fractures. J Wrist Surg. 2014;3(1):12-7. doi:10.1055/s-0033-1364175 https://pubmed.ncbi.nlm.nih.gov/24533240/</a:t>
            </a:r>
          </a:p>
          <a:p>
            <a:pPr>
              <a:spcAft>
                <a:spcPts val="800"/>
              </a:spcAft>
            </a:pPr>
            <a:r>
              <a:rPr sz="1200">
                <a:solidFill>
                  <a:srgbClr val="263238"/>
                </a:solidFill>
                <a:latin typeface="Calibri"/>
              </a:rPr>
              <a:t>[r34] Kleinlugtenbelt YV, Groen SR, Ham SJ, Kloen P, Haverlag R, Simons MP, et al. Classification systems for distal radius fractures. Acta Orthop. 2017;88(6):681-687. doi:10.1080/17453674.2017.1338066 https://doi.org/10.1080/17453674.2017.1338066</a:t>
            </a:r>
          </a:p>
          <a:p>
            <a:pPr>
              <a:spcAft>
                <a:spcPts val="800"/>
              </a:spcAft>
            </a:pPr>
            <a:r>
              <a:rPr sz="1200">
                <a:solidFill>
                  <a:srgbClr val="263238"/>
                </a:solidFill>
                <a:latin typeface="Calibri"/>
              </a:rPr>
              <a:t>[r35] Sharma M, Choudhury SR, Soundararajan R, Sheth R, Sinha A, Prakash M. Reliability of distal radius fracture classification systems: a CT based study. Emerg Radiol. 2024;31(6):873-879. doi:10.1007/s10140-024-02294-2 https://doi.org/10.1007/s10140-024-02294-2</a:t>
            </a:r>
          </a:p>
          <a:p>
            <a:pPr>
              <a:spcAft>
                <a:spcPts val="800"/>
              </a:spcAft>
            </a:pPr>
            <a:r>
              <a:rPr sz="1200">
                <a:solidFill>
                  <a:srgbClr val="263238"/>
                </a:solidFill>
                <a:latin typeface="Calibri"/>
              </a:rPr>
              <a:t>[r36] Barvelink B, Reijman M, Smidt S, Miranda Afonso P, Verhaar JAN, Colaris JW, et al. Redisplacement of reduced distal radius fractures in adults: does the type of casting play a role? The CAST study, a multicentre cluster randomized controlled trial. Bone Joint J. 2024;106-B(7):696-704. doi:10.1302/0301-620X.106B7.BJJ-2024-0014.R1 https://doi.org/10.1302/0301-620X.106B7.BJJ-2024-0014.R1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68</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National Institute for Health and Care Excellence. Fractures (non-complex): assessment and management. NICE guideline NG38. London: NICE; 2016 Feb 17 (consultado 2026 oct 4). https://www.nice.org.uk/guidance/ng38</a:t>
            </a:r>
          </a:p>
          <a:p>
            <a:pPr>
              <a:spcAft>
                <a:spcPts val="800"/>
              </a:spcAft>
            </a:pPr>
            <a:r>
              <a:rPr sz="1200">
                <a:solidFill>
                  <a:srgbClr val="263238"/>
                </a:solidFill>
                <a:latin typeface="Calibri"/>
              </a:rPr>
              <a:t>[r38] Walenkamp MM, Rosenwasser MP, Goslings JC, Schep NW. A multicentre cross-sectional study to examine physicians' ability to rule out a distal radius fracture based on clinical findings. Eur J Trauma Emerg Surg. 2016;42(2):185-90. doi:10.1007/s00068-015-0527-7 https://doi.org/10.1007/s00068-015-0527-7</a:t>
            </a:r>
          </a:p>
          <a:p>
            <a:pPr>
              <a:spcAft>
                <a:spcPts val="800"/>
              </a:spcAft>
            </a:pPr>
            <a:r>
              <a:rPr sz="1200">
                <a:solidFill>
                  <a:srgbClr val="263238"/>
                </a:solidFill>
                <a:latin typeface="Calibri"/>
              </a:rPr>
              <a:t>[r39] Catalano LW, Barron OA, Glickel SZ. Assessment of articular displacement of distal radius fractures. Clin Orthop Relat Res. 2004;(423):79-84. doi:10.1097/01.blo.0000132884.51311.28 https://doi.org/10.1097/01.blo.0000132884.51311.28</a:t>
            </a:r>
          </a:p>
          <a:p>
            <a:pPr>
              <a:spcAft>
                <a:spcPts val="800"/>
              </a:spcAft>
            </a:pPr>
            <a:r>
              <a:rPr sz="1200">
                <a:solidFill>
                  <a:srgbClr val="263238"/>
                </a:solidFill>
                <a:latin typeface="Calibri"/>
              </a:rPr>
              <a:t>[r40] Hassellund SS, Williksen JH, Laane MM, Pripp A, Rosales CP, Karlsen Ø, et al. Cast immobilization is non-inferior to volar locking plates in relation to QuickDASH after one year in patients aged 65 years and older: a randomized controlled trial of displaced distal radius fractures. Bone Joint J. 2021;103-B(2):247-255. doi:10.1302/0301-620X.103B2.BJJ-2020-0192.R2 https://doi.org/10.1302/0301-620X.103B2.BJJ-2020-0192.R2</a:t>
            </a:r>
          </a:p>
          <a:p>
            <a:pPr>
              <a:spcAft>
                <a:spcPts val="800"/>
              </a:spcAft>
            </a:pPr>
            <a:r>
              <a:rPr sz="1200">
                <a:solidFill>
                  <a:srgbClr val="263238"/>
                </a:solidFill>
                <a:latin typeface="Calibri"/>
              </a:rPr>
              <a:t>[r41] Walenkamp MM, Vos LM, Strackee SD, Goslings JC, Schep NW. The Unstable Distal Radius Fracture-How Do We Define It? A Systematic Review. J Wrist Surg. 2015;4(4):307-16. doi:10.1055/s-0035-1556860 https://pubmed.ncbi.nlm.nih.gov/26649263/</a:t>
            </a:r>
          </a:p>
          <a:p>
            <a:pPr>
              <a:spcAft>
                <a:spcPts val="800"/>
              </a:spcAft>
            </a:pPr>
            <a:r>
              <a:rPr sz="1200">
                <a:solidFill>
                  <a:srgbClr val="263238"/>
                </a:solidFill>
                <a:latin typeface="Calibri"/>
              </a:rPr>
              <a:t>[r42] Nguyen SA, Dang AH, Tran DQ. Adults Closed Distal Radial Fractures: Current Concepts in Treatment Selection and Complication Prevention. J Hand Surg Glob Online. 2026;8(1):100886. doi:10.1016/j.jhsg.2025.100886 https://doi.org/10.1016/j.jhsg.2025.100886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68</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Nesbitt KS, Failla JM, Les C. Assessment of instability factors in adult distal radius fractures. J Hand Surg Am. 2004;29(6):1128-38. doi:10.1016/j.jhsa.2004.06.008 https://doi.org/10.1016/j.jhsa.2004.06.008</a:t>
            </a:r>
          </a:p>
          <a:p>
            <a:pPr>
              <a:spcAft>
                <a:spcPts val="800"/>
              </a:spcAft>
            </a:pPr>
            <a:r>
              <a:rPr sz="1200">
                <a:solidFill>
                  <a:srgbClr val="263238"/>
                </a:solidFill>
                <a:latin typeface="Calibri"/>
              </a:rPr>
              <a:t>[r44] Mackenney PJ, McQueen MM, Elton R. Prediction of instability in distal radial fractures. J Bone Joint Surg Am. 2006;88(9):1944-51. doi:10.2106/JBJS.D.02520 https://pubmed.ncbi.nlm.nih.gov/16951109/</a:t>
            </a:r>
          </a:p>
          <a:p>
            <a:pPr>
              <a:spcAft>
                <a:spcPts val="800"/>
              </a:spcAft>
            </a:pPr>
            <a:r>
              <a:rPr sz="1200">
                <a:solidFill>
                  <a:srgbClr val="263238"/>
                </a:solidFill>
                <a:latin typeface="Calibri"/>
              </a:rPr>
              <a:t>[r45] Wijffels MM, Keizer J, Buijze GA, Zenke Y, Krijnen P, Schep NW, et al. Ulnar styloid process nonunion and outcome in patients with a distal radius fracture: a meta-analysis of comparative clinical trials. Injury. 2014;45(12):1889-95. doi:10.1016/j.injury.2014.08.007 https://doi.org/10.1016/j.injury.2014.08.007</a:t>
            </a:r>
          </a:p>
          <a:p>
            <a:pPr>
              <a:spcAft>
                <a:spcPts val="800"/>
              </a:spcAft>
            </a:pPr>
            <a:r>
              <a:rPr sz="1200">
                <a:solidFill>
                  <a:srgbClr val="263238"/>
                </a:solidFill>
                <a:latin typeface="Calibri"/>
              </a:rPr>
              <a:t>[r46] Forward DP, Lindau TR, Melsom DS. Intercarpal ligament injuries associated with fractures of the distal part of the radius. J Bone Joint Surg Am. 2007;89(11):2334-40. doi:10.2106/JBJS.F.01537 https://doi.org/10.2106/JBJS.F.01537</a:t>
            </a:r>
          </a:p>
          <a:p>
            <a:pPr>
              <a:spcAft>
                <a:spcPts val="800"/>
              </a:spcAft>
            </a:pPr>
            <a:r>
              <a:rPr sz="1200">
                <a:solidFill>
                  <a:srgbClr val="263238"/>
                </a:solidFill>
                <a:latin typeface="Calibri"/>
              </a:rPr>
              <a:t>[r47] Bentohami A, van Delft EAK, Vermeulen J, Sosef NL, de Korte N, Bijlsma TS, et al. Non- or Minimally Displaced Distal Radial Fractures in Adult Patients: Three Weeks versus Five Weeks of Cast Immobilization-A Randomized Controlled Trial. J Wrist Surg. 2019;8(1):43-48. doi:10.1055/s-0038-1668155 https://pubmed.ncbi.nlm.nih.gov/30723601/</a:t>
            </a:r>
          </a:p>
          <a:p>
            <a:pPr>
              <a:spcAft>
                <a:spcPts val="800"/>
              </a:spcAft>
            </a:pPr>
            <a:r>
              <a:rPr sz="1200">
                <a:solidFill>
                  <a:srgbClr val="263238"/>
                </a:solidFill>
                <a:latin typeface="Calibri"/>
              </a:rPr>
              <a:t>[r48] Saving J, Severin Wahlgren S, Olsson K, Enocson A, Ponzer S, Sköldenberg O, et al. Nonoperative Treatment Compared with Volar Locking Plate Fixation for Dorsally Displaced Distal Radial Fractures in the Elderly: A Randomized Controlled Trial. J Bone Joint Surg Am. 2019;101(11):961-969. doi:10.2106/JBJS.18.00768 https://doi.org/10.2106/JBJS.18.00768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68</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de Bruijn MAN, Boersma EZ, van Silfhout L, Tromp TN, Adang EMM, van de Krol E, et al. One week versus three to five weeks of plaster cast immobilization for nonreduced distal radius fractures, a cost effectiveness analysis embedded in a stepped wedge cluster randomized controlled trial. Eur J Health Econ. 2025;26(9):1645-1654. doi:10.1007/s10198-025-01795-2 https://doi.org/10.1007/s10198-025-01795-2</a:t>
            </a:r>
          </a:p>
          <a:p>
            <a:pPr>
              <a:spcAft>
                <a:spcPts val="800"/>
              </a:spcAft>
            </a:pPr>
            <a:r>
              <a:rPr sz="1200">
                <a:solidFill>
                  <a:srgbClr val="263238"/>
                </a:solidFill>
                <a:latin typeface="Calibri"/>
              </a:rPr>
              <a:t>[r50] Costa ML, Achten J, Ooms A, Png ME, Cook JA, Lamb SE, et al. Surgical fixation with K-wires versus casting in adults with fracture of distal radius: DRAFFT2 multicentre randomised clinical trial. BMJ. 2022;376:e068041. doi:10.1136/bmj-2021-068041 https://doi.org/10.1136/bmj-2021-068041</a:t>
            </a:r>
          </a:p>
          <a:p>
            <a:pPr>
              <a:spcAft>
                <a:spcPts val="800"/>
              </a:spcAft>
            </a:pPr>
            <a:r>
              <a:rPr sz="1200">
                <a:solidFill>
                  <a:srgbClr val="263238"/>
                </a:solidFill>
                <a:latin typeface="Calibri"/>
              </a:rPr>
              <a:t>[r51] Peng F, Liu YX, Wan ZY. Percutaneous pinning versus volar locking plate internal fixation for unstable distal radius fractures: a meta-analysis. J Hand Surg Eur Vol. 2018;43(2):158-167. doi:10.1177/1753193417735810 https://doi.org/10.1177/1753193417735810</a:t>
            </a:r>
          </a:p>
          <a:p>
            <a:pPr>
              <a:spcAft>
                <a:spcPts val="800"/>
              </a:spcAft>
            </a:pPr>
            <a:r>
              <a:rPr sz="1200">
                <a:solidFill>
                  <a:srgbClr val="263238"/>
                </a:solidFill>
                <a:latin typeface="Calibri"/>
              </a:rPr>
              <a:t>[r52] Trumble TE, Wagner W, Hanel DP, Vedder NB, Gilbert M. Intrafocal (Kapandji) pinning of distal radius fractures with and without external fixation. J Hand Surg Am. 1998;23(3):381-94. doi:10.1016/S0363-5023(05)80455-1 https://doi.org/10.1016/S0363-5023(05)80455-1</a:t>
            </a:r>
          </a:p>
          <a:p>
            <a:pPr>
              <a:spcAft>
                <a:spcPts val="800"/>
              </a:spcAft>
            </a:pPr>
            <a:r>
              <a:rPr sz="1200">
                <a:solidFill>
                  <a:srgbClr val="263238"/>
                </a:solidFill>
                <a:latin typeface="Calibri"/>
              </a:rPr>
              <a:t>[r53] Chung KC, Kim HM, Malay S, Shauver MJ. The Wrist and Radius Injury Surgical Trial: 12-Month Outcomes from a Multicenter International Randomized Clinical Trial. Plast Reconstr Surg. 2020;145(6):1054e-1066e. doi:10.1097/PRS.0000000000006829 https://doi.org/10.1097/PRS.0000000000006829</a:t>
            </a:r>
          </a:p>
          <a:p>
            <a:pPr>
              <a:spcAft>
                <a:spcPts val="800"/>
              </a:spcAft>
            </a:pPr>
            <a:r>
              <a:rPr sz="1200">
                <a:solidFill>
                  <a:srgbClr val="263238"/>
                </a:solidFill>
                <a:latin typeface="Calibri"/>
              </a:rPr>
              <a:t>[r54] Südow H, Severin S, Wilcke M, Saving J, Sköldenberg O, Navarro CM. Non-operative treatment or volar locking plate fixation for dorsally displaced distal radius fractures in patients over 70 years - a three year follow-up of a randomized controlled trial. BMC Musculoskelet Disord. 2022;23(1):447. doi:10.1186/s12891-022-05394-7 https://doi.org/10.1186/s12891-022-05394-7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68</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Arora R, Lutz M, Deml C, Krappinger D, Haug L, Gabl M. A prospective randomized trial comparing nonoperative treatment with volar locking plate fixation for displaced and unstable distal radial fractures in patients sixty-five years of age and older. J Bone Joint Surg Am. 2011;93(23):2146-53. doi:10.2106/JBJS.J.01597 https://doi.org/10.2106/JBJS.J.01597</a:t>
            </a:r>
          </a:p>
          <a:p>
            <a:pPr>
              <a:spcAft>
                <a:spcPts val="800"/>
              </a:spcAft>
            </a:pPr>
            <a:r>
              <a:rPr sz="1200">
                <a:solidFill>
                  <a:srgbClr val="263238"/>
                </a:solidFill>
                <a:latin typeface="Calibri"/>
              </a:rPr>
              <a:t>[r56] Ter Meulen DP, Selles CA, Kret EJ, Kruiswijk AA, Slichter ME, Colaris JW, et al. Cast Versus Surgery for Displaced Intra-Articular Distal Radius Fractures in the Elderly a Randomized Clinical Noninferiority Trial (the DART Study). JB JS Open Access. 2025;10(3):. doi:10.2106/JBJS.OA.25.00060 https://doi.org/10.2106/JBJS.OA.25.00060</a:t>
            </a:r>
          </a:p>
          <a:p>
            <a:pPr>
              <a:spcAft>
                <a:spcPts val="800"/>
              </a:spcAft>
            </a:pPr>
            <a:r>
              <a:rPr sz="1200">
                <a:solidFill>
                  <a:srgbClr val="263238"/>
                </a:solidFill>
                <a:latin typeface="Calibri"/>
              </a:rPr>
              <a:t>[r57] Hevonkorpi TP, Launonen AP, Reito A, Schandorff Skjærbæk M, Li Y, Luokkala T, et al. Nonoperative treatment versus volar locking plating for distal radius fracture in patients aged 65 years or older (DRIFT trial): A randomized controlled trial. PLoS Med. 2025;22(9):e1004728. doi:10.1371/journal.pmed.1004728 https://doi.org/10.1371/journal.pmed.1004728</a:t>
            </a:r>
          </a:p>
          <a:p>
            <a:pPr>
              <a:spcAft>
                <a:spcPts val="800"/>
              </a:spcAft>
            </a:pPr>
            <a:r>
              <a:rPr sz="1200">
                <a:solidFill>
                  <a:srgbClr val="263238"/>
                </a:solidFill>
                <a:latin typeface="Calibri"/>
              </a:rPr>
              <a:t>[r58] Lawson A, Na M, Naylor JM, Lewin AM, Harris IA. Volar Locking Plate Fixation Versus Closed Reduction for Distal Radial Fractures in Adults: A Systematic Review and Meta-Analysis. JBJS Rev. 2021;9(1):e20.00022. doi:10.2106/JBJS.RVW.20.00022 https://doi.org/10.2106/JBJS.RVW.20.00022</a:t>
            </a:r>
          </a:p>
          <a:p>
            <a:pPr>
              <a:spcAft>
                <a:spcPts val="800"/>
              </a:spcAft>
            </a:pPr>
            <a:r>
              <a:rPr sz="1200">
                <a:solidFill>
                  <a:srgbClr val="263238"/>
                </a:solidFill>
                <a:latin typeface="Calibri"/>
              </a:rPr>
              <a:t>[r59] Oldrini LM, Feltri P, Albanese J, Lucchina S, Filardo G, Candrian C. Volar locking plate vs cast immobilization for distal radius fractures: a systematic review and meta-analysis. EFORT Open Rev. 2022;7(9):644-652. doi:10.1530/EOR-22-0022 https://doi.org/10.1530/EOR-22-0022</a:t>
            </a:r>
          </a:p>
          <a:p>
            <a:pPr>
              <a:spcAft>
                <a:spcPts val="800"/>
              </a:spcAft>
            </a:pPr>
            <a:r>
              <a:rPr sz="1200">
                <a:solidFill>
                  <a:srgbClr val="263238"/>
                </a:solidFill>
                <a:latin typeface="Calibri"/>
              </a:rPr>
              <a:t>[r60] Gou Q, Xiong X, Cao D, He Y, Li X. Volar locking plate versus external fixation for unstable distal radius fractures: a systematic review and meta-analysis based on randomized controlled trials. BMC Musculoskelet Disord. 2021;22(1):433. doi:10.1186/s12891-021-04312-7 https://doi.org/10.1186/s12891-021-04312-7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68</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Saving J, Enocson A, Ponzer S, Mellstrand Navarro C. External Fixation Versus Volar Locking Plate for Unstable Dorsally Displaced Distal Radius Fractures-A 3-Year Follow-Up of a Randomized Controlled Study. J Hand Surg Am. 2019;44(1):18-26. doi:10.1016/j.jhsa.2018.09.015 https://doi.org/10.1016/j.jhsa.2018.09.015</a:t>
            </a:r>
          </a:p>
          <a:p>
            <a:pPr>
              <a:spcAft>
                <a:spcPts val="800"/>
              </a:spcAft>
            </a:pPr>
            <a:r>
              <a:rPr sz="1200">
                <a:solidFill>
                  <a:srgbClr val="263238"/>
                </a:solidFill>
                <a:latin typeface="Calibri"/>
              </a:rPr>
              <a:t>[r62] Khan S, Persitz J, Shrouder-Henry J, Khan M, Chan A, Paul R. Effect of Time-To-Surgery on Distal Radius Fracture Outcomes: A Systematic Review. J Hand Surg Am. 2023;48(5):435-443. doi:10.1016/j.jhsa.2022.12.018 https://doi.org/10.1016/j.jhsa.2022.12.018</a:t>
            </a:r>
          </a:p>
          <a:p>
            <a:pPr>
              <a:spcAft>
                <a:spcPts val="800"/>
              </a:spcAft>
            </a:pPr>
            <a:r>
              <a:rPr sz="1200">
                <a:solidFill>
                  <a:srgbClr val="263238"/>
                </a:solidFill>
                <a:latin typeface="Calibri"/>
              </a:rPr>
              <a:t>[r63] Warrender WJ, Wagner DJ, Hoyer RW, Merrell GA, Kleinman WB, Smetana BS. A Cadaveric Comparison of Approaches for Exposure of the Volar Distal Radius: Is There a Utilitarian Approach?. Hand (N Y). 2024;19(1):44-51. doi:10.1177/15589447221094320 https://doi.org/10.1177/15589447221094320</a:t>
            </a:r>
          </a:p>
          <a:p>
            <a:pPr>
              <a:spcAft>
                <a:spcPts val="800"/>
              </a:spcAft>
            </a:pPr>
            <a:r>
              <a:rPr sz="1200">
                <a:solidFill>
                  <a:srgbClr val="263238"/>
                </a:solidFill>
                <a:latin typeface="Calibri"/>
              </a:rPr>
              <a:t>[r64] Ying L, Cai G, Zhu Z, Yu G, Su Y, Luo H. Does pronator quadratus repair affect functional outcome following volar plate fixation of distal radius fractures? A systematic review and meta-analysis. Front Med (Lausanne). 2023;10:992493. doi:10.3389/fmed.2023.992493 https://doi.org/10.3389/fmed.2023.992493</a:t>
            </a:r>
          </a:p>
          <a:p>
            <a:pPr>
              <a:spcAft>
                <a:spcPts val="800"/>
              </a:spcAft>
            </a:pPr>
            <a:r>
              <a:rPr sz="1200">
                <a:solidFill>
                  <a:srgbClr val="263238"/>
                </a:solidFill>
                <a:latin typeface="Calibri"/>
              </a:rPr>
              <a:t>[r65] Yamamoto M, Fujihara Y, Fujihara N, Hirata H. A systematic review of volar locking plate removal after distal radius fracture. Injury. 2017;48(12):2650-2656. doi:10.1016/j.injury.2017.10.010 https://doi.org/10.1016/j.injury.2017.10.010</a:t>
            </a:r>
          </a:p>
          <a:p>
            <a:pPr>
              <a:spcAft>
                <a:spcPts val="800"/>
              </a:spcAft>
            </a:pPr>
            <a:r>
              <a:rPr sz="1200">
                <a:solidFill>
                  <a:srgbClr val="263238"/>
                </a:solidFill>
                <a:latin typeface="Calibri"/>
              </a:rPr>
              <a:t>[r66] Nwosu C, Rodriguez K, Zeng S, Klifto KM, Klifto CS, Ruch DS. Complications Following Volar Locking Plate Fixation of Distal Radius Fractures in Adults: A Systematic Review of Randomized Control Trials. J Hand Surg Am. 2023;48(9):861-874. doi:10.1016/j.jhsa.2023.04.022 https://doi.org/10.1016/j.jhsa.2023.04.022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68</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Alter TH, Sandrowski K, Gallant G, Kwok M, Ilyas AM. Complications of Volar Plating of Distal Radius Fractures: A Systematic Review. J Wrist Surg. 2019;8(3):255-262. doi:10.1055/s-0038-1667304 https://pubmed.ncbi.nlm.nih.gov/31192050/</a:t>
            </a:r>
          </a:p>
          <a:p>
            <a:pPr>
              <a:spcAft>
                <a:spcPts val="800"/>
              </a:spcAft>
            </a:pPr>
            <a:r>
              <a:rPr sz="1200">
                <a:solidFill>
                  <a:srgbClr val="263238"/>
                </a:solidFill>
                <a:latin typeface="Calibri"/>
              </a:rPr>
              <a:t>[r68] Zollinger PE, Tuinebreijer WE, Kreis RW, Breederveld RS. Effect of vitamin C on frequency of reflex sympathetic dystrophy in wrist fractures: a randomised trial. Lancet. 1999;354(9195):2025-8. doi:10.1016/S0140-6736(99)03059-7 https://doi.org/10.1016/S0140-6736(99)03059-7</a:t>
            </a:r>
          </a:p>
          <a:p>
            <a:pPr>
              <a:spcAft>
                <a:spcPts val="800"/>
              </a:spcAft>
            </a:pPr>
            <a:r>
              <a:rPr sz="1200">
                <a:solidFill>
                  <a:srgbClr val="263238"/>
                </a:solidFill>
                <a:latin typeface="Calibri"/>
              </a:rPr>
              <a:t>[r69] Evaniew N, McCarthy C, Kleinlugtenbelt YV, Ghert M, Bhandari M. Vitamin C to Prevent Complex Regional Pain Syndrome in Patients With Distal Radius Fractures: A Meta-Analysis of Randomized Controlled Trials. J Orthop Trauma. 2015;29(8):e235-41. doi:10.1097/BOT.0000000000000305 https://doi.org/10.1097/BOT.0000000000000305</a:t>
            </a:r>
          </a:p>
          <a:p>
            <a:pPr>
              <a:spcAft>
                <a:spcPts val="800"/>
              </a:spcAft>
            </a:pPr>
            <a:r>
              <a:rPr sz="1200">
                <a:solidFill>
                  <a:srgbClr val="263238"/>
                </a:solidFill>
                <a:latin typeface="Calibri"/>
              </a:rPr>
              <a:t>[r70] Aïm F, Klouche S, Frison A, Bauer T, Hardy P. Efficacy of vitamin C in preventing complex regional pain syndrome after wrist fracture: A systematic review and meta-analysis. Orthop Traumatol Surg Res. 2017;103(3):465-470. doi:10.1016/j.otsr.2016.12.021 https://doi.org/10.1016/j.otsr.2016.12.021</a:t>
            </a:r>
          </a:p>
          <a:p>
            <a:pPr>
              <a:spcAft>
                <a:spcPts val="800"/>
              </a:spcAft>
            </a:pPr>
            <a:r>
              <a:rPr sz="1200">
                <a:solidFill>
                  <a:srgbClr val="263238"/>
                </a:solidFill>
                <a:latin typeface="Calibri"/>
              </a:rPr>
              <a:t>[r71] Lorente A, Mariscal G, Lorente R. Incidence and risk factors for complex regional pain syndrome in radius fractures: meta-analysis. Arch Orthop Trauma Surg. 2023;143(9):5687-5699. doi:10.1007/s00402-023-04909-8 https://doi.org/10.1007/s00402-023-04909-8</a:t>
            </a:r>
          </a:p>
          <a:p>
            <a:pPr>
              <a:spcAft>
                <a:spcPts val="800"/>
              </a:spcAft>
            </a:pPr>
            <a:r>
              <a:rPr sz="1200">
                <a:solidFill>
                  <a:srgbClr val="263238"/>
                </a:solidFill>
                <a:latin typeface="Calibri"/>
              </a:rPr>
              <a:t>[r72] Handoll HH, Elliott J. Rehabilitation for distal radial fractures in adults. Cochrane Database Syst Rev. 2015;2015(9):CD003324. doi:10.1002/14651858.CD003324.pub3 https://doi.org/10.1002/14651858.CD003324.pub3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68</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[r73] Gutiérrez-Espinoza H, Gutiérrez-Monclus R, Román-Veas J, Valenzuela-Fuenzalida J, Hagert E, Araya-Quintanilla F. Effectiveness of supervised physiotherapy versus a home exercise program in patients with distal radius fracture: a randomized controlled trial with a 2-year follow-up. Physiotherapy. 2024;124:93-100. doi:10.1016/j.physio.2024.03.005 https://doi.org/10.1016/j.physio.2024.03.005</a:t>
            </a:r>
          </a:p>
          <a:p>
            <a:pPr>
              <a:spcAft>
                <a:spcPts val="800"/>
              </a:spcAft>
            </a:pPr>
            <a:r>
              <a:rPr sz="1200">
                <a:solidFill>
                  <a:srgbClr val="263238"/>
                </a:solidFill>
                <a:latin typeface="Calibri"/>
              </a:rPr>
              <a:t>[r74] Combined Randomised and Observational Study of Surgery for Fractures in the Distal Radius in the Elderly (CROSSFIRE) Study Group; Lawson A, Naylor JM, Buchbinder R, Ivers R, Balogh ZJ, Smith P, et al. Surgical Plating vs Closed Reduction for Fractures in the Distal Radius in Older Patients: A Randomized Clinical Trial. JAMA Surg. 2021;156(3):229-237. doi:10.1001/jamasurg.2020.5672 https://doi.org/10.1001/jamasurg.2020.5672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68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 del radio distal en el adulto: qué decide el tratamiento y qué no</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