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34A1 avulsión</c:v>
                </c:pt>
                <c:pt idx="1">
                  <c:v>34A2 fragmento extraarticular</c:v>
                </c:pt>
                <c:pt idx="2">
                  <c:v>34B1 vertical lateral</c:v>
                </c:pt>
                <c:pt idx="3">
                  <c:v>34B2 vertical medial</c:v>
                </c:pt>
                <c:pt idx="4">
                  <c:v>34C1 transversa simple</c:v>
                </c:pt>
                <c:pt idx="5">
                  <c:v>34C2 en cuña</c:v>
                </c:pt>
                <c:pt idx="6">
                  <c:v>34C3 multifragmentaria</c:v>
                </c:pt>
              </c:strCache>
            </c:strRef>
          </c:cat>
          <c:val>
            <c:numRef>
              <c:f>Sheet1!$B$2:$B$8</c:f>
              <c:numCache>
                <c:formatCode>General</c:formatCode>
                <c:ptCount val="7"/>
                <c:pt idx="0">
                  <c:v>12.7</c:v>
                </c:pt>
                <c:pt idx="1">
                  <c:v>3.3</c:v>
                </c:pt>
                <c:pt idx="2">
                  <c:v>19.7</c:v>
                </c:pt>
                <c:pt idx="3">
                  <c:v>6.8</c:v>
                </c:pt>
                <c:pt idx="4">
                  <c:v>29.5</c:v>
                </c:pt>
                <c:pt idx="5">
                  <c:v>11.1</c:v>
                </c:pt>
                <c:pt idx="6">
                  <c:v>15.7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34A1</c:v>
                </c:pt>
                <c:pt idx="1">
                  <c:v>34A2</c:v>
                </c:pt>
                <c:pt idx="2">
                  <c:v>34B1</c:v>
                </c:pt>
                <c:pt idx="3">
                  <c:v>34B2</c:v>
                </c:pt>
                <c:pt idx="4">
                  <c:v>34C1</c:v>
                </c:pt>
                <c:pt idx="5">
                  <c:v>34C2</c:v>
                </c:pt>
                <c:pt idx="6">
                  <c:v>34C3</c:v>
                </c:pt>
              </c:strCache>
            </c:strRef>
          </c:cat>
          <c:val>
            <c:numRef>
              <c:f>Sheet1!$B$2:$B$8</c:f>
              <c:numCache>
                <c:formatCode>General</c:formatCode>
                <c:ptCount val="7"/>
                <c:pt idx="0">
                  <c:v>76.3</c:v>
                </c:pt>
                <c:pt idx="1">
                  <c:v>84.8</c:v>
                </c:pt>
                <c:pt idx="2">
                  <c:v>97.1</c:v>
                </c:pt>
                <c:pt idx="3">
                  <c:v>90.3</c:v>
                </c:pt>
                <c:pt idx="4">
                  <c:v>56.6</c:v>
                </c:pt>
                <c:pt idx="5">
                  <c:v>46.5</c:v>
                </c:pt>
                <c:pt idx="6">
                  <c:v>41.4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Fractura por estrés</c:v>
                </c:pt>
                <c:pt idx="1">
                  <c:v>Accidente de tránsito</c:v>
                </c:pt>
                <c:pt idx="2">
                  <c:v>Otras causas</c:v>
                </c:pt>
                <c:pt idx="3">
                  <c:v>Caída no especificada</c:v>
                </c:pt>
                <c:pt idx="4">
                  <c:v>Caída de altura</c:v>
                </c:pt>
                <c:pt idx="5">
                  <c:v>Caída de pie</c:v>
                </c:pt>
              </c:strCache>
            </c:strRef>
          </c:cat>
          <c:val>
            <c:numRef>
              <c:f>Sheet1!$B$2:$B$7</c:f>
              <c:numCache>
                <c:formatCode>General</c:formatCode>
                <c:ptCount val="6"/>
                <c:pt idx="0">
                  <c:v>0.5</c:v>
                </c:pt>
                <c:pt idx="1">
                  <c:v>7.5</c:v>
                </c:pt>
                <c:pt idx="2">
                  <c:v>7.8</c:v>
                </c:pt>
                <c:pt idx="3">
                  <c:v>8.2</c:v>
                </c:pt>
                <c:pt idx="4">
                  <c:v>8.7</c:v>
                </c:pt>
                <c:pt idx="5">
                  <c:v>69.8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c:v>
                </c:pt>
              </c:strCache>
            </c:strRef>
          </c:tx>
          <c:spPr>
            <a:solidFill>
              <a:srgbClr val="0F5F6B"/>
            </a:solidFill>
          </c:spPr>
          <c:cat>
            <c:strRef>
              <c:f>Sheet1!$A$2:$A$4</c:f>
              <c:strCache>
                <c:ptCount val="3"/>
                <c:pt idx="0">
                  <c:v>Agujas K</c:v>
                </c:pt>
                <c:pt idx="1">
                  <c:v>Pin en anillo</c:v>
                </c:pt>
                <c:pt idx="2">
                  <c:v>Tornillos canulados</c:v>
                </c:pt>
              </c:strCache>
            </c:strRef>
          </c:cat>
          <c:val>
            <c:numRef>
              <c:f>Sheet1!$B$2:$B$4</c:f>
              <c:numCache>
                <c:formatCode>General</c:formatCode>
                <c:ptCount val="3"/>
                <c:pt idx="0">
                  <c:v>438.6</c:v>
                </c:pt>
                <c:pt idx="1">
                  <c:v>422.2</c:v>
                </c:pt>
                <c:pt idx="2">
                  <c:v>1106.8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Sheet1!$A$2:$A$4</c:f>
              <c:strCache>
                <c:ptCount val="3"/>
                <c:pt idx="0">
                  <c:v>Agujas K</c:v>
                </c:pt>
                <c:pt idx="1">
                  <c:v>Pin en anillo</c:v>
                </c:pt>
                <c:pt idx="2">
                  <c:v>Tornillos canulados</c:v>
                </c:pt>
              </c:strCache>
            </c:strRef>
          </c:cat>
          <c:val>
            <c:numRef>
              <c:f>Sheet1!$B$2:$B$4</c:f>
              <c:numCache>
                <c:formatCode>General</c:formatCode>
                <c:ptCount val="3"/>
                <c:pt idx="0">
                  <c:v>0.3267</c:v>
                </c:pt>
                <c:pt idx="1">
                  <c:v>0.2938</c:v>
                </c:pt>
                <c:pt idx="2">
                  <c:v>0.036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Sheet1!$A$2:$A$4</c:f>
              <c:strCache>
                <c:ptCount val="3"/>
                <c:pt idx="0">
                  <c:v>Radiografía sola</c:v>
                </c:pt>
                <c:pt idx="1">
                  <c:v>Radiografía + TC 2D</c:v>
                </c:pt>
                <c:pt idx="2">
                  <c:v>Radiografía + TC 3D</c:v>
                </c:pt>
              </c:strCache>
            </c:strRef>
          </c:cat>
          <c:val>
            <c:numRef>
              <c:f>Sheet1!$B$2:$B$4</c:f>
              <c:numCache>
                <c:formatCode>General</c:formatCode>
                <c:ptCount val="3"/>
                <c:pt idx="0">
                  <c:v>0.4</c:v>
                </c:pt>
                <c:pt idx="1">
                  <c:v>0.43</c:v>
                </c:pt>
                <c:pt idx="2">
                  <c:v>0.54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Derivación (1047 adultos)</c:v>
                </c:pt>
                <c:pt idx="1">
                  <c:v>Metaanálisis 2004 (4249 adultos)</c:v>
                </c:pt>
                <c:pt idx="2">
                  <c:v>Metaanálisis 2020 (7385 pacientes)</c:v>
                </c:pt>
                <c:pt idx="3">
                  <c:v>Metaanálisis 2023 (6702 pacientes)</c:v>
                </c:pt>
              </c:strCache>
            </c:strRef>
          </c:cat>
          <c:val>
            <c:numRef>
              <c:f>Sheet1!$B$2:$B$5</c:f>
              <c:numCache>
                <c:formatCode>General</c:formatCode>
                <c:ptCount val="4"/>
                <c:pt idx="0">
                  <c:v>100</c:v>
                </c:pt>
                <c:pt idx="1">
                  <c:v>98.5</c:v>
                </c:pt>
                <c:pt idx="2">
                  <c:v>99</c:v>
                </c:pt>
                <c:pt idx="3">
                  <c:v>98</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Derivación (1047 adultos)</c:v>
                </c:pt>
                <c:pt idx="1">
                  <c:v>Metaanálisis 2004 (4249 adultos)</c:v>
                </c:pt>
                <c:pt idx="2">
                  <c:v>Metaanálisis 2020 (7385 pacientes)</c:v>
                </c:pt>
                <c:pt idx="3">
                  <c:v>Metaanálisis 2023 (6702 pacientes)</c:v>
                </c:pt>
              </c:strCache>
            </c:strRef>
          </c:cat>
          <c:val>
            <c:numRef>
              <c:f>Sheet1!$C$2:$C$5</c:f>
              <c:numCache>
                <c:formatCode>General</c:formatCode>
                <c:ptCount val="4"/>
                <c:pt idx="0">
                  <c:v>54</c:v>
                </c:pt>
                <c:pt idx="1">
                  <c:v>48.6</c:v>
                </c:pt>
                <c:pt idx="2">
                  <c:v>49</c:v>
                </c:pt>
                <c:pt idx="3">
                  <c:v>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Ese patrón no visto en la radiografía simple</c:v>
                </c:pt>
                <c:pt idx="1">
                  <c:v>Patrón de polo distal conminuto presente</c:v>
                </c:pt>
                <c:pt idx="2">
                  <c:v>Plan de tratamiento modificado con TC</c:v>
                </c:pt>
                <c:pt idx="3">
                  <c:v>Clasificación modificada con TC</c:v>
                </c:pt>
              </c:strCache>
            </c:strRef>
          </c:cat>
          <c:val>
            <c:numRef>
              <c:f>Sheet1!$B$2:$B$5</c:f>
              <c:numCache>
                <c:formatCode>General</c:formatCode>
                <c:ptCount val="4"/>
                <c:pt idx="0">
                  <c:v>44</c:v>
                </c:pt>
                <c:pt idx="1">
                  <c:v>88</c:v>
                </c:pt>
                <c:pt idx="2">
                  <c:v>49</c:v>
                </c:pt>
                <c:pt idx="3">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Banda con agujas K</c:v>
                </c:pt>
                <c:pt idx="1">
                  <c:v>Banda con tornillos canulados</c:v>
                </c:pt>
              </c:strCache>
            </c:strRef>
          </c:cat>
          <c:val>
            <c:numRef>
              <c:f>Sheet1!$B$2:$B$3</c:f>
              <c:numCache>
                <c:formatCode>General</c:formatCode>
                <c:ptCount val="2"/>
                <c:pt idx="0">
                  <c:v>37</c:v>
                </c:pt>
                <c:pt idx="1">
                  <c:v>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Agujas K modificadas</c:v>
                </c:pt>
                <c:pt idx="1">
                  <c:v>Tornillos canulados con banda</c:v>
                </c:pt>
                <c:pt idx="2">
                  <c:v>Pin en anillo con banda</c:v>
                </c:pt>
              </c:strCache>
            </c:strRef>
          </c:cat>
          <c:val>
            <c:numRef>
              <c:f>Sheet1!$B$2:$B$4</c:f>
              <c:numCache>
                <c:formatCode>General</c:formatCode>
                <c:ptCount val="3"/>
                <c:pt idx="0">
                  <c:v>4.7</c:v>
                </c:pt>
                <c:pt idx="1">
                  <c:v>14.5</c:v>
                </c:pt>
                <c:pt idx="2">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Tornillo embutido</c:v>
                </c:pt>
                <c:pt idx="1">
                  <c:v>Tornillo prominente</c:v>
                </c:pt>
              </c:strCache>
            </c:strRef>
          </c:cat>
          <c:val>
            <c:numRef>
              <c:f>Sheet1!$B$2:$B$3</c:f>
              <c:numCache>
                <c:formatCode>General</c:formatCode>
                <c:ptCount val="2"/>
                <c:pt idx="0">
                  <c:v>0.13</c:v>
                </c:pt>
                <c:pt idx="1">
                  <c:v>0.77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montajes</c:v>
                </c:pt>
              </c:strCache>
            </c:strRef>
          </c:tx>
          <c:spPr>
            <a:solidFill>
              <a:srgbClr val="0F5F6B"/>
            </a:solidFill>
          </c:spPr>
          <c:cat>
            <c:strRef>
              <c:f>Sheet1!$A$2:$A$3</c:f>
              <c:strCache>
                <c:ptCount val="2"/>
                <c:pt idx="0">
                  <c:v>Tornillos con banda</c:v>
                </c:pt>
                <c:pt idx="1">
                  <c:v>Placa bloqueada</c:v>
                </c:pt>
              </c:strCache>
            </c:strRef>
          </c:cat>
          <c:val>
            <c:numRef>
              <c:f>Sheet1!$B$2:$B$3</c:f>
              <c:numCache>
                <c:formatCode>General</c:formatCode>
                <c:ptCount val="2"/>
                <c:pt idx="0">
                  <c:v>5</c:v>
                </c:pt>
                <c:pt idx="1">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montajes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No unión (Dy 2012)</c:v>
                </c:pt>
                <c:pt idx="1">
                  <c:v>No unión (Vesterager 2024)</c:v>
                </c:pt>
                <c:pt idx="2">
                  <c:v>Infección (Vesterager 2024)</c:v>
                </c:pt>
                <c:pt idx="3">
                  <c:v>Infección (Dy 2012)</c:v>
                </c:pt>
                <c:pt idx="4">
                  <c:v>Falla de fijación (Vesterager 2024)</c:v>
                </c:pt>
                <c:pt idx="5">
                  <c:v>Retiro sintomático (Vesterager 2024)</c:v>
                </c:pt>
                <c:pt idx="6">
                  <c:v>Reoperación (Dy 2012)</c:v>
                </c:pt>
              </c:strCache>
            </c:strRef>
          </c:cat>
          <c:val>
            <c:numRef>
              <c:f>Sheet1!$B$2:$B$8</c:f>
              <c:numCache>
                <c:formatCode>General</c:formatCode>
                <c:ptCount val="7"/>
                <c:pt idx="0">
                  <c:v>1.3</c:v>
                </c:pt>
                <c:pt idx="1">
                  <c:v>1.7</c:v>
                </c:pt>
                <c:pt idx="2">
                  <c:v>3.1</c:v>
                </c:pt>
                <c:pt idx="3">
                  <c:v>3.2</c:v>
                </c:pt>
                <c:pt idx="4">
                  <c:v>5.2</c:v>
                </c:pt>
                <c:pt idx="5">
                  <c:v>29.6</c:v>
                </c:pt>
                <c:pt idx="6">
                  <c:v>33.6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Sheet1!$A$2:$A$3</c:f>
              <c:strCache>
                <c:ptCount val="2"/>
                <c:pt idx="0">
                  <c:v>Inmediato</c:v>
                </c:pt>
                <c:pt idx="1">
                  <c:v>6 meses</c:v>
                </c:pt>
              </c:strCache>
            </c:strRef>
          </c:cat>
          <c:val>
            <c:numRef>
              <c:f>Sheet1!$B$2:$B$3</c:f>
              <c:numCache>
                <c:formatCode>General</c:formatCode>
                <c:ptCount val="2"/>
                <c:pt idx="0">
                  <c:v>14.3</c:v>
                </c:pt>
                <c:pt idx="1">
                  <c:v>19.5</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Fuerza a 12 meses (Lazaro)</c:v>
                </c:pt>
                <c:pt idx="1">
                  <c:v>Potencia a 12 meses (Lazaro)</c:v>
                </c:pt>
                <c:pt idx="2">
                  <c:v>Resistencia a 12 meses (Lazaro)</c:v>
                </c:pt>
                <c:pt idx="3">
                  <c:v>Torque isométrico a 6,5 años (LeBrun)</c:v>
                </c:pt>
              </c:strCache>
            </c:strRef>
          </c:cat>
          <c:val>
            <c:numRef>
              <c:f>Sheet1!$B$2:$B$5</c:f>
              <c:numCache>
                <c:formatCode>General</c:formatCode>
                <c:ptCount val="4"/>
                <c:pt idx="0">
                  <c:v>41</c:v>
                </c:pt>
                <c:pt idx="1">
                  <c:v>47</c:v>
                </c:pt>
                <c:pt idx="2">
                  <c:v>34</c:v>
                </c:pt>
                <c:pt idx="3">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Abiertas</c:v>
                </c:pt>
                <c:pt idx="1">
                  <c:v>Cerradas</c:v>
                </c:pt>
              </c:strCache>
            </c:strRef>
          </c:cat>
          <c:val>
            <c:numRef>
              <c:f>Sheet1!$B$2:$B$3</c:f>
              <c:numCache>
                <c:formatCode>General</c:formatCode>
                <c:ptCount val="2"/>
                <c:pt idx="0">
                  <c:v>23.9</c:v>
                </c:pt>
                <c:pt idx="1">
                  <c:v>14.2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Abiertas</c:v>
                </c:pt>
                <c:pt idx="1">
                  <c:v>Cerradas</c:v>
                </c:pt>
              </c:strCache>
            </c:strRef>
          </c:cat>
          <c:val>
            <c:numRef>
              <c:f>Sheet1!$B$2:$B$3</c:f>
              <c:numCache>
                <c:formatCode>General</c:formatCode>
                <c:ptCount val="2"/>
                <c:pt idx="0">
                  <c:v>43</c:v>
                </c:pt>
                <c:pt idx="1">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la rótula: cuándo operar, cómo fijar y qué esperar.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aplicada; Variantes y diagnósticos diferenciales; Biomecánica; Clasificación; Diagnóstico clínico; Examen físico y reglas de decisión; Imágenes; Algoritmo de decisión; Tratamiento; Técnica quirúrgica; Complicaciones; Pronóstico; Poblaciones especiales; Rehabilitación. Estructura sugerida por el autor para diez minutos: Lámina 1 (minuto 1): Caso didáctico inventado. Una mujer adulta cae sobre la rodilla y no logra levantar la pierna extendida. Pregunta al auditorio: ¿operamos y con qué? Hasta aquí no hay números del paciente real. Lámina 2 (minuto 2): Anatomía mínima: sesamoideo en el tendón del cuádriceps, aparato extensor y retináculos como mecanismo de reserva [r3, r22]. Lámina 3 (minuto 3): Mecanismo y epidemiología: caída de pie en 69,8 % y 64 % mujeres en el registro sueco [r25]; la incidencia varía según la fuente [r24, r2]. Lámina 4 (minuto 4): Examen: elevación de pierna recta y la trampa de la extensión conservada [r2, r3]. Lámina 5 (minuto 5): Imagen: radiografía en dos planos primero; la TC cambió la clasificación en 66 % y el plan en 49 % [r17]. Lámina 6 (minuto 6): Cuándo operar: mecanismo extensor interrumpido o separación mayor de 4 mm o escalón mayor de 2 mm; las fuentes difieren en el umbral [r2, r3]. Lámina 7 (minuto 7): Evidencia comparativa: Cochrane con 11 ensayos pequeños [r23]; tornillos con banda frente a agujas [r4]; ensayo de 2026 de placa frente a banda [r6]. Lámina 8 (minuto 8): Técnica: banda de tensión anterior modificada, tornillos embutidos, alambre pegado al hueso [r9, r13]. Lámina 9 (minuto 9): Qué esperar: retiro de material sintomático en 29,6 % [r8], déficit de fuerza de 41 % a 12 meses [r7]. Lámina 10 (minuto 10): Mensajes finales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rótula es el sesamoideo que alarga la palanca del cuádriceps. Si se rompe y se desplaza, lo que se pierde es la extensión activa de la rodilla y la congruencia de la superficie articular (fuente: Melvin JS y colaboradores, 2011; Steinmetz S y colaboradores, 2020). Se opera cuando el mecanismo extensor está interrumpido, o cuando la fractura se separa más de 3 a 4 mm o deja un escalón articular de más de 2 mm; si el mecanismo está íntegro y casi no hay desplazamiento, se trata con ortesis y movilización temprana (fuente: Steinmetz S y colaboradores, 2020; Gwinner C y colaboradores, 2016). Para la fractura transversa, la banda de tensión sobre tornillos canulados dio menos reoperaciones y complicaciones que sobre agujas de Kirschner en metaanálisis recientes (fuente: Deng ZB y colaboradores, 2026; Tijare C y colaboradores, 2025). Un ensayo aleatorizado de 2026 favoreció la placa bloqueada frente a la banda de tensión a los 12 meses (fuente: Larsen P y colaboradores, 2026). El pronóstico no es de vuelta a lo de antes: a los 12 meses persistía un déficit de fuerza del aparato extensor de 41 % (fuente: Lazaro LE y colaboradores, 2013) y 29,6 % de los operados retiró el material por molestias (fuente: Vesterager JD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Dentro del tendón del cuádriceps vive el sesamoideo más grande del esqueleto: la rótula (fuente: Gwinner C y colaboradores, 2016). Por detrás mira a la tróclea y lleva el mayor espesor de cartílago de todo el cuerpo (fuente: Mabrouk A y colaboradores, 2026). Una fractura de rótula es, por lo tanto, una lesión de dos cosas a la vez: un hueso articular y un eslabón del aparato extensor. Intacta, la rótula hace más eficiente al cuádriceps porque le alarga el brazo de palanca, y a la vez es una superficie que se apoya en la tróclea (fuente: Melvin JS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Rota, deja tres secuelas posibles: una rodilla que extiende con menos fuerza, una rodilla rígida y una articulación patelofemoral que se gasta (fuente: Melvin JS y colaboradores, 2011). Por eso el objetivo de cualquier tratamiento tiene dos metas que hay que lograr juntas: devolver la continuidad al mecanismo extensor y devolver la forma a la superficie articular (fuente: Steinmetz S y colaboradores, 2020). Se trata la fractura del adulto. Las luxaciones de rótula, las roturas del tendón cuadricipital y rotuliano, y la fractura de la rótula en niños tienen su propio capítulo o solo se mencionan como diagnóstico diferencial en «Variantes».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fractura periprotésica se resume en «Variantes» porque se maneja con otro razonamiento. Primero la anatomía y la biomecánica, para entender por qué se rompe y por qué se fija como se fija. Después la clasificación, el diagnóstico y el algoritmo. Luego el tratamiento con la evidencia comparativa, la técnica paso a paso, las complicaciones y el pronóstico. Al final, la rehabilitación y las preguntas de autoevaluación.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La fractura de rótula representa cerca de 1 % de todas las fracturas (fuente: Sayum Filho J y colaboradores, 2021; Gwinner C y colaboradores, 2016). Los números de incidencia varían mucho según la fuente. En Dinamarca, con 756 fracturas revisadas entre 2005 y 2014, la incidencia fue de 13,1 por 100 000 por año (fuente: Larsen P y colaboradores, 2016). Una guía suiza cita una cifra de unos 1,2 por 100 000 por año (fuente: Steinmetz S y colaboradores, 2020). No se pueden reconciliar con estos datos; se anotan las dos y se recuerda que dependen de la población y del método de conteo. Los registros recientes dicen que son sobre todo mujeres mayores con caídas de baja energía. En el Registro Sueco de Fracturas (3194 fracturas de adultos) la mediana de edad fue de 67 años y 64 % eran mujeres (fuente: Kruse M y colaboradores, 2022). En Alemania las mujeres tuvieron cerca de 1,5 veces más fracturas que los hombres (fuente: Rau Y y colaboradores, 2023). En Dinamarca el pico femenino estuvo entre los 60 y 80 años (36 por 100 000 por año) y el masculino entre los 10 y 19 años (15,4 por 100 000 por año) (fuente: Larsen P y colaboradores, 2016). Una revisión de 2016 afirma lo contrario, que la incidencia en hombres duplica la de mujeres, lo que choca con los registros más recientes (fuente: Gwinner C y colaboradores, 2016). Si hay que citar un dato, conviene el del registro nacional. En el registro sueco, 56 % de las fracturas fueron transversas y 26 % verticales (fuente: Kruse M y colaboradores, 2022). En Dinamarca, el tipo 34-C3 fue el más común (25 %) y el 34-C1 el siguiente (23 %) (fuente: Larsen P y colaboradores, 2016); en Suecia, el 34-C1 fue el más frecuente (29,5 %) y el 34-C3 llegó a 15,7 % (fuente: Kruse M y colaboradores, 2022). Los dos registros no coinciden en cuál tipo domina, y no se puede decir si es por la población, el método o la clasificación, que tiene un acuerdo entre observadores solo moderado (fuente: Byun SE y colaboradores, 2021). En Suecia, 67 % se trató sin cirugía y la técnica quirúrgica más usada fue la banda de tensión (24 %) (fuente: Kruse M y colaboradores, 2022). En Alemania, la proporción operada subió de cerca de 50 % en 2006 a 75 % en 2020, con más fracturas complejas y más osteosíntesis con placa (fuente: Rau Y y colaboradores, 2023). Es una tendencia, no una prueba de que operar sea mejor.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«Distribución de las fracturas de rótula según AO/OTA (Registro Sueco)» muestra lo siguiente. 34A1 avulsión: 12.7 por ciento (fuente: Kruse M y colaboradores, 2022). 34A2 fragmento extraarticular: 3.3 por ciento (fuente: Kruse M y colaboradores, 2022). 34B1 vertical lateral: 19.7 por ciento (fuente: Kruse M y colaboradores, 2022). 34B2 vertical medial: 6.8 por ciento (fuente: Kruse M y colaboradores, 2022). 34C1 transversa simple: 29.5 por ciento (fuente: Kruse M y colaboradores, 2022). 34C2 en cuña: 11.1 por ciento (fuente: Kruse M y colaboradores, 2022). 34C3 multifragmentaria: 15.7 por ciento (fuente: Kruse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«Porcentaje tratado sin cirugía según el tipo (Registro Sueco)» muestra lo siguiente. 34A1: 76.3 por ciento (fuente: Kruse M y colaboradores, 2022). 34A2: 84.8 por ciento (fuente: Kruse M y colaboradores, 2022). 34B1: 97.1 por ciento (fuente: Kruse M y colaboradores, 2022). 34B2: 90.3 por ciento (fuente: Kruse M y colaboradores, 2022). 34C1: 56.6 por ciento (fuente: Kruse M y colaboradores, 2022). 34C2: 46.5 por ciento (fuente: Kruse M y colaboradores, 2022). 34C3: 41.4 por ciento (fuente: Kruse M y colaboradores, 2022). En el documento Word de este tema encontrarás además: Fracturas de rótula operadas en Alemania; Cuatro retratos de la misma fractura.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rótula se rompe por golpe directo, por tracción indirecta del cuádriceps, o por una combinación (fuente: Ali-Qazalbash ZM y colaboradores, 2025). El golpe directo sobre la rodilla flexionada puede ser de baja energía (caída) o de alta energía (moto, tablero); cuando es de alta energía tiende a conminuir la rótula, a menudo con lesión osteocondral por el choque contra los cóndilos (fuente: Steinmetz S y colaboradores, 2020). Aun así, según una revisión el trazo más común es el simple de dos partes por golpe directo (fuente: Gwinner C y colaboradores, 2016). El mecanismo indirecto, una contracción excéntrica del cuádriceps con la rodilla que se flexiona, tiende a dar trazos transversos o avulsiones polares (fuente: Steinmetz S y colaboradores, 2020; Gwinner C y colaboradores, 2016; Ali-Qazalbash ZM y colaboradores, 2025). En la práctica los dos mecanismos se mezclan y la radiografía manda. En el Registro Sueco, 69,8 % de las fracturas ocurrieron por caída de pie, 8,7 % por caída de altura y 7,5 % por accidente de tránsito; 85 % fueron de baja energía y solo 1 de cada 20 de alta energía (fuente: Kruse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de rótula de baja energía en mujeres mayores se consideran en parte fracturas de fragilidad (fuente: Ali-Qazalbash ZM y colaboradores, 2025). En las de alta energía hay que buscar lesiones asociadas: cerca de 80 % de las fracturas abiertas de rótula tienen otras lesiones múltiples (fuente: Gwinner C y colaboradores, 2016) y hasta 7 % de todas las fracturas de rótula son abiertas (fuente: Gwinner C y colaboradores, 2016). El golpe de tablero obliga a examinar cadera, fémur distal y ligamento cruzado posterior (fuente: Gwinner C y colaboradores, 2016). Las luxaciones agudas de rótula se acompañan hasta en 70 % de fracturas osteocondrales de rótula o del cóndilo femoral lateral (fuente: Gwinner C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«Mecanismo de la lesión (Registro Sueco)» muestra lo siguiente. Caída de pie: 69.8 por ciento (fuente: Kruse M y colaboradores, 2022). Caída de altura: 8.7 por ciento (fuente: Kruse M y colaboradores, 2022). Caída no especificada: 8.2 por ciento (fuente: Kruse M y colaboradores, 2022). Otras causas: 7.8 por ciento (fuente: Kruse M y colaboradores, 2022). Accidente de tránsito: 7.5 por ciento (fuente: Kruse M y colaboradores, 2022). Fractura por estrés: 0.5 por ciento (fuente: Kruse M y colaboradores, 2022). Con esto cerramos mecanismo de lesión. Sigamos con anatomía aplicada.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aplicada. Se desarrolla dentro del tendón del cuádriceps y es el mayor sesamoideo del cuerpo (fuente: Gwinner C y colaboradores, 2016). Solo las tres cuartas partes proximales forman parte de la articulación, cubiertas por cartílago grueso; el polo distal queda fuera de la congruencia articular (fuente: Gwinner C y colaboradores, 2016). Por detrás, las facetas medial y lateral, separadas por una cresta vertical, son las que se apoyan en la tróclea (fuente: Mabrouk A y colaboradores, 2026). La rótula se osifica entre los 4 y 7 años (fuente: Gwinner C y colaboradores, 2016). Cerca de 23 % de la población tiene hasta 3 centros de osificación, y en 2 % no se fusionan: esa es la base de la rótula bipartita (fuente: Gwinner C y colaboradores, 2016). El tendón del cuádriceps se describe clásicamente en tres capas, pero en una disección de 20 miembros solo 3 mostraron esa disposición; el resto tenía arreglos de 2, 3 o 4 láminas (fuente: Waligora AC y colaboradores, 2009). El polo inferior recibe el tendón rotuliano (fuente: Mabrouk A y colaboradores, 2026). Basta con que se rompa un solo eslabón de esa cadena para que aparezcan dolor, inestabilidad o una extensión activa que ya no se logra (fuente: Flores D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Fascia lata, vasto medial y vasto lateral aportan fibras al retináculo rotuliano (fuente: Mabrouk A y colaboradores, 2026). Con los ligamentos patelofemorales forma un mecanismo extensor de reserva que permite cierta extensión activa aun con la rótula rota (fuente: Gwinner C y colaboradores, 2016). Por eso la extensión conservada no excluye fractura y la extensión imposible indica que los retináculos también se rompieron (fuente: Gwinner C y colaboradores, 2016). En esa misma disección el ligamento patelofemoral medial apareció con más frecuencia que el lateral, lo que apoya el papel que se le atribuye de principal freno pasivo medial de la rótula (fuente: Waligora AC y colaboradores, 2009). El aporte arterial dominante llega desde abajo: penetra por el polo inferior siguiendo la grasa infrapatelar (fuente: Mabrouk A y colaboradores, 2026). Este dato explica por qué un abordaje con disección amplia puede comprometer el aporte y por qué se prefiere fijar con la menor disección posible en fracturas simples (fuente: Gwinner C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que el cirujano debe tener en la cabeza» tiene 3 columnas: Estructura, Qué hace, Qué implica al operar. Fila 1: Estructura, Tendón cuadricipital; Qué hace, Transmite la fuerza del cuádriceps a la rótula; Qué implica al operar, Su inserción en la base es el sitio de las avulsiones proximales. Fila 2: Estructura, Tendón rotuliano; Qué hace, Une el polo inferior a la tuberosidad tibial; Qué implica al operar, El polo inferior fracturado puede arrastrar la altura de la rótula. Fila 3: Estructura, Retináculos medial y lateral; Qué hace, Mecanismo extensor de reserva; Qué implica al operar, Si están rotos, hay que repararlos; ayuda a la estabilidad del montaje. Fila 4: Estructura, Ligamento patelofemoral medial; Qué hace, Estabilizador pasivo medial; Qué implica al operar, Cuidar su inserción en los abordajes mediales. Fila 5: Estructura, Grasa infrapatelar; Qué hace, Vía de entrada de la irrigación principal; Qué implica al operar, Minimizar la disección en el polo inferior. (fuente: Gwinner C y colaboradores, 2016) (fuente: Mabrouk A y colaboradores, 2026) (fuente: Waligora AC y colaboradores, 2009). Con esto cerramos anatomía aplicada. Sigamos con variantes y diagnósticos diferenciales.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y diagnósticos diferenciales. Hay lesiones de la rótula que se parecen a la fractura simple transversa pero se manejan con otro razonamiento. Suele resultar del cizallamiento en una luxación aguda de rótula y menos de un golpe directo (fuente: Gwinner C y colaboradores, 2016). El paciente casi siempre extiende la rodilla; lo que se encuentra es sangre en la articulación de aparición rápida y aprehensión rotuliana positiva (fuente: Gwinner C y colaboradores, 2016). Con el fragmento desplazado entra en juego la artroscopia; fijarlo o sacarlo como cuerpo libre se decide según cuánto mide, dónde está y cuánto daño hay alrededor (fuente: Medina Pérez G y colaboradores, 2022). Todo esto descansa en estudios de bajo nivel; ensayos aleatorizados todavía no hay (fuente: Medina Pérez G y colaboradores, 2022). Tras una artroplastia de rodilla, la rótula se puede romper con una incidencia de 0,68 % en las no resurfaceadas y hasta 21 % en las resurfaceadas (fuente: Gwinner C y colaboradores, 2016). Es la segunda fractura periprotésica más frecuente tras la artroplastia total de rodilla (fuente: Tsivelekas K y colaboradores, 2024). Lo que orienta la conducta es si el componente está flojo, cuánto hueso queda y si el aparato extensor sigue en pie (fuente: Tsivelekas 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variante por falta de fusión de centros de osificación y suele confundirse con fractura (fuente: McKee CE, 2024). Se reconoce por bordes corticalizados y escleróticos, ubicación superolateral y bilateralidad en cerca de 50 % (fuente: Ali-Qazalbash ZM y colaboradores, 2025; Steinmetz S y colaboradores, 2020). Práctica habitual: como es bilateral en cerca de la mitad de los casos (fuente: Steinmetz S y colaboradores, 2020), mirar la otra rodilla orienta; la ecografía mostró sensibilidad alta en estudios recientes (fuente: McKee CE, 2024). Es un diagnóstico propio de niños y adolescentes. En una comparación pediátrica, la elevación de pierna recta estaba conservada en solo 38 % de los manguitos, frente a 94 % y 98 % en otros diagnósticos del polo inferior (fuente: Devana SK y colaboradores, 2022). No se desarrolla más aquí. Las fracturas tipo 34A del registro sueco son avulsiones o fragmentos extraarticulares y se trataron sin cirugía en la mayoría (76,3 % y 84,8 %) (fuente: Kruse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que conviene reconocer» tiene 3 columnas: Variante, Pista clínica o radiográfica, Qué cambia. Fila 1: Variante, Osteocondral; Pista clínica o radiográfica, Hemartros tras luxación; extensión conservada; Qué cambia, Se piensa en artroscopia si el fragmento está desplazado. Fila 2: Variante, Periprotésica; Pista clínica o radiográfica, Rodilla con artroplastia previa; Qué cambia, Se decide por integridad del aparato extensor y fijación del componente. Fila 3: Variante, Bipartita; Pista clínica o radiográfica, Bordes corticalizados y escleróticos, superolateral, a menudo bilateral; Qué cambia, No se trata como fractura; si da síntomas, la escisión del fragmento o la liberación del vasto lateral alivian más que el tornillo. Fila 4: Variante, Manguito (niños); Pista clínica o radiográfica, Niño con lesión del polo inferior; elevación de pierna recta conservada en solo 38 % y derrame en 81 %; Qué cambia, Otro capítulo; no se trata con los criterios del adulto. Fila 5: Variante, Avulsión polar 34A; Pista clínica o radiográfica, Fragmento extraarticular en un polo; Qué cambia, En el registro sueco, la mayoría sin cirugía (76,3 % y 84,8 %). (fuente: Gwinner C y colaboradores, 2016) (fuente: Medina Pérez G y colaboradores, 2022) (fuente: Tsivelekas K y colaboradores, 2024) (fuente: McKee CE, 2024) (fuente: Ali-Qazalbash ZM y colaboradores, 2025) (fuente: Devana SK y colaboradores, 2022) (fuente: Kruse M y colaboradores, 2022) (fuente: Steinmetz S y colaboradores, 2020). Con esto cerramos variantes y diagnósticos diferenciales.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Cumple tres tareas: centra el aparato extensor, reparte la carga sobre la tróclea y da más palanca al cuádriceps, hasta 30 % más en extensión completa (fuente: Steinmetz S y colaboradores, 2020; Gwinner C y colaboradores, 2016). Además frena la flexión al bajar escaleras o pendientes, porque convierte tensión en compresión (fuente: Gwinner C y colaboradores, 2016). La fuerza de reacción patelofemoral puede llegar a 3200 N, de 4 a 5 veces el peso corporal (fuente: Gwinner C y colaboradores, 2016). Una guía suiza reporta 4 veces el peso corporal a 60° de flexión y 7,65 veces en flexión completa (fuente: Steinmetz S y colaboradores, 2020). A 45° a 60° de flexión, la parte proximal de la rótula soporta la mayor presión (fuente: Gwinner C y colaboradores, 2016). La fractura, además, debe consolidar en un entorno donde se acumulan cerca de 100 000 ciclos de flexoextensión en 8 a 12 semanas (fuente: Gwinner C y colaboradores, 2016). Cuando la rodilla se flexiona, la cara anterior de la rótula queda en tensión. La banda anterior de alambre aprovecha esa tensión y la convierte en compresión sobre el foco de fractura (fuente: Bel JC y colaboradores, 2024). Un estudio en cadáver pone un matiz: la estabilidad que da es suficiente, pero lo que mide el laboratorio se parece más a una fijación estática que a la compresión dinámica que se enseña (fuente: Zderic I y colaboradores, 2017). En rótulas sintéticas, la carga de falla fue 438,6 N con agujas K, 422,2 N con pin en anillo y 1106,8 N con tornillos canulados con banda (fuente: Lee KH y colaboradores, 2019). En espuma de poliuretano, la banda anterior con agujas ensanchó la brecha 0,7 mm con el ciclado, mientras que los tornillos con banda y las placas bilaterales no la ensancharon (fuente: Thelen S y colaboradores, 2013). Con tornillos canulados hubo menos movimiento interfragmentario posterior que con agujas K (fuente: Zderic I y colaboradores, 2017). En fracturas 34-C3 cadavéricas, 5 de 8 montajes de tornillos con banda fallaron y ninguno de los de placa bloqueada (fuente: Wagner FC y colaboradores, 2020). Son estudios de laboratorio: orientan, no sustituyen la clínica.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«Carga de falla de tres montajes de banda de tensión (rótulas sintéticas)» muestra lo siguiente. Agujas K: 438.6 N (fuente: Lee KH y colaboradores, 2019). Pin en anillo: 422.2 N (fuente: Lee KH y colaboradores, 2019). Tornillos canulados: 1106.8 N (fuente: Lee KH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«Brecha del foco tras ciclado (rótulas sintéticas)» muestra lo siguiente. Agujas K: 0.3 mm (fuente: Lee KH y colaboradores, 2019). Pin en anillo: 0.3 mm (fuente: Lee KH y colaboradores, 2019). Tornillos canulados: 0 mm (fuente: Lee KH y colaboradores, 2019). Con esto cerramos biomecánica.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La clasificación descriptiva ordena las fracturas en transversa, vertical, conminuta, marginal u osteocondral (fuente: Gwinner C y colaboradores, 2016). Es sencilla y alcanza para hablar con el tutor. La transversa suele deberse a un impacto indirecto, como las caídas (fuente: Gwinner C y colaboradores, 2016). La clasificación AO/OTA da a la rótula el número 34 y una letra: A extraarticular, B parcialmente articular y C articular completa (fuente: Steinmetz S y colaboradores, 2020). El capítulo de rótula de AO Surgery Reference sigue la misma lógica: extraarticular, parcialmente articular sagital (lateral o medial) y completamente articular frontal o coronal simple (fuente: AO Foundation, 2026). El registro sueco la usa así: 34A1-2 avulsión y fragmento extraarticular, 34B1-2 vertical lateral o medial, y 34C1-3 transversa simple, en cuña o multifragmentaria (fuente: Kruse M y colaboradores, 2022). La letra orienta, pero no decide. Las fracturas A y B se trataron sin cirugía en la gran mayoría (de 76,3 % a 97,1 %), mientras que en las C la cirugía crece con la complejidad: 41,4 % de las C3 se trataron sin operar frente a 56,6 % de las C1 (fuente: Kruse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Aun así, una guía suiza reconoce que por su complejidad el interés práctico de AO/OTA es incierto (fuente: Steinmetz S y colaboradores, 2020), y otra revisión señala que todavía falta una clasificación útil que lleve al cirujano a un concepto de tratamiento específico (fuente: Gwinner C y colaboradores, 2016). El acuerdo entre observadores (kappa) fue 0,40 con radiografía sola, 0,43 al sumar TC 2D y 0,54 con TC 3D (fuente: Byun SE y colaboradores, 2021). En otro estudio, la confiabilidad siguió siendo subóptima aun con TC (fuente: Lazaro LE y colaboradores, 2013). Además, el patrón de polo distal conminuto que se ve en la TC no está contemplado por la clasificación AO/OTA actual (fuente: Lazaro LE y colaboradores, 2013). Moraleja docente: use AO/OTA para comunicar y registrar, pero decida con tres preguntas simples: ¿está íntegro el mecanismo extensor?, ¿cuánto se separa y cuánto escalón hay?, ¿hay cominución o compromiso del polo inferior?</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observadores (kappa) de la clasificación AO/OTA según el estudio por imagen» muestra lo siguiente. Radiografía sola: 0.4 kappa (fuente: Byun SE y colaboradores, 2021). Radiografía + TC 2D: 0.4 kappa (fuente: Byun SE y colaboradores, 2021). Radiografía + TC 3D: 0.5 kappa (fuente: Byun SE y colaboradores, 2021). Con esto cerramos clasificación. Sigamos con diagnóstico clínico.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clínico. La sospecha nace de dos pistas que suelen ir juntas: un golpe directo en la cara anterior de la rodilla y la incapacidad de extenderla activamente tras una caída o una flexión forzada (fuente: Gwinner C y colaboradores, 2016). Ojo con la forma leve: hay quien llega extendiendo la rodilla, con algo de hinchazón, dolor por delante y una función apenas reducida (fuente: Steinmetz S y colaboradores, 2020). Se ve una cara anterior abultada y un hematoma alrededor de la rótula, que a veces queda en los tejidos blandos y a veces llena la articulación (fuente: Steinmetz S y colaboradores, 2020). Si los fragmentos se separaron, el dedo cae en un surco entre ellos; alrededor hay hematoma y la rodilla se llena de sangre (fuente: Gwinner C y colaboradores, 2016). Si el dolor impide explorar o doblar la rodilla, la aspiración articular del hemartros puede ayudar (fuente: Steinmetz S y colaboradores, 2020). Antes de pensar en el hueso, mire la piel: busque una herida que comunique con el foco o un daño cutáneo que obligue a cambiar la vía de abordaje (fuente: Steinmetz 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estado de las partes blandas determina el curso posterior del paciente (fuente: Gwinner C y colaboradores, 2016). Una raspadura de la piel aparece hasta en 25 % de los casos y puede obligar a esperar o a elegir otra incisión (fuente: Gwinner C y colaboradores, 2016). Ante una herida sospechosa: foto (para no destapar el apósito una y otra vez), gasa empapada en suero, ortesis, antibiótico intravenoso según el protocolo local y antitetánica si hace falta (fuente: Ali-Qazalbash ZM y colaboradores, 2025). El mecanismo dirige la búsqueda. Con golpe de tablero hay que explorar cadera, fémur distal y ligamento cruzado posterior (fuente: Gwinner C y colaboradores, 2016). Cerca de 80 % de las fracturas abiertas de rótula se acompañan de otras lesiones (fuente: Gwinner C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«Primera evaluación: qué buscar y qué hacer» tiene 3 columnas: Hallazgo, Qué sugiere, Qué hacer. Fila 1: Hallazgo, Incapacidad para extender activamente; Qué sugiere, Fractura con rotura de retináculos o rotura tendinosa; Qué hacer, Considerar cirugía; confirmar con imagen. Fila 2: Hallazgo, Extensión activa conservada; Qué sugiere, No excluye fractura: pueden suplir retináculos, cintilla iliotibial y aductores; Qué hacer, Pedir radiografía igual. Fila 3: Hallazgo, Defecto palpable entre fragmentos; Qué sugiere, Fractura desplazada; Qué hacer, Radiografía AP y lateral; planificar. Fila 4: Hallazgo, Hemartros tenso o dolor que impide examinar; Qué sugiere, Fractura articular; Qué hacer, Aspiración articular si ayuda al examen. Fila 5: Hallazgo, Herida cercana a la rótula; Qué sugiere, Fractura abierta hasta demostrar lo contrario; Qué hacer, Foto, apósito, antibiótico, tétanos, desbridamiento. Fila 6: Hallazgo, Golpe de tablero; Qué sugiere, Lesión asociada de cadera, fémur o ligamento cruzado posterior; Qué hacer, Explorar y pedir imagen dirigida. (fuente: Gwinner C y colaboradores, 2016) (fuente: Steinmetz S y colaboradores, 2020) (fuente: Ali-Qazalbash ZM y colaboradores, 2025). Con esto cerramos diagnóstico clínico. Sigamos con examen físico y reglas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reglas de decisión. La elevación de pierna recta es la prueba de continuidad del mecanismo extensor: si el paciente no puede extender activamente, ese hallazgo por sí solo puede inclinar la decisión hacia la cirugía (fuente: Steinmetz S y colaboradores, 2020). Pero poder extender no excluye la fractura, porque los retináculos y otras estructuras pueden suplir (fuente: Gwinner C y colaboradores, 2016). Y si no hay ninguna extensión activa, hay que asumir que se rompieron también ambos retináculos, no solo el hueso (fuente: Gwinner C y colaboradores, 2016). La regla de Ottawa nació para usar la radiografía de forma selectiva en la rodilla aguda (fuente: Stiell IG y colaboradores, 1995). La versión derivada incluyó edad de 55 años o más (fuente: Stiell IG y colaboradores, 1995) y, además, dolor en la cabeza del peroné, dolor aislado de la rótula, no poder flexionar a 90° y no poder cargar peso (fuente: Stiell IG y colaboradores, 1995). Tuvo sensibilidad de 1,0 y especificidad de 0,54 en 1047 adultos (fuente: Stiell IG y colaboradores, 1995). Los metaanálisis posteriores confirman la misma forma: sensibilidad de 98,5 % y especificidad de 48,6 % en 6 estudios con 4249 adultos (fuente: Bachmann LM y colaboradores, 2004), de 0,99 y 0,49 en 8 estudios con 7385 pacientes (fuente: Sims JI y colaboradores, 2020), y de 0,98 y 0,43 en 18 estudios con 6702 pacientes (fuente: Kazemi SM y colaboradores, 2023). Está diseñada para no dejar escapar fracturas, y en el metaanálisis una regla negativa descartó con precisión la fractura de rodilla (fuente: Bachmann LM y colaboradores, 2004). Pero tiene una especificidad cercana a la mitad: una regla positiva solo dice «pida la radiografía». Es una regla para cualquier fractura de rodilla, no una prueba específica de rótula. Si tras una caída o un giro hay dolor localizado, derrame o el paciente no puede apoyar, se empieza por la radiografía (fuente: Tuite MJ y colaboradores, 2015). Solo 5 % de las radiografías de rodilla en urgencias muestran fractura (fuente: Tuite MJ y colaboradores, 2015). En las fuentes abiertas revisadas no encontramos cifras de sensibilidad y especificidad de la elevación de pierna recta ni de la extensión activa para fractura de rótula. Se enseñan como pruebas del mecanismo extensor, no como pruebas del hueso.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 de Ottawa para fractura de rodilla: sensibilidad (barra) y especificidad (valor2)» muestra lo siguiente. Derivación (1047 adultos): sensibilidad 100 por ciento y especificidad 54 por ciento (fuente: Stiell IG y colaboradores, 1995). Metaanálisis 2004 (4249 adultos): sensibilidad 98.5 por ciento y especificidad 48.6 por ciento (fuente: Bachmann LM y colaboradores, 2004). Metaanálisis 2020 (7385 pacientes): sensibilidad 99 por ciento y especificidad 49 por ciento (fuente: Sims JI y colaboradores, 2020). Metaanálisis 2023 (6702 pacientes): sensibilidad 98 por ciento y especificidad 43 por ciento (fuente: Kazemi SM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del examen» tiene 3 columnas: Maniobra, Qué evalúa, Límite. Fila 1: Maniobra, Elevación de pierna recta; Qué evalúa, Continuidad del mecanismo extensor; Límite, No confirma ni descarta el hueso roto. Fila 2: Maniobra, Palpación del defecto; Qué evalúa, Separación entre fragmentos; Límite, Puede estar enmascarada por el hemartros. Fila 3: Maniobra, Derrame y hematoma; Qué evalúa, Fractura articular; Límite, Inespecífico de la rodilla. Fila 4: Maniobra, Signo de aprehensión; Qué evalúa, Inestabilidad patelofemoral / fractura osteocondral; Límite, Se explora sin forzar si hay dolor. (fuente: Steinmetz S y colaboradores, 2020) (fuente: Gwinner C y colaboradores, 2016). Con esto cerramos examen físico y reglas de decisión.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Las radiografías de rodilla en dos planos son obligatorias (fuente: Gwinner C y colaboradores, 2016). La AP engaña porque la rótula se proyecta sobre los cóndilos; la lateral es la que enseña la separación y la congruencia articular en las transversas (fuente: Steinmetz S y colaboradores, 2020). La proyección axial se evita en agudo porque duele y puede desplazar la fractura (fuente: Gwinner C y colaboradores, 2016). Mida la altura de la rótula y póngala al lado de la otra rodilla: la diferencia entre ambos lados obliga a descartar una rotura del tendón cuadricipital o del rotuliano; si las dos rótulas están igual de altas o de bajas, lo más probable es una variante propia del paciente (fuente: Gwinner C y colaboradores, 2016). Cuando hay cominución, o se sospecha además daño de ligamentos, meniscos o cartílago, la TC con reconstrucciones en varios planos dibuja bien el trazo (fuente: Gwinner C y colaboradores, 2016). Al sumar TC, los evaluadores cambiaron la clasificación en 66 % de los casos y el plan de tratamiento en 49 % (fuente: Lazaro LE y colaboradores, 2013). El patrón de polo distal conminuto apareció en 88 % de los casos y pasó inadvertido en la radiografía simple en 44 % de ellos (fuente: Lazaro LE y colaboradores, 2013). La TC define configuración, cominución y compromiso articular (fuente: Flores D y colaboradores, 2026), y la TC 3D elevó el acuerdo entre observadores a 0,54 (fuente: Byun SE y colaboradores, 2021). La RM sirve para lesiones asociadas (fuente: Gwinner C y colaboradores, 2016). La ecografía de cabecera detecta con rapidez lesiones de la rótula y del mecanismo extensor (fuente: Carter K y colaboradores, 2016); evalúa tendones y retináculos y distingue roturas parciales de completas (fuente: Flores D y colaboradores, 2026). La referencia para estudiar el mecanismo extensor sigue siendo la RM, aunque desde urgencias cuesta conseguirla (fuente: Carter K y colaboradores, 2016). La rótula bipartita se distingue por bordes corticalizados y escleróticos, y suele ser bilateral (fuente: Ali-Qazalbash ZM y colaboradores, 2025; Steinmetz S y colaboradores, 2020). Se confunde con fractura con frecuencia y lleva a tratamientos innecesarios (fuente: McKee CE, 2024). Para fractura de rótula no encontramos en las fuentes abiertas revisadas cifras de sensibilidad y especificidad de la radiografía, la TC o la ecografía; lo que sí hay es el efecto de la TC sobre la clasificación y el plan, y los estudios de acuerdo entre observadores.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«Efecto de agregar TC (Lazaro 2013)» muestra lo siguiente. Clasificación modificada con TC: 66 por ciento (fuente: Lazaro LE y colaboradores, 2013). Plan de tratamiento modificado con TC: 49 por ciento (fuente: Lazaro LE y colaboradores, 2013). Patrón de polo distal conminuto presente: 88 por ciento (fuente: Lazaro LE y colaboradores, 2013). Ese patrón no visto en la radiografía simple: 44 por ciento (fuente: Lazaro LE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aporta cada estudio» tiene 4 columnas: Estudio, Cuándo, Qué aporta, Límite. Fila 1: Estudio, Radiografía AP y lateral; Cuándo, Siempre primero; Qué aporta, Fractura, desplazamiento, altura rotuliana; Límite, Subestima la complejidad. Fila 2: Estudio, Proyección axial; Cuándo, No en agudo; Qué aporta, Trazos sagitales y osteocondral; Límite, Dolor y desplazamiento secundario. Fila 3: Estudio, TC con reconstrucción; Cuándo, Cominución, duda, planificación; Qué aporta, Número de fragmentos, escalón, polo inferior; Límite, Radiación; no siempre disponible. Fila 4: Estudio, RM; Cuándo, Sospecha de lesión asociada; Qué aporta, Partes blandas, cartílago, médula ósea; Límite, Acceso desde urgencias. Fila 5: Estudio, Ecografía; Cuándo, Cabecera, mecanismo extensor; Qué aporta, Tendones y retináculos; fractura evidente; Límite, Depende del operador. (fuente: Gwinner C y colaboradores, 2016) (fuente: Steinmetz S y colaboradores, 2020) (fuente: Flores D y colaboradores, 2026) (fuente: Carter K y colaboradores, 2016) (fuente: Lazaro LE y colaboradores, 2013). Con esto cerramos imágenes.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 una guía de estudio: ordena las preguntas que se hacen en urgencias y en quirófano. Los umbrales provienen de dos fuentes que no coinciden del todo; se muestran las dos en la tabla del tratamiento (fuente: Steinmetz S y colaboradores, 2020; Gwinner C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 rótula del adulto: decisión inicial» se lee de arriba hacia abajo. Se parte de: Golpe o caída con dolor, hematoma y derrame de la rodilla. Se hace: Inspeccionar la piel; examinar la elevación de pierna recta; buscar lesión asociada según el mecanismo (fuente: Steinmetz S y colaboradores, 2020; Gwinner C y colaboradores, 2016). Se decide: ¿Hay herida que comunique con la fractura? Si la respuesta es sí, tratar como fractura abierta: antibiótico, desbridamiento, fijación estable (fuente: Gwinner C y colaboradores, 2016). Si la respuesta es no, radiografía ap y lateral; tc si hay cominución, duda o se planea cirugía (fuente: Gwinner C y colaboradores, 2016; Lazaro LE y colaboradores, 2013). Se hace: Tratar como fractura abierta: antibiótico, desbridamiento, fijación estable (fuente: Gwinner C y colaboradores, 2016). Se hace: Radiografía AP y lateral; TC si hay cominución, duda o se planea cirugía (fuente: Gwinner C y colaboradores, 2016; Lazaro LE y colaboradores, 2013). Se decide: ¿Mecanismo extensor interrumpido? Si la respuesta es sí, cirugía: elegir la fijación según el patrón (transversa de 2 partes, polo inferior, multifragmentaria) (fuente: Steinmetz S y colaboradores, 2020; Gwinner C y colaboradores, 2016). Si la respuesta es no, ¿separación mayor de 3 a 4 mm o escalón mayor de 2 mm? (fuente: Steinmetz S y colaboradores, 2020; Gwinner C y colaboradores, 2016). Se decide: ¿Separación mayor de 3 a 4 mm o escalón mayor de 2 mm? (fuente: Steinmetz S y colaboradores, 2020; Gwinner C y colaboradores, 2016)? Si la respuesta es sí, cirugía: elegir la fijación según el patrón (transversa de 2 partes, polo inferior, multifragmentaria) (fuente: Steinmetz S y colaboradores, 2020; Gwinner C y colaboradores, 2016). Si la respuesta es no, tratamiento sin cirugía: ortesis, carga completa con muletas para el equilibrio, control radiográfico a los 10 a 15 días y a los 45 días (fuente: Steinmetz S y colaboradores, 2020). Se hace: Tratamiento sin cirugía: ortesis, carga completa con muletas para el equilibrio, control radiográfico a los 10 a 15 días y a los 45 días (fuente: Steinmetz S y colaboradores, 2020). Se hace: Cirugía: elegir la fijación según el patrón (transversa de 2 partes, polo inferior, multifragmentaria) (fuente: Steinmetz S y colaboradores, 2020; Gwinner C y colaboradores, 2016). Termina en: Rehabilitación guiada, control de la reducción y de la altura rotuliana.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La meta es restaurar la superficie articular y el mecanismo extensor (fuente: Steinmetz S y colaboradores, 2020). Hay dos decisiones: si operar y, si se opera, cómo fijar. La fractura no desplazada con mecanismo extensor íntegro se puede tratar sin cirugía (fuente: Melvin JS y colaboradores, 2011; Steinmetz S y colaboradores, 2020). Los umbrales cambian según la fuente (ver tabla): una guía suiza acepta menos de 4 mm de desplazamiento y menos de 2 mm de escalón (fuente: Steinmetz S y colaboradores, 2020); otra revisión usa menos de 2 mm de desplazamiento y pide probar la estabilidad hasta 60° de flexión con intensificador (fuente: Gwinner C y colaboradores, 2016). Las fracturas condrales u osteocondrales se refijan aunque cumplan criterios conservadores (fuente: Gwinner C y colaboradores, 2016). Una ortesis fija el rango al inicio y se va abriendo por etapas (fuente: Gwinner C y colaboradores, 2016). La guía suiza la deja con unos 10° de flexión para no favorecer una patella baja, permite carga completa con muletas solo para el equilibrio y programa una radiografía temprana y otra a los 45 días (fuente: Steinmetz S y colaboradores, 2020). Con ese manejo se reportan buenos resultados en 90 % de los casos (fuente: Steinmetz S y colaboradores, 2020). En la serie clásica de Boström, 219 de 422 fracturas se trataron sin cirugía, con 54 % de resultados excelentes y 44 % buenos (fuente: Gwinner C y colaboradores, 2016). Los riesgos del tratamiento conservador son pérdida de extensión por no unión y rigidez (fuente: Gwinner C y colaboradores, 2016); el costo es más inmovilización y más desplazamiento secundario (fuente: Steinmetz S y colaboradores, 2020). Incluso con comorbilidades graves y más de 1 cm de separación, algunos pacientes se manejan sin cirugía, pero a 2 años el déficit de extensión medio fue de 20° o más y 25 % consideraron malo el resultado (fuente: Steinmetz S y colaboradores, 2020). Es el costo que se acepta en esos pacientes. La cirugía se indica si el mecanismo extensor está interrumpido o si hay escalón o separación por encima del umbral (fuente: Steinmetz S y colaboradores, 2020; Melvin JS y colaboradores, 2011). La meta de la cirugía es reducción anatómica de la superficie y fijación estable para movilizar temprano (fuente: Steinmetz S y colaboradores, 2020). Hay que decir primero lo incómodo: la revisión Cochrane de 2021 incluyó 11 ensayos pequeños con 564 adultos, todos con alto riesgo de sesgo y todos comparando técnicas quirúrgicas entre sí (fuente: Sayum Filho J y colaboradores, 2021). No hay ensayos que comparen cirugía con tratamiento conservador, y tres desenlaces que importan al paciente (calidad de vida, volver a lo que hacía antes y cómo queda la cicatriz) no aparecen en ningún ensayo (fuente: Sayum Filho J y colaboradores, 2021). La certeza sobre percutáneo frente a abierto es muy baja (fuente: Sayum Filho J y colaboradores, 2021). Tornillos canulados con banda frente a agujas con banda. Un metaanálisis de 2026 reunió 11 estudios con 1358 pacientes, de los cuales solo 2 eran aleatorizados (fuente: Deng ZB y colaboradores, 2026). Con agujas, la probabilidad (odds) de reoperación fue 5,14 veces la de los tornillos y la de complicaciones 14,19 veces, sin diferencia en tiempo operatorio ni de consolidación (fuente: Deng ZB y colaboradores, 2026). Otro metaanálisis (14 estudios) halló más flexión a los 3 meses, menos dolor y mejor puntaje de Lysholm a los 12 meses con tornillos y banda (fuente: Tijare C y colaboradores, 2025), y más complicaciones y más retiros con la banda sola (fuente: Tijare C y colaboradores, 2025). Un estudio de cohorte con 448 fracturas mostró que el retiro electivo del implante fue 37 % con agujas y 23 % con tornillos (fuente: Hoshino CM y colaboradores, 2013); en ese mismo estudio, la falla de fijación fue 3,5 % con agujas y 7,5 % con tornillos (sin significación) (fuente: Hoshino CM y colaboradores, 2013). Hay una discrepancia: en fracturas cominutas, la falla fue 14,5 % con tornillo canulado y banda frente a 4,7 % con agujas modificadas (fuente: Zhu XZ y colaboradores, 2021), y otro estudio asoció las agujas con más falla (fuente: Miller MA y colaboradores, 2012). No hay un ganador único para la falla; sí lo hay para el retiro de material. Placa frente a banda de tensión. En un ensayo multicéntrico de 2026 con 122 adultos, la placa bloqueada mejoró 3 subescalas del KOOS a los 12 meses y hubo más retiros, fallas y reoperaciones tras la banda (fuente: Larsen P y colaboradores, 2026). Las revisiones previas ya sugerían que la placa tenía menos complicaciones (fuente: Raja BS y colaboradores, 2022; Tsotsolis S y colaboradores, 2023). Pero la placa no es una promesa universal: en 34-C3, una placa de ángulo variable sola falló en 40,0 % de los casos frente a 11,1 % cuando se aumentó con partes blandas o fragmentos independientes (fuente: Hoskins W y colaboradores, 2025); otra cohorte reportó una falla global de 2,9 % (fuente: Dadpey B y colaboradores, 2026). En 37 pacientes con 34-C3 tratados con la placa en estrella de ángulo variable hubo 1 infección (2,7 %), nadie retiró el material y todas consolidaron a los 6 meses (fuente: Lashgari AM y colaboradores, 2026). La discrepancia entre las cohortes es el mensaje: la placa funciona mejor cuando se refuerza, y los números cambian con el patrón y la serie. Suturas no metálicas. Una revisión de implantes no metálicos reunió 9 estudios con 123 pacientes (fuente: Camarda L y colaboradores, 2016). En una cohorte danesa, la sutura de banda de tensión no tuvo más complicaciones que el alambre (fuente: Adjal J y colaboradores, 2026). Pero en otra cohorte, la sutura sola y el tornillo con sutura tuvieron más no uniones (fuente: Lashgari AM y colaboradores, 2026). Es un campo abierto. Percutáneo y artroscópico. Con muy baja certeza no se sabe si la osteosíntesis percutánea supera a la abierta (fuente: Sayum Filho J y colaboradores, 2021); en daño grave de partes blandas se puede considerar si se logra buena reducción (fuente: Gwinner C y colaboradores, 2016). Para el polo inferior, una revisión de 42 estudios con 1382 pacientes halló rangos de movimiento de 120° a 135° con casi todas las técnicas, salvo el alambre patelotibial que fue peor (fuente: Chang CH y colaboradores, 2023). Cerca de la mitad requirió una cirugía adicional para retirar implantes (fuente: Chang CH y colaboradores, 2023). En un metaanálisis de 16 estudios, la complicación de unión fue 3,8 % en general, y 5,7 % con sutura transósea de Krackow frente a 3,0 % con cerclaje vertical separado, una diferencia no significativa (fuente: Kim KI y colaboradores, 2024). En cadáver, el cerclaje vertical separado soportó 250,1 N frente a 69,7 N de las suturas de tracción tras patelectomía parcial (fuente: Yang KH y colaboradores, 2003). La placa en canasta consolidó todas las fracturas en 8 a 10 semanas (fuente: Matejčić A y colaboradores, 2015). La patelectomía es un rescate. Tras ella se necesita hasta 30 % más fuerza del cuádriceps (fuente: Gwinner C y colaboradores, 2016), y con la total se pierde fuerza de hasta 50 % (fuente: Steinmetz S y colaboradores, 2020). Con la parcial deben conservarse al menos 60 % de la rótula (fuente: Steinmetz S y colaboradores, 2020) y dos tercios de la superficie articular (fuente: Gwinner C y colaboradores, 2016). En una serie de 40 pacientes seguidos 8,4 años el rango activo fue 94 % y la fuerza del cuádriceps 85 % del lado contralateral (fuente: Saltzman CL y colaboradores, 1990). Hay series con buenos resultados a 14,6 años en polo distal cominuto (fuente: Deng X y colaboradores, 2021). La resección acorta la distancia a la tuberosidad y puede llevar a patella baja (fuente: Gwinner C y colaboradores, 2016). Se manejan con la misma lógica que cualquier fractura abierta: lavar, desbridar, dar antibiótico y dejar una fijación estable (fuente: Gwinner C y colaboradores, 2016). Las abiertas tienen más complicaciones que las cerradas (fuente: Melvin JS y colaboradores, 2011; Lutnick E y colaboradores, 2026), y la reoperación fue 43 % frente a 8 % en una serie de fijación (fuente: Yao J y colaboradores, 2025). Una síntesis de estudio, no una recomendación de guía: transversa simple con hueso razonable, tornillos canulados con banda; multifragmentaria, placa o montaje híbrido con aumentación y reparación del tendón; polo inferior, fijar los fragmentos y proteger; patelectomía solo si no hay reconstrucción posible.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«Retiro electivo del implante: agujas K frente a tornillos canulados (448 fracturas)» muestra lo siguiente. Banda con agujas K: 37 por ciento (fuente: Hoshino CM y colaboradores, 2013). Banda con tornillos canulados: 23 por ciento (fuente: Hoshino CM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«Falla de fijación en fracturas cominutas según el montaje (334 fracturas)» muestra lo siguiente. Agujas K modificadas: 4.7 por ciento (fuente: Zhu XZ y colaboradores, 2021). Tornillos canulados con banda: 14.5 por ciento (fuente: Zhu XZ y colaboradores, 2021). Pin en anillo con banda: 4.9 por ciento (fuente: Zhu XZ y colaboradores, 2021). En el documento Word de este tema encontrarás además: KOOS a 12 meses: diferencia entre placa bloqueada y banda de tensión (ensayo 2026); Falla de fijación con placa de ángulo variable en 34-C3; Umbrales de desplazamiento según la fuente; Opciones quirúrgicas: para qué fractura, qué ventaja, qué límite. Con esto cerramos tratamiento. Sigamos con técnica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Es apoyo de estudio: explica por qué se hace cada gesto y dónde se equivoca el residente. No sustituye al tutor ni al manual del implante. Lo que sigue describe la banda de tensión anterior modificada, sola o sobre tornillos canulados, que es la técnica de referencia para la fractura transversa de dos partes (fuente: Bel JC y colaboradores, 2024; Gwinner C y colaboradores, 2016). Lo que no tiene estudio que lo respalde va rotulado como práctica habitual / opinión experta. Antes de entrar se dibuja la fractura con los implantes ya puestos; ese dibujo decide la caja que se pide y la incisión (fuente: Gwinner C y colaboradores, 2016). El paciente va en decúbito supino, con anestesia epidural o general (fuente: Gwinner C y colaboradores, 2016), y el antibiótico se administra unos 30 minutos antes de la incisión (fuente: Gwinner C y colaboradores, 2016). Se examina la rodilla, sobre todo los ligamentos, antes de poner el torniquete (fuente: Gwinner C y colaboradores, 2016). Una guía suiza prefiere operar sin torniquete para dejar libre el cuádriceps (fuente: Steinmetz S y colaboradores, 2020). Hoy se usan sobre todo dos incisiones: la longitudinal en la línea media, que expone bien y no estorba a una futura prótesis, y la transversa, que deja mejor cicatriz y también llega a la rótula y a los ligamentos del aparato extensor (fuente: Gwinner C y colaboradores, 2016). Se hace una pequeña artrotomía lateral para ver o palpar la superficie articular y controlar la reducción (fuente: Gwinner C y colaboradores, 2016; Steinmetz S y colaboradores, 2020). Ojo con su costo: puede comprometer la irrigación y tensar el retináculo lateral, lo que se asocia a más dolor anterior (fuente: Gwinner C y colaboradores, 2016). Con el foco a la vista, pinzas y agujas K sostienen la reducción mientras se fija (fuente: Ali-Qazalbash ZM y colaboradores, 2025). La reducción se comprueba sobre la superficie articular, por visión directa o por palpación a través del defecto retinacular (fuente: Gwinner C y colaboradores, 2016; Steinmetz S y colaboradores, 2020). Práctica habitual / opinión experta: no darse por satisfecho con la cortical anterior; la superficie articular es la que importa, y se controla con intensificador en lateral. En su forma clásica lleva dos agujas de Kirschner longitudinales de 1,8 mm y, por delante, un alambre de acero calibre 18 en ocho (fuente: Bel JC y colaboradores, 2024). Las agujas van paralelas entre sí, tanto vistas de frente como de perfil, a 5 mm por debajo de la cortical anterior (fuente: Bel JC y colaboradores, 2024). Mecánicamente, el alambre rinde más cuanto más pegado al hueso va (fuente: Bel JC y colaboradores, 2024). Así el montaje transforma la tensión anterior en compresión sobre el foco (fuente: Bel JC y colaboradores, 2024). Para que funcione, la superficie articular no debe tener pérdida de sustancia (fuente: Steinmetz S y colaboradores, 2020). Los tornillos se colocan perpendiculares al trazo y se ajustan al tamaño del hueso; se citan corticales de 3,5 mm (fuente: Gwinner C y colaboradores, 2016). Los fragmentos menores se reinsertan con tornillos suplementarios de 2,4 o 2,0 mm (fuente: Gwinner C y colaboradores, 2016). El alambre pasa por el interior de los tornillos, y en el estudio de Carpenter ese montaje tuvo la mayor carga de falla (fuente: Gwinner C y colaboradores, 2016). Un tornillo dejado prominente (4 a 6 mm de más) abrió más brecha que uno embutido (fuente: Avery MC y colaboradores, 2019). Un tornillo a compresión sin banda se puede considerar en fracturas simples con hueso adecuado, para no disecar partes blandas (fuente: Gwinner C y colaboradores, 2016). Si hay cominución grave, la revisión propone tornillos de pequeños fragmentos o placas de ángulo estable para rehacer la cara articular, y suma un cerclaje circular (alambre o sutura) para que el montaje aguante y no se vuelva a desplazar (fuente: Gwinner C y colaboradores, 2016). Si se usa placa sola en una fractura multifragmentaria sin aumentación, en una cohorte falló 40,0 % (fuente: Hoskins W y colaboradores, 2025). Las avulsiones distales se fijan con tornillos de pequeños fragmentos y se protegen con un cerclaje transtibial de McLaughlin (fuente: Gwinner C y colaboradores, 2016). Ese cerclaje se mantiene 6 semanas y luego se retira (fuente: Gwinner C y colaboradores, 2016). El riesgo mayor es el sobreajuste, que produce patella baja; se previene comparando con intensificador la distancia entre el polo distal y la tuberosidad con la rodilla contralateral (fuente: Gwinner C y colaboradores, 2016). Para fragmentos conminutos existen el cerclaje vertical separado, la sutura transósea de Krackow y la placa en canasta (fuente: Kim KI y colaboradores, 2024; Yang KH y colaboradores, 2003; Matejčić A y colaboradores, 2015). Si el fragmento no es reconstruible: patelectomía parcial con avance del tendón (fuente: Ali-Qazalbash ZM y colaboradores, 2025), conservando al menos 60 % de la rótula (fuente: Steinmetz S y colaboradores, 2020). Se reparan los defectos de los retináculos, que contribuyen a la estabilidad global (fuente: Steinmetz S y colaboradores, 2020). El cierre de las estructuras responsables de la estabilidad patelar debe ser cuidadoso (fuente: Steinmetz S y colaboradores, 2020). Práctica habitual / opinión experta: mover la rodilla bajo visión o intensificador hasta comprobar que el foco no se abre, y dejar anotado el arco de flexión seguro, porque guía la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«Brecha mediana tras ciclado: tornillo embutido frente a prominente (cadáver)» muestra lo siguiente. Tornillo embutido: 0.1 mm (fuente: Avery MC y colaboradores, 2019). Tornillo prominente: 0.8 mm (fuente: Avery MC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«Montajes que fallaron de 8 en fractura 34-C3 cadavérica» muestra lo siguiente. Tornillos con banda: 5 montajes (fuente: Wagner FC y colaboradores, 2020). Placa bloqueada: 0 montajes (fuente: Wagner FC y colaboradores, 2020). En el documento Word de este tema encontrarás además: Errores frecuentes del residente. Con esto cerramos técnica quirúrgica.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La complicación más frecuente es el material sintomático. En un metaanálisis proporcional de 14 estudios con 5659 pacientes, el retiro de implante sintomático afectó a 29,6 %, la falla de fijación a 5,2 %, la infección a 3,1 % y la no unión a 1,7 % (fuente: Vesterager JD y colaboradores, 2024). En otro metaanálisis, la reoperación fue 33,6 % en 24 estudios con 737 fracturas, la infección 3,2 % y la no unión 1,3 % (fuente: Dy CJ y colaboradores, 2012). Las tasas publicadas de retiro de material van de 0 % a 60 % (fuente: Dy CJ y colaboradores, 2012). Hasta 20 % de las fracturas operadas pierde la reducción, casi siempre por errores de colocación o tensado (fuente: Gwinner C y colaboradores, 2016). En una serie, 22 % de las fracturas con banda de tensión y movilización precoz se desplazó 2 mm o más; de 11 desplazadas, 5 se atribuyeron a error técnico y 5 a incumplimiento (fuente: Smith ST y colaboradores, 1997). Se indica reintervención si la separación supera 3 mm o el escalón supera 2 mm (fuente: Gwinner C y colaboradores, 2016). Predijeron falla la edad avanzada y el uso de agujas K (fuente: Miller MA y colaboradores, 2012); un desplazamiento inicial mayor de 2 cm marcó alto riesgo de no unión y falla del material (fuente: Lashgari AM y colaboradores, 2026). Es el motivo principal de reoperación (fuente: Tsotsolis S y colaboradores, 2023). En una serie de 30 pacientes, 11 (37 %) retiraron el material (fuente: Lazaro LE y colaboradores, 2013); en otra, 52 % de los fijados lo hizo y 38 % de quienes lo conservaron refería dolor del implante (fuente: LeBrun CT y colaboradores, 2012). Con agujas K el retiro fue 37 % y con tornillos 23 % (fuente: Hoshino CM y colaboradores, 2013). Retirar el material mejora el dolor y la calidad de vida, pero no los puntajes funcionales (fuente: Greenberg A y colaboradores, 2018). Cuando la fisioterapia intensa no devuelve la flexión, la revisión propone sacar parte o todo el material y liberar las adherencias por artroscopia (fuente: Gwinner C y colaboradores, 2016). Hay atrofia del muslo en 41 % tras la fractura (fuente: Steinmetz S y colaboradores, 2020), y mal recorrido de la rótula con más estrés patelofemoral (fuente: Steinmetz S y colaboradores, 2020). Se arma un círculo: el dolor anterior frena al cuádriceps, el cuádriceps débil deja que la rótula se desvíe y la rótula desviada carga más la articulación (fuente: Steinmetz S y colaboradores, 2020). En 30 pacientes seguidos 12 meses, 17 (57 %) tenían patella baja por el ángulo meseta tibial–rótula (fuente: Lazaro LE y colaboradores, 2013). En 251 pacientes operados, la patella baja pasó de 14,3 % tras la cirugía a 19,5 % a los 6 meses, y la fractura del polo inferior vista en TC fue un factor independiente (OR 2,11) (fuente: Murase F y colaboradores, 2025). Se reportan tasas de 3 % a 10 % (fuente: Gwinner C y colaboradores, 2016); en un metaanálisis fue 3,1 % (fuente: Vesterager JD y colaboradores, 2024). En una revisión de fracturas periarticulares de rodilla en general, 5,7 % tuvo infección profunda del sitio quirúrgico (fuente: Norris GR y colaboradores, 2019). Se asocia a IMC alto, demora quirúrgica, diabetes, hematocrito y albúmina bajos en ancianos (fuente: Qi H y colaboradores, 2024). Si la infección se detecta antes de 2 semanas, la guía suiza permite conservar el implante con desbridamiento y dar antibiótico según el germen hasta que el hueso consolide, unas 12 semanas (fuente: Steinmetz S y colaboradores, 2020). En general se resecan los tejidos necróticos y el antibiótico se elige según el cultivo (fuente: Gwinner C y colaboradores, 2016). La no unión o retardo va de 2,7 % a 12,5 % (fuente: Gwinner C y colaboradores, 2016); en cerradas la no unión se estima entre 1 % y 5 %, y en abiertas hasta 7 % (fuente: Steinmetz S y colaboradores, 2020). Sobre la artrosis hay discrepancia: una revisión calcula cerca de 8,5 % de artrosis patelofemoral, y un escalón de cartílago de más de 1 mm eleva el riesgo (fuente: Gwinner C y colaboradores, 2016); otra guía reporta artrosis radiológica en más de 50 % a los 8,4 años (fuente: Steinmetz S y colaboradores, 2020). Cada revisión apoya su cifra en una sola referencia.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la cirugía (metaanálisis)» muestra lo siguiente. Reoperación (Dy 2012): 33.6 por ciento (fuente: Dy CJ y colaboradores, 2012). Retiro sintomático (Vesterager 2024): 29.6 por ciento (fuente: Vesterager JD y colaboradores, 2024). Falla de fijación (Vesterager 2024): 5.2 por ciento (fuente: Vesterager JD y colaboradores, 2024). Infección (Dy 2012): 3.2 por ciento (fuente: Dy CJ y colaboradores, 2012). Infección (Vesterager 2024): 3.1 por ciento (fuente: Vesterager JD y colaboradores, 2024). No unión (Vesterager 2024): 1.7 por ciento (fuente: Vesterager JD y colaboradores, 2024). No unión (Dy 2012): 1.3 por ciento (fuente: Dy CJ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«Patella baja tras la cirugía (251 pacientes)» muestra lo siguiente. Inmediato: 14.3 por ciento (fuente: Murase F y colaboradores, 2025). 6 meses: 19.5 por ciento (fuente: Murase F y colaboradores, 2025). En el documento Word de este tema encontrarás además: Complicaciones: qué tan frecuentes y cómo se manejan.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La fractura de rótula no vuelve a lo previo en muchos casos. En 30 pacientes con fractura aislada seguidos 12 meses, todas consolidaron, 24 (80 %) tenían dolor anterior en actividades diarias, y el lado lesionado tenía déficit de fuerza de 41 %, de potencia de 47 % y de resistencia de 34 % (fuente: Lazaro LE y colaboradores, 2013). La mejoría ocurrió en los primeros 6 meses, pero el déficit funcional persistía a los 12 (fuente: Lazaro LE y colaboradores, 2013). A 6,5 años de media el panorama no mejora del todo: 20 % tenía déficit de extensión mayor de 5°, 38 % flexión limitada y 15 % extensión limitada (fuente: LeBrun CT y colaboradores, 2012). El déficit del torque isométrico fue 26 % y el de potencia 31 % y 29 % (fuente: LeBrun CT y colaboradores, 2012). En 8726 pacientes del registro sueco, a 1 año el deterioro funcional fue de 9,1 puntos en el índice de molestia y de 12,2 en el de movilidad (SMFA); solo 27 % completó el seguimiento (fuente: Schmidt V y colaboradores, 2025). Las fracturas más complejas y los operados mostraron más deterioro, pero es un estudio observacional y no permite concluir que operar empeore el resultado (fuente: Schmidt V y colaboradores, 2025). Práctica habitual / opinión experta: la decisión de operar depende del tipo de fractura, de modo que los grupos no son comparables. El deterioro fue mayor en pacientes de 65 años o menos que en los mayores (fuente: Schmidt V y colaboradores, 2025). La edad y el uso de agujas K se asociaron a falla de fijación (fuente: Miller MA y colaboradores, 2012). Un desplazamiento inicial mayor de 2 cm se asoció a no unión y falla del material (fuente: Lashgari AM y colaboradores, 2026). La fractura cominuta se vincula con dolor anterior persistente en 30 % a 50 % y limitación funcional en 15 % a 30 % (fuente: Gwinner C y colaboradores, 2016). En 40 pacientes con patelectomía parcial seguidos 8,4 años, el resultado fue excelente en 20, bueno en 11, regular en 6 y malo en 3 (fuente: Saltzman CL y colaboradores, 1990). A 14,6 años, en 17 pacientes con polo distal cominuto, 11 tuvieron resultado excelente y 6 bueno, y el torque pico no difirió del lado sano (fuente: Deng X y colaboradores, 2021). Son series pequeñas y seleccionadas.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«Déficit de fuerza del cuádriceps del lado lesionado» muestra lo siguiente. Fuerza a 12 meses (Lazaro): 41 por ciento (fuente: Lazaro LE y colaboradores, 2013). Potencia a 12 meses (Lazaro): 47 por ciento (fuente: Lazaro LE y colaboradores, 2013). Resistencia a 12 meses (Lazaro): 34 por ciento (fuente: Lazaro LE y colaboradores, 2013). Torque isométrico a 6,5 años (LeBrun): 26 por ciento (fuente: LeBrun CT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«Déficits de la extremidad lesionada» tiene 3 columnas: Estudio, Momento, Déficit del lado lesionado. Fila 1: Estudio, Lazaro 2013 (30 pacientes); Momento, 12 meses; Déficit del lado lesionado, Fuerza 41 %, potencia 47 %, resistencia 34 %. Fila 2: Estudio, LeBrun 2012 (40 pacientes); Momento, 6,5 años de media; Déficit del lado lesionado, Torque isométrico 26 %; potencia 31 % y 29 %. (fuente: Lazaro LE y colaboradores, 2013) (fuente: LeBrun CT y colaboradores, 2012). Con esto cerramos pronóstico. Sigamos con poblaciones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En 248 pacientes operados, 99 eran de 65 años o más; los mayores tuvieron menos extensión a los 6 meses y más complicaciones: 2 % infección, 4 % no unión sintomática y 11 % reoperación (fuente: Contractor AM y colaboradores, 2025). En mayores de 60 años, una cohorte pequeña (14 con carga inmediata y 10 con diferida) mostró unión más rápida (8,4 frente a 13,7 semanas) y rango de movilidad de 120,5° frente a 101,3° con carga inmediata; es un estudio retrospectivo (fuente: Zainy A y colaboradores, 2025). La guía suiza recomienda carga completa en todos los casos y movilización temprana (fuente: Steinmetz S y colaboradores, 2020). Hasta 7 % de las fracturas de rótula son abiertas (fuente: Gwinner C y colaboradores, 2016). En 451 pacientes, 35,3 % fueron abiertas, más de lo descrito antes en la literatura, y tuvieron más complicaciones (23,9 % frente a 14,2 %) (fuente: Lutnick E y colaboradores, 2026). Tras la fijación, la reoperación fue 43 % en abiertas frente a 8 % en cerradas, sobre todo por manipulación bajo anestesia por rigidez (fuente: Yao J y colaboradores, 2025). La infección profunda sube a 11 % en abiertas (fuente: Steinmetz S y colaboradores, 2020). Ver «Variantes». Se rige por integridad del aparato extensor, calidad ósea y aflojamiento del componente (fuente: Tsivelekas 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abiertas frente a cerradas (451 pacientes)» muestra lo siguiente. Abiertas: 23.9 por ciento (fuente: Lutnick E y colaboradores, 2026). Cerradas: 14.2 por ciento (fuente: Lutnick E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tras la fijación: abiertas frente a cerradas» muestra lo siguiente. Abiertas: 43 por ciento (fuente: Yao J y colaboradores, 2025). Cerradas: 8 por ciento (fuente: Yao J y colaboradores, 2025). Con esto cerramos poblaciones especiales.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Sea cual sea el tratamiento, se recomienda mover pronto para que la cápsula no se retraiga y el cartílago no se degrade (fuente: Gwinner C y colaboradores, 2016). Para la guía suiza, operado o no, el paciente apoya todo el peso desde el inicio y se mueve pronto: es la forma de no quedar rígido (fuente: Steinmetz S y colaboradores, 2020). La fisioterapia es crítica para fortalecer y equilibrar el cuádriceps (fuente: Steinmetz S y colaboradores, 2020). La rodilla en extensión deja al cuádriceps y al tendón rotuliano sin palanca para separar más los fragmentos; se acompaña de fisioterapia precoz y radiografías de control (fuente: Ali-Qazalbash ZM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primeras 1 a 2 semanas la rodilla queda extendida; después el arco se abre por pasos y la resistencia se agrega a partir de la semana 6 (fuente: Ali-Qazalbash ZM y colaboradores, 2025). En la guía suiza, hacia el día 10 arranca la flexión pasiva con el cuádriceps relajado; el arco se gana poco a poco y no supera 90° mientras no haya consolidación, que se espera en no menos de 45 días (fuente: Steinmetz S y colaboradores, 2020). Tras operar, lo habitual es una ortesis con bisagra, trabada en extensión o con un tope de flexión, y apoyo libre (fuente: Ali-Qazalbash ZM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trabajo de fuerza del cuádriceps espera a que el dolor ceda y el arco sea normal (fuente: Ali-Qazalbash ZM y colaboradores, 2025). Con cerclaje transtibial se protege en extensión, con flexión solo pasiva, durante 4 a 6 semanas, y el cerclaje se retira a las 6 semanas (fuente: Gwinner C y colaboradores, 2016). La consolidación toma de 8 a 12 semanas (fuente: Gwinner C y colaboradores, 2016). El déficit de fuerza a 12 meses persistió en el estudio de Lazaro, y sus autores señalan la rehabilitación posoperatoria como un área de investigación futura (fuente: Lazaro LE y colaboradores, 2013). Con esto cerramos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mecanismo extensor decide la conducta: antes de preguntar si hay fractura, hay que comprobar si el paciente levanta la pierna extendida contra la gravedad (fuente: Steinmetz S y colaboradores, 2020; Gwinner C y colaboradores, 2016). La superficie articular decide el futuro de la rodilla: un escalón de cartílago de más de 1 mm se asocia a más artrosis postraumática, por eso se busca la reducción anatómica (fuente: Gwinner C y colaboradores, 2016; Steinmetz S y colaboradores, 2020). La rótula se conserva siempre que sea posible; la patelectomía es un rescate con costo funcional claro (fuente: Gwinner C y colaboradores, 2016; Steinmetz S y colaboradores, 2020). Banda de tensión, tornillos y placa son herramientas y no credos: se elige según el patrón, la calidad ósea y las partes blandas, y se refuerza cuando la cominución lo exige (fuente: Bel JC y colaboradores, 2024; Hoskins W y colaboradores, 2025; Larsen P y colaboradores, 2026). Hay que decir antes de operar lo que viene después: cerca de un tercio de reoperaciones por material y déficit residual de fuerza (fuente: Dy CJ y colaboradores, 2012; Lazaro LE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Poder extender la rodilla no descarta fractura: retináculos, cintilla iliotibial y aductores pueden suplir la extensión (fuente: Gwinner C y colaboradores, 2016). Según el mecanismo, buscar la lesión asociada: en el golpe de tablero revisar cadera, fémur distal y ligamento cruzado posterior (fuente: Gwinner C y colaboradores, 2016). Mirar la piel antes de planear el abordaje: abrasiones o herida abierta condicionan el momento y la vía (fuente: Gwinner C y colaboradores, 2016). Después de fijar, comparar la altura de la rótula con la rodilla sana; el sobreajuste del cerclaje produce patella baja (fuente: Gwinner C y colaboradores, 2016). Práctica habitual / opinión experta: dejar documentado el examen del mecanismo extensor antes de cualquier bloqueo anestésico, porque después ya no se puede repetir.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mecanismo extensor decide si se opera; la superficie articular decide el futuro de la rodilla (fuente: Steinmetz S y colaboradores, 2020; Gwinner C y colaboradores, 2016). No hay ensayos que comparen cirugía con tratamiento conservador (fuente: Sayum Filho J y colaboradores, 2021). Tornillos canulados con banda: menos reoperaciones que agujas con banda en metaanálisis (fuente: Deng ZB y colaboradores, 2026). Placa bloqueada: favorable en un ensayo de 2026, pero falla si se usa sola en C3 (fuente: Larsen P y colaboradores, 2026; Hoskins W y colaboradores, 2025). Avisar al paciente: la recuperación suele ser incompleta (fuente: Lazaro LE y colaboradores, 2013; LeBrun CT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de rótula · fractura de patela · aparato extensor de la rodilla · mecanismo extensor · AO/OTA 34 · fractura transversa · fractura vertical · polo inferior · banda de tensión · tornillos canulados · agujas de Kirschner · placa bloqueada · cerclaje de McLaughlin · patelectomía parcial · patella baja · escalón articular · elevación de pierna recta · retináculo · retiro de material · artrosis patelofemoral · regla de Ottawa · KOOS · fractura osteocondral · fractura abierta de rótula.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Mecanismo extensor roto o escalón mayor de 2 mm: se opera (fuente: Steinmetz S y colaboradores, 2020). AO/OTA 34: A extraarticular, B parcial articular, C articular completa (fuente: AO Foundation, 2026). Banda de tensión: la tensión anterior se vuelve compresión articular (fuente: Bel JC y colaboradores, 2024). Tornillos canulados: menos retiro de material que agujas de Kirschner (fuente: Hoshino CM y colaboradores, 2013; Deng ZB y colaboradores, 2026). Patelectomía: último recurso; exige hasta 30 % más de fuerza del cuádriceps (fuente: Gwinner C y colaboradores, 2016). Rótula bipartita: bordes corticalizados y escleróticos, bilateral en cerca de la mitad (fuente: Ali-Qazalbash ZM y colaboradores, 2025). Tras fijar, compare la altura rotuliana con la rodilla sana (fuente: Gwinner C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Mujer de 66 años, diestra, que resbala en una escalera mojada y cae sobre la rodilla derecha. Llega con dolor intenso, hematoma peripatelar, derrame y un defecto palpable sobre la rótula. No logra levantar la pierna extendida. La piel está íntegra, con una abrasión superficial. Radiografía lateral: fractura transversa con separación de 8 mm y escalón articular visible. No hay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hallazgo clínico pesa más en la decisión y por qué?. ¿Qué estudio adicional pediría antes de decidir?. ¿Qué fijación elegiría y qué le diría a la paciente sobre lo que viene después?. ¿Qué errores técnicos vigilaría en el quirófano?.</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imposibilidad de elevar la pierna extendida indica interrupción del mecanismo extensor y por sí sola puede justificar cirugía (fuente: Steinmetz S y colaboradores, 2020). Se pide TC si el patrón no es claro, porque cambia la clasificación en 66 % de los casos y el plan en 49 % (fuente: Lazaro LE y colaboradores, 2013). Para una fractura transversa simple de dos partes, la banda de tensión anterior modificada sobre tornillos canulados es la técnica de referencia (fuente: Gwinner C y colaboradores, 2016), con menos retiros que sobre agujas (fuente: Hoshino CM y colaboradores, 2013). A la paciente hay que decirle que 29,6 % de los operados retira el material (fuente: Vesterager JD y colaboradores, 2024) y que puede persistir un déficit de fuerza a los 12 meses (fuente: Lazaro LE y colaboradores, 2013). En el quirófano se vigilan el tornillo prominente, el alambre alejado del hueso y la altura rotuliana (fuente: Avery MC y colaboradores, 2019; Bel JC y colaboradores, 2024; Gwinner C y colaboradores, 2016). La clínica del mecanismo extensor decide si se opera; la técnica decide cuántas veces se vuelve a operar (fuente: Steinmetz S y colaboradores, 2020; Hoshino CM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 la rótula: operar, con qué y cuánto esperar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rotula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aplicada</a:t>
            </a:r>
          </a:p>
          <a:p>
            <a:pPr marL="347472" indent="-347472">
              <a:spcAft>
                <a:spcPts val="1400"/>
              </a:spcAft>
              <a:buChar char="•"/>
            </a:pPr>
            <a:r>
              <a:rPr sz="2200">
                <a:solidFill>
                  <a:srgbClr val="263238"/>
                </a:solidFill>
                <a:latin typeface="Calibri"/>
              </a:rPr>
              <a:t>5. Variantes y diagnósticos diferenciales</a:t>
            </a:r>
          </a:p>
          <a:p>
            <a:pPr marL="347472" indent="-347472">
              <a:spcAft>
                <a:spcPts val="1400"/>
              </a:spcAft>
              <a:buChar char="•"/>
            </a:pPr>
            <a:r>
              <a:rPr sz="2200">
                <a:solidFill>
                  <a:srgbClr val="263238"/>
                </a:solidFill>
                <a:latin typeface="Calibri"/>
              </a:rPr>
              <a:t>6. Biomecánica</a:t>
            </a:r>
          </a:p>
          <a:p>
            <a:pPr marL="347472" indent="-347472">
              <a:spcAft>
                <a:spcPts val="1400"/>
              </a:spcAft>
              <a:buChar char="•"/>
            </a:pPr>
            <a:r>
              <a:rPr sz="2200">
                <a:solidFill>
                  <a:srgbClr val="263238"/>
                </a:solidFill>
                <a:latin typeface="Calibri"/>
              </a:rPr>
              <a:t>7. Clasificación</a:t>
            </a:r>
          </a:p>
          <a:p>
            <a:pPr marL="347472" indent="-347472">
              <a:spcAft>
                <a:spcPts val="1400"/>
              </a:spcAft>
              <a:buChar char="•"/>
            </a:pPr>
            <a:r>
              <a:rPr sz="2200">
                <a:solidFill>
                  <a:srgbClr val="263238"/>
                </a:solidFill>
                <a:latin typeface="Calibri"/>
              </a:rPr>
              <a:t>8. Diagnóstico clínico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reglas de decisión</a:t>
            </a:r>
          </a:p>
          <a:p>
            <a:pPr marL="347472" indent="-347472">
              <a:spcAft>
                <a:spcPts val="1400"/>
              </a:spcAft>
              <a:buChar char="•"/>
            </a:pPr>
            <a:r>
              <a:rPr sz="2200">
                <a:solidFill>
                  <a:srgbClr val="263238"/>
                </a:solidFill>
                <a:latin typeface="Calibri"/>
              </a:rPr>
              <a:t>10. Imágenes</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a:t>
            </a:r>
          </a:p>
          <a:p>
            <a:pPr marL="347472" indent="-347472">
              <a:spcAft>
                <a:spcPts val="1400"/>
              </a:spcAft>
              <a:buChar char="•"/>
            </a:pPr>
            <a:r>
              <a:rPr sz="2200">
                <a:solidFill>
                  <a:srgbClr val="263238"/>
                </a:solidFill>
                <a:latin typeface="Calibri"/>
              </a:rPr>
              <a:t>13. Técnica quirúrgica</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Poblaciones especiales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Melvin JS et al. J Am Acad Orthop Surg. 2011. doi:10.5435/00124635-201104000-00004</a:t>
            </a:r>
          </a:p>
          <a:p>
            <a:r>
              <a:rPr sz="1000">
                <a:solidFill>
                  <a:srgbClr val="5A6469"/>
                </a:solidFill>
                <a:latin typeface="Calibri"/>
              </a:rPr>
              <a:t>[r2] Steinmetz S et al. Swiss Med Wkly. 2020. doi:10.4414/smw.2020.20165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rótula es el sesamoideo que alarga la palanca del cuádriceps. Si se rompe y se desplaza, lo que se pierde es la extensión activa de la rodilla y la congruencia de la superficie articular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a:p>
            <a:r>
              <a:rPr sz="1000">
                <a:solidFill>
                  <a:srgbClr val="5A6469"/>
                </a:solidFill>
                <a:latin typeface="Calibri"/>
              </a:rPr>
              <a:t>[r22] Mabrouk A et al. In: StatPearls [Internet]. 2026. PMID 30020702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Dentro del tendón del cuádriceps vive el sesamoideo más grande del esqueleto: la rótula [r3].</a:t>
            </a:r>
          </a:p>
          <a:p>
            <a:pPr marL="347472" indent="-347472">
              <a:spcAft>
                <a:spcPts val="1400"/>
              </a:spcAft>
              <a:buChar char="•"/>
            </a:pPr>
            <a:r>
              <a:rPr sz="2400">
                <a:solidFill>
                  <a:srgbClr val="263238"/>
                </a:solidFill>
                <a:latin typeface="Calibri"/>
              </a:rPr>
              <a:t>Por detrás mira a la tróclea y lleva el mayor espesor de cartílago de todo el cuerpo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Melvin JS et al. J Am Acad Orthop Surg. 2011. doi:10.5435/00124635-201104000-00004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Rota, deja tres secuelas posibles: una rodilla que extiende con menos fuerza, una rodilla rígida y una articulación patelofemoral que se gasta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Melvin JS et al. J Am Acad Orthop Surg. 2011. doi:10.5435/00124635-201104000-00004</a:t>
            </a:r>
          </a:p>
          <a:p>
            <a:r>
              <a:rPr sz="800">
                <a:solidFill>
                  <a:srgbClr val="5A6469"/>
                </a:solidFill>
                <a:latin typeface="Calibri"/>
              </a:rPr>
              <a:t>[r2] Steinmetz S et al. Swiss Med Wkly. 2020. doi:10.4414/smw.2020.20165</a:t>
            </a:r>
          </a:p>
          <a:p>
            <a:r>
              <a:rPr sz="800">
                <a:solidFill>
                  <a:srgbClr val="5A6469"/>
                </a:solidFill>
                <a:latin typeface="Calibri"/>
              </a:rPr>
              <a:t>[r3] Gwinner C et al. GMS Interdiscip Plast Reconstr Surg DGPW. 2016. doi:10.3205/iprs000080</a:t>
            </a:r>
          </a:p>
          <a:p>
            <a:r>
              <a:rPr sz="800">
                <a:solidFill>
                  <a:srgbClr val="5A6469"/>
                </a:solidFill>
                <a:latin typeface="Calibri"/>
              </a:rPr>
              <a:t>[r22] Mabrouk A et al. In: StatPearls [Internet]. 2026. PMID 30020702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periprotésica se resume en «Variantes» porque se maneja con otro razonamiento.</a:t>
            </a:r>
          </a:p>
          <a:p>
            <a:pPr marL="347472" indent="-347472">
              <a:spcAft>
                <a:spcPts val="1400"/>
              </a:spcAft>
              <a:buChar char="•"/>
            </a:pPr>
            <a:r>
              <a:rPr sz="2400">
                <a:solidFill>
                  <a:srgbClr val="263238"/>
                </a:solidFill>
                <a:latin typeface="Calibri"/>
              </a:rPr>
              <a:t>Primero la anatomía y la biomecánica, para entender por qué se rompe y por qué se fija como se fija.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Sayum Filho J et al. Cochrane Database Syst Rev. 2021. doi:10.1002/14651858.CD009651.pub3</a:t>
            </a:r>
          </a:p>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 rótula representa cerca de 1 % de todas las fracturas [r23, r3].</a:t>
            </a:r>
          </a:p>
          <a:p>
            <a:pPr marL="347472" indent="-347472">
              <a:spcAft>
                <a:spcPts val="1400"/>
              </a:spcAft>
              <a:buChar char="•"/>
            </a:pPr>
            <a:r>
              <a:rPr sz="2800">
                <a:solidFill>
                  <a:srgbClr val="263238"/>
                </a:solidFill>
                <a:latin typeface="Calibri"/>
              </a:rPr>
              <a:t>Los números de incidencia varían mucho según la fuente.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Distribución de las fracturas de rótula según AO/OTA (Registro Sueco)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Kruse M et al. Eur J Trauma Emerg Surg. 2022. doi:10.1007/s00068-022-01993-0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Porcentaje tratado sin cirugía según el tipo (Registro Sueco)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Kruse M et al. Eur J Trauma Emerg Surg. 2022. doi:10.1007/s00068-022-01993-0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Ali-Qazalbash ZM et al. Cureus. 2025. doi:10.7759/cureus.94600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rótula se rompe por golpe directo, por tracción indirecta del cuádriceps, o por una combinación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Ali-Qazalbash ZM et al. Cureus. 2025. doi:10.7759/cureus.94600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fracturas de rótula de baja energía en mujeres mayores se consideran en parte fracturas de fragilidad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la lesión (Registro Sueco)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Kruse M et al. Eur J Trauma Emerg Surg. 2022. doi:10.1007/s00068-022-01993-0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aplicada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desarrolla dentro del tendón del cuádriceps y es el mayor sesamoideo del cuerpo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aplicada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Mabrouk A et al. In: StatPearls [Internet]. 2026. PMID 30020702</a:t>
            </a:r>
          </a:p>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Fascia lata, vasto medial y vasto lateral aportan fibras al retináculo rotuliano [r22].</a:t>
            </a:r>
          </a:p>
          <a:p>
            <a:pPr marL="347472" indent="-347472">
              <a:spcAft>
                <a:spcPts val="1400"/>
              </a:spcAft>
              <a:buChar char="•"/>
            </a:pPr>
            <a:r>
              <a:rPr sz="2400">
                <a:solidFill>
                  <a:srgbClr val="263238"/>
                </a:solidFill>
                <a:latin typeface="Calibri"/>
              </a:rPr>
              <a:t>Con los ligamentos patelofemorales forma un mecanismo extensor de reserva que permite cierta extensión activa aun con la rótula rota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que el cirujano debe tener en la cabeza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a:p>
            <a:r>
              <a:rPr sz="1000">
                <a:solidFill>
                  <a:srgbClr val="5A6469"/>
                </a:solidFill>
                <a:latin typeface="Calibri"/>
              </a:rPr>
              <a:t>[r22] Mabrouk A et al. In: StatPearls [Internet]. 2026. PMID 30020702</a:t>
            </a:r>
          </a:p>
          <a:p>
            <a:r>
              <a:rPr sz="1000">
                <a:solidFill>
                  <a:srgbClr val="5A6469"/>
                </a:solidFill>
                <a:latin typeface="Calibri"/>
              </a:rPr>
              <a:t>[r28] Waligora AC et al. Clin Orthop Relat Res. 2009. doi:10.1007/s11999-009-1052-y</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hace</a:t>
                      </a:r>
                    </a:p>
                  </a:txBody>
                  <a:tcPr>
                    <a:solidFill>
                      <a:srgbClr val="0F5F6B"/>
                    </a:solidFill>
                  </a:tcPr>
                </a:tc>
                <a:tc>
                  <a:txBody>
                    <a:bodyPr/>
                    <a:lstStyle/>
                    <a:p>
                      <a:r>
                        <a:rPr sz="1600" b="1">
                          <a:solidFill>
                            <a:srgbClr val="FFFFFF"/>
                          </a:solidFill>
                          <a:latin typeface="Calibri"/>
                        </a:rPr>
                        <a:t>Qué implica al operar</a:t>
                      </a:r>
                    </a:p>
                  </a:txBody>
                  <a:tcPr>
                    <a:solidFill>
                      <a:srgbClr val="0F5F6B"/>
                    </a:solidFill>
                  </a:tcPr>
                </a:tc>
              </a:tr>
              <a:tr h="457200">
                <a:tc>
                  <a:txBody>
                    <a:bodyPr/>
                    <a:lstStyle/>
                    <a:p>
                      <a:r>
                        <a:rPr sz="1600">
                          <a:solidFill>
                            <a:srgbClr val="263238"/>
                          </a:solidFill>
                          <a:latin typeface="Calibri"/>
                        </a:rPr>
                        <a:t>Tendón cuadricipital</a:t>
                      </a:r>
                    </a:p>
                  </a:txBody>
                  <a:tcPr>
                    <a:solidFill>
                      <a:srgbClr val="EEF3F4"/>
                    </a:solidFill>
                  </a:tcPr>
                </a:tc>
                <a:tc>
                  <a:txBody>
                    <a:bodyPr/>
                    <a:lstStyle/>
                    <a:p>
                      <a:r>
                        <a:rPr sz="1600">
                          <a:solidFill>
                            <a:srgbClr val="263238"/>
                          </a:solidFill>
                          <a:latin typeface="Calibri"/>
                        </a:rPr>
                        <a:t>Transmite la fuerza del cuádriceps a la rótula</a:t>
                      </a:r>
                    </a:p>
                  </a:txBody>
                  <a:tcPr>
                    <a:solidFill>
                      <a:srgbClr val="EEF3F4"/>
                    </a:solidFill>
                  </a:tcPr>
                </a:tc>
                <a:tc>
                  <a:txBody>
                    <a:bodyPr/>
                    <a:lstStyle/>
                    <a:p>
                      <a:r>
                        <a:rPr sz="1600">
                          <a:solidFill>
                            <a:srgbClr val="263238"/>
                          </a:solidFill>
                          <a:latin typeface="Calibri"/>
                        </a:rPr>
                        <a:t>Su inserción en la base es el sitio de las avulsiones proximales</a:t>
                      </a:r>
                    </a:p>
                  </a:txBody>
                  <a:tcPr>
                    <a:solidFill>
                      <a:srgbClr val="EEF3F4"/>
                    </a:solidFill>
                  </a:tcPr>
                </a:tc>
              </a:tr>
              <a:tr h="457200">
                <a:tc>
                  <a:txBody>
                    <a:bodyPr/>
                    <a:lstStyle/>
                    <a:p>
                      <a:r>
                        <a:rPr sz="1600">
                          <a:solidFill>
                            <a:srgbClr val="263238"/>
                          </a:solidFill>
                          <a:latin typeface="Calibri"/>
                        </a:rPr>
                        <a:t>Tendón rotuliano</a:t>
                      </a:r>
                    </a:p>
                  </a:txBody>
                  <a:tcPr>
                    <a:solidFill>
                      <a:srgbClr val="FFFFFF"/>
                    </a:solidFill>
                  </a:tcPr>
                </a:tc>
                <a:tc>
                  <a:txBody>
                    <a:bodyPr/>
                    <a:lstStyle/>
                    <a:p>
                      <a:r>
                        <a:rPr sz="1600">
                          <a:solidFill>
                            <a:srgbClr val="263238"/>
                          </a:solidFill>
                          <a:latin typeface="Calibri"/>
                        </a:rPr>
                        <a:t>Une el polo inferior a la tuberosidad tibial</a:t>
                      </a:r>
                    </a:p>
                  </a:txBody>
                  <a:tcPr>
                    <a:solidFill>
                      <a:srgbClr val="FFFFFF"/>
                    </a:solidFill>
                  </a:tcPr>
                </a:tc>
                <a:tc>
                  <a:txBody>
                    <a:bodyPr/>
                    <a:lstStyle/>
                    <a:p>
                      <a:r>
                        <a:rPr sz="1600">
                          <a:solidFill>
                            <a:srgbClr val="263238"/>
                          </a:solidFill>
                          <a:latin typeface="Calibri"/>
                        </a:rPr>
                        <a:t>El polo inferior fracturado puede arrastrar la altura de la rótula</a:t>
                      </a:r>
                    </a:p>
                  </a:txBody>
                  <a:tcPr>
                    <a:solidFill>
                      <a:srgbClr val="FFFFFF"/>
                    </a:solidFill>
                  </a:tcPr>
                </a:tc>
              </a:tr>
              <a:tr h="457200">
                <a:tc>
                  <a:txBody>
                    <a:bodyPr/>
                    <a:lstStyle/>
                    <a:p>
                      <a:r>
                        <a:rPr sz="1600">
                          <a:solidFill>
                            <a:srgbClr val="263238"/>
                          </a:solidFill>
                          <a:latin typeface="Calibri"/>
                        </a:rPr>
                        <a:t>Retináculos medial y lateral</a:t>
                      </a:r>
                    </a:p>
                  </a:txBody>
                  <a:tcPr>
                    <a:solidFill>
                      <a:srgbClr val="EEF3F4"/>
                    </a:solidFill>
                  </a:tcPr>
                </a:tc>
                <a:tc>
                  <a:txBody>
                    <a:bodyPr/>
                    <a:lstStyle/>
                    <a:p>
                      <a:r>
                        <a:rPr sz="1600">
                          <a:solidFill>
                            <a:srgbClr val="263238"/>
                          </a:solidFill>
                          <a:latin typeface="Calibri"/>
                        </a:rPr>
                        <a:t>Mecanismo extensor de reserva</a:t>
                      </a:r>
                    </a:p>
                  </a:txBody>
                  <a:tcPr>
                    <a:solidFill>
                      <a:srgbClr val="EEF3F4"/>
                    </a:solidFill>
                  </a:tcPr>
                </a:tc>
                <a:tc>
                  <a:txBody>
                    <a:bodyPr/>
                    <a:lstStyle/>
                    <a:p>
                      <a:r>
                        <a:rPr sz="1600">
                          <a:solidFill>
                            <a:srgbClr val="263238"/>
                          </a:solidFill>
                          <a:latin typeface="Calibri"/>
                        </a:rPr>
                        <a:t>Si están rotos, hay que repararlos; ayuda a la estabilidad del montaje</a:t>
                      </a:r>
                    </a:p>
                  </a:txBody>
                  <a:tcPr>
                    <a:solidFill>
                      <a:srgbClr val="EEF3F4"/>
                    </a:solidFill>
                  </a:tcPr>
                </a:tc>
              </a:tr>
              <a:tr h="457200">
                <a:tc>
                  <a:txBody>
                    <a:bodyPr/>
                    <a:lstStyle/>
                    <a:p>
                      <a:r>
                        <a:rPr sz="1600">
                          <a:solidFill>
                            <a:srgbClr val="263238"/>
                          </a:solidFill>
                          <a:latin typeface="Calibri"/>
                        </a:rPr>
                        <a:t>Ligamento patelofemoral medial</a:t>
                      </a:r>
                    </a:p>
                  </a:txBody>
                  <a:tcPr>
                    <a:solidFill>
                      <a:srgbClr val="FFFFFF"/>
                    </a:solidFill>
                  </a:tcPr>
                </a:tc>
                <a:tc>
                  <a:txBody>
                    <a:bodyPr/>
                    <a:lstStyle/>
                    <a:p>
                      <a:r>
                        <a:rPr sz="1600">
                          <a:solidFill>
                            <a:srgbClr val="263238"/>
                          </a:solidFill>
                          <a:latin typeface="Calibri"/>
                        </a:rPr>
                        <a:t>Estabilizador pasivo medial</a:t>
                      </a:r>
                    </a:p>
                  </a:txBody>
                  <a:tcPr>
                    <a:solidFill>
                      <a:srgbClr val="FFFFFF"/>
                    </a:solidFill>
                  </a:tcPr>
                </a:tc>
                <a:tc>
                  <a:txBody>
                    <a:bodyPr/>
                    <a:lstStyle/>
                    <a:p>
                      <a:r>
                        <a:rPr sz="1600">
                          <a:solidFill>
                            <a:srgbClr val="263238"/>
                          </a:solidFill>
                          <a:latin typeface="Calibri"/>
                        </a:rPr>
                        <a:t>Cuidar su inserción en los abordajes mediales</a:t>
                      </a:r>
                    </a:p>
                  </a:txBody>
                  <a:tcPr>
                    <a:solidFill>
                      <a:srgbClr val="FFFFFF"/>
                    </a:solidFill>
                  </a:tcPr>
                </a:tc>
              </a:tr>
              <a:tr h="457200">
                <a:tc>
                  <a:txBody>
                    <a:bodyPr/>
                    <a:lstStyle/>
                    <a:p>
                      <a:r>
                        <a:rPr sz="1600">
                          <a:solidFill>
                            <a:srgbClr val="263238"/>
                          </a:solidFill>
                          <a:latin typeface="Calibri"/>
                        </a:rPr>
                        <a:t>Grasa infrapatelar</a:t>
                      </a:r>
                    </a:p>
                  </a:txBody>
                  <a:tcPr>
                    <a:solidFill>
                      <a:srgbClr val="EEF3F4"/>
                    </a:solidFill>
                  </a:tcPr>
                </a:tc>
                <a:tc>
                  <a:txBody>
                    <a:bodyPr/>
                    <a:lstStyle/>
                    <a:p>
                      <a:r>
                        <a:rPr sz="1600">
                          <a:solidFill>
                            <a:srgbClr val="263238"/>
                          </a:solidFill>
                          <a:latin typeface="Calibri"/>
                        </a:rPr>
                        <a:t>Vía de entrada de la irrigación principal</a:t>
                      </a:r>
                    </a:p>
                  </a:txBody>
                  <a:tcPr>
                    <a:solidFill>
                      <a:srgbClr val="EEF3F4"/>
                    </a:solidFill>
                  </a:tcPr>
                </a:tc>
                <a:tc>
                  <a:txBody>
                    <a:bodyPr/>
                    <a:lstStyle/>
                    <a:p>
                      <a:r>
                        <a:rPr sz="1600">
                          <a:solidFill>
                            <a:srgbClr val="263238"/>
                          </a:solidFill>
                          <a:latin typeface="Calibri"/>
                        </a:rPr>
                        <a:t>Minimizar la disección en el polo inferior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diagnósticos diferenciales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lesiones de la rótula que se parecen a la fractura simple transversa pero se manejan con otro razonamiento.</a:t>
            </a:r>
          </a:p>
          <a:p>
            <a:pPr marL="347472" indent="-347472">
              <a:spcAft>
                <a:spcPts val="1400"/>
              </a:spcAft>
              <a:buChar char="•"/>
            </a:pPr>
            <a:r>
              <a:rPr sz="2400">
                <a:solidFill>
                  <a:srgbClr val="263238"/>
                </a:solidFill>
                <a:latin typeface="Calibri"/>
              </a:rPr>
              <a:t>Suele resultar del cizallamiento en una luxación aguda de rótula y menos de un golpe directo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diagnósticos diferenciales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McKee CE. Clin Anat. 2024. doi:10.1002/ca.24123</a:t>
            </a:r>
          </a:p>
          <a:p>
            <a:r>
              <a:rPr sz="1000">
                <a:solidFill>
                  <a:srgbClr val="5A6469"/>
                </a:solidFill>
                <a:latin typeface="Calibri"/>
              </a:rPr>
              <a:t>[r19] Ali-Qazalbash ZM et al. Cureus. 2025. doi:10.7759/cureus.94600</a:t>
            </a:r>
          </a:p>
          <a:p>
            <a:r>
              <a:rPr sz="1000">
                <a:solidFill>
                  <a:srgbClr val="5A6469"/>
                </a:solidFill>
                <a:latin typeface="Calibri"/>
              </a:rPr>
              <a:t>[r2] Steinmetz S et al. Swiss Med Wkly. 2020. doi:10.4414/smw.2020.20165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variante por falta de fusión de centros de osificación y suele confundirse con fractura [r32].</a:t>
            </a:r>
          </a:p>
          <a:p>
            <a:pPr marL="347472" indent="-347472">
              <a:spcAft>
                <a:spcPts val="1400"/>
              </a:spcAft>
              <a:buChar char="•"/>
            </a:pPr>
            <a:r>
              <a:rPr sz="2400">
                <a:solidFill>
                  <a:srgbClr val="263238"/>
                </a:solidFill>
                <a:latin typeface="Calibri"/>
              </a:rPr>
              <a:t>Se reconoce por bordes corticalizados y escleróticos, ubicación superolateral y bilateralidad en cerca de 50 % [r19,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conviene reconocer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Gwinner C et al. GMS Interdiscip Plast Reconstr Surg DGPW. 2016. doi:10.3205/iprs000080</a:t>
            </a:r>
          </a:p>
          <a:p>
            <a:r>
              <a:rPr sz="800">
                <a:solidFill>
                  <a:srgbClr val="5A6469"/>
                </a:solidFill>
                <a:latin typeface="Calibri"/>
              </a:rPr>
              <a:t>[r30] Medina Pérez G et al. JBJS Rev. 2022. doi:10.2106/JBJS.RVW.21.00242</a:t>
            </a:r>
          </a:p>
          <a:p>
            <a:r>
              <a:rPr sz="800">
                <a:solidFill>
                  <a:srgbClr val="5A6469"/>
                </a:solidFill>
                <a:latin typeface="Calibri"/>
              </a:rPr>
              <a:t>[r31] Tsivelekas K et al. Cureus. 2024. doi:10.7759/cureus.53281</a:t>
            </a:r>
          </a:p>
          <a:p>
            <a:r>
              <a:rPr sz="800">
                <a:solidFill>
                  <a:srgbClr val="5A6469"/>
                </a:solidFill>
                <a:latin typeface="Calibri"/>
              </a:rPr>
              <a:t>[r32] McKee CE. Clin Anat. 2024. doi:10.1002/ca.24123</a:t>
            </a:r>
          </a:p>
          <a:p>
            <a:r>
              <a:rPr sz="800">
                <a:solidFill>
                  <a:srgbClr val="5A6469"/>
                </a:solidFill>
                <a:latin typeface="Calibri"/>
              </a:rPr>
              <a:t>[r19] Ali-Qazalbash ZM et al. Cureus. 2025. doi:10.7759/cureus.94600</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Pista clínica o radiográfica</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r>
              <a:tr h="457200">
                <a:tc>
                  <a:txBody>
                    <a:bodyPr/>
                    <a:lstStyle/>
                    <a:p>
                      <a:r>
                        <a:rPr sz="1600">
                          <a:solidFill>
                            <a:srgbClr val="263238"/>
                          </a:solidFill>
                          <a:latin typeface="Calibri"/>
                        </a:rPr>
                        <a:t>Osteocondral</a:t>
                      </a:r>
                    </a:p>
                  </a:txBody>
                  <a:tcPr>
                    <a:solidFill>
                      <a:srgbClr val="EEF3F4"/>
                    </a:solidFill>
                  </a:tcPr>
                </a:tc>
                <a:tc>
                  <a:txBody>
                    <a:bodyPr/>
                    <a:lstStyle/>
                    <a:p>
                      <a:r>
                        <a:rPr sz="1600">
                          <a:solidFill>
                            <a:srgbClr val="263238"/>
                          </a:solidFill>
                          <a:latin typeface="Calibri"/>
                        </a:rPr>
                        <a:t>Hemartros tras luxación; extensión conservada</a:t>
                      </a:r>
                    </a:p>
                  </a:txBody>
                  <a:tcPr>
                    <a:solidFill>
                      <a:srgbClr val="EEF3F4"/>
                    </a:solidFill>
                  </a:tcPr>
                </a:tc>
                <a:tc>
                  <a:txBody>
                    <a:bodyPr/>
                    <a:lstStyle/>
                    <a:p>
                      <a:r>
                        <a:rPr sz="1600">
                          <a:solidFill>
                            <a:srgbClr val="263238"/>
                          </a:solidFill>
                          <a:latin typeface="Calibri"/>
                        </a:rPr>
                        <a:t>Se piensa en artroscopia si el fragmento está desplazado</a:t>
                      </a:r>
                    </a:p>
                  </a:txBody>
                  <a:tcPr>
                    <a:solidFill>
                      <a:srgbClr val="EEF3F4"/>
                    </a:solidFill>
                  </a:tcPr>
                </a:tc>
              </a:tr>
              <a:tr h="457200">
                <a:tc>
                  <a:txBody>
                    <a:bodyPr/>
                    <a:lstStyle/>
                    <a:p>
                      <a:r>
                        <a:rPr sz="1600">
                          <a:solidFill>
                            <a:srgbClr val="263238"/>
                          </a:solidFill>
                          <a:latin typeface="Calibri"/>
                        </a:rPr>
                        <a:t>Periprotésica</a:t>
                      </a:r>
                    </a:p>
                  </a:txBody>
                  <a:tcPr>
                    <a:solidFill>
                      <a:srgbClr val="FFFFFF"/>
                    </a:solidFill>
                  </a:tcPr>
                </a:tc>
                <a:tc>
                  <a:txBody>
                    <a:bodyPr/>
                    <a:lstStyle/>
                    <a:p>
                      <a:r>
                        <a:rPr sz="1600">
                          <a:solidFill>
                            <a:srgbClr val="263238"/>
                          </a:solidFill>
                          <a:latin typeface="Calibri"/>
                        </a:rPr>
                        <a:t>Rodilla con artroplastia previa</a:t>
                      </a:r>
                    </a:p>
                  </a:txBody>
                  <a:tcPr>
                    <a:solidFill>
                      <a:srgbClr val="FFFFFF"/>
                    </a:solidFill>
                  </a:tcPr>
                </a:tc>
                <a:tc>
                  <a:txBody>
                    <a:bodyPr/>
                    <a:lstStyle/>
                    <a:p>
                      <a:r>
                        <a:rPr sz="1600">
                          <a:solidFill>
                            <a:srgbClr val="263238"/>
                          </a:solidFill>
                          <a:latin typeface="Calibri"/>
                        </a:rPr>
                        <a:t>Se decide por integridad del aparato extensor y fijación del componente</a:t>
                      </a:r>
                    </a:p>
                  </a:txBody>
                  <a:tcPr>
                    <a:solidFill>
                      <a:srgbClr val="FFFFFF"/>
                    </a:solidFill>
                  </a:tcPr>
                </a:tc>
              </a:tr>
              <a:tr h="457200">
                <a:tc>
                  <a:txBody>
                    <a:bodyPr/>
                    <a:lstStyle/>
                    <a:p>
                      <a:r>
                        <a:rPr sz="1600">
                          <a:solidFill>
                            <a:srgbClr val="263238"/>
                          </a:solidFill>
                          <a:latin typeface="Calibri"/>
                        </a:rPr>
                        <a:t>Bipartita</a:t>
                      </a:r>
                    </a:p>
                  </a:txBody>
                  <a:tcPr>
                    <a:solidFill>
                      <a:srgbClr val="EEF3F4"/>
                    </a:solidFill>
                  </a:tcPr>
                </a:tc>
                <a:tc>
                  <a:txBody>
                    <a:bodyPr/>
                    <a:lstStyle/>
                    <a:p>
                      <a:r>
                        <a:rPr sz="1600">
                          <a:solidFill>
                            <a:srgbClr val="263238"/>
                          </a:solidFill>
                          <a:latin typeface="Calibri"/>
                        </a:rPr>
                        <a:t>Bordes corticalizados y escleróticos, superolateral, a menudo bilateral</a:t>
                      </a:r>
                    </a:p>
                  </a:txBody>
                  <a:tcPr>
                    <a:solidFill>
                      <a:srgbClr val="EEF3F4"/>
                    </a:solidFill>
                  </a:tcPr>
                </a:tc>
                <a:tc>
                  <a:txBody>
                    <a:bodyPr/>
                    <a:lstStyle/>
                    <a:p>
                      <a:r>
                        <a:rPr sz="1600">
                          <a:solidFill>
                            <a:srgbClr val="263238"/>
                          </a:solidFill>
                          <a:latin typeface="Calibri"/>
                        </a:rPr>
                        <a:t>No se trata como fractura; si da síntomas, la escisión del fragmento o la liberación del vasto lateral alivian más que el tornillo</a:t>
                      </a:r>
                    </a:p>
                  </a:txBody>
                  <a:tcPr>
                    <a:solidFill>
                      <a:srgbClr val="EEF3F4"/>
                    </a:solidFill>
                  </a:tcPr>
                </a:tc>
              </a:tr>
              <a:tr h="457200">
                <a:tc>
                  <a:txBody>
                    <a:bodyPr/>
                    <a:lstStyle/>
                    <a:p>
                      <a:r>
                        <a:rPr sz="1600">
                          <a:solidFill>
                            <a:srgbClr val="263238"/>
                          </a:solidFill>
                          <a:latin typeface="Calibri"/>
                        </a:rPr>
                        <a:t>Manguito (niños)</a:t>
                      </a:r>
                    </a:p>
                  </a:txBody>
                  <a:tcPr>
                    <a:solidFill>
                      <a:srgbClr val="FFFFFF"/>
                    </a:solidFill>
                  </a:tcPr>
                </a:tc>
                <a:tc>
                  <a:txBody>
                    <a:bodyPr/>
                    <a:lstStyle/>
                    <a:p>
                      <a:r>
                        <a:rPr sz="1600">
                          <a:solidFill>
                            <a:srgbClr val="263238"/>
                          </a:solidFill>
                          <a:latin typeface="Calibri"/>
                        </a:rPr>
                        <a:t>Niño con lesión del polo inferior; elevación de pierna recta conservada en solo 38 % y derrame en 81 %</a:t>
                      </a:r>
                    </a:p>
                  </a:txBody>
                  <a:tcPr>
                    <a:solidFill>
                      <a:srgbClr val="FFFFFF"/>
                    </a:solidFill>
                  </a:tcPr>
                </a:tc>
                <a:tc>
                  <a:txBody>
                    <a:bodyPr/>
                    <a:lstStyle/>
                    <a:p>
                      <a:r>
                        <a:rPr sz="1600">
                          <a:solidFill>
                            <a:srgbClr val="263238"/>
                          </a:solidFill>
                          <a:latin typeface="Calibri"/>
                        </a:rPr>
                        <a:t>Otro capítulo; no se trata con los criterios del adulto</a:t>
                      </a:r>
                    </a:p>
                  </a:txBody>
                  <a:tcPr>
                    <a:solidFill>
                      <a:srgbClr val="FFFFFF"/>
                    </a:solidFill>
                  </a:tcPr>
                </a:tc>
              </a:tr>
              <a:tr h="457200">
                <a:tc>
                  <a:txBody>
                    <a:bodyPr/>
                    <a:lstStyle/>
                    <a:p>
                      <a:r>
                        <a:rPr sz="1600">
                          <a:solidFill>
                            <a:srgbClr val="263238"/>
                          </a:solidFill>
                          <a:latin typeface="Calibri"/>
                        </a:rPr>
                        <a:t>Avulsión polar 34A</a:t>
                      </a:r>
                    </a:p>
                  </a:txBody>
                  <a:tcPr>
                    <a:solidFill>
                      <a:srgbClr val="EEF3F4"/>
                    </a:solidFill>
                  </a:tcPr>
                </a:tc>
                <a:tc>
                  <a:txBody>
                    <a:bodyPr/>
                    <a:lstStyle/>
                    <a:p>
                      <a:r>
                        <a:rPr sz="1600">
                          <a:solidFill>
                            <a:srgbClr val="263238"/>
                          </a:solidFill>
                          <a:latin typeface="Calibri"/>
                        </a:rPr>
                        <a:t>Fragmento extraarticular en un polo</a:t>
                      </a:r>
                    </a:p>
                  </a:txBody>
                  <a:tcPr>
                    <a:solidFill>
                      <a:srgbClr val="EEF3F4"/>
                    </a:solidFill>
                  </a:tcPr>
                </a:tc>
                <a:tc>
                  <a:txBody>
                    <a:bodyPr/>
                    <a:lstStyle/>
                    <a:p>
                      <a:r>
                        <a:rPr sz="1600">
                          <a:solidFill>
                            <a:srgbClr val="263238"/>
                          </a:solidFill>
                          <a:latin typeface="Calibri"/>
                        </a:rPr>
                        <a:t>En el registro sueco, la mayoría sin cirugía (76,3 % y 84,8 %)</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Cumple tres tareas: centra el aparato extensor, reparte la carga sobre la tróclea y da más palanca al cuádriceps, hasta 30 % más en extensión completa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Carga de falla de tres montajes de banda de tensión (rótulas sintéticas)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Lee KH et al. J Orthop Surg (Hong Kong). 2019. doi:10.1177/2309499019882140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Brecha del foco tras ciclado (rótulas sintéticas)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Lee KH et al. J Orthop Surg (Hong Kong). 2019. doi:10.1177/2309499019882140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descriptiva ordena las fracturas en transversa, vertical, conminuta, marginal u osteocondral [r3].</a:t>
            </a:r>
          </a:p>
          <a:p>
            <a:pPr marL="347472" indent="-347472">
              <a:spcAft>
                <a:spcPts val="1400"/>
              </a:spcAft>
              <a:buChar char="•"/>
            </a:pPr>
            <a:r>
              <a:rPr sz="2400">
                <a:solidFill>
                  <a:srgbClr val="263238"/>
                </a:solidFill>
                <a:latin typeface="Calibri"/>
              </a:rPr>
              <a:t>Es sencilla y alcanza para hablar con el tutor.</a:t>
            </a:r>
          </a:p>
          <a:p>
            <a:pPr marL="347472" indent="-347472">
              <a:spcAft>
                <a:spcPts val="1400"/>
              </a:spcAft>
              <a:buChar char="•"/>
            </a:pPr>
            <a:r>
              <a:rPr sz="2400">
                <a:solidFill>
                  <a:srgbClr val="263238"/>
                </a:solidFill>
                <a:latin typeface="Calibri"/>
              </a:rPr>
              <a:t>La transversa suele deberse a un impacto indirecto, como las caídas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Aun así, una guía suiza reconoce que por su complejidad el interés práctico de AO/OTA es incierto…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entre observadores (kappa) de la clasificación AO/OTA según el estudio por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Byun SE et al. J Clin Med. 2021. doi:10.3390/jcm10153256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sospecha nace de dos pistas que suelen ir juntas: un golpe directo en la cara anterior de la rodilla y la incapacidad de extenderla activamente tras una caída 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estado de las partes blandas determina el curso posterior del paciente [r3].</a:t>
            </a:r>
          </a:p>
          <a:p>
            <a:pPr marL="347472" indent="-347472">
              <a:spcAft>
                <a:spcPts val="1400"/>
              </a:spcAft>
              <a:buChar char="•"/>
            </a:pPr>
            <a:r>
              <a:rPr sz="2400">
                <a:solidFill>
                  <a:srgbClr val="263238"/>
                </a:solidFill>
                <a:latin typeface="Calibri"/>
              </a:rPr>
              <a:t>Una raspadura de la piel aparece hasta en 25 % de los casos y puede obligar a esperar o a elegir otra incisión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Primera evaluación: qué buscar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a:p>
            <a:r>
              <a:rPr sz="1000">
                <a:solidFill>
                  <a:srgbClr val="5A6469"/>
                </a:solidFill>
                <a:latin typeface="Calibri"/>
              </a:rPr>
              <a:t>[r2] Steinmetz S et al. Swiss Med Wkly. 2020. doi:10.4414/smw.2020.20165</a:t>
            </a:r>
          </a:p>
          <a:p>
            <a:r>
              <a:rPr sz="1000">
                <a:solidFill>
                  <a:srgbClr val="5A6469"/>
                </a:solidFill>
                <a:latin typeface="Calibri"/>
              </a:rPr>
              <a:t>[r19] Ali-Qazalbash ZM et al. Cureus. 2025. doi:10.7759/cureus.94600</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Qué sugiere</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Incapacidad para extender activamente</a:t>
                      </a:r>
                    </a:p>
                  </a:txBody>
                  <a:tcPr>
                    <a:solidFill>
                      <a:srgbClr val="EEF3F4"/>
                    </a:solidFill>
                  </a:tcPr>
                </a:tc>
                <a:tc>
                  <a:txBody>
                    <a:bodyPr/>
                    <a:lstStyle/>
                    <a:p>
                      <a:r>
                        <a:rPr sz="1600">
                          <a:solidFill>
                            <a:srgbClr val="263238"/>
                          </a:solidFill>
                          <a:latin typeface="Calibri"/>
                        </a:rPr>
                        <a:t>Fractura con rotura de retináculos o rotura tendinosa</a:t>
                      </a:r>
                    </a:p>
                  </a:txBody>
                  <a:tcPr>
                    <a:solidFill>
                      <a:srgbClr val="EEF3F4"/>
                    </a:solidFill>
                  </a:tcPr>
                </a:tc>
                <a:tc>
                  <a:txBody>
                    <a:bodyPr/>
                    <a:lstStyle/>
                    <a:p>
                      <a:r>
                        <a:rPr sz="1600">
                          <a:solidFill>
                            <a:srgbClr val="263238"/>
                          </a:solidFill>
                          <a:latin typeface="Calibri"/>
                        </a:rPr>
                        <a:t>Considerar cirugía; confirmar con imagen</a:t>
                      </a:r>
                    </a:p>
                  </a:txBody>
                  <a:tcPr>
                    <a:solidFill>
                      <a:srgbClr val="EEF3F4"/>
                    </a:solidFill>
                  </a:tcPr>
                </a:tc>
              </a:tr>
              <a:tr h="457200">
                <a:tc>
                  <a:txBody>
                    <a:bodyPr/>
                    <a:lstStyle/>
                    <a:p>
                      <a:r>
                        <a:rPr sz="1600">
                          <a:solidFill>
                            <a:srgbClr val="263238"/>
                          </a:solidFill>
                          <a:latin typeface="Calibri"/>
                        </a:rPr>
                        <a:t>Extensión activa conservada</a:t>
                      </a:r>
                    </a:p>
                  </a:txBody>
                  <a:tcPr>
                    <a:solidFill>
                      <a:srgbClr val="FFFFFF"/>
                    </a:solidFill>
                  </a:tcPr>
                </a:tc>
                <a:tc>
                  <a:txBody>
                    <a:bodyPr/>
                    <a:lstStyle/>
                    <a:p>
                      <a:r>
                        <a:rPr sz="1600">
                          <a:solidFill>
                            <a:srgbClr val="263238"/>
                          </a:solidFill>
                          <a:latin typeface="Calibri"/>
                        </a:rPr>
                        <a:t>No excluye fractura: pueden suplir retináculos, cintilla iliotibial y aductores</a:t>
                      </a:r>
                    </a:p>
                  </a:txBody>
                  <a:tcPr>
                    <a:solidFill>
                      <a:srgbClr val="FFFFFF"/>
                    </a:solidFill>
                  </a:tcPr>
                </a:tc>
                <a:tc>
                  <a:txBody>
                    <a:bodyPr/>
                    <a:lstStyle/>
                    <a:p>
                      <a:r>
                        <a:rPr sz="1600">
                          <a:solidFill>
                            <a:srgbClr val="263238"/>
                          </a:solidFill>
                          <a:latin typeface="Calibri"/>
                        </a:rPr>
                        <a:t>Pedir radiografía igual</a:t>
                      </a:r>
                    </a:p>
                  </a:txBody>
                  <a:tcPr>
                    <a:solidFill>
                      <a:srgbClr val="FFFFFF"/>
                    </a:solidFill>
                  </a:tcPr>
                </a:tc>
              </a:tr>
              <a:tr h="457200">
                <a:tc>
                  <a:txBody>
                    <a:bodyPr/>
                    <a:lstStyle/>
                    <a:p>
                      <a:r>
                        <a:rPr sz="1600">
                          <a:solidFill>
                            <a:srgbClr val="263238"/>
                          </a:solidFill>
                          <a:latin typeface="Calibri"/>
                        </a:rPr>
                        <a:t>Defecto palpable entre fragmentos</a:t>
                      </a:r>
                    </a:p>
                  </a:txBody>
                  <a:tcPr>
                    <a:solidFill>
                      <a:srgbClr val="EEF3F4"/>
                    </a:solidFill>
                  </a:tcPr>
                </a:tc>
                <a:tc>
                  <a:txBody>
                    <a:bodyPr/>
                    <a:lstStyle/>
                    <a:p>
                      <a:r>
                        <a:rPr sz="1600">
                          <a:solidFill>
                            <a:srgbClr val="263238"/>
                          </a:solidFill>
                          <a:latin typeface="Calibri"/>
                        </a:rPr>
                        <a:t>Fractura desplazada</a:t>
                      </a:r>
                    </a:p>
                  </a:txBody>
                  <a:tcPr>
                    <a:solidFill>
                      <a:srgbClr val="EEF3F4"/>
                    </a:solidFill>
                  </a:tcPr>
                </a:tc>
                <a:tc>
                  <a:txBody>
                    <a:bodyPr/>
                    <a:lstStyle/>
                    <a:p>
                      <a:r>
                        <a:rPr sz="1600">
                          <a:solidFill>
                            <a:srgbClr val="263238"/>
                          </a:solidFill>
                          <a:latin typeface="Calibri"/>
                        </a:rPr>
                        <a:t>Radiografía AP y lateral; planificar</a:t>
                      </a:r>
                    </a:p>
                  </a:txBody>
                  <a:tcPr>
                    <a:solidFill>
                      <a:srgbClr val="EEF3F4"/>
                    </a:solidFill>
                  </a:tcPr>
                </a:tc>
              </a:tr>
              <a:tr h="457200">
                <a:tc>
                  <a:txBody>
                    <a:bodyPr/>
                    <a:lstStyle/>
                    <a:p>
                      <a:r>
                        <a:rPr sz="1600">
                          <a:solidFill>
                            <a:srgbClr val="263238"/>
                          </a:solidFill>
                          <a:latin typeface="Calibri"/>
                        </a:rPr>
                        <a:t>Hemartros tenso o dolor que impide examinar</a:t>
                      </a:r>
                    </a:p>
                  </a:txBody>
                  <a:tcPr>
                    <a:solidFill>
                      <a:srgbClr val="FFFFFF"/>
                    </a:solidFill>
                  </a:tcPr>
                </a:tc>
                <a:tc>
                  <a:txBody>
                    <a:bodyPr/>
                    <a:lstStyle/>
                    <a:p>
                      <a:r>
                        <a:rPr sz="1600">
                          <a:solidFill>
                            <a:srgbClr val="263238"/>
                          </a:solidFill>
                          <a:latin typeface="Calibri"/>
                        </a:rPr>
                        <a:t>Fractura articular</a:t>
                      </a:r>
                    </a:p>
                  </a:txBody>
                  <a:tcPr>
                    <a:solidFill>
                      <a:srgbClr val="FFFFFF"/>
                    </a:solidFill>
                  </a:tcPr>
                </a:tc>
                <a:tc>
                  <a:txBody>
                    <a:bodyPr/>
                    <a:lstStyle/>
                    <a:p>
                      <a:r>
                        <a:rPr sz="1600">
                          <a:solidFill>
                            <a:srgbClr val="263238"/>
                          </a:solidFill>
                          <a:latin typeface="Calibri"/>
                        </a:rPr>
                        <a:t>Aspiración articular si ayuda al examen</a:t>
                      </a:r>
                    </a:p>
                  </a:txBody>
                  <a:tcPr>
                    <a:solidFill>
                      <a:srgbClr val="FFFFFF"/>
                    </a:solidFill>
                  </a:tcPr>
                </a:tc>
              </a:tr>
              <a:tr h="457200">
                <a:tc>
                  <a:txBody>
                    <a:bodyPr/>
                    <a:lstStyle/>
                    <a:p>
                      <a:r>
                        <a:rPr sz="1600">
                          <a:solidFill>
                            <a:srgbClr val="263238"/>
                          </a:solidFill>
                          <a:latin typeface="Calibri"/>
                        </a:rPr>
                        <a:t>Herida cercana a la rótula</a:t>
                      </a:r>
                    </a:p>
                  </a:txBody>
                  <a:tcPr>
                    <a:solidFill>
                      <a:srgbClr val="EEF3F4"/>
                    </a:solidFill>
                  </a:tcPr>
                </a:tc>
                <a:tc>
                  <a:txBody>
                    <a:bodyPr/>
                    <a:lstStyle/>
                    <a:p>
                      <a:r>
                        <a:rPr sz="1600">
                          <a:solidFill>
                            <a:srgbClr val="263238"/>
                          </a:solidFill>
                          <a:latin typeface="Calibri"/>
                        </a:rPr>
                        <a:t>Fractura abierta hasta demostrar lo contrario</a:t>
                      </a:r>
                    </a:p>
                  </a:txBody>
                  <a:tcPr>
                    <a:solidFill>
                      <a:srgbClr val="EEF3F4"/>
                    </a:solidFill>
                  </a:tcPr>
                </a:tc>
                <a:tc>
                  <a:txBody>
                    <a:bodyPr/>
                    <a:lstStyle/>
                    <a:p>
                      <a:r>
                        <a:rPr sz="1600">
                          <a:solidFill>
                            <a:srgbClr val="263238"/>
                          </a:solidFill>
                          <a:latin typeface="Calibri"/>
                        </a:rPr>
                        <a:t>Foto, apósito, antibiótico, tétanos, desbridamiento</a:t>
                      </a:r>
                    </a:p>
                  </a:txBody>
                  <a:tcPr>
                    <a:solidFill>
                      <a:srgbClr val="EEF3F4"/>
                    </a:solidFill>
                  </a:tcPr>
                </a:tc>
              </a:tr>
              <a:tr h="457200">
                <a:tc>
                  <a:txBody>
                    <a:bodyPr/>
                    <a:lstStyle/>
                    <a:p>
                      <a:r>
                        <a:rPr sz="1600">
                          <a:solidFill>
                            <a:srgbClr val="263238"/>
                          </a:solidFill>
                          <a:latin typeface="Calibri"/>
                        </a:rPr>
                        <a:t>Golpe de tablero</a:t>
                      </a:r>
                    </a:p>
                  </a:txBody>
                  <a:tcPr>
                    <a:solidFill>
                      <a:srgbClr val="FFFFFF"/>
                    </a:solidFill>
                  </a:tcPr>
                </a:tc>
                <a:tc>
                  <a:txBody>
                    <a:bodyPr/>
                    <a:lstStyle/>
                    <a:p>
                      <a:r>
                        <a:rPr sz="1600">
                          <a:solidFill>
                            <a:srgbClr val="263238"/>
                          </a:solidFill>
                          <a:latin typeface="Calibri"/>
                        </a:rPr>
                        <a:t>Lesión asociada de cadera, fémur o ligamento cruzado posterior</a:t>
                      </a:r>
                    </a:p>
                  </a:txBody>
                  <a:tcPr>
                    <a:solidFill>
                      <a:srgbClr val="FFFFFF"/>
                    </a:solidFill>
                  </a:tcPr>
                </a:tc>
                <a:tc>
                  <a:txBody>
                    <a:bodyPr/>
                    <a:lstStyle/>
                    <a:p>
                      <a:r>
                        <a:rPr sz="1600">
                          <a:solidFill>
                            <a:srgbClr val="263238"/>
                          </a:solidFill>
                          <a:latin typeface="Calibri"/>
                        </a:rPr>
                        <a:t>Explorar y pedir imagen dirigida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reglas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elevación de pierna recta es la prueba de continuidad del mecanismo extensor: si el paciente no puede extender activamente… [r2]</a:t>
            </a:r>
          </a:p>
          <a:p>
            <a:pPr marL="347472" indent="-347472">
              <a:spcAft>
                <a:spcPts val="1400"/>
              </a:spcAft>
              <a:buChar char="•"/>
            </a:pPr>
            <a:r>
              <a:rPr sz="2400">
                <a:solidFill>
                  <a:srgbClr val="263238"/>
                </a:solidFill>
                <a:latin typeface="Calibri"/>
              </a:rPr>
              <a:t>Pero poder extender no excluye la fractura, porque los retináculos y otras estructuras pueden suplir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 de Ottawa para fractura de rodilla: sensibilidad (barra) y especificidad (valor2)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[r38] Stiell IG et al. Ann Emerg Med. 1995. doi:10.1016/s0196-0644(95)70106-0</a:t>
            </a:r>
          </a:p>
          <a:p>
            <a:r>
              <a:rPr sz="800">
                <a:solidFill>
                  <a:srgbClr val="5A6469"/>
                </a:solidFill>
                <a:latin typeface="Calibri"/>
              </a:rPr>
              <a:t>[r39] Bachmann LM et al. Ann Intern Med. 2004. doi:10.7326/0003-4819-140-5-200403020-00013</a:t>
            </a:r>
          </a:p>
          <a:p>
            <a:r>
              <a:rPr sz="800">
                <a:solidFill>
                  <a:srgbClr val="5A6469"/>
                </a:solidFill>
                <a:latin typeface="Calibri"/>
              </a:rPr>
              <a:t>[r40] Sims JI et al. Eur Radiol. 2020. doi:10.1007/s00330-020-06804-x</a:t>
            </a:r>
          </a:p>
          <a:p>
            <a:r>
              <a:rPr sz="800">
                <a:solidFill>
                  <a:srgbClr val="5A6469"/>
                </a:solidFill>
                <a:latin typeface="Calibri"/>
              </a:rPr>
              <a:t>[r41] Kazemi SM et al. Arch Acad Emerg Med. 2023. doi:10.22037/aaem.v11i1.1934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Maniobras del examen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Qué evalúa</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Elevación de pierna recta</a:t>
                      </a:r>
                    </a:p>
                  </a:txBody>
                  <a:tcPr>
                    <a:solidFill>
                      <a:srgbClr val="EEF3F4"/>
                    </a:solidFill>
                  </a:tcPr>
                </a:tc>
                <a:tc>
                  <a:txBody>
                    <a:bodyPr/>
                    <a:lstStyle/>
                    <a:p>
                      <a:r>
                        <a:rPr sz="1600">
                          <a:solidFill>
                            <a:srgbClr val="263238"/>
                          </a:solidFill>
                          <a:latin typeface="Calibri"/>
                        </a:rPr>
                        <a:t>Continuidad del mecanismo extensor</a:t>
                      </a:r>
                    </a:p>
                  </a:txBody>
                  <a:tcPr>
                    <a:solidFill>
                      <a:srgbClr val="EEF3F4"/>
                    </a:solidFill>
                  </a:tcPr>
                </a:tc>
                <a:tc>
                  <a:txBody>
                    <a:bodyPr/>
                    <a:lstStyle/>
                    <a:p>
                      <a:r>
                        <a:rPr sz="1600">
                          <a:solidFill>
                            <a:srgbClr val="263238"/>
                          </a:solidFill>
                          <a:latin typeface="Calibri"/>
                        </a:rPr>
                        <a:t>No confirma ni descarta el hueso roto</a:t>
                      </a:r>
                    </a:p>
                  </a:txBody>
                  <a:tcPr>
                    <a:solidFill>
                      <a:srgbClr val="EEF3F4"/>
                    </a:solidFill>
                  </a:tcPr>
                </a:tc>
              </a:tr>
              <a:tr h="457200">
                <a:tc>
                  <a:txBody>
                    <a:bodyPr/>
                    <a:lstStyle/>
                    <a:p>
                      <a:r>
                        <a:rPr sz="1600">
                          <a:solidFill>
                            <a:srgbClr val="263238"/>
                          </a:solidFill>
                          <a:latin typeface="Calibri"/>
                        </a:rPr>
                        <a:t>Palpación del defecto</a:t>
                      </a:r>
                    </a:p>
                  </a:txBody>
                  <a:tcPr>
                    <a:solidFill>
                      <a:srgbClr val="FFFFFF"/>
                    </a:solidFill>
                  </a:tcPr>
                </a:tc>
                <a:tc>
                  <a:txBody>
                    <a:bodyPr/>
                    <a:lstStyle/>
                    <a:p>
                      <a:r>
                        <a:rPr sz="1600">
                          <a:solidFill>
                            <a:srgbClr val="263238"/>
                          </a:solidFill>
                          <a:latin typeface="Calibri"/>
                        </a:rPr>
                        <a:t>Separación entre fragmentos</a:t>
                      </a:r>
                    </a:p>
                  </a:txBody>
                  <a:tcPr>
                    <a:solidFill>
                      <a:srgbClr val="FFFFFF"/>
                    </a:solidFill>
                  </a:tcPr>
                </a:tc>
                <a:tc>
                  <a:txBody>
                    <a:bodyPr/>
                    <a:lstStyle/>
                    <a:p>
                      <a:r>
                        <a:rPr sz="1600">
                          <a:solidFill>
                            <a:srgbClr val="263238"/>
                          </a:solidFill>
                          <a:latin typeface="Calibri"/>
                        </a:rPr>
                        <a:t>Puede estar enmascarada por el hemartros</a:t>
                      </a:r>
                    </a:p>
                  </a:txBody>
                  <a:tcPr>
                    <a:solidFill>
                      <a:srgbClr val="FFFFFF"/>
                    </a:solidFill>
                  </a:tcPr>
                </a:tc>
              </a:tr>
              <a:tr h="457200">
                <a:tc>
                  <a:txBody>
                    <a:bodyPr/>
                    <a:lstStyle/>
                    <a:p>
                      <a:r>
                        <a:rPr sz="1600">
                          <a:solidFill>
                            <a:srgbClr val="263238"/>
                          </a:solidFill>
                          <a:latin typeface="Calibri"/>
                        </a:rPr>
                        <a:t>Derrame y hematoma</a:t>
                      </a:r>
                    </a:p>
                  </a:txBody>
                  <a:tcPr>
                    <a:solidFill>
                      <a:srgbClr val="EEF3F4"/>
                    </a:solidFill>
                  </a:tcPr>
                </a:tc>
                <a:tc>
                  <a:txBody>
                    <a:bodyPr/>
                    <a:lstStyle/>
                    <a:p>
                      <a:r>
                        <a:rPr sz="1600">
                          <a:solidFill>
                            <a:srgbClr val="263238"/>
                          </a:solidFill>
                          <a:latin typeface="Calibri"/>
                        </a:rPr>
                        <a:t>Fractura articular</a:t>
                      </a:r>
                    </a:p>
                  </a:txBody>
                  <a:tcPr>
                    <a:solidFill>
                      <a:srgbClr val="EEF3F4"/>
                    </a:solidFill>
                  </a:tcPr>
                </a:tc>
                <a:tc>
                  <a:txBody>
                    <a:bodyPr/>
                    <a:lstStyle/>
                    <a:p>
                      <a:r>
                        <a:rPr sz="1600">
                          <a:solidFill>
                            <a:srgbClr val="263238"/>
                          </a:solidFill>
                          <a:latin typeface="Calibri"/>
                        </a:rPr>
                        <a:t>Inespecífico de la rodilla</a:t>
                      </a:r>
                    </a:p>
                  </a:txBody>
                  <a:tcPr>
                    <a:solidFill>
                      <a:srgbClr val="EEF3F4"/>
                    </a:solidFill>
                  </a:tcPr>
                </a:tc>
              </a:tr>
              <a:tr h="457200">
                <a:tc>
                  <a:txBody>
                    <a:bodyPr/>
                    <a:lstStyle/>
                    <a:p>
                      <a:r>
                        <a:rPr sz="1600">
                          <a:solidFill>
                            <a:srgbClr val="263238"/>
                          </a:solidFill>
                          <a:latin typeface="Calibri"/>
                        </a:rPr>
                        <a:t>Signo de aprehensión</a:t>
                      </a:r>
                    </a:p>
                  </a:txBody>
                  <a:tcPr>
                    <a:solidFill>
                      <a:srgbClr val="FFFFFF"/>
                    </a:solidFill>
                  </a:tcPr>
                </a:tc>
                <a:tc>
                  <a:txBody>
                    <a:bodyPr/>
                    <a:lstStyle/>
                    <a:p>
                      <a:r>
                        <a:rPr sz="1600">
                          <a:solidFill>
                            <a:srgbClr val="263238"/>
                          </a:solidFill>
                          <a:latin typeface="Calibri"/>
                        </a:rPr>
                        <a:t>Inestabilidad patelofemoral / fractura osteocondral</a:t>
                      </a:r>
                    </a:p>
                  </a:txBody>
                  <a:tcPr>
                    <a:solidFill>
                      <a:srgbClr val="FFFFFF"/>
                    </a:solidFill>
                  </a:tcPr>
                </a:tc>
                <a:tc>
                  <a:txBody>
                    <a:bodyPr/>
                    <a:lstStyle/>
                    <a:p>
                      <a:r>
                        <a:rPr sz="1600">
                          <a:solidFill>
                            <a:srgbClr val="263238"/>
                          </a:solidFill>
                          <a:latin typeface="Calibri"/>
                        </a:rPr>
                        <a:t>Se explora sin forzar si hay dolor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a:p>
            <a:r>
              <a:rPr sz="1000">
                <a:solidFill>
                  <a:srgbClr val="5A6469"/>
                </a:solidFill>
                <a:latin typeface="Calibri"/>
              </a:rPr>
              <a:t>[r2] Steinmetz S et al. Swiss Med Wkly. 2020. doi:10.4414/smw.2020.20165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radiografías de rodilla en dos planos son obligatorias [r3].</a:t>
            </a:r>
          </a:p>
          <a:p>
            <a:pPr marL="347472" indent="-347472">
              <a:spcAft>
                <a:spcPts val="1400"/>
              </a:spcAft>
              <a:buChar char="•"/>
            </a:pPr>
            <a:r>
              <a:rPr sz="2400">
                <a:solidFill>
                  <a:srgbClr val="263238"/>
                </a:solidFill>
                <a:latin typeface="Calibri"/>
              </a:rPr>
              <a:t>La AP engaña porque la rótula se proyecta sobre los cóndilos; la lateral es la que enseña la separación y la congruencia articular en las transversas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Efecto de agregar TC (Lazaro 2013)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Lazaro LE et al. J Orthop Trauma. 2013. doi:10.1097/BOT.0b013e318270dfe7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aporta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Gwinner C et al. GMS Interdiscip Plast Reconstr Surg DGPW. 2016. doi:10.3205/iprs000080</a:t>
            </a:r>
          </a:p>
          <a:p>
            <a:r>
              <a:rPr sz="800">
                <a:solidFill>
                  <a:srgbClr val="5A6469"/>
                </a:solidFill>
                <a:latin typeface="Calibri"/>
              </a:rPr>
              <a:t>[r2] Steinmetz S et al. Swiss Med Wkly. 2020. doi:10.4414/smw.2020.20165</a:t>
            </a:r>
          </a:p>
          <a:p>
            <a:r>
              <a:rPr sz="800">
                <a:solidFill>
                  <a:srgbClr val="5A6469"/>
                </a:solidFill>
                <a:latin typeface="Calibri"/>
              </a:rPr>
              <a:t>[r29] Flores D et al. Skeletal Radiol. 2026. doi:10.1007/s00256-026-05196-1</a:t>
            </a:r>
          </a:p>
          <a:p>
            <a:r>
              <a:rPr sz="800">
                <a:solidFill>
                  <a:srgbClr val="5A6469"/>
                </a:solidFill>
                <a:latin typeface="Calibri"/>
              </a:rPr>
              <a:t>[r43] Carter K et al. West J Emerg Med. 2016. doi:10.5811/westjem.2016.8.31051</a:t>
            </a:r>
          </a:p>
          <a:p>
            <a:r>
              <a:rPr sz="800">
                <a:solidFill>
                  <a:srgbClr val="5A6469"/>
                </a:solidFill>
                <a:latin typeface="Calibri"/>
              </a:rPr>
              <a:t>[r17] Lazaro LE et al. J Orthop Trauma. 2013. doi:10.1097/BOT.0b013e318270dfe7</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Cuándo</a:t>
                      </a:r>
                    </a:p>
                  </a:txBody>
                  <a:tcPr>
                    <a:solidFill>
                      <a:srgbClr val="0F5F6B"/>
                    </a:solidFill>
                  </a:tcPr>
                </a:tc>
                <a:tc>
                  <a:txBody>
                    <a:bodyPr/>
                    <a:lstStyle/>
                    <a:p>
                      <a:r>
                        <a:rPr sz="1400" b="1">
                          <a:solidFill>
                            <a:srgbClr val="FFFFFF"/>
                          </a:solidFill>
                          <a:latin typeface="Calibri"/>
                        </a:rPr>
                        <a:t>Qué aporta</a:t>
                      </a:r>
                    </a:p>
                  </a:txBody>
                  <a:tcPr>
                    <a:solidFill>
                      <a:srgbClr val="0F5F6B"/>
                    </a:solidFill>
                  </a:tcPr>
                </a:tc>
                <a:tc>
                  <a:txBody>
                    <a:bodyPr/>
                    <a:lstStyle/>
                    <a:p>
                      <a:r>
                        <a:rPr sz="1400" b="1">
                          <a:solidFill>
                            <a:srgbClr val="FFFFFF"/>
                          </a:solidFill>
                          <a:latin typeface="Calibri"/>
                        </a:rPr>
                        <a:t>Límite</a:t>
                      </a:r>
                    </a:p>
                  </a:txBody>
                  <a:tcPr>
                    <a:solidFill>
                      <a:srgbClr val="0F5F6B"/>
                    </a:solidFill>
                  </a:tcPr>
                </a:tc>
              </a:tr>
              <a:tr h="457200">
                <a:tc>
                  <a:txBody>
                    <a:bodyPr/>
                    <a:lstStyle/>
                    <a:p>
                      <a:r>
                        <a:rPr sz="1400">
                          <a:solidFill>
                            <a:srgbClr val="263238"/>
                          </a:solidFill>
                          <a:latin typeface="Calibri"/>
                        </a:rPr>
                        <a:t>Radiografía AP y lateral</a:t>
                      </a:r>
                    </a:p>
                  </a:txBody>
                  <a:tcPr>
                    <a:solidFill>
                      <a:srgbClr val="EEF3F4"/>
                    </a:solidFill>
                  </a:tcPr>
                </a:tc>
                <a:tc>
                  <a:txBody>
                    <a:bodyPr/>
                    <a:lstStyle/>
                    <a:p>
                      <a:r>
                        <a:rPr sz="1400">
                          <a:solidFill>
                            <a:srgbClr val="263238"/>
                          </a:solidFill>
                          <a:latin typeface="Calibri"/>
                        </a:rPr>
                        <a:t>Siempre primero</a:t>
                      </a:r>
                    </a:p>
                  </a:txBody>
                  <a:tcPr>
                    <a:solidFill>
                      <a:srgbClr val="EEF3F4"/>
                    </a:solidFill>
                  </a:tcPr>
                </a:tc>
                <a:tc>
                  <a:txBody>
                    <a:bodyPr/>
                    <a:lstStyle/>
                    <a:p>
                      <a:r>
                        <a:rPr sz="1400">
                          <a:solidFill>
                            <a:srgbClr val="263238"/>
                          </a:solidFill>
                          <a:latin typeface="Calibri"/>
                        </a:rPr>
                        <a:t>Fractura, desplazamiento, altura rotuliana</a:t>
                      </a:r>
                    </a:p>
                  </a:txBody>
                  <a:tcPr>
                    <a:solidFill>
                      <a:srgbClr val="EEF3F4"/>
                    </a:solidFill>
                  </a:tcPr>
                </a:tc>
                <a:tc>
                  <a:txBody>
                    <a:bodyPr/>
                    <a:lstStyle/>
                    <a:p>
                      <a:r>
                        <a:rPr sz="1400">
                          <a:solidFill>
                            <a:srgbClr val="263238"/>
                          </a:solidFill>
                          <a:latin typeface="Calibri"/>
                        </a:rPr>
                        <a:t>Subestima la complejidad</a:t>
                      </a:r>
                    </a:p>
                  </a:txBody>
                  <a:tcPr>
                    <a:solidFill>
                      <a:srgbClr val="EEF3F4"/>
                    </a:solidFill>
                  </a:tcPr>
                </a:tc>
              </a:tr>
              <a:tr h="457200">
                <a:tc>
                  <a:txBody>
                    <a:bodyPr/>
                    <a:lstStyle/>
                    <a:p>
                      <a:r>
                        <a:rPr sz="1400">
                          <a:solidFill>
                            <a:srgbClr val="263238"/>
                          </a:solidFill>
                          <a:latin typeface="Calibri"/>
                        </a:rPr>
                        <a:t>Proyección axial</a:t>
                      </a:r>
                    </a:p>
                  </a:txBody>
                  <a:tcPr>
                    <a:solidFill>
                      <a:srgbClr val="FFFFFF"/>
                    </a:solidFill>
                  </a:tcPr>
                </a:tc>
                <a:tc>
                  <a:txBody>
                    <a:bodyPr/>
                    <a:lstStyle/>
                    <a:p>
                      <a:r>
                        <a:rPr sz="1400">
                          <a:solidFill>
                            <a:srgbClr val="263238"/>
                          </a:solidFill>
                          <a:latin typeface="Calibri"/>
                        </a:rPr>
                        <a:t>No en agudo</a:t>
                      </a:r>
                    </a:p>
                  </a:txBody>
                  <a:tcPr>
                    <a:solidFill>
                      <a:srgbClr val="FFFFFF"/>
                    </a:solidFill>
                  </a:tcPr>
                </a:tc>
                <a:tc>
                  <a:txBody>
                    <a:bodyPr/>
                    <a:lstStyle/>
                    <a:p>
                      <a:r>
                        <a:rPr sz="1400">
                          <a:solidFill>
                            <a:srgbClr val="263238"/>
                          </a:solidFill>
                          <a:latin typeface="Calibri"/>
                        </a:rPr>
                        <a:t>Trazos sagitales y osteocondral</a:t>
                      </a:r>
                    </a:p>
                  </a:txBody>
                  <a:tcPr>
                    <a:solidFill>
                      <a:srgbClr val="FFFFFF"/>
                    </a:solidFill>
                  </a:tcPr>
                </a:tc>
                <a:tc>
                  <a:txBody>
                    <a:bodyPr/>
                    <a:lstStyle/>
                    <a:p>
                      <a:r>
                        <a:rPr sz="1400">
                          <a:solidFill>
                            <a:srgbClr val="263238"/>
                          </a:solidFill>
                          <a:latin typeface="Calibri"/>
                        </a:rPr>
                        <a:t>Dolor y desplazamiento secundario</a:t>
                      </a:r>
                    </a:p>
                  </a:txBody>
                  <a:tcPr>
                    <a:solidFill>
                      <a:srgbClr val="FFFFFF"/>
                    </a:solidFill>
                  </a:tcPr>
                </a:tc>
              </a:tr>
              <a:tr h="457200">
                <a:tc>
                  <a:txBody>
                    <a:bodyPr/>
                    <a:lstStyle/>
                    <a:p>
                      <a:r>
                        <a:rPr sz="1400">
                          <a:solidFill>
                            <a:srgbClr val="263238"/>
                          </a:solidFill>
                          <a:latin typeface="Calibri"/>
                        </a:rPr>
                        <a:t>TC con reconstrucción</a:t>
                      </a:r>
                    </a:p>
                  </a:txBody>
                  <a:tcPr>
                    <a:solidFill>
                      <a:srgbClr val="EEF3F4"/>
                    </a:solidFill>
                  </a:tcPr>
                </a:tc>
                <a:tc>
                  <a:txBody>
                    <a:bodyPr/>
                    <a:lstStyle/>
                    <a:p>
                      <a:r>
                        <a:rPr sz="1400">
                          <a:solidFill>
                            <a:srgbClr val="263238"/>
                          </a:solidFill>
                          <a:latin typeface="Calibri"/>
                        </a:rPr>
                        <a:t>Cominución, duda, planificación</a:t>
                      </a:r>
                    </a:p>
                  </a:txBody>
                  <a:tcPr>
                    <a:solidFill>
                      <a:srgbClr val="EEF3F4"/>
                    </a:solidFill>
                  </a:tcPr>
                </a:tc>
                <a:tc>
                  <a:txBody>
                    <a:bodyPr/>
                    <a:lstStyle/>
                    <a:p>
                      <a:r>
                        <a:rPr sz="1400">
                          <a:solidFill>
                            <a:srgbClr val="263238"/>
                          </a:solidFill>
                          <a:latin typeface="Calibri"/>
                        </a:rPr>
                        <a:t>Número de fragmentos, escalón, polo inferior</a:t>
                      </a:r>
                    </a:p>
                  </a:txBody>
                  <a:tcPr>
                    <a:solidFill>
                      <a:srgbClr val="EEF3F4"/>
                    </a:solidFill>
                  </a:tcPr>
                </a:tc>
                <a:tc>
                  <a:txBody>
                    <a:bodyPr/>
                    <a:lstStyle/>
                    <a:p>
                      <a:r>
                        <a:rPr sz="1400">
                          <a:solidFill>
                            <a:srgbClr val="263238"/>
                          </a:solidFill>
                          <a:latin typeface="Calibri"/>
                        </a:rPr>
                        <a:t>Radiación; no siempre disponible</a:t>
                      </a:r>
                    </a:p>
                  </a:txBody>
                  <a:tcPr>
                    <a:solidFill>
                      <a:srgbClr val="EEF3F4"/>
                    </a:solidFill>
                  </a:tcPr>
                </a:tc>
              </a:tr>
              <a:tr h="457200">
                <a:tc>
                  <a:txBody>
                    <a:bodyPr/>
                    <a:lstStyle/>
                    <a:p>
                      <a:r>
                        <a:rPr sz="1400">
                          <a:solidFill>
                            <a:srgbClr val="263238"/>
                          </a:solidFill>
                          <a:latin typeface="Calibri"/>
                        </a:rPr>
                        <a:t>RM</a:t>
                      </a:r>
                    </a:p>
                  </a:txBody>
                  <a:tcPr>
                    <a:solidFill>
                      <a:srgbClr val="FFFFFF"/>
                    </a:solidFill>
                  </a:tcPr>
                </a:tc>
                <a:tc>
                  <a:txBody>
                    <a:bodyPr/>
                    <a:lstStyle/>
                    <a:p>
                      <a:r>
                        <a:rPr sz="1400">
                          <a:solidFill>
                            <a:srgbClr val="263238"/>
                          </a:solidFill>
                          <a:latin typeface="Calibri"/>
                        </a:rPr>
                        <a:t>Sospecha de lesión asociada</a:t>
                      </a:r>
                    </a:p>
                  </a:txBody>
                  <a:tcPr>
                    <a:solidFill>
                      <a:srgbClr val="FFFFFF"/>
                    </a:solidFill>
                  </a:tcPr>
                </a:tc>
                <a:tc>
                  <a:txBody>
                    <a:bodyPr/>
                    <a:lstStyle/>
                    <a:p>
                      <a:r>
                        <a:rPr sz="1400">
                          <a:solidFill>
                            <a:srgbClr val="263238"/>
                          </a:solidFill>
                          <a:latin typeface="Calibri"/>
                        </a:rPr>
                        <a:t>Partes blandas, cartílago, médula ósea</a:t>
                      </a:r>
                    </a:p>
                  </a:txBody>
                  <a:tcPr>
                    <a:solidFill>
                      <a:srgbClr val="FFFFFF"/>
                    </a:solidFill>
                  </a:tcPr>
                </a:tc>
                <a:tc>
                  <a:txBody>
                    <a:bodyPr/>
                    <a:lstStyle/>
                    <a:p>
                      <a:r>
                        <a:rPr sz="1400">
                          <a:solidFill>
                            <a:srgbClr val="263238"/>
                          </a:solidFill>
                          <a:latin typeface="Calibri"/>
                        </a:rPr>
                        <a:t>Acceso desde urgencias</a:t>
                      </a:r>
                    </a:p>
                  </a:txBody>
                  <a:tcPr>
                    <a:solidFill>
                      <a:srgbClr val="FFFFFF"/>
                    </a:solidFill>
                  </a:tcPr>
                </a:tc>
              </a:tr>
              <a:tr h="457200">
                <a:tc>
                  <a:txBody>
                    <a:bodyPr/>
                    <a:lstStyle/>
                    <a:p>
                      <a:r>
                        <a:rPr sz="1400">
                          <a:solidFill>
                            <a:srgbClr val="263238"/>
                          </a:solidFill>
                          <a:latin typeface="Calibri"/>
                        </a:rPr>
                        <a:t>Ecografía</a:t>
                      </a:r>
                    </a:p>
                  </a:txBody>
                  <a:tcPr>
                    <a:solidFill>
                      <a:srgbClr val="EEF3F4"/>
                    </a:solidFill>
                  </a:tcPr>
                </a:tc>
                <a:tc>
                  <a:txBody>
                    <a:bodyPr/>
                    <a:lstStyle/>
                    <a:p>
                      <a:r>
                        <a:rPr sz="1400">
                          <a:solidFill>
                            <a:srgbClr val="263238"/>
                          </a:solidFill>
                          <a:latin typeface="Calibri"/>
                        </a:rPr>
                        <a:t>Cabecera, mecanismo extensor</a:t>
                      </a:r>
                    </a:p>
                  </a:txBody>
                  <a:tcPr>
                    <a:solidFill>
                      <a:srgbClr val="EEF3F4"/>
                    </a:solidFill>
                  </a:tcPr>
                </a:tc>
                <a:tc>
                  <a:txBody>
                    <a:bodyPr/>
                    <a:lstStyle/>
                    <a:p>
                      <a:r>
                        <a:rPr sz="1400">
                          <a:solidFill>
                            <a:srgbClr val="263238"/>
                          </a:solidFill>
                          <a:latin typeface="Calibri"/>
                        </a:rPr>
                        <a:t>Tendones y retináculos; fractura evidente</a:t>
                      </a:r>
                    </a:p>
                  </a:txBody>
                  <a:tcPr>
                    <a:solidFill>
                      <a:srgbClr val="EEF3F4"/>
                    </a:solidFill>
                  </a:tcPr>
                </a:tc>
                <a:tc>
                  <a:txBody>
                    <a:bodyPr/>
                    <a:lstStyle/>
                    <a:p>
                      <a:r>
                        <a:rPr sz="1400">
                          <a:solidFill>
                            <a:srgbClr val="263238"/>
                          </a:solidFill>
                          <a:latin typeface="Calibri"/>
                        </a:rPr>
                        <a:t>Depende del operador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a:p>
            <a:r>
              <a:rPr sz="1000">
                <a:solidFill>
                  <a:srgbClr val="5A6469"/>
                </a:solidFill>
                <a:latin typeface="Calibri"/>
              </a:rPr>
              <a:t>[r17] Lazaro LE et al. J Orthop Trauma. 2013. doi:10.1097/BOT.0b013e318270dfe7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guía de estudio: ordena las preguntas que se hacen en urgencias y en quirófano.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de rótula del adulto: decisión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a:p>
            <a:r>
              <a:rPr sz="1000">
                <a:solidFill>
                  <a:srgbClr val="5A6469"/>
                </a:solidFill>
                <a:latin typeface="Calibri"/>
              </a:rPr>
              <a:t>[r17] Lazaro LE et al. J Orthop Trauma. 2013. doi:10.1097/BOT.0b013e318270dfe7</a:t>
            </a:r>
          </a:p>
        </p:txBody>
      </p:sp>
      <p:sp>
        <p:nvSpPr>
          <p:cNvPr id="6" name="Rounded Rectangle 5"/>
          <p:cNvSpPr/>
          <p:nvPr/>
        </p:nvSpPr>
        <p:spPr>
          <a:xfrm>
            <a:off x="4754880" y="1508760"/>
            <a:ext cx="2743200" cy="3356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Golpe o caída con dolor, hematoma y derrame de la rodilla</a:t>
            </a:r>
          </a:p>
        </p:txBody>
      </p:sp>
      <p:sp>
        <p:nvSpPr>
          <p:cNvPr id="7" name="Rectangle 6"/>
          <p:cNvSpPr/>
          <p:nvPr/>
        </p:nvSpPr>
        <p:spPr>
          <a:xfrm>
            <a:off x="4754880" y="1954157"/>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Inspeccionar la piel; examinar la elevación de pierna recta; buscar lesión asociada según el mecanismo [r2, r3]</a:t>
            </a:r>
          </a:p>
        </p:txBody>
      </p:sp>
      <p:sp>
        <p:nvSpPr>
          <p:cNvPr id="8" name="Decision 7"/>
          <p:cNvSpPr/>
          <p:nvPr/>
        </p:nvSpPr>
        <p:spPr>
          <a:xfrm>
            <a:off x="4572000" y="2399555"/>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herida que comunique con la fractura?</a:t>
            </a:r>
          </a:p>
        </p:txBody>
      </p:sp>
      <p:sp>
        <p:nvSpPr>
          <p:cNvPr id="9" name="Rectangle 8"/>
          <p:cNvSpPr/>
          <p:nvPr/>
        </p:nvSpPr>
        <p:spPr>
          <a:xfrm>
            <a:off x="4754880" y="3023616"/>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como fractura abierta: antibiótico, desbridamiento, fijación estable [r3]</a:t>
            </a:r>
          </a:p>
        </p:txBody>
      </p:sp>
      <p:sp>
        <p:nvSpPr>
          <p:cNvPr id="10" name="Rectangle 9"/>
          <p:cNvSpPr/>
          <p:nvPr/>
        </p:nvSpPr>
        <p:spPr>
          <a:xfrm>
            <a:off x="4754880" y="3469013"/>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AP y lateral; TC si hay cominución, duda o se planea cirugía [r3, r17]</a:t>
            </a:r>
          </a:p>
        </p:txBody>
      </p:sp>
      <p:sp>
        <p:nvSpPr>
          <p:cNvPr id="11" name="Decision 10"/>
          <p:cNvSpPr/>
          <p:nvPr/>
        </p:nvSpPr>
        <p:spPr>
          <a:xfrm>
            <a:off x="4572000" y="3914411"/>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¿Mecanismo extensor interrumpido?</a:t>
            </a:r>
          </a:p>
        </p:txBody>
      </p:sp>
      <p:sp>
        <p:nvSpPr>
          <p:cNvPr id="12" name="Decision 11"/>
          <p:cNvSpPr/>
          <p:nvPr/>
        </p:nvSpPr>
        <p:spPr>
          <a:xfrm>
            <a:off x="4572000" y="4538472"/>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¿Separación mayor de 3 a 4 mm o escalón mayor de 2 mm? [r2, r3]</a:t>
            </a:r>
          </a:p>
        </p:txBody>
      </p:sp>
      <p:sp>
        <p:nvSpPr>
          <p:cNvPr id="13" name="Rectangle 12"/>
          <p:cNvSpPr/>
          <p:nvPr/>
        </p:nvSpPr>
        <p:spPr>
          <a:xfrm>
            <a:off x="2987040" y="5162532"/>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sin cirugía: ortesis, carga completa con muletas para el equilibrio, control radiográfico a los 10 a 15 días y a los 45 días [r2]</a:t>
            </a:r>
          </a:p>
        </p:txBody>
      </p:sp>
      <p:sp>
        <p:nvSpPr>
          <p:cNvPr id="14" name="Rectangle 13"/>
          <p:cNvSpPr/>
          <p:nvPr/>
        </p:nvSpPr>
        <p:spPr>
          <a:xfrm>
            <a:off x="6522720" y="5162532"/>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elegir la fijación según el patrón (transversa de 2 partes, polo inferior, multifragmentaria) [r2, r3]</a:t>
            </a:r>
          </a:p>
        </p:txBody>
      </p:sp>
      <p:sp>
        <p:nvSpPr>
          <p:cNvPr id="15" name="Rounded Rectangle 14"/>
          <p:cNvSpPr/>
          <p:nvPr/>
        </p:nvSpPr>
        <p:spPr>
          <a:xfrm>
            <a:off x="4754880" y="5607930"/>
            <a:ext cx="2743200" cy="3356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Rehabilitación guiada, control de la reducción y de la altura rotuliana</a:t>
            </a:r>
          </a:p>
        </p:txBody>
      </p:sp>
      <p:cxnSp>
        <p:nvCxnSpPr>
          <p:cNvPr id="16" name="Connector 15"/>
          <p:cNvCxnSpPr>
            <a:stCxn id="6" idx="2"/>
            <a:endCxn id="7" idx="0"/>
          </p:cNvCxnSpPr>
          <p:nvPr/>
        </p:nvCxnSpPr>
        <p:spPr>
          <a:xfrm flipH="1">
            <a:off x="6126480" y="18444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7" idx="2"/>
            <a:endCxn id="8" idx="0"/>
          </p:cNvCxnSpPr>
          <p:nvPr/>
        </p:nvCxnSpPr>
        <p:spPr>
          <a:xfrm flipH="1">
            <a:off x="6126480" y="228982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8" idx="2"/>
            <a:endCxn id="9" idx="0"/>
          </p:cNvCxnSpPr>
          <p:nvPr/>
        </p:nvCxnSpPr>
        <p:spPr>
          <a:xfrm flipH="1">
            <a:off x="6126480" y="291388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181344" y="290657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8" idx="2"/>
            <a:endCxn id="10" idx="0"/>
          </p:cNvCxnSpPr>
          <p:nvPr/>
        </p:nvCxnSpPr>
        <p:spPr>
          <a:xfrm flipH="1">
            <a:off x="6126480" y="2913887"/>
            <a:ext cx="0" cy="5551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306246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0" idx="0"/>
          </p:cNvCxnSpPr>
          <p:nvPr/>
        </p:nvCxnSpPr>
        <p:spPr>
          <a:xfrm flipH="1">
            <a:off x="6126480" y="335928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10" idx="2"/>
            <a:endCxn id="11" idx="0"/>
          </p:cNvCxnSpPr>
          <p:nvPr/>
        </p:nvCxnSpPr>
        <p:spPr>
          <a:xfrm flipH="1">
            <a:off x="6126480" y="380468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11" idx="2"/>
            <a:endCxn id="14" idx="0"/>
          </p:cNvCxnSpPr>
          <p:nvPr/>
        </p:nvCxnSpPr>
        <p:spPr>
          <a:xfrm>
            <a:off x="6126480" y="4428743"/>
            <a:ext cx="1767840" cy="73378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8" y="463984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11" idx="2"/>
            <a:endCxn id="12" idx="0"/>
          </p:cNvCxnSpPr>
          <p:nvPr/>
        </p:nvCxnSpPr>
        <p:spPr>
          <a:xfrm flipH="1">
            <a:off x="6126480" y="442874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44214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2" idx="2"/>
            <a:endCxn id="14" idx="0"/>
          </p:cNvCxnSpPr>
          <p:nvPr/>
        </p:nvCxnSpPr>
        <p:spPr>
          <a:xfrm>
            <a:off x="6126480" y="505280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8" y="504548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3" idx="0"/>
          </p:cNvCxnSpPr>
          <p:nvPr/>
        </p:nvCxnSpPr>
        <p:spPr>
          <a:xfrm flipH="1">
            <a:off x="4358640" y="505280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004816" y="504548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3" idx="2"/>
            <a:endCxn id="15" idx="0"/>
          </p:cNvCxnSpPr>
          <p:nvPr/>
        </p:nvCxnSpPr>
        <p:spPr>
          <a:xfrm>
            <a:off x="4358640" y="549820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4" idx="2"/>
            <a:endCxn id="15" idx="0"/>
          </p:cNvCxnSpPr>
          <p:nvPr/>
        </p:nvCxnSpPr>
        <p:spPr>
          <a:xfrm flipH="1">
            <a:off x="6126480" y="549820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[r1] Melvin JS et al. J Am Acad Orthop Surg. 2011. doi:10.5435/00124635-201104000-00004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meta es restaurar la superficie articular y el mecanismo extensor [r2].</a:t>
            </a:r>
          </a:p>
          <a:p>
            <a:pPr marL="347472" indent="-347472">
              <a:spcAft>
                <a:spcPts val="1400"/>
              </a:spcAft>
              <a:buChar char="•"/>
            </a:pPr>
            <a:r>
              <a:rPr sz="2400">
                <a:solidFill>
                  <a:srgbClr val="263238"/>
                </a:solidFill>
                <a:latin typeface="Calibri"/>
              </a:rPr>
              <a:t>Hay dos decisiones: si operar y, si se opera, cómo fijar.</a:t>
            </a:r>
          </a:p>
          <a:p>
            <a:pPr marL="347472" indent="-347472">
              <a:spcAft>
                <a:spcPts val="1400"/>
              </a:spcAft>
              <a:buChar char="•"/>
            </a:pPr>
            <a:r>
              <a:rPr sz="2400">
                <a:solidFill>
                  <a:srgbClr val="263238"/>
                </a:solidFill>
                <a:latin typeface="Calibri"/>
              </a:rPr>
              <a:t>La fractura no desplazada con mecanismo extensor íntegro se puede tratar sin cirugía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Retiro electivo del implante: agujas K frente a tornillos canulados (448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Hoshino CM et al. J Bone Joint Surg Am. 2013. doi:10.2106/JBJS.K.01549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Falla de fijación en fracturas cominutas según el montaje (334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Zhu XZ et al. BMC Musculoskelet Disord. 2021. doi:10.1186/s12891-020-03936-5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Steinmetz S et al. Swiss Med Wkly. 2020. doi:10.4414/smw.2020.20165</a:t>
            </a:r>
          </a:p>
          <a:p>
            <a:r>
              <a:rPr sz="800">
                <a:solidFill>
                  <a:srgbClr val="5A6469"/>
                </a:solidFill>
                <a:latin typeface="Calibri"/>
              </a:rPr>
              <a:t>[r3] Gwinner C et al. GMS Interdiscip Plast Reconstr Surg DGPW. 2016. doi:10.3205/iprs000080</a:t>
            </a:r>
          </a:p>
          <a:p>
            <a:r>
              <a:rPr sz="800">
                <a:solidFill>
                  <a:srgbClr val="5A6469"/>
                </a:solidFill>
                <a:latin typeface="Calibri"/>
              </a:rPr>
              <a:t>[r9] Bel JC et al. Injury. 2024. doi:10.1016/j.injury.2024.111401</a:t>
            </a:r>
          </a:p>
          <a:p>
            <a:r>
              <a:rPr sz="800">
                <a:solidFill>
                  <a:srgbClr val="5A6469"/>
                </a:solidFill>
                <a:latin typeface="Calibri"/>
              </a:rPr>
              <a:t>[r10] Hoskins W et al. J Orthop Trauma. 2025. doi:10.1097/BOT.0000000000002972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explica por qué se hace cada gesto y dónde se equivoca el residente.</a:t>
            </a:r>
          </a:p>
          <a:p>
            <a:pPr marL="347472" indent="-347472">
              <a:spcAft>
                <a:spcPts val="1400"/>
              </a:spcAft>
              <a:buChar char="•"/>
            </a:pPr>
            <a:r>
              <a:rPr sz="2400">
                <a:solidFill>
                  <a:srgbClr val="263238"/>
                </a:solidFill>
                <a:latin typeface="Calibri"/>
              </a:rPr>
              <a:t>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Brecha mediana tras ciclado: tornillo embutido frente a prominente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Avery MC et al. Clin Orthop Relat Res. 2019. doi:10.1097/CORR.0000000000000683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Montajes que fallaron de 8 en fractura 34-C3 cadavérica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Wagner FC et al. Injury. 2020. doi:10.1016/j.injury.2020.03.030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Steinmetz S et al. Swiss Med Wkly. 2020. doi:10.4414/smw.2020.20165</a:t>
            </a:r>
          </a:p>
          <a:p>
            <a:r>
              <a:rPr sz="800">
                <a:solidFill>
                  <a:srgbClr val="5A6469"/>
                </a:solidFill>
                <a:latin typeface="Calibri"/>
              </a:rPr>
              <a:t>[r3] Gwinner C et al. GMS Interdiscip Plast Reconstr Surg DGPW. 2016. doi:10.3205/iprs000080</a:t>
            </a:r>
          </a:p>
          <a:p>
            <a:r>
              <a:rPr sz="800">
                <a:solidFill>
                  <a:srgbClr val="5A6469"/>
                </a:solidFill>
                <a:latin typeface="Calibri"/>
              </a:rPr>
              <a:t>[r7] Lazaro LE et al. J Bone Joint Surg Am. 2013. doi:10.2106/JBJS.L.00012</a:t>
            </a:r>
          </a:p>
          <a:p>
            <a:r>
              <a:rPr sz="800">
                <a:solidFill>
                  <a:srgbClr val="5A6469"/>
                </a:solidFill>
                <a:latin typeface="Calibri"/>
              </a:rPr>
              <a:t>[r8] Vesterager JD et al. Eur J Trauma Emerg Surg. 2024. doi:10.1007/s00068-024-02592-x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complicación más frecuente es el material sintomático.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tras la cirugía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Dy CJ et al. J Trauma Acute Care Surg. 2012. doi:10.1097/TA.0b013e31825168b6</a:t>
            </a:r>
          </a:p>
          <a:p>
            <a:r>
              <a:rPr sz="1000">
                <a:solidFill>
                  <a:srgbClr val="5A6469"/>
                </a:solidFill>
                <a:latin typeface="Calibri"/>
              </a:rPr>
              <a:t>[r8] Vesterager JD et al. Eur J Trauma Emerg Surg. 2024. doi:10.1007/s00068-024-02592-x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Patella baja tras la cirugía (251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Murase F et al. J Orthop Sci. 2025. doi:10.1016/j.jos.2024.03.008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Gwinner C et al. GMS Interdiscip Plast Reconstr Surg DGPW. 2016. doi:10.3205/iprs000080</a:t>
            </a:r>
          </a:p>
          <a:p>
            <a:r>
              <a:rPr sz="800">
                <a:solidFill>
                  <a:srgbClr val="5A6469"/>
                </a:solidFill>
                <a:latin typeface="Calibri"/>
              </a:rPr>
              <a:t>[r7] Lazaro LE et al. J Bone Joint Surg Am. 2013. doi:10.2106/JBJS.L.00012</a:t>
            </a:r>
          </a:p>
          <a:p>
            <a:r>
              <a:rPr sz="800">
                <a:solidFill>
                  <a:srgbClr val="5A6469"/>
                </a:solidFill>
                <a:latin typeface="Calibri"/>
              </a:rPr>
              <a:t>[r16] Lashgari AM et al. J Orthop Trauma. 2026. doi:10.1097/BOT.0000000000003149</a:t>
            </a:r>
          </a:p>
          <a:p>
            <a:r>
              <a:rPr sz="800">
                <a:solidFill>
                  <a:srgbClr val="5A6469"/>
                </a:solidFill>
                <a:latin typeface="Calibri"/>
              </a:rPr>
              <a:t>[r45] Miller MA et al. J Trauma Acute Care Surg. 2012. doi:10.1097/TA.0b013e3182405296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 rótula no vuelve a lo previo en muchos casos.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Déficit de fuerza del cuádriceps del lado lesionado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Lazaro LE et al. J Bone Joint Surg Am. 2013. doi:10.2106/JBJS.L.00012</a:t>
            </a:r>
          </a:p>
          <a:p>
            <a:r>
              <a:rPr sz="1000">
                <a:solidFill>
                  <a:srgbClr val="5A6469"/>
                </a:solidFill>
                <a:latin typeface="Calibri"/>
              </a:rPr>
              <a:t>[r61] LeBrun CT et al. J Orthop Trauma. 2012. doi:10.1097/BOT.0b013e318228c1a1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Déficits de la extremidad lesionada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Lazaro LE et al. J Bone Joint Surg Am. 2013. doi:10.2106/JBJS.L.00012</a:t>
            </a:r>
          </a:p>
          <a:p>
            <a:r>
              <a:rPr sz="1000">
                <a:solidFill>
                  <a:srgbClr val="5A6469"/>
                </a:solidFill>
                <a:latin typeface="Calibri"/>
              </a:rPr>
              <a:t>[r61] LeBrun CT et al. J Orthop Trauma. 2012. doi:10.1097/BOT.0b013e318228c1a1</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Momento</a:t>
                      </a:r>
                    </a:p>
                  </a:txBody>
                  <a:tcPr>
                    <a:solidFill>
                      <a:srgbClr val="0F5F6B"/>
                    </a:solidFill>
                  </a:tcPr>
                </a:tc>
                <a:tc>
                  <a:txBody>
                    <a:bodyPr/>
                    <a:lstStyle/>
                    <a:p>
                      <a:r>
                        <a:rPr sz="1600" b="1">
                          <a:solidFill>
                            <a:srgbClr val="FFFFFF"/>
                          </a:solidFill>
                          <a:latin typeface="Calibri"/>
                        </a:rPr>
                        <a:t>Déficit del lado lesionado</a:t>
                      </a:r>
                    </a:p>
                  </a:txBody>
                  <a:tcPr>
                    <a:solidFill>
                      <a:srgbClr val="0F5F6B"/>
                    </a:solidFill>
                  </a:tcPr>
                </a:tc>
              </a:tr>
              <a:tr h="457200">
                <a:tc>
                  <a:txBody>
                    <a:bodyPr/>
                    <a:lstStyle/>
                    <a:p>
                      <a:r>
                        <a:rPr sz="1600">
                          <a:solidFill>
                            <a:srgbClr val="263238"/>
                          </a:solidFill>
                          <a:latin typeface="Calibri"/>
                        </a:rPr>
                        <a:t>Lazaro 2013 (30 pacientes)</a:t>
                      </a:r>
                    </a:p>
                  </a:txBody>
                  <a:tcPr>
                    <a:solidFill>
                      <a:srgbClr val="EEF3F4"/>
                    </a:solidFill>
                  </a:tcPr>
                </a:tc>
                <a:tc>
                  <a:txBody>
                    <a:bodyPr/>
                    <a:lstStyle/>
                    <a:p>
                      <a:r>
                        <a:rPr sz="1600">
                          <a:solidFill>
                            <a:srgbClr val="263238"/>
                          </a:solidFill>
                          <a:latin typeface="Calibri"/>
                        </a:rPr>
                        <a:t>12 meses</a:t>
                      </a:r>
                    </a:p>
                  </a:txBody>
                  <a:tcPr>
                    <a:solidFill>
                      <a:srgbClr val="EEF3F4"/>
                    </a:solidFill>
                  </a:tcPr>
                </a:tc>
                <a:tc>
                  <a:txBody>
                    <a:bodyPr/>
                    <a:lstStyle/>
                    <a:p>
                      <a:r>
                        <a:rPr sz="1600">
                          <a:solidFill>
                            <a:srgbClr val="263238"/>
                          </a:solidFill>
                          <a:latin typeface="Calibri"/>
                        </a:rPr>
                        <a:t>Fuerza 41 %, potencia 47 %, resistencia 34 %</a:t>
                      </a:r>
                    </a:p>
                  </a:txBody>
                  <a:tcPr>
                    <a:solidFill>
                      <a:srgbClr val="EEF3F4"/>
                    </a:solidFill>
                  </a:tcPr>
                </a:tc>
              </a:tr>
              <a:tr h="457200">
                <a:tc>
                  <a:txBody>
                    <a:bodyPr/>
                    <a:lstStyle/>
                    <a:p>
                      <a:r>
                        <a:rPr sz="1600">
                          <a:solidFill>
                            <a:srgbClr val="263238"/>
                          </a:solidFill>
                          <a:latin typeface="Calibri"/>
                        </a:rPr>
                        <a:t>LeBrun 2012 (40 pacientes)</a:t>
                      </a:r>
                    </a:p>
                  </a:txBody>
                  <a:tcPr>
                    <a:solidFill>
                      <a:srgbClr val="FFFFFF"/>
                    </a:solidFill>
                  </a:tcPr>
                </a:tc>
                <a:tc>
                  <a:txBody>
                    <a:bodyPr/>
                    <a:lstStyle/>
                    <a:p>
                      <a:r>
                        <a:rPr sz="1600">
                          <a:solidFill>
                            <a:srgbClr val="263238"/>
                          </a:solidFill>
                          <a:latin typeface="Calibri"/>
                        </a:rPr>
                        <a:t>6,5 años de media</a:t>
                      </a:r>
                    </a:p>
                  </a:txBody>
                  <a:tcPr>
                    <a:solidFill>
                      <a:srgbClr val="FFFFFF"/>
                    </a:solidFill>
                  </a:tcPr>
                </a:tc>
                <a:tc>
                  <a:txBody>
                    <a:bodyPr/>
                    <a:lstStyle/>
                    <a:p>
                      <a:r>
                        <a:rPr sz="1600">
                          <a:solidFill>
                            <a:srgbClr val="263238"/>
                          </a:solidFill>
                          <a:latin typeface="Calibri"/>
                        </a:rPr>
                        <a:t>Torque isométrico 26 %; potencia 31 % y 29 %</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Contractor AM et al. J Knee Surg. 2025. doi:10.1055/a-2585-4747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248 pacientes operados, 99 eran de 65 años o más; los mayores tuvieron menos extensión a los 6 meses y más complicaciones: 2 % infección… [r65]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abiertas frente a cerradas (451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Lutnick E et al. 2026. doi:10.1016/j.jcot.2025.103315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Reoperación tras la fijación: abiertas frente a cerradas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Yao J et al. Eur J Orthop Surg Traumatol. 2025. doi:10.1007/s00590-025-04494-z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Sea cual sea el tratamiento, se recomienda mover pronto para que la cápsula no se retraiga y el cartílago no se degrade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Ali-Qazalbash ZM et al. Cureus. 2025. doi:10.7759/cureus.94600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primeras 1 a 2 semanas la rodilla queda extendida; después el arco se abre por pasos y la resistencia se agrega a partir de la semana 6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Ali-Qazalbash ZM et al. Cureus. 2025. doi:10.7759/cureus.94600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trabajo de fuerza del cuádriceps espera a que el dolor ceda y el arco sea normal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 mecanismo extensor decide la conducta: antes de preguntar si hay fractura, hay que comprobar si el paciente levanta la pierna extendida contra la gravedad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Gwinner C et al. GMS Interdiscip Plast Reconstr Surg DGPW. 2016. doi:10.3205/iprs000080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Poder extender la rodilla no descarta fractura: retináculos, cintilla iliotibial y aductores pueden suplir la extensión [r3].</a:t>
            </a:r>
          </a:p>
          <a:p>
            <a:pPr marL="347472" indent="-347472">
              <a:spcAft>
                <a:spcPts val="1400"/>
              </a:spcAft>
              <a:buChar char="•"/>
            </a:pPr>
            <a:r>
              <a:rPr sz="2400">
                <a:solidFill>
                  <a:srgbClr val="263238"/>
                </a:solidFill>
                <a:latin typeface="Calibri"/>
              </a:rPr>
              <a:t>Según el mecanismo, buscar la lesión asociada: en el golpe de tablero revisar cadera, fémur distal y ligamento cruzado posterior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Steinmetz S et al. Swiss Med Wkly. 2020. doi:10.4414/smw.2020.20165</a:t>
            </a:r>
          </a:p>
          <a:p>
            <a:r>
              <a:rPr sz="800">
                <a:solidFill>
                  <a:srgbClr val="5A6469"/>
                </a:solidFill>
                <a:latin typeface="Calibri"/>
              </a:rPr>
              <a:t>[r3] Gwinner C et al. GMS Interdiscip Plast Reconstr Surg DGPW. 2016. doi:10.3205/iprs000080</a:t>
            </a:r>
          </a:p>
          <a:p>
            <a:r>
              <a:rPr sz="800">
                <a:solidFill>
                  <a:srgbClr val="5A6469"/>
                </a:solidFill>
                <a:latin typeface="Calibri"/>
              </a:rPr>
              <a:t>[r23] Sayum Filho J et al. Cochrane Database Syst Rev. 2021. doi:10.1002/14651858.CD009651.pub3</a:t>
            </a:r>
          </a:p>
          <a:p>
            <a:r>
              <a:rPr sz="800">
                <a:solidFill>
                  <a:srgbClr val="5A6469"/>
                </a:solidFill>
                <a:latin typeface="Calibri"/>
              </a:rPr>
              <a:t>[r4] Deng ZB et al. Jt Dis Relat Surg. 2026. doi:10.52312/jdrs.2026.2558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mecanismo extensor decide si se opera; la superficie articular decide el futuro de la rodilla [r2, r3].</a:t>
            </a:r>
          </a:p>
          <a:p>
            <a:pPr marL="347472" indent="-347472">
              <a:spcAft>
                <a:spcPts val="1400"/>
              </a:spcAft>
              <a:buChar char="•"/>
            </a:pPr>
            <a:r>
              <a:rPr sz="2400">
                <a:solidFill>
                  <a:srgbClr val="263238"/>
                </a:solidFill>
                <a:latin typeface="Calibri"/>
              </a:rPr>
              <a:t>No hay ensayos que comparen cirugía con tratamiento conservador [r23].</a:t>
            </a:r>
          </a:p>
          <a:p>
            <a:pPr marL="347472" indent="-347472">
              <a:spcAft>
                <a:spcPts val="1400"/>
              </a:spcAft>
              <a:buChar char="•"/>
            </a:pPr>
            <a:r>
              <a:rPr sz="2400">
                <a:solidFill>
                  <a:srgbClr val="263238"/>
                </a:solidFill>
                <a:latin typeface="Calibri"/>
              </a:rPr>
              <a:t>Tornillos canulados con banda: menos reoperaciones que agujas con banda en metaanálisis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 rótula · fractura de patela · aparato extensor de la rodilla · mecanismo extensor · AO/OTA 34 · fractura transversa · fractura vertical · polo inferior · banda de tensión · tornillos canulados…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a:p>
            <a:r>
              <a:rPr sz="1000">
                <a:solidFill>
                  <a:srgbClr val="5A6469"/>
                </a:solidFill>
                <a:latin typeface="Calibri"/>
              </a:rPr>
              <a:t>[r20] AO Foundation. Davos: AO Foundation; [consultado 31 oct. 2026.</a:t>
            </a:r>
          </a:p>
          <a:p>
            <a:r>
              <a:rPr sz="1000">
                <a:solidFill>
                  <a:srgbClr val="5A6469"/>
                </a:solidFill>
                <a:latin typeface="Calibri"/>
              </a:rPr>
              <a:t>[r9] Bel JC et al. Injury. 2024. doi:10.1016/j.injury.2024.111401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Mecanismo extensor roto o escalón mayor de 2 mm: se opera [r2].</a:t>
            </a:r>
          </a:p>
          <a:p>
            <a:pPr marL="347472" indent="-347472">
              <a:spcAft>
                <a:spcPts val="1400"/>
              </a:spcAft>
              <a:buChar char="•"/>
            </a:pPr>
            <a:r>
              <a:rPr sz="2400">
                <a:solidFill>
                  <a:srgbClr val="263238"/>
                </a:solidFill>
                <a:latin typeface="Calibri"/>
              </a:rPr>
              <a:t>AO/OTA 34: A extraarticular, B parcial articular, C articular completa [r20].</a:t>
            </a:r>
          </a:p>
          <a:p>
            <a:pPr marL="347472" indent="-347472">
              <a:spcAft>
                <a:spcPts val="1400"/>
              </a:spcAft>
              <a:buChar char="•"/>
            </a:pPr>
            <a:r>
              <a:rPr sz="2400">
                <a:solidFill>
                  <a:srgbClr val="263238"/>
                </a:solidFill>
                <a:latin typeface="Calibri"/>
              </a:rPr>
              <a:t>Banda de tensión: la tensión anterior se vuelve compresión articular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de staff: Caso de staff: la caída en la escalera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Mujer de 66 años, diestra, que resbala en una escalera mojada y cae sobre la rodilla derecha.</a:t>
            </a:r>
          </a:p>
          <a:p>
            <a:pPr marL="347472" indent="-347472">
              <a:spcAft>
                <a:spcPts val="1400"/>
              </a:spcAft>
              <a:buChar char="•"/>
            </a:pPr>
            <a:r>
              <a:rPr sz="2400">
                <a:solidFill>
                  <a:srgbClr val="263238"/>
                </a:solidFill>
                <a:latin typeface="Calibri"/>
              </a:rPr>
              <a:t>Llega con dolor intenso, hematoma peripatelar, derrame y un defecto palpable sobre la rótula.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hallazgo clínico pesa más en la decisión y por qué?</a:t>
            </a:r>
          </a:p>
          <a:p>
            <a:pPr marL="347472" indent="-347472">
              <a:spcAft>
                <a:spcPts val="1400"/>
              </a:spcAft>
              <a:buChar char="•"/>
            </a:pPr>
            <a:r>
              <a:rPr sz="2400">
                <a:solidFill>
                  <a:srgbClr val="263238"/>
                </a:solidFill>
                <a:latin typeface="Calibri"/>
              </a:rPr>
              <a:t>2. ¿Qué estudio adicional pediría antes de decidir?</a:t>
            </a:r>
          </a:p>
          <a:p>
            <a:pPr marL="347472" indent="-347472">
              <a:spcAft>
                <a:spcPts val="1400"/>
              </a:spcAft>
              <a:buChar char="•"/>
            </a:pPr>
            <a:r>
              <a:rPr sz="2400">
                <a:solidFill>
                  <a:srgbClr val="263238"/>
                </a:solidFill>
                <a:latin typeface="Calibri"/>
              </a:rPr>
              <a:t>3. ¿Qué fijación elegiría y qué le diría a la paciente sobre lo que viene después?</a:t>
            </a:r>
          </a:p>
          <a:p>
            <a:pPr marL="347472" indent="-347472">
              <a:spcAft>
                <a:spcPts val="1400"/>
              </a:spcAft>
              <a:buChar char="•"/>
            </a:pPr>
            <a:r>
              <a:rPr sz="2400">
                <a:solidFill>
                  <a:srgbClr val="263238"/>
                </a:solidFill>
                <a:latin typeface="Calibri"/>
              </a:rPr>
              <a:t>4. ¿Qué errores técnicos vigilaría en el quirófano?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Steinmetz S et al. Swiss Med Wkly. 2020. doi:10.4414/smw.2020.20165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imposibilidad de elevar la pierna extendida indica interrupción del mecanismo extensor y por sí sola puede justificar cirugía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Melvin JS, Mehta S. Patellar fractures in adults. J Am Acad Orthop Surg. 2011;19(4):198-207. https://doi.org/10.5435/00124635-201104000-00004</a:t>
            </a:r>
          </a:p>
          <a:p>
            <a:pPr>
              <a:spcAft>
                <a:spcPts val="800"/>
              </a:spcAft>
            </a:pPr>
            <a:r>
              <a:rPr sz="1200">
                <a:solidFill>
                  <a:srgbClr val="263238"/>
                </a:solidFill>
                <a:latin typeface="Calibri"/>
              </a:rPr>
              <a:t>[r2] Steinmetz S, Brügger A, Chauveau J, Chevalley F, Borens O, Thein E. Practical guidelines for the treatment of patellar fractures in adults. Swiss Med Wkly. 2020;150:w20165. https://doi.org/10.4414/smw.2020.20165</a:t>
            </a:r>
          </a:p>
          <a:p>
            <a:pPr>
              <a:spcAft>
                <a:spcPts val="800"/>
              </a:spcAft>
            </a:pPr>
            <a:r>
              <a:rPr sz="1200">
                <a:solidFill>
                  <a:srgbClr val="263238"/>
                </a:solidFill>
                <a:latin typeface="Calibri"/>
              </a:rPr>
              <a:t>[r3] Gwinner C, Märdian S, Schwabe P, Schaser KD, Krapohl BD, Jung TM. Current concepts review: Fractures of the patella. GMS Interdiscip Plast Reconstr Surg DGPW. 2016;5:Doc01. https://doi.org/10.3205/iprs000080</a:t>
            </a:r>
          </a:p>
          <a:p>
            <a:pPr>
              <a:spcAft>
                <a:spcPts val="800"/>
              </a:spcAft>
            </a:pPr>
            <a:r>
              <a:rPr sz="1200">
                <a:solidFill>
                  <a:srgbClr val="263238"/>
                </a:solidFill>
                <a:latin typeface="Calibri"/>
              </a:rPr>
              <a:t>[r4] Deng ZB, Shan D, Pan F, Cao YJ. Cannulated screw tension band versus Kirschner wire tension band for patellar fractures: A systematic review and meta-analysis. Jt Dis Relat Surg. 2026;37(2):360-371. https://doi.org/10.52312/jdrs.2026.2558</a:t>
            </a:r>
          </a:p>
          <a:p>
            <a:pPr>
              <a:spcAft>
                <a:spcPts val="800"/>
              </a:spcAft>
            </a:pPr>
            <a:r>
              <a:rPr sz="1200">
                <a:solidFill>
                  <a:srgbClr val="263238"/>
                </a:solidFill>
                <a:latin typeface="Calibri"/>
              </a:rPr>
              <a:t>[r5] Tijare C, Joseph R, Boksh K, Divall P, Korim T, Aujla R. Cannulated screws with and without tension band wiring versus tension banding wiring alone for fixation of patella fractures: a systematic review and meta-analysis. Arch Orthop Trauma Surg. 2025;145(1):360. https://doi.org/10.1007/s00402-025-05969-8</a:t>
            </a:r>
          </a:p>
          <a:p>
            <a:pPr>
              <a:spcAft>
                <a:spcPts val="800"/>
              </a:spcAft>
            </a:pPr>
            <a:r>
              <a:rPr sz="1200">
                <a:solidFill>
                  <a:srgbClr val="263238"/>
                </a:solidFill>
                <a:latin typeface="Calibri"/>
              </a:rPr>
              <a:t>[r6] Larsen P, Thorninger R, Severinsen RP, Beuke JC, Jensen SS, Rasmussen MK, et al. Locking plate fixation compared with tension-band wiring for patellar fractures: a multicentre randomized controlled trial. Bone Joint J. 2026;108-B(9):1182-1189. https://doi.org/10.1302/0301-620X.108B9.BJJ-2026-0517.R1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Lazaro LE, Wellman DS, Sauro G, Pardee NC, Berkes MB, Little MT, et al. Outcomes after operative fixation of complete articular patellar fractures: assessment of functional impairment. J Bone Joint Surg Am. 2013;95(14):e96 1-8. https://doi.org/10.2106/JBJS.L.00012</a:t>
            </a:r>
          </a:p>
          <a:p>
            <a:pPr>
              <a:spcAft>
                <a:spcPts val="800"/>
              </a:spcAft>
            </a:pPr>
            <a:r>
              <a:rPr sz="1200">
                <a:solidFill>
                  <a:srgbClr val="263238"/>
                </a:solidFill>
                <a:latin typeface="Calibri"/>
              </a:rPr>
              <a:t>[r8] Vesterager JD, Torngren H, Elsoe R, Larsen P. Complications following surgical treatment of patella fractures - a systematic review and proportional meta-analysis. Eur J Trauma Emerg Surg. 2024;50(5):1985-1994. https://doi.org/10.1007/s00068-024-02592-x</a:t>
            </a:r>
          </a:p>
          <a:p>
            <a:pPr>
              <a:spcAft>
                <a:spcPts val="800"/>
              </a:spcAft>
            </a:pPr>
            <a:r>
              <a:rPr sz="1200">
                <a:solidFill>
                  <a:srgbClr val="263238"/>
                </a:solidFill>
                <a:latin typeface="Calibri"/>
              </a:rPr>
              <a:t>[r9] Bel JC, Lefèvre C. Reconstruction of patella fractures with the tension band technique: A review on clinical results and tips and tricks. Injury. 2024;55 Suppl 1:111401. https://doi.org/10.1016/j.injury.2024.111401</a:t>
            </a:r>
          </a:p>
          <a:p>
            <a:pPr>
              <a:spcAft>
                <a:spcPts val="800"/>
              </a:spcAft>
            </a:pPr>
            <a:r>
              <a:rPr sz="1200">
                <a:solidFill>
                  <a:srgbClr val="263238"/>
                </a:solidFill>
                <a:latin typeface="Calibri"/>
              </a:rPr>
              <a:t>[r10] Hoskins W, Parola R, Gusho C, Bellamy JL, Bangura A, Della Rocca GJ, et al. High Failure Rates in Comminuted Patella Fractures (AO/OTA 34-C3) Fixed With an Isolated, New Patella-Specific 2.7-mm Variable-Angle Locking Plate. J Orthop Trauma. 2025;39(6):320-330. https://doi.org/10.1097/BOT.0000000000002972</a:t>
            </a:r>
          </a:p>
          <a:p>
            <a:pPr>
              <a:spcAft>
                <a:spcPts val="800"/>
              </a:spcAft>
            </a:pPr>
            <a:r>
              <a:rPr sz="1200">
                <a:solidFill>
                  <a:srgbClr val="263238"/>
                </a:solidFill>
                <a:latin typeface="Calibri"/>
              </a:rPr>
              <a:t>[r11] Dy CJ, Little MT, Berkes MB, Ma Y, Roberts TR, Helfet DL, et al. Meta-analysis of re-operation, nonunion, and infection after open reduction and internal fixation of patella fractures. J Trauma Acute Care Surg. 2012;73(4):928-32. https://doi.org/10.1097/TA.0b013e31825168b6</a:t>
            </a:r>
          </a:p>
          <a:p>
            <a:pPr>
              <a:spcAft>
                <a:spcPts val="800"/>
              </a:spcAft>
            </a:pPr>
            <a:r>
              <a:rPr sz="1200">
                <a:solidFill>
                  <a:srgbClr val="263238"/>
                </a:solidFill>
                <a:latin typeface="Calibri"/>
              </a:rPr>
              <a:t>[r12] Greenberg A, Kadar A, Drexler M, Sharfman ZT, Chechik O, Steinberg EL, et al. Functional outcomes after removal of hardware in patellar fracture: are we helping our patients? Arch Orthop Trauma Surg. 2018;138(3):325-330. https://doi.org/10.1007/s00402-017-2852-2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Avery MC, Jo S, Chang A, Ricci WM, McAndrew C, Miller AN, et al. Cannulated Screw Prominence in Tension Band Wiring of Patella Fractures Increases Fracture Gapping: A Cadaver Study. Clin Orthop Relat Res. 2019;477(5):1249-1255. https://doi.org/10.1097/CORR.0000000000000683</a:t>
            </a:r>
          </a:p>
          <a:p>
            <a:pPr>
              <a:spcAft>
                <a:spcPts val="800"/>
              </a:spcAft>
            </a:pPr>
            <a:r>
              <a:rPr sz="1200">
                <a:solidFill>
                  <a:srgbClr val="263238"/>
                </a:solidFill>
                <a:latin typeface="Calibri"/>
              </a:rPr>
              <a:t>[r14] Lee SK, Hwang YS, Choy WS. Horizontal versus vertical orientation of the loop for tension band wiring of transverse patella fractures. Orthopedics. 2014;37(3):e265-71. https://doi.org/10.3928/01477447-20140225-59</a:t>
            </a:r>
          </a:p>
          <a:p>
            <a:pPr>
              <a:spcAft>
                <a:spcPts val="800"/>
              </a:spcAft>
            </a:pPr>
            <a:r>
              <a:rPr sz="1200">
                <a:solidFill>
                  <a:srgbClr val="263238"/>
                </a:solidFill>
                <a:latin typeface="Calibri"/>
              </a:rPr>
              <a:t>[r15] Zainy A, Sadik H, Doltu L, Lee CH, Al-Azzawi M, Baskaradas A. Influence of Weight-Bearing Status After Tension Band Wiring of Patellar Fractures in Elderly Patients. Cureus. 2025;17(10):e94090. https://doi.org/10.7759/cureus.94090</a:t>
            </a:r>
          </a:p>
          <a:p>
            <a:pPr>
              <a:spcAft>
                <a:spcPts val="800"/>
              </a:spcAft>
            </a:pPr>
            <a:r>
              <a:rPr sz="1200">
                <a:solidFill>
                  <a:srgbClr val="263238"/>
                </a:solidFill>
                <a:latin typeface="Calibri"/>
              </a:rPr>
              <a:t>[r16] Lashgari AM, Goldstein AR, Monroe GW, Ganta A, Konda S, Egol KA. Initial Patella Vertical Fracture Displacement Is a Predictor of Nonunion and Hardware Failure. J Orthop Trauma. 2026;40(6):307-313. https://doi.org/10.1097/BOT.0000000000003149</a:t>
            </a:r>
          </a:p>
          <a:p>
            <a:pPr>
              <a:spcAft>
                <a:spcPts val="800"/>
              </a:spcAft>
            </a:pPr>
            <a:r>
              <a:rPr sz="1200">
                <a:solidFill>
                  <a:srgbClr val="263238"/>
                </a:solidFill>
                <a:latin typeface="Calibri"/>
              </a:rPr>
              <a:t>[r17] Lazaro LE, Wellman DS, Pardee NC, Gardner MJ, Toro JB, Macintyre NR, et al. Effect of computerized tomography on classification and treatment plan for patellar fractures. J Orthop Trauma. 2013;27(6):336-44. https://doi.org/10.1097/BOT.0b013e318270dfe7</a:t>
            </a:r>
          </a:p>
          <a:p>
            <a:pPr>
              <a:spcAft>
                <a:spcPts val="800"/>
              </a:spcAft>
            </a:pPr>
            <a:r>
              <a:rPr sz="1200">
                <a:solidFill>
                  <a:srgbClr val="263238"/>
                </a:solidFill>
                <a:latin typeface="Calibri"/>
              </a:rPr>
              <a:t>[r18] Murase F, Takegami Y, Tokutake K, Oyama H, Arakawa O, Takatsu T, et al. Fracture of the patella involving inferior pole is associated with postoperative patella baja - A retrospective multicenter study. J Orthop Sci. 2025;30(2):379-384. https://doi.org/10.1016/j.jos.2024.03.008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Ali-Qazalbash ZM, Quzli AA, Ali-Qazalbash Z, Alkhatib SA, Quzali RA. Patellar Fractures: A Clinical Narrative Review. Cureus. 2025;17(10):e94600. https://doi.org/10.7759/cureus.94600</a:t>
            </a:r>
          </a:p>
          <a:p>
            <a:pPr>
              <a:spcAft>
                <a:spcPts val="800"/>
              </a:spcAft>
            </a:pPr>
            <a:r>
              <a:rPr sz="1200">
                <a:solidFill>
                  <a:srgbClr val="263238"/>
                </a:solidFill>
                <a:latin typeface="Calibri"/>
              </a:rPr>
              <a:t>[r20] AO Foundation. AO Surgery Reference: Patella [Internet]. Davos: AO Foundation; [consultado 31 oct 2026]. Disponible en: https://surgeryreference.aofoundation.org/orthopedic-trauma/adult-trauma/patella https://surgeryreference.aofoundation.org/orthopedic-trauma/adult-trauma/patella</a:t>
            </a:r>
          </a:p>
          <a:p>
            <a:pPr>
              <a:spcAft>
                <a:spcPts val="800"/>
              </a:spcAft>
            </a:pPr>
            <a:r>
              <a:rPr sz="1200">
                <a:solidFill>
                  <a:srgbClr val="263238"/>
                </a:solidFill>
                <a:latin typeface="Calibri"/>
              </a:rPr>
              <a:t>[r21] Hoshino CM, Tran W, Tiberi JV, Black MH, Li BH, Gold SM, et al. Complications following tension-band fixation of patellar fractures with cannulated screws compared with Kirschner wires. J Bone Joint Surg Am. 2013;95(7):653-9. https://doi.org/10.2106/JBJS.K.01549</a:t>
            </a:r>
          </a:p>
          <a:p>
            <a:pPr>
              <a:spcAft>
                <a:spcPts val="800"/>
              </a:spcAft>
            </a:pPr>
            <a:r>
              <a:rPr sz="1200">
                <a:solidFill>
                  <a:srgbClr val="263238"/>
                </a:solidFill>
                <a:latin typeface="Calibri"/>
              </a:rPr>
              <a:t>[r22] Mabrouk A, Pilson H. Patellar Fractures. In: StatPearls [Internet]. Treasure Island (FL): StatPearls Publishing; 2026 Jan-. Actualizado 14 sep 2026. https://www.ncbi.nlm.nih.gov/books/NBK513330/</a:t>
            </a:r>
          </a:p>
          <a:p>
            <a:pPr>
              <a:spcAft>
                <a:spcPts val="800"/>
              </a:spcAft>
            </a:pPr>
            <a:r>
              <a:rPr sz="1200">
                <a:solidFill>
                  <a:srgbClr val="263238"/>
                </a:solidFill>
                <a:latin typeface="Calibri"/>
              </a:rPr>
              <a:t>[r23] Sayum Filho J, Lenza M, Tamaoki MJ, Matsunaga FT, Belloti JC. Interventions for treating fractures of the patella in adults. Cochrane Database Syst Rev. 2021;2(2):CD009651. https://doi.org/10.1002/14651858.CD009651.pub3</a:t>
            </a:r>
          </a:p>
          <a:p>
            <a:pPr>
              <a:spcAft>
                <a:spcPts val="800"/>
              </a:spcAft>
            </a:pPr>
            <a:r>
              <a:rPr sz="1200">
                <a:solidFill>
                  <a:srgbClr val="263238"/>
                </a:solidFill>
                <a:latin typeface="Calibri"/>
              </a:rPr>
              <a:t>[r24] Larsen P, Court-Brown CM, Vedel JO, Vistrup S, Elsoe R. Incidence and Epidemiology of Patellar Fractures. Orthopedics. 2016;39(6):e1154-e1158. https://doi.org/10.3928/01477447-20160811-01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Kruse M, Wolf O, Mukka S, Brüggemann A. Epidemiology, classification and treatment of patella fractures: an observational study of 3194 fractures from the Swedish Fracture Register. Eur J Trauma Emerg Surg. 2022;48(6):4727-4734. https://doi.org/10.1007/s00068-022-01993-0</a:t>
            </a:r>
          </a:p>
          <a:p>
            <a:pPr>
              <a:spcAft>
                <a:spcPts val="800"/>
              </a:spcAft>
            </a:pPr>
            <a:r>
              <a:rPr sz="1200">
                <a:solidFill>
                  <a:srgbClr val="263238"/>
                </a:solidFill>
                <a:latin typeface="Calibri"/>
              </a:rPr>
              <a:t>[r26] Rau Y, Huynh T, Frosch KH, Schultz C, Schulz AP. Developments in the epidemiology and surgical management of patella fractures in Germany. BMC Musculoskelet Disord. 2023;24(1):83. https://doi.org/10.1186/s12891-023-06162-x</a:t>
            </a:r>
          </a:p>
          <a:p>
            <a:pPr>
              <a:spcAft>
                <a:spcPts val="800"/>
              </a:spcAft>
            </a:pPr>
            <a:r>
              <a:rPr sz="1200">
                <a:solidFill>
                  <a:srgbClr val="263238"/>
                </a:solidFill>
                <a:latin typeface="Calibri"/>
              </a:rPr>
              <a:t>[r27] Byun SE, Shon OJ, Sim JA, Joo YB, Kim JW, Na YG, et al. Application of Three-Dimensional Computed Tomography Improved the Interrater Reliability of the AO/OTA Classification Decision in a Patellar Fracture. J Clin Med. 2021;10(15):3256. https://doi.org/10.3390/jcm10153256</a:t>
            </a:r>
          </a:p>
          <a:p>
            <a:pPr>
              <a:spcAft>
                <a:spcPts val="800"/>
              </a:spcAft>
            </a:pPr>
            <a:r>
              <a:rPr sz="1200">
                <a:solidFill>
                  <a:srgbClr val="263238"/>
                </a:solidFill>
                <a:latin typeface="Calibri"/>
              </a:rPr>
              <a:t>[r28] Waligora AC, Johanson NA, Hirsch BE. Clinical anatomy of the quadriceps femoris and extensor apparatus of the knee. Clin Orthop Relat Res. 2009;467(12):3297-306. https://doi.org/10.1007/s11999-009-1052-y</a:t>
            </a:r>
          </a:p>
          <a:p>
            <a:pPr>
              <a:spcAft>
                <a:spcPts val="800"/>
              </a:spcAft>
            </a:pPr>
            <a:r>
              <a:rPr sz="1200">
                <a:solidFill>
                  <a:srgbClr val="263238"/>
                </a:solidFill>
                <a:latin typeface="Calibri"/>
              </a:rPr>
              <a:t>[r29] Flores D, Atinga A, Beaulieu C, Alaia EF, Probyn L. Extensor apparatus of the knee: anatomy and injury patterns. Skeletal Radiol. 2026;55(8):1813-1834. https://doi.org/10.1007/s00256-026-05196-1</a:t>
            </a:r>
          </a:p>
          <a:p>
            <a:pPr>
              <a:spcAft>
                <a:spcPts val="800"/>
              </a:spcAft>
            </a:pPr>
            <a:r>
              <a:rPr sz="1200">
                <a:solidFill>
                  <a:srgbClr val="263238"/>
                </a:solidFill>
                <a:latin typeface="Calibri"/>
              </a:rPr>
              <a:t>[r30] Medina Pérez G, Barrow B, Krueger V, Cruz AI. Treatment of Osteochondral Fractures After Acute Patellofemoral Instability: A Critical Analysis Review. JBJS Rev. 2022;10(4). https://doi.org/10.2106/JBJS.RVW.21.00242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Tsivelekas K, Pallis D, Lykos S, Triantafyllou E, Nikolakakos P, Tilentzoglou A, et al. Patella Fracture After Total Knee Arthroplasty: A Review. Cureus. 2024;16(1):e53281. https://doi.org/10.7759/cureus.53281</a:t>
            </a:r>
          </a:p>
          <a:p>
            <a:pPr>
              <a:spcAft>
                <a:spcPts val="800"/>
              </a:spcAft>
            </a:pPr>
            <a:r>
              <a:rPr sz="1200">
                <a:solidFill>
                  <a:srgbClr val="263238"/>
                </a:solidFill>
                <a:latin typeface="Calibri"/>
              </a:rPr>
              <a:t>[r32] McKee CE. Multipartite patella: A review of diagnostic techniques and management of the symptomatic patient. Clin Anat. 2024;37(7):710-718. https://doi.org/10.1002/ca.24123</a:t>
            </a:r>
          </a:p>
          <a:p>
            <a:pPr>
              <a:spcAft>
                <a:spcPts val="800"/>
              </a:spcAft>
            </a:pPr>
            <a:r>
              <a:rPr sz="1200">
                <a:solidFill>
                  <a:srgbClr val="263238"/>
                </a:solidFill>
                <a:latin typeface="Calibri"/>
              </a:rPr>
              <a:t>[r33] Devana SK, Trivellas A, Bennett A, Jackson N, Beck JJ. Clinical and Radiographic Differentiation of Pediatric Patellar Sleeve Fractures and Other Inferior Pole Pathologies. Am J Sports Med. 2022;50(4):977-983. https://doi.org/10.1177/03635465221073995</a:t>
            </a:r>
          </a:p>
          <a:p>
            <a:pPr>
              <a:spcAft>
                <a:spcPts val="800"/>
              </a:spcAft>
            </a:pPr>
            <a:r>
              <a:rPr sz="1200">
                <a:solidFill>
                  <a:srgbClr val="263238"/>
                </a:solidFill>
                <a:latin typeface="Calibri"/>
              </a:rPr>
              <a:t>[r34] Zderic I, Stoffel K, Sommer C, Höntzsch D, Gueorguiev B. Biomechanical evaluation of the tension band wiring principle. A comparison between two different techniques for transverse patella fracture fixation. Injury. 2017;48(8):1749-1757. https://doi.org/10.1016/j.injury.2017.05.037</a:t>
            </a:r>
          </a:p>
          <a:p>
            <a:pPr>
              <a:spcAft>
                <a:spcPts val="800"/>
              </a:spcAft>
            </a:pPr>
            <a:r>
              <a:rPr sz="1200">
                <a:solidFill>
                  <a:srgbClr val="263238"/>
                </a:solidFill>
                <a:latin typeface="Calibri"/>
              </a:rPr>
              <a:t>[r35] Lee KH, Lee Y, Lee YH, Cho BW, Kim MB, Baek GH. Biomechanical comparison of three tension band wiring techniques for transverse fracture of patella: Kirschner wires, cannulated screws, and ring pins. J Orthop Surg (Hong Kong). 2019;27(3):2309499019882140. https://doi.org/10.1177/2309499019882140</a:t>
            </a:r>
          </a:p>
          <a:p>
            <a:pPr>
              <a:spcAft>
                <a:spcPts val="800"/>
              </a:spcAft>
            </a:pPr>
            <a:r>
              <a:rPr sz="1200">
                <a:solidFill>
                  <a:srgbClr val="263238"/>
                </a:solidFill>
                <a:latin typeface="Calibri"/>
              </a:rPr>
              <a:t>[r36] Thelen S, Schneppendahl J, Baumgärtner R, Eichler C, Koebke J, Betsch M, et al. Cyclic long-term loading of a bilateral fixed-angle plate in comparison with tension band wiring with K-wires or cannulated screws in transverse patella fractures. Knee Surg Sports Traumatol Arthrosc. 2013;21(2):311-7. https://doi.org/10.1007/s00167-012-1999-1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Wagner FC, Neumann MV, Wolf S, Jonaszik A, Izadpanah K, Piatek S, et al. Biomechanical comparison of a 3.5 mm anterior locking plate to cannulated screws with anterior tension band wiring in comminuted patellar fractures. Injury. 2020;51(6):1281-1287. https://doi.org/10.1016/j.injury.2020.03.030</a:t>
            </a:r>
          </a:p>
          <a:p>
            <a:pPr>
              <a:spcAft>
                <a:spcPts val="800"/>
              </a:spcAft>
            </a:pPr>
            <a:r>
              <a:rPr sz="1200">
                <a:solidFill>
                  <a:srgbClr val="263238"/>
                </a:solidFill>
                <a:latin typeface="Calibri"/>
              </a:rPr>
              <a:t>[r38] Stiell IG, Greenberg GH, Wells GA, McKnight RD, Cwinn AA, Cacciotti T, et al. Derivation of a decision rule for the use of radiography in acute knee injuries. Ann Emerg Med. 1995;26(4):405-13. https://doi.org/10.1016/s0196-0644(95)70106-0</a:t>
            </a:r>
          </a:p>
          <a:p>
            <a:pPr>
              <a:spcAft>
                <a:spcPts val="800"/>
              </a:spcAft>
            </a:pPr>
            <a:r>
              <a:rPr sz="1200">
                <a:solidFill>
                  <a:srgbClr val="263238"/>
                </a:solidFill>
                <a:latin typeface="Calibri"/>
              </a:rPr>
              <a:t>[r39] Bachmann LM, Haberzeth S, Steurer J, ter Riet G. The accuracy of the Ottawa knee rule to rule out knee fractures: a systematic review. Ann Intern Med. 2004;140(2):121-4. https://doi.org/10.7326/0003-4819-140-5-200403020-00013</a:t>
            </a:r>
          </a:p>
          <a:p>
            <a:pPr>
              <a:spcAft>
                <a:spcPts val="800"/>
              </a:spcAft>
            </a:pPr>
            <a:r>
              <a:rPr sz="1200">
                <a:solidFill>
                  <a:srgbClr val="263238"/>
                </a:solidFill>
                <a:latin typeface="Calibri"/>
              </a:rPr>
              <a:t>[r40] Sims JI, Chau MT, Davies JR. Diagnostic accuracy of the Ottawa Knee Rule in adult acute knee injuries: a systematic review and meta-analysis. Eur Radiol. 2020;30(8):4438-4446. https://doi.org/10.1007/s00330-020-06804-x</a:t>
            </a:r>
          </a:p>
          <a:p>
            <a:pPr>
              <a:spcAft>
                <a:spcPts val="800"/>
              </a:spcAft>
            </a:pPr>
            <a:r>
              <a:rPr sz="1200">
                <a:solidFill>
                  <a:srgbClr val="263238"/>
                </a:solidFill>
                <a:latin typeface="Calibri"/>
              </a:rPr>
              <a:t>[r41] Kazemi SM, Khorram R, Fayyazishishavan E, Amani-Beni R, Haririan Y, Hosseini Khameneh SM, et al. Diagnostic Accuracy of Ottawa Knee Rule for Diagnosis of Fracture in Patients with Knee Trauma; a Systematic Review and Meta-analysis. Arch Acad Emerg Med. 2023;11(1):e30. https://doi.org/10.22037/aaem.v11i1.1934</a:t>
            </a:r>
          </a:p>
          <a:p>
            <a:pPr>
              <a:spcAft>
                <a:spcPts val="800"/>
              </a:spcAft>
            </a:pPr>
            <a:r>
              <a:rPr sz="1200">
                <a:solidFill>
                  <a:srgbClr val="263238"/>
                </a:solidFill>
                <a:latin typeface="Calibri"/>
              </a:rPr>
              <a:t>[r42] Tuite MJ, Kransdorf MJ, Beaman FD, Adler RS, Amini B, Appel M, et al. ACR Appropriateness Criteria Acute Trauma to the Knee. J Am Coll Radiol. 2015;12(11):1164-72. https://doi.org/10.1016/j.jacr.2015.08.014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Carter K, Nesper A, Gharahbaghian L, Perera P. Ultrasound Detection of Patellar Fracture and Evaluation of the Knee Extensor Mechanism in the Emergency Department. West J Emerg Med. 2016;17(6):814-816. https://doi.org/10.5811/westjem.2016.8.31051</a:t>
            </a:r>
          </a:p>
          <a:p>
            <a:pPr>
              <a:spcAft>
                <a:spcPts val="800"/>
              </a:spcAft>
            </a:pPr>
            <a:r>
              <a:rPr sz="1200">
                <a:solidFill>
                  <a:srgbClr val="263238"/>
                </a:solidFill>
                <a:latin typeface="Calibri"/>
              </a:rPr>
              <a:t>[r44] Zhu XZ, Huang TL, Zhu HY, Bao BB, Gao T, Li XW, et al. A retrospective cohort study on prevalence of postoperative complications in comminuted patellar fractures: comparisons among stabilized with Cannulated-Screw, Kirschner-Wire, or Ring-Pin Tension Bands. BMC Musculoskelet Disord. 2021;22(1):60. https://doi.org/10.1186/s12891-020-03936-5</a:t>
            </a:r>
          </a:p>
          <a:p>
            <a:pPr>
              <a:spcAft>
                <a:spcPts val="800"/>
              </a:spcAft>
            </a:pPr>
            <a:r>
              <a:rPr sz="1200">
                <a:solidFill>
                  <a:srgbClr val="263238"/>
                </a:solidFill>
                <a:latin typeface="Calibri"/>
              </a:rPr>
              <a:t>[r45] Miller MA, Liu W, Zurakowski D, Smith RM, Harris MB, Vrahas MS. Factors predicting failure of patella fixation. J Trauma Acute Care Surg. 2012;72(4):1051-5. https://doi.org/10.1097/TA.0b013e3182405296</a:t>
            </a:r>
          </a:p>
          <a:p>
            <a:pPr>
              <a:spcAft>
                <a:spcPts val="800"/>
              </a:spcAft>
            </a:pPr>
            <a:r>
              <a:rPr sz="1200">
                <a:solidFill>
                  <a:srgbClr val="263238"/>
                </a:solidFill>
                <a:latin typeface="Calibri"/>
              </a:rPr>
              <a:t>[r46] Raja BS, Jain A, Paul S, Choudhury AK, Kalia RB. Plate osteosynthesis in patellar fractures: a systematic review and meta-analysis. Eur J Orthop Surg Traumatol. 2022;32(8):1627-1640. https://doi.org/10.1007/s00590-021-03143-5</a:t>
            </a:r>
          </a:p>
          <a:p>
            <a:pPr>
              <a:spcAft>
                <a:spcPts val="800"/>
              </a:spcAft>
            </a:pPr>
            <a:r>
              <a:rPr sz="1200">
                <a:solidFill>
                  <a:srgbClr val="263238"/>
                </a:solidFill>
                <a:latin typeface="Calibri"/>
              </a:rPr>
              <a:t>[r47] Tsotsolis S, Ha J, Fernandes ARC, Park JY, Dewhurst M, Walker T, et al. To plate, or not to plate? A systematic review of functional outcomes and complications of plate fixation in patellar fractures. Eur J Orthop Surg Traumatol. 2023;33(8):3287-3297. https://doi.org/10.1007/s00590-023-03597-9</a:t>
            </a:r>
          </a:p>
          <a:p>
            <a:pPr>
              <a:spcAft>
                <a:spcPts val="800"/>
              </a:spcAft>
            </a:pPr>
            <a:r>
              <a:rPr sz="1200">
                <a:solidFill>
                  <a:srgbClr val="263238"/>
                </a:solidFill>
                <a:latin typeface="Calibri"/>
              </a:rPr>
              <a:t>[r48] Dadpey B, Zhu K, Bonnyman C, Mehmood H, Kent WT. Low early fixation failure rates with variable-angle locking plate fixation of AO/OTA 34 C patella fractures: a retrospective cohort study. Eur J Orthop Surg Traumatol. 2026;36(1):292. https://doi.org/10.1007/s00590-026-04864-1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Lashgari AM, Ganta A, Rivero S, Konda SR, Egol KA. Outcomes of Variable-Angle Locking Anterior Patella Plating for the Treatment of OTA 34-C3 Patella Fractures. J Knee Surg. 2026. https://doi.org/10.1055/a-2865-2853</a:t>
            </a:r>
          </a:p>
          <a:p>
            <a:pPr>
              <a:spcAft>
                <a:spcPts val="800"/>
              </a:spcAft>
            </a:pPr>
            <a:r>
              <a:rPr sz="1200">
                <a:solidFill>
                  <a:srgbClr val="263238"/>
                </a:solidFill>
                <a:latin typeface="Calibri"/>
              </a:rPr>
              <a:t>[r50] Camarda L, Morello S, Balistreri F, D'Arienzo A, D'Arienzo M. Non-metallic implant for patellar fracture fixation: A systematic review. Injury. 2016;47(8):1613-7. https://doi.org/10.1016/j.injury.2016.05.039</a:t>
            </a:r>
          </a:p>
          <a:p>
            <a:pPr>
              <a:spcAft>
                <a:spcPts val="800"/>
              </a:spcAft>
            </a:pPr>
            <a:r>
              <a:rPr sz="1200">
                <a:solidFill>
                  <a:srgbClr val="263238"/>
                </a:solidFill>
                <a:latin typeface="Calibri"/>
              </a:rPr>
              <a:t>[r51] Adjal J, Ban I. Suture tension-band fixation for patella fractures. Dan Med J. 2026;73(6):A01250016. https://doi.org/10.61409/A01250016</a:t>
            </a:r>
          </a:p>
          <a:p>
            <a:pPr>
              <a:spcAft>
                <a:spcPts val="800"/>
              </a:spcAft>
            </a:pPr>
            <a:r>
              <a:rPr sz="1200">
                <a:solidFill>
                  <a:srgbClr val="263238"/>
                </a:solidFill>
                <a:latin typeface="Calibri"/>
              </a:rPr>
              <a:t>[r52] Chang CH, Shih CA, Kuan FC, Hong CK, Su WR, Hsu KL. Surgical treatment of inferior pole fractures of the patella: a systematic review. J Exp Orthop. 2023;10(1):58. https://doi.org/10.1186/s40634-023-00622-y</a:t>
            </a:r>
          </a:p>
          <a:p>
            <a:pPr>
              <a:spcAft>
                <a:spcPts val="800"/>
              </a:spcAft>
            </a:pPr>
            <a:r>
              <a:rPr sz="1200">
                <a:solidFill>
                  <a:srgbClr val="263238"/>
                </a:solidFill>
                <a:latin typeface="Calibri"/>
              </a:rPr>
              <a:t>[r53] Kim KI, Kim JH, Son G. Comparison of Fixation Methods Between Transosseous Pull-Out Suture and Separate Vertical Wiring for Inferior Pole Fracture of Patella: A Systematic Review and Meta-Analysis. J Orthop Trauma. 2024;38(2):e63-e70. https://doi.org/10.1097/BOT.0000000000002725</a:t>
            </a:r>
          </a:p>
          <a:p>
            <a:pPr>
              <a:spcAft>
                <a:spcPts val="800"/>
              </a:spcAft>
            </a:pPr>
            <a:r>
              <a:rPr sz="1200">
                <a:solidFill>
                  <a:srgbClr val="263238"/>
                </a:solidFill>
                <a:latin typeface="Calibri"/>
              </a:rPr>
              <a:t>[r54] Yang KH, Byun YS. Separate vertical wiring for the fixation of comminuted fractures of the inferior pole of the patella. J Bone Joint Surg Br. 2003;85(8):1155-60. https://doi.org/10.1302/0301-620x.85b8.14080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Matejčić A, Ivica M, Jurišić D, Ćuti T, Bakota B, Vidović D. Internal fixation of patellar apex fractures with the basket plate: 25 years of experience. Injury. 2015;46 Suppl 6:S87-90. https://doi.org/10.1016/j.injury.2015.10.068</a:t>
            </a:r>
          </a:p>
          <a:p>
            <a:pPr>
              <a:spcAft>
                <a:spcPts val="800"/>
              </a:spcAft>
            </a:pPr>
            <a:r>
              <a:rPr sz="1200">
                <a:solidFill>
                  <a:srgbClr val="263238"/>
                </a:solidFill>
                <a:latin typeface="Calibri"/>
              </a:rPr>
              <a:t>[r56] Saltzman CL, Goulet JA, McClellan RT, Schneider LA, Matthews LS. Results of treatment of displaced patellar fractures by partial patellectomy. J Bone Joint Surg Am. 1990;72(9):1279-85. https://pubmed.ncbi.nlm.nih.gov/2229101/</a:t>
            </a:r>
          </a:p>
          <a:p>
            <a:pPr>
              <a:spcAft>
                <a:spcPts val="800"/>
              </a:spcAft>
            </a:pPr>
            <a:r>
              <a:rPr sz="1200">
                <a:solidFill>
                  <a:srgbClr val="263238"/>
                </a:solidFill>
                <a:latin typeface="Calibri"/>
              </a:rPr>
              <a:t>[r57] Deng X, Zhu L, Hu H, Liu W, Song Q, Cheng X, et al. Long-term outcomes after partial patellectomy in comminuted fractures - a clinical study. Int Orthop. 2021;45(12):3185-3191. https://doi.org/10.1007/s00264-021-05127-w</a:t>
            </a:r>
          </a:p>
          <a:p>
            <a:pPr>
              <a:spcAft>
                <a:spcPts val="800"/>
              </a:spcAft>
            </a:pPr>
            <a:r>
              <a:rPr sz="1200">
                <a:solidFill>
                  <a:srgbClr val="263238"/>
                </a:solidFill>
                <a:latin typeface="Calibri"/>
              </a:rPr>
              <a:t>[r58] Lutnick E, Riley R, Harley E, Essien I, Frappa N, Mutty C. Open vs. closed patella Fractures: Difference in incidence, treatment and outcomes. J Clin Orthop Trauma. 2026;72:103315. https://doi.org/10.1016/j.jcot.2025.103315</a:t>
            </a:r>
          </a:p>
          <a:p>
            <a:pPr>
              <a:spcAft>
                <a:spcPts val="800"/>
              </a:spcAft>
            </a:pPr>
            <a:r>
              <a:rPr sz="1200">
                <a:solidFill>
                  <a:srgbClr val="263238"/>
                </a:solidFill>
                <a:latin typeface="Calibri"/>
              </a:rPr>
              <a:t>[r59] Yao J, Collins AP, Elhaddad M, Githens M, Dunbar R, Firoozabadi R. High rates of reoperation following operative fixation of open patella fractures. Eur J Orthop Surg Traumatol. 2025;35(1):374. https://doi.org/10.1007/s00590-025-04494-z</a:t>
            </a:r>
          </a:p>
          <a:p>
            <a:pPr>
              <a:spcAft>
                <a:spcPts val="800"/>
              </a:spcAft>
            </a:pPr>
            <a:r>
              <a:rPr sz="1200">
                <a:solidFill>
                  <a:srgbClr val="263238"/>
                </a:solidFill>
                <a:latin typeface="Calibri"/>
              </a:rPr>
              <a:t>[r60] Smith ST, Cramer KE, Karges DE, Watson JT, Moed BR. Early complications in the operative treatment of patella fractures. J Orthop Trauma. 1997;11(3):183-7. https://doi.org/10.1097/00005131-199704000-00008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LeBrun CT, Langford JR, Sagi HC. Functional outcomes after operatively treated patella fractures. J Orthop Trauma. 2012;26(7):422-6. https://doi.org/10.1097/BOT.0b013e318228c1a1</a:t>
            </a:r>
          </a:p>
          <a:p>
            <a:pPr>
              <a:spcAft>
                <a:spcPts val="800"/>
              </a:spcAft>
            </a:pPr>
            <a:r>
              <a:rPr sz="1200">
                <a:solidFill>
                  <a:srgbClr val="263238"/>
                </a:solidFill>
                <a:latin typeface="Calibri"/>
              </a:rPr>
              <a:t>[r62] Norris GR, Checketts JX, Scott JT, Vassar M, Norris BL, Giannoudis PV. Prevalence of Deep Surgical Site Infection After Repair of Periarticular Knee Fractures: A Systematic Review and Meta-analysis. JAMA Netw Open. 2019;2(8):e199951. https://doi.org/10.1001/jamanetworkopen.2019.9951</a:t>
            </a:r>
          </a:p>
          <a:p>
            <a:pPr>
              <a:spcAft>
                <a:spcPts val="800"/>
              </a:spcAft>
            </a:pPr>
            <a:r>
              <a:rPr sz="1200">
                <a:solidFill>
                  <a:srgbClr val="263238"/>
                </a:solidFill>
                <a:latin typeface="Calibri"/>
              </a:rPr>
              <a:t>[r63] Qi H, Duan W, Jia R, Wang S, An M, Long Y. Risk factors for surgical site infection after patellar fracture surgery in the elderly. J Orthop Surg Res. 2024;19(1):830. https://doi.org/10.1186/s13018-024-05335-1</a:t>
            </a:r>
          </a:p>
          <a:p>
            <a:pPr>
              <a:spcAft>
                <a:spcPts val="800"/>
              </a:spcAft>
            </a:pPr>
            <a:r>
              <a:rPr sz="1200">
                <a:solidFill>
                  <a:srgbClr val="263238"/>
                </a:solidFill>
                <a:latin typeface="Calibri"/>
              </a:rPr>
              <a:t>[r64] Schmidt V, Rydberg EM, Krause M, Wolf O. Patient-reported outcomes following patella fractures : a nationwide observational study of 8,726 patients from the Swedish Fracture Register. Bone Jt Open. 2025;6(9):1080-1089. https://doi.org/10.1302/2633-1462.69.BJO-2025-0141.R1</a:t>
            </a:r>
          </a:p>
          <a:p>
            <a:pPr>
              <a:spcAft>
                <a:spcPts val="800"/>
              </a:spcAft>
            </a:pPr>
            <a:r>
              <a:rPr sz="1200">
                <a:solidFill>
                  <a:srgbClr val="263238"/>
                </a:solidFill>
                <a:latin typeface="Calibri"/>
              </a:rPr>
              <a:t>[r65] Contractor AM, Konda SR, Leucht P, Ganta A, Egol KA. Functional Outcomes in Older Patients Following Patella Fracture Repair. J Knee Surg. 2025;38(11):575-579. https://doi.org/10.1055/a-2585-4747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 la rótula: operar, con qué y cuánto esperar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