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kappa</c:v>
                </c:pt>
              </c:strCache>
            </c:strRef>
          </c:tx>
          <c:spPr>
            <a:solidFill>
              <a:srgbClr val="0F5F6B"/>
            </a:solidFill>
          </c:spPr>
          <c:cat>
            <c:strRef>
              <c:f>Sheet1!$A$2:$A$8</c:f>
              <c:strCache>
                <c:ptCount val="7"/>
                <c:pt idx="0">
                  <c:v>Barton 2001: interobservador</c:v>
                </c:pt>
                <c:pt idx="1">
                  <c:v>Barton 2001: intraobservador a 2 semanas</c:v>
                </c:pt>
                <c:pt idx="2">
                  <c:v>Teo 2019: interobservador</c:v>
                </c:pt>
                <c:pt idx="3">
                  <c:v>Teo 2019: intraobservador</c:v>
                </c:pt>
                <c:pt idx="4">
                  <c:v>Leung 2018: interobservador</c:v>
                </c:pt>
                <c:pt idx="5">
                  <c:v>Leung 2018: intraobservador</c:v>
                </c:pt>
                <c:pt idx="6">
                  <c:v>Leung 2018: IIA frente a IIB (interobservador)</c:v>
                </c:pt>
              </c:strCache>
            </c:strRef>
          </c:cat>
          <c:val>
            <c:numRef>
              <c:f>Sheet1!$B$2:$B$8</c:f>
              <c:numCache>
                <c:formatCode>General</c:formatCode>
                <c:ptCount val="7"/>
                <c:pt idx="0">
                  <c:v>0.74</c:v>
                </c:pt>
                <c:pt idx="1">
                  <c:v>0.84</c:v>
                </c:pt>
                <c:pt idx="2">
                  <c:v>0.679</c:v>
                </c:pt>
                <c:pt idx="3">
                  <c:v>0.796</c:v>
                </c:pt>
                <c:pt idx="4">
                  <c:v>0.475</c:v>
                </c:pt>
                <c:pt idx="5">
                  <c:v>0.777</c:v>
                </c:pt>
                <c:pt idx="6">
                  <c:v>0.24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Tipo I</c:v>
                </c:pt>
                <c:pt idx="1">
                  <c:v>Tipo IIA</c:v>
                </c:pt>
                <c:pt idx="2">
                  <c:v>Tipo IIB</c:v>
                </c:pt>
                <c:pt idx="3">
                  <c:v>Tipo III</c:v>
                </c:pt>
              </c:strCache>
            </c:strRef>
          </c:cat>
          <c:val>
            <c:numRef>
              <c:f>Sheet1!$B$2:$B$5</c:f>
              <c:numCache>
                <c:formatCode>General</c:formatCode>
                <c:ptCount val="4"/>
                <c:pt idx="0">
                  <c:v>3</c:v>
                </c:pt>
                <c:pt idx="1">
                  <c:v>27</c:v>
                </c:pt>
                <c:pt idx="2">
                  <c:v>99</c:v>
                </c:pt>
                <c:pt idx="3">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Neuropraxia traumática, tasa global ponderada</c:v>
                </c:pt>
                <c:pt idx="1">
                  <c:v>Interóseo anterior: parte de las neuropraxias en las fracturas en extensión</c:v>
                </c:pt>
                <c:pt idx="2">
                  <c:v>Cubital: parte de las neuropraxias en las fracturas en flexión</c:v>
                </c:pt>
              </c:strCache>
            </c:strRef>
          </c:cat>
          <c:val>
            <c:numRef>
              <c:f>Sheet1!$B$2:$B$4</c:f>
              <c:numCache>
                <c:formatCode>General</c:formatCode>
                <c:ptCount val="3"/>
                <c:pt idx="0">
                  <c:v>11.3</c:v>
                </c:pt>
                <c:pt idx="1">
                  <c:v>34.1</c:v>
                </c:pt>
                <c:pt idx="2">
                  <c:v>91.3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Eckert 2014: 106 niños con sospecha de supracondílea</c:v>
                </c:pt>
                <c:pt idx="1">
                  <c:v>Girdhar 2026: metaanálisis de 9 estudios en fractura de codo</c:v>
                </c:pt>
              </c:strCache>
            </c:strRef>
          </c:cat>
          <c:val>
            <c:numRef>
              <c:f>Sheet1!$B$2:$B$3</c:f>
              <c:numCache>
                <c:formatCode>General</c:formatCode>
                <c:ptCount val="2"/>
                <c:pt idx="0">
                  <c:v>100</c:v>
                </c:pt>
                <c:pt idx="1">
                  <c:v>92.7</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Eckert 2014: 106 niños con sospecha de supracondílea</c:v>
                </c:pt>
                <c:pt idx="1">
                  <c:v>Girdhar 2026: metaanálisis de 9 estudios en fractura de codo</c:v>
                </c:pt>
              </c:strCache>
            </c:strRef>
          </c:cat>
          <c:val>
            <c:numRef>
              <c:f>Sheet1!$C$2:$C$3</c:f>
              <c:numCache>
                <c:formatCode>General</c:formatCode>
                <c:ptCount val="2"/>
                <c:pt idx="0">
                  <c:v>93.5</c:v>
                </c:pt>
                <c:pt idx="1">
                  <c:v>84.5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Tercio anterior</c:v>
                </c:pt>
                <c:pt idx="1">
                  <c:v>Tercio medio</c:v>
                </c:pt>
                <c:pt idx="2">
                  <c:v>Tercio posterior</c:v>
                </c:pt>
              </c:strCache>
            </c:strRef>
          </c:cat>
          <c:val>
            <c:numRef>
              <c:f>Sheet1!$B$2:$B$4</c:f>
              <c:numCache>
                <c:formatCode>General</c:formatCode>
                <c:ptCount val="3"/>
                <c:pt idx="0">
                  <c:v>31</c:v>
                </c:pt>
                <c:pt idx="1">
                  <c:v>52</c:v>
                </c:pt>
                <c:pt idx="2">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Cruzadas con minincisión medial (Rees: 698 pacientes)</c:v>
                </c:pt>
                <c:pt idx="1">
                  <c:v>Laterales (estimación de la revisión EFORT)</c:v>
                </c:pt>
                <c:pt idx="2">
                  <c:v>Cruzadas (estimación de la revisión EFORT)</c:v>
                </c:pt>
                <c:pt idx="3">
                  <c:v>Agujas con entrada lateral (guía AAOS: 3 de 557)</c:v>
                </c:pt>
                <c:pt idx="4">
                  <c:v>Agujas con entrada medial (guía AAOS: 49 de 808)</c:v>
                </c:pt>
              </c:strCache>
            </c:strRef>
          </c:cat>
          <c:val>
            <c:numRef>
              <c:f>Sheet1!$B$2:$B$6</c:f>
              <c:numCache>
                <c:formatCode>General</c:formatCode>
                <c:ptCount val="5"/>
                <c:pt idx="0">
                  <c:v>0.43</c:v>
                </c:pt>
                <c:pt idx="1">
                  <c:v>0.7</c:v>
                </c:pt>
                <c:pt idx="2">
                  <c:v>3.4</c:v>
                </c:pt>
                <c:pt idx="3">
                  <c:v>0.53</c:v>
                </c:pt>
                <c:pt idx="4">
                  <c:v>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Sankar, tipo III: 3 agujas (0 de 37)</c:v>
                </c:pt>
                <c:pt idx="1">
                  <c:v>Sankar, tipo III: 2 agujas laterales (7 de 42 perdieron la fijación)</c:v>
                </c:pt>
                <c:pt idx="2">
                  <c:v>Abdel Karim: cruzadas, menos estables</c:v>
                </c:pt>
                <c:pt idx="3">
                  <c:v>Abdel Karim: laterales con residentes, menos estables</c:v>
                </c:pt>
                <c:pt idx="4">
                  <c:v>Kocher (cita de la guía AAOS): cruzadas, pérdida leve</c:v>
                </c:pt>
                <c:pt idx="5">
                  <c:v>Kocher (cita de la guía AAOS): laterales, pérdida leve</c:v>
                </c:pt>
              </c:strCache>
            </c:strRef>
          </c:cat>
          <c:val>
            <c:numRef>
              <c:f>Sheet1!$B$2:$B$7</c:f>
              <c:numCache>
                <c:formatCode>General</c:formatCode>
                <c:ptCount val="6"/>
                <c:pt idx="0">
                  <c:v>0</c:v>
                </c:pt>
                <c:pt idx="1">
                  <c:v>16.7</c:v>
                </c:pt>
                <c:pt idx="2">
                  <c:v>0</c:v>
                </c:pt>
                <c:pt idx="3">
                  <c:v>20</c:v>
                </c:pt>
                <c:pt idx="4">
                  <c:v>4</c:v>
                </c:pt>
                <c:pt idx="5">
                  <c:v>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2 agujas laterales (7 de 42)</c:v>
                </c:pt>
                <c:pt idx="1">
                  <c:v>3 agujas (0 de 37)</c:v>
                </c:pt>
                <c:pt idx="2">
                  <c:v>Todas las fracturas con radiografías adecuadas (8 de 279)</c:v>
                </c:pt>
              </c:strCache>
            </c:strRef>
          </c:cat>
          <c:val>
            <c:numRef>
              <c:f>Sheet1!$B$2:$B$4</c:f>
              <c:numCache>
                <c:formatCode>General</c:formatCode>
                <c:ptCount val="3"/>
                <c:pt idx="0">
                  <c:v>16.7</c:v>
                </c:pt>
                <c:pt idx="1">
                  <c:v>0</c:v>
                </c:pt>
                <c:pt idx="2">
                  <c:v>2.9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Pulso ausente con lesión del mediano o interóseo anterior (6 de 71)</c:v>
                </c:pt>
                <c:pt idx="1">
                  <c:v>Con lesión neurovascular, registro nacional (24 de 530)</c:v>
                </c:pt>
                <c:pt idx="2">
                  <c:v>Codo flotante, registro nacional (13 de 1565)</c:v>
                </c:pt>
                <c:pt idx="3">
                  <c:v>Fractura aislada, registro nacional (67 de 31 167)</c:v>
                </c:pt>
                <c:pt idx="4">
                  <c:v>Fractura aislada en un centro (3 de 814)</c:v>
                </c:pt>
                <c:pt idx="5">
                  <c:v>Niños con fasciotomía (4308 ingresados, Pensilvania)</c:v>
                </c:pt>
              </c:strCache>
            </c:strRef>
          </c:cat>
          <c:val>
            <c:numRef>
              <c:f>Sheet1!$B$2:$B$7</c:f>
              <c:numCache>
                <c:formatCode>General</c:formatCode>
                <c:ptCount val="6"/>
                <c:pt idx="0">
                  <c:v>8.5</c:v>
                </c:pt>
                <c:pt idx="1">
                  <c:v>4.5</c:v>
                </c:pt>
                <c:pt idx="2">
                  <c:v>0.8</c:v>
                </c:pt>
                <c:pt idx="3">
                  <c:v>0.2</c:v>
                </c:pt>
                <c:pt idx="4">
                  <c:v>0.36</c:v>
                </c:pt>
                <c:pt idx="5">
                  <c:v>0.49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Reducción y agujas sin exploración</c:v>
                </c:pt>
                <c:pt idx="1">
                  <c:v>Exploración neurovascular</c:v>
                </c:pt>
              </c:strCache>
            </c:strRef>
          </c:cat>
          <c:val>
            <c:numRef>
              <c:f>Sheet1!$B$2:$B$3</c:f>
              <c:numCache>
                <c:formatCode>General</c:formatCode>
                <c:ptCount val="2"/>
                <c:pt idx="0">
                  <c:v>61</c:v>
                </c:pt>
                <c:pt idx="1">
                  <c:v>94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Tuomilehto: examinados a los 9 años (60 de 65)</c:v>
                </c:pt>
                <c:pt idx="1">
                  <c:v>Moraleda: tipo II inmovilizado sin reducir</c:v>
                </c:pt>
                <c:pt idx="2">
                  <c:v>Sinikumpu: tipo III</c:v>
                </c:pt>
                <c:pt idx="3">
                  <c:v>Sinikumpu: tipo II</c:v>
                </c:pt>
                <c:pt idx="4">
                  <c:v>Sinikumpu: tipo I tratado con férula</c:v>
                </c:pt>
                <c:pt idx="5">
                  <c:v>Sinikumpu: todos los tipos, 10 años o más</c:v>
                </c:pt>
              </c:strCache>
            </c:strRef>
          </c:cat>
          <c:val>
            <c:numRef>
              <c:f>Sheet1!$B$2:$B$7</c:f>
              <c:numCache>
                <c:formatCode>General</c:formatCode>
                <c:ptCount val="6"/>
                <c:pt idx="0">
                  <c:v>92.3</c:v>
                </c:pt>
                <c:pt idx="1">
                  <c:v>80.4</c:v>
                </c:pt>
                <c:pt idx="2">
                  <c:v>76</c:v>
                </c:pt>
                <c:pt idx="3">
                  <c:v>57.7</c:v>
                </c:pt>
                <c:pt idx="4">
                  <c:v>75.0</c:v>
                </c:pt>
                <c:pt idx="5">
                  <c:v>75.3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supracondílea del húmero en el niño.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del codo en crecimiento; Variantes: flexión, tipo IV y codo flotante; Clasificación de Gartland y su utilidad; Diagnóstico: de la sospecha a la fractura; Examen físico: mano, nervios y compartimentos; Imágenes: qué pedir, qué medir y qué no se debe sobreinterpretar; Algoritmo de decisión; Tratamiento: del yeso a las agujas y cuándo abrir; Técnica quirúrgica: reducción cerrada y agujas; Complicaciones: vasculares, nerviosas, compartimentales y de la fijación; Pronóstico; Rehabilitación y seguimiento. Estructura sugerida por el autor para diez minutos: Lámina 1 (primer minuto) · Caso didáctico inventado: un niño que cae de un columpio, con el codo deformado, la piel fruncida y la mano rosada sin pulso. Pregunta al auditorio: ¿qué hace primero? [r1]. Lámina 2 (segundo minuto) · Epidemiología y mecanismo: entre 55 % y 80 % de las fracturas de codo, pico entre 5 y 8 años y 97 % a 99 % en extensión por caída con la mano apoyada [r1]. Lámina 3 (tercer minuto) · Anatomía: dos pilares y una zona débil entre las fosas; el húmero distal aporta solo 20 % del crecimiento y remodela poco [r14][r1]. Lámina 4 (cuarto minuto) · Clasificación de Gartland con Wilkins y Leitch: kappa interobservador de 0,74 en una serie, pero de 0,240 para separar IIA de IIB [r19][r10]. Lámina 5 (quinto minuto) · Examen: la mano y los tres nervios primero. Entre 10 % y 20 % de las desplazadas tienen alteración vascular y entre 6,5 % y 19 % lesión nerviosa [r1]. Lámina 6 (sexto minuto) · Imagen: línea humeral anterior por el tercio medio del capitelo y Baumann de 72° (95 % entre 64° y 81°); no sobreinterpretar en menores de 4 años [r24][r8]. Lámina 7 (séptimo minuto) · Tratamiento: la AAOS sugiere inmovilizar el tipo I y reducir y fijar el II y III desplazados, ambos con recomendación moderada; el II es el que divide [r2][r37]. Lámina 8 (octavo minuto) · Agujas: cruzadas, más lesión cubital (hasta 4,3 veces); laterales, más pérdida de reducción (RR 1,44); con 3 agujas la fijación se mantuvo en 37 de 37 [r42][r44][r4]. Lámina 9 (noveno minuto) · Mano rosada sin pulso: sin consenso; pulso de vuelta en 0,61 sin exploración y en 0,94 con exploración; observación de 24 a 48 horas con umbral bajo para explorar [r30][r6]. Lámina 10 (décimo minuto) · Complicaciones y pronóstico: compartimental en 0,49 % con fasciotomía y resultado satisfactorio a largo plazo en 75,3 %; cierre: reducir bien, fijar con geometría y vigilar la mano [r29][r39].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Es la fractura de codo más frecuente del niño: entre 55 % y 80 % de las fracturas de codo (fuente: Vaquero-Picado A y colaboradores, 2018). Casi todas son en extensión, 97 % a 99 %, por caída con la mano apoyada (fuente: Vaquero-Picado A y colaboradores, 2018). Lo que decide la conducta es el desplazamiento (Gartland modificado) y el estado neurovascular. La guía AAOS sugiere inmovilizar el tipo I y reducir y fijar con agujas lo desplazado, ambas con recomendación moderada (fuente: American Academy of Orthopaedic Surgeons, 2011). El peligro no es solo el hueso: entre 10 % y 20 % de las fracturas desplazadas tienen alteración vascular y entre 6,5 % y 19 % lesión nerviosa; el síndrome compartimental es raro (0,1 % a 0,3 %) pero no se puede perder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fractura supracondílea cruza el húmero distal por encima de los cóndilos, en la zona donde el hueso se adelgaza entre las fosas olecraniana y coronoidea (fuente: Howard A y colaboradores, 2026). Es extraarticular (fuente: Vaquero-Picado A y colaboradores, 2018). En el niño casi siempre se produce en extensión, por una caída con la mano apoyada (fuente: Vaquero-Picado A y colaboradores, 2018). Por qué merece un capítulo entero. Reúne tres problemas de la ortopedia pediátrica: un hueso que casi no remodela una malunión (fuente: Howard A y colaboradores, 2026), un paquete neurovascular pegado al foco (fuente: Howard A y colaboradores, 2026) y una fijación en la que los errores se pagan con deformidad o con un nervio (fuente: Sankar WN y colaboradores, 2007)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se espera que sepas al terminar. (a) Reconocer el tipo por la radiografía y por la clínica. (b) Decidir entre inmovilizar, reducir y fijar, o abrir. (c) Resolver la mano sin pulso. (d) Colocar las agujas evitando los errores previsibles. (e) Vigilar lo que se complica y explicarlo a la familia.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Es la fractura de codo más frecuente en la infancia: entre 55 % y 80 % del total de fracturas de codo y hasta dos tercios de las que obligan a ingresar (fuente: Vaquero-Picado A y colaboradores, 2018). Se ha estimado una incidencia de 177,3 por 100 000 (fuente: Vaquero-Picado A y colaboradores, 2018). Edad. La mediana ronda los 6 años y el pico está entre los 5 y los 8 (fuente: Vaquero-Picado A y colaboradores, 2018). Suele deberse a una caída desde altura o a actividades deportivas o de ocio (fuente: Vaquero-Picado A y colaboradores, 2018). Sexo y lado.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revisión EFORT describe más casos en varones y un compromiso del brazo no dominante 1,5 veces más frecuente (fuente: Vaquero-Picado A y colaboradores, 2018). Tipo. Entre 97 % y 99 % son fracturas en extensión (fuente: Vaquero-Picado A y colaboradores, 2018). En una serie de 2783 fracturas operadas en un centro de referencia, 95 (3,4 %) fueron en flexión (fuente: Flynn K y colaboradores, 2017). Las en flexión importan más de lo que su frecuencia sugiere, porque se asocian con más lesiones del cubital y con más reducción abierta (ver Variantes) (fuente: Flynn K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«Datos epidemiológicos clave» tiene 3 columnas: Dato, Valor, Fuente. Fila 1: Dato, Proporción de las fracturas de codo del niño; Valor, 55 % a 80 %; Fuente, EFORT (fuente: Vaquero-Picado A y colaboradores, 2018). Fila 2: Dato, Incidencia estimada; Valor, 177,3 por 100 000; Fuente, EFORT (fuente: Vaquero-Picado A y colaboradores, 2018). Fila 3: Dato, Edad mediana y pico; Valor, 6 años; pico de 5 a 8 años; Fuente, EFORT (fuente: Vaquero-Picado A y colaboradores, 2018). Fila 4: Dato, Fracturas en extensión; Valor, 97 % a 99 %; Fuente, EFORT (fuente: Vaquero-Picado A y colaboradores, 2018). Fila 5: Dato, Fracturas en flexión (serie de 2783 operadas); Valor, 3,4 %; Fuente, Flynn 2017 (fuente: Flynn K y colaboradores, 2017). Fila 6: Dato, Brazo no dominante; Valor, 1,5 veces más afectado; Fuente, EFORT (fuente: Vaquero-Picado A y colaboradores, 2018). (fuente: Vaquero-Picado A y colaboradores, 2018) (fuente: Flynn K y colaboradores, 2017).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Extensión (la gran mayoría). Piense en una palanca: el codo llega a la extensión completa, la punta del olécranon queda trabada en su fosa y desde ahí hace de punto de apoyo, de modo que la carga abre el húmero distal desde su cara anterior hacia la posterior (fuente: Vaquero-Picado A y colaboradores, 2018). Si la energía alcanza para romper también la cortical de atrás, el fragmento distal termina desplazado hacia atrás, colgado del periostio posterior, que hace de bisagra (fuente: Vaquero-Picado A y colaboradores, 2018). El adelgazamiento entre las fosas y la tendencia del codo infantil a hiperextender explican por qué casi todas son en extensión (fuente: Howard 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Hacia dónde se desplaza y por qué importa. Sobre la frecuencia hay dos datos: los trabajos antiguos atribuían al posteromedial 75 % de los casos, mientras que la serie propia de los autores de EFORT repartió casi por mitades el posteromedial y el posterolateral (fuente: Vaquero-Picado A y colaboradores, 2018). La regla práctica es girar el antebrazo hacia el lado cuyo periostio quedó entero, para tensarlo: en el posteromedial ese periostio es el medial y se prona, lo que además impide que la fractura colapse en varo; en el posterolateral es el lateral y se supina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desplazamiento también predice qué se lesiona: en el posteromedial peligra el radial; en el posterolateral, la arteria braquial y el mediano o el interóseo anterior (fuente: Vaquero-Picado A y colaboradores, 2018). Flexión (1 % a 3 %). El mecanismo típico es el inverso: un impacto directo con el codo ya doblado, con la bisagra perióstica por delante; en este patrón el nervio que más sufre es el cubital (fuente: Vaquero-Picado A y colaboradores, 2018). Con esto cerramos mecanismo de lesión. Sigamos con anatomía del codo en crecimiento.</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del codo en crecimiento. Dos pilares y una zona débil. Imagine un triángulo: abajo, como base, la masa condilar con los dos epicóndilos, el capitelo y la tróclea; a los lados, dos columnas de hueso que la cuelgan de la diáfisis, la medial inclinada unos 20° respecto del eje del húmero y la lateral entre 35° y 40° (fuente: Howard A y colaboradores, 2026). En el centro del triángulo quedan las fosas olecraniana y coronoidea, donde el hueso es una lámina delgada o directamente no existe, y por eso un corte transversal a esa altura muestra dos extremos gruesos unidos por un puente fino (fuente: Howard A y colaboradores, 2026). Ese puente es el eslabón débil (fuente: Vaquero-Picado A y colaboradores, 2018). Detalles que se usan al fijar. Tres datos guían las agujas: la columna lateral tiene más canal medular que la medial; el bloque condilar está proyectado hacia delante, de modo que la columna lateral se arquea en esa dirección; y la mitad de atrás del cóndilo lateral carece de cartílago articular, así que admite implantes (fuente: Howard A y colaboradores, 2026). Crecer y remodelar. El húmero crece sobre todo desde el hombro; el codo aporta poco, y por eso una consolidación viciosa del húmero distal casi no se corrige sola (fuente: Howard 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números: el extremo distal aporta 20 % del largo del hueso y, pasados los 4 años, remodela poco (fuente: Vaquero-Picado A y colaboradores, 2018). Por debajo de esa edad pueden corregirse desviaciones leves en el plano sagital o coronal, nunca una rotación (fuente: Vaquero-Picado A y colaboradores, 2018). Entre los 8 y los 10 años al húmero le queda apenas 10 % de su crecimiento (fuente: Vaquero-Picado A y colaboradores, 2018). Vecinos que se lesionan. La arteria braquial pasa por delante del húmero distal, justo a la altura del foco (fuente: Howard A y colaboradores, 2026). El interóseo anterior es un nervio solo motor (fuente: Vaquero-Picado A y colaboradores, 2018). El cubital va detrás del epicóndilo medial; con el codo flexionado más de 90° se desplaza hacia delante, y por eso la aguja medial a ciegas es peligrosa (fuente: Vaquero-Picado A y colaboradores, 2018). Núcleos de osificación: por qué la radiografía de un niño pequeño engaña. En el recién nacido la epífisis distal no tiene hueso visible: la radiografía muestra la metáfisis y nada más (fuente: Howard A y colaboradores, 2026). Por eso en un lactante pequeño no se ve el capitelo y la fractura se infiere por la posición de la metáfisis, por la clínica o por la ecografía (práctica habitual / opinión experta) (fuente: Howard A y colaboradores, 2026) (fuente: Eckert K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«Aparición y fusión de los núcleos del codo (valores de referencia)» tiene 2 columnas: Evento, Edad aproximada. Fila 1: Evento, Aparece el núcleo del capitelo; Edad aproximada, entre 9 y 12 meses. Fila 2: Evento, Aparece el del epicóndilo medial; Edad aproximada, hacia los 5-6 años. Fila 3: Evento, Aparece el de la tróclea; el del epicóndilo lateral, a edad parecida; Edad aproximada, hacia los 10-11 años. Fila 4: Evento, Capitelo y tróclea empiezan a coalescer; Edad aproximada, hacia los 11-12 años. Fila 5: Evento, Epicóndilo lateral y conjunto capitelo-troclear se fusionan; Edad aproximada, hacia los 12-13 años. Fila 6: Evento, Fisis cerrada, salvo la apófisis medial (la última); Edad aproximada, a los 14-16 años. (fuente: Howard A y colaboradores, 2026). Con esto cerramos anatomía del codo en crecimiento. Sigamos con variantes: flexión, tipo iv y codo flotante.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flexión, tipo iv y codo flotante. Fractura en flexión. Es rara (de 1 % a 3 %) y compromete con más frecuencia las estructuras neurovasculares que la fractura en extensión (fuente: Vaquero-Picado A y colaboradores, 2018). En 2783 fracturas operadas, entre las cerradas en flexión 21 de 92 (22,8 %) necesitaron reducción abierta, frente a 50 de 2647 (1,9 %) de las en extensión (OR 15,4) (fuente: Flynn K y colaboradores, 2017). Entre las en flexión, el cubital estaba lesionado al llegar en 10 de 95 (10,5 %); con lesión cubital se abrió en 6 de 10 (60 %) y sin ella en 15 de 82 (18,3 %) (fuente: Flynn K y colaboradores, 2017). Consejo a la familia: avisar de que la probabilidad de reducción abierta es alta, sobre todo si hay déficit del cubital (fuente: Flynn K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Tipo IV de Gartland (Leitch, 2006). Sin ningún periostio que haga de bisagra, el fragmento distal se va hacia delante o hacia atrás según cómo se mueva el codo (fuente: Vaquero-Picado A y colaboradores, 2018). Por eso el diagnóstico se hace en la mesa, al verlo desplazarse en ambos sentidos bajo fluoroscopia y anestesia (fuente: Leitch KK y colaboradores, 2006). Esa inestabilidad puede venir del traumatismo o fabricarse con maniobras de reducción repetidas que fracasan (fuente: Vaquero-Picado A y colaboradores, 2018). En 297 fracturas desplazadas operadas, 9 eran de este tipo; las 9 se trataron con reducción cerrada y agujas percutáneas, sin cirugía abierta (fuente: Leitch KK y colaboradores, 2006). Ninguna tuvo seudoartrosis, cúbito varo, malunión, cirugía adicional ni pérdida de movilidad (fuente: Leitch KK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Codo flotante. Es la supracondílea con una fractura ipsilateral del antebrazo, cerca de 5 % de las supracondíleas, y refleja trauma de alta energía (fuente: Vaquero-Picado A y colaboradores, 2018). Se prioriza la supracondílea con reducción cerrada y agujas, pero la reducción abierta se necesita con más frecuencia que en las aisladas (fuente: Vaquero-Picado A y colaboradores, 2018). El riesgo compartimental sube: el patrón de codo flotante tuvo un OR de 3,2 en un análisis de factores de riesgo (fuente: Robertson AK y colaboradores, 2018). Con esto cerramos variantes: flexión, tipo iv y codo flotante. Sigamos con clasificación de gartland y su utilidad.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de gartland y su utilidad. Se usa la clasificación de Gartland, que describe el grado de desplazamiento del fragmento distal (fuente: Vaquero-Picado A y colaboradores, 2018). Con la subdivisión del tipo II de Wilkins (1984) y el tipo IV que añadió Leitch (2006), es la que se emplea en la práctica y en los estudios (fuente: Vaquero-Picado A y colaboradores, 2018). Cómo se lee cada tipo. Dos preguntas bastan: ¿cuánto se movió el fragmento distal y qué quedó del periostio? Con menos de 2 mm y la línea humeral anterior todavía en el centro del capitelo, es un I; con más de 2 mm, la línea por delante de ese centro y la bisagra posterior conservada, es un II (fuente: Vaquero-Picado A y colaboradores, 2018). Dentro del II, Wilkins separó los que no rotaron (IIA) de los que sí (IIB) (fuente: Vaquero-Picado A y colaboradores, 2018). Si el desplazamiento es completo y el periostio y las partes blandas están muy dañados, es un III, el tipo con más lesiones neurovasculares (fuente: Vaquero-Picado A y colaboradores, 2018). Si además el fragmento se desplaza tanto en flexión como en extensión, es un IV, y eso solo se ve en el quirófano (fuente: Vaquero-Picado A y colaboradores, 2018) (fuente: Leitch KK y colaboradores, 2006). Qué tan fiable es. Con 5 observadores sobre 50 niños el kappa interobservador global fue 0,74 (fuente: Barton KL y colaboradores, 2001). En 21 cirujanos ortopedistas pediátricos fue 0,679 (fuente: Teo TL y colaboradores, 2019). En otro estudio con 3 especialistas y 2 residentes, el kappa global fue bajo-moderado (0,475) y para separar IIA de IIB, entre los especialistas, cayó a 0,240 (fuente: Leung S y colaboradores, 2018). Lectura práctica: casi todos coinciden en inmovilizar el I y operar el III, y la frontera débil es la IIA/IIB (fuente: Leung S y colaboradores, 2018). Para qué sirve en la decisión. La decisión de operar fue de 3 % en el tipo I, 27 % en el IIA, 99 % en el IIB y 100 % en el III (fuente: Leung S y colaboradores, 2018). La guía AAOS analiza el II y el III juntos y sugiere reducción cerrada con agujas para ambos y para la flexión desplazada (fuente: American Academy of Orthopaedic Surgeons, 2011). El tipo II es donde está la discusión (ver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«Concordancia en la clasificación de Gartland modificada (kappa)» muestra lo siguiente. Barton 2001: interobservador: 0.7 kappa (fuente: Barton KL y colaboradores, 2001). Barton 2001: intraobservador a 2 semanas: 0.8 kappa (fuente: Barton KL y colaboradores, 2001). Teo 2019: interobservador: 0.7 kappa (fuente: Teo TL y colaboradores, 2019). Teo 2019: intraobservador: 0.8 kappa (fuente: Teo TL y colaboradores, 2019). Leung 2018: interobservador: 0.5 kappa (fuente: Leung S y colaboradores, 2018). Leung 2018: intraobservador: 0.8 kappa (fuente: Leung S y colaboradores, 2018). Leung 2018: IIA frente a IIB (interobservador): 0.2 kappa (fuente: Leung S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«Decisión de operar según el tipo de Gartland (porcentaje de lecturas)» muestra lo siguiente. Tipo I: 3 por ciento (fuente: Leung S y colaboradores, 2018). Tipo IIA: 27 por ciento (fuente: Leung S y colaboradores, 2018). Tipo IIB: 99 por ciento (fuente: Leung S y colaboradores, 2018). Tipo III: 100 por ciento (fuente: Leung S y colaboradores, 2018). En el documento Word de este tema encontrarás además: Gartland modificado: qué ve el ojo y qué se hace. Con esto cerramos clasificación de gartland y su utilidad. Sigamos con diagnóstico: de la sospecha a la fractura.</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de la sospecha a la fractura. Cómo llega. Un niño que se cayó y no quiere mover el codo. El aspecto engaña en los dos sentidos: la deformidad en «S» es propia de la extensión muy desplazada, pero una fractura en flexión o una en extensión casi sin desplazamiento pueden mostrar apenas algo de hinchazón o un moretón (fuente: Vaquero-Picado A y colaboradores, 2018). La radiografía manda. Hallazgos que deben encender la alarma. La piel fruncida en el pliegue del codo significa que la punta del fragmento proximal cruzó el braquial anterior y tironea la dermis desde dentro; detrás de ese signo hay que suponer lesión de partes blandas y posible atrapamiento de la arteria braquial o del mediano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moretón amplio y mucha hinchazón también hablan de un traumatismo grave (fuente: Vaquero-Picado A y colaboradores, 2018). Si el niño pide cada vez más analgesia o se angustia más, piense en síndrome compartimental, con más razón si es pequeño o tiene un trastorno neurológico (fuente: Vaquero-Picado A y colaboradores, 2018). No se tranquilice por un pulso presente (fuente: Howard A y colaboradores, 2026). Siempre el miembro completo. La fractura asociada más frecuente es la del radio distal; también se descartan antebrazo y húmero proximal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«Hallazgo clínico, qué sugiere y qué hacer» tiene 3 columnas: Hallazgo, Qué sugiere, Qué hacer. Fila 1: Hallazgo, Deformidad en S, piel fruncida, equimosis extensa; Qué sugiere, Desplazamiento marcado y daño de partes blandas; Qué hacer, Examen neurovascular completo, radiografías, avisar a cirugía y vigilar compartimentos. Fila 2: Hallazgo, Edema leve sin deformidad; Qué sugiere, Tipo I, fractura oculta o flexión; Qué hacer, Mirar la almohadilla grasa en la lateral; inmovilizar si hay dudas. Fila 3: Hallazgo, Dolor que crece con más analgesia; Qué sugiere, Síndrome compartimental; Qué hacer, Retirar vendajes, elevar, examinar el dolor con la extensión pasiva de los dedos. Fila 4: Hallazgo, Niño pequeño o que no colabora; Qué sugiere, Examen neurológico poco fiable; Qué hacer, Hacer lo posible y anotar lo que no se pudo explorar. (fuente: Vaquero-Picado A y colaboradores, 2018) (fuente: Howard A y colaboradores, 2026). Con esto cerramos diagnóstico: de la sospecha a la fractura. Sigamos con examen físico: mano, nervios y compartimentos.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mano, nervios y compartimentos. El orden. (1) Inspección de la piel y del color de la mano. (2) Pulso radial y perfusión. (3) Nervios. (4) Resto del miembro (fuente: Howard A y colaboradores, 2026) (fuente: Vaquero-Picado A y colaboradores, 2018). Con dolor y una familia asustada el examen neurológico cuesta; vale la pena invertirle minutos, y lo que no se pudo explorar se deja anotado, también por razones médico-legales (fuente: Vaquero-Picado A y colaboradores, 2018). Cómo se prueba cada nervio. Mediano e interóseo anterior: flexión activa de la interfalángica distal del pulgar y del índice (fuente: Vaquero-Picado A y colaboradores, 2018). Radial: extensión del pulgar (fuente: Vaquero-Picado A y colaboradores, 2018). Cubital: contracción del primer interóseo (fuente: Vaquero-Picado A y colaboradores, 2018). El interóseo anterior es solo motor, así que no hay cambio sensitivo que lo delate (fuente: Vaquero-Picado A y colaboradores, 2018). Qué se encuentra. En un metaanálisis de 5148 pacientes la neuropraxia traumática tuvo una tasa ponderada de 11,3 %; el interóseo anterior fue 34,1 % de las neuropraxias en las fracturas en extensión y el cubital 91,3 % en las de flexión (fuente: Babal JC y colaboradores, 2010). La revisión EFORT da entre 6,5 % y 19 % en las desplazadas y avisa de que hasta 21 % de los casos con lesión nerviosa tienen más de un nervio comprometido (fuente: Vaquero-Picado A y colaboradores, 2018). La AO resume que al menos 15 % a 20 % de las desplazadas tienen un déficit parcial, que por sí solo no es indicación de explorar (fuente: Howard A y colaboradores, 2026). Qué hacer con un déficit. Casi siempre se trata de una neuropraxia con recuperación espontánea, de modo que abrir para ver el nervio es la excepción (fuente: Vaquero-Picado A y colaboradores, 2018). La AO sugiere esperar entre 4 y 6 meses antes de explorar un déficit causado por la fractura (fuente: Howard A y colaboradores, 2026). La guía AAOS no encontró datos para recomendar cuándo hacer electrodiagnóstico ni exploración (fuente: American Academy of Orthopaedic Surgeons, 2011). Si el déficit apareció tras la reducción o la fijación y una aguja pudo causarlo, se retira la aguja (fuente: Howard A y colaboradores, 2026). En 71 niños con pulso ausente y lesión del interóseo anterior o del mediano, 59 de 61 con al menos 3 meses de seguimiento tuvieron resolución completa (fuente: Harris LR y colaboradores, 2019). Los tiempos medios descritos son 3 meses para el radial, 2,5 para el mediano y 5 para el cubital (fuente: Vaquero-Picado A y colaboradores, 2018). La mano. Para juzgar la perfusión mire primero la piel: color, temperatura y llenado capilar pesan más que cualquier aparato; el Doppler o el oxímetro solo suman información (fuente: Howard A y colaboradores, 2026). La revisión EFORT define tres situaciones (tabla) (fuente: Vaquero-Picado A y colaboradores, 2018). Y aunque el pulso se palpe, el compartimento puede estar sufriendo: el signo más simple de músculo que se está quedando sin riego es que duela mover los dedos de forma pasiva (fuente: Howard A y colaboradores, 2026). Lo que no se pudo respaldar. Entre las fuentes abiertas revisadas no hay sensibilidad ni especificidad de las maniobras neurológicas ni del examen vascular para esta fractura: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nerviosa traumática en la fractura supracondílea (metaanálisis de 5148 pacientes)» muestra lo siguiente. Neuropraxia traumática, tasa global ponderada: 11.3 por ciento (fuente: Babal JC y colaboradores, 2010). Interóseo anterior: parte de las neuropraxias en las fracturas en extensión: 34.1 por ciento (fuente: Babal JC y colaboradores, 2010). Cubital: parte de las neuropraxias en las fracturas en flexión: 91.3 por ciento (fuente: Babal JC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tres nervios: cómo se exploran y cuándo se lesionan» tiene 3 columnas: Nervio, Cómo se explora, Cuándo se lesiona. Fila 1: Nervio, Interóseo anterior / mediano; Cómo se explora, Flexión activa de la interfalángica distal del pulgar y del índice; el interóseo es solo motor; Cuándo se lesiona, Desplazamiento posterolateral; es el más frecuente en extensión (34,1 % de las neuropraxias). Fila 2: Nervio, Radial; Cómo se explora, Extensión del pulgar; Cuándo se lesiona, Desplazamiento posteromedial. Fila 3: Nervio, Cubital; Cómo se explora, Contracción del primer interóseo; Cuándo se lesiona, Fracturas en flexión (91,3 % de sus neuropraxias) o por la aguja medial. (fuente: Vaquero-Picado A y colaboradores, 2018) (fuente: Babal JC y colaboradores, 2010). En el documento Word de este tema encontrarás además: Estado de la mano antes y después de reducir. Con esto cerramos examen físico: mano, nervios y compartimentos. Sigamos con imágenes: qué pedir, qué medir y qué no se debe sobreinterpretar.</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pedir, qué medir y qué no se debe sobreinterpretar. Qué se pide. En casi todos los casos alcanzan una AP y una lateral verdadera del codo (fuente: Vaquero-Picado A y colaboradores, 2018). Si la técnica es mala, la fractura parece menos grave de lo que es (fuente: Vaquero-Picado A y colaboradores, 2018). Si está muy desplazada y se va a operar, la segunda proyección puede esperar a la anestesia con el brazo en tracción (fuente: Howard A y colaboradores, 2026). Con el codo doloroso, el haz puede inclinarse hasta 20° respecto al eje del antebrazo sin distorsión importante (fuente: Howard A y colaboradores, 2026). En la lateral: la línea humeral anterior. Se traza siguiendo hacia abajo la cortical anterior de la diáfisis; lo esperable en un codo sano es que atraviese el tercio medio del capitelo (fuente: Vaquero-Picado A y colaboradores, 2018). Si el fragmento distal se fue hacia atrás (extensión), el capitelo queda detrás de la línea o fuera de ella; si se fue hacia delante (flexión), la línea queda por detrás del capitelo (fuente: Vaquero-Picado A y colaboradores, 2018). Ojo con la edad: en 60 codos normales cruzó el tercio anterior en 31 %, el medio en 52 % y el posterior en 18 %; en menores de 4 años pasa casi por igual por el anterior o el medio (fuente: Herman MJ y colaboradores, 2009). La fiabilidad de la medida fue de moderada a sustancial (fuente: Herman MJ y colaboradores, 2009). En la AP: el ángulo de Baumann. En 114 niños de 2 a 13 años sanos el promedio fue 72° (DE 4°) y 95 % estuvo entre 64° y 81°; no cambió con la edad ni con el sexo (fuente: Williamson DM y colaboradores, 1992). La revisión EFORT amplía el rango normal a 64°-82° y advierte que basta rotar el húmero para cambiarlo; por eso, para juzgar varo o valgo, prefiere el ángulo cubitohumeral medido en la radiografía (fuente: Vaquero-Picado A y colaboradores, 2018). Esto explica por qué una AP mal posicionada engaña. La almohadilla grasa. Ver la almohadilla posterior obliga a sospechar una fractura de codo sin desplazamiento; la anterior, en cambio, puede asomar en un codo sano flexionado y discrimina menos (fuente: Vaquero-Picado A y colaboradores, 2018). En un metaanálisis de 10 estudios y 250 niños con almohadilla positiva y seguimiento por imagen, 104 tenían fractura oculta: 44,6 % (IC 95 % 30,4 % a 59,7 %), y el sitio más común fue el húmero supracondíleo, 43 % (fuente: Kappelhof B y colaboradores, 2022). Una almohadilla anterior normal tuvo sensibilidad de 96,4 % y valor predictivo negativo de 98,2 % para descartar fractura (fuente: Blumberg SM y colaboradores, 2011). Ecografía. En 106 niños con sospecha de fractura supracondílea, la ecografía frente a la radiografía tuvo sensibilidad de 100 % y especificidad de 93,5 % (valor predictivo negativo de 100 %) (fuente: Eckert K y colaboradores, 2014). Un metaanálisis de 9 estudios con 1444 pacientes con sospecha de fractura de codo dio sensibilidad de 92,7 % y especificidad de 84,5 % (fuente: Girdhar N y colaboradores, 2026). Una ecografía negativa permite descartar con fiabilidad cuando la sospecha es baja; una positiva puede pedir radiografía de confirmación (fuente: Girdhar N y colaboradores, 2026). En la fractura claramente desplazada la radiografía en 2 planos sigue siendo lo habitual (fuente: Vaquero-Picado A y colaboradores, 2018). Bajo fluoroscopia. Los autores de EFORT piden 4 proyecciones al fijar: AP, lateral, oblicua interna y oblicua externa, para comprobar ambas columnas y la rotación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frente a radiografía en el codo del niño: sensibilidad y especificidad» muestra lo siguiente. Eckert 2014: 106 niños con sospecha de supracondílea: sensibilidad 100 por ciento y especificidad 93.5 por ciento (fuente: Eckert K y colaboradores, 2014). Girdhar 2026: metaanálisis de 9 estudios en fractura de codo: sensibilidad 92.7 por ciento y especificidad 84.5 por ciento (fuente: Girdhar N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«Por dónde cruza la línea humeral anterior el capitelo en codos normales de niños (60 codos)» muestra lo siguiente. Tercio anterior: 31 por ciento (fuente: Herman MJ y colaboradores, 2009). Tercio medio: 52 por ciento (fuente: Herman MJ y colaboradores, 2009). Tercio posterior: 18 por ciento (fuente: Herman MJ y colaboradores, 2009). En el documento Word de este tema encontrarás además: Lo que se mide en el codo del niño. Con esto cerramos imágenes: qué pedir, qué medir y qué no se debe sobreinterpretar.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El esquema ordena lo que dicen la guía AAOS, la AO y las revisiones recientes. Es una ayuda de estudio: la decisión final es del cirujano a cargo, con la radiografía y la exploración delante (fuente: American Academy of Orthopaedic Surgeons, 2011) (fuente: Vaquero-Picado A y colaboradores, 2018). Donde no hay consenso (mano rosada sin pulso, tipo II) el esquema lo dice y no inventa una regla.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«Del codo doloroso a la conducta: fractura supracondílea del niño» se lee de arriba hacia abajo. Se parte de: Niño con codo doloroso tras una caída: radiografías de codo AP y lateral verdadera (fuente: Vaquero-Picado A y colaboradores, 2018). Se hace: Examinar piel, color y pulso de la mano, tres nervios y todo el miembro; anotar lo hallado (fuente: Vaquero-Picado A y colaboradores, 2018) (fuente: Howard A y colaboradores, 2026). Se decide: ¿Fractura abierta, o mano pálida y fría sin pulso? Si la respuesta es sí, urgencia, a quirófano sin esperar: reducir, fijar y volver a evaluar la perfusión; con la mano fría, cirujano vascular avisado desde el inicio (fuente: American Academy of Orthopaedic Surgeons, 2011) (fuente: Badkoobehi H y colaboradores, 2015) (fuente: Howard A y colaboradores, 2026). Si la respuesta es no, clasificar con gartland modificado: ¿qué tipo es?. Se hace: Urgencia, a quirófano sin esperar: reducir, fijar y volver a evaluar la perfusión; con la mano fría, cirujano vascular avisado desde el inicio (fuente: American Academy of Orthopaedic Surgeons, 2011) (fuente: Badkoobehi H y colaboradores, 2015) (fuente: Howard A y colaboradores, 2026). Se decide: Tras reducir y fijar: ¿vuelven la perfusión y el pulso? Si la respuesta es sí, vigilar perfusión, nervios y compartimentos; ver la tabla de complicaciones (fuente: Heyer JH y colaboradores, 2022) (fuente: Armstrong DG y colaboradores, 2021). Si la respuesta es no: mano pálida, mano pálida persistente: explorar la fosa antecubital por vía anterior con el cirujano vascular, con la fractura ya fijada (fuente: American Academy of Orthopaedic Surgeons, 2011) (fuente: Vaquero-Picado A y colaboradores, 2018). Si la respuesta es no: mano rosada, mano rosada sin pulso: sin consenso; observación hospitalaria con examen seriado, o explorar si empeora la perfusión (fuente: American Academy of Orthopaedic Surgeons, 2011) (fuente: Badkoobehi H y colaboradores, 2015) (fuente: Itte VN y colaboradores, 2026). Termina en: Vigilar perfusión, nervios y compartimentos; ver la tabla de complicaciones (fuente: Heyer JH y colaboradores, 2022) (fuente: Armstrong DG y colaboradores, 2021). Se hace: Mano pálida persistente: explorar la fosa antecubital por vía anterior con el cirujano vascular, con la fractura ya fijada (fuente: American Academy of Orthopaedic Surgeons, 2011) (fuente: Vaquero-Picado A y colaboradores, 2018). Se hace: Mano rosada sin pulso: sin consenso; observación hospitalaria con examen seriado, o explorar si empeora la perfusión (fuente: American Academy of Orthopaedic Surgeons, 2011) (fuente: Badkoobehi H y colaboradores, 2015) (fuente: Itte VN y colaboradores, 2026). Se decide: Clasificar con Gartland modificado: ¿qué tipo es? Si la respuesta es tipo I, tipo i: férula o yeso braquial con flexión de 80° a 90° como máximo; control radiográfico a los 7-10 días; retiro a las 3 semanas (fuente: American Academy of Orthopaedic Surgeons, 2011) (fuente: Vaquero-Picado A y colaboradores, 2018). Si la respuesta es tipo II, tipo ii: ¿hay rotación, varo o valgo, conminución medial o ángulo diafisocondíleo menor de 30°? (fuente: Vaquero-Picado A y colaboradores, 2018) (fuente: Baumann AN y colaboradores, 2025). Si la respuesta es III, IV o flexión, tipo iii, tipo iv o flexión desplazada: reducción cerrada con agujas bajo fluoroscopia (fuente: American Academy of Orthopaedic Surgeons, 2011). Termina en: Tipo I: férula o yeso braquial con flexión de 80° a 90° como máximo; control radiográfico a los 7-10 días; retiro a las 3 semanas (fuente: American Academy of Orthopaedic Surgeons, 2011) (fuente: Vaquero-Picado A y colaboradores, 2018). Se decide: Tipo II: ¿hay rotación, varo o valgo, conminución medial o ángulo diafisocondíleo menor de 30°? (fuente: Vaquero-Picado A y colaboradores, 2018) (fuente: Baumann AN y colaboradores, 2025)? Si la respuesta es sí, sí: reducción cerrada y agujas (fuente: Vaquero-Picado A y colaboradores, 2018) (fuente: Baumann AN y colaboradores, 2025). Si la respuesta es no, no: reducción con sedación, yeso y control radiográfico cercano, sabiendo que puede perderse; o agujas si hay dudas (fuente: McCartney CC y colaboradores, 2022) (fuente: Lucas DE y colaboradores, 2013). Se hace: Sí: reducción cerrada y agujas (fuente: Vaquero-Picado A y colaboradores, 2018) (fuente: Baumann AN y colaboradores, 2025). Termina en: No: reducción con sedación, yeso y control radiográfico cercano, sabiendo que puede perderse; o agujas si hay dudas (fuente: McCartney CC y colaboradores, 2022) (fuente: Lucas DE y colaboradores, 2013). Se hace: Tipo III, tipo IV o flexión desplazada: reducción cerrada con agujas bajo fluoroscopia (fuente: American Academy of Orthopaedic Surgeons, 2011). Se decide: ¿Reducción aceptable en 4 proyecciones (línea humeral anterior, Baumann, rotación)? (fuente: Vaquero-Picado A y colaboradores, 2018)? Si la respuesta es sí, fijar con 2 o 3 agujas laterales divergentes; la medial solo si hace falta y con minincisión (fuente: American Academy of Orthopaedic Surgeons, 2011) (fuente: Sankar WN y colaboradores, 2007) (fuente: Rees AB y colaboradores, 2022). Si la respuesta es no, no se logra, hay tope blando o atrapamiento: reducción abierta, por vía anterior si hay compromiso vascular (fuente: Vaquero-Picado A y colaboradores, 2018) (fuente: González-Morgado D y colaboradores, 2024). Se hace: Fijar con 2 o 3 agujas laterales divergentes; la medial solo si hace falta y con minincisión (fuente: American Academy of Orthopaedic Surgeons, 2011) (fuente: Sankar WN y colaboradores, 2007) (fuente: Rees AB y colaboradores, 2022). Se hace: No se logra, hay tope blando o atrapamiento: reducción abierta, por vía anterior si hay compromiso vascular (fuente: Vaquero-Picado A y colaboradores, 2018) (fuente: González-Morgado D y colaboradores, 2024). Termina en: Inmovilizar a unos 70° de flexión; retirar agujas y férula hacia las 3 semanas (fuente: Vaquero-Picado A y colaboradores, 2018). Con esto cerramos algoritmo de decisión. Sigamos con tratamiento: del yeso a las agujas y cuándo abrir.</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del yeso a las agujas y cuándo abrir. Idea madre. Lo que no se desplaza se inmoviliza; lo que se desplaza se reduce y se fija. La guía AAOS lo respalda con recomendación moderada en ambos extremos; en el medio, el tipo II, es terreno de juicio (fuente: American Academy of Orthopaedic Surgeons, 2011) (fuente: Vaquero-Picado A y colaboradores, 2018). Ojo con el tamaño de la evidencia: la revisión Cochrane de 2022 reunió 52 ensayos con 3594 niños y concluyó que hay evidencia insuficiente para muchos tratamientos (fuente: Marson BA y colaboradores, 2022). Tipo I. La AAOS sugiere inmovilización sin cirugía en el Gartland I, en la fractura sin desplazamiento y cuando solo hay signo de almohadilla grasa posterior, con recomendación moderada (fuente: American Academy of Orthopaedic Surgeons, 2011). La base son dos estudios que compararon cuello y puño con férula posterior y hallaron menos dolor en las 2 primeras semanas con la férula (fuente: American Academy of Orthopaedic Surgeons, 2011). Una revisión sistemática posterior encontró 9 estudios y ningún caso de desplazamiento, pero no hay evidencia de calidad suficiente para elegir la mejor inmovilización (fuente: Coupal S y colaboradores, 2022). En la práctica: férula o yeso braquial con flexión de 80° a 90° como máximo y pronosupinación media, sin pasar de 90° porque sube la presión del antebrazo (fuente: Vaquero-Picado A y colaboradores, 2018). Se pide una radiografía de control entre los 7 y 10 días y el yeso se retira a las 3 semanas, con movilidad progresiva (fuente: Vaquero-Picado A y colaboradores, 2018). Tipo II: el que divide. La AAOS lo analiza junto con el III (fuente: American Academy of Orthopaedic Surgeons, 2011). El argumento principal para operarlo es biológico: con 20 % del crecimiento del húmero y poca capacidad de remodelar pasados los 4 años, lo que consolida mal tiende a quedarse mal (fuente: Vaquero-Picado A y colaboradores, 2018). El yeso tras reducir tiene su propio costo: para que la reducción no se pierda hay que llevar el codo más allá de 90°, y esa flexión sube el riesgo compartimental y neurovascular (fuente: Vaquero-Picado A y colaboradores, 2018). Lo que dicen los estudios recientes: Un metaanálisis de 2026 (11 estudios, 1947 pacientes) halló que operar mejoró algo el ángulo de carga y la flexión, sin diferencias en Baumann, Flynn ni MEPS; operar se asoció con peor QuickDASH y la ausencia de cirugía con menos complicaciones totales e infecciones (fuente: Boutros M y colaboradores, 2026). Una revisión de 2025 (7 estudios, 1446 pacientes) halló más deformidad sagital residual sin cirugía (14,1 % frente a 0 %) y un fracaso de 8,9 % a 20,6 % que obligó a operar; se operaron los casos con rotación, desalineación en varo o valgo o ángulo diafisocondíleo menor de 30° (fuente: Baumann AN y colaboradores, 2025). Entre 54 niños con tipo IIa reducidos bajo sedación en urgencias, 38 (70 %) se manejaron con yeso y 16 (30 %) requirieron cirugía; la extensión en la radiografía de lesión predijo el fracaso (13,2° frente a 19,8°) (fuente: McCartney CC y colaboradores, 2022). En contraste, entre 29 niños con tipo II muy desplazado reducidos e inmovilizados, 48 % fracasó, con una pérdida media de 71 % de la reducción inicial; ninguna variable estudiada lo predijo (fuente: Lucas DE y colaboradores, 2013). Sin reducir, 46 niños con tipo II inmovilizados con férula tuvieron a 6,6 años de media flexión de 137,9° frente a 144,8° del lado sano y resultado satisfactorio por Flynn en 80,4 % (fuente: Moraleda L y colaboradores, 2013). En el seguimiento poblacional de 10 años o más, en los tipo II el resultado fue satisfactorio en 57,7 % y no satisfactorio en 42,3 %, cualquiera fuera el tratamiento (fuente: Sinikumpu JJ y colaboradores, 2016). Lectura: ambos caminos dan resultados aceptables; operar reduce la deformidad residual a costa de más complicaciones (fuente: Boutros M y colaboradores, 2026) (fuente: Baumann AN y colaboradores, 2025). Si hay rotación, varo o valgo, conminución medial o un ángulo diafisocondíleo menor de 30°, se inclina la balanza a fijar (fuente: Vaquero-Picado A y colaboradores, 2018) (fuente: Baumann AN y colaboradores, 2025). La frontera IIA/IIB es poco fiable, así que se decide por la radiografía y no por la letra (fuente: Leung S y colaboradores, 2018). Tipo III, tipo IV y flexión desplazada. Se reducen y se fijan: es la recomendación moderada de la AAOS, que el grupo subió desde limitada porque tratar sin cirugía puede causar daño y porque las agujas fueron superiores en prevenir el cúbito varo y la pérdida de movilidad (fuente: American Academy of Orthopaedic Surgeons, 2011). Inmovilizar el brazo en hiperflexión puede causar isquemia que amenaza el miembro (fuente: American Academy of Orthopaedic Surgeons, 2011). La reducción cerrada con agujas es el estándar (fuente: Vaquero-Picado A y colaboradores, 2018). En urgencias, mientras llega el quirófano, basta una férula braquial a 30°-40° de flexión (fuente: Vaquero-Picado A y colaboradores, 2018). Agujas laterales o cruzadas: el gran debate. La AAOS formuló una opción limitada: se podrían usar 2 o 3 agujas laterales y evitar la aguja medial por el riesgo de lesión; no hubo datos para opinar a favor o en contra de la minincisión medial (fuente: American Academy of Orthopaedic Surgeons, 2011). En su análisis, el cubital se lesionó en 3 de 557 con agujas laterales (0,53 %) y en 49 de 808 con agujas medial y lateral (6 %) (fuente: American Academy of Orthopaedic Surgeons, 2011). Resumen de los metaanálisis y ensayos en la tabla: las agujas cruzadas dan algo más de estabilidad y las laterales protegen el cubital, y con técnica de minincisión medial no hubo diferencia significativa en lesión cubital (fuente: Xing B y colaboradores, 2023) (fuente: Marson BA y colaboradores, 2022). La clave no es la configuración sino cómo se ejecuta: separación de las agujas, ambas columnas y una tercera aguja lateral si hay duda (fuente: Skaggs DL y colaboradores, 2004) (fuente: Sankar WN y colaboradores, 2007). Reducción abierta. Tiene 3 indicaciones: la maniobra cerrada fracasa, hay partes blandas interpuestas en el foco o la mano sigue fría y sin perfusión después de intentar reducir (fuente: Vaquero-Picado A y colaboradores, 2018). La AAOS sugiere abrir si tras la reducción cerrada persiste varo u otra mala posición (opción limitada) (fuente: American Academy of Orthopaedic Surgeons, 2011). El abordaje anterior es el más usado y el que se prefiere cuando hay compromiso vascular (fuente: Vaquero-Picado A y colaboradores, 2018). En una revisión de 19 estudios y 483 pacientes con abordaje anterior, la indicación principal fue la reducción cerrada fallida (46 %), el resultado fue satisfactorio por Flynn en 97,7 % (función) y 98,6 % (estética), la lesión neurovascular posquirúrgica fue de 1,4 % y se reintervino 1 paciente (fuente: González-Morgado D y colaboradores, 2024). La revisión Cochrane sugiere, con certeza baja, menos infecciones en el sitio de las agujas con reducción cerrada (RR 4,15; IC 1,07 a 16,20) (fuente: Marson BA y colaboradores, 2022). En la flexión se abre con más frecuencia: 22,8 % de las cerradas en flexión, frente a 1,9 % de las en extensión (fuente: Flynn K y colaboradores, 2017). Lo habitual en el pulso ausente con lesión del mediano o del interóseo anterior no es abrir: de 71 niños con esa combinación, 52 (73 %) se trataron con reducción cerrada y en 50 de ellos (96 %) bastó con agujas (fuente: Harris LR y colaboradores, 2019). Cuándo operar. La AAOS no halló datos para recomendar un umbral de tiempo; los 6 estudios eran de baja calidad y definían "temprano" como dentro de 8 horas (4 estudios) o de 12 horas (2) (fuente: American Academy of Orthopaedic Surgeons, 2011). Compartimental, cúbito varo, tiempo operatorio y reintervención no difirieron entre temprano y tardío en ningún estudio (fuente: American Academy of Orthopaedic Surgeons, 2011). Un metaanálisis de 12 estudios y 1735 fracturas sin compromiso vascular (tiempo medio a cirugía de 10,7 h frente a 91,8 h) no halló diferencias en reducción abierta, lesión nerviosa, infección ni reintervención, con evidencia de calidad baja o muy baja (fuente: Farrow L y colaboradores, 2018). En Gartland III, 14 estudios y 1263 pacientes tampoco mostraron más reducción abierta ni más complicaciones al diferir (fuente: Ismayl G y colaboradores, 2022). Un metaanálisis de 2026 con 7 estudios y 913 niños halló comparables el tiempo operatorio, la aguja medial y la reducción abierta, pero más complicaciones de alineación fuera de horario (P = 0,04) (fuente: Boutros M y colaboradores, 2026). La AO sugiere operar en lista habitual dentro de las 24 horas, salvo fractura abierta o compromiso vascular (fuente: Howard A y colaboradores, 2026). Los autores de EFORT hallaron más errores de fijación en cirugía nocturna y piden operar de urgencia fractura abierta, lesión vascular o nerviosa, hinchazón intensa, codo flotante, niños pequeños y pacientes que no pueden expresar el dolor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iatrogénica del nervio cubital según la técnica de fijación» muestra lo siguiente. Agujas con entrada medial (guía AAOS: 49 de 808): 6 por ciento (fuente: American Academy of Orthopaedic Surgeons, 2011). Agujas con entrada lateral (guía AAOS: 3 de 557): 0.5 por ciento (fuente: American Academy of Orthopaedic Surgeons, 2011). Cruzadas (estimación de la revisión EFORT): 3.4 por ciento (fuente: Vaquero-Picado A y colaboradores, 2018). Laterales (estimación de la revisión EFORT): 0.7 por ciento (fuente: Vaquero-Picado A y colaboradores, 2018). Cruzadas con minincisión medial (Rees: 698 pacientes): 0.4 por ciento (fuente: Rees AB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reducción o inestabilidad de la fijación según la configuración de agujas (definiciones distintas en cada estudio)» muestra lo siguiente. Kocher (cita de la guía AAOS): laterales, pérdida leve: 21 por ciento (fuente: American Academy of Orthopaedic Surgeons, 2011). Kocher (cita de la guía AAOS): cruzadas, pérdida leve: 4 por ciento (fuente: American Academy of Orthopaedic Surgeons, 2011). Abdel Karim: laterales con residentes, menos estables: 20 por ciento (fuente: Abdel Karim M y colaboradores, 2016). Abdel Karim: cruzadas, menos estables: 0 por ciento (fuente: Abdel Karim M y colaboradores, 2016). Sankar, tipo III: 2 agujas laterales (7 de 42 perdieron la fijación): 16.7 por ciento (fuente: Sankar WN y colaboradores, 2007). Sankar, tipo III: 3 agujas (0 de 37): 0 por ciento (fuente: Sankar WN y colaboradores, 2007). En el documento Word de este tema encontrarás además: Agujas laterales frente a cruzadas: qué muestran los estudios; Cuándo es urgente y cuándo se puede diferir. Con esto cerramos tratamiento: del yeso a las agujas y cuándo abrir. Sigamos con técnica quirúrgica: reducción cerrada y agujas.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reducción cerrada y agujas. &gt; Apoyo de estudio para entender la lógica del procedimiento. No sustituye al tutor ni al manual del implante o de la institución. Lo que no tiene estudio detrás se rotula «práctica habitual / opinión experta» y no lleva cifra. Idea madre. Una buena reducción se fija con una buena geometría de agujas. En la serie de Sankar, todas las pérdidas de fijación se debieron a errores técnicos visibles en la fluoroscopia intraoperatoria y evitables (fuente: Sankar WN y colaboradores, 2007). Antes de empezar (práctica habitual / opinión experta). Paciente en decúbito supino sobre mesa radiolúcida, fluoroscopio disponible y el examen neurovascular previo anotado. La revisión EFORT recomienda 4 proyecciones al controlar la reducción: AP, lateral, oblicua interna y oblicua externa (fuente: Vaquero-Picado A y colaboradores, 2018). Estructuras en riesgo. Nervio cubital detrás del epicóndilo medial, que se desplaza hacia delante con el codo flexionado más de 90° (fuente: Vaquero-Picado A y colaboradores, 2018). Nervio radial si se entra por una aguja lateral proximal tipo Dorgan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Arteria braquial y mediano por delante, atrapados en el foco (fuente: Howard A y colaboradores, 2026) (fuente: Vaquero-Picado A y colaboradores, 2018). Cómo saber que la reducción está bien. La línea humeral anterior cruza el capitelo por el tercio medio, el ángulo de Baumann y el cubitohumeral son simétricos y las 4 proyecciones muestran ambas columnas alineadas (fuente: Vaquero-Picado A y colaboradores, 2018). Clínicamente, la posición del antebrazo respecto al tronco con el hombro en abducción y rotación externa máxima debe ser simétrica con el lado sano (fuente: Vaquero-Picado A y colaboradores, 2018). Después de fijar. Agujas sin enterrar (fuente: Vaquero-Picado A y colaboradores, 2018); en 563 niños, dejarlas expuestas no aumentó la infección, y ese protocolo tuvo menos días de inmovilización (39,7 frente a 45,8) (fuente: Girardin C y colaboradores, 2025). En un ensayo doble ciego con 160 pacientes, una dosis de antibiótico no cambió la infección: 1,2 % frente a 1,3 % con placebo (fuente: Gupta SK y colaboradores, 2024). Inmovilización a unos 70° de flexión y retiro de agujas y férula hacia las 3 semanas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fijación en tipo III según el número de agujas (Sankar 2007)» muestra lo siguiente. 2 agujas laterales (7 de 42): 16.7 por ciento (fuente: Sankar WN y colaboradores, 2007). 3 agujas (0 de 37): 0 por ciento (fuente: Sankar WN y colaboradores, 2007). Todas las fracturas con radiografías adecuadas (8 de 279): 2.9 por ciento (fuente: Sankar WN y colaboradores, 2007). Con esto cerramos técnica quirúrgica: reducción cerrada y agujas. Sigamos con complicaciones: vasculares, nerviosas, compartimentales y de la fijación.</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vasculares, nerviosas, compartimentales y de la fijación. Lesión vascular. Entre 10 % y 20 % de las fracturas desplazadas tienen alteración vascular (fuente: Vaquero-Picado A y colaboradores, 2018). El pulso radial falta antes de reducir en 7 % a 12 % de todas las fracturas y hasta en 19 % de las desplazadas (fuente: Vaquero-Picado A y colaboradores, 2018). La arteria braquial pasa por delante del foco y puede estirarse, atraparse o romperse; la circulación colateral a veces mantiene la mano perfundida incluso con la arteria desgarrada (fuente: Howard A y colaboradores, 2026). Mano fría. Reducción urgente (consenso de la AAOS) y, si tras reducir y fijar la mano sigue mal perfundida y sin pulso, explorar la fosa antecubital (fuente: American Academy of Orthopaedic Surgeons, 2011). Se fija primero para proteger la reparación y se explora por vía anterior con el cirujano vascular (fuente: Vaquero-Picado A y colaboradores, 2018). La AO precisa que la exploración arterial solo se indica si persiste una mano blanca, fría y sin pulso; si la mano llegó sin pulso pero perfundida y se pone blanca después de fijar, se retiran las agujas y se reexamina antes de explorar (fuente: Howard A y colaboradores, 2026). Hay consenso en explorar si el pulso estaba presente y desaparece tras reducir (fuente: Vaquero-Picado A y colaboradores, 2018). Mano rosada sin pulso: la zona sin consenso. Tras la reducción el pulso reaparece en 80 % (fuente: Vaquero-Picado A y colaboradores, 2018). La perfusión del antebrazo queda pobre en 0,3 % y el pulso radial falta tras la reducción cerrada en 3,2 % (fuente: Vaquero-Picado A y colaboradores, 2018). Una revisión sistemática halló que, entre las fracturas que seguían sin pulso pese a una buena reducción, 82 % tenía lesión documentada de la arteria braquial, y 70 % de las de mano rosada; tras revascularizar, 91 % tenía la arteria permeable (fuente: White L y colaboradores, 2010). Un metaanálisis de 2026 (25 estudios, 591 pacientes) mostró que el pulso volvió dentro de 24 h en 0,61 con reducción y agujas sin exploración y en 0,94 con exploración; 24,8 % del manejo sin exploración terminó explorado, y la función a largo plazo fue comparable (fuente: Itte VN y colaboradores, 2026). En 39 niños perfundidos sin pulso de 1371 operados (2,8 %), la observación hospitalaria no dejó compartimental, déficit nuevo ni Volkmann; la estancia media fue de 25 horas y 92 % salió antes de 36 horas (fuente: Heyer JH y colaboradores, 2022). Opciones: exploración inmediata u observación hospitalaria de 24 a 48 horas con vuelta urgente a quirófano si empeora (fuente: Badkoobehi H y colaboradores, 2015). La AAOS no halló evidencia para decidir (fuente: American Academy of Orthopaedic Surgeons, 2011); la AO tampoco ve consenso y admite la observación cercana (fuente: Howard A y colaboradores, 2026). Una encuesta británica citada por EFORT halló que 60 % prefiere observar (fuente: Vaquero-Picado A y colaboradores, 2018). La revascularización precoz se asoció con reoclusión asintomática y estenosis residual (fuente: Vaquero-Picado A y colaboradores, 2018). Lectura: la mano rosada sin pulso suele significar una arteria lesionada (fuente: White L y colaboradores, 2010), pero la vigilancia estricta fue segura en las series (fuente: Heyer JH y colaboradores, 2022) (fuente: Vaquero-Picado A y colaboradores, 2018), con umbral bajo para explorar si empeora la perfusión (fuente: Itte VN y colaboradores, 2026) (fuente: American Academy of Orthopaedic Surgeons, 2011). Lesión nerviosa. Ver el examen físico. La neuropraxia iatrogénica por agujas fue de 3,4 % con agujas solo laterales y de 4,1 % con aguja medial (tasa ponderada de todos los nervios) (fuente: Babal JC y colaboradores, 2010); las laterales aumentan el riesgo para el mediano y la medial para el cubital (fuente: Babal JC y colaboradores, 2010). En su análisis la AAOS halló lesión del cubital en 0,53 % con laterales y 6 % con mediales (fuente: American Academy of Orthopaedic Surgeons, 2011). Si hay lesión cubital con aguja medial, los autores de EFORT retiran la medial, aunque Lyons describió recuperación completa en 17 pacientes con solo 4 agujas retiradas (fuente: Vaquero-Picado A y colaboradores, 2018). La AO indica que, si una aguja pudo causar el déficit, se retira de inmediato (fuente: Howard A y colaboradores, 2026). Síndrome compartimental. Aparece en 0,1 % a 0,3 % de los casos (fuente: Vaquero-Picado A y colaboradores, 2018). En 4308 niños, 21 (0,49 %) recibieron fasciotomía; fue más probable en varones, con lesión nerviosa o con fractura ipsilateral del antebrazo, y el momento del tratamiento no influyó (fuente: Armstrong DG y colaboradores, 2021). En el registro nacional, 4,5 % de los niños con lesión neurovascular desarrolló síndrome compartimental, y esa lesión fue el factor de riesgo más fuerte (OR 25,0; IC 14,6-42,8) (fuente: Robertson AK y colaboradores, 2018). Entre los niños con pulso ausente y lesión del mediano o del interóseo anterior, 6 de 71 (8,5 %) tuvieron síndrome compartimental, asociado con mala perfusión inicial y retraso hasta la cirugía (fuente: Harris LR y colaboradores, 2019). La fasciotomía se hizo tras la reducción a las 23,4 horas de media en 13 niños: puede aparecer cuando el niño ya está en la sala (fuente: Armstrong DG y colaboradores, 2021). Qué vigilar: el dolor con la extensión o flexión pasiva de los dedos (fuente: Howard A y colaboradores, 2026) y el aumento de la analgesia o de la ansiedad, sobre todo en niños pequeños, con trastorno neurológico o con lesión del mediano (fuente: Vaquero-Picado A y colaboradores, 2018). Para prevenirlo, el codo no se flexiona de más: cerca de 30° en la férula de urgencias y entre 60° y 70° después de fijar (fuente: Vaquero-Picado A y colaboradores, 2018). Cuando el miembro estuvo sin circulación más de 6 horas, los autores de EFORT consideran prudente liberar los compartimentos del antebrazo, aunque reconocen que falta evidencia (fuente: Vaquero-Picado A y colaboradores, 2018). Infección de las agujas. Las cifras publicadas van de 1 % a más de 25 %; en su gran mayoría son superficiales y ceden al retirar la aguja y dar antibiótico por boca (fuente: Vaquero-Picado A y colaboradores, 2018). En un ensayo doble ciego de 160 pacientes, la infección fue 1,2 % con antibiótico y 1,3 % con placebo (fuente: Gupta SK y colaboradores, 2024). La reducción abierta se asocia con más infecciones que la cerrada (fuente: Vaquero-Picado A y colaboradores, 2018) (fuente: Marson BA y colaboradores, 2022). Cúbito varo y malunión. El cúbito varo es la complicación más frecuente tras el tratamiento de esta fractura (fuente: Solfelt DA y colaboradores, 2014). Se piensa que se debe a la malunión más que a una detención del crecimiento (fuente: Vaquero-Picado A y colaboradores, 2018). Las deformidades rotacionales no remodelan (fuente: Vaquero-Picado A y colaboradores, 2018). En tipos II no reducidos se describió hasta 26,1 % (fuente: Vaquero-Picado A y colaboradores, 2018). La AAOS halló que las agujas fueron superiores al tratamiento sin cirugía para prevenir el cúbito varo y la pérdida de movilidad (fuente: American Academy of Orthopaedic Surgeons, 2011). A largo plazo el varo puede dar inestabilidad rotatoria posterolateral, parálisis cubital tardía, chasquido del tríceps y más fracturas condíleas (fuente: Vaquero-Picado A y colaboradores, 2018). La corrección con osteotomía (894 niños de 40 estudios) logró resultados buenos a excelentes en 87,8 % con complicaciones en 14,5 % (fuente: Solfelt DA y colaboradores, 2014). Una malunión en extensión se manifiesta como falta de flexión, no como rigidez: el movimiento funcional del codo va de 30° a 130° (fuente: Vaquero-Picado A y colaboradores, 2018). Pérdida de fijación. En 322 fracturas operadas, 8 (2,9 % de las 279 con radiografías adecuadas) perdieron la fijación, todas Gartland III; en todas hubo errores técnicos evitables (fuente: Sankar WN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«Síndrome compartimental en la fractura supracondílea: frecuencia según el contexto» muestra lo siguiente. Niños con fasciotomía (4308 ingresados, Pensilvania): 0.5 por ciento (fuente: Armstrong DG y colaboradores, 2021). Fractura aislada en un centro (3 de 814): 0.4 por ciento (fuente: Robertson AK y colaboradores, 2018). Fractura aislada, registro nacional (67 de 31 167): 0.2 por ciento (fuente: Robertson AK y colaboradores, 2018). Codo flotante, registro nacional (13 de 1565): 0.8 por ciento (fuente: Robertson AK y colaboradores, 2018). Con lesión neurovascular, registro nacional (24 de 530): 4.5 por ciento (fuente: Robertson AK y colaboradores, 2018). Pulso ausente con lesión del mediano o interóseo anterior (6 de 71): 8.5 por ciento (fuente: Harris LR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«Mano rosada sin pulso: reaparición del pulso dentro de 24 horas según el manejo» muestra lo siguiente. Reducción y agujas sin exploración: 61 por ciento (fuente: Itte VN y colaboradores, 2026). Exploración neurovascular: 94 por ciento (fuente: Itte VN y colaboradores, 2026). En el documento Word de este tema encontrarás además: Otras complicaciones y su frecuencia en series y ensayos; Complicaciones: cuánto, a quién y qué hacer. Con esto cerramos complicaciones: vasculares, nerviosas, compartimentales y de la fijación.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A largo plazo. En 81 niños con Gartland I a III seguidos 10 años o más (media de 12,1), el resultado fue satisfactorio por Flynn en 75,3 %; la flexión del codo estaba reducida más de 10° en 24,7 % y, en el tipo III, el ángulo de carga bajó en promedio de 9,8° a 6,3° (35,7 % menos) (fuente: Sinikumpu JJ y colaboradores, 2016). Aun así todos tuvieron una puntuación Mayo excelente (fuente: Sinikumpu JJ y colaboradores, 2016). En 168 niños con agujas contactados a los 9 años de media, la puntuación subjetiva de aspecto fue 8,7 y la de función 9,0 sobre 10; 28 % notaba asimetría de movilidad, 17 % del ángulo de carga y 14 % dolor (fuente: Tuomilehto N y colaboradores, 2018). En los 65 examinados, 60 tuvieron resultado bueno o excelente por Flynn (fuente: Tuomilehto N y colaboradores, 2018). Qué lo predice. El resultado subjetivo fue satisfactorio con pocas excepciones si la movilidad y el ángulo de carga quedaban a menos de 10° del lado sano, y las radiografías al consolidar tuvieron poco valor pronóstico (fuente: Tuomilehto N y colaboradores, 2018). No se puede confiar en el remodelado para corregir una deformidad residual (fuente: Sinikumpu JJ y colaboradores, 2016). El dolor fue más frecuente en niños con lesión nerviosa (fuente: Tuomilehto N y colaboradores, 2018). La mayoría de las parálisis son neuropraxias que se resuelven: 59 de 61 (97 %) con al menos 3 meses de seguimiento en una serie de pulso ausente con lesión del mediano o del interóseo anterior (fuente: Harris LR y colaboradores, 2019). El tipo II. Sin reducir, el resultado fue satisfactorio en 80,4 % con varo leve y más extensión (fuente: Moraleda L y colaboradores, 2013); en otra cohorte poblacional, 57,7 % satisfactorio y 42,3 % no satisfactorio (fuente: Sinikumpu JJ y colaboradores, 2016). Los autores del seguimiento poblacional concluyen que el tipo II justifica una consideración individual del tratamiento (fuente: Sinikumpu JJ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 satisfactorio a largo plazo (criterios de Flynn)» muestra lo siguiente. Sinikumpu: todos los tipos, 10 años o más: 75.3 por ciento (fuente: Sinikumpu JJ y colaboradores, 2016). Sinikumpu: tipo I tratado con férula: 75 por ciento (fuente: Sinikumpu JJ y colaboradores, 2016). Sinikumpu: tipo II: 57.7 por ciento (fuente: Sinikumpu JJ y colaboradores, 2016). Sinikumpu: tipo III: 76 por ciento (fuente: Sinikumpu JJ y colaboradores, 2016). Moraleda: tipo II inmovilizado sin reducir: 80.4 por ciento (fuente: Moraleda L y colaboradores, 2013). Tuomilehto: examinados a los 9 años (60 de 65): 92.3 por ciento (fuente: Tuomilehto N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«Resultados a largo plazo» tiene 4 columnas: Estudio, Pacientes, Seguimiento, Resultado principal. Fila 1: Estudio, Sinikumpu 2016; Pacientes, 81 niños con Gartland I a III; Seguimiento, 10 años o más (media 12,1); Resultado principal, Flynn satisfactorio 75,3 %; flexión reducida más de 10° en 24,7 %. Fila 2: Estudio, Tuomilehto 2018; Pacientes, 168 niños con agujas contestaron; 65 examinados; Seguimiento, 7 a 12 años (media 9); Resultado principal, Aspecto 8,7 y función 9,0 sobre 10; Flynn bueno o excelente en 60 de 65. Fila 3: Estudio, Moraleda 2013; Pacientes, 46 niños con tipo II inmovilizados sin reducir; Seguimiento, 6,6 años de media; Resultado principal, Flynn satisfactorio 80,4 %; flexión 137,9° frente a 144,8°. (fuente: Sinikumpu JJ y colaboradores, 2016) (fuente: Tuomilehto N y colaboradores, 2018) (fuente: Moraleda L y colaboradores, 2013). Con esto cerramos pronóstico.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Lo que se sabe y lo que no. La guía AAOS no pudo recomendar a favor ni en contra de la fisioterapia supervisada de rutina, ni el momento óptimo para retirar las agujas, ni cuándo permitir actividad sin restricción: los tres puntos quedaron en evidencia inconclusa (fuente: American Academy of Orthopaedic Surgeons, 2011). El único estudio hallado, con reducción abierta, mostró mejor movilidad con fisioterapia en las semanas 12-13 y 18-19 (fuente: American Academy of Orthopaedic Surgeons, 2011). Los autores de EFORT retiran agujas y férula a las 3 semanas, no recomiendan fisioterapia inicial y citan un ensayo sin diferencias en actividades diarias, retorno al deporte ni movilidad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193 fracturas operadas, la inmovilización corta (27,5 días de media) no tuvo más refracturas ni malunión que la larga (43,9 días) (fuente: Jones NJ y colaboradores, 2024). Una pauta razonable (práctica habitual / opinión experta). Mantener el codo protegido hasta el retiro, dejar que recupere el movimiento jugando y consultar si pasadas las semanas no recupera el rango. No hay un programa respaldado con tiempos. Qué decir a la familia. Los nervios que se lesionaron con la fractura suelen recuperarse en meses: en una serie, 3 meses el radial, 2,5 el mediano y 5 el cubital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hueso no se arregla solo si queda desviado: no se puede confiar en el remodelado (fuente: Sinikumpu JJ y colaboradores, 2016). Si el movimiento y el ángulo de carga quedan a menos de 10° del lado sano, el resultado suele ser satisfactorio (fuente: Tuomilehto N y colaboradores, 2018). Con esto cerramos rehabilitación y seguimiento.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Primero la mano, luego el hueso: pulso, perfusión y los tres nervios se examinan y se anotan antes de manipular, y se repiten después (fuente: Vaquero-Picado A y colaboradores, 2018) (fuente: Howard A y colaboradores, 2026). Lo desplazado se reduce y se fija: reducción cerrada con agujas es la recomendación moderada de la AAOS para Gartland II y III y para la flexión desplazada (fuente: American Academy of Orthopaedic Surgeons, 2011). La técnica manda el resultado: agujas bien separadas en el foco, ambas columnas tomadas y una tercera aguja lateral ante la duda previenen la pérdida de fijación (fuente: Sankar WN y colaboradores, 2007) (fuente: Skaggs DL y colaboradores, 2004). Mano blanca sin pulso es una urgencia vascular; la mano rosada sin pulso tras reducir es el escenario sin consenso, que se vigila de cerca o se explora (fuente: American Academy of Orthopaedic Surgeons, 2011) (fuente: Badkoobehi H y colaboradores, 2015). La aguja medial es la que lastima el cubital: se evita o se coloca con minincisión y el codo semiextendido (fuente: American Academy of Orthopaedic Surgeons, 2011) (fuente: Rees AB y colaboradores, 2022)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Examinar todo el miembro: la fractura asociada más frecuente es la del radio distal (fuente: Vaquero-Picado A y colaboradores, 2018). Documentar la exploración neurovascular antes y después de reducir; si no se pudo completar, anotarlo (fuente: Vaquero-Picado A y colaboradores, 2018). Tras fijar, inmovilizar a unos 70° de flexión: más flexión no mejora el resultado y aumenta el riesgo compartimental (fuente: Vaquero-Picado A y colaboradores, 2018). Un pulso presente no descarta síndrome compartimental (fuente: Howard 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mano y los nervios se examinan y se anotan antes de manipular y después de fijar (fuente: Vaquero-Picado A y colaboradores, 2018). La AAOS sugiere reducir y fijar con agujas lo desplazado, con recomendación moderada (fuente: American Academy of Orthopaedic Surgeons, 2011). La técnica de fijación, no solo la configuración, previene la pérdida de reducción (fuente: Sankar WN y colaboradores, 2007). La mano rosada sin pulso es la zona sin consenso: observar de cerca o explorar (fuente: Badkoobehi H y colaboradores, 2015). El síndrome compartimental es raro pero se tiene que buscar activamente (fuente: Armstrong DG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fractura supracondílea · húmero distal pediátrico · Gartland · Wilkins IIA y IIB · Leitch tipo IV · línea humeral anterior · ángulo de Baumann · signo de la almohadilla grasa · mano rosada sin pulso · mano blanca sin pulso · nervio interóseo anterior · reducción cerrada y agujas · agujas laterales divergentes · aguja medial y nervio cubital · síndrome compartimental · cúbito varo · fractura en flexión · codo flotante · pérdida de reducción · guía AAOS · cirugía diferida · abordaje anterior del codo.</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Mano, nervios y pulso primero; el hueso después (fuente: Vaquero-Picado A y colaboradores, 2018). Gartland I se inmoviliza; el II inestable y el III se reducen y se fijan (fuente: American Academy of Orthopaedic Surgeons, 2011). Pinchar bien es separar las agujas en el foco y tomar ambas columnas (fuente: Sankar WN y colaboradores, 2007). Línea humeral anterior por el tercio medio del capitelo: reducción aceptable (fuente: Vaquero-Picado A y colaboradores, 2018). Mano blanca sin pulso: reducir ya; si sigue blanca, explorar (fuente: American Academy of Orthopaedic Surgeons, 2011). Aguja medial: riesgo cubital; minincisión y codo semiextendido (fuente: Rees AB y colaboradores, 2022) (fuente: Vaquero-Picado A y colaboradores, 2018). Tras fijar, unos 70° de flexión y no más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ningún paciente real. Niño de 5 años que cae de un columpio con el brazo extendido. En urgencias tiene dolor intenso, deformidad del codo y la piel fruncida en la fosa antecubital. La mano está caliente y rosada, el llenado capilar es de 2 segundos y no se palpa el pulso radial. No logra flexionar la interfalángica distal del pulgar ni la del índice. Las radiografías muestran una fractura supracondílea con desplazamiento completo del fragmento distal hacia atrás y afuera, sin contacto cortical.</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tipo de Gartland es y qué estructuras están en riesgo por la dirección del desplazamiento?. ¿Qué hace en la primera hora y qué estudios evita para no retrasar la reducción?. Tras reducir y fijar con agujas, la mano sigue rosada y sin pulso. ¿Qué opciones tiene y cuál elige?. ¿Qué vigila en las siguientes 24 horas y por qué?. ¿Qué le dice a la familia sobre la lesión del nervio?.</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Pregunta 1: es un Gartland III por el desplazamiento completo (fuente: Vaquero-Picado A y colaboradores, 2018). El desplazamiento posterolateral pone en riesgo la arteria braquial y el mediano o el interóseo anterior (fuente: Vaquero-Picado A y colaboradores, 2018); la incapacidad de flexionar la interfalángica distal del pulgar y del índice orienta a lesión del interóseo anterior (fuente: Vaquero-Picado A y colaboradores, 2018). Pregunta 2: examen documentado, férula braquial y reducción cerrada con fijación bajo fluoroscopia sin retraso por estudios de imagen vascular, que solo demoran la reducción (fuente: Vaquero-Picado A y colaboradores, 2018). La mano es caliente y rosada con llenado capilar menor de 3 segundos, así que no es una mano fría (fuente: Vaquero-Picado A y colaboradores, 2018); ante pulso ausente con mano perfundida, la AO indica reducción inmediata y reevaluar pulso y perfusión (fuente: Howard A y colaboradores, 2026). Pregunta 3: las opciones son exploración inmediata u observación hospitalaria de 24 a 48 horas (fuente: Badkoobehi H y colaboradores, 2015); la AAOS no halló evidencia para elegir (fuente: American Academy of Orthopaedic Surgeons, 2011). En 71 niños con pulso ausente y lesión del mediano o del interóseo anterior, 52 (73 %) se trataron con reducción cerrada y en 50 de ellos bastó con agujas (fuente: Harris LR y colaboradores, 2019). Una elección defendible es la observación estricta con examen seriado y umbral bajo para explorar si empeora la perfusión (fuente: Badkoobehi H y colaboradores, 2015), sabiendo que el pulso volvió en 0,61 sin exploración (fuente: Itte VN y colaboradores, 2026). Pregunta 4: perfusión y compartimentos; en ese perfil el síndrome compartimental ocurrió en 8,5 % (6 de 71), asociado con mala perfusión inicial y retraso hasta la cirugía (fuente: Harris LR y colaboradores, 2019). Se inmoviliza a unos 70° de flexión, no más (fuente: Vaquero-Picado A y colaboradores, 2018), y se vigila el dolor con la extensión pasiva de los dedos (fuente: Howard A y colaboradores, 2026). Pregunta 5: la mayoría son neuropraxias que se resuelven; 59 de 61 (97 %) con al menos 3 meses de seguimiento tuvieron resolución completa (fuente: Harris LR y colaboradores, 2019), y los tiempos medios descritos son de unos 2,5 meses para el mediano (fuente: Vaquero-Picado A y colaboradores, 2018). Reducir primero, estudiar después; la mano y los compartimentos merecen la misma atención que el hueso (fuente: Vaquero-Picado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chart" Target="../charts/char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chart" Target="../charts/char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supracondílea del húmero en el niño: del codo a la conducta en 10 minutos</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trauma-pediatrico · miembro-superior-pediatrico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del codo en crecimiento</a:t>
            </a:r>
          </a:p>
          <a:p>
            <a:pPr marL="347472" indent="-347472">
              <a:spcAft>
                <a:spcPts val="1400"/>
              </a:spcAft>
              <a:buChar char="•"/>
            </a:pPr>
            <a:r>
              <a:rPr sz="2200">
                <a:solidFill>
                  <a:srgbClr val="263238"/>
                </a:solidFill>
                <a:latin typeface="Calibri"/>
              </a:rPr>
              <a:t>5. Variantes: flexión, tipo IV y codo flotante</a:t>
            </a:r>
          </a:p>
          <a:p>
            <a:pPr marL="347472" indent="-347472">
              <a:spcAft>
                <a:spcPts val="1400"/>
              </a:spcAft>
              <a:buChar char="•"/>
            </a:pPr>
            <a:r>
              <a:rPr sz="2200">
                <a:solidFill>
                  <a:srgbClr val="263238"/>
                </a:solidFill>
                <a:latin typeface="Calibri"/>
              </a:rPr>
              <a:t>6. Clasificación de Gartland y su utilidad</a:t>
            </a:r>
          </a:p>
          <a:p>
            <a:pPr marL="347472" indent="-347472">
              <a:spcAft>
                <a:spcPts val="1400"/>
              </a:spcAft>
              <a:buChar char="•"/>
            </a:pPr>
            <a:r>
              <a:rPr sz="2200">
                <a:solidFill>
                  <a:srgbClr val="263238"/>
                </a:solidFill>
                <a:latin typeface="Calibri"/>
              </a:rPr>
              <a:t>7. Diagnóstico: de la sospecha a la fractura</a:t>
            </a:r>
          </a:p>
          <a:p>
            <a:pPr marL="347472" indent="-347472">
              <a:spcAft>
                <a:spcPts val="1400"/>
              </a:spcAft>
              <a:buChar char="•"/>
            </a:pPr>
            <a:r>
              <a:rPr sz="2200">
                <a:solidFill>
                  <a:srgbClr val="263238"/>
                </a:solidFill>
                <a:latin typeface="Calibri"/>
              </a:rPr>
              <a:t>8. Examen físico: mano, nervios y compartimentos</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qué pedir, qué medir y qué no se debe sobreinterpretar</a:t>
            </a:r>
          </a:p>
          <a:p>
            <a:pPr marL="347472" indent="-347472">
              <a:spcAft>
                <a:spcPts val="1400"/>
              </a:spcAft>
              <a:buChar char="•"/>
            </a:pPr>
            <a:r>
              <a:rPr sz="2200">
                <a:solidFill>
                  <a:srgbClr val="263238"/>
                </a:solidFill>
                <a:latin typeface="Calibri"/>
              </a:rPr>
              <a:t>10. Algoritmo de decisión</a:t>
            </a:r>
          </a:p>
          <a:p>
            <a:pPr marL="347472" indent="-347472">
              <a:spcAft>
                <a:spcPts val="1400"/>
              </a:spcAft>
              <a:buChar char="•"/>
            </a:pPr>
            <a:r>
              <a:rPr sz="2200">
                <a:solidFill>
                  <a:srgbClr val="263238"/>
                </a:solidFill>
                <a:latin typeface="Calibri"/>
              </a:rPr>
              <a:t>11. Tratamiento: del yeso a las agujas y cuándo abrir</a:t>
            </a:r>
          </a:p>
          <a:p>
            <a:pPr marL="347472" indent="-347472">
              <a:spcAft>
                <a:spcPts val="1400"/>
              </a:spcAft>
              <a:buChar char="•"/>
            </a:pPr>
            <a:r>
              <a:rPr sz="2200">
                <a:solidFill>
                  <a:srgbClr val="263238"/>
                </a:solidFill>
                <a:latin typeface="Calibri"/>
              </a:rPr>
              <a:t>12. Técnica quirúrgica: reducción cerrada y agujas</a:t>
            </a:r>
          </a:p>
          <a:p>
            <a:pPr marL="347472" indent="-347472">
              <a:spcAft>
                <a:spcPts val="1400"/>
              </a:spcAft>
              <a:buChar char="•"/>
            </a:pPr>
            <a:r>
              <a:rPr sz="2200">
                <a:solidFill>
                  <a:srgbClr val="263238"/>
                </a:solidFill>
                <a:latin typeface="Calibri"/>
              </a:rPr>
              <a:t>13. Complicaciones: vasculares, nerviosas, compartimentales y de la fijación</a:t>
            </a:r>
          </a:p>
          <a:p>
            <a:pPr marL="347472" indent="-347472">
              <a:spcAft>
                <a:spcPts val="1400"/>
              </a:spcAft>
              <a:buChar char="•"/>
            </a:pPr>
            <a:r>
              <a:rPr sz="2200">
                <a:solidFill>
                  <a:srgbClr val="263238"/>
                </a:solidFill>
                <a:latin typeface="Calibri"/>
              </a:rPr>
              <a:t>14. Pronóstico</a:t>
            </a:r>
          </a:p>
          <a:p>
            <a:pPr marL="347472" indent="-347472">
              <a:spcAft>
                <a:spcPts val="1400"/>
              </a:spcAft>
              <a:buChar char="•"/>
            </a:pPr>
            <a:r>
              <a:rPr sz="2200">
                <a:solidFill>
                  <a:srgbClr val="263238"/>
                </a:solidFill>
                <a:latin typeface="Calibri"/>
              </a:rPr>
              <a:t>15. Rehabilitación y seguimiento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la fractura de codo más frecuente del niño: entre 55 % y 80 % de las fracturas de codo. Casi todas son en extensión, 97 % a 99 %…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Howard A et al. 2026.</a:t>
            </a:r>
          </a:p>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supracondílea cruza el húmero distal por encima de los cóndilos, en la zona donde el hueso se adelgaza entre las fosas olecraniana y coronoidea [r14].</a:t>
            </a:r>
          </a:p>
          <a:p>
            <a:pPr marL="347472" indent="-347472">
              <a:spcAft>
                <a:spcPts val="1400"/>
              </a:spcAft>
              <a:buChar char="•"/>
            </a:pPr>
            <a:r>
              <a:rPr sz="2400">
                <a:solidFill>
                  <a:srgbClr val="263238"/>
                </a:solidFill>
                <a:latin typeface="Calibri"/>
              </a:rPr>
              <a:t>Es extraarticular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Vaquero-Picado A et al. EFORT Open Rev. 2018. doi:10.1302/2058-5241.3.170049</a:t>
            </a:r>
          </a:p>
          <a:p>
            <a:r>
              <a:rPr sz="800">
                <a:solidFill>
                  <a:srgbClr val="5A6469"/>
                </a:solidFill>
                <a:latin typeface="Calibri"/>
              </a:rPr>
              <a:t>[r3] Howard A et al. 2026.</a:t>
            </a:r>
          </a:p>
          <a:p>
            <a:r>
              <a:rPr sz="800">
                <a:solidFill>
                  <a:srgbClr val="5A6469"/>
                </a:solidFill>
                <a:latin typeface="Calibri"/>
              </a:rPr>
              <a:t>[r4] Sankar WN et al. J Bone Joint Surg Am. 2007. doi:10.2106/JBJS.F.00076</a:t>
            </a:r>
          </a:p>
          <a:p>
            <a:r>
              <a:rPr sz="800">
                <a:solidFill>
                  <a:srgbClr val="5A6469"/>
                </a:solidFill>
                <a:latin typeface="Calibri"/>
              </a:rPr>
              <a:t>[r14] Howard A et al.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se espera que sepas al terminar.</a:t>
            </a:r>
          </a:p>
          <a:p>
            <a:pPr marL="347472" indent="-347472">
              <a:spcAft>
                <a:spcPts val="1400"/>
              </a:spcAft>
              <a:buChar char="•"/>
            </a:pPr>
            <a:r>
              <a:rPr sz="2400">
                <a:solidFill>
                  <a:srgbClr val="263238"/>
                </a:solidFill>
                <a:latin typeface="Calibri"/>
              </a:rPr>
              <a:t>(a) Reconocer el tipo por la radiografía y por la clínica.</a:t>
            </a:r>
          </a:p>
          <a:p>
            <a:pPr marL="347472" indent="-347472">
              <a:spcAft>
                <a:spcPts val="1400"/>
              </a:spcAft>
              <a:buChar char="•"/>
            </a:pPr>
            <a:r>
              <a:rPr sz="2400">
                <a:solidFill>
                  <a:srgbClr val="263238"/>
                </a:solidFill>
                <a:latin typeface="Calibri"/>
              </a:rPr>
              <a:t>(b) Decidir entre inmovilizar, reducir y fijar, o abrir.</a:t>
            </a:r>
          </a:p>
          <a:p>
            <a:pPr marL="347472" indent="-347472">
              <a:spcAft>
                <a:spcPts val="1400"/>
              </a:spcAft>
              <a:buChar char="•"/>
            </a:pPr>
            <a:r>
              <a:rPr sz="2400">
                <a:solidFill>
                  <a:srgbClr val="263238"/>
                </a:solidFill>
                <a:latin typeface="Calibri"/>
              </a:rPr>
              <a:t>(c) Resolver la mano sin pulso.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la fractura de codo más frecuente en la infancia: entre 55 % y 80 % del total de fracturas de codo y hasta dos tercios de las que obligan…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revisión EFORT describe más casos en varones y un compromiso del brazo no dominante 1,5 veces más frecuente [r1].</a:t>
            </a:r>
          </a:p>
          <a:p>
            <a:pPr marL="347472" indent="-347472">
              <a:spcAft>
                <a:spcPts val="1400"/>
              </a:spcAft>
              <a:buChar char="•"/>
            </a:pPr>
            <a:r>
              <a:rPr sz="2400">
                <a:solidFill>
                  <a:srgbClr val="263238"/>
                </a:solidFill>
                <a:latin typeface="Calibri"/>
              </a:rPr>
              <a:t>Tipo.</a:t>
            </a:r>
          </a:p>
          <a:p>
            <a:pPr marL="347472" indent="-347472">
              <a:spcAft>
                <a:spcPts val="1400"/>
              </a:spcAft>
              <a:buChar char="•"/>
            </a:pPr>
            <a:r>
              <a:rPr sz="2400">
                <a:solidFill>
                  <a:srgbClr val="263238"/>
                </a:solidFill>
                <a:latin typeface="Calibri"/>
              </a:rPr>
              <a:t>Entre 97 % y 99 % son fracturas en extensión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Datos epidemiológicos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a:p>
            <a:r>
              <a:rPr sz="1000">
                <a:solidFill>
                  <a:srgbClr val="5A6469"/>
                </a:solidFill>
                <a:latin typeface="Calibri"/>
              </a:rPr>
              <a:t>[r15] Flynn K et al. J Bone Joint Surg Am. 2017. doi:10.2106/JBJS.17.00068</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Valor</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Proporción de las fracturas de codo del niño</a:t>
                      </a:r>
                    </a:p>
                  </a:txBody>
                  <a:tcPr>
                    <a:solidFill>
                      <a:srgbClr val="EEF3F4"/>
                    </a:solidFill>
                  </a:tcPr>
                </a:tc>
                <a:tc>
                  <a:txBody>
                    <a:bodyPr/>
                    <a:lstStyle/>
                    <a:p>
                      <a:r>
                        <a:rPr sz="1600">
                          <a:solidFill>
                            <a:srgbClr val="263238"/>
                          </a:solidFill>
                          <a:latin typeface="Calibri"/>
                        </a:rPr>
                        <a:t>55 % a 80 %</a:t>
                      </a:r>
                    </a:p>
                  </a:txBody>
                  <a:tcPr>
                    <a:solidFill>
                      <a:srgbClr val="EEF3F4"/>
                    </a:solidFill>
                  </a:tcPr>
                </a:tc>
                <a:tc>
                  <a:txBody>
                    <a:bodyPr/>
                    <a:lstStyle/>
                    <a:p>
                      <a:r>
                        <a:rPr sz="1600">
                          <a:solidFill>
                            <a:srgbClr val="263238"/>
                          </a:solidFill>
                          <a:latin typeface="Calibri"/>
                        </a:rPr>
                        <a:t>EFORT [r1]</a:t>
                      </a:r>
                    </a:p>
                  </a:txBody>
                  <a:tcPr>
                    <a:solidFill>
                      <a:srgbClr val="EEF3F4"/>
                    </a:solidFill>
                  </a:tcPr>
                </a:tc>
              </a:tr>
              <a:tr h="457200">
                <a:tc>
                  <a:txBody>
                    <a:bodyPr/>
                    <a:lstStyle/>
                    <a:p>
                      <a:r>
                        <a:rPr sz="1600">
                          <a:solidFill>
                            <a:srgbClr val="263238"/>
                          </a:solidFill>
                          <a:latin typeface="Calibri"/>
                        </a:rPr>
                        <a:t>Incidencia estimada</a:t>
                      </a:r>
                    </a:p>
                  </a:txBody>
                  <a:tcPr>
                    <a:solidFill>
                      <a:srgbClr val="FFFFFF"/>
                    </a:solidFill>
                  </a:tcPr>
                </a:tc>
                <a:tc>
                  <a:txBody>
                    <a:bodyPr/>
                    <a:lstStyle/>
                    <a:p>
                      <a:r>
                        <a:rPr sz="1600">
                          <a:solidFill>
                            <a:srgbClr val="263238"/>
                          </a:solidFill>
                          <a:latin typeface="Calibri"/>
                        </a:rPr>
                        <a:t>177,3 por 100 000</a:t>
                      </a:r>
                    </a:p>
                  </a:txBody>
                  <a:tcPr>
                    <a:solidFill>
                      <a:srgbClr val="FFFFFF"/>
                    </a:solidFill>
                  </a:tcPr>
                </a:tc>
                <a:tc>
                  <a:txBody>
                    <a:bodyPr/>
                    <a:lstStyle/>
                    <a:p>
                      <a:r>
                        <a:rPr sz="1600">
                          <a:solidFill>
                            <a:srgbClr val="263238"/>
                          </a:solidFill>
                          <a:latin typeface="Calibri"/>
                        </a:rPr>
                        <a:t>EFORT [r1]</a:t>
                      </a:r>
                    </a:p>
                  </a:txBody>
                  <a:tcPr>
                    <a:solidFill>
                      <a:srgbClr val="FFFFFF"/>
                    </a:solidFill>
                  </a:tcPr>
                </a:tc>
              </a:tr>
              <a:tr h="457200">
                <a:tc>
                  <a:txBody>
                    <a:bodyPr/>
                    <a:lstStyle/>
                    <a:p>
                      <a:r>
                        <a:rPr sz="1600">
                          <a:solidFill>
                            <a:srgbClr val="263238"/>
                          </a:solidFill>
                          <a:latin typeface="Calibri"/>
                        </a:rPr>
                        <a:t>Edad mediana y pico</a:t>
                      </a:r>
                    </a:p>
                  </a:txBody>
                  <a:tcPr>
                    <a:solidFill>
                      <a:srgbClr val="EEF3F4"/>
                    </a:solidFill>
                  </a:tcPr>
                </a:tc>
                <a:tc>
                  <a:txBody>
                    <a:bodyPr/>
                    <a:lstStyle/>
                    <a:p>
                      <a:r>
                        <a:rPr sz="1600">
                          <a:solidFill>
                            <a:srgbClr val="263238"/>
                          </a:solidFill>
                          <a:latin typeface="Calibri"/>
                        </a:rPr>
                        <a:t>6 años; pico de 5 a 8 años</a:t>
                      </a:r>
                    </a:p>
                  </a:txBody>
                  <a:tcPr>
                    <a:solidFill>
                      <a:srgbClr val="EEF3F4"/>
                    </a:solidFill>
                  </a:tcPr>
                </a:tc>
                <a:tc>
                  <a:txBody>
                    <a:bodyPr/>
                    <a:lstStyle/>
                    <a:p>
                      <a:r>
                        <a:rPr sz="1600">
                          <a:solidFill>
                            <a:srgbClr val="263238"/>
                          </a:solidFill>
                          <a:latin typeface="Calibri"/>
                        </a:rPr>
                        <a:t>EFORT [r1]</a:t>
                      </a:r>
                    </a:p>
                  </a:txBody>
                  <a:tcPr>
                    <a:solidFill>
                      <a:srgbClr val="EEF3F4"/>
                    </a:solidFill>
                  </a:tcPr>
                </a:tc>
              </a:tr>
              <a:tr h="457200">
                <a:tc>
                  <a:txBody>
                    <a:bodyPr/>
                    <a:lstStyle/>
                    <a:p>
                      <a:r>
                        <a:rPr sz="1600">
                          <a:solidFill>
                            <a:srgbClr val="263238"/>
                          </a:solidFill>
                          <a:latin typeface="Calibri"/>
                        </a:rPr>
                        <a:t>Fracturas en extensión</a:t>
                      </a:r>
                    </a:p>
                  </a:txBody>
                  <a:tcPr>
                    <a:solidFill>
                      <a:srgbClr val="FFFFFF"/>
                    </a:solidFill>
                  </a:tcPr>
                </a:tc>
                <a:tc>
                  <a:txBody>
                    <a:bodyPr/>
                    <a:lstStyle/>
                    <a:p>
                      <a:r>
                        <a:rPr sz="1600">
                          <a:solidFill>
                            <a:srgbClr val="263238"/>
                          </a:solidFill>
                          <a:latin typeface="Calibri"/>
                        </a:rPr>
                        <a:t>97 % a 99 %</a:t>
                      </a:r>
                    </a:p>
                  </a:txBody>
                  <a:tcPr>
                    <a:solidFill>
                      <a:srgbClr val="FFFFFF"/>
                    </a:solidFill>
                  </a:tcPr>
                </a:tc>
                <a:tc>
                  <a:txBody>
                    <a:bodyPr/>
                    <a:lstStyle/>
                    <a:p>
                      <a:r>
                        <a:rPr sz="1600">
                          <a:solidFill>
                            <a:srgbClr val="263238"/>
                          </a:solidFill>
                          <a:latin typeface="Calibri"/>
                        </a:rPr>
                        <a:t>EFORT [r1]</a:t>
                      </a:r>
                    </a:p>
                  </a:txBody>
                  <a:tcPr>
                    <a:solidFill>
                      <a:srgbClr val="FFFFFF"/>
                    </a:solidFill>
                  </a:tcPr>
                </a:tc>
              </a:tr>
              <a:tr h="457200">
                <a:tc>
                  <a:txBody>
                    <a:bodyPr/>
                    <a:lstStyle/>
                    <a:p>
                      <a:r>
                        <a:rPr sz="1600">
                          <a:solidFill>
                            <a:srgbClr val="263238"/>
                          </a:solidFill>
                          <a:latin typeface="Calibri"/>
                        </a:rPr>
                        <a:t>Fracturas en flexión (serie de 2783 operadas)</a:t>
                      </a:r>
                    </a:p>
                  </a:txBody>
                  <a:tcPr>
                    <a:solidFill>
                      <a:srgbClr val="EEF3F4"/>
                    </a:solidFill>
                  </a:tcPr>
                </a:tc>
                <a:tc>
                  <a:txBody>
                    <a:bodyPr/>
                    <a:lstStyle/>
                    <a:p>
                      <a:r>
                        <a:rPr sz="1600">
                          <a:solidFill>
                            <a:srgbClr val="263238"/>
                          </a:solidFill>
                          <a:latin typeface="Calibri"/>
                        </a:rPr>
                        <a:t>3,4 %</a:t>
                      </a:r>
                    </a:p>
                  </a:txBody>
                  <a:tcPr>
                    <a:solidFill>
                      <a:srgbClr val="EEF3F4"/>
                    </a:solidFill>
                  </a:tcPr>
                </a:tc>
                <a:tc>
                  <a:txBody>
                    <a:bodyPr/>
                    <a:lstStyle/>
                    <a:p>
                      <a:r>
                        <a:rPr sz="1600">
                          <a:solidFill>
                            <a:srgbClr val="263238"/>
                          </a:solidFill>
                          <a:latin typeface="Calibri"/>
                        </a:rPr>
                        <a:t>Flynn 2017 [r15]</a:t>
                      </a:r>
                    </a:p>
                  </a:txBody>
                  <a:tcPr>
                    <a:solidFill>
                      <a:srgbClr val="EEF3F4"/>
                    </a:solidFill>
                  </a:tcPr>
                </a:tc>
              </a:tr>
              <a:tr h="457200">
                <a:tc>
                  <a:txBody>
                    <a:bodyPr/>
                    <a:lstStyle/>
                    <a:p>
                      <a:r>
                        <a:rPr sz="1600">
                          <a:solidFill>
                            <a:srgbClr val="263238"/>
                          </a:solidFill>
                          <a:latin typeface="Calibri"/>
                        </a:rPr>
                        <a:t>Brazo no dominante</a:t>
                      </a:r>
                    </a:p>
                  </a:txBody>
                  <a:tcPr>
                    <a:solidFill>
                      <a:srgbClr val="FFFFFF"/>
                    </a:solidFill>
                  </a:tcPr>
                </a:tc>
                <a:tc>
                  <a:txBody>
                    <a:bodyPr/>
                    <a:lstStyle/>
                    <a:p>
                      <a:r>
                        <a:rPr sz="1600">
                          <a:solidFill>
                            <a:srgbClr val="263238"/>
                          </a:solidFill>
                          <a:latin typeface="Calibri"/>
                        </a:rPr>
                        <a:t>1,5 veces más afectado</a:t>
                      </a:r>
                    </a:p>
                  </a:txBody>
                  <a:tcPr>
                    <a:solidFill>
                      <a:srgbClr val="FFFFFF"/>
                    </a:solidFill>
                  </a:tcPr>
                </a:tc>
                <a:tc>
                  <a:txBody>
                    <a:bodyPr/>
                    <a:lstStyle/>
                    <a:p>
                      <a:r>
                        <a:rPr sz="1600">
                          <a:solidFill>
                            <a:srgbClr val="263238"/>
                          </a:solidFill>
                          <a:latin typeface="Calibri"/>
                        </a:rPr>
                        <a:t>EFORT [r1]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a:p>
            <a:r>
              <a:rPr sz="1000">
                <a:solidFill>
                  <a:srgbClr val="5A6469"/>
                </a:solidFill>
                <a:latin typeface="Calibri"/>
              </a:rPr>
              <a:t>[r14] Howard A et al.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Extensión (la gran mayoría).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a:p>
            <a:r>
              <a:rPr sz="1000">
                <a:solidFill>
                  <a:srgbClr val="5A6469"/>
                </a:solidFill>
                <a:latin typeface="Calibri"/>
              </a:rPr>
              <a:t>[r14] Howard A et al.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Hacia dónde se desplaza y por qué importa.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desplazamiento también predice qué se lesiona: en el posteromedial peligra el radial; en el posterolateral, la arteria braquial y el mediano o el interóseo anterior [r1].</a:t>
            </a:r>
          </a:p>
          <a:p>
            <a:pPr marL="347472" indent="-347472">
              <a:spcAft>
                <a:spcPts val="1400"/>
              </a:spcAft>
              <a:buChar char="•"/>
            </a:pPr>
            <a:r>
              <a:rPr sz="2400">
                <a:solidFill>
                  <a:srgbClr val="263238"/>
                </a:solidFill>
                <a:latin typeface="Calibri"/>
              </a:rPr>
              <a:t>Flexión (1 % a 3 %).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del codo en crecimiento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Vaquero-Picado A et al. EFORT Open Rev. 2018. doi:10.1302/2058-5241.3.170049</a:t>
            </a:r>
          </a:p>
          <a:p>
            <a:r>
              <a:rPr sz="800">
                <a:solidFill>
                  <a:srgbClr val="5A6469"/>
                </a:solidFill>
                <a:latin typeface="Calibri"/>
              </a:rPr>
              <a:t>[r3] Howard A et al. 2026.</a:t>
            </a:r>
          </a:p>
          <a:p>
            <a:r>
              <a:rPr sz="800">
                <a:solidFill>
                  <a:srgbClr val="5A6469"/>
                </a:solidFill>
                <a:latin typeface="Calibri"/>
              </a:rPr>
              <a:t>[r14] Howard A et al. 2026.</a:t>
            </a:r>
          </a:p>
          <a:p>
            <a:r>
              <a:rPr sz="800">
                <a:solidFill>
                  <a:srgbClr val="5A6469"/>
                </a:solidFill>
                <a:latin typeface="Calibri"/>
              </a:rPr>
              <a:t>[r16] Eckert K et al. Eur J Trauma Emerg Surg. 2014. doi:10.1007/s00068-013-0306-2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Dos pilares y una zona débil.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del codo en crecimiento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números: el extremo distal aporta 20 % del largo del hueso y, pasados los 4 años, remodela poco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Aparición y fusión de los núcleos del codo (valores de referencia)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Howard A et al. 2026.</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Evento</a:t>
                      </a:r>
                    </a:p>
                  </a:txBody>
                  <a:tcPr>
                    <a:solidFill>
                      <a:srgbClr val="0F5F6B"/>
                    </a:solidFill>
                  </a:tcPr>
                </a:tc>
                <a:tc>
                  <a:txBody>
                    <a:bodyPr/>
                    <a:lstStyle/>
                    <a:p>
                      <a:r>
                        <a:rPr sz="1600" b="1">
                          <a:solidFill>
                            <a:srgbClr val="FFFFFF"/>
                          </a:solidFill>
                          <a:latin typeface="Calibri"/>
                        </a:rPr>
                        <a:t>Edad aproximada</a:t>
                      </a:r>
                    </a:p>
                  </a:txBody>
                  <a:tcPr>
                    <a:solidFill>
                      <a:srgbClr val="0F5F6B"/>
                    </a:solidFill>
                  </a:tcPr>
                </a:tc>
              </a:tr>
              <a:tr h="457200">
                <a:tc>
                  <a:txBody>
                    <a:bodyPr/>
                    <a:lstStyle/>
                    <a:p>
                      <a:r>
                        <a:rPr sz="1600">
                          <a:solidFill>
                            <a:srgbClr val="263238"/>
                          </a:solidFill>
                          <a:latin typeface="Calibri"/>
                        </a:rPr>
                        <a:t>Aparece el núcleo del capitelo</a:t>
                      </a:r>
                    </a:p>
                  </a:txBody>
                  <a:tcPr>
                    <a:solidFill>
                      <a:srgbClr val="EEF3F4"/>
                    </a:solidFill>
                  </a:tcPr>
                </a:tc>
                <a:tc>
                  <a:txBody>
                    <a:bodyPr/>
                    <a:lstStyle/>
                    <a:p>
                      <a:r>
                        <a:rPr sz="1600">
                          <a:solidFill>
                            <a:srgbClr val="263238"/>
                          </a:solidFill>
                          <a:latin typeface="Calibri"/>
                        </a:rPr>
                        <a:t>entre 9 y 12 meses</a:t>
                      </a:r>
                    </a:p>
                  </a:txBody>
                  <a:tcPr>
                    <a:solidFill>
                      <a:srgbClr val="EEF3F4"/>
                    </a:solidFill>
                  </a:tcPr>
                </a:tc>
              </a:tr>
              <a:tr h="457200">
                <a:tc>
                  <a:txBody>
                    <a:bodyPr/>
                    <a:lstStyle/>
                    <a:p>
                      <a:r>
                        <a:rPr sz="1600">
                          <a:solidFill>
                            <a:srgbClr val="263238"/>
                          </a:solidFill>
                          <a:latin typeface="Calibri"/>
                        </a:rPr>
                        <a:t>Aparece el del epicóndilo medial</a:t>
                      </a:r>
                    </a:p>
                  </a:txBody>
                  <a:tcPr>
                    <a:solidFill>
                      <a:srgbClr val="FFFFFF"/>
                    </a:solidFill>
                  </a:tcPr>
                </a:tc>
                <a:tc>
                  <a:txBody>
                    <a:bodyPr/>
                    <a:lstStyle/>
                    <a:p>
                      <a:r>
                        <a:rPr sz="1600">
                          <a:solidFill>
                            <a:srgbClr val="263238"/>
                          </a:solidFill>
                          <a:latin typeface="Calibri"/>
                        </a:rPr>
                        <a:t>hacia los 5-6 años</a:t>
                      </a:r>
                    </a:p>
                  </a:txBody>
                  <a:tcPr>
                    <a:solidFill>
                      <a:srgbClr val="FFFFFF"/>
                    </a:solidFill>
                  </a:tcPr>
                </a:tc>
              </a:tr>
              <a:tr h="457200">
                <a:tc>
                  <a:txBody>
                    <a:bodyPr/>
                    <a:lstStyle/>
                    <a:p>
                      <a:r>
                        <a:rPr sz="1600">
                          <a:solidFill>
                            <a:srgbClr val="263238"/>
                          </a:solidFill>
                          <a:latin typeface="Calibri"/>
                        </a:rPr>
                        <a:t>Aparece el de la tróclea; el del epicóndilo lateral, a edad parecida</a:t>
                      </a:r>
                    </a:p>
                  </a:txBody>
                  <a:tcPr>
                    <a:solidFill>
                      <a:srgbClr val="EEF3F4"/>
                    </a:solidFill>
                  </a:tcPr>
                </a:tc>
                <a:tc>
                  <a:txBody>
                    <a:bodyPr/>
                    <a:lstStyle/>
                    <a:p>
                      <a:r>
                        <a:rPr sz="1600">
                          <a:solidFill>
                            <a:srgbClr val="263238"/>
                          </a:solidFill>
                          <a:latin typeface="Calibri"/>
                        </a:rPr>
                        <a:t>hacia los 10-11 años</a:t>
                      </a:r>
                    </a:p>
                  </a:txBody>
                  <a:tcPr>
                    <a:solidFill>
                      <a:srgbClr val="EEF3F4"/>
                    </a:solidFill>
                  </a:tcPr>
                </a:tc>
              </a:tr>
              <a:tr h="457200">
                <a:tc>
                  <a:txBody>
                    <a:bodyPr/>
                    <a:lstStyle/>
                    <a:p>
                      <a:r>
                        <a:rPr sz="1600">
                          <a:solidFill>
                            <a:srgbClr val="263238"/>
                          </a:solidFill>
                          <a:latin typeface="Calibri"/>
                        </a:rPr>
                        <a:t>Capitelo y tróclea empiezan a coalescer</a:t>
                      </a:r>
                    </a:p>
                  </a:txBody>
                  <a:tcPr>
                    <a:solidFill>
                      <a:srgbClr val="FFFFFF"/>
                    </a:solidFill>
                  </a:tcPr>
                </a:tc>
                <a:tc>
                  <a:txBody>
                    <a:bodyPr/>
                    <a:lstStyle/>
                    <a:p>
                      <a:r>
                        <a:rPr sz="1600">
                          <a:solidFill>
                            <a:srgbClr val="263238"/>
                          </a:solidFill>
                          <a:latin typeface="Calibri"/>
                        </a:rPr>
                        <a:t>hacia los 11-12 años</a:t>
                      </a:r>
                    </a:p>
                  </a:txBody>
                  <a:tcPr>
                    <a:solidFill>
                      <a:srgbClr val="FFFFFF"/>
                    </a:solidFill>
                  </a:tcPr>
                </a:tc>
              </a:tr>
              <a:tr h="457200">
                <a:tc>
                  <a:txBody>
                    <a:bodyPr/>
                    <a:lstStyle/>
                    <a:p>
                      <a:r>
                        <a:rPr sz="1600">
                          <a:solidFill>
                            <a:srgbClr val="263238"/>
                          </a:solidFill>
                          <a:latin typeface="Calibri"/>
                        </a:rPr>
                        <a:t>Epicóndilo lateral y conjunto capitelo-troclear se fusionan</a:t>
                      </a:r>
                    </a:p>
                  </a:txBody>
                  <a:tcPr>
                    <a:solidFill>
                      <a:srgbClr val="EEF3F4"/>
                    </a:solidFill>
                  </a:tcPr>
                </a:tc>
                <a:tc>
                  <a:txBody>
                    <a:bodyPr/>
                    <a:lstStyle/>
                    <a:p>
                      <a:r>
                        <a:rPr sz="1600">
                          <a:solidFill>
                            <a:srgbClr val="263238"/>
                          </a:solidFill>
                          <a:latin typeface="Calibri"/>
                        </a:rPr>
                        <a:t>hacia los 12-13 años</a:t>
                      </a:r>
                    </a:p>
                  </a:txBody>
                  <a:tcPr>
                    <a:solidFill>
                      <a:srgbClr val="EEF3F4"/>
                    </a:solidFill>
                  </a:tcPr>
                </a:tc>
              </a:tr>
              <a:tr h="457200">
                <a:tc>
                  <a:txBody>
                    <a:bodyPr/>
                    <a:lstStyle/>
                    <a:p>
                      <a:r>
                        <a:rPr sz="1600">
                          <a:solidFill>
                            <a:srgbClr val="263238"/>
                          </a:solidFill>
                          <a:latin typeface="Calibri"/>
                        </a:rPr>
                        <a:t>Fisis cerrada, salvo la apófisis medial (la última)</a:t>
                      </a:r>
                    </a:p>
                  </a:txBody>
                  <a:tcPr>
                    <a:solidFill>
                      <a:srgbClr val="FFFFFF"/>
                    </a:solidFill>
                  </a:tcPr>
                </a:tc>
                <a:tc>
                  <a:txBody>
                    <a:bodyPr/>
                    <a:lstStyle/>
                    <a:p>
                      <a:r>
                        <a:rPr sz="1600">
                          <a:solidFill>
                            <a:srgbClr val="263238"/>
                          </a:solidFill>
                          <a:latin typeface="Calibri"/>
                        </a:rPr>
                        <a:t>a los 14-16 años</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flexión, tipo IV y codo flotante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en flexión.</a:t>
            </a:r>
          </a:p>
          <a:p>
            <a:pPr marL="347472" indent="-347472">
              <a:spcAft>
                <a:spcPts val="1400"/>
              </a:spcAft>
              <a:buChar char="•"/>
            </a:pPr>
            <a:r>
              <a:rPr sz="2400">
                <a:solidFill>
                  <a:srgbClr val="263238"/>
                </a:solidFill>
                <a:latin typeface="Calibri"/>
              </a:rPr>
              <a:t>Es rara (de 1 % a 3 %) y compromete con más frecuencia las estructuras neurovasculares que la fractura en extensión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flexión, tipo IV y codo flotante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Tipo IV de Gartland (Leitch, 2006).</a:t>
            </a:r>
          </a:p>
          <a:p>
            <a:pPr marL="347472" indent="-347472">
              <a:spcAft>
                <a:spcPts val="1400"/>
              </a:spcAft>
              <a:buChar char="•"/>
            </a:pPr>
            <a:r>
              <a:rPr sz="2400">
                <a:solidFill>
                  <a:srgbClr val="263238"/>
                </a:solidFill>
                <a:latin typeface="Calibri"/>
              </a:rPr>
              <a:t>Sin ningún periostio que haga de bisagra, el fragmento distal se va hacia delante o hacia atrás según cómo se mueva el codo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flexión, tipo IV y codo flotante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Codo flotante.</a:t>
            </a:r>
          </a:p>
          <a:p>
            <a:pPr marL="347472" indent="-347472">
              <a:spcAft>
                <a:spcPts val="1400"/>
              </a:spcAft>
              <a:buChar char="•"/>
            </a:pPr>
            <a:r>
              <a:rPr sz="2400">
                <a:solidFill>
                  <a:srgbClr val="263238"/>
                </a:solidFill>
                <a:latin typeface="Calibri"/>
              </a:rPr>
              <a:t>Es la supracondílea con una fractura ipsilateral del antebrazo, cerca de 5 % de las supracondíleas, y refleja trauma de alta energía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de Gartland y su utilidad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 usa la clasificación de Gartland, que describe el grado de desplazamiento del fragmento distal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Concordancia en la clasificación de Gartland modificada (kappa)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Barton KL et al. J Pediatr Orthop. 2001. doi:10.1097/00004694-200101000-00007</a:t>
            </a:r>
          </a:p>
          <a:p>
            <a:r>
              <a:rPr sz="1000">
                <a:solidFill>
                  <a:srgbClr val="5A6469"/>
                </a:solidFill>
                <a:latin typeface="Calibri"/>
              </a:rPr>
              <a:t>[r20] Teo TL et al. J Child Orthop. 2019. doi:10.1302/1863-2548.13.190005</a:t>
            </a:r>
          </a:p>
          <a:p>
            <a:r>
              <a:rPr sz="1000">
                <a:solidFill>
                  <a:srgbClr val="5A6469"/>
                </a:solidFill>
                <a:latin typeface="Calibri"/>
              </a:rPr>
              <a:t>[r10] Leung S et al. 2018. doi:10.1097/BPO.0000000000000741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Decisión de operar según el tipo de Gartland (porcentaje de lecturas)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Leung S et al. 2018. doi:10.1097/BPO.0000000000000741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sospecha a la fractura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a:p>
            <a:r>
              <a:rPr sz="1000">
                <a:solidFill>
                  <a:srgbClr val="5A6469"/>
                </a:solidFill>
                <a:latin typeface="Calibri"/>
              </a:rPr>
              <a:t>[r3] Howard A et al.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Cómo llega.</a:t>
            </a:r>
          </a:p>
          <a:p>
            <a:pPr marL="347472" indent="-347472">
              <a:spcAft>
                <a:spcPts val="1400"/>
              </a:spcAft>
              <a:buChar char="•"/>
            </a:pPr>
            <a:r>
              <a:rPr sz="2800">
                <a:solidFill>
                  <a:srgbClr val="263238"/>
                </a:solidFill>
                <a:latin typeface="Calibri"/>
              </a:rPr>
              <a:t>Un niño que se cayó y no quiere mover el codo.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sospecha a la fractura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moretón amplio y mucha hinchazón también hablan de un traumatismo grave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Hallazgo clínico, qué sugiere y qué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a:p>
            <a:r>
              <a:rPr sz="1000">
                <a:solidFill>
                  <a:srgbClr val="5A6469"/>
                </a:solidFill>
                <a:latin typeface="Calibri"/>
              </a:rPr>
              <a:t>[r3] Howard A et al. 2026.</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Hallazgo</a:t>
                      </a:r>
                    </a:p>
                  </a:txBody>
                  <a:tcPr>
                    <a:solidFill>
                      <a:srgbClr val="0F5F6B"/>
                    </a:solidFill>
                  </a:tcPr>
                </a:tc>
                <a:tc>
                  <a:txBody>
                    <a:bodyPr/>
                    <a:lstStyle/>
                    <a:p>
                      <a:r>
                        <a:rPr sz="1600" b="1">
                          <a:solidFill>
                            <a:srgbClr val="FFFFFF"/>
                          </a:solidFill>
                          <a:latin typeface="Calibri"/>
                        </a:rPr>
                        <a:t>Qué sugiere</a:t>
                      </a:r>
                    </a:p>
                  </a:txBody>
                  <a:tcPr>
                    <a:solidFill>
                      <a:srgbClr val="0F5F6B"/>
                    </a:solidFill>
                  </a:tcPr>
                </a:tc>
                <a:tc>
                  <a:txBody>
                    <a:bodyPr/>
                    <a:lstStyle/>
                    <a:p>
                      <a:r>
                        <a:rPr sz="1600" b="1">
                          <a:solidFill>
                            <a:srgbClr val="FFFFFF"/>
                          </a:solidFill>
                          <a:latin typeface="Calibri"/>
                        </a:rPr>
                        <a:t>Qué hacer</a:t>
                      </a:r>
                    </a:p>
                  </a:txBody>
                  <a:tcPr>
                    <a:solidFill>
                      <a:srgbClr val="0F5F6B"/>
                    </a:solidFill>
                  </a:tcPr>
                </a:tc>
              </a:tr>
              <a:tr h="457200">
                <a:tc>
                  <a:txBody>
                    <a:bodyPr/>
                    <a:lstStyle/>
                    <a:p>
                      <a:r>
                        <a:rPr sz="1600">
                          <a:solidFill>
                            <a:srgbClr val="263238"/>
                          </a:solidFill>
                          <a:latin typeface="Calibri"/>
                        </a:rPr>
                        <a:t>Deformidad en S, piel fruncida, equimosis extensa</a:t>
                      </a:r>
                    </a:p>
                  </a:txBody>
                  <a:tcPr>
                    <a:solidFill>
                      <a:srgbClr val="EEF3F4"/>
                    </a:solidFill>
                  </a:tcPr>
                </a:tc>
                <a:tc>
                  <a:txBody>
                    <a:bodyPr/>
                    <a:lstStyle/>
                    <a:p>
                      <a:r>
                        <a:rPr sz="1600">
                          <a:solidFill>
                            <a:srgbClr val="263238"/>
                          </a:solidFill>
                          <a:latin typeface="Calibri"/>
                        </a:rPr>
                        <a:t>Desplazamiento marcado y daño de partes blandas</a:t>
                      </a:r>
                    </a:p>
                  </a:txBody>
                  <a:tcPr>
                    <a:solidFill>
                      <a:srgbClr val="EEF3F4"/>
                    </a:solidFill>
                  </a:tcPr>
                </a:tc>
                <a:tc>
                  <a:txBody>
                    <a:bodyPr/>
                    <a:lstStyle/>
                    <a:p>
                      <a:r>
                        <a:rPr sz="1600">
                          <a:solidFill>
                            <a:srgbClr val="263238"/>
                          </a:solidFill>
                          <a:latin typeface="Calibri"/>
                        </a:rPr>
                        <a:t>Examen neurovascular completo, radiografías, avisar a cirugía y vigilar compartimentos</a:t>
                      </a:r>
                    </a:p>
                  </a:txBody>
                  <a:tcPr>
                    <a:solidFill>
                      <a:srgbClr val="EEF3F4"/>
                    </a:solidFill>
                  </a:tcPr>
                </a:tc>
              </a:tr>
              <a:tr h="457200">
                <a:tc>
                  <a:txBody>
                    <a:bodyPr/>
                    <a:lstStyle/>
                    <a:p>
                      <a:r>
                        <a:rPr sz="1600">
                          <a:solidFill>
                            <a:srgbClr val="263238"/>
                          </a:solidFill>
                          <a:latin typeface="Calibri"/>
                        </a:rPr>
                        <a:t>Edema leve sin deformidad</a:t>
                      </a:r>
                    </a:p>
                  </a:txBody>
                  <a:tcPr>
                    <a:solidFill>
                      <a:srgbClr val="FFFFFF"/>
                    </a:solidFill>
                  </a:tcPr>
                </a:tc>
                <a:tc>
                  <a:txBody>
                    <a:bodyPr/>
                    <a:lstStyle/>
                    <a:p>
                      <a:r>
                        <a:rPr sz="1600">
                          <a:solidFill>
                            <a:srgbClr val="263238"/>
                          </a:solidFill>
                          <a:latin typeface="Calibri"/>
                        </a:rPr>
                        <a:t>Tipo I, fractura oculta o flexión</a:t>
                      </a:r>
                    </a:p>
                  </a:txBody>
                  <a:tcPr>
                    <a:solidFill>
                      <a:srgbClr val="FFFFFF"/>
                    </a:solidFill>
                  </a:tcPr>
                </a:tc>
                <a:tc>
                  <a:txBody>
                    <a:bodyPr/>
                    <a:lstStyle/>
                    <a:p>
                      <a:r>
                        <a:rPr sz="1600">
                          <a:solidFill>
                            <a:srgbClr val="263238"/>
                          </a:solidFill>
                          <a:latin typeface="Calibri"/>
                        </a:rPr>
                        <a:t>Mirar la almohadilla grasa en la lateral; inmovilizar si hay dudas</a:t>
                      </a:r>
                    </a:p>
                  </a:txBody>
                  <a:tcPr>
                    <a:solidFill>
                      <a:srgbClr val="FFFFFF"/>
                    </a:solidFill>
                  </a:tcPr>
                </a:tc>
              </a:tr>
              <a:tr h="457200">
                <a:tc>
                  <a:txBody>
                    <a:bodyPr/>
                    <a:lstStyle/>
                    <a:p>
                      <a:r>
                        <a:rPr sz="1600">
                          <a:solidFill>
                            <a:srgbClr val="263238"/>
                          </a:solidFill>
                          <a:latin typeface="Calibri"/>
                        </a:rPr>
                        <a:t>Dolor que crece con más analgesia</a:t>
                      </a:r>
                    </a:p>
                  </a:txBody>
                  <a:tcPr>
                    <a:solidFill>
                      <a:srgbClr val="EEF3F4"/>
                    </a:solidFill>
                  </a:tcPr>
                </a:tc>
                <a:tc>
                  <a:txBody>
                    <a:bodyPr/>
                    <a:lstStyle/>
                    <a:p>
                      <a:r>
                        <a:rPr sz="1600">
                          <a:solidFill>
                            <a:srgbClr val="263238"/>
                          </a:solidFill>
                          <a:latin typeface="Calibri"/>
                        </a:rPr>
                        <a:t>Síndrome compartimental</a:t>
                      </a:r>
                    </a:p>
                  </a:txBody>
                  <a:tcPr>
                    <a:solidFill>
                      <a:srgbClr val="EEF3F4"/>
                    </a:solidFill>
                  </a:tcPr>
                </a:tc>
                <a:tc>
                  <a:txBody>
                    <a:bodyPr/>
                    <a:lstStyle/>
                    <a:p>
                      <a:r>
                        <a:rPr sz="1600">
                          <a:solidFill>
                            <a:srgbClr val="263238"/>
                          </a:solidFill>
                          <a:latin typeface="Calibri"/>
                        </a:rPr>
                        <a:t>Retirar vendajes, elevar, examinar el dolor con la extensión pasiva de los dedos</a:t>
                      </a:r>
                    </a:p>
                  </a:txBody>
                  <a:tcPr>
                    <a:solidFill>
                      <a:srgbClr val="EEF3F4"/>
                    </a:solidFill>
                  </a:tcPr>
                </a:tc>
              </a:tr>
              <a:tr h="457200">
                <a:tc>
                  <a:txBody>
                    <a:bodyPr/>
                    <a:lstStyle/>
                    <a:p>
                      <a:r>
                        <a:rPr sz="1600">
                          <a:solidFill>
                            <a:srgbClr val="263238"/>
                          </a:solidFill>
                          <a:latin typeface="Calibri"/>
                        </a:rPr>
                        <a:t>Niño pequeño o que no colabora</a:t>
                      </a:r>
                    </a:p>
                  </a:txBody>
                  <a:tcPr>
                    <a:solidFill>
                      <a:srgbClr val="FFFFFF"/>
                    </a:solidFill>
                  </a:tcPr>
                </a:tc>
                <a:tc>
                  <a:txBody>
                    <a:bodyPr/>
                    <a:lstStyle/>
                    <a:p>
                      <a:r>
                        <a:rPr sz="1600">
                          <a:solidFill>
                            <a:srgbClr val="263238"/>
                          </a:solidFill>
                          <a:latin typeface="Calibri"/>
                        </a:rPr>
                        <a:t>Examen neurológico poco fiable</a:t>
                      </a:r>
                    </a:p>
                  </a:txBody>
                  <a:tcPr>
                    <a:solidFill>
                      <a:srgbClr val="FFFFFF"/>
                    </a:solidFill>
                  </a:tcPr>
                </a:tc>
                <a:tc>
                  <a:txBody>
                    <a:bodyPr/>
                    <a:lstStyle/>
                    <a:p>
                      <a:r>
                        <a:rPr sz="1600">
                          <a:solidFill>
                            <a:srgbClr val="263238"/>
                          </a:solidFill>
                          <a:latin typeface="Calibri"/>
                        </a:rPr>
                        <a:t>Hacer lo posible y anotar lo que no se pudo explorar</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mano, nervios y compartimentos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Howard A et al. 2026.</a:t>
            </a:r>
          </a:p>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orden.</a:t>
            </a:r>
          </a:p>
          <a:p>
            <a:pPr marL="347472" indent="-347472">
              <a:spcAft>
                <a:spcPts val="1400"/>
              </a:spcAft>
              <a:buChar char="•"/>
            </a:pPr>
            <a:r>
              <a:rPr sz="2400">
                <a:solidFill>
                  <a:srgbClr val="263238"/>
                </a:solidFill>
                <a:latin typeface="Calibri"/>
              </a:rPr>
              <a:t>(1) Inspección de la piel y del color de la mano.</a:t>
            </a:r>
          </a:p>
          <a:p>
            <a:pPr marL="347472" indent="-347472">
              <a:spcAft>
                <a:spcPts val="1400"/>
              </a:spcAft>
              <a:buChar char="•"/>
            </a:pPr>
            <a:r>
              <a:rPr sz="2400">
                <a:solidFill>
                  <a:srgbClr val="263238"/>
                </a:solidFill>
                <a:latin typeface="Calibri"/>
              </a:rPr>
              <a:t>(2) Pulso radial y perfusión.</a:t>
            </a:r>
          </a:p>
          <a:p>
            <a:pPr marL="347472" indent="-347472">
              <a:spcAft>
                <a:spcPts val="1400"/>
              </a:spcAft>
              <a:buChar char="•"/>
            </a:pPr>
            <a:r>
              <a:rPr sz="2400">
                <a:solidFill>
                  <a:srgbClr val="263238"/>
                </a:solidFill>
                <a:latin typeface="Calibri"/>
              </a:rPr>
              <a:t>(3) Nervios.</a:t>
            </a:r>
          </a:p>
          <a:p>
            <a:pPr marL="347472" indent="-347472">
              <a:spcAft>
                <a:spcPts val="1400"/>
              </a:spcAft>
              <a:buChar char="•"/>
            </a:pPr>
            <a:r>
              <a:rPr sz="2400">
                <a:solidFill>
                  <a:srgbClr val="263238"/>
                </a:solidFill>
                <a:latin typeface="Calibri"/>
              </a:rPr>
              <a:t>(4) Resto del miembro [r3][r1].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nerviosa traumática en la fractura supracondílea (metaanálisis de 5148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Babal JC et al. J Pediatr Orthop. 2010. doi:10.1097/BPO.0b013e3181d213a6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Los tres nervios: cómo se exploran y cuándo se lesionan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a:p>
            <a:r>
              <a:rPr sz="1000">
                <a:solidFill>
                  <a:srgbClr val="5A6469"/>
                </a:solidFill>
                <a:latin typeface="Calibri"/>
              </a:rPr>
              <a:t>[r21] Babal JC et al. J Pediatr Orthop. 2010. doi:10.1097/BPO.0b013e3181d213a6</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Nervio</a:t>
                      </a:r>
                    </a:p>
                  </a:txBody>
                  <a:tcPr>
                    <a:solidFill>
                      <a:srgbClr val="0F5F6B"/>
                    </a:solidFill>
                  </a:tcPr>
                </a:tc>
                <a:tc>
                  <a:txBody>
                    <a:bodyPr/>
                    <a:lstStyle/>
                    <a:p>
                      <a:r>
                        <a:rPr sz="1600" b="1">
                          <a:solidFill>
                            <a:srgbClr val="FFFFFF"/>
                          </a:solidFill>
                          <a:latin typeface="Calibri"/>
                        </a:rPr>
                        <a:t>Cómo se explora</a:t>
                      </a:r>
                    </a:p>
                  </a:txBody>
                  <a:tcPr>
                    <a:solidFill>
                      <a:srgbClr val="0F5F6B"/>
                    </a:solidFill>
                  </a:tcPr>
                </a:tc>
                <a:tc>
                  <a:txBody>
                    <a:bodyPr/>
                    <a:lstStyle/>
                    <a:p>
                      <a:r>
                        <a:rPr sz="1600" b="1">
                          <a:solidFill>
                            <a:srgbClr val="FFFFFF"/>
                          </a:solidFill>
                          <a:latin typeface="Calibri"/>
                        </a:rPr>
                        <a:t>Cuándo se lesiona</a:t>
                      </a:r>
                    </a:p>
                  </a:txBody>
                  <a:tcPr>
                    <a:solidFill>
                      <a:srgbClr val="0F5F6B"/>
                    </a:solidFill>
                  </a:tcPr>
                </a:tc>
              </a:tr>
              <a:tr h="457200">
                <a:tc>
                  <a:txBody>
                    <a:bodyPr/>
                    <a:lstStyle/>
                    <a:p>
                      <a:r>
                        <a:rPr sz="1600">
                          <a:solidFill>
                            <a:srgbClr val="263238"/>
                          </a:solidFill>
                          <a:latin typeface="Calibri"/>
                        </a:rPr>
                        <a:t>Interóseo anterior / mediano</a:t>
                      </a:r>
                    </a:p>
                  </a:txBody>
                  <a:tcPr>
                    <a:solidFill>
                      <a:srgbClr val="EEF3F4"/>
                    </a:solidFill>
                  </a:tcPr>
                </a:tc>
                <a:tc>
                  <a:txBody>
                    <a:bodyPr/>
                    <a:lstStyle/>
                    <a:p>
                      <a:r>
                        <a:rPr sz="1600">
                          <a:solidFill>
                            <a:srgbClr val="263238"/>
                          </a:solidFill>
                          <a:latin typeface="Calibri"/>
                        </a:rPr>
                        <a:t>Flexión activa de la interfalángica distal del pulgar y del índice; el interóseo es solo motor</a:t>
                      </a:r>
                    </a:p>
                  </a:txBody>
                  <a:tcPr>
                    <a:solidFill>
                      <a:srgbClr val="EEF3F4"/>
                    </a:solidFill>
                  </a:tcPr>
                </a:tc>
                <a:tc>
                  <a:txBody>
                    <a:bodyPr/>
                    <a:lstStyle/>
                    <a:p>
                      <a:r>
                        <a:rPr sz="1600">
                          <a:solidFill>
                            <a:srgbClr val="263238"/>
                          </a:solidFill>
                          <a:latin typeface="Calibri"/>
                        </a:rPr>
                        <a:t>Desplazamiento posterolateral; es el más frecuente en extensión (34,1 % de las neuropraxias)</a:t>
                      </a:r>
                    </a:p>
                  </a:txBody>
                  <a:tcPr>
                    <a:solidFill>
                      <a:srgbClr val="EEF3F4"/>
                    </a:solidFill>
                  </a:tcPr>
                </a:tc>
              </a:tr>
              <a:tr h="457200">
                <a:tc>
                  <a:txBody>
                    <a:bodyPr/>
                    <a:lstStyle/>
                    <a:p>
                      <a:r>
                        <a:rPr sz="1600">
                          <a:solidFill>
                            <a:srgbClr val="263238"/>
                          </a:solidFill>
                          <a:latin typeface="Calibri"/>
                        </a:rPr>
                        <a:t>Radial</a:t>
                      </a:r>
                    </a:p>
                  </a:txBody>
                  <a:tcPr>
                    <a:solidFill>
                      <a:srgbClr val="FFFFFF"/>
                    </a:solidFill>
                  </a:tcPr>
                </a:tc>
                <a:tc>
                  <a:txBody>
                    <a:bodyPr/>
                    <a:lstStyle/>
                    <a:p>
                      <a:r>
                        <a:rPr sz="1600">
                          <a:solidFill>
                            <a:srgbClr val="263238"/>
                          </a:solidFill>
                          <a:latin typeface="Calibri"/>
                        </a:rPr>
                        <a:t>Extensión del pulgar</a:t>
                      </a:r>
                    </a:p>
                  </a:txBody>
                  <a:tcPr>
                    <a:solidFill>
                      <a:srgbClr val="FFFFFF"/>
                    </a:solidFill>
                  </a:tcPr>
                </a:tc>
                <a:tc>
                  <a:txBody>
                    <a:bodyPr/>
                    <a:lstStyle/>
                    <a:p>
                      <a:r>
                        <a:rPr sz="1600">
                          <a:solidFill>
                            <a:srgbClr val="263238"/>
                          </a:solidFill>
                          <a:latin typeface="Calibri"/>
                        </a:rPr>
                        <a:t>Desplazamiento posteromedial</a:t>
                      </a:r>
                    </a:p>
                  </a:txBody>
                  <a:tcPr>
                    <a:solidFill>
                      <a:srgbClr val="FFFFFF"/>
                    </a:solidFill>
                  </a:tcPr>
                </a:tc>
              </a:tr>
              <a:tr h="457200">
                <a:tc>
                  <a:txBody>
                    <a:bodyPr/>
                    <a:lstStyle/>
                    <a:p>
                      <a:r>
                        <a:rPr sz="1600">
                          <a:solidFill>
                            <a:srgbClr val="263238"/>
                          </a:solidFill>
                          <a:latin typeface="Calibri"/>
                        </a:rPr>
                        <a:t>Cubital</a:t>
                      </a:r>
                    </a:p>
                  </a:txBody>
                  <a:tcPr>
                    <a:solidFill>
                      <a:srgbClr val="EEF3F4"/>
                    </a:solidFill>
                  </a:tcPr>
                </a:tc>
                <a:tc>
                  <a:txBody>
                    <a:bodyPr/>
                    <a:lstStyle/>
                    <a:p>
                      <a:r>
                        <a:rPr sz="1600">
                          <a:solidFill>
                            <a:srgbClr val="263238"/>
                          </a:solidFill>
                          <a:latin typeface="Calibri"/>
                        </a:rPr>
                        <a:t>Contracción del primer interóseo</a:t>
                      </a:r>
                    </a:p>
                  </a:txBody>
                  <a:tcPr>
                    <a:solidFill>
                      <a:srgbClr val="EEF3F4"/>
                    </a:solidFill>
                  </a:tcPr>
                </a:tc>
                <a:tc>
                  <a:txBody>
                    <a:bodyPr/>
                    <a:lstStyle/>
                    <a:p>
                      <a:r>
                        <a:rPr sz="1600">
                          <a:solidFill>
                            <a:srgbClr val="263238"/>
                          </a:solidFill>
                          <a:latin typeface="Calibri"/>
                        </a:rPr>
                        <a:t>Fracturas en flexión (91,3 % de sus neuropraxias) o por la aguja medial</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qué pedir, qué medir y qué no se debe sobreinterpretar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se pide.</a:t>
            </a:r>
          </a:p>
          <a:p>
            <a:pPr marL="347472" indent="-347472">
              <a:spcAft>
                <a:spcPts val="1400"/>
              </a:spcAft>
              <a:buChar char="•"/>
            </a:pPr>
            <a:r>
              <a:rPr sz="2400">
                <a:solidFill>
                  <a:srgbClr val="263238"/>
                </a:solidFill>
                <a:latin typeface="Calibri"/>
              </a:rPr>
              <a:t>En casi todos los casos alcanzan una AP y una lateral verdadera del codo [r1].</a:t>
            </a:r>
          </a:p>
          <a:p>
            <a:pPr marL="347472" indent="-347472">
              <a:spcAft>
                <a:spcPts val="1400"/>
              </a:spcAft>
              <a:buChar char="•"/>
            </a:pPr>
            <a:r>
              <a:rPr sz="2400">
                <a:solidFill>
                  <a:srgbClr val="263238"/>
                </a:solidFill>
                <a:latin typeface="Calibri"/>
              </a:rPr>
              <a:t>Si la técnica es mala, la fractura parece menos grave de lo que 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frente a radiografía en el codo del niño: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Eckert K et al. Eur J Trauma Emerg Surg. 2014. doi:10.1007/s00068-013-0306-2</a:t>
            </a:r>
          </a:p>
          <a:p>
            <a:r>
              <a:rPr sz="1000">
                <a:solidFill>
                  <a:srgbClr val="5A6469"/>
                </a:solidFill>
                <a:latin typeface="Calibri"/>
              </a:rPr>
              <a:t>[r26] Girdhar N et al. Pediatr Emerg Care. 2026. doi:10.1097/PEC.0000000000003653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Por dónde cruza la línea humeral anterior el capitelo en codos normales de niños (60 codos)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Herman MJ et al. J Bone Joint Surg Am. 2009. doi:10.2106/JBJS.H.01316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2011.</a:t>
            </a:r>
          </a:p>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esquema ordena lo que dicen la guía AAOS, la AO y las revisiones recientes.</a:t>
            </a:r>
          </a:p>
          <a:p>
            <a:pPr marL="347472" indent="-347472">
              <a:spcAft>
                <a:spcPts val="1400"/>
              </a:spcAft>
              <a:buChar char="•"/>
            </a:pPr>
            <a:r>
              <a:rPr sz="2400">
                <a:solidFill>
                  <a:srgbClr val="263238"/>
                </a:solidFill>
                <a:latin typeface="Calibri"/>
              </a:rPr>
              <a:t>Es una ayuda de estudio: la decisión final es del cirujano a cargo, con la radiografía y la exploración delante [r2][r1].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Del codo doloroso a la conducta: fractura supracondílea del niño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Vaquero-Picado A et al. EFORT Open Rev. 2018. doi:10.1302/2058-5241.3.170049</a:t>
            </a:r>
          </a:p>
          <a:p>
            <a:r>
              <a:rPr sz="800">
                <a:solidFill>
                  <a:srgbClr val="5A6469"/>
                </a:solidFill>
                <a:latin typeface="Calibri"/>
              </a:rPr>
              <a:t>[r3] Howard A et al. 2026.</a:t>
            </a:r>
          </a:p>
          <a:p>
            <a:r>
              <a:rPr sz="800">
                <a:solidFill>
                  <a:srgbClr val="5A6469"/>
                </a:solidFill>
                <a:latin typeface="Calibri"/>
              </a:rPr>
              <a:t>[r2] American Academy of Orthopaedic Surgeons. 2011.</a:t>
            </a:r>
          </a:p>
          <a:p>
            <a:r>
              <a:rPr sz="800">
                <a:solidFill>
                  <a:srgbClr val="5A6469"/>
                </a:solidFill>
                <a:latin typeface="Calibri"/>
              </a:rPr>
              <a:t>[r6] Badkoobehi H et al. J Bone Joint Surg Am. 2015. doi:10.2106/JBJS.N.00983</a:t>
            </a:r>
          </a:p>
          <a:p>
            <a:r>
              <a:rPr sz="800">
                <a:solidFill>
                  <a:srgbClr val="5A6469"/>
                </a:solidFill>
                <a:latin typeface="Calibri"/>
              </a:rPr>
              <a:t>[r27] Howard A et al. 2026.</a:t>
            </a:r>
          </a:p>
          <a:p>
            <a:r>
              <a:rPr sz="800">
                <a:solidFill>
                  <a:srgbClr val="5A6469"/>
                </a:solidFill>
                <a:latin typeface="Calibri"/>
              </a:rPr>
              <a:t>(+9 referencias más en las láminas finales)</a:t>
            </a:r>
          </a:p>
        </p:txBody>
      </p:sp>
      <p:sp>
        <p:nvSpPr>
          <p:cNvPr id="6" name="Rounded Rectangle 5"/>
          <p:cNvSpPr/>
          <p:nvPr/>
        </p:nvSpPr>
        <p:spPr>
          <a:xfrm>
            <a:off x="4754880" y="1508760"/>
            <a:ext cx="2743200" cy="319615"/>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Niño con codo doloroso tras una caída: radiografías de codo AP y lateral verdadera [r1]</a:t>
            </a:r>
          </a:p>
        </p:txBody>
      </p:sp>
      <p:sp>
        <p:nvSpPr>
          <p:cNvPr id="7" name="Rectangle 6"/>
          <p:cNvSpPr/>
          <p:nvPr/>
        </p:nvSpPr>
        <p:spPr>
          <a:xfrm>
            <a:off x="4754880" y="1938103"/>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Examinar piel, color y pulso de la mano, tres nervios y todo el miembro; anotar lo hallado [r1][r3]</a:t>
            </a:r>
          </a:p>
        </p:txBody>
      </p:sp>
      <p:sp>
        <p:nvSpPr>
          <p:cNvPr id="8" name="Decision 7"/>
          <p:cNvSpPr/>
          <p:nvPr/>
        </p:nvSpPr>
        <p:spPr>
          <a:xfrm>
            <a:off x="4572000" y="2367447"/>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¿Fractura abierta, o mano pálida y fría sin pulso?</a:t>
            </a:r>
          </a:p>
        </p:txBody>
      </p:sp>
      <p:sp>
        <p:nvSpPr>
          <p:cNvPr id="9" name="Rectangle 8"/>
          <p:cNvSpPr/>
          <p:nvPr/>
        </p:nvSpPr>
        <p:spPr>
          <a:xfrm>
            <a:off x="2987040" y="2966909"/>
            <a:ext cx="2743200" cy="48973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Urgencia, a quirófano sin esperar: reducir, fijar y volver a evaluar la perfusión; con la mano fría, cirujano vascular avisado desde el inicio [r2][r6][r27]</a:t>
            </a:r>
          </a:p>
        </p:txBody>
      </p:sp>
      <p:sp>
        <p:nvSpPr>
          <p:cNvPr id="10" name="Decision 9"/>
          <p:cNvSpPr/>
          <p:nvPr/>
        </p:nvSpPr>
        <p:spPr>
          <a:xfrm>
            <a:off x="6339839" y="2966909"/>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Clasificar con Gartland modificado: ¿qué tipo es?</a:t>
            </a:r>
          </a:p>
        </p:txBody>
      </p:sp>
      <p:sp>
        <p:nvSpPr>
          <p:cNvPr id="11" name="Decision 10"/>
          <p:cNvSpPr/>
          <p:nvPr/>
        </p:nvSpPr>
        <p:spPr>
          <a:xfrm>
            <a:off x="1755647" y="3566372"/>
            <a:ext cx="237744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Tras reducir y fijar: ¿vuelven la perfusión y el pulso?</a:t>
            </a:r>
          </a:p>
        </p:txBody>
      </p:sp>
      <p:sp>
        <p:nvSpPr>
          <p:cNvPr id="12" name="Rounded Rectangle 11"/>
          <p:cNvSpPr/>
          <p:nvPr/>
        </p:nvSpPr>
        <p:spPr>
          <a:xfrm>
            <a:off x="3877056" y="3566372"/>
            <a:ext cx="2377440" cy="489734"/>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Tipo I: férula o yeso braquial con flexión de 80° a 90° como máximo; control radiográfico a los 7-10 días; retiro a las 3 semanas [r2][r1]</a:t>
            </a:r>
          </a:p>
        </p:txBody>
      </p:sp>
      <p:sp>
        <p:nvSpPr>
          <p:cNvPr id="13" name="Decision 12"/>
          <p:cNvSpPr/>
          <p:nvPr/>
        </p:nvSpPr>
        <p:spPr>
          <a:xfrm>
            <a:off x="5998464" y="3566372"/>
            <a:ext cx="237744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Tipo II: ¿hay rotación, varo o valgo, conminución medial o ángulo diafisocondíleo menor de 30°? [r1][r31]</a:t>
            </a:r>
          </a:p>
        </p:txBody>
      </p:sp>
      <p:sp>
        <p:nvSpPr>
          <p:cNvPr id="14" name="Rectangle 13"/>
          <p:cNvSpPr/>
          <p:nvPr/>
        </p:nvSpPr>
        <p:spPr>
          <a:xfrm>
            <a:off x="8119871" y="3566372"/>
            <a:ext cx="2377440" cy="48973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Tipo III, tipo IV o flexión desplazada: reducción cerrada con agujas bajo fluoroscopia [r2]</a:t>
            </a:r>
          </a:p>
        </p:txBody>
      </p:sp>
      <p:sp>
        <p:nvSpPr>
          <p:cNvPr id="15" name="Rectangle 14"/>
          <p:cNvSpPr/>
          <p:nvPr/>
        </p:nvSpPr>
        <p:spPr>
          <a:xfrm>
            <a:off x="1755647" y="4165834"/>
            <a:ext cx="237744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Mano pálida persistente: explorar la fosa antecubital por vía anterior con el cirujano vascular, con la fractura ya fijada [r2][r1]</a:t>
            </a:r>
          </a:p>
        </p:txBody>
      </p:sp>
      <p:sp>
        <p:nvSpPr>
          <p:cNvPr id="16" name="Rectangle 15"/>
          <p:cNvSpPr/>
          <p:nvPr/>
        </p:nvSpPr>
        <p:spPr>
          <a:xfrm>
            <a:off x="3877056" y="4165834"/>
            <a:ext cx="237744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Mano rosada sin pulso: sin consenso; observación hospitalaria con examen seriado, o explorar si empeora la perfusión [r2][r6][r30]</a:t>
            </a:r>
          </a:p>
        </p:txBody>
      </p:sp>
      <p:sp>
        <p:nvSpPr>
          <p:cNvPr id="17" name="Rectangle 16"/>
          <p:cNvSpPr/>
          <p:nvPr/>
        </p:nvSpPr>
        <p:spPr>
          <a:xfrm>
            <a:off x="5998464" y="4165834"/>
            <a:ext cx="237744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Sí: reducción cerrada y agujas [r1][r31]</a:t>
            </a:r>
          </a:p>
        </p:txBody>
      </p:sp>
      <p:sp>
        <p:nvSpPr>
          <p:cNvPr id="18" name="Rounded Rectangle 17"/>
          <p:cNvSpPr/>
          <p:nvPr/>
        </p:nvSpPr>
        <p:spPr>
          <a:xfrm>
            <a:off x="8119871" y="4165834"/>
            <a:ext cx="237744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No: reducción con sedación, yeso y control radiográfico cercano, sabiendo que puede perderse; o agujas si hay dudas [r32][r33]</a:t>
            </a:r>
          </a:p>
        </p:txBody>
      </p:sp>
      <p:sp>
        <p:nvSpPr>
          <p:cNvPr id="19" name="Rounded Rectangle 18"/>
          <p:cNvSpPr/>
          <p:nvPr/>
        </p:nvSpPr>
        <p:spPr>
          <a:xfrm>
            <a:off x="2987040" y="4595178"/>
            <a:ext cx="2743200" cy="489734"/>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Vigilar perfusión, nervios y compartimentos; ver la tabla de complicaciones [r28][r29]</a:t>
            </a:r>
          </a:p>
        </p:txBody>
      </p:sp>
      <p:sp>
        <p:nvSpPr>
          <p:cNvPr id="20" name="Decision 19"/>
          <p:cNvSpPr/>
          <p:nvPr/>
        </p:nvSpPr>
        <p:spPr>
          <a:xfrm>
            <a:off x="6339839" y="4595178"/>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¿Reducción aceptable en 4 proyecciones (línea humeral anterior, Baumann, rotación)? [r1]</a:t>
            </a:r>
          </a:p>
        </p:txBody>
      </p:sp>
      <p:sp>
        <p:nvSpPr>
          <p:cNvPr id="21" name="Rectangle 20"/>
          <p:cNvSpPr/>
          <p:nvPr/>
        </p:nvSpPr>
        <p:spPr>
          <a:xfrm>
            <a:off x="2987040" y="5194640"/>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Fijar con 2 o 3 agujas laterales divergentes; la medial solo si hace falta y con minincisión [r2][r4][r7]</a:t>
            </a:r>
          </a:p>
        </p:txBody>
      </p:sp>
      <p:sp>
        <p:nvSpPr>
          <p:cNvPr id="22" name="Rectangle 21"/>
          <p:cNvSpPr/>
          <p:nvPr/>
        </p:nvSpPr>
        <p:spPr>
          <a:xfrm>
            <a:off x="6522720" y="5194640"/>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No se logra, hay tope blando o atrapamiento: reducción abierta, por vía anterior si hay compromiso vascular [r1][r34]</a:t>
            </a:r>
          </a:p>
        </p:txBody>
      </p:sp>
      <p:sp>
        <p:nvSpPr>
          <p:cNvPr id="23" name="Rounded Rectangle 22"/>
          <p:cNvSpPr/>
          <p:nvPr/>
        </p:nvSpPr>
        <p:spPr>
          <a:xfrm>
            <a:off x="4754880" y="5623984"/>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Inmovilizar a unos 70° de flexión; retirar agujas y férula hacia las 3 semanas [r1]</a:t>
            </a:r>
          </a:p>
        </p:txBody>
      </p:sp>
      <p:cxnSp>
        <p:nvCxnSpPr>
          <p:cNvPr id="24" name="Connector 23"/>
          <p:cNvCxnSpPr>
            <a:stCxn id="6" idx="2"/>
            <a:endCxn id="7" idx="0"/>
          </p:cNvCxnSpPr>
          <p:nvPr/>
        </p:nvCxnSpPr>
        <p:spPr>
          <a:xfrm flipH="1">
            <a:off x="6126480" y="182837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7" idx="2"/>
            <a:endCxn id="8" idx="0"/>
          </p:cNvCxnSpPr>
          <p:nvPr/>
        </p:nvCxnSpPr>
        <p:spPr>
          <a:xfrm flipH="1">
            <a:off x="6126480" y="225771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8" idx="2"/>
            <a:endCxn id="9" idx="0"/>
          </p:cNvCxnSpPr>
          <p:nvPr/>
        </p:nvCxnSpPr>
        <p:spPr>
          <a:xfrm flipH="1">
            <a:off x="4358640" y="285718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004816" y="284986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8" idx="2"/>
            <a:endCxn id="10" idx="0"/>
          </p:cNvCxnSpPr>
          <p:nvPr/>
        </p:nvCxnSpPr>
        <p:spPr>
          <a:xfrm>
            <a:off x="6126480" y="2857181"/>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800087" y="284986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9" idx="2"/>
            <a:endCxn id="11" idx="0"/>
          </p:cNvCxnSpPr>
          <p:nvPr/>
        </p:nvCxnSpPr>
        <p:spPr>
          <a:xfrm flipH="1">
            <a:off x="2944367" y="3456643"/>
            <a:ext cx="1414273"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1" idx="2"/>
            <a:endCxn id="19" idx="0"/>
          </p:cNvCxnSpPr>
          <p:nvPr/>
        </p:nvCxnSpPr>
        <p:spPr>
          <a:xfrm>
            <a:off x="2944367" y="4056106"/>
            <a:ext cx="1414273" cy="5390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3494226" y="419906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3" name="Connector 32"/>
          <p:cNvCxnSpPr>
            <a:stCxn id="11" idx="2"/>
            <a:endCxn id="15" idx="0"/>
          </p:cNvCxnSpPr>
          <p:nvPr/>
        </p:nvCxnSpPr>
        <p:spPr>
          <a:xfrm flipH="1">
            <a:off x="2944367" y="405610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999231" y="4048790"/>
            <a:ext cx="457200" cy="274320"/>
          </a:xfrm>
          <a:prstGeom prst="rect">
            <a:avLst/>
          </a:prstGeom>
          <a:noFill/>
        </p:spPr>
        <p:txBody>
          <a:bodyPr wrap="square">
            <a:spAutoFit/>
          </a:bodyPr>
          <a:lstStyle/>
          <a:p>
            <a:r>
              <a:rPr sz="1200" b="1">
                <a:solidFill>
                  <a:srgbClr val="D97706"/>
                </a:solidFill>
                <a:latin typeface="Calibri"/>
              </a:rPr>
              <a:t>no: mano pálida</a:t>
            </a:r>
          </a:p>
        </p:txBody>
      </p:sp>
      <p:cxnSp>
        <p:nvCxnSpPr>
          <p:cNvPr id="35" name="Connector 34"/>
          <p:cNvCxnSpPr>
            <a:stCxn id="11" idx="2"/>
            <a:endCxn id="16" idx="0"/>
          </p:cNvCxnSpPr>
          <p:nvPr/>
        </p:nvCxnSpPr>
        <p:spPr>
          <a:xfrm>
            <a:off x="2944367" y="4056106"/>
            <a:ext cx="212140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741724" y="4048790"/>
            <a:ext cx="457200" cy="274320"/>
          </a:xfrm>
          <a:prstGeom prst="rect">
            <a:avLst/>
          </a:prstGeom>
          <a:noFill/>
        </p:spPr>
        <p:txBody>
          <a:bodyPr wrap="square">
            <a:spAutoFit/>
          </a:bodyPr>
          <a:lstStyle/>
          <a:p>
            <a:r>
              <a:rPr sz="1200" b="1">
                <a:solidFill>
                  <a:srgbClr val="D97706"/>
                </a:solidFill>
                <a:latin typeface="Calibri"/>
              </a:rPr>
              <a:t>no: mano rosada</a:t>
            </a:r>
          </a:p>
        </p:txBody>
      </p:sp>
      <p:cxnSp>
        <p:nvCxnSpPr>
          <p:cNvPr id="37" name="Connector 36"/>
          <p:cNvCxnSpPr>
            <a:stCxn id="15" idx="2"/>
            <a:endCxn id="19" idx="0"/>
          </p:cNvCxnSpPr>
          <p:nvPr/>
        </p:nvCxnSpPr>
        <p:spPr>
          <a:xfrm>
            <a:off x="2944367" y="4485449"/>
            <a:ext cx="1414273"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6" idx="2"/>
            <a:endCxn id="19" idx="0"/>
          </p:cNvCxnSpPr>
          <p:nvPr/>
        </p:nvCxnSpPr>
        <p:spPr>
          <a:xfrm flipH="1">
            <a:off x="4358640" y="4485449"/>
            <a:ext cx="707136"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a:stCxn id="10" idx="2"/>
            <a:endCxn id="12" idx="0"/>
          </p:cNvCxnSpPr>
          <p:nvPr/>
        </p:nvCxnSpPr>
        <p:spPr>
          <a:xfrm flipH="1">
            <a:off x="5065776" y="3456643"/>
            <a:ext cx="2828543"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401408" y="3449328"/>
            <a:ext cx="457200" cy="274320"/>
          </a:xfrm>
          <a:prstGeom prst="rect">
            <a:avLst/>
          </a:prstGeom>
          <a:noFill/>
        </p:spPr>
        <p:txBody>
          <a:bodyPr wrap="square">
            <a:spAutoFit/>
          </a:bodyPr>
          <a:lstStyle/>
          <a:p>
            <a:r>
              <a:rPr sz="1200" b="1">
                <a:solidFill>
                  <a:srgbClr val="D97706"/>
                </a:solidFill>
                <a:latin typeface="Calibri"/>
              </a:rPr>
              <a:t>tipo I</a:t>
            </a:r>
          </a:p>
        </p:txBody>
      </p:sp>
      <p:cxnSp>
        <p:nvCxnSpPr>
          <p:cNvPr id="41" name="Connector 40"/>
          <p:cNvCxnSpPr>
            <a:stCxn id="10" idx="2"/>
            <a:endCxn id="13" idx="0"/>
          </p:cNvCxnSpPr>
          <p:nvPr/>
        </p:nvCxnSpPr>
        <p:spPr>
          <a:xfrm flipH="1">
            <a:off x="7187184" y="3456643"/>
            <a:ext cx="707135"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7143901" y="3449328"/>
            <a:ext cx="457200" cy="274320"/>
          </a:xfrm>
          <a:prstGeom prst="rect">
            <a:avLst/>
          </a:prstGeom>
          <a:noFill/>
        </p:spPr>
        <p:txBody>
          <a:bodyPr wrap="square">
            <a:spAutoFit/>
          </a:bodyPr>
          <a:lstStyle/>
          <a:p>
            <a:r>
              <a:rPr sz="1200" b="1">
                <a:solidFill>
                  <a:srgbClr val="D97706"/>
                </a:solidFill>
                <a:latin typeface="Calibri"/>
              </a:rPr>
              <a:t>tipo II</a:t>
            </a:r>
          </a:p>
        </p:txBody>
      </p:sp>
      <p:cxnSp>
        <p:nvCxnSpPr>
          <p:cNvPr id="43" name="Connector 42"/>
          <p:cNvCxnSpPr>
            <a:stCxn id="10" idx="2"/>
            <a:endCxn id="14" idx="0"/>
          </p:cNvCxnSpPr>
          <p:nvPr/>
        </p:nvCxnSpPr>
        <p:spPr>
          <a:xfrm>
            <a:off x="7894319" y="3456643"/>
            <a:ext cx="1414272"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8444178" y="3449328"/>
            <a:ext cx="457200" cy="274320"/>
          </a:xfrm>
          <a:prstGeom prst="rect">
            <a:avLst/>
          </a:prstGeom>
          <a:noFill/>
        </p:spPr>
        <p:txBody>
          <a:bodyPr wrap="square">
            <a:spAutoFit/>
          </a:bodyPr>
          <a:lstStyle/>
          <a:p>
            <a:r>
              <a:rPr sz="1200" b="1">
                <a:solidFill>
                  <a:srgbClr val="D97706"/>
                </a:solidFill>
                <a:latin typeface="Calibri"/>
              </a:rPr>
              <a:t>III, IV o flexión</a:t>
            </a:r>
          </a:p>
        </p:txBody>
      </p:sp>
      <p:cxnSp>
        <p:nvCxnSpPr>
          <p:cNvPr id="45" name="Connector 44"/>
          <p:cNvCxnSpPr>
            <a:stCxn id="13" idx="2"/>
            <a:endCxn id="17" idx="0"/>
          </p:cNvCxnSpPr>
          <p:nvPr/>
        </p:nvCxnSpPr>
        <p:spPr>
          <a:xfrm flipH="1">
            <a:off x="7187184" y="405610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7242048" y="404879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7" name="Connector 46"/>
          <p:cNvCxnSpPr>
            <a:stCxn id="13" idx="2"/>
            <a:endCxn id="18" idx="0"/>
          </p:cNvCxnSpPr>
          <p:nvPr/>
        </p:nvCxnSpPr>
        <p:spPr>
          <a:xfrm>
            <a:off x="7187184" y="4056106"/>
            <a:ext cx="2121407"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7984540" y="4048790"/>
            <a:ext cx="457200" cy="274320"/>
          </a:xfrm>
          <a:prstGeom prst="rect">
            <a:avLst/>
          </a:prstGeom>
          <a:noFill/>
        </p:spPr>
        <p:txBody>
          <a:bodyPr wrap="square">
            <a:spAutoFit/>
          </a:bodyPr>
          <a:lstStyle/>
          <a:p>
            <a:r>
              <a:rPr sz="1200" b="1">
                <a:solidFill>
                  <a:srgbClr val="D97706"/>
                </a:solidFill>
                <a:latin typeface="Calibri"/>
              </a:rPr>
              <a:t>no</a:t>
            </a:r>
          </a:p>
        </p:txBody>
      </p:sp>
      <p:cxnSp>
        <p:nvCxnSpPr>
          <p:cNvPr id="49" name="Connector 48"/>
          <p:cNvCxnSpPr>
            <a:stCxn id="17" idx="2"/>
            <a:endCxn id="20" idx="0"/>
          </p:cNvCxnSpPr>
          <p:nvPr/>
        </p:nvCxnSpPr>
        <p:spPr>
          <a:xfrm>
            <a:off x="7187184" y="4485449"/>
            <a:ext cx="707135"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0" name="Connector 49"/>
          <p:cNvCxnSpPr>
            <a:stCxn id="14" idx="2"/>
            <a:endCxn id="20" idx="0"/>
          </p:cNvCxnSpPr>
          <p:nvPr/>
        </p:nvCxnSpPr>
        <p:spPr>
          <a:xfrm flipH="1">
            <a:off x="7894319" y="4056106"/>
            <a:ext cx="1414272" cy="5390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1" name="Connector 50"/>
          <p:cNvCxnSpPr>
            <a:stCxn id="20" idx="2"/>
            <a:endCxn id="21" idx="0"/>
          </p:cNvCxnSpPr>
          <p:nvPr/>
        </p:nvCxnSpPr>
        <p:spPr>
          <a:xfrm flipH="1">
            <a:off x="4358640" y="5084912"/>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6153911" y="507759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3" name="Connector 52"/>
          <p:cNvCxnSpPr>
            <a:stCxn id="20" idx="2"/>
            <a:endCxn id="22" idx="0"/>
          </p:cNvCxnSpPr>
          <p:nvPr/>
        </p:nvCxnSpPr>
        <p:spPr>
          <a:xfrm>
            <a:off x="7894319" y="5084912"/>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7949183" y="5077596"/>
            <a:ext cx="457200" cy="274320"/>
          </a:xfrm>
          <a:prstGeom prst="rect">
            <a:avLst/>
          </a:prstGeom>
          <a:noFill/>
        </p:spPr>
        <p:txBody>
          <a:bodyPr wrap="square">
            <a:spAutoFit/>
          </a:bodyPr>
          <a:lstStyle/>
          <a:p>
            <a:r>
              <a:rPr sz="1200" b="1">
                <a:solidFill>
                  <a:srgbClr val="D97706"/>
                </a:solidFill>
                <a:latin typeface="Calibri"/>
              </a:rPr>
              <a:t>no</a:t>
            </a:r>
          </a:p>
        </p:txBody>
      </p:sp>
      <p:cxnSp>
        <p:nvCxnSpPr>
          <p:cNvPr id="55" name="Connector 54"/>
          <p:cNvCxnSpPr>
            <a:stCxn id="21" idx="2"/>
            <a:endCxn id="23" idx="0"/>
          </p:cNvCxnSpPr>
          <p:nvPr/>
        </p:nvCxnSpPr>
        <p:spPr>
          <a:xfrm>
            <a:off x="4358640" y="551425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6" name="Connector 55"/>
          <p:cNvCxnSpPr>
            <a:stCxn id="22" idx="2"/>
            <a:endCxn id="23" idx="0"/>
          </p:cNvCxnSpPr>
          <p:nvPr/>
        </p:nvCxnSpPr>
        <p:spPr>
          <a:xfrm flipH="1">
            <a:off x="6126480" y="551425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del yeso a las agujas y cuándo abrir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Vaquero-Picado A et al. EFORT Open Rev. 2018. doi:10.1302/2058-5241.3.170049</a:t>
            </a:r>
          </a:p>
          <a:p>
            <a:r>
              <a:rPr sz="800">
                <a:solidFill>
                  <a:srgbClr val="5A6469"/>
                </a:solidFill>
                <a:latin typeface="Calibri"/>
              </a:rPr>
              <a:t>[r2] American Academy of Orthopaedic Surgeons. 2011.</a:t>
            </a:r>
          </a:p>
          <a:p>
            <a:r>
              <a:rPr sz="800">
                <a:solidFill>
                  <a:srgbClr val="5A6469"/>
                </a:solidFill>
                <a:latin typeface="Calibri"/>
              </a:rPr>
              <a:t>[r4] Sankar WN et al. J Bone Joint Surg Am. 2007. doi:10.2106/JBJS.F.00076</a:t>
            </a:r>
          </a:p>
          <a:p>
            <a:r>
              <a:rPr sz="800">
                <a:solidFill>
                  <a:srgbClr val="5A6469"/>
                </a:solidFill>
                <a:latin typeface="Calibri"/>
              </a:rPr>
              <a:t>[r5] Skaggs DL et al. J Bone Joint Surg Am. 2004. doi:10.2106/00004623-200404000-00006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madre.</a:t>
            </a:r>
          </a:p>
          <a:p>
            <a:pPr marL="347472" indent="-347472">
              <a:spcAft>
                <a:spcPts val="1400"/>
              </a:spcAft>
              <a:buChar char="•"/>
            </a:pPr>
            <a:r>
              <a:rPr sz="2800">
                <a:solidFill>
                  <a:srgbClr val="263238"/>
                </a:solidFill>
                <a:latin typeface="Calibri"/>
              </a:rPr>
              <a:t>Lo que no se desplaza se inmoviliza; lo que se desplaza se reduce y se fija.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iatrogénica del nervio cubital según la técnica de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2011.</a:t>
            </a:r>
          </a:p>
          <a:p>
            <a:r>
              <a:rPr sz="1000">
                <a:solidFill>
                  <a:srgbClr val="5A6469"/>
                </a:solidFill>
                <a:latin typeface="Calibri"/>
              </a:rPr>
              <a:t>[r1] Vaquero-Picado A et al. EFORT Open Rev. 2018. doi:10.1302/2058-5241.3.170049</a:t>
            </a:r>
          </a:p>
          <a:p>
            <a:r>
              <a:rPr sz="1000">
                <a:solidFill>
                  <a:srgbClr val="5A6469"/>
                </a:solidFill>
                <a:latin typeface="Calibri"/>
              </a:rPr>
              <a:t>[r7] Rees AB et al. J Bone Joint Surg Am. 2022. doi:10.2106/JBJS.21.00301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Pérdida de reducción o inestabilidad de la fijación según la configuración de agujas (definiciones distintas en cada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American Academy of Orthopaedic Surgeons. 2011.</a:t>
            </a:r>
          </a:p>
          <a:p>
            <a:r>
              <a:rPr sz="1000">
                <a:solidFill>
                  <a:srgbClr val="5A6469"/>
                </a:solidFill>
                <a:latin typeface="Calibri"/>
              </a:rPr>
              <a:t>[r45] Abdel Karim M et al. J Orthop Trauma. 2016. doi:10.1097/BOT.0000000000000473</a:t>
            </a:r>
          </a:p>
          <a:p>
            <a:r>
              <a:rPr sz="1000">
                <a:solidFill>
                  <a:srgbClr val="5A6469"/>
                </a:solidFill>
                <a:latin typeface="Calibri"/>
              </a:rPr>
              <a:t>[r4] Sankar WN et al. J Bone Joint Surg Am. 2007. doi:10.2106/JBJS.F.00076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reducción cerrada y agujas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Vaquero-Picado A et al. EFORT Open Rev. 2018. doi:10.1302/2058-5241.3.170049</a:t>
            </a:r>
          </a:p>
          <a:p>
            <a:r>
              <a:rPr sz="800">
                <a:solidFill>
                  <a:srgbClr val="5A6469"/>
                </a:solidFill>
                <a:latin typeface="Calibri"/>
              </a:rPr>
              <a:t>[r3] Howard A et al. 2026.</a:t>
            </a:r>
          </a:p>
          <a:p>
            <a:r>
              <a:rPr sz="800">
                <a:solidFill>
                  <a:srgbClr val="5A6469"/>
                </a:solidFill>
                <a:latin typeface="Calibri"/>
              </a:rPr>
              <a:t>[r4] Sankar WN et al. J Bone Joint Surg Am. 2007. doi:10.2106/JBJS.F.00076</a:t>
            </a:r>
          </a:p>
          <a:p>
            <a:r>
              <a:rPr sz="800">
                <a:solidFill>
                  <a:srgbClr val="5A6469"/>
                </a:solidFill>
                <a:latin typeface="Calibri"/>
              </a:rPr>
              <a:t>[r5] Skaggs DL et al. J Bone Joint Surg Am. 2004. doi:10.2106/00004623-200404000-00006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&gt; Apoyo de estudio para entender la lógica del procedimiento.</a:t>
            </a:r>
          </a:p>
          <a:p>
            <a:pPr marL="347472" indent="-347472">
              <a:spcAft>
                <a:spcPts val="1400"/>
              </a:spcAft>
              <a:buChar char="•"/>
            </a:pPr>
            <a:r>
              <a:rPr sz="2400">
                <a:solidFill>
                  <a:srgbClr val="263238"/>
                </a:solidFill>
                <a:latin typeface="Calibri"/>
              </a:rPr>
              <a:t>No sustituye al tutor ni al manual del implante o de la institución.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reducción cerrada y agujas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Howard A et al. 2026.</a:t>
            </a:r>
          </a:p>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Arteria braquial y mediano por delante, atrapados en el foco [r3][r1].</a:t>
            </a:r>
          </a:p>
          <a:p>
            <a:pPr marL="347472" indent="-347472">
              <a:spcAft>
                <a:spcPts val="1400"/>
              </a:spcAft>
              <a:buChar char="•"/>
            </a:pPr>
            <a:r>
              <a:rPr sz="2800">
                <a:solidFill>
                  <a:srgbClr val="263238"/>
                </a:solidFill>
                <a:latin typeface="Calibri"/>
              </a:rPr>
              <a:t>Cómo saber que la reducción está bien.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Pérdida de fijación en tipo III según el número de agujas (Sankar 2007)</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Sankar WN et al. J Bone Joint Surg Am. 2007. doi:10.2106/JBJS.F.00076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vasculares, nerviosas, compartimentales y de la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Lesión vascular.</a:t>
            </a:r>
          </a:p>
          <a:p>
            <a:pPr marL="347472" indent="-347472">
              <a:spcAft>
                <a:spcPts val="1400"/>
              </a:spcAft>
              <a:buChar char="•"/>
            </a:pPr>
            <a:r>
              <a:rPr sz="2800">
                <a:solidFill>
                  <a:srgbClr val="263238"/>
                </a:solidFill>
                <a:latin typeface="Calibri"/>
              </a:rPr>
              <a:t>Entre 10 % y 20 % de las fracturas desplazadas tienen alteración vascular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Síndrome compartimental en la fractura supracondílea: frecuencia según el contexto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Armstrong DG et al. J Orthop Trauma. 2021. doi:10.1097/BOT.0000000000002030</a:t>
            </a:r>
          </a:p>
          <a:p>
            <a:r>
              <a:rPr sz="1000">
                <a:solidFill>
                  <a:srgbClr val="5A6469"/>
                </a:solidFill>
                <a:latin typeface="Calibri"/>
              </a:rPr>
              <a:t>[r18] Robertson AK et al. J Pediatr Orthop. 2018. doi:10.1097/BPO.0000000000001144</a:t>
            </a:r>
          </a:p>
          <a:p>
            <a:r>
              <a:rPr sz="1000">
                <a:solidFill>
                  <a:srgbClr val="5A6469"/>
                </a:solidFill>
                <a:latin typeface="Calibri"/>
              </a:rPr>
              <a:t>[r23] Harris LR et al. 2019. doi:10.1097/BPO.0000000000001238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Mano rosada sin pulso: reaparición del pulso dentro de 24 horas según el manejo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Itte VN et al. Injury. 2026. doi:10.1016/j.injury.2026.113461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[r23] Harris LR et al. 2019. doi:10.1097/BPO.0000000000001238</a:t>
            </a:r>
          </a:p>
          <a:p>
            <a:r>
              <a:rPr sz="800">
                <a:solidFill>
                  <a:srgbClr val="5A6469"/>
                </a:solidFill>
                <a:latin typeface="Calibri"/>
              </a:rPr>
              <a:t>[r38] Moraleda L et al. J Bone Joint Surg Am. 2013. doi:10.2106/jbjs.l.00132</a:t>
            </a:r>
          </a:p>
          <a:p>
            <a:r>
              <a:rPr sz="800">
                <a:solidFill>
                  <a:srgbClr val="5A6469"/>
                </a:solidFill>
                <a:latin typeface="Calibri"/>
              </a:rPr>
              <a:t>[r39] Sinikumpu JJ et al. Bone Joint J. 2016. doi:10.1302/0301-620X.98B10.35923</a:t>
            </a:r>
          </a:p>
          <a:p>
            <a:r>
              <a:rPr sz="800">
                <a:solidFill>
                  <a:srgbClr val="5A6469"/>
                </a:solidFill>
                <a:latin typeface="Calibri"/>
              </a:rPr>
              <a:t>[r51] Tuomilehto N et al. Acta Orthop. 2018. doi:10.1080/17453674.2018.1438765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 largo plazo.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 satisfactorio a largo plazo (criterios de Flynn)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Sinikumpu JJ et al. Bone Joint J. 2016. doi:10.1302/0301-620X.98B10.35923</a:t>
            </a:r>
          </a:p>
          <a:p>
            <a:r>
              <a:rPr sz="1000">
                <a:solidFill>
                  <a:srgbClr val="5A6469"/>
                </a:solidFill>
                <a:latin typeface="Calibri"/>
              </a:rPr>
              <a:t>[r38] Moraleda L et al. J Bone Joint Surg Am. 2013. doi:10.2106/jbjs.l.00132</a:t>
            </a:r>
          </a:p>
          <a:p>
            <a:r>
              <a:rPr sz="1000">
                <a:solidFill>
                  <a:srgbClr val="5A6469"/>
                </a:solidFill>
                <a:latin typeface="Calibri"/>
              </a:rPr>
              <a:t>[r51] Tuomilehto N et al. Acta Orthop. 2018. doi:10.1080/17453674.2018.1438765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Resultados a largo plazo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Sinikumpu JJ et al. Bone Joint J. 2016. doi:10.1302/0301-620X.98B10.35923</a:t>
            </a:r>
          </a:p>
          <a:p>
            <a:r>
              <a:rPr sz="1000">
                <a:solidFill>
                  <a:srgbClr val="5A6469"/>
                </a:solidFill>
                <a:latin typeface="Calibri"/>
              </a:rPr>
              <a:t>[r51] Tuomilehto N et al. Acta Orthop. 2018. doi:10.1080/17453674.2018.1438765</a:t>
            </a:r>
          </a:p>
          <a:p>
            <a:r>
              <a:rPr sz="1000">
                <a:solidFill>
                  <a:srgbClr val="5A6469"/>
                </a:solidFill>
                <a:latin typeface="Calibri"/>
              </a:rPr>
              <a:t>[r38] Moraleda L et al. J Bone Joint Surg Am. 2013. doi:10.2106/jbjs.l.00132</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Pacientes</a:t>
                      </a:r>
                    </a:p>
                  </a:txBody>
                  <a:tcPr>
                    <a:solidFill>
                      <a:srgbClr val="0F5F6B"/>
                    </a:solidFill>
                  </a:tcPr>
                </a:tc>
                <a:tc>
                  <a:txBody>
                    <a:bodyPr/>
                    <a:lstStyle/>
                    <a:p>
                      <a:r>
                        <a:rPr sz="1400" b="1">
                          <a:solidFill>
                            <a:srgbClr val="FFFFFF"/>
                          </a:solidFill>
                          <a:latin typeface="Calibri"/>
                        </a:rPr>
                        <a:t>Seguimiento</a:t>
                      </a:r>
                    </a:p>
                  </a:txBody>
                  <a:tcPr>
                    <a:solidFill>
                      <a:srgbClr val="0F5F6B"/>
                    </a:solidFill>
                  </a:tcPr>
                </a:tc>
                <a:tc>
                  <a:txBody>
                    <a:bodyPr/>
                    <a:lstStyle/>
                    <a:p>
                      <a:r>
                        <a:rPr sz="1400" b="1">
                          <a:solidFill>
                            <a:srgbClr val="FFFFFF"/>
                          </a:solidFill>
                          <a:latin typeface="Calibri"/>
                        </a:rPr>
                        <a:t>Resultado principal</a:t>
                      </a:r>
                    </a:p>
                  </a:txBody>
                  <a:tcPr>
                    <a:solidFill>
                      <a:srgbClr val="0F5F6B"/>
                    </a:solidFill>
                  </a:tcPr>
                </a:tc>
              </a:tr>
              <a:tr h="457200">
                <a:tc>
                  <a:txBody>
                    <a:bodyPr/>
                    <a:lstStyle/>
                    <a:p>
                      <a:r>
                        <a:rPr sz="1400">
                          <a:solidFill>
                            <a:srgbClr val="263238"/>
                          </a:solidFill>
                          <a:latin typeface="Calibri"/>
                        </a:rPr>
                        <a:t>Sinikumpu 2016</a:t>
                      </a:r>
                    </a:p>
                  </a:txBody>
                  <a:tcPr>
                    <a:solidFill>
                      <a:srgbClr val="EEF3F4"/>
                    </a:solidFill>
                  </a:tcPr>
                </a:tc>
                <a:tc>
                  <a:txBody>
                    <a:bodyPr/>
                    <a:lstStyle/>
                    <a:p>
                      <a:r>
                        <a:rPr sz="1400">
                          <a:solidFill>
                            <a:srgbClr val="263238"/>
                          </a:solidFill>
                          <a:latin typeface="Calibri"/>
                        </a:rPr>
                        <a:t>81 niños con Gartland I a III</a:t>
                      </a:r>
                    </a:p>
                  </a:txBody>
                  <a:tcPr>
                    <a:solidFill>
                      <a:srgbClr val="EEF3F4"/>
                    </a:solidFill>
                  </a:tcPr>
                </a:tc>
                <a:tc>
                  <a:txBody>
                    <a:bodyPr/>
                    <a:lstStyle/>
                    <a:p>
                      <a:r>
                        <a:rPr sz="1400">
                          <a:solidFill>
                            <a:srgbClr val="263238"/>
                          </a:solidFill>
                          <a:latin typeface="Calibri"/>
                        </a:rPr>
                        <a:t>10 años o más (media 12,1)</a:t>
                      </a:r>
                    </a:p>
                  </a:txBody>
                  <a:tcPr>
                    <a:solidFill>
                      <a:srgbClr val="EEF3F4"/>
                    </a:solidFill>
                  </a:tcPr>
                </a:tc>
                <a:tc>
                  <a:txBody>
                    <a:bodyPr/>
                    <a:lstStyle/>
                    <a:p>
                      <a:r>
                        <a:rPr sz="1400">
                          <a:solidFill>
                            <a:srgbClr val="263238"/>
                          </a:solidFill>
                          <a:latin typeface="Calibri"/>
                        </a:rPr>
                        <a:t>Flynn satisfactorio 75,3 %; flexión reducida más de 10° en 24,7 %</a:t>
                      </a:r>
                    </a:p>
                  </a:txBody>
                  <a:tcPr>
                    <a:solidFill>
                      <a:srgbClr val="EEF3F4"/>
                    </a:solidFill>
                  </a:tcPr>
                </a:tc>
              </a:tr>
              <a:tr h="457200">
                <a:tc>
                  <a:txBody>
                    <a:bodyPr/>
                    <a:lstStyle/>
                    <a:p>
                      <a:r>
                        <a:rPr sz="1400">
                          <a:solidFill>
                            <a:srgbClr val="263238"/>
                          </a:solidFill>
                          <a:latin typeface="Calibri"/>
                        </a:rPr>
                        <a:t>Tuomilehto 2018</a:t>
                      </a:r>
                    </a:p>
                  </a:txBody>
                  <a:tcPr>
                    <a:solidFill>
                      <a:srgbClr val="FFFFFF"/>
                    </a:solidFill>
                  </a:tcPr>
                </a:tc>
                <a:tc>
                  <a:txBody>
                    <a:bodyPr/>
                    <a:lstStyle/>
                    <a:p>
                      <a:r>
                        <a:rPr sz="1400">
                          <a:solidFill>
                            <a:srgbClr val="263238"/>
                          </a:solidFill>
                          <a:latin typeface="Calibri"/>
                        </a:rPr>
                        <a:t>168 niños con agujas contestaron; 65 examinados</a:t>
                      </a:r>
                    </a:p>
                  </a:txBody>
                  <a:tcPr>
                    <a:solidFill>
                      <a:srgbClr val="FFFFFF"/>
                    </a:solidFill>
                  </a:tcPr>
                </a:tc>
                <a:tc>
                  <a:txBody>
                    <a:bodyPr/>
                    <a:lstStyle/>
                    <a:p>
                      <a:r>
                        <a:rPr sz="1400">
                          <a:solidFill>
                            <a:srgbClr val="263238"/>
                          </a:solidFill>
                          <a:latin typeface="Calibri"/>
                        </a:rPr>
                        <a:t>7 a 12 años (media 9)</a:t>
                      </a:r>
                    </a:p>
                  </a:txBody>
                  <a:tcPr>
                    <a:solidFill>
                      <a:srgbClr val="FFFFFF"/>
                    </a:solidFill>
                  </a:tcPr>
                </a:tc>
                <a:tc>
                  <a:txBody>
                    <a:bodyPr/>
                    <a:lstStyle/>
                    <a:p>
                      <a:r>
                        <a:rPr sz="1400">
                          <a:solidFill>
                            <a:srgbClr val="263238"/>
                          </a:solidFill>
                          <a:latin typeface="Calibri"/>
                        </a:rPr>
                        <a:t>Aspecto 8,7 y función 9,0 sobre 10; Flynn bueno o excelente en 60 de 65</a:t>
                      </a:r>
                    </a:p>
                  </a:txBody>
                  <a:tcPr>
                    <a:solidFill>
                      <a:srgbClr val="FFFFFF"/>
                    </a:solidFill>
                  </a:tcPr>
                </a:tc>
              </a:tr>
              <a:tr h="457200">
                <a:tc>
                  <a:txBody>
                    <a:bodyPr/>
                    <a:lstStyle/>
                    <a:p>
                      <a:r>
                        <a:rPr sz="1400">
                          <a:solidFill>
                            <a:srgbClr val="263238"/>
                          </a:solidFill>
                          <a:latin typeface="Calibri"/>
                        </a:rPr>
                        <a:t>Moraleda 2013</a:t>
                      </a:r>
                    </a:p>
                  </a:txBody>
                  <a:tcPr>
                    <a:solidFill>
                      <a:srgbClr val="EEF3F4"/>
                    </a:solidFill>
                  </a:tcPr>
                </a:tc>
                <a:tc>
                  <a:txBody>
                    <a:bodyPr/>
                    <a:lstStyle/>
                    <a:p>
                      <a:r>
                        <a:rPr sz="1400">
                          <a:solidFill>
                            <a:srgbClr val="263238"/>
                          </a:solidFill>
                          <a:latin typeface="Calibri"/>
                        </a:rPr>
                        <a:t>46 niños con tipo II inmovilizados sin reducir</a:t>
                      </a:r>
                    </a:p>
                  </a:txBody>
                  <a:tcPr>
                    <a:solidFill>
                      <a:srgbClr val="EEF3F4"/>
                    </a:solidFill>
                  </a:tcPr>
                </a:tc>
                <a:tc>
                  <a:txBody>
                    <a:bodyPr/>
                    <a:lstStyle/>
                    <a:p>
                      <a:r>
                        <a:rPr sz="1400">
                          <a:solidFill>
                            <a:srgbClr val="263238"/>
                          </a:solidFill>
                          <a:latin typeface="Calibri"/>
                        </a:rPr>
                        <a:t>6,6 años de media</a:t>
                      </a:r>
                    </a:p>
                  </a:txBody>
                  <a:tcPr>
                    <a:solidFill>
                      <a:srgbClr val="EEF3F4"/>
                    </a:solidFill>
                  </a:tcPr>
                </a:tc>
                <a:tc>
                  <a:txBody>
                    <a:bodyPr/>
                    <a:lstStyle/>
                    <a:p>
                      <a:r>
                        <a:rPr sz="1400">
                          <a:solidFill>
                            <a:srgbClr val="263238"/>
                          </a:solidFill>
                          <a:latin typeface="Calibri"/>
                        </a:rPr>
                        <a:t>Flynn satisfactorio 80,4 %; flexión 137,9° frente a 144,8°</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Vaquero-Picado A et al. EFORT Open Rev. 2018. doi:10.1302/2058-5241.3.170049</a:t>
            </a:r>
          </a:p>
          <a:p>
            <a:r>
              <a:rPr sz="800">
                <a:solidFill>
                  <a:srgbClr val="5A6469"/>
                </a:solidFill>
                <a:latin typeface="Calibri"/>
              </a:rPr>
              <a:t>[r2] American Academy of Orthopaedic Surgeons. 2011.</a:t>
            </a:r>
          </a:p>
          <a:p>
            <a:r>
              <a:rPr sz="800">
                <a:solidFill>
                  <a:srgbClr val="5A6469"/>
                </a:solidFill>
                <a:latin typeface="Calibri"/>
              </a:rPr>
              <a:t>[r27] Howard A et al. 2026.</a:t>
            </a:r>
          </a:p>
          <a:p>
            <a:r>
              <a:rPr sz="800">
                <a:solidFill>
                  <a:srgbClr val="5A6469"/>
                </a:solidFill>
                <a:latin typeface="Calibri"/>
              </a:rPr>
              <a:t>[r39] Sinikumpu JJ et al. Bone Joint J. 2016. doi:10.1302/0301-620X.98B10.35923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se sabe y lo que 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Jones NJ et al. 2024. doi:10.1097/BPO.0000000000002636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193 fracturas operadas, la inmovilización corta (27,5 días de media) no tuvo más refracturas ni malunión que la larga (43,9 días) [r52].</a:t>
            </a:r>
          </a:p>
          <a:p>
            <a:pPr marL="347472" indent="-347472">
              <a:spcAft>
                <a:spcPts val="1400"/>
              </a:spcAft>
              <a:buChar char="•"/>
            </a:pPr>
            <a:r>
              <a:rPr sz="2400">
                <a:solidFill>
                  <a:srgbClr val="263238"/>
                </a:solidFill>
                <a:latin typeface="Calibri"/>
              </a:rPr>
              <a:t>Una pauta razonable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Sinikumpu JJ et al. Bone Joint J. 2016. doi:10.1302/0301-620X.98B10.35923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hueso no se arregla solo si queda desviado: no se puede confiar en el remodelado [r39].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a:p>
            <a:r>
              <a:rPr sz="1000">
                <a:solidFill>
                  <a:srgbClr val="5A6469"/>
                </a:solidFill>
                <a:latin typeface="Calibri"/>
              </a:rPr>
              <a:t>[r3] Howard A et al.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Primero la mano, luego el hueso: pulso, perfusión y los tres nervios se examinan y se anotan antes de manipular, y se repiten después [r1][r3].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Examinar todo el miembro: la fractura asociada más frecuente es la del radio distal [r1].</a:t>
            </a:r>
          </a:p>
          <a:p>
            <a:pPr marL="347472" indent="-347472">
              <a:spcAft>
                <a:spcPts val="1400"/>
              </a:spcAft>
              <a:buChar char="•"/>
            </a:pPr>
            <a:r>
              <a:rPr sz="2400">
                <a:solidFill>
                  <a:srgbClr val="263238"/>
                </a:solidFill>
                <a:latin typeface="Calibri"/>
              </a:rPr>
              <a:t>Documentar la exploración neurovascular antes y después de reducir; si no se pudo completar, anotarlo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a:p>
            <a:r>
              <a:rPr sz="1000">
                <a:solidFill>
                  <a:srgbClr val="5A6469"/>
                </a:solidFill>
                <a:latin typeface="Calibri"/>
              </a:rPr>
              <a:t>[r2] American Academy of Orthopaedic Surgeons. 2011.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mano y los nervios se examinan y se anotan antes de manipular y después de fijar [r1].</a:t>
            </a:r>
          </a:p>
          <a:p>
            <a:pPr marL="347472" indent="-347472">
              <a:spcAft>
                <a:spcPts val="1400"/>
              </a:spcAft>
              <a:buChar char="•"/>
            </a:pPr>
            <a:r>
              <a:rPr sz="2400">
                <a:solidFill>
                  <a:srgbClr val="263238"/>
                </a:solidFill>
                <a:latin typeface="Calibri"/>
              </a:rPr>
              <a:t>La AAOS sugiere reducir y fijar con agujas lo desplazado, con recomendación moderada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supracondílea · húmero distal pediátrico · Gartland · Wilkins IIA y IIB · Leitch tipo IV · línea humeral anterior · ángulo de Baumann · signo de la almohadilla grasa · mano rosada sin…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a:p>
            <a:r>
              <a:rPr sz="1000">
                <a:solidFill>
                  <a:srgbClr val="5A6469"/>
                </a:solidFill>
                <a:latin typeface="Calibri"/>
              </a:rPr>
              <a:t>[r2] American Academy of Orthopaedic Surgeons. 2011.</a:t>
            </a:r>
          </a:p>
          <a:p>
            <a:r>
              <a:rPr sz="1000">
                <a:solidFill>
                  <a:srgbClr val="5A6469"/>
                </a:solidFill>
                <a:latin typeface="Calibri"/>
              </a:rPr>
              <a:t>[r4] Sankar WN et al. J Bone Joint Surg Am. 2007. doi:10.2106/JBJS.F.00076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Mano, nervios y pulso primero; el hueso después [r1].</a:t>
            </a:r>
          </a:p>
          <a:p>
            <a:pPr marL="347472" indent="-347472">
              <a:spcAft>
                <a:spcPts val="1400"/>
              </a:spcAft>
              <a:buChar char="•"/>
            </a:pPr>
            <a:r>
              <a:rPr sz="2400">
                <a:solidFill>
                  <a:srgbClr val="263238"/>
                </a:solidFill>
                <a:latin typeface="Calibri"/>
              </a:rPr>
              <a:t>Gartland I se inmoviliza; el II inestable y el III se reducen y se fijan [r2].</a:t>
            </a:r>
          </a:p>
          <a:p>
            <a:pPr marL="347472" indent="-347472">
              <a:spcAft>
                <a:spcPts val="1400"/>
              </a:spcAft>
              <a:buChar char="•"/>
            </a:pPr>
            <a:r>
              <a:rPr sz="2400">
                <a:solidFill>
                  <a:srgbClr val="263238"/>
                </a:solidFill>
                <a:latin typeface="Calibri"/>
              </a:rPr>
              <a:t>Pinchar bien es separar las agujas en el foco y tomar ambas columnas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la mano rosada que no late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ningún paciente real.</a:t>
            </a:r>
          </a:p>
          <a:p>
            <a:pPr marL="347472" indent="-347472">
              <a:spcAft>
                <a:spcPts val="1400"/>
              </a:spcAft>
              <a:buChar char="•"/>
            </a:pPr>
            <a:r>
              <a:rPr sz="2400">
                <a:solidFill>
                  <a:srgbClr val="263238"/>
                </a:solidFill>
                <a:latin typeface="Calibri"/>
              </a:rPr>
              <a:t>Niño de 5 años que cae de un columpio con el brazo extendido.</a:t>
            </a:r>
          </a:p>
          <a:p>
            <a:pPr marL="347472" indent="-347472">
              <a:spcAft>
                <a:spcPts val="1400"/>
              </a:spcAft>
              <a:buChar char="•"/>
            </a:pPr>
            <a:r>
              <a:rPr sz="2400">
                <a:solidFill>
                  <a:srgbClr val="263238"/>
                </a:solidFill>
                <a:latin typeface="Calibri"/>
              </a:rPr>
              <a:t>En urgencias tiene dolor intenso, deformidad del codo y la piel fruncida en la fosa antecubital.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tipo de Gartland es y qué estructuras están en riesgo por la dirección del desplazamiento?</a:t>
            </a:r>
          </a:p>
          <a:p>
            <a:pPr marL="347472" indent="-347472">
              <a:spcAft>
                <a:spcPts val="1400"/>
              </a:spcAft>
              <a:buChar char="•"/>
            </a:pPr>
            <a:r>
              <a:rPr sz="2400">
                <a:solidFill>
                  <a:srgbClr val="263238"/>
                </a:solidFill>
                <a:latin typeface="Calibri"/>
              </a:rPr>
              <a:t>2. ¿Qué hace en la primera hora y qué estudios evita para no retrasar la reducción?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Vaquero-Picado A et al. EFORT Open Rev. 2018. doi:10.1302/2058-5241.3.170049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Pregunta 1: es un Gartland III por el desplazamiento completo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Vaquero-Picado A, González-Morán G, Moraleda L. Management of supracondylar fractures of the humerus in children. EFORT Open Rev. 2018;3(10):526-540. doi:10.1302/2058-5241.3.170049 https://doi.org/10.1302/2058-5241.3.170049</a:t>
            </a:r>
          </a:p>
          <a:p>
            <a:pPr>
              <a:spcAft>
                <a:spcPts val="800"/>
              </a:spcAft>
            </a:pPr>
            <a:r>
              <a:rPr sz="1200">
                <a:solidFill>
                  <a:srgbClr val="263238"/>
                </a:solidFill>
                <a:latin typeface="Calibri"/>
              </a:rPr>
              <a:t>[r2] American Academy of Orthopaedic Surgeons. Treatment of pediatric supracondylar humerus fractures: evidence-based clinical practice guideline [Internet]. Rosemont (IL): AAOS; 2011 [consultado el 23 de octubre de 2026]. Disponible en: https://www.orthoguidelines.org/topic?id=1010 https://www.orthoguidelines.org/topic?id=1010</a:t>
            </a:r>
          </a:p>
          <a:p>
            <a:pPr>
              <a:spcAft>
                <a:spcPts val="800"/>
              </a:spcAft>
            </a:pPr>
            <a:r>
              <a:rPr sz="1200">
                <a:solidFill>
                  <a:srgbClr val="263238"/>
                </a:solidFill>
                <a:latin typeface="Calibri"/>
              </a:rPr>
              <a:t>[r3] Howard A, Slongo T. Patient examination. En: AO Surgery Reference, Pediatric trauma: distal humerus [Internet]. Davos: AO Foundation; [consultado el 23 de octubre de 2026]. Disponible en: https://surgeryreference.aofoundation.org/orthopedic-trauma/pediatric-trauma/distal-humerus/further-reading/patient-examination https://surgeryreference.aofoundation.org/orthopedic-trauma/pediatric-trauma/distal-humerus/further-reading/patient-examination</a:t>
            </a:r>
          </a:p>
          <a:p>
            <a:pPr>
              <a:spcAft>
                <a:spcPts val="800"/>
              </a:spcAft>
            </a:pPr>
            <a:r>
              <a:rPr sz="1200">
                <a:solidFill>
                  <a:srgbClr val="263238"/>
                </a:solidFill>
                <a:latin typeface="Calibri"/>
              </a:rPr>
              <a:t>[r4] Sankar WN, Hebela NM, Skaggs DL, Flynn JM. Loss of pin fixation in displaced supracondylar humeral fractures in children: causes and prevention. J Bone Joint Surg Am. 2007;89(4):713-7. doi:10.2106/JBJS.F.00076 https://doi.org/10.2106/JBJS.F.00076</a:t>
            </a:r>
          </a:p>
          <a:p>
            <a:pPr>
              <a:spcAft>
                <a:spcPts val="800"/>
              </a:spcAft>
            </a:pPr>
            <a:r>
              <a:rPr sz="1200">
                <a:solidFill>
                  <a:srgbClr val="263238"/>
                </a:solidFill>
                <a:latin typeface="Calibri"/>
              </a:rPr>
              <a:t>[r5] Skaggs DL, Cluck MW, Mostofi A, Flynn JM, Kay RM. Lateral-entry pin fixation in the management of supracondylar fractures in children. J Bone Joint Surg Am. 2004;86(4):702-7. doi:10.2106/00004623-200404000-00006 https://doi.org/10.2106/00004623-200404000-00006</a:t>
            </a:r>
          </a:p>
          <a:p>
            <a:pPr>
              <a:spcAft>
                <a:spcPts val="800"/>
              </a:spcAft>
            </a:pPr>
            <a:r>
              <a:rPr sz="1200">
                <a:solidFill>
                  <a:srgbClr val="263238"/>
                </a:solidFill>
                <a:latin typeface="Calibri"/>
              </a:rPr>
              <a:t>[r6] Badkoobehi H, Choi PD, Bae DS, Skaggs DL. Management of the pulseless pediatric supracondylar humeral fracture. J Bone Joint Surg Am. 2015;97(11):937-43. doi:10.2106/JBJS.N.00983 https://doi.org/10.2106/JBJS.N.00983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Rees AB, Schultz JD, Wollenman LC, Moore-Lotridge SN, Martus JE, Schoenecker JG, et al. A Mini-Open Approach to Medial Pinning in Pediatric Supracondylar Humeral Fractures May Be Safer Than Previously Thought. J Bone Joint Surg Am. 2022;104(1):33-40. doi:10.2106/JBJS.21.00301 https://doi.org/10.2106/JBJS.21.00301</a:t>
            </a:r>
          </a:p>
          <a:p>
            <a:pPr>
              <a:spcAft>
                <a:spcPts val="800"/>
              </a:spcAft>
            </a:pPr>
            <a:r>
              <a:rPr sz="1200">
                <a:solidFill>
                  <a:srgbClr val="263238"/>
                </a:solidFill>
                <a:latin typeface="Calibri"/>
              </a:rPr>
              <a:t>[r8] Herman MJ, Boardman MJ, Hoover JR, Chafetz RS. Relationship of the anterior humeral line to the capitellar ossific nucleus: variability with age. J Bone Joint Surg Am. 2009;91(9):2188-93. doi:10.2106/JBJS.H.01316 https://doi.org/10.2106/JBJS.H.01316</a:t>
            </a:r>
          </a:p>
          <a:p>
            <a:pPr>
              <a:spcAft>
                <a:spcPts val="800"/>
              </a:spcAft>
            </a:pPr>
            <a:r>
              <a:rPr sz="1200">
                <a:solidFill>
                  <a:srgbClr val="263238"/>
                </a:solidFill>
                <a:latin typeface="Calibri"/>
              </a:rPr>
              <a:t>[r9] Blumberg SM, Kunkov S, Crain EF, Goldman HS. The predictive value of a normal radiographic anterior fat pad sign following elbow trauma in children. Pediatr Emerg Care. 2011;27(7):596-600. doi:10.1097/PEC.0b013e318222553b https://doi.org/10.1097/PEC.0b013e318222553b</a:t>
            </a:r>
          </a:p>
          <a:p>
            <a:pPr>
              <a:spcAft>
                <a:spcPts val="800"/>
              </a:spcAft>
            </a:pPr>
            <a:r>
              <a:rPr sz="1200">
                <a:solidFill>
                  <a:srgbClr val="263238"/>
                </a:solidFill>
                <a:latin typeface="Calibri"/>
              </a:rPr>
              <a:t>[r10] Leung S, Paryavi E, Herman MJ, Sponseller PD, Abzug JM. Does the Modified Gartland Classification Clarify Decision Making? J Pediatr Orthop. 2018;38(1):22-26. doi:10.1097/BPO.0000000000000741 https://doi.org/10.1097/BPO.0000000000000741</a:t>
            </a:r>
          </a:p>
          <a:p>
            <a:pPr>
              <a:spcAft>
                <a:spcPts val="800"/>
              </a:spcAft>
            </a:pPr>
            <a:r>
              <a:rPr sz="1200">
                <a:solidFill>
                  <a:srgbClr val="263238"/>
                </a:solidFill>
                <a:latin typeface="Calibri"/>
              </a:rPr>
              <a:t>[r11] Kocher MS, Kasser JR, Waters PM, Bae D, Snyder BD, Hresko MT, et al. Lateral entry compared with medial and lateral entry pin fixation for completely displaced supracondylar humeral fractures in children. A randomized clinical trial. J Bone Joint Surg Am. 2007;89(4):706-12. doi:10.2106/JBJS.F.00379 https://doi.org/10.2106/JBJS.F.00379</a:t>
            </a:r>
          </a:p>
          <a:p>
            <a:pPr>
              <a:spcAft>
                <a:spcPts val="800"/>
              </a:spcAft>
            </a:pPr>
            <a:r>
              <a:rPr sz="1200">
                <a:solidFill>
                  <a:srgbClr val="263238"/>
                </a:solidFill>
                <a:latin typeface="Calibri"/>
              </a:rPr>
              <a:t>[r12] Farrow L, Ablett AD, Mills L, Barker S. Early versus delayed surgery for paediatric supracondylar humeral fractures in the absence of vascular compromise: a systematic review and meta-analysis. Bone Joint J. 2018;100-B(12):1535-1541. doi:10.1302/0301-620X.100B12.BJJ-2018-0982.R1 https://doi.org/10.1302/0301-620X.100B12.BJJ-2018-0982.R1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Boutros M, Awad G, Saad JP, Smadi Z, Masrouha K. Daytime Versus After-hours Surgical Fixation of Pediatric Supracondylar Humeral Fractures: A Meta-analysis. J Pediatr Orthop. 2026;46(10):603-610. doi:10.1097/BPO.0000000000003315 https://doi.org/10.1097/BPO.0000000000003315</a:t>
            </a:r>
          </a:p>
          <a:p>
            <a:pPr>
              <a:spcAft>
                <a:spcPts val="800"/>
              </a:spcAft>
            </a:pPr>
            <a:r>
              <a:rPr sz="1200">
                <a:solidFill>
                  <a:srgbClr val="263238"/>
                </a:solidFill>
                <a:latin typeface="Calibri"/>
              </a:rPr>
              <a:t>[r14] Howard A, Slongo T. Distal humeral surgical and developmental anatomy. En: AO Surgery Reference, Pediatric trauma: distal humerus [Internet]. Davos: AO Foundation; [consultado el 23 de octubre de 2026]. Disponible en: https://surgeryreference.aofoundation.org/orthopedic-trauma/pediatric-trauma/distal-humerus/further-reading/distal-humeral-surgical-and-developmental-anatomy https://surgeryreference.aofoundation.org/orthopedic-trauma/pediatric-trauma/distal-humerus/further-reading/distal-humeral-surgical-and-developmental-anatomy</a:t>
            </a:r>
          </a:p>
          <a:p>
            <a:pPr>
              <a:spcAft>
                <a:spcPts val="800"/>
              </a:spcAft>
            </a:pPr>
            <a:r>
              <a:rPr sz="1200">
                <a:solidFill>
                  <a:srgbClr val="263238"/>
                </a:solidFill>
                <a:latin typeface="Calibri"/>
              </a:rPr>
              <a:t>[r15] Flynn K, Shah AS, Brusalis CM, Leddy K, Flynn JM. Flexion-Type Supracondylar Humeral Fractures: Ulnar Nerve Injury Increases Risk of Open Reduction. J Bone Joint Surg Am. 2017;99(17):1485-1487. doi:10.2106/JBJS.17.00068 https://doi.org/10.2106/JBJS.17.00068</a:t>
            </a:r>
          </a:p>
          <a:p>
            <a:pPr>
              <a:spcAft>
                <a:spcPts val="800"/>
              </a:spcAft>
            </a:pPr>
            <a:r>
              <a:rPr sz="1200">
                <a:solidFill>
                  <a:srgbClr val="263238"/>
                </a:solidFill>
                <a:latin typeface="Calibri"/>
              </a:rPr>
              <a:t>[r16] Eckert K, Janssen N, Ackermann O, Schweiger B, Radeloff E, Liedgens P. Ultrasound diagnosis of supracondylar fractures in children. Eur J Trauma Emerg Surg. 2014;40(2):159-68. doi:10.1007/s00068-013-0306-2 https://doi.org/10.1007/s00068-013-0306-2</a:t>
            </a:r>
          </a:p>
          <a:p>
            <a:pPr>
              <a:spcAft>
                <a:spcPts val="800"/>
              </a:spcAft>
            </a:pPr>
            <a:r>
              <a:rPr sz="1200">
                <a:solidFill>
                  <a:srgbClr val="263238"/>
                </a:solidFill>
                <a:latin typeface="Calibri"/>
              </a:rPr>
              <a:t>[r17] Leitch KK, Kay RM, Femino JD, Tolo VT, Storer SK, Skaggs DL. Treatment of multidirectionally unstable supracondylar humeral fractures in children. A modified Gartland type-IV fracture. J Bone Joint Surg Am. 2006;88(5):980-5. doi:10.2106/JBJS.D.02956 https://doi.org/10.2106/JBJS.D.02956</a:t>
            </a:r>
          </a:p>
          <a:p>
            <a:pPr>
              <a:spcAft>
                <a:spcPts val="800"/>
              </a:spcAft>
            </a:pPr>
            <a:r>
              <a:rPr sz="1200">
                <a:solidFill>
                  <a:srgbClr val="263238"/>
                </a:solidFill>
                <a:latin typeface="Calibri"/>
              </a:rPr>
              <a:t>[r18] Robertson AK, Snow E, Browne TS, Brownell S, Inneh I, Hill JF. Who Gets Compartment Syndrome?: A Retrospective Analysis of the National and Local Incidence of Compartment Syndrome in Patients With Supracondylar Humerus Fractures. J Pediatr Orthop. 2018;38(5):e252-e256. doi:10.1097/BPO.0000000000001144 https://doi.org/10.1097/BPO.0000000000001144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Barton KL, Kaminsky CK, Green DW, Shean CJ, Kautz SM, Skaggs DL. Reliability of a modified Gartland classification of supracondylar humerus fractures. J Pediatr Orthop. 2001;21(1):27-30. doi:10.1097/00004694-200101000-00007 https://doi.org/10.1097/00004694-200101000-00007</a:t>
            </a:r>
          </a:p>
          <a:p>
            <a:pPr>
              <a:spcAft>
                <a:spcPts val="800"/>
              </a:spcAft>
            </a:pPr>
            <a:r>
              <a:rPr sz="1200">
                <a:solidFill>
                  <a:srgbClr val="263238"/>
                </a:solidFill>
                <a:latin typeface="Calibri"/>
              </a:rPr>
              <a:t>[r20] Teo TL, Schaeffer EK, Habib E, Cherukupalli A, Cooper AP, Aroojis A, et al. Assessing the reliability of the modified Gartland classification system for extension-type supracondylar humerus fractures. J Child Orthop. 2019;13(6):569-574. doi:10.1302/1863-2548.13.190005 https://doi.org/10.1302/1863-2548.13.190005</a:t>
            </a:r>
          </a:p>
          <a:p>
            <a:pPr>
              <a:spcAft>
                <a:spcPts val="800"/>
              </a:spcAft>
            </a:pPr>
            <a:r>
              <a:rPr sz="1200">
                <a:solidFill>
                  <a:srgbClr val="263238"/>
                </a:solidFill>
                <a:latin typeface="Calibri"/>
              </a:rPr>
              <a:t>[r21] Babal JC, Mehlman CT, Klein G. Nerve injuries associated with pediatric supracondylar humeral fractures: a meta-analysis. J Pediatr Orthop. 2010;30(3):253-63. doi:10.1097/BPO.0b013e3181d213a6 https://doi.org/10.1097/BPO.0b013e3181d213a6</a:t>
            </a:r>
          </a:p>
          <a:p>
            <a:pPr>
              <a:spcAft>
                <a:spcPts val="800"/>
              </a:spcAft>
            </a:pPr>
            <a:r>
              <a:rPr sz="1200">
                <a:solidFill>
                  <a:srgbClr val="263238"/>
                </a:solidFill>
                <a:latin typeface="Calibri"/>
              </a:rPr>
              <a:t>[r22] Howard A, Slongo T. Anterior approach to the pediatric distal humerus. En: AO Surgery Reference, Pediatric trauma: distal humerus [Internet]. Davos: AO Foundation; [consultado el 23 de octubre de 2026]. Disponible en: https://surgeryreference.aofoundation.org/orthopedic-trauma/pediatric-trauma/distal-humerus/approach/anterior-approach https://surgeryreference.aofoundation.org/orthopedic-trauma/pediatric-trauma/distal-humerus/approach/anterior-approach</a:t>
            </a:r>
          </a:p>
          <a:p>
            <a:pPr>
              <a:spcAft>
                <a:spcPts val="800"/>
              </a:spcAft>
            </a:pPr>
            <a:r>
              <a:rPr sz="1200">
                <a:solidFill>
                  <a:srgbClr val="263238"/>
                </a:solidFill>
                <a:latin typeface="Calibri"/>
              </a:rPr>
              <a:t>[r23] Harris LR, Arkader A, Broom A, Flynn J, Yellin J, Whitlock P, et al. Pulseless Supracondylar Humerus Fracture With Anterior Interosseous Nerve or Median Nerve Injury-An Absolute Indication for Open Reduction? J Pediatr Orthop. 2019;39(1):e1-e7. doi:10.1097/BPO.0000000000001238 https://doi.org/10.1097/BPO.0000000000001238</a:t>
            </a:r>
          </a:p>
          <a:p>
            <a:pPr>
              <a:spcAft>
                <a:spcPts val="800"/>
              </a:spcAft>
            </a:pPr>
            <a:r>
              <a:rPr sz="1200">
                <a:solidFill>
                  <a:srgbClr val="263238"/>
                </a:solidFill>
                <a:latin typeface="Calibri"/>
              </a:rPr>
              <a:t>[r24] Williamson DM, Coates CJ, Miller RK, Cole WG. Normal characteristics of the Baumann (humerocapitellar) angle: an aid in assessment of supracondylar fractures. J Pediatr Orthop. 1992;12(5):636-9. https://pubmed.ncbi.nlm.nih.gov/1517426/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Kappelhof B, Roorda BL, Poppelaars MA, The B, Eygendaal D, Mulder PGH, et al. Occult Fractures in Children with a Radiographic Fat Pad Sign of the Elbow: A Meta-Analysis of 10 Published Studies. JBJS Rev. 2022;10(10). doi:10.2106/JBJS.RVW.22.00114 https://doi.org/10.2106/JBJS.RVW.22.00114</a:t>
            </a:r>
          </a:p>
          <a:p>
            <a:pPr>
              <a:spcAft>
                <a:spcPts val="800"/>
              </a:spcAft>
            </a:pPr>
            <a:r>
              <a:rPr sz="1200">
                <a:solidFill>
                  <a:srgbClr val="263238"/>
                </a:solidFill>
                <a:latin typeface="Calibri"/>
              </a:rPr>
              <a:t>[r26] Girdhar N, McCreary DJ, Chan N, Nedyalkova A, Rees J. How Accurate Is Point-of-Care Ultrasound for Detecting Pediatric Elbow Fractures Presenting to the Emergency Department?: A Systematic Review and Meta-Analysis. Pediatr Emerg Care. 2026;. doi:10.1097/PEC.0000000000003653 https://doi.org/10.1097/PEC.0000000000003653</a:t>
            </a:r>
          </a:p>
          <a:p>
            <a:pPr>
              <a:spcAft>
                <a:spcPts val="800"/>
              </a:spcAft>
            </a:pPr>
            <a:r>
              <a:rPr sz="1200">
                <a:solidFill>
                  <a:srgbClr val="263238"/>
                </a:solidFill>
                <a:latin typeface="Calibri"/>
              </a:rPr>
              <a:t>[r27] Howard A, Slongo T. Timing of treatment of fractures of the distal humerus. En: AO Surgery Reference, Pediatric trauma: distal humerus [Internet]. Davos: AO Foundation; [consultado el 23 de octubre de 2026]. Disponible en: https://surgeryreference.aofoundation.org/orthopedic-trauma/pediatric-trauma/distal-humerus/further-reading/timing-of-treatment-of-fractures-of-the-distal-humerus https://surgeryreference.aofoundation.org/orthopedic-trauma/pediatric-trauma/distal-humerus/further-reading/timing-of-treatment-of-fractures-of-the-distal-humerus</a:t>
            </a:r>
          </a:p>
          <a:p>
            <a:pPr>
              <a:spcAft>
                <a:spcPts val="800"/>
              </a:spcAft>
            </a:pPr>
            <a:r>
              <a:rPr sz="1200">
                <a:solidFill>
                  <a:srgbClr val="263238"/>
                </a:solidFill>
                <a:latin typeface="Calibri"/>
              </a:rPr>
              <a:t>[r28] Heyer JH, Mitchell SL, Garcia S, Flynn JM, Anari JB. A Modern Day Timeline for In-Hospital Monitoring in Perfused, Pulseless Pediatric Supracondylar Humerus Fractures. J Pediatr Orthop. 2022;42(10):589-594. doi:10.1097/BPO.0000000000002241 https://doi.org/10.1097/BPO.0000000000002241</a:t>
            </a:r>
          </a:p>
          <a:p>
            <a:pPr>
              <a:spcAft>
                <a:spcPts val="800"/>
              </a:spcAft>
            </a:pPr>
            <a:r>
              <a:rPr sz="1200">
                <a:solidFill>
                  <a:srgbClr val="263238"/>
                </a:solidFill>
                <a:latin typeface="Calibri"/>
              </a:rPr>
              <a:t>[r29] Armstrong DG, MacNeille R, Lehman EB, Hennrikus WL. Compartment Syndrome in Children With a Supracondylar Fracture: Not Everyone has Risk Factors. J Orthop Trauma. 2021;35(8):e298-e303. doi:10.1097/BOT.0000000000002030 https://doi.org/10.1097/BOT.0000000000002030</a:t>
            </a:r>
          </a:p>
          <a:p>
            <a:pPr>
              <a:spcAft>
                <a:spcPts val="800"/>
              </a:spcAft>
            </a:pPr>
            <a:r>
              <a:rPr sz="1200">
                <a:solidFill>
                  <a:srgbClr val="263238"/>
                </a:solidFill>
                <a:latin typeface="Calibri"/>
              </a:rPr>
              <a:t>[r30] Itte VN, Cowie J, Ali Yusuf Y, Zafar A, Wilson M, Jacob R, et al. The management of pink pulseless hands in paediatric supracondylar humerus fractures: A systematic review and meta-analysis. Injury. 2026;57(8):113461. doi:10.1016/j.injury.2026.113461 https://doi.org/10.1016/j.injury.2026.113461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Baumann AN, Anaspure O, Patel S, Shams K, Yoder RG, Mistovich RJ. Examining Outcomes and Complications for Operative Versus Nonoperative Treatment of Pediatric Type II Supracondylar Humerus Fractures: A Systematic Review of Comparative Studies. J Pediatr Orthop. 2025;45(1):e1-e9. doi:10.1097/BPO.0000000000002789 https://doi.org/10.1097/BPO.0000000000002789</a:t>
            </a:r>
          </a:p>
          <a:p>
            <a:pPr>
              <a:spcAft>
                <a:spcPts val="800"/>
              </a:spcAft>
            </a:pPr>
            <a:r>
              <a:rPr sz="1200">
                <a:solidFill>
                  <a:srgbClr val="263238"/>
                </a:solidFill>
                <a:latin typeface="Calibri"/>
              </a:rPr>
              <a:t>[r32] McCartney CC, Thompson S, Waller G, Parker J, Hart T, Malloy K, et al. Gartland Type IIa Supracondylar Humerus Fractures: Outcomes of Attempted Nonoperative Management. J Pediatr Orthop. 2022;42(6):314-320. doi:10.1097/BPO.0000000000002154 https://doi.org/10.1097/BPO.0000000000002154</a:t>
            </a:r>
          </a:p>
          <a:p>
            <a:pPr>
              <a:spcAft>
                <a:spcPts val="800"/>
              </a:spcAft>
            </a:pPr>
            <a:r>
              <a:rPr sz="1200">
                <a:solidFill>
                  <a:srgbClr val="263238"/>
                </a:solidFill>
                <a:latin typeface="Calibri"/>
              </a:rPr>
              <a:t>[r33] Lucas DE, Willis LM, Klingele KE. Factors predictive of early radiographic failure after closed reduction of Gartland type II supracondylar humeral fractures. J Orthop Trauma. 2013;27(8):457-61. doi:10.1097/BOT.0b013e31827aa78e https://doi.org/10.1097/BOT.0b013e31827aa78e</a:t>
            </a:r>
          </a:p>
          <a:p>
            <a:pPr>
              <a:spcAft>
                <a:spcPts val="800"/>
              </a:spcAft>
            </a:pPr>
            <a:r>
              <a:rPr sz="1200">
                <a:solidFill>
                  <a:srgbClr val="263238"/>
                </a:solidFill>
                <a:latin typeface="Calibri"/>
              </a:rPr>
              <a:t>[r34] González-Morgado D, Blasco-Casado F, Guerra-Farfán E, De María Prieto JM, Jambrina-Abasolo U, Lara-Taranchenko Y, et al. Anterior approach for pediatric supracondylar humerus fractures: A systematic review. Rev Esp Cir Ortop Traumatol. 2024;68(5):513-523. doi:10.1016/j.recot.2024.06.002 https://doi.org/10.1016/j.recot.2024.06.002</a:t>
            </a:r>
          </a:p>
          <a:p>
            <a:pPr>
              <a:spcAft>
                <a:spcPts val="800"/>
              </a:spcAft>
            </a:pPr>
            <a:r>
              <a:rPr sz="1200">
                <a:solidFill>
                  <a:srgbClr val="263238"/>
                </a:solidFill>
                <a:latin typeface="Calibri"/>
              </a:rPr>
              <a:t>[r35] Marson BA, Ikram A, Craxford S, Lewis SR, Price KR, Ollivere BJ. Interventions for treating supracondylar elbow fractures in children. Cochrane Database Syst Rev. 2022;6(6):CD013609. doi:10.1002/14651858.CD013609.pub2 https://doi.org/10.1002/14651858.CD013609.pub2</a:t>
            </a:r>
          </a:p>
          <a:p>
            <a:pPr>
              <a:spcAft>
                <a:spcPts val="800"/>
              </a:spcAft>
            </a:pPr>
            <a:r>
              <a:rPr sz="1200">
                <a:solidFill>
                  <a:srgbClr val="263238"/>
                </a:solidFill>
                <a:latin typeface="Calibri"/>
              </a:rPr>
              <a:t>[r36] Coupal S, Lukas K, Plint A, Bhatt M, Cheung K, Smit K, et al. Management of Gartland Type 1 Supracondylar Fractures: A Systematic Review. Front Pediatr. 2022;10:863985. doi:10.3389/fped.2022.863985 https://doi.org/10.3389/fped.2022.863985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Boutros M, Awad G, Hamyeh A, Elhassan B. Operative versus nonoperative treatment of type II pediatric supracondylar humeral fractures: a meta-analysis. Eur J Orthop Surg Traumatol. 2026;36(1). doi:10.1007/s00590-026-04718-w https://doi.org/10.1007/s00590-026-04718-w</a:t>
            </a:r>
          </a:p>
          <a:p>
            <a:pPr>
              <a:spcAft>
                <a:spcPts val="800"/>
              </a:spcAft>
            </a:pPr>
            <a:r>
              <a:rPr sz="1200">
                <a:solidFill>
                  <a:srgbClr val="263238"/>
                </a:solidFill>
                <a:latin typeface="Calibri"/>
              </a:rPr>
              <a:t>[r38] Moraleda L, Valencia M, Barco R, González-Moran G. Natural history of unreduced Gartland type-II supracondylar fractures of the humerus in children: a two to thirteen-year follow-up study. J Bone Joint Surg Am. 2013;95(1):28-34. doi:10.2106/jbjs.l.00132 https://doi.org/10.2106/jbjs.l.00132</a:t>
            </a:r>
          </a:p>
          <a:p>
            <a:pPr>
              <a:spcAft>
                <a:spcPts val="800"/>
              </a:spcAft>
            </a:pPr>
            <a:r>
              <a:rPr sz="1200">
                <a:solidFill>
                  <a:srgbClr val="263238"/>
                </a:solidFill>
                <a:latin typeface="Calibri"/>
              </a:rPr>
              <a:t>[r39] Sinikumpu JJ, Victorzon S, Pokka T, Lindholm EL, Peljo T, Serlo W. The long-term outcome of childhood supracondylar humeral fractures: A population-based follow up study with a minimum follow up of ten years and normal matched comparisons. Bone Joint J. 2016;98-B(10):1410-1417. doi:10.1302/0301-620X.98B10.35923 https://doi.org/10.1302/0301-620X.98B10.35923</a:t>
            </a:r>
          </a:p>
          <a:p>
            <a:pPr>
              <a:spcAft>
                <a:spcPts val="800"/>
              </a:spcAft>
            </a:pPr>
            <a:r>
              <a:rPr sz="1200">
                <a:solidFill>
                  <a:srgbClr val="263238"/>
                </a:solidFill>
                <a:latin typeface="Calibri"/>
              </a:rPr>
              <a:t>[r40] Xing B, Dong B, Che X. Medial-lateral versus lateral-only pinning fixation in children with displaced supracondylar humeral fractures: a meta-analysis of randomized controlled trials. J Orthop Surg Res. 2023;18(1):43. doi:10.1186/s13018-023-03528-8 https://doi.org/10.1186/s13018-023-03528-8</a:t>
            </a:r>
          </a:p>
          <a:p>
            <a:pPr>
              <a:spcAft>
                <a:spcPts val="800"/>
              </a:spcAft>
            </a:pPr>
            <a:r>
              <a:rPr sz="1200">
                <a:solidFill>
                  <a:srgbClr val="263238"/>
                </a:solidFill>
                <a:latin typeface="Calibri"/>
              </a:rPr>
              <a:t>[r41] Ismayl G, Kim WJ, Iqbal M, Sajid S. Early Versus Delayed Treatment for Gartland Type III Supracondylar Humeral Fractures in Children: A Systematic Review and Meta-analysis. Indian J Orthop. 2022;56(11):1871-1881. doi:10.1007/s43465-022-00734-0 https://doi.org/10.1007/s43465-022-00734-0</a:t>
            </a:r>
          </a:p>
          <a:p>
            <a:pPr>
              <a:spcAft>
                <a:spcPts val="800"/>
              </a:spcAft>
            </a:pPr>
            <a:r>
              <a:rPr sz="1200">
                <a:solidFill>
                  <a:srgbClr val="263238"/>
                </a:solidFill>
                <a:latin typeface="Calibri"/>
              </a:rPr>
              <a:t>[r42] Woratanarat P, Angsanuntsukh C, Rattanasiri S, Attia J, Woratanarat T, Thakkinstian A. Meta-analysis of pinning in supracondylar fracture of the humerus in children. J Orthop Trauma. 2012;26(1):48-53. doi:10.1097/BOT.0b013e3182143de0 https://doi.org/10.1097/BOT.0b013e3182143de0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Slobogean BL, Jackman H, Tennant S, Slobogean GP, Mulpuri K. Iatrogenic ulnar nerve injury after the surgical treatment of displaced supracondylar fractures of the humerus: number needed to harm, a systematic review. J Pediatr Orthop. 2010;30(5):430-6. doi:10.1097/BPO.0b013e3181e00c0d https://doi.org/10.1097/BPO.0b013e3181e00c0d</a:t>
            </a:r>
          </a:p>
          <a:p>
            <a:pPr>
              <a:spcAft>
                <a:spcPts val="800"/>
              </a:spcAft>
            </a:pPr>
            <a:r>
              <a:rPr sz="1200">
                <a:solidFill>
                  <a:srgbClr val="263238"/>
                </a:solidFill>
                <a:latin typeface="Calibri"/>
              </a:rPr>
              <a:t>[r44] Kwok SM, Clayworth C, Nara N. Lateral versus cross pinning in paediatric supracondylar humerus fractures: a meta-analysis of randomized control trials. ANZ J Surg. 2021;91(5):980-985. doi:10.1111/ans.16743 https://doi.org/10.1111/ans.16743</a:t>
            </a:r>
          </a:p>
          <a:p>
            <a:pPr>
              <a:spcAft>
                <a:spcPts val="800"/>
              </a:spcAft>
            </a:pPr>
            <a:r>
              <a:rPr sz="1200">
                <a:solidFill>
                  <a:srgbClr val="263238"/>
                </a:solidFill>
                <a:latin typeface="Calibri"/>
              </a:rPr>
              <a:t>[r45] Abdel Karim M, Hosny A, Nasef Abdelatif NM, Hegazy MM, Awadallah WR, Khaled SA, et al. Crossed Wires Versus 2 Lateral Wires in Management of Supracondylar Fracture of the Humerus in Children in the Hands of Junior Trainees. J Orthop Trauma. 2016;30(4):e123-8. doi:10.1097/BOT.0000000000000473 https://doi.org/10.1097/BOT.0000000000000473</a:t>
            </a:r>
          </a:p>
          <a:p>
            <a:pPr>
              <a:spcAft>
                <a:spcPts val="800"/>
              </a:spcAft>
            </a:pPr>
            <a:r>
              <a:rPr sz="1200">
                <a:solidFill>
                  <a:srgbClr val="263238"/>
                </a:solidFill>
                <a:latin typeface="Calibri"/>
              </a:rPr>
              <a:t>[r46] Dobbe A, Schaeffer EK, Baraza N, Miyanji F, Alvarez C, Cooper AP, et al. Management of displaced supracondylar fractures of the humerus using lateral versus crossed Kirschner wires: a prospective randomized controlled clinical trial. Bone Joint J. 2026;108-B(2):209-215. doi:10.1302/0301-620X.108B2.BJJ-2024-1529.R2 https://doi.org/10.1302/0301-620X.108B2.BJJ-2024-1529.R2</a:t>
            </a:r>
          </a:p>
          <a:p>
            <a:pPr>
              <a:spcAft>
                <a:spcPts val="800"/>
              </a:spcAft>
            </a:pPr>
            <a:r>
              <a:rPr sz="1200">
                <a:solidFill>
                  <a:srgbClr val="263238"/>
                </a:solidFill>
                <a:latin typeface="Calibri"/>
              </a:rPr>
              <a:t>[r47] Girardin C, Petitpas C, Zampieri A, Canavese F, Roux-Deboffle R, Mainard N, et al. Surgical treatment of supracondylar fractures in children: should the pins be buried or left exposed? Comparative study of functional and radiographic results of two surgical protocols. Injury. 2025;56(11):112768. doi:10.1016/j.injury.2025.112768 https://doi.org/10.1016/j.injury.2025.112768</a:t>
            </a:r>
          </a:p>
          <a:p>
            <a:pPr>
              <a:spcAft>
                <a:spcPts val="800"/>
              </a:spcAft>
            </a:pPr>
            <a:r>
              <a:rPr sz="1200">
                <a:solidFill>
                  <a:srgbClr val="263238"/>
                </a:solidFill>
                <a:latin typeface="Calibri"/>
              </a:rPr>
              <a:t>[r48] Gupta SK, Esposito ER, Phillips R, Schwab PE, Leary EV, Hoernschemeyer DG. Effect of Antibiotic Prophylaxis on Infection Rates in Pediatric Supracondylar Humerus Fractures Treated with Closed Reduction and Percutaneous Pinning: A Prospective Double-Blinded Randomized Controlled Trial. J Am Acad Orthop Surg. 2024;32(9):410-416. doi:10.5435/JAAOS-D-23-00795 https://doi.org/10.5435/JAAOS-D-23-00795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White L, Mehlman CT, Crawford AH. Perfused, pulseless, and puzzling: a systematic review of vascular injuries in pediatric supracondylar humerus fractures and results of a POSNA questionnaire. J Pediatr Orthop. 2010;30(4):328-35. doi:10.1097/BPO.0b013e3181da0452 https://doi.org/10.1097/BPO.0b013e3181da0452</a:t>
            </a:r>
          </a:p>
          <a:p>
            <a:pPr>
              <a:spcAft>
                <a:spcPts val="800"/>
              </a:spcAft>
            </a:pPr>
            <a:r>
              <a:rPr sz="1200">
                <a:solidFill>
                  <a:srgbClr val="263238"/>
                </a:solidFill>
                <a:latin typeface="Calibri"/>
              </a:rPr>
              <a:t>[r50] Solfelt DA, Hill BW, Anderson CP, Cole PA. Supracondylar osteotomy for the treatment of cubitus varus in children: a systematic review. Bone Joint J. 2014;96-B(5):691-700. doi:10.1302/0301-620X.96B5.32296 https://doi.org/10.1302/0301-620X.96B5.32296</a:t>
            </a:r>
          </a:p>
          <a:p>
            <a:pPr>
              <a:spcAft>
                <a:spcPts val="800"/>
              </a:spcAft>
            </a:pPr>
            <a:r>
              <a:rPr sz="1200">
                <a:solidFill>
                  <a:srgbClr val="263238"/>
                </a:solidFill>
                <a:latin typeface="Calibri"/>
              </a:rPr>
              <a:t>[r51] Tuomilehto N, Sommarhem A, Nietosvaara AY. 9 years' follow-up of 168 pin-fixed supracondylar humerus fractures in children. Acta Orthop. 2018;89(3):351-356. doi:10.1080/17453674.2018.1438765 https://doi.org/10.1080/17453674.2018.1438765</a:t>
            </a:r>
          </a:p>
          <a:p>
            <a:pPr>
              <a:spcAft>
                <a:spcPts val="800"/>
              </a:spcAft>
            </a:pPr>
            <a:r>
              <a:rPr sz="1200">
                <a:solidFill>
                  <a:srgbClr val="263238"/>
                </a:solidFill>
                <a:latin typeface="Calibri"/>
              </a:rPr>
              <a:t>[r52] Jones NJ, Zarook E, Ayub A, Manoukian D, Maizen C, Bijlsma P, et al. Postoperative Immobilization Period for Pediatric Supracondylar Fractures: The Shorter the Better? J Pediatr Orthop. 2024;44(4):203-207. doi:10.1097/BPO.0000000000002636 https://doi.org/10.1097/BPO.0000000000002636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supracondílea del húmero en el niño: del codo a la conducta en 10 minutos</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