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Sheet1!$A$2:$A$9</c:f>
              <c:strCache>
                <c:ptCount val="8"/>
                <c:pt idx="0">
                  <c:v>Tabaquismo</c:v>
                </c:pt>
                <c:pt idx="1">
                  <c:v>Sexo masculino</c:v>
                </c:pt>
                <c:pt idx="2">
                  <c:v>Politraumatismo</c:v>
                </c:pt>
                <c:pt idx="3">
                  <c:v>Diabetes</c:v>
                </c:pt>
                <c:pt idx="4">
                  <c:v>Miembro inferior</c:v>
                </c:pt>
                <c:pt idx="5">
                  <c:v>Lavada pulsátil</c:v>
                </c:pt>
                <c:pt idx="6">
                  <c:v>Tipo III Gustilo-Anderson</c:v>
                </c:pt>
                <c:pt idx="7">
                  <c:v>Contaminación</c:v>
                </c:pt>
              </c:strCache>
            </c:strRef>
          </c:cat>
          <c:val>
            <c:numRef>
              <c:f>Sheet1!$B$2:$B$9</c:f>
              <c:numCache>
                <c:formatCode>General</c:formatCode>
                <c:ptCount val="8"/>
                <c:pt idx="0">
                  <c:v>1.29</c:v>
                </c:pt>
                <c:pt idx="1">
                  <c:v>1.42</c:v>
                </c:pt>
                <c:pt idx="2">
                  <c:v>1.49</c:v>
                </c:pt>
                <c:pt idx="3">
                  <c:v>1.72</c:v>
                </c:pt>
                <c:pt idx="4">
                  <c:v>1.94</c:v>
                </c:pt>
                <c:pt idx="5">
                  <c:v>2.7</c:v>
                </c:pt>
                <c:pt idx="6">
                  <c:v>3.01</c:v>
                </c:pt>
                <c:pt idx="7">
                  <c:v>7.85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Tibia/peroné</c:v>
                </c:pt>
                <c:pt idx="1">
                  <c:v>Miembro superior</c:v>
                </c:pt>
                <c:pt idx="2">
                  <c:v>Fémur</c:v>
                </c:pt>
              </c:strCache>
            </c:strRef>
          </c:cat>
          <c:val>
            <c:numRef>
              <c:f>Sheet1!$B$2:$B$4</c:f>
              <c:numCache>
                <c:formatCode>General</c:formatCode>
                <c:ptCount val="3"/>
                <c:pt idx="0">
                  <c:v>52</c:v>
                </c:pt>
                <c:pt idx="1">
                  <c:v>36</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I</c:v>
                </c:pt>
                <c:pt idx="1">
                  <c:v>II</c:v>
                </c:pt>
                <c:pt idx="2">
                  <c:v>IIIA</c:v>
                </c:pt>
                <c:pt idx="3">
                  <c:v>IIIB</c:v>
                </c:pt>
                <c:pt idx="4">
                  <c:v>IIIC</c:v>
                </c:pt>
              </c:strCache>
            </c:strRef>
          </c:cat>
          <c:val>
            <c:numRef>
              <c:f>Sheet1!$B$2:$B$6</c:f>
              <c:numCache>
                <c:formatCode>General</c:formatCode>
                <c:ptCount val="5"/>
                <c:pt idx="0">
                  <c:v>5.1</c:v>
                </c:pt>
                <c:pt idx="1">
                  <c:v>9.7</c:v>
                </c:pt>
                <c:pt idx="2">
                  <c:v>13.8</c:v>
                </c:pt>
                <c:pt idx="3">
                  <c:v>28.9</c:v>
                </c:pt>
                <c:pt idx="4">
                  <c:v>26.2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I</c:v>
                </c:pt>
                <c:pt idx="1">
                  <c:v>II</c:v>
                </c:pt>
                <c:pt idx="2">
                  <c:v>IIIA</c:v>
                </c:pt>
                <c:pt idx="3">
                  <c:v>IIIB</c:v>
                </c:pt>
                <c:pt idx="4">
                  <c:v>IIIC</c:v>
                </c:pt>
              </c:strCache>
            </c:strRef>
          </c:cat>
          <c:val>
            <c:numRef>
              <c:f>Sheet1!$B$2:$B$6</c:f>
              <c:numCache>
                <c:formatCode>General</c:formatCode>
                <c:ptCount val="5"/>
                <c:pt idx="0">
                  <c:v>3.0</c:v>
                </c:pt>
                <c:pt idx="1">
                  <c:v>5.2</c:v>
                </c:pt>
                <c:pt idx="2">
                  <c:v>8.0</c:v>
                </c:pt>
                <c:pt idx="3">
                  <c:v>14.0</c:v>
                </c:pt>
                <c:pt idx="4">
                  <c:v>17.0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API &lt; 0,90 vs arteriografía (Lynch 1991)</c:v>
                </c:pt>
                <c:pt idx="1">
                  <c:v>ITB 0,6 en trauma cerrado (Hemingway 2020)</c:v>
                </c:pt>
                <c:pt idx="2">
                  <c:v>Angiotomografía multidetector sin artefacto (Inaba 2011)</c:v>
                </c:pt>
              </c:strCache>
            </c:strRef>
          </c:cat>
          <c:val>
            <c:numRef>
              <c:f>Sheet1!$B$2:$B$4</c:f>
              <c:numCache>
                <c:formatCode>General</c:formatCode>
                <c:ptCount val="3"/>
                <c:pt idx="0">
                  <c:v>87</c:v>
                </c:pt>
                <c:pt idx="1">
                  <c:v>100</c:v>
                </c:pt>
                <c:pt idx="2">
                  <c:v>100</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API &lt; 0,90 vs arteriografía (Lynch 1991)</c:v>
                </c:pt>
                <c:pt idx="1">
                  <c:v>ITB 0,6 en trauma cerrado (Hemingway 2020)</c:v>
                </c:pt>
                <c:pt idx="2">
                  <c:v>Angiotomografía multidetector sin artefacto (Inaba 2011)</c:v>
                </c:pt>
              </c:strCache>
            </c:strRef>
          </c:cat>
          <c:val>
            <c:numRef>
              <c:f>Sheet1!$C$2:$C$4</c:f>
              <c:numCache>
                <c:formatCode>General</c:formatCode>
                <c:ptCount val="3"/>
                <c:pt idx="0">
                  <c:v>97</c:v>
                </c:pt>
                <c:pt idx="1">
                  <c:v>87</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Inaba 2011 (635 pacientes)</c:v>
                </c:pt>
                <c:pt idx="1">
                  <c:v>Warwick 2021 (135 estudios)</c:v>
                </c:pt>
              </c:strCache>
            </c:strRef>
          </c:cat>
          <c:val>
            <c:numRef>
              <c:f>Sheet1!$B$2:$B$3</c:f>
              <c:numCache>
                <c:formatCode>General</c:formatCode>
                <c:ptCount val="2"/>
                <c:pt idx="0">
                  <c:v>97.1</c:v>
                </c:pt>
                <c:pt idx="1">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Antibiótico y cobertura a tiempo</c:v>
                </c:pt>
                <c:pt idx="1">
                  <c:v>Retraso en uno de los dos</c:v>
                </c:pt>
                <c:pt idx="2">
                  <c:v>Retraso en ambos</c:v>
                </c:pt>
              </c:strCache>
            </c:strRef>
          </c:cat>
          <c:val>
            <c:numRef>
              <c:f>Sheet1!$B$2:$B$4</c:f>
              <c:numCache>
                <c:formatCode>General</c:formatCode>
                <c:ptCount val="3"/>
                <c:pt idx="0">
                  <c:v>2.8</c:v>
                </c:pt>
                <c:pt idx="1">
                  <c:v>10.2</c:v>
                </c:pt>
                <c:pt idx="2">
                  <c:v>40.5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1 día de cefonicid</c:v>
                </c:pt>
                <c:pt idx="1">
                  <c:v>5 días de cefonicid</c:v>
                </c:pt>
                <c:pt idx="2">
                  <c:v>5 días de cefamandol</c:v>
                </c:pt>
              </c:strCache>
            </c:strRef>
          </c:cat>
          <c:val>
            <c:numRef>
              <c:f>Sheet1!$B$2:$B$4</c:f>
              <c:numCache>
                <c:formatCode>General</c:formatCode>
                <c:ptCount val="3"/>
                <c:pt idx="0">
                  <c:v>13</c:v>
                </c:pt>
                <c:pt idx="1">
                  <c:v>12</c:v>
                </c:pt>
                <c:pt idx="2">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Reconstrucción</c:v>
                </c:pt>
                <c:pt idx="1">
                  <c:v>Amputación</c:v>
                </c:pt>
              </c:strCache>
            </c:strRef>
          </c:cat>
          <c:val>
            <c:numRef>
              <c:f>Sheet1!$B$2:$B$3</c:f>
              <c:numCache>
                <c:formatCode>General</c:formatCode>
                <c:ptCount val="2"/>
                <c:pt idx="0">
                  <c:v>47.6</c:v>
                </c:pt>
                <c:pt idx="1">
                  <c:v>33.9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Mala alineación: clavo</c:v>
                </c:pt>
                <c:pt idx="1">
                  <c:v>Mala alineación: fijador externo</c:v>
                </c:pt>
                <c:pt idx="2">
                  <c:v>Infección en interfases: clavo</c:v>
                </c:pt>
                <c:pt idx="3">
                  <c:v>Infección en interfases: fijador externo</c:v>
                </c:pt>
              </c:strCache>
            </c:strRef>
          </c:cat>
          <c:val>
            <c:numRef>
              <c:f>Sheet1!$B$2:$B$5</c:f>
              <c:numCache>
                <c:formatCode>General</c:formatCode>
                <c:ptCount val="4"/>
                <c:pt idx="0">
                  <c:v>8</c:v>
                </c:pt>
                <c:pt idx="1">
                  <c:v>31</c:v>
                </c:pt>
                <c:pt idx="2">
                  <c:v>2</c:v>
                </c:pt>
                <c:pt idx="3">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Miembro superior</c:v>
                </c:pt>
                <c:pt idx="1">
                  <c:v>Fémur</c:v>
                </c:pt>
                <c:pt idx="2">
                  <c:v>Tibia/peroné</c:v>
                </c:pt>
              </c:strCache>
            </c:strRef>
          </c:cat>
          <c:val>
            <c:numRef>
              <c:f>Sheet1!$B$2:$B$4</c:f>
              <c:numCache>
                <c:formatCode>General</c:formatCode>
                <c:ptCount val="3"/>
                <c:pt idx="0">
                  <c:v>1.5</c:v>
                </c:pt>
                <c:pt idx="1">
                  <c:v>8</c:v>
                </c:pt>
                <c:pt idx="2">
                  <c:v>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Seudoartrosis</c:v>
                </c:pt>
                <c:pt idx="1">
                  <c:v>Infección de herida</c:v>
                </c:pt>
                <c:pt idx="2">
                  <c:v>Osteomielitis</c:v>
                </c:pt>
              </c:strCache>
            </c:strRef>
          </c:cat>
          <c:val>
            <c:numRef>
              <c:f>Sheet1!$B$2:$B$4</c:f>
              <c:numCache>
                <c:formatCode>General</c:formatCode>
                <c:ptCount val="3"/>
                <c:pt idx="0">
                  <c:v>31</c:v>
                </c:pt>
                <c:pt idx="1">
                  <c:v>23.2</c:v>
                </c:pt>
                <c:pt idx="2">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Amputación</c:v>
                </c:pt>
                <c:pt idx="1">
                  <c:v>Reconstrucción</c:v>
                </c:pt>
              </c:strCache>
            </c:strRef>
          </c:cat>
          <c:val>
            <c:numRef>
              <c:f>Sheet1!$B$2:$B$3</c:f>
              <c:numCache>
                <c:formatCode>General</c:formatCode>
                <c:ptCount val="2"/>
                <c:pt idx="0">
                  <c:v>12.6</c:v>
                </c:pt>
                <c:pt idx="1">
                  <c:v>11.8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Presión negativa</c:v>
                </c:pt>
                <c:pt idx="1">
                  <c:v>Apósito estándar</c:v>
                </c:pt>
              </c:strCache>
            </c:strRef>
          </c:cat>
          <c:val>
            <c:numRef>
              <c:f>Sheet1!$B$2:$B$3</c:f>
              <c:numCache>
                <c:formatCode>General</c:formatCode>
                <c:ptCount val="2"/>
                <c:pt idx="0">
                  <c:v>45.5</c:v>
                </c:pt>
                <c:pt idx="1">
                  <c:v>42.4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Fracturas abiertas: principios de manejo.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y factores de riesgo; Mecanismo de lesión, contaminación y bacteriología; Anatomía aplicada: por qué la tibia es el problema; Clasificación: Gustilo-Anderson, sus límites y la clasificación OTA; Evaluación inicial; Examen físico vascular: qué predice una lesión arterial; Imágenes; Algoritmo completo desde urgencias; Tratamiento: antibióticos, tétanos, irrigación, desbridamiento, fijación, cobertura; Salvamento o amputación (estudio LEAP y guías); Técnica quirúrgica: posición, desbridamiento, irrigación, fijación y cierre; Complicaciones: infección y seudoartrosis según el grado; Pronóstico funcional; Rehabilitación y seguimiento; Qué dicen las guías (BOAST, NICE, AAOS y otras) y dónde discrepan con los estudios. Estructura sugerida por el autor para diez minutos: Lámina 1 (0:00-0:45) · Caso didáctico inventado (varón joven, fractura abierta de tibia por accidente de moto, herida contaminada) y pregunta al auditorio: qué hace usted en la primera hora y qué antes de que venza el plazo de cobertura definitiva [r4]. Lámina 2 (0:45-1:45) · Definición y por qué importa: infección profunda y seudoartrosis crecen con el grado [r2]. Tabla: infección de 5,1 % en el tipo 1 a 28,9 % en el tipo 3B [r2]. Lámina 3 (1:45-3:00) · Clasificación de Gustilo-Anderson y sus límites: acuerdo promedio de 60 % [r31] y 12,6 % cambia de grado entre la valoración inicial y la definitiva [r8]; OTA como complemento [r32]. Lámina 4 (3:00-4:00) · Primera hora: antibiótico intravenoso inmediato, fotografiar, gasa con suero y film, no irrigar, férula, neurovascular documentado [r3][r4]; y el costo de demorar: 66 minutos [r16]. Lámina 5 (4:00-5:00) · Antibiótico: cefalosporina de primera generación; discrepancia sobre gramnegativos en el tipo III [r41][r43]; 1 día frente a 5 días [r45]; tétanos [r12]. Lámina 6 (5:00-6:00) · Irrigación (FLOW): suero, baja presión, sin jabón [r7]. Lámina 7 (6:00-7:15) · La regla de las 6 horas frente a la evidencia: dos metaanálisis sin diferencia [r5][r6]; las guías piden 12 y 24 horas [r3]; y la voz discrepante [r18]. Lámina 8 (7:15-8:30) · Fijar y cubrir: clavo frente a fijador, fijación interna solo con cobertura inmediata [r4]; cobertura en 72 horas [r57]; ortoplastia [r60]. Lámina 9 (8:30-9:15) · Presión negativa (WOLLF) y antibiótico local: lo que NO está demostrado [r1][r67]. Lámina 10 (9:15-10:00) · Salvar o amputar: LEAP, sin puntaje, decisión en equipo [r9][r3]. Cierre: algoritmo de una lámina.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Fractura abierta = hueso fracturado que perfora la piel, con el foco expuesto al exterior (fuente: Costa ML y colaboradores, 2018). El problema central no es la fractura: es la infección profunda y la falta de consolidación, que crecen con la gravedad de las partes blandas (fuente: Natoli RM y colaboradores, 2025). Tres actos son la base del tratamiento: antibiótico intravenoso inmediato (fuente: National Institute for Health and Care Excellence, 2016) (fuente: British Orthopaedic Association, 2017), desbridamiento quirúrgico completo en el plazo que marca la guía (fuente: National Institute for Health and Care Excellence, 2016) y cobertura definitiva de partes blandas lo más temprano posible, como máximo a las 72 horas (fuente: British Orthopaedic Association, 2017). La «regla de las 6 horas» no tiene respaldo como umbral exacto: dos metaanálisis no hallaron diferencia de infección entre desbridar antes o después de 6 horas (fuente: Schenker ML y colaboradores, 2012) (fuente: Prodromidis AD y colaboradores, 2016). Las guías actuales fijan plazos por tipo de lesión (inmediato, 12 h, 24 h) (fuente: National Institute for Health and Care Excellence, 2016). Irrigar con suero fisiológico a baja o muy baja presión; el jabón no mejoró y se asoció a más reoperaciones (fuente: FLOW Investigators y colaboradores, 2015). El riesgo escala con el grado: infección a 12 meses de 5,1 % en tipo 1 y 28,9 % en tipo 3B (fuente: Natoli RM y colaboradores, 2025). El grado de urgencias se equivoca en alrededor de 1 de cada 8 casos (fuente: Axelrod D y colaboradores, 2023). Salvar o amputar no cambia el resultado funcional a 2 años (fuente: Bosse MJ y colaboradores, 2002), y ningún puntaje decide por usted: lo decide el equipo ortoplástico con el paciente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Se habla de fractura abierta cuando el hueso fracturado perfora la piel y el foco queda en contacto con el exterior (fuente: Costa ML y colaboradores, 2018). Esa comunicación cambia el pronóstico: contamina el foco, daña las partes blandas que nutren al hueso y abre la puerta a la infección profunda y a la falta de consolidación (fuente: Natoli RM y colaboradores, 2025). Lo que debe quedar claro desde el inicio Es una urgencia de partes blandas tanto como de hueso. La gravedad de la lesión de partes blandas se refleja en las tasas de infección y de seudoartrosis, que en general suben con el grado de la clasificación; la infección del IIIC quedó algo por debajo de la del IIIB (fuente: Natoli RM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grado definitivo se asigna en quirófano, después del desbridamiento. La clasificación de Gustilo-Anderson se concibió para graduar la fractura abierta cuando el desbridamiento quirúrgico de la herida ya está completo (fuente: Axelrod D y colaboradores, 2023); el grado que se pone en urgencias es una estimación. La clasificación histórica es la de Gustilo y Anderson (1976), que Gustilo, Mendoza y Williams ampliaron en 1984 al dividir el tipo III en tres subtipos (fuente: Gustilo RB y colaboradores, 1976) (fuente: Gustilo RB y colaboradores, 1984). Una definición que usan los estudios: infección relacionada con la fractura Comparar estudios era difícil porque, hasta 2018, nadie compartía una definición de infección tras una fractura (fuente: Metsemakers WJ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consenso internacional definió criterios confirmatorios (la infección está presente) y sugestivos (obligan a buscar los confirmatorios) (fuente: Metsemakers WJ y colaboradores, 2018). Los confirmatorios son: fístula, trayecto o dehiscencia de la herida; drenaje purulento o pus visto en cirugía; los mismos patógenos fenotípicos en al menos dos muestras profundas distintas; microorganismos en tejido profundo confirmados por histopatología (fuente: Metsemakers WJ y colaboradores, 2018). Ese mismo consenso advierte que la definición no se pensó como guía de tratamiento (fuente: Metsemakers WJ y colaboradores, 2018). Con esto cerramos definición. Sigamos con epidemiología y factores de riesgo.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factores de riesgo. Quién se lesiona. Al analizar 2386 fracturas abiertas a lo largo de 15 años, predominaron las lesiones de baja energía: los accidentes de tránsito o las caídas de altura explicaron apenas 22,3 % (fuente: Court-Brown CM y colaboradores, 2012). Las de alta energía son más comunes en varones jóvenes, y las de baja energía en mujeres mayores (fuente: Court-Brown CM y colaboradores, 2012). Esto importa porque «abierta» no equivale a «alta energía»: la energía determina el plazo de desbridamiento en las guías (fuente: National Institute for Health and Care Excellence, 2016). Dónde ocurren. De 791 fracturas abiertas seguidas de forma prospectiva en tres centros canadienses, 413 (52 %) fueron de tibia y peroné, 285 (36 %) del miembro superior y 93 (12 %) de fémur (fuente: Weber D y colaboradores, 2014). Qué aumenta el riesgo de infección. Un metaanálisis de 116 trabajos identificó como factores con riesgo significativo: sexo masculino, diabetes, tabaquismo, fractura de miembro inferior, tipo III de Gustilo-Anderson, contaminación y politraumatismo (fuente: Kortram K y colaboradores, 2017). Entre las variables del tratamiento, la única ligada a más infección fue la lavada pulsátil (fuente: Kortram K y colaboradores, 2017). Son riesgos relativos sin ajustar: los autores piden comprobar en modelos multivariables si son factores independientes (fuente: Kortram K y colaboradores, 2017). Contexto de Latinoamérica. Entre 469 traumatólogos de 19 países de la región que respondieron una encuesta, apenas 44 % tenía formación en partes blandas (fuente: MacKechnie MC y colaboradores, 2022). En los países de ingresos medios, el cirujano plástico era el responsable principal de las lesiones IIIB para 47 % de los encuestados (100 % en los de ingresos altos) y estaba disponible en menos de 24 h para 26 % (63 % en los de ingresos altos) (fuente: MacKechnie MC y colaboradores, 2022). Un estudio prospectivo de 422 pacientes con fractura abierta aislada de tibia, en 18 centros de 8 países latinoamericanos, mostró que en la región se sigue recurriendo con frecuencia al manejo por etapas, aun en lesiones menos graves (fuente: MacKechnie MC y colaboradores, 2026). Para el posgrado en Guayaquil, la lectura útil es que la brecha de acceso a ortoplastia es real y se debe planificar (traslado, comunicación temprana), no ignorar (opinión experta). Incidencia poblacional (casos por 100 000 habitantes) y datos de Ecuador: sin dato verificable en las fuentes abiertas consultadas.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relativo de infección por factor (metaanálisis de 116 trabajos)» muestra lo siguiente. Contaminación: 7.8 RR (fuente: Kortram K y colaboradores, 2017). Tipo III Gustilo-Anderson: 3 RR (fuente: Kortram K y colaboradores, 2017). Lavada pulsátil: 2.7 RR (fuente: Kortram K y colaboradores, 2017). Miembro inferior: 1.9 RR (fuente: Kortram K y colaboradores, 2017). Diabetes: 1.7 RR (fuente: Kortram K y colaboradores, 2017). Politraumatismo: 1.5 RR (fuente: Kortram K y colaboradores, 2017). Sexo masculino: 1.4 RR (fuente: Kortram K y colaboradores, 2017). Tabaquismo: 1.3 RR (fuente: Kortram K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«Localización de las fracturas abiertas (791 fracturas)» muestra lo siguiente. Tibia/peroné: 52 por ciento (fuente: Weber D y colaboradores, 2014). Miembro superior: 36 por ciento (fuente: Weber D y colaboradores, 2014). Fémur: 12 por ciento (fuente: Weber D y colaboradores, 2014). En el documento Word de este tema encontrarás además: Factores asociados a infección tras fractura abierta (riesgo relativo crudo). Con esto cerramos epidemiología y factores de riesgo. Sigamos con mecanismo de lesión, contaminación y bacteriología.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contaminación y bacteriología. Por qué una fractura abierta es distinta. En una serie clásica de 87 fracturas tipo III, la morbilidad aumentó con el daño masivo de partes blandas, la vascularización comprometida, la contaminación severa de la herida y la inestabilidad marcada de la fractura (fuente: Gustilo RB y colaboradores, 1984). Son cuatro problemas distintos que conviene buscar uno por uno al examinar. Energía. La energía transferida explica el daño de las partes blandas. Las guías usan «alta energía» como criterio de plazo de desbridamiento (12 horas) frente a «otras» (24 horas) (fuente: National Institute for Health and Care Excellence, 2016) (fuente: British Orthopaedic Association, 2017). La contaminación gruesa (agrícola, acuática, aguas servidas) o el compromiso vascular adelantan el desbridamiento a inmediato (fuente: British Orthopaedic Association, 2017). La contaminación se asoció con un riesgo relativo de infección de 7,85 (fuente: Kortram K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bacterias. En esa misma serie (1976-1979), las bacterias gramnegativas causaron 77 % de las infecciones; en el periodo 1961-1975 habían causado 24 % (fuente: Gustilo RB y colaboradores, 1984). Es una observación histórica de un solo centro, pero explica por qué durante décadas se añadió cobertura gramnegativa en el tipo III. En un ensayo piloto de 130 pacientes, 20 % portaba en la nariz S. aureus sensible y 3 % MRSA; S. aureus fue el agente de 55 % de las infecciones profundas, y 18 % correspondió a MRSA (fuente: Saveli CC y colaboradores, 2013). El cultivo de la herida no sirve para predecir. En 245 fracturas abiertas, el cultivo previo falló en ambos sentidos: entre las que se infectaron, solo en 22 % había aislado el germen responsable; además, apenas 8 % de los gérmenes cultivados terminó causando infección y 7 % de las heridas con cultivo negativo se infectó igual (fuente: Lee J, 1997).</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no se toman cultivos de rutina de la herida. El tabaco no es un detalle. En fracturas abiertas de tibia con amenaza de pérdida del miembro, los fumadores actuales consolidaron con 37 % menos probabilidad y tuvieron más del doble de infección y 3,7 veces más osteomielitis (fuente: Castillo RC y colaboradores, 2005). Con esto cerramos mecanismo de lesión, contaminación y bacteriología. Sigamos con anatomía aplicada: por qué la tibia es el problema.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aplicada: por qué la tibia es el problema. Este bloque mezcla anatomía de práctica habitual (sin cifra) con los datos que sí tienen fuente. La tibia tiene poca cobertura. La cara anteromedial de la tibia es subcutánea: debajo de la piel hay poco más que periostio. Cuando el traumatismo despega ese periostio y expone el hueso, el hueso queda sin la envoltura que lo nutre; eso es precisamente lo que define el subtipo IIIB (fuente: Gustilo RB y colaboradores, 1984). Es la explicación anatómica de por qué las fracturas de tibia/peroné se infectan más (9 % en las fracturas de tibia/peroné frente a 1,5 % en el miembro superior) (fuente: Weber D y colaboradores, 2014) y por qué el miembro inferior tiene un riesgo relativo de infección de 1,94 (fuente: Kortram K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relación entre la anatomía y esas cifras es interpretación del redactor. Compartimentos. La pierna tiene cuatro compartimentos osteofasciales (anatomía clásica). Una fractura abierta no descarta un síndrome compartimental: la herida no «descomprime» de forma fiable la presión de los compartimentos (práctica habitual). En una revisión sistemática de 32 artículos sobre fracturas abiertas de tibia, el síndrome compartimental fue más probable en las de grado II con clavo no fresado que con clavo fresado (fuente: Papakostidis C y colaboradores, 2011). La norma británica remite la sospecha de síndrome compartimental a su propio estándar y, para ampliar la herida durante el desbridamiento, recomienda aprovechar las líneas de fasciotomía cuando se pueda (fuente: British Orthopaedic Association, 2017). (práctica habitual en la técnica de ampliación)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Zona de lesión. El concepto práctico es la «zona de lesión»: el área de tejido dañado por la energía, que se extiende más allá de la herida visible. El desbridamiento debe extenderse hasta tejido sano; tras el desbridamiento, la norma británica pide continuar como cirugía limpia, con instrumental nuevo y nueva preparación y campo del miembro (fuente: British Orthopaedic Association, 2017). (opinión experta para la definición de «zona de lesión») Piel y vasos. La integridad de la piel y de la arteria definen subtipos: IIIA conserva cobertura suficiente, IIIB tiene pérdida extensa con hueso expuesto, IIIC implica una lesión arterial que requiere reparación (fuente: Gustilo RB y colaboradores, 1984). Con esto cerramos anatomía aplicada: por qué la tibia es el problema. Sigamos con clasificación: gustilo-anderson, sus límites y la clasificación ota.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gustilo-anderson, sus límites y la clasificación ota. Gustilo-Anderson, en palabras simples. Gradúa la fractura abierta según la herida, el daño de partes blandas y la contaminación. Los tipos I y II se separan por el tamaño de la herida y por la ausencia de daño extenso; el tipo III agrupa las lesiones severas (fuente: Kamat AS, 2011). En 1984 se dividió el III porque el pronóstico era muy distinto dentro del grupo (fuente: Gustilo RB y colaboradores, 1984). Para qué sirve en la decisión. (1) Elegir el antibiótico y el plazo del desbridamiento, (2) anticipar la necesidad de cobertura con colgajo, (3) estimar el riesgo de infección y de seudoartrosis para informar al paciente, y (4) comparar resultados entre centros. No sirve para decidir amputación (fuente: National Institute for Health and Care Excellence, 2016). Qué riesgo trae cada grado hoy. En 6042 fracturas abiertas de los ensayos FLOW, Aqueous-PREP y PREPARE-Open, con desenlaces adjudicados, la infección de sitio quirúrgico a 12 meses varió según el grado: 5,1 % (tipo 1), 9,7 % (2), 13,8 % (3A), 28,9 % (3B) y 26,2 % (3C) (fuente: Natoli RM y colaboradores, 2025). A los 12 meses, el retardo de consolidación o la seudoartrosis alcanzó 3,0 %, 5,2 %, 8,0 %, 14,0 % y 17,0 % en esos mismos grados (fuente: Natoli RM y colaboradores, 2025). En las 156 tibias 3B (OTA/AO 42), 34,7 % se infectaron y 18,4 % tuvieron retardo o seudoartrosis (fuente: Natoli RM y colaboradores, 2025). Según los autores, estas cifras no representan una mejora sustancial respecto de las históricas (fuente: Natoli RM y colaboradores, 2025). Cifras clásicas (una sola serie, 1976-1979). En 87 fracturas tipo III, la sepsis de la herida fue de 4 % en IIIA, 52 % en IIIB y 42 % en IIIC, y las amputaciones fueron 0 %, 16 % y 42 % (fuente: Gustilo RB y colaboradores, 1984). Es una serie pequeña y antigua: sirve para ver el orden de gravedad, no para citar como tasa actual. Los límites de la clasificación (esto se pregunta en el examen). Concordancia modesta. Con 245 traumatólogos que clasificaron en video 12 fracturas abiertas de tibia, el acuerdo promedio llegó a 60 % (rango 42-94 %), y a 59 % entre residentes y becarios (fuente: Brumback RJ y colaboradores, 1994). El grado cambia. En el ensayo FLOW, el grado se modificó entre la valoración preoperatoria y la definitiva en 305 de 2420 participantes (12,6 %); haber clasificado un tipo III como II al inicio no se asoció a más infección (p = 0,14) (fuente: Axelrod D y colaboradores, 2023). Los factores asociados a subir el grado fueron: otra localización distinta de la tibia, pérdida ósea, ancho y largo de la herida y pérdida de piel (fuente: Axelrod D y colaboradores, 2023). Es un solo número. Mezcla la piel, el músculo, el hueso y la contaminación (opinión experta). La clasificación OTA de fracturas abiertas. Separa cinco dominios: piel, músculo, lesión arterial, contaminación y pérdida ósea. Un estudio de confiabilidad en video con cirujanos y residentes encontró acuerdo de moderado a excelente: casi perfecto para la lesión arterial, de moderado a sustancial para piel, pérdida ósea y contaminación, y el más bajo para el músculo, que aun así superó al de Gustilo-Anderson; el nivel de acuerdo de los residentes fue similar al de los especialistas (fuente: Agel J y colaboradores, 2013). Cómo se usa en la práctica. Gustilo-Anderson sigue siendo el lenguaje común (es el que usan las guías y los estudios); la OTA agrega granularidad para investigación y pronóstico (fuente: Natoli RM y colaboradores, 2025) (fuente: Agel 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de sitio quirúrgico a 12 meses por tipo de Gustilo-Anderson (6042 fracturas)» muestra lo siguiente. I: 5.1 por ciento (fuente: Natoli RM y colaboradores, 2025). II: 9.7 por ciento (fuente: Natoli RM y colaboradores, 2025). IIIA: 13.8 por ciento (fuente: Natoli RM y colaboradores, 2025). IIIB: 28.9 por ciento (fuente: Natoli RM y colaboradores, 2025). IIIC: 26.2 por ciento (fuente: Natoli RM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«Retardo de consolidación o seudoartrosis a 12 meses por tipo» muestra lo siguiente. I: 3 por ciento (fuente: Natoli RM y colaboradores, 2025). II: 5.2 por ciento (fuente: Natoli RM y colaboradores, 2025). IIIA: 8 por ciento (fuente: Natoli RM y colaboradores, 2025). IIIB: 14 por ciento (fuente: Natoli RM y colaboradores, 2025). IIIC: 17 por ciento (fuente: Natoli RM y colaboradores, 2025). En el documento Word de este tema encontrarás además: Clasificación de Gustilo-Anderson, con el riesgo a 12 meses en una cohorte contemporánea; Límites de la clasificación: concordancia y reclasificación. Con esto cerramos clasificación: gustilo-anderson, sus límites y la clasificación ota. Sigamos con evaluación inicial.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evaluación inicial. Primero la vida, después el miembro (práctica habitual: ATLS). Un paciente con fractura abierta es un politraumatizado hasta demostrar lo contrario; la hemorragia externa se controla antes de pensar en la fractura. Lo que las guías piden hacer antes del quirófano Antibiótico intravenoso inmediato, si aún no se administró, lo antes posible e idealmente dentro de la primera hora tras la lesión (fuente: National Institute for Health and Care Excellence, 2016) (fuente: British Orthopaedic Association, 2017). No irrigar las fracturas abiertas de huesos largos, retropié o mediopié, ni fuera del hospital ni en urgencias, hasta que la herida se haya escindido en quirófano (fuente: National Institute for Health and Care Excellence, 2016). Basta con retirar la contaminación gruesa, fotografiar y cubrir con gasa empapada en suero y película oclusiva; fuera del quirófano, los «minilavados» no tienen indicación (fuente: British Orthopaedic Association, 2017). Alinear y entablillar el miembro (fuente: British Orthopaedic Association, 2017). En el entorno prehospitalario, NICE sugiere férula de tracción o la otra pierna como férula si la fractura es por encima de la rodilla, y férula de vacío para las demás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Fotografiar la herida en cuanto se descubre por primera vez, antes del desbridamiento y en otros momentos clave del manejo, y archivar las fotos en la historia clínica (fuente: National Institute for Health and Care Excellence, 2016) (fuente: British Orthopaedic Association, 2017). Así nadie necesita destapar la herida para verla (práctica habitual). Registro neurovascular de los dos miembros: nervios explorados, sensibilidad, fuerza (escala MRC), pulsos y, si no se palpan, el método usado para juzgar la perfusión; cada examen lleva su hora (fuente: National Institute for Health and Care Excellence, 2016). Repetirlo con regularidad, en especial tras cada maniobra de reducción o colocación de una férula (fuente: British Orthopaedic Association, 2017). Trasladar a un centro de trauma mayor o a un centro con atención ortoplástica si hay compromiso de hueso largo, retropié o mediopié (fuente: National Institute for Health and Care Excellence, 2016) (fuente: British Orthopaedic Association, 2017). No tomar cultivos de rutina de la herida (fuente: Lee J, 1997).</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el traslado temprano cuenta. Entre 315 pacientes con lesiones de alta energía del miembro inferior, lo que predijo la infección de forma independiente fue la demora en llegar al centro de trauma definitivo; el tiempo hasta el primer desbridamiento no la predijo (fuente: Pollak AN y colaboradores, 2010). Qué más buscar (práctica habitual): lesiones asociadas, hemodinamia, estado de vacunación antitetánica, alergias a antibióticos, comorbilidades (diabetes, tabaquismo), fecha y hora exacta de la lesión, mecanismo y lugar del accidente (tierra, agua, corral) para anticipar la contaminación. Con esto cerramos evaluación inicial. Sigamos con examen físico vascular: qué predice una lesión arterial.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vascular: qué predice una lesión arterial. Qué se busca. Los «signos duros» de lesión vascular (ausencia de pulso, hemorragia pulsátil, hematoma en expansión, soplo o frémito, isquemia evidente) y los «signos blandos» (antecedente de hemorragia, déficit nervioso, pulso disminuido) (práctica habitual). El examen físico es la primera herramienta de decisión. Qué dicen los estudios. De 635 pacientes con trauma de extremidades evaluados de forma prospectiva, 83 % no mostró signos de lesión vascular y el seguimiento no descubrió ninguna lesión pasada por alto; 5,5 % presentó signos duros, y en 97,1 % de ellos había una lesión clínicamente significativa que requirió cirugía (fuente: Inaba K y colaboradores, 2011). En los 73 pacientes que llegaron a angiotomografía, el mecanismo fue penetrante en 69,9 % (fuente: Inaba K y colaboradores, 2011). En una serie retrospectiva de 135 angiotomografías, un examen normal tuvo valor predictivo negativo de 100 %, mientras que los signos duros alcanzaron un valor predictivo positivo de 50 % (fuente: Warwick H y colaboradores, 2021). La diferencia entre 97,1 % y 50 % ilustra que el valor de los signos duros cambia según la población y el diseño del estudio (interpretación del redactor) (fuente: Inaba K y colaboradores, 2011) (fuente: Warwick H y colaboradores, 2021). En 100 miembros lesionados, el índice presión arterial distal/presión del brazo sano (API o ITB) con corte menor de 0,90 tuvo sensibilidad de 87 % y especificidad de 97 % frente a la arteriografía (fuente: Lynch K y colaboradores, 1991). Al compararlo con la evolución clínica, subieron a 95 % y 97 % (fuente: Lynch K y colaboradores, 1991). En una serie retrospectiva de 125 pacientes con trauma cerrado de miembro inferior y angiotomografía, el umbral de ITB de 0,6 logró el mejor equilibrio, con sensibilidad de 100 % y especificidad de 87 %, y no dejó pasar ninguna lesión que necesitara revascularización; de 65 anomalías vasculares, solo 8 requirieron intervención (fuente: Hemingway J y colaboradores, 2020). Es un hallazgo retrospectivo que los autores piden validar de forma prospectiva (fuente: Hemingway J y colaboradores, 2020). Cómo se usa. Examen normal: es improbable que haya lesión que requiera intervención (fuente: Warwick H y colaboradores, 2021) (fuente: Inaba K y colaboradores, 2011). Signos duros: la decisión de ir a quirófano o a imagen la toma el equipo (cirugía vascular, ortoplastia); la norma británica indica que la lesión arterial asociada se trate según su propio estándar (fuente: British Orthopaedic Association, 2017). Signos blandos o ITB bajo: imagen dirigida.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pruebas para lesión arterial en trauma de extremidades» muestra lo siguiente. API &lt; 0,90 vs arteriografía (Lynch 1991): sensibilidad 87 por ciento y especificidad 97 por ciento (fuente: Lynch K y colaboradores, 1991). ITB 0,6 en trauma cerrado (Hemingway 2020): sensibilidad 100 por ciento y especificidad 87 por ciento (fuente: Hemingway J y colaboradores, 2020). Angiotomografía multidetector sin artefacto (Inaba 2011): sensibilidad 100 por ciento y especificidad 100 por ciento (fuente: Inaba K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«Valor predictivo positivo de los signos duros de lesión vascular» muestra lo siguiente. Inaba 2011 (635 pacientes): 97.1 por ciento (fuente: Inaba K y colaboradores, 2011). Warwick 2021 (135 estudios): 50 por ciento (fuente: Warwick H y colaboradores, 2021). En el documento Word de este tema encontrarás además: Rendimiento del examen vascular y del ITB/API en trauma de extremidades. Con esto cerramos examen físico vascular: qué predice una lesión arterial.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Se piden proyecciones que incluyan las articulaciones por encima y por debajo de la fractura, antes y después de la reducción (práctica habitual). Sensibilidad y especificidad de la radiografía simple para fracturas abiertas: sin dato verificable en las fuentes consultadas. Tomografía de trauma. Si el paciente necesita una tomografía inicial de trauma, la norma británica quiere protocolos que no la retrasen: un escanograma completo al inicio orienta, junto con el examen, qué cortes del miembro agregar en ese mismo estudio, y cada hospital decide por escrito cuándo añadir fase angiográfica (fuente: British Orthopaedic Association, 2017).</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Angiotomografía multidetector. En los 89 estudios de una cohorte prospectiva, excluidos los no diagnósticos, logró sensibilidad de 100 % y especificidad de 100 % para las lesiones arteriales clínicamente significativas; no fue diagnóstica en 7 de 73 pacientes con signos blandos (9,6 %), y en 5 de ellos el motivo fue el artefacto de fragmentos metálicos retenidos (fuente: Inaba K y colaboradores, 2011). Frente al examen físico, un examen normal y una angiotomografía negativa tuvieron cada uno un valor predictivo negativo de 100 % en otra serie (fuente: Warwick H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angiotomografía agrega poco en el paciente con examen normal; su valor está en los signos blandos o en la duda (fuente: Warwick H y colaboradores, 2021) (fuente: Inaba K y colaboradores, 2011). Lo que la imagen no resuelve. Ni la radiografía ni la tomografía clasifican el grado de Gustilo-Anderson: el grado depende de las partes blandas y se asigna en quirófano (fuente: Axelrod D y colaboradores, 2023). Con esto cerramos imágenes. Sigamos con algoritmo completo desde urgencias.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completo desde urgencias. Este algoritmo sigue los plazos y las conductas de las guías NICE NG37 y BOAST (fuente: National Institute for Health and Care Excellence, 2016) (fuente: British Orthopaedic Association, 2017); los pasos marcados «práctica habitual» no tienen un estudio que los respalde. Léalo de arriba abajo: primero la vida, luego el antibiótico, luego el miembro.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abierta: de urgencias a la cobertura definitiva» se lee de arriba hacia abajo. Se parte de: Herida que comunica con una fractura (llegada a urgencias o prehospitalario). Se hace: Vida primero: ABCDE y control de hemorragia externa (práctica habitual). Se hace: Antibiótico intravenoso inmediato si no se dio; ideal dentro de la 1.ª hora desde la lesión (fuente: National Institute for Health and Care Excellence, 2016) (fuente: British Orthopaedic Association, 2017). Se hace: Quitar solo contaminación gruesa, fotografiar, gasa con suero y film oclusivo. No irrigar ni hacer minilavados fuera de quirófano (fuente: National Institute for Health and Care Excellence, 2016) (fuente: British Orthopaedic Association, 2017). Se hace: Alinear y entablillar. Documentar neurovascular de ambos miembros y repetirlo tras cada maniobra (fuente: National Institute for Health and Care Excellence, 2016) (fuente: British Orthopaedic Association, 2017). Se hace: Tétanos según esquema previo (fuente: Liang JL y colaboradores, 2018). Se decide: ¿Isquemia, signos duros de lesión arterial o síndrome compartimental? Si la respuesta es sí, quirófano ya, con ortoplastia y cirugía vascular. desbridamiento inmediato (fuente: British Orthopaedic Association, 2017). Si la respuesta es no, ¿contaminación gruesa (agrícola, acuática, aguas servidas)?. Se hace: Quirófano ya, con ortoplastia y cirugía vascular. Desbridamiento inmediato (fuente: British Orthopaedic Association, 2017). Se decide: ¿Contaminación gruesa (agrícola, acuática, aguas servidas)? Si la respuesta es sí, desbridamiento inmediato (fuente: British Orthopaedic Association, 2017) (fuente: National Institute for Health and Care Excellence, 2016). Si la respuesta es no, ¿fractura de alta energía?. Se hace: Desbridamiento inmediato (fuente: British Orthopaedic Association, 2017) (fuente: National Institute for Health and Care Excellence, 2016). Se decide: ¿Fractura de alta energía? Si la respuesta es sí, desbridamiento en 12 horas o menos (fuente: National Institute for Health and Care Excellence, 2016) (fuente: British Orthopaedic Association, 2017). Si la respuesta es no, desbridamiento en 24 horas o menos (fuente: National Institute for Health and Care Excellence, 2016) (fuente: British Orthopaedic Association, 2017). Se hace: Desbridamiento en 12 horas o menos (fuente: National Institute for Health and Care Excellence, 2016) (fuente: British Orthopaedic Association, 2017). Se hace: Desbridamiento en 24 horas o menos (fuente: National Institute for Health and Care Excellence, 2016) (fuente: British Orthopaedic Association, 2017). Se hace: Quirófano: desbridar hasta tejido sano, irrigar con suero a baja presión, graduar Gustilo definitivo, cambiar a instrumental limpio (fuente: FLOW Investigators y colaboradores, 2015) (fuente: British Orthopaedic Association, 2017). Se decide: ¿Se puede cubrir de forma definitiva en este mismo acto? Si la respuesta es sí, fijación definitiva y cobertura en el mismo acto (si hay lista ortoplástica) (fuente: National Institute for Health and Care Excellence, 2016). Si la respuesta es no, fijación provisional o definitiva solo si habrá cobertura inmediata; apósito temporal que evite la desecación; cobertura definitiva a más tardar a las 72 h (fuente: British Orthopaedic Association, 2017) (fuente: National Institute for Health and Care Excellence, 2016). Se hace: Fijación definitiva y cobertura en el mismo acto (si hay lista ortoplástica) (fuente: National Institute for Health and Care Excellence, 2016). Se hace: Fijación provisional o definitiva solo si habrá cobertura inmediata; apósito temporal que evite la desecación; cobertura definitiva a más tardar a las 72 h (fuente: British Orthopaedic Association, 2017) (fuente: National Institute for Health and Care Excellence, 2016). Se decide: ¿Miembro recuperable según el equipo ortoplástico, el paciente y la familia? (sin puntaje de gravedad como regla) (fuente: National Institute for Health and Care Excellence, 2016)? Si la respuesta es sí, salvamento: cobertura, rehabilitación y seguimiento; vigilar infección y consolidación (fuente: National Institute for Health and Care Excellence, 2016) (fuente: Metsemakers WJ y colaboradores, 2020). Si la respuesta es no, amputación de urgencia (riesgo vital o miembro no salvable) o primaria diferida a más tardar a las 72 h (fuente: National Institute for Health and Care Excellence, 2016) (fuente: British Orthopaedic Association, 2017). Termina en: Salvamento: cobertura, rehabilitación y seguimiento; vigilar infección y consolidación (fuente: National Institute for Health and Care Excellence, 2016) (fuente: Metsemakers WJ y colaboradores, 2020). Termina en: Amputación de urgencia (riesgo vital o miembro no salvable) o primaria diferida a más tardar a las 72 h (fuente: National Institute for Health and Care Excellence, 2016) (fuente: British Orthopaedic Association, 2017). Con esto cerramos algoritmo completo desde urgencias. Sigamos con tratamiento: antibióticos, tétanos, irrigación, desbridamiento, fijación, cobertura.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antibióticos, tétanos, irrigación, desbridamiento, fijación, cobertura. ¿Sirve? Sí. En un metaanálisis Cochrane de 7 estudios y 913 participantes, quienes recibieron antibiótico tuvieron menos infección precoz que quienes no recibieron nada o placebo: riesgo relativo 0,41 (IC 95 % 0,27-0,63), reducción absoluta de riesgo 0,08 y número necesario a tratar de 13 (fuente: Gosselin RA y colaboradores, 2004). Una revisión posterior de ensayos aleatorizados llegó a una cifra parecida (RR 0,37; reducción absoluta 9,6 %) (fuente: Chang Y y colaboradores, 2015). El antibiótico complementa al desbridamiento: no lo reemplaza (fuente: Gosselin RA y colaboradores, 2004). ¿Cuándo? Lo antes posible. NICE indica darlo de inmediato en urgencias si aún no se administró, y plantearlo ya en la fase prehospitalaria, de preferencia dentro de la primera hora de la lesión y sin retrasar el traslado (fuente: National Institute for Health and Care Excellence, 2016). La norma británica coincide en la primera hora como meta e insiste en que cada red cuente con una guía de antibióticos publicada y fácil de consultar (fuente: British Orthopaedic Association, 2017). En 2024, cinco organizaciones de EE. UU. recomendaron que, resueltas las amenazas vitales, el personal prehospitalario administre una cefalosporina de primera generación sin retrasar el transporte (fuente: Johnson JP y colaboradores, 2024). La evidencia clínica es observacional y no del todo uniforme. Entre 1104 heridas de fractura abierta, lo que más redujo la infección fue dar pronto antibióticos activos contra grampositivos y gramnegativos (fuente: Patzakis MJ y colaboradores, 1989). En 137 tibias tipo III, tardar más de 66 minutos en dar el antibiótico y más de 5 días en cubrir fueron predictores independientes de infección (OR 3,78 y 7,39) (fuente: Lack WD y colaboradores, 2015). La infección fue de 2,8 % (1 de 36) cuando ambos tiempos fueron breves, de 10,2 % (6 de 59) si se retrasó solo uno y de 40,5 % (17 de 42) si se retrasaron los dos (fuente: Lack WD y colaboradores, 2015). Es un estudio retrospectivo de un solo centro: marca la dirección, no un número mágico. Un hallazgo que sorprende: en una cohorte prospectiva de 736 pacientes, el análisis multivariable no halló asociación entre la infección y la variable de antibiótico analizada (OR 1,0; IC 95 % 0,90-1,05); el resumen no detalla cómo se midió, y no significa que el antibiótico sobre (fuente: Weber D y colaboradores, 2014). Cuando dos fuentes discrepan, se dan las dos: las guías piden el antibiótico lo más temprano posible (fuente: National Institute for Health and Care Excellence, 2016) (fuente: British Orthopaedic Association, 2017) y el estudio de Lack lo respalda (fuente: Lack WD y colaboradores, 2015), pero la asociación no apareció en todas las cohortes (fuente: Weber D y colaboradores, 2014). ¿Cuál? La base es una cefalosporina de primera generación, como cefazolina: para la guía de la Sociedad de Infecciones Quirúrgicas, lo único bien respaldado es empezar pronto y por pocos días una cefalosporina de primera generación; ampliar a gramnegativos, prolongar el esquema o añadir perlas con antibiótico quedaron sin evidencia suficiente (fuente: Hauser CJ y colaboradores, 2006). Para el tipo III hay una discrepancia que debe conocer: A favor de ampliar a gramnegativos: en una serie clásica de tipo III, las gramnegativas causaron 77 % de las infecciones y los autores consideraron indicado sumar un aminoglucósido o pasar a una cefalosporina de tercera generación (fuente: Gustilo RB y colaboradores, 1984). En un ensayo doble ciego de 163 pacientes, el ciprofloxacino solo falló más en el tipo III (infección de 31 % frente a 7,7 % con cefamandol más gentamicina; diferencia sin significación, p = 0,079, con muestra pequeña) (fuente: Patzakis MJ y colaboradores, 2000). En contra de ampliar de forma rutinaria: en una base de datos de 111 instituciones, 1041 fracturas tipo III tuvieron infección profunda de 8,0 % con espectro estrecho y de 9,8 % con espectro amplio (p = 0,320); ya emparejadas por puntaje de propensión, 9,9 % frente a 9,4 % (fuente: Suzuki T y colaboradores, 2023). Es un estudio retrospectivo. Protocolos que lo simplifican: en 174 fracturas, un protocolo de cefazolina para grado I-II y ceftriaxona para grado III durante 48 horas, sin aminoglucósidos ni vancomicina, bajó el uso de aminoglucósidos y glicopéptidos de 53,5 % a 16,4 %, y la infección de piel y partes blandas no aumentó de forma significativa (20,8 % antes y 24,7 % después, p = 0,58) (fuente: Rodriguez L y colaboradores, 2014). MRSA: añadir vancomicina a cefazolina no cambió la infección en un piloto de 130 pacientes (15 % frente a 19 %, p = 0,62), aunque entre los portadores de MRSA la infección por MRSA fue mayor (33 % frente a 1 %) (fuente: Saveli CC y colaboradores, 2013). ¿Cuánto tiempo? En un ensayo doble ciego de 248 pacientes, un día de cefonicid no fue inferior a cinco días: infección de 13 %, 12 % y 13 % en los tres grupos (fuente: Dellinger EP y colaboradores, 1988). Un metaanálisis de tres estudios con 1104 pacientes tampoco halló diferencia entre uno y tres a cinco días (RR 0,97; IC 95 % 0,69-1,37), con confianza baja a moderada (fuente: Chang Y y colaboradores, 2015). Una revisión de 21 ensayos aleatorizados advierte que los datos vienen sobre todo de estudios antiguos (fuente: Klifto KM y colaboradores, 2026). La duración exacta tras el cierre o la cobertura depende del protocolo local; no hay dato verificable en estas fuentes para un esquema único. La dosis ajustada al peso: sin dato verificable en las fuentes abiertas. La guía de ACIP resume la decisión en dos preguntas: cuántas dosis de toxoide tetánico recibió el paciente y si la herida es limpia y menor o «cualquier otra» (contaminada con tierra, heces o saliva, heridas punzantes, avulsiones, por proyectil, aplastamiento, quemaduras) (fuente: Liang JL y colaboradores, 2018). Con historial desconocido o menos de 3 dosis, se indica vacuna (Td/Tdap) en todos los casos, y globulina inmune antitetánica (TIG) si la herida no es limpia ni menor (fuente: Liang JL y colaboradores, 2018). Con 3 o más dosis, en las heridas «otras» se indica vacuna si pasaron 5 años o más desde la última dosis, sin TIG (fuente: Liang JL y colaboradores, 2018). En personas con VIH o inmunodeficiencia grave con heridas contaminadas, se agrega TIG sin importar el historial (fuente: Liang JL y colaboradores, 2018). La guía no menciona las fracturas abiertas por nombre: en la práctica, casi todas se manejan como «otras heridas» (interpretación del redactor). El ensayo FLOW es el que más pesa. Sus 2551 pacientes con fractura abierta de extremidad fueron asignados al azar a una de tres presiones (alta, más de 20 psi; baja, de 5 a 10; muy baja, de 1 a 2) y a una de dos soluciones (jabón de castilla o suero fisiológico) (fuente: FLOW Investigators y colaboradores, 2015). El desenlace fue la reoperación a 12 meses (fuente: FLOW Investigators y colaboradores, 2015). Presión: la reoperación fue de 13,2 % con presión alta, 12,7 % con baja y 13,7 % con muy baja, sin diferencias significativas entre ellas (baja frente a alta, HR 0,92; IC 95 % 0,70-1,20) (fuente: FLOW Investigators y colaboradores, 2015). Los autores concluyen que la presión muy baja es una opción aceptable y de bajo costo (fuente: FLOW Investigators y colaboradores, 2015). Solución: reoperación en 14,8 % con jabón y 11,6 % con suero (HR 1,32; IC 95 % 1,06-1,66; p = 0,01) (fuente: FLOW Investigators y colaboradores, 2015). El jabón no aporta y se asoció a más reoperaciones. Volumen: FLOW no comparó volúmenes: fijó 3 litros para el tipo I y 6 litros para los tipos II y III (fuente: Flow Investigators, 2010). No hay ensayo que haya probado otros volúmenes en las fuentes consultadas. Antibiótico en el líquido: en 400 pacientes con fractura abierta de miembro inferior, irrigar con bacitracina no mejoró la infección frente al jabón (18 % frente a 13 %, p = 0,2) y se asoció a más problemas de cicatrización (9,5 % frente a 4 %, p = 0,03) (fuente: Anglen JO, 2005). Lavada pulsátil: en el metaanálisis de factores de riesgo, fue la única variable terapéutica vinculada con más infección (RR 2,70) (fuente: Kortram K y colaboradores, 2017). En urgencias y en el medio prehospitalario no se irriga: la irrigación se hace en quirófano con la escisión quirúrgica (fuente: National Institute for Health and Care Excellence, 2016). El dato. Durante décadas se enseñó que había que desbridar en menos de 6 horas (fuente: Schenker ML y colaboradores, 2012). La evidencia actual no respalda un umbral exacto: Una revisión sistemática de 16 estudios (3539 fracturas abiertas) contrastó el desbridamiento temprano con el tardío según el punto de corte de cada estudio, y con ninguno cambió la infección; los autores consideran que la regla de las 6 horas tiene poco sustento, pero no recomiendan demorar a propósito el tratamiento (fuente: Schenker ML y colaboradores, 2012). En tibia, un metaanálisis de 7 estudios no halló diferencia entre menos y más de 6 horas en infección global (RR 1,32; IC 95 % 0,54-3,23), infección profunda (RR 0,99; IC 95 % 0,48-2,07) ni seudoartrosis (RR 1,49; IC 95 % 0,64-3,49) (fuente: Prodromidis AD y colaboradores, 2016). En 736 pacientes (cohorte prospectiva), la mediana hasta cirugía fue de 9 h 4 min sin infección y 7 h 39 min con infección; en el análisis multivariable no hubo asociación con el tiempo (OR 0,97; IC 95 % 0,90-1,06) y sí con el grado 3A (OR 6,37), 3B/3C (OR 12,87) y la tibia (OR 3,91) (fuente: Weber D y colaboradores, 2014). En 315 pacientes con lesiones de alta energía, el tiempo hasta el desbridamiento no predijo infección; sí lo hizo el tiempo hasta llegar al centro definitivo (fuente: Pollak AN y colaboradores, 2010). Un estudio pequeño de 103 tibias halló 11,6 % de infección sin diferencia entre antes y después de 6 horas (fuente: Kamat AS, 2011). La voz discrepante. En 459 fracturas abiertas, cada hora de demora aumentó 3 % el riesgo de infección profunda en las fracturas grado II y III (OR 1,033 por hora; IC 95 % 1,01-1,057), sin umbral claro; en los 55 casos grado I no hubo infecciones (fuente: Hull PD y colaboradores, 2014). Su recomendación: desbridar con más urgencia cuando coinciden tibia, grado alto o contaminación (fuente: Hull PD y colaboradores, 2014). Lo que piden hoy las guías. NICE: inmediato si hay contaminación grosera; en 12 horas si es alta energía sin contaminación grosera (probable IIIA o IIIB); en 24 horas para el resto (fuente: National Institute for Health and Care Excellence, 2016). La norma británica añade el compromiso vascular como motivo de desbridamiento inmediato (fuente: British Orthopaedic Association, 2017). Cómo leerlo. El plazo importa menos que el hecho de que sea completo, por quien sabe hacerlo y con el paciente ya con antibiótico; esperar sin motivo no está justificado (fuente: Schenker ML y colaboradores, 2012) (opinión experta). Lo práctico: no opere de madrugada una lesión de baja energía sin contaminación solo por «la regla», pero tampoco la deje sin plan (opinión experta). Clavo frente a fijador externo en tibia. En un metaanálisis de 8 estudios, la comparación de clavos no fresados con fijadores externos (5 estudios, 396 pacientes) mostró menos reoperaciones, menos mala alineación y menos infección superficial (fuente: Bhandari M y colaboradores, 2001). Un metaanálisis en red de 2021 estimó con el clavo no fresado una reducción del riesgo de reoperación no planificada frente al fijador (RR 0,67; IC 95 % 0,43-1,05), y algo más en tipo III (RR 0,61; IC 95 % 0,37-1,01), ambos al límite de la significación (fuente: Al-Hourani K y colaboradores, 2021). Un ensayo clásico en IIIB. En 29 pacientes, todas las fracturas consolidaron dentro de 9 meses; con el clavo no fresado el movimiento fue algo mayor y la angulación final algo menor, aunque sin diferencias significativas (fuente: Tornetta P y colaboradores, 1994). Comparación de cohortes. En 174 fracturas II, IIIA y IIIB, el clavo no fresado se acompañó de menos mala alineación (8 % frente a 31 % con fijador de medio pin), menos procedimientos posteriores (1,7 frente a 2,7 por fractura) y menos infecciones en las interfases quirúrgicas (2 % frente a 50 %); la rapidez de consolidación dependió más de la gravedad de las partes blandas que del implante (fuente: Henley MB y colaboradores, 1998). Fresado. En 1319 pacientes asignados al azar a clavo fresado o no fresado, el fresado no modificó los resultados funcionales al año (fuente: Lin CA y colaboradores, 2016); y en el metaanálisis en red el clavo no fresado no mostró ventaja clara sobre el fresado (RR 0,91; IC 95 % 0,58-1,4) (fuente: Al-Hourani K y colaboradores, 2021). En fracturas IIIB, los clavos fresados se asociaron con mayor probabilidad de consolidación temprana (OR 12; IC 95 % 2,4-61) en una revisión de series heterogéneas (fuente: Papakostidis C y colaboradores, 2011). Protocolo secuencial. Fijador externo corto, cierre diferido y clavo fresado después: en 41 fracturas, 2 de 39 con seguimiento (5 %) tuvieron infección profunda (fuente: Blachut PA y colaboradores, 1990). La duración promedio del fijador fue de 17 días (fuente: Blachut PA y colaboradores, 1990). Fijación definitiva según la cobertura. Según la norma británica, la estabilización interna definitiva se reserva para cuando la cobertura definitiva de partes blandas pueda seguirla de inmediato (fuente: British Orthopaedic Association, 2017); NICE exige cubrir en el mismo acto cuando se emplea fijación interna (fuente: National Institute for Health and Care Excellence, 2016). En Latinoamérica. En 422 pacientes con fractura abierta aislada de tibia, la fijación inicial definitiva con clavo se asoció con mejores puntajes de calidad de vida (SF-12 físico y mental) y de consolidación radiográfica al año que el manejo por etapas, en un estudio observacional (fuente: MacKechnie MC y colaboradores, 2026). Placas. Sin dato verificable propio en las fuentes consultadas; se usan sobre todo en patrón articular o metafisario donde el clavo no controla la fractura, siempre con cobertura inmediata (práctica habitual) (fuente: British Orthopaedic Association, 2017). El principio (opinión experta): hueso fijado y expuesto es hueso en riesgo de infección. En los estudios que siguen, casi todos observacionales, la cobertura temprana con colgajo cuando hace falta se asocia con menos infección en tibia. En 532 pacientes con reconstrucción microquirúrgica, el colgajo libre dentro de las 72 horas tuvo falla de colgajo de 0,75 %, infección de 1,5 % y consolidación en 6,8 meses; entre 72 horas y 3 meses, 12 %, 17,5 % y 12,3 meses (fuente: Godina M, 1986). Es una serie clásica de un solo centro. «Fijar y cubrir»: 84 fracturas IIIB/IIIC con desbridamiento, estabilización y cobertura con colgajo muscular por un servicio combinado; salvamento de 95 %, falla de colgajo de 3,5 % e infección profunda de 9,5 %; la mayor parte de los problemas se asoció con cubrir después de 72 horas (fuente: Gopal S y colaboradores, 2000). En tibias tipo III, cobertura después de 5 días predijo infección (OR 7,39; IC 95 % 2,33-23,45) (fuente: Lack WD y colaboradores, 2015). En 69 pacientes con colgajo, el riesgo no subió entre los días 1 y 7; a partir del día 7, cada día de espera elevó 11 % las probabilidades de complicación y 16 % las de infección (fuente: D'Alleyrand JC y colaboradores, 2014). Metaanálisis de 16 estudios (973 pacientes): cobertura dentro de 72 horas se asoció con 52 % menos infección (RR 0,48; IC 95 % 0,25-0,89); dentro de 7 días, 50 % menos (RR 0,50; IC 95 % 0,31-0,82) (fuente: Tiongco RFP y colaboradores, 2025). Otro metaanálisis de 14 estudios y 2652 pacientes mostró menos osteomielitis con cobertura temprana (RR 0,28; IC 95 % 0,16-0,49) y tendencia a menos infección (RR 0,69; IC 95 % 0,47-1,02) y amputación (RR 0,55; IC 95 % 0,27-1,12) (fuente: Dehnadi S y colaboradores, 2026). Y uno de 5 estudios y 454 pacientes con IIIB/IIIC halló menos infección con cobertura temprana (OR 0,34; IC 95 % 0,23-0,52) (fuente: Ruprecht N y colaboradores, 2026). Atención ortoplástica. Un metaanálisis de 9 estudios comparó 1663 pacientes con manejo ortoplástico y 692 sin él: menos infección de herida u osteomielitis (RR 0,37; IC 95 % 0,23-0,61), menor tiempo hasta la fijación ósea y más colgajos libres (fuente: Klifto KM y colaboradores, 2021). En una cohorte prospectiva de 160 pacientes con tibia abierta grave, todos los desenlaces medidos mejoraron de forma estadísticamente significativa con el abordaje ortoplástico (fuente: Boriani F y colaboradores, 2017). Las guías. NICE y la norma británica: fijación y cobertura definitiva en el mismo acto del desbridamiento si la lista ortoplástica lo permite, o dentro de las 72 horas (fuente: National Institute for Health and Care Excellence, 2016) (fuente: British Orthopaedic Association, 2017). Realidad regional. En países de ingresos medios de Latinoamérica, solo 26 % de los encuestados tenía al cirujano plástico disponible en menos de 24 horas (fuente: MacKechnie MC y colaboradores, 2022). El texto de la guía se aplica con el traslado y con planes realistas (opinión experta). En 349 fracturas grado I, II o IIIA, tras emparejar por puntaje de propensión (146 fracturas en el análisis), la infección profunda fue de 4,1 % con cierre inmediato y 17,8 % con cierre primario diferido (p = 0,0001) (fuente: Jenkinson RJ y colaboradores, 2014). Los autores precisan que el cierre inmediato se aplicó a heridas seleccionadas y por cirujanos con experiencia (fuente: Jenkinson RJ y colaboradores, 2014). En 95 pacientes con tibia grado 1 a 3A, la infección fue de 2 % con cierre diferido y de 4 % con cierre primario, sin diferencia significativa, y la estancia fue menor con el cierre primario (fuente: Hohmann E y colaboradores, 2007). La serie original de Gustilo y Anderson usó cierre primario en tipos I y II y secundario en el tipo III (fuente: Gustilo RB y colaboradores, 1976). En la práctica (opinión experta): cerrar solo si el cierre es sin tensión, tras un desbridamiento completo y en lesiones de bajo grado. En grados altos, el objetivo de las guías es la cobertura definitiva a más tardar a las 72 horas (fuente: British Orthopaedic Association, 2017). El ensayo WOLLF asignó al azar a 460 pacientes con fractura abierta grave de miembro inferior a presión negativa o apósitos estándar tras el primer desbridamiento (fuente: Costa ML y colaboradores, 2018). A los 12 meses, el índice de discapacidad no difirió (45,5 frente a 42,4; diferencia −3,9; IC 95 % −8,9 a 1,2), tampoco la infección profunda (7,1 % frente a 8,1 %) (fuente: Costa ML y colaboradores, 2018). A 5 años tampoco hubo diferencia en discapacidad ni en nuevas cirugías (fuente: Costa ML y colaboradores, 2022). La revisión Cochrane incluyó 7 ensayos (1377 participantes) (fuente: Iheozor-Ejiofor Z y colaboradores, 2018). En fractura abierta, un solo ensayo de 460 pacientes midió la cicatrización a las 6 semanas y no mostró diferencia clara (RR 1,01; IC 95 % 0,81-1,27; certeza moderada) (fuente: Iheozor-Ejiofor Z y colaboradores, 2018). Cuatro estudios con 596 pacientes dejaron incierto el efecto sobre la infección (RR 0,48; IC 95 % 0,20-1,13; certeza muy baja) (fuente: Iheozor-Ejiofor Z y colaboradores, 2018). En el Reino Unido la presión negativa resultó poco costo-efectiva (razón de costo-efectividad incremental de GBP 267 910) (fuente: Iheozor-Ejiofor Z y colaboradores, 2018). Un análisis secundario del ensayo FLOW (1322 participantes) halló más probabilidad de infección profunda con NPWT (OR 4,52; IC 95 % 1,84-11,12), pero los autores advierten confusión: los casos más graves recibían NPWT (fuente: Atwan Y y colaboradores, 2022). NICE (actualización 2022): tras la escisión, mientras no se logre la cobertura definitiva inmediata, emplear un apósito provisional que impida que la herida se reseque y reduzca al mínimo los recambios (fuente: National Institute for Health and Care Excellence, 2016). En Latinoamérica, la presión negativa fue el único recurso disponible para más de la mitad de los encuestados (fuente: MacKechnie MC y colaboradores, 2022): sirve de puente, pero no reemplaza la cobertura (opinión experta). Local (perlas, polvo, cemento). Un metaanálisis de 8 estudios de cohorte y 2738 pacientes halló infección de 4,6 % con antibiótico local frente a 16,5 % solo con sistémico (OR 0,30; IC 95 % 0,22-0,40), con riesgo de sesgo considerable (fuente: Morgenstern M y colaboradores, 2018). En tibias con clavo, las infecciones en tipo III fueron de 14,4 % con solo sistémico y 2,4 % con local añadido (OR 0,17) (fuente: Craig J y colaboradores, 2014); ningún ensayo comparó ambos tratamientos de forma directa (fuente: Craig J y colaboradores, 2014). El ensayo que importa. En 980 pacientes con meseta o pilón tibial operados y de alto riesgo (no solo abiertas), la vancomicina en polvo bajó la infección profunda de 9,8 % a 6,4 % (p = 0,06) y redujo la infección por grampositivos (fuente: Major Extremity Trauma Research Consortium (METRC) y colaboradores, 2021). Añadir tobramicina a la vancomicina no redujo la infección profunda (7,4 % frente a 6,6 %) en 1528 pacientes (fuente: Major Extremity Trauma Research Consortium (METRC) y colaboradores, 2026). Antisepsia de la piel. En 1638 pacientes con fractura abierta, povidona yodada acuosa al 10 % y clorhexidina acuosa al 4 % dieron la misma infección (7 % y 7 %; OR 1,11) (fuente: PREP-IT Investigators, 2022). Alcohol frente a solución acuosa tampoco difirió (3338 pacientes; OR 0,99) (fuente: Gouveia K y colaboradores, 2025). La guía AAOS de 2023 sobre prevención de infección tras trauma mayor de extremidades reúne 14 recomendaciones, más 6 opciones sustentadas en evidencia de baja calidad, inexistente o contradictoria (por ejemplo, el equipo ortoplástico y la presión negativa incisional) (fuente: Goldman AH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en tibias tipo III según el tiempo hasta el antibiótico (66 min) y hasta la cobertura (5 días)» muestra lo siguiente. Antibiótico y cobertura a tiempo: 2.8 por ciento (fuente: Lack WD y colaboradores, 2015). Retraso en uno de los dos: 10.2 por ciento (fuente: Lack WD y colaboradores, 2015). Retraso en ambos: 40.5 por ciento (fuente: Lack WD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con 1 día frente a 5 días de antibiótico (248 pacientes)» muestra lo siguiente. 1 día de cefonicid: 13 por ciento (fuente: Dellinger EP y colaboradores, 1988). 5 días de cefonicid: 12 por ciento (fuente: Dellinger EP y colaboradores, 1988). 5 días de cefamandol: 13 por ciento (fuente: Dellinger EP y colaboradores, 1988). En el documento Word de este tema encontrarás además: FLOW: reoperación a 12 meses según la presión de irrigación; FLOW: reoperación a 12 meses según la solución; Desbridamiento antes o después de 6 h en tibia: riesgo relativo (el IC 95 % incluye 1 en los tres); Complicaciones tras colgajo libre según el momento (532 pacientes); Infección profunda con cierre inmediato frente a diferido (grados I-IIIA, emparejados); WOLLF: infección profunda a 12 meses; Infección con y sin antibiótico local; Antibiótico en fractura abierta: lo que se sabe y lo que no; Profilaxis antitetánica según ACIP; Momento del desbridamiento: qué dicen los estudios; Estabilización de la tibia abierta: principales comparaciones; Cobertura de partes blandas: momento y desenlaces. Con esto cerramos tratamiento: antibióticos, tétanos, irrigación, desbridamiento, fijación, cobertura. Sigamos con salvamento o amputación (estudio leap y guías).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salvamento o amputación (estudio leap y guías). Lo que mostró LEAP. El estudio LEAP siguió a 569 pacientes con lesiones graves del miembro inferior, tratados con reconstrucción o amputación, en una cohorte prospectiva multicéntrica (fuente: Bosse MJ y colaboradores, 2002). A los 2 años, el Sickness Impact Profile (SIP; a mayor puntaje, peor estado; más de 10 indica discapacidad grave) fue de 12,6 con amputación y 11,8 con reconstrucción, sin diferencia (p = 0,53) (fuente: Bosse MJ y colaboradores, 2002). La reconstrucción implicó más rehospitalizaciones (47,6 % frente a 33,9 %, p = 0,002), y la vuelta al trabajo fue similar (53,0 % frente a 49,4 %) (fuente: Bosse MJ y colaboradores, 2002). Lo que predijo peor evolución no fue la técnica sino rasgos del paciente y su entorno: rehospitalización por una complicación mayor, bajo nivel educativo, pobreza, falta de seguro privado, red de apoyo débil, baja autoeficacia, tabaquismo y litigio por incapacidad (fuente: Bosse MJ y colaboradores, 2002). Siete años después. En 397 pacientes entrevistados a un promedio de 84 meses, el estado físico y psicosocial empeoró entre los 24 y los 84 meses; la mitad tenía un SIP físico de 10 o más, y solo 34,5 % tenía un puntaje típico de la población general (fuente: MacKenzie EJ y colaboradores, 2005). Hubo pocas diferencias entre tratamientos; la reconstrucción de lesiones por debajo del fémur distal tuvo resultados funcionales equivalentes a los de la amputación, y las excepciones fueron la amputación transrodilla y la lesión grave aislada de partes blandas frente a la reconstrucción de una fractura de tibia (fuente: MacKenzie EJ y colaboradores, 2005). La conclusión de los autores: da igual el camino, los resultados a largo plazo son malos, y hay que invertir en la atención posterior al alta (fuente: MacKenzie EJ y colaboradores, 2005). Los puntajes de gravedad. El MESS (Mangled Extremity Severity Score) nació en dos series pequeñas (26 miembros cada una), donde un valor de 7 o más predijo la amputación con 100 % de exactitud (fuente: Johansen K y colaboradores, 1990). En una evaluación prospectiva de cinco puntajes en 556 lesiones de alta energía, ninguno demostró utilidad clínica: la especificidad fue alta, de modo que un puntaje bajo permite anticipar que el miembro es salvable, pero la baja sensibilidad impidió validarlos como predictores de amputación (fuente: Bosse MJ y colaboradores, 2001). La guía NICE pide no basar la decisión en una escala de gravedad (fuente: National Institute for Health and Care Excellence, 2016). El pie insensible. En 55 pacientes con ausencia de sensibilidad plantar al ingreso, los salvados no tuvieron peores resultados a 12 y 24 meses que los amputados ni que los controles con sensibilidad (fuente: Bosse MJ y colaboradores, 2005); alrededor de 55 % de los miembros salvados tenía sensibilidad plantar normal a los 2 años, hubiera o no sensibilidad inicial (fuente: Bosse MJ y colaboradores, 2005). Según los autores, el algoritmo de decisión no debe incluir la sensibilidad plantar inicial (fuente: Bosse MJ y colaboradores, 2005). Qué dicen las guías. NICE reserva la amputación de urgencia para tres escenarios: el miembro sangra sin control y pone en peligro la vida; salvarlo costaría un riesgo vital que no se acepta; o el equipo ortoplástico lo juzga insalvable. Si es posible, la opción se conversa con el paciente y su familia (fuente: National Institute for Health and Care Excellence, 2016). En los demás casos, la decisión entre salvamento y amputación primaria diferida la toma un equipo multidisciplinario (ortopedista, cirujano plástico, especialista en rehabilitación, paciente y familia), y si se amputa de forma diferida, a más tardar a las 72 horas (fuente: National Institute for Health and Care Excellence, 2016) (fuente: British Orthopaedic Association, 2017). Qué complicaciones esperar si se salva o se amputa. En 545 pacientes seguidos por 2 años, la reconstrucción tuvo amputación tardía de 3,9 %, infección de herida de 23,2 %, osteomielitis de 8,6 % y seudoartrosis de 31 %; la amputación tuvo reamputación de revisión de 5,4 %, infección de herida de 34,2 % y dehiscencia de 13,4 % (fuente: Harris AM y colaboradores, 2009). Para decidir en la práctica (opinión experta, respaldada por lo anterior): hable con el paciente de lo que significan ambas rutas a largo plazo; busque la opinión ortoplástica y de rehabilitación antes de decidir; no use el pie insensible ni un puntaje como regla; y recuerde que los autores de LEAP piden dar prioridad a la atención posterior al alta (fuente: MacKenzie EJ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«LEAP: rehospitalización por complicación mayor a 2 años» muestra lo siguiente. Reconstrucción: 47.6 por ciento (fuente: Bosse MJ y colaboradores, 2002). Amputación: 33.9 por ciento (fuente: Bosse MJ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«Estudios LEAP y afines: qué dijeron sobre la decisión de salvar o amputar» tiene 3 columnas: Estudio, Pacientes, Resultado clave. Fila 1: Estudio, Bosse 2002 (LEAP, 2 años); Pacientes, 569; Resultado clave, SIP 12,6 (amputación) frente a 11,8 (reconstrucción), p = 0,53; rehospitalización 47,6 % frente a 33,9 %. Fila 2: Estudio, MacKenzie 2005 (7 años); Pacientes, 397; Resultado clave, La mitad con SIP físico de 10 o más; solo 34,5 % con puntaje típico. Fila 3: Estudio, Bosse 2001 (puntajes); Pacientes, 556 lesiones; Resultado clave, Ningún puntaje validado; baja sensibilidad. Fila 4: Estudio, Bosse 2005 (pie insensible); Pacientes, 55; Resultado clave, ~55 % de los miembros salvados tenía sensibilidad plantar normal a los 2 años; no es criterio de amputación. Fila 5: Estudio, Harris 2009 (complicaciones); Pacientes, 545; Resultado clave, Reconstrucción: seudoartrosis 31 %, infección de herida 23,2 %. (fuente: Bosse MJ y colaboradores, 2002) (fuente: MacKenzie EJ y colaboradores, 2005) (fuente: Bosse MJ y colaboradores, 2001) (fuente: Bosse MJ y colaboradores, 2005) (fuente: Harris AM y colaboradores, 2009). Con esto cerramos salvamento o amputación (estudio leap y guías). Sigamos con técnica quirúrgica: posición, desbridamiento, irrigación, fijación y cierre.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posición, desbridamiento, irrigación, fijación y cierre. Esto es apoyo de estudio, no sustituye al tutor ni al manual del implante. Lo que no tiene estudio se marca «práctica habitual / opinión experta» y no lleva cifra. 1. Preparación y posición (práctica habitual) Decúbito supino en mesa radiolúcida, con el miembro libre para poder moverlo y con acceso a fluoroscopia. Retirar apósitos y fotografiar la herida si no está fotografiada (fuente: National Institute for Health and Care Excellence, 2016). Antisepsia de la piel con povidona yodada acuosa o clorhexidina acuosa: dieron la misma infección en fractura abierta (fuente: PREP-IT Investigators, 2022); una solución con alcohol tampoco difirió de las acuosas (fuente: Gouveia K y colaboradores, 2025). Si hay fijación externa previa o férula, se retira dentro del campo estéril. 2. Desbridamiento: el paso que más pesa (práctica habitual salvo lo citado) Extender la herida en dirección longitudinal siguiendo las líneas de las fasciotomías cuando sea posible (fuente: British Orthopaedic Association, 2017); el objetivo es ver toda la zona de lesión. Piel: resecar el borde contuso y no viable, sin sacrificar piel sana: la que sobra puede ser la cobertura. (práctica habitual) Subcutáneo y fascia: resecar lo contaminado o desvitalizado hasta tejido sangrante. Músculo: evaluar la viabilidad por color, consistencia, contracción al estímulo y sangrado; el músculo no viable es sustrato de infección y se reseca. (práctica habitual; sin estudio de sensibilidad y especificidad en las fuentes consultadas) Hueso: retirar los fragmentos pequeños, contaminados y sin inserción de partes blandas; conservar los grandes y los articulares. Es una decisión de práctica habitual; la gradación de lo que se conserva depende del equipo. Irrigar al final (ver abajo). Cambio a cirugía limpia: terminado el desbridamiento, instrumental nuevo, nueva preparación y nuevo campo antes de seguir con la fijación y la cobertura (fuente: British Orthopaedic Association, 2017). 3. Irrigación (fuente: FLOW Investigators y colaboradores, 2015) Suero fisiológico, a baja o muy baja presión; sin jabón y sin antibiótico en el líquido; evitar la lavada pulsátil (fuente: FLOW Investigators y colaboradores, 2015) (fuente: Anglen JO, 2005) (fuente: Kortram K y colaboradores, 2017). El volumen de FLOW fue de 3 litros para el tipo I y 6 litros para los tipos II y III (fuente: Flow Investigators, 2010). 4. Reducción provisional y fijación Comprobar la reducción (práctica habitual): alineación en dos planos con fluoroscopia, longitud y rotación comparadas con el lado sano. La rotación se juzga con el pie y la rodilla, no solo con la imagen de la fractura.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Fijador externo. Es la opción cuando no se puede cubrir de inmediato o hay contaminación importante. Debe armarse de forma que los pines queden fuera de la zona de futuras incisiones y de colgajos (práctica habitual). El precio: en la serie de Gopal, 37 % de los casos con fijador externo tuvo infección seria de pines (fuente: Gopal S y colaboradores, 2000), y en la de Henley 50 % tuvo infección en las interfases quirúrgicas frente a 2 % con clavo (fuente: Henley MB y colaboradores, 1998). Clavo intramedular tibial. Cuando la cobertura inmediata o muy temprana es posible. En cuanto al fresado, no cambió los resultados funcionales a un año (fuente: Lin CA y colaboradores, 2016). El abordaje (infrapatelar o suprapatelar) y los detalles del implante dependen del manual del sistema y del cirujano: sin dato verificable propio en este tema. Placa. Para patrones articulares o metafisarios donde el clavo no controla, siempre con cobertura inmediata (fuente: British Orthopaedic Association, 2017). Conversión secuencial. Fijador externo corto, cierre diferido y clavo fresado: en el protocolo de Blachut, el fijador permaneció en promedio 17 días (fuente: Blachut PA y colaboradores, 1990). 5. Cierre y cobertura No cerrar a tensión (práctica habitual). Si no se puede cerrar o cubrir de forma definitiva, apósito provisional que evite que la herida se reseque y reduzca los recambios (fuente: National Institute for Health and Care Excellence, 2016). Cobertura definitiva en el mismo acto o a más tardar a las 72 horas (fuente: British Orthopaedic Association, 2017) (fuente: National Institute for Health and Care Excellence, 2016). Si se usa fijación interna, la cobertura definitiva va en el mismo acto (fuente: National Institute for Health and Care Excellence, 2016). Presión negativa como puente si hace falta, sin esperar que mejore la discapacidad ni la infección (fuente: Costa ML y colaboradores, 2018). Segunda mirada: la necesidad de re-desbridamiento depende del grado de contaminación y de la viabilidad del tejido (práctica habitual). 6. Errores típicos del residente (opinión experta) Irrigar en el box de urgencias y destapar la herida varias veces (fuente: National Institute for Health and Care Excellence, 2016). Desbridar por la ventana de la herida, sin extenderla; dejar tejido no viable. Cerrar a tensión por «dejar tapado». Fijar con clavo sin tener plan de cobertura (fuente: British Orthopaedic Association, 2017). Poner pines donde irá la incisión o el colgajo. No comprobar la rotación. No documentar el estado neurovascular antes y después de cada maniobra (fuente: National Institute for Health and Care Excellence, 2016). Pedir la ortoplastia tarde. Olvidar tétanos y antibiótico (fuente: Liang JL y colaboradores, 2018)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«Clavo no fresado frente a fijador externo en tibia abierta II-IIIB (174 fracturas)» muestra lo siguiente. Mala alineación: clavo: 8 por ciento (fuente: Henley MB y colaboradores, 1998). Mala alineación: fijador externo: 31 por ciento (fuente: Henley MB y colaboradores, 1998). Infección en interfases: clavo: 2 por ciento (fuente: Henley MB y colaboradores, 1998). Infección en interfases: fijador externo: 50 por ciento (fuente: Henley MB y colaboradores, 1998). Con esto cerramos técnica quirúrgica: posición, desbridamiento, irrigación, fijación y cierre. Sigamos con complicaciones: infección y seudoartrosis según el grado.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infección y seudoartrosis según el grado. Infección y falta de consolidación por grado. En la mayor cohorte contemporánea con desenlaces adjudicados (6042 fracturas), la infección a 12 meses fue de 5,1 % en el tipo 1 y de 28,9 % en el 3B; la seudoartrosis o retardo de consolidación, de 3,0 % y 14,0 % (fuente: Natoli RM y colaboradores, 2025). En las tibias 3B, 34,7 % se infectaron y 18,4 % tuvieron retardo o seudoartrosis (fuente: Natoli RM y colaboradores, 2025). Una revisión sistemática de 32 artículos y 3060 fracturas abiertas de tibia halló más infección profunda en las IIIB que en cualquier otro grado, con cualquier clavo (fuente: Papakostidis C y colaboradores, 2011). En la serie clásica de tipo III, la sepsis fue de 52 % en IIIB y la amputación de 16 % (fuente: Gustilo RB y colaboradores, 1984). Localización. En una cohorte de 686 pacientes con seguimiento adecuado, la infección fue de 6 % en general: 1,5 % en el miembro superior, 8 % en el fémur y 9 % en tibia/peroné (fuente: Weber D y colaboradores, 2014). Frente al grado 1, el grado 3A tuvo un OR de infección de 6,37 y el 3B/3C de 12,87 (fuente: Weber D y colaboradores, 2014). Después de salvar o amputar. Tras reconstrucción de lesiones graves del miembro inferior: seudoartrosis de 31 %, infección de herida de 23,2 % y osteomielitis de 8,6 % (fuente: Harris AM y colaboradores, 2009). Más de un tercio de los pacientes requirió rehospitalización por estas complicaciones (fuente: Harris AM y colaboradores, 2009). Tabaco y diabetes. Los fumadores actuales tuvieron más del doble de infección y 3,7 veces más osteomielitis (fuente: Castillo RC y colaboradores, 2005); la diabetes se asoció con un riesgo relativo de infección de 1,72 (fuente: Kortram K y colaboradores, 2017). Cómo se trata una infección ya instalada. El consenso internacional sobre infección relacionada con la fractura (FRI) pone en el centro al equipo multidisciplinario y distingue dos estrategias quirúrgicas: conservar el implante, o bien retirarlo o recambiarlo. Sea cual sea la elegida, es obligatorio tomar muestras profundas para microbiología. Durante la cirugía, el manejo descansa en cinco elementos: desbridamiento a fondo, lavado con suero, estabilidad de la fractura, manejo del espacio muerto y buena cobertura de partes blandas. El antimicrobiano local merece una consideración seria; el antibiótico sistémico empírico de amplio espectro se inicia una vez tomadas las muestras y se ajusta al cultivo apenas sea posible, y el seguimiento debe prolongarse al menos 12 meses tras suspender el tratamiento (fuente: Metsemakers WJ y colaboradores, 2020). Los criterios diagnósticos de la infección son los de la definición de consenso (fuente: Metsemakers WJ y colaboradores, 2018). Síndrome compartimental. Puede ocurrir pese a la herida (práctica habitual); la guía británica pide manejarlo según su propio estándar (fuente: British Orthopaedic Association, 2017). En tibias grado II tratadas con clavo no fresado hubo más probabilidad que con clavo fresado, en una revisión sistemática (fuente: Papakostidis C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según la localización de la fractura abierta» muestra lo siguiente. Miembro superior: 1.5 por ciento (fuente: Weber D y colaboradores, 2014). Fémur: 8 por ciento (fuente: Weber D y colaboradores, 2014). Tibia/peroné: 9 por ciento (fuente: Weber D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a 2 años tras reconstrucción de lesión grave del miembro inferior» muestra lo siguiente. Seudoartrosis: 31 por ciento (fuente: Harris AM y colaboradores, 2009). Infección de herida: 23.2 por ciento (fuente: Harris AM y colaboradores, 2009). Osteomielitis: 8.6 por ciento (fuente: Harris AM y colaboradores, 2009). En el documento Word de este tema encontrarás además: Complicaciones tras fractura abierta: tasas de las fuentes principales. Con esto cerramos complicaciones: infección y seudoartrosis según el grado. Sigamos con pronóstico funcional.</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funcional. A 12 meses. En WOLLF (460 pacientes con fractura abierta grave de miembro inferior), el índice de discapacidad (0 a 100; 100 es discapacidad total) fue de 45,5 con presión negativa y 42,4 con apósito estándar, con una diferencia mínima clínicamente importante de 8 puntos (fuente: Costa ML y colaboradores, 2018). Es decir, los dos grupos quedaron con una discapacidad considerable (interpretación del redactor). A los 5 años, la discapacidad elevada y la calidad de vida reducida persistieron sin mejoría clara entre los años 2 y 5 (fuente: Costa ML y colaboradores, 2022). A 2 años. En LEAP, el SIP fue de 12,6 con amputación y 11,8 con reconstrucción; los valores de la población general promedian 2 a 3, y más de 10 indica discapacidad grave (fuente: Bosse MJ y colaboradores, 2002). A los 7 años, la mitad tenía un SIP físico de 10 o más (fuente: MacKenzie EJ y colaboradores, 2005). Fractura abierta frente a cerrada. En el estudio SPRINT, quienes tuvieron fractura abierta de tibia quedaron con peor función que quienes tuvieron fractura cerrada, y en general los pacientes no volvieron a su nivel previo a la lesión al cabo de un año (fuente: Lin CA y colaboradores, 2016). Lo que modifica el pronóstico. Rehospitalización por complicación mayor, bajo nivel educativo, pobreza, falta de seguro, poco apoyo social, baja autoeficacia, tabaquismo y litigio se asociaron con peor resultado funcional (fuente: Bosse MJ y colaboradores, 2002). La demora en el traslado al centro definitivo se asoció con más infección (fuente: Pollak AN y colaboradores, 2010). Qué decir al paciente (opinión experta, respaldada por lo anterior): la recuperación es larga, la discapacidad residual es frecuente y la infección y la falta de consolidación son los principales riesgos (fuente: Natoli RM y colaboradores, 2025). No prometa un resultado.</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«LEAP: Sickness Impact Profile a 2 años (más de 10 indica discapacidad grave)» muestra lo siguiente. Amputación: 12.6 puntos (fuente: Bosse MJ y colaboradores, 2002). Reconstrucción: 11.8 puntos (fuente: Bosse MJ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«WOLLF: índice de discapacidad a 12 meses (0 a 100)» muestra lo siguiente. Presión negativa: 45.5 puntos (fuente: Costa ML y colaboradores, 2018). Apósito estándar: 42.4 puntos (fuente: Costa ML y colaboradores, 2018). Con esto cerramos pronóstico funcional.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Qué dice la evidencia. Hay poca evidencia sobre qué protocolo de rehabilitación es mejor tras una fractura abierta: no se encontró un ensayo específico en las fuentes consultadas (sin dato verificable). Lo que sí se sabe: Los resultados a largo plazo son malos con cualquier tratamiento, y los autores de LEAP piden dar prioridad a los servicios posteriores al alta que atiendan las condiciones secundarias que comprometen la recuperación (fuente: MacKenzie EJ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norma británica exige informar a todo paciente sobre la recuperación funcional esperada y la rehabilitación, incluido el momento de retomar el trabajo y la conducción (fuente: British Orthopaedic Association, 2017); y que la decisión entre salvar y amputar incluya a un especialista en rehabilitación (fuente: National Institute for Health and Care Excellence, 2016). Ante una infección, el seguimiento debe ser de al menos 12 meses después de suspender el tratamiento; y para medir resultados se prefiere PROMIS (fuente: Metsemakers WJ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predictores de mal resultado funcional (bajo nivel educativo, pobreza, tabaquismo, poco apoyo social) son modificables en parte: se trabajan con el equipo social y con cesación del tabaco (opinión experta) (fuente: Bosse MJ y colaboradores, 2002) (fuente: Castillo RC y colaboradores, 2005). Seguimiento. Vigilar la herida, la consolidación radiográfica y la aparición de signos de infección según los criterios de consenso (fuente: Metsemakers WJ y colaboradores, 2018). La frecuencia de las consultas depende del protocolo local (práctica habitual). Con esto cerramos rehabilitación y seguimiento. Sigamos con qué dicen las guías (boast, nice, aaos y otras) y dónde discrepan con los estudios.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dicen las guías (boast, nice, aaos y otras) y dónde discrepan con los estudios. Dos guías con texto abierto, NICE NG37 (2016, actualizada en 2022) y la norma BOAST (2017), coinciden en lo esencial (fuente: National Institute for Health and Care Excellence, 2016) (fuente: British Orthopaedic Association, 2017). El texto de la guía AAOS de 2023 sobre prevención de infección tras trauma mayor de extremidades no estaba abierto, solo su resumen; no se citan sus recomendaciones concretas (fuente: Goldman AH y colaboradores, 2023). No se citan las guías de EAST (2011), cuya ficha de PubMed no trae resumen y cuyo texto no se abrió, ni las de otras sociedades que no se consultaron (ver notas). Dónde las guías y los estudios no coinciden (para presentar con honestidad): Plazo de desbridamiento. Las guías fijan 12 y 24 horas, no 6 (fuente: National Institute for Health and Care Excellence, 2016) (fuente: British Orthopaedic Association, 2017); los metaanálisis no hallan diferencia con 6 horas (fuente: Schenker ML y colaboradores, 2012) (fuente: Prodromidis AD y colaboradores, 2016), aunque una cohorte de 459 fracturas halló 3 % más de infección profunda por cada hora de demora en grados II y III (fuente: Hull PD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Cobertura gramnegativa. La serie clásica la recomendó para el tipo III (fuente: Gustilo RB y colaboradores, 1984); un estudio de 1041 fracturas tipo III no halló diferencia entre espectro estrecho y amplio (fuente: Suzuki T y colaboradores, 2023); y la guía de la Sociedad de Infecciones Quirúrgicas la consideró sin respaldo suficiente (fuente: Hauser CJ y colaboradores, 2006). Presión negativa. NICE solo pide un apósito temporal que evite la desecación (fuente: National Institute for Health and Care Excellence, 2016); el ensayo WOLLF no halló beneficio (fuente: Costa ML y colaboradores, 2018). Antibiótico local. Los metaanálisis de cohortes son favorables pero con riesgo de sesgo (fuente: Morgenstern M y colaboradores, 2018); no hay ensayo en fractura abierta aislada en las fuentes abiertas consultadas.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«Comparación de las dos guías con texto abierto» tiene 3 columnas: Tema, NICE NG37 (2016, actualizada 2022), BOAST (2017). Fila 1: Tema, Destino; NICE NG37 (2016, actualizada 2022), Centro de trauma mayor o centro con atención ortoplástica si hay hueso largo, retropié o mediopié; BOAST (2017), Directo o trasladado a un centro con ortoplastia. Fila 2: Tema, Antibiótico; NICE NG37 (2016, actualizada 2022), Inmediato en urgencias si no se dio; prehospitalario, considerar dentro de 1 hora; BOAST (2017), Lo antes posible, ideal en la 1.ª hora; guía de antibióticos de la red. Fila 3: Tema, Irrigación previa al quirófano; NICE NG37 (2016, actualizada 2022), No irrigar; BOAST (2017), No irrigar; los minilavados fuera de quirófano no están indicados. Fila 4: Tema, Desbridamiento; NICE NG37 (2016, actualizada 2022), Inmediato si contaminación grosera; 12 h si alta energía; 24 h el resto; BOAST (2017), Inmediato si contaminación grosera o compromiso vascular; 12 h; 24 h. Fila 5: Tema, Cobertura y fijación; NICE NG37 (2016, actualizada 2022), En el mismo acto o dentro de 72 h; con fijación interna, cobertura en el mismo acto; BOAST (2017), Cobertura definitiva a más tardar a 72 h; fijación interna definitiva solo si va seguida de cobertura inmediata. Fila 6: Tema, Equipo; NICE NG37 (2016, actualizada 2022), Consultores de ortopedia y cirugía plástica de forma concurrente; BOAST (2017), Ortoplastia combinada. Fila 7: Tema, Amputación; NICE NG37 (2016, actualizada 2022), No usar puntaje; amputación de urgencia por criterios; diferida primaria a más tardar a 72 h; BOAST (2017), Valoración multidisciplinaria; diferida primaria a más tardar a 72 h. Fila 8: Tema, Fotografía; NICE NG37 (2016, actualizada 2022), Fotografiar al exponer, antes del desbridamiento y en etapas clave; BOAST (2017), Igual. (fuente: National Institute for Health and Care Excellence, 2016) (fuente: British Orthopaedic Association, 2017). La tabla completa tiene más filas: están en el documento Word. Con esto cerramos qué dicen las guías (boast, nice, aaos y otras) y dónde discrepan con los estudios.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Antibiótico intravenoso inmediato; complementa al desbridamiento, no lo reemplaza (fuente: National Institute for Health and Care Excellence, 2016) (fuente: Gosselin RA y colaboradores, 2004). Desbridamiento quirúrgico completo, con plazo según energía y contaminación; la clasificación definitiva se asigna en quirófano (fuente: National Institute for Health and Care Excellence, 2016) (fuente: Axelrod D y colaboradores, 2023). Estabilizar y cubrir como un solo problema (ortoplastia): fijación interna definitiva solo si se puede cubrir de inmediato; cobertura definitiva a más tardar a las 72 horas (fuente: British Orthopaedic Association, 2017) (fuente: National Institute for Health and Care Excellence, 2016). La amputación o el salvamento se deciden en equipo, con el paciente y su familia, sin puntaje de gravedad como regla (fuente: National Institute for Health and Care Excellence, 2016) (fuente: Bosse MJ y colaboradores, 2001). Documentar fotografías y estado neurovascular, y repetir la exploración tras cada reducción o férula (fuente: British Orthopaedic Association, 2017)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manipular: estado neurovascular de ambos miembros, con hora y examinador; repetirlo tras reducir o inmovilizar (fuente: National Institute for Health and Care Excellence, 2016) (fuente: British Orthopaedic Association, 2017). No irrigar ni explorar la herida en urgencias: se retira la contaminación gruesa, se fotografía y se cubre con gasa con suero y una capa oclusiva (fuente: British Orthopaedic Association, 2017) (fuente: National Institute for Health and Care Excellence, 2016). Profilaxis antitetánica según el esquema previo del paciente y el tipo de herida (fuente: Liang JL y colaboradores, 2018). No tomar cultivos de rutina de la herida: no predicen la infección (fuente: Lee J, 1997). Preguntar por tabaquismo (peor consolidación y más infección) y por diabetes (más infección) (fuente: Castillo RC y colaboradores, 2005) (fuente: Kortram K y colaboradores, 2017). Pensar en síndrome compartimental y en lesión arterial en todo miembro con fractura abierta de alta energía (práctica habitual) (fuente: British Orthopaedic Association, 2017).</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antibiótico no espera; el desbridamiento tiene plazo por tipo de lesión, no un número mágico de 6 horas (fuente: National Institute for Health and Care Excellence, 2016) (fuente: Schenker ML y colaboradores, 2012). Irrigar con suero a baja presión en quirófano; no en urgencias (fuente: FLOW Investigators y colaboradores, 2015) (fuente: National Institute for Health and Care Excellence, 2016). Fijar y cubrir como un solo problema, con cobertura definitiva en 72 horas como máximo (fuente: British Orthopaedic Association, 2017). Salvar o amputar se decide en equipo; ningún puntaje decide por usted (fuente: National Institute for Health and Care Excellence, 2016) (fuente: Bosse MJ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Fracturas abiertas: del antibiótico a la cobertura en 72 horas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extremidades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y factores de riesgo</a:t>
            </a:r>
          </a:p>
          <a:p>
            <a:pPr marL="347472" indent="-347472">
              <a:spcAft>
                <a:spcPts val="1400"/>
              </a:spcAft>
              <a:buChar char="•"/>
            </a:pPr>
            <a:r>
              <a:rPr sz="2200">
                <a:solidFill>
                  <a:srgbClr val="263238"/>
                </a:solidFill>
                <a:latin typeface="Calibri"/>
              </a:rPr>
              <a:t>3. Mecanismo de lesión, contaminación y bacteriología</a:t>
            </a:r>
          </a:p>
          <a:p>
            <a:pPr marL="347472" indent="-347472">
              <a:spcAft>
                <a:spcPts val="1400"/>
              </a:spcAft>
              <a:buChar char="•"/>
            </a:pPr>
            <a:r>
              <a:rPr sz="2200">
                <a:solidFill>
                  <a:srgbClr val="263238"/>
                </a:solidFill>
                <a:latin typeface="Calibri"/>
              </a:rPr>
              <a:t>4. Anatomía aplicada: por qué la tibia es el problema</a:t>
            </a:r>
          </a:p>
          <a:p>
            <a:pPr marL="347472" indent="-347472">
              <a:spcAft>
                <a:spcPts val="1400"/>
              </a:spcAft>
              <a:buChar char="•"/>
            </a:pPr>
            <a:r>
              <a:rPr sz="2200">
                <a:solidFill>
                  <a:srgbClr val="263238"/>
                </a:solidFill>
                <a:latin typeface="Calibri"/>
              </a:rPr>
              <a:t>5. Clasificación: Gustilo-Anderson, sus límites y la clasificación OTA</a:t>
            </a:r>
          </a:p>
          <a:p>
            <a:pPr marL="347472" indent="-347472">
              <a:spcAft>
                <a:spcPts val="1400"/>
              </a:spcAft>
              <a:buChar char="•"/>
            </a:pPr>
            <a:r>
              <a:rPr sz="2200">
                <a:solidFill>
                  <a:srgbClr val="263238"/>
                </a:solidFill>
                <a:latin typeface="Calibri"/>
              </a:rPr>
              <a:t>6. Evaluación inicial</a:t>
            </a:r>
          </a:p>
          <a:p>
            <a:pPr marL="347472" indent="-347472">
              <a:spcAft>
                <a:spcPts val="1400"/>
              </a:spcAft>
              <a:buChar char="•"/>
            </a:pPr>
            <a:r>
              <a:rPr sz="2200">
                <a:solidFill>
                  <a:srgbClr val="263238"/>
                </a:solidFill>
                <a:latin typeface="Calibri"/>
              </a:rPr>
              <a:t>7. Examen físico vascular: qué predice una lesión arterial</a:t>
            </a:r>
          </a:p>
          <a:p>
            <a:pPr marL="347472" indent="-347472">
              <a:spcAft>
                <a:spcPts val="1400"/>
              </a:spcAft>
              <a:buChar char="•"/>
            </a:pPr>
            <a:r>
              <a:rPr sz="2200">
                <a:solidFill>
                  <a:srgbClr val="263238"/>
                </a:solidFill>
                <a:latin typeface="Calibri"/>
              </a:rPr>
              <a:t>8. Imágenes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completo desde urgencias</a:t>
            </a:r>
          </a:p>
          <a:p>
            <a:pPr marL="347472" indent="-347472">
              <a:spcAft>
                <a:spcPts val="1400"/>
              </a:spcAft>
              <a:buChar char="•"/>
            </a:pPr>
            <a:r>
              <a:rPr sz="2200">
                <a:solidFill>
                  <a:srgbClr val="263238"/>
                </a:solidFill>
                <a:latin typeface="Calibri"/>
              </a:rPr>
              <a:t>10. Tratamiento: antibióticos, tétanos, irrigación, desbridamiento, fijación, cobertura</a:t>
            </a:r>
          </a:p>
          <a:p>
            <a:pPr marL="347472" indent="-347472">
              <a:spcAft>
                <a:spcPts val="1400"/>
              </a:spcAft>
              <a:buChar char="•"/>
            </a:pPr>
            <a:r>
              <a:rPr sz="2200">
                <a:solidFill>
                  <a:srgbClr val="263238"/>
                </a:solidFill>
                <a:latin typeface="Calibri"/>
              </a:rPr>
              <a:t>11. Salvamento o amputación (estudio LEAP y guías)</a:t>
            </a:r>
          </a:p>
          <a:p>
            <a:pPr marL="347472" indent="-347472">
              <a:spcAft>
                <a:spcPts val="1400"/>
              </a:spcAft>
              <a:buChar char="•"/>
            </a:pPr>
            <a:r>
              <a:rPr sz="2200">
                <a:solidFill>
                  <a:srgbClr val="263238"/>
                </a:solidFill>
                <a:latin typeface="Calibri"/>
              </a:rPr>
              <a:t>12. Técnica quirúrgica: posición, desbridamiento, irrigación, fijación y cierre</a:t>
            </a:r>
          </a:p>
          <a:p>
            <a:pPr marL="347472" indent="-347472">
              <a:spcAft>
                <a:spcPts val="1400"/>
              </a:spcAft>
              <a:buChar char="•"/>
            </a:pPr>
            <a:r>
              <a:rPr sz="2200">
                <a:solidFill>
                  <a:srgbClr val="263238"/>
                </a:solidFill>
                <a:latin typeface="Calibri"/>
              </a:rPr>
              <a:t>13. Complicaciones: infección y seudoartrosis según el grado</a:t>
            </a:r>
          </a:p>
          <a:p>
            <a:pPr marL="347472" indent="-347472">
              <a:spcAft>
                <a:spcPts val="1400"/>
              </a:spcAft>
              <a:buChar char="•"/>
            </a:pPr>
            <a:r>
              <a:rPr sz="2200">
                <a:solidFill>
                  <a:srgbClr val="263238"/>
                </a:solidFill>
                <a:latin typeface="Calibri"/>
              </a:rPr>
              <a:t>14. Pronóstico funcional</a:t>
            </a:r>
          </a:p>
          <a:p>
            <a:pPr marL="347472" indent="-347472">
              <a:spcAft>
                <a:spcPts val="1400"/>
              </a:spcAft>
              <a:buChar char="•"/>
            </a:pPr>
            <a:r>
              <a:rPr sz="2200">
                <a:solidFill>
                  <a:srgbClr val="263238"/>
                </a:solidFill>
                <a:latin typeface="Calibri"/>
              </a:rPr>
              <a:t>15. Rehabilitación y seguimiento</a:t>
            </a:r>
          </a:p>
          <a:p>
            <a:pPr marL="347472" indent="-347472">
              <a:spcAft>
                <a:spcPts val="1400"/>
              </a:spcAft>
              <a:buChar char="•"/>
            </a:pPr>
            <a:r>
              <a:rPr sz="2200">
                <a:solidFill>
                  <a:srgbClr val="263238"/>
                </a:solidFill>
                <a:latin typeface="Calibri"/>
              </a:rPr>
              <a:t>16. Qué dicen las guías (BOAST, NICE, AAOS y otras) y dónde discrepan con los estudios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Costa ML et al. JAMA. 2018. doi:10.1001/jama.2018.6452</a:t>
            </a:r>
          </a:p>
          <a:p>
            <a:r>
              <a:rPr sz="1000">
                <a:solidFill>
                  <a:srgbClr val="5A6469"/>
                </a:solidFill>
                <a:latin typeface="Calibri"/>
              </a:rPr>
              <a:t>[r2] Natoli RM et al. J Bone Joint Surg Am. 2025. doi:10.2106/JBJS.24.01055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abierta = hueso fracturado que perfora la piel, con el foco expuesto al exterior. El problema central no es la fractura: es la infección profunda y la falta de consolidación…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Costa ML et al. JAMA. 2018. doi:10.1001/jama.2018.6452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habla de fractura abierta cuando el hueso fracturado perfora la piel y el foco queda en contacto con el exterior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Axelrod D et al. OTA Int. 2023. doi:10.1097/OI9.0000000000000231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grado definitivo se asigna en quirófano, después del desbridamiento. La clasificación de Gustilo-Anderson se concibió para graduar la fractura abierta cuando el desbridamiento quirúrgico de la herida ya está…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Metsemakers WJ et al. Injury. 2018. doi:10.1016/j.injury.2017.08.040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consenso internacional definió criterios confirmatorios (la infección está presente) y sugestivos (obligan a buscar los confirmatorios) [r23].</a:t>
            </a:r>
          </a:p>
          <a:p>
            <a:pPr marL="347472" indent="-347472">
              <a:spcAft>
                <a:spcPts val="1400"/>
              </a:spcAft>
              <a:buChar char="•"/>
            </a:pPr>
            <a:r>
              <a:rPr sz="2400">
                <a:solidFill>
                  <a:srgbClr val="263238"/>
                </a:solidFill>
                <a:latin typeface="Calibri"/>
              </a:rPr>
              <a:t>Los confirmatorios son:</a:t>
            </a:r>
          </a:p>
          <a:p>
            <a:pPr marL="347472" indent="-347472">
              <a:spcAft>
                <a:spcPts val="1400"/>
              </a:spcAft>
              <a:buChar char="•"/>
            </a:pPr>
            <a:r>
              <a:rPr sz="2400">
                <a:solidFill>
                  <a:srgbClr val="263238"/>
                </a:solidFill>
                <a:latin typeface="Calibri"/>
              </a:rPr>
              <a:t>fístula, trayecto o dehiscencia de la herida;</a:t>
            </a:r>
          </a:p>
          <a:p>
            <a:pPr marL="347472" indent="-347472">
              <a:spcAft>
                <a:spcPts val="1400"/>
              </a:spcAft>
              <a:buChar char="•"/>
            </a:pPr>
            <a:r>
              <a:rPr sz="2400">
                <a:solidFill>
                  <a:srgbClr val="263238"/>
                </a:solidFill>
                <a:latin typeface="Calibri"/>
              </a:rPr>
              <a:t>drenaje purulento o pus visto en cirugía;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factores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Court-Brown CM et al. A 15-year review. 2012. doi:10.1016/j.injury.2011.12.007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Quién se lesiona.</a:t>
            </a:r>
          </a:p>
          <a:p>
            <a:pPr marL="347472" indent="-347472">
              <a:spcAft>
                <a:spcPts val="1400"/>
              </a:spcAft>
              <a:buChar char="•"/>
            </a:pPr>
            <a:r>
              <a:rPr sz="2400">
                <a:solidFill>
                  <a:srgbClr val="263238"/>
                </a:solidFill>
                <a:latin typeface="Calibri"/>
              </a:rPr>
              <a:t>Al analizar 2386 fracturas abiertas a lo largo de 15 años, predominaron las lesiones de baja energía: los accidentes de tránsito o las caídas de altura explicaron apenas 22,3 %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relativo de infección por factor (metaanálisis de 116 trabajos)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Kortram K et al. Int Orthop. 2017. doi:10.1007/s00264-017-3556-5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Localización de las fracturas abiertas (791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Weber D et al. J Orthop Trauma. 2014. doi:10.1097/BOT.0000000000000197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contaminación y bacteriología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[r13] Lee J. Clin Orthop Relat Res. 1997. doi:10.1097/00003086-199706000-00010</a:t>
            </a:r>
          </a:p>
          <a:p>
            <a:r>
              <a:rPr sz="800">
                <a:solidFill>
                  <a:srgbClr val="5A6469"/>
                </a:solidFill>
                <a:latin typeface="Calibri"/>
              </a:rPr>
              <a:t>[r14] Castillo RC et al. J Orthop Trauma. 2005. doi:10.1097/00005131-200503000-00001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una fractura abierta es distinta.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contaminación y bacteriología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Gustilo RB et al. J Trauma. 1984. doi:10.1097/00005373-198408000-00009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bacterias.</a:t>
            </a:r>
          </a:p>
          <a:p>
            <a:pPr marL="347472" indent="-347472">
              <a:spcAft>
                <a:spcPts val="1400"/>
              </a:spcAft>
              <a:buChar char="•"/>
            </a:pPr>
            <a:r>
              <a:rPr sz="2400">
                <a:solidFill>
                  <a:srgbClr val="263238"/>
                </a:solidFill>
                <a:latin typeface="Calibri"/>
              </a:rPr>
              <a:t>En esa misma serie (1976-1979), las bacterias gramnegativas causaron 77 % de las infecciones; en el periodo 1961-1975 habían causado 24 %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contaminación y bacteriología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[r13] Lee J. Clin Orthop Relat Res. 1997. doi:10.1097/00003086-199706000-00010</a:t>
            </a:r>
          </a:p>
          <a:p>
            <a:r>
              <a:rPr sz="800">
                <a:solidFill>
                  <a:srgbClr val="5A6469"/>
                </a:solidFill>
                <a:latin typeface="Calibri"/>
              </a:rPr>
              <a:t>[r14] Castillo RC et al. J Orthop Trauma. 2005. doi:10.1097/00005131-200503000-00001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eso no se toman cultivos de rutina de la herida.</a:t>
            </a:r>
          </a:p>
          <a:p>
            <a:pPr marL="347472" indent="-347472">
              <a:spcAft>
                <a:spcPts val="1400"/>
              </a:spcAft>
              <a:buChar char="•"/>
            </a:pPr>
            <a:r>
              <a:rPr sz="2800">
                <a:solidFill>
                  <a:srgbClr val="263238"/>
                </a:solidFill>
                <a:latin typeface="Calibri"/>
              </a:rPr>
              <a:t>El tabaco no es un detalle.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aplicada: por qué la tibia es el problema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British Orthopaedic Association. London: BOA; dic. 2017.</a:t>
            </a:r>
          </a:p>
          <a:p>
            <a:r>
              <a:rPr sz="800">
                <a:solidFill>
                  <a:srgbClr val="5A6469"/>
                </a:solidFill>
                <a:latin typeface="Calibri"/>
              </a:rPr>
              <a:t>[r15] Kortram K et al. Int Orthop. 2017. doi:10.1007/s00264-017-3556-5</a:t>
            </a:r>
          </a:p>
          <a:p>
            <a:r>
              <a:rPr sz="800">
                <a:solidFill>
                  <a:srgbClr val="5A6469"/>
                </a:solidFill>
                <a:latin typeface="Calibri"/>
              </a:rPr>
              <a:t>[r22] Gustilo RB et al. J Trauma. 1984. doi:10.1097/00005373-198408000-00009</a:t>
            </a:r>
          </a:p>
          <a:p>
            <a:r>
              <a:rPr sz="800">
                <a:solidFill>
                  <a:srgbClr val="5A6469"/>
                </a:solidFill>
                <a:latin typeface="Calibri"/>
              </a:rPr>
              <a:t>[r25] Weber D et al. J Orthop Trauma. 2014. doi:10.1097/BOT.0000000000000197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bloque mezcla anatomía de práctica habitual (sin cifra) con los datos que sí tienen fuente.</a:t>
            </a:r>
          </a:p>
          <a:p>
            <a:pPr marL="347472" indent="-347472">
              <a:spcAft>
                <a:spcPts val="1400"/>
              </a:spcAft>
              <a:buChar char="•"/>
            </a:pPr>
            <a:r>
              <a:rPr sz="2800">
                <a:solidFill>
                  <a:srgbClr val="263238"/>
                </a:solidFill>
                <a:latin typeface="Calibri"/>
              </a:rPr>
              <a:t>La tibia tiene poca cobertura.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aplicada: por qué la tibia es el problema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British Orthopaedic Association. London: BOA; dic. 2017.</a:t>
            </a:r>
          </a:p>
          <a:p>
            <a:r>
              <a:rPr sz="800">
                <a:solidFill>
                  <a:srgbClr val="5A6469"/>
                </a:solidFill>
                <a:latin typeface="Calibri"/>
              </a:rPr>
              <a:t>[r15] Kortram K et al. Int Orthop. 2017. doi:10.1007/s00264-017-3556-5</a:t>
            </a:r>
          </a:p>
          <a:p>
            <a:r>
              <a:rPr sz="800">
                <a:solidFill>
                  <a:srgbClr val="5A6469"/>
                </a:solidFill>
                <a:latin typeface="Calibri"/>
              </a:rPr>
              <a:t>[r22] Gustilo RB et al. J Trauma. 1984. doi:10.1097/00005373-198408000-00009</a:t>
            </a:r>
          </a:p>
          <a:p>
            <a:r>
              <a:rPr sz="800">
                <a:solidFill>
                  <a:srgbClr val="5A6469"/>
                </a:solidFill>
                <a:latin typeface="Calibri"/>
              </a:rPr>
              <a:t>[r25] Weber D et al. J Orthop Trauma. 2014. doi:10.1097/BOT.0000000000000197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relación entre la anatomía y esas cifras es interpretación del redactor.</a:t>
            </a:r>
          </a:p>
          <a:p>
            <a:pPr marL="347472" indent="-347472">
              <a:spcAft>
                <a:spcPts val="1400"/>
              </a:spcAft>
              <a:buChar char="•"/>
            </a:pPr>
            <a:r>
              <a:rPr sz="2800">
                <a:solidFill>
                  <a:srgbClr val="263238"/>
                </a:solidFill>
                <a:latin typeface="Calibri"/>
              </a:rPr>
              <a:t>Compartimentos.</a:t>
            </a:r>
          </a:p>
          <a:p>
            <a:pPr marL="347472" indent="-347472">
              <a:spcAft>
                <a:spcPts val="1400"/>
              </a:spcAft>
              <a:buChar char="•"/>
            </a:pPr>
            <a:r>
              <a:rPr sz="2800">
                <a:solidFill>
                  <a:srgbClr val="263238"/>
                </a:solidFill>
                <a:latin typeface="Calibri"/>
              </a:rPr>
              <a:t>La pierna tiene cuatro compartimentos osteofasciales (anatomía clásica).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aplicada: por qué la tibia es el problema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British Orthopaedic Association. London: BOA; dic. 2017.</a:t>
            </a:r>
          </a:p>
          <a:p>
            <a:r>
              <a:rPr sz="800">
                <a:solidFill>
                  <a:srgbClr val="5A6469"/>
                </a:solidFill>
                <a:latin typeface="Calibri"/>
              </a:rPr>
              <a:t>[r15] Kortram K et al. Int Orthop. 2017. doi:10.1007/s00264-017-3556-5</a:t>
            </a:r>
          </a:p>
          <a:p>
            <a:r>
              <a:rPr sz="800">
                <a:solidFill>
                  <a:srgbClr val="5A6469"/>
                </a:solidFill>
                <a:latin typeface="Calibri"/>
              </a:rPr>
              <a:t>[r22] Gustilo RB et al. J Trauma. 1984. doi:10.1097/00005373-198408000-00009</a:t>
            </a:r>
          </a:p>
          <a:p>
            <a:r>
              <a:rPr sz="800">
                <a:solidFill>
                  <a:srgbClr val="5A6469"/>
                </a:solidFill>
                <a:latin typeface="Calibri"/>
              </a:rPr>
              <a:t>[r25] Weber D et al. J Orthop Trauma. 2014. doi:10.1097/BOT.0000000000000197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Zona de lesión.</a:t>
            </a:r>
          </a:p>
          <a:p>
            <a:pPr marL="347472" indent="-347472">
              <a:spcAft>
                <a:spcPts val="1400"/>
              </a:spcAft>
              <a:buChar char="•"/>
            </a:pPr>
            <a:r>
              <a:rPr sz="2400">
                <a:solidFill>
                  <a:srgbClr val="263238"/>
                </a:solidFill>
                <a:latin typeface="Calibri"/>
              </a:rPr>
              <a:t>El concepto práctico es la «zona de lesión»: el área de tejido dañado por la energía, que se extiende más allá de la herida visible.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Gustilo-Anderson, sus límites y la clasificación OTA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Natoli RM et al. J Bone Joint Surg Am. 2025. doi:10.2106/JBJS.24.01055</a:t>
            </a:r>
          </a:p>
          <a:p>
            <a:r>
              <a:rPr sz="800">
                <a:solidFill>
                  <a:srgbClr val="5A6469"/>
                </a:solidFill>
                <a:latin typeface="Calibri"/>
              </a:rPr>
              <a:t>[r3] National Institute for Health and Care Excellence. NICE guideline NG37 [Internet]. 2016.</a:t>
            </a:r>
          </a:p>
          <a:p>
            <a:r>
              <a:rPr sz="800">
                <a:solidFill>
                  <a:srgbClr val="5A6469"/>
                </a:solidFill>
                <a:latin typeface="Calibri"/>
              </a:rPr>
              <a:t>[r8] Axelrod D et al. OTA Int. 2023. doi:10.1097/OI9.0000000000000231</a:t>
            </a:r>
          </a:p>
          <a:p>
            <a:r>
              <a:rPr sz="800">
                <a:solidFill>
                  <a:srgbClr val="5A6469"/>
                </a:solidFill>
                <a:latin typeface="Calibri"/>
              </a:rPr>
              <a:t>[r22] Gustilo RB et al. J Trauma. 1984. doi:10.1097/00005373-198408000-00009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Gustilo-Anderson, en palabras simples.</a:t>
            </a:r>
          </a:p>
          <a:p>
            <a:pPr marL="347472" indent="-347472">
              <a:spcAft>
                <a:spcPts val="1400"/>
              </a:spcAft>
              <a:buChar char="•"/>
            </a:pPr>
            <a:r>
              <a:rPr sz="2800">
                <a:solidFill>
                  <a:srgbClr val="263238"/>
                </a:solidFill>
                <a:latin typeface="Calibri"/>
              </a:rPr>
              <a:t>Gradúa la fractura abierta según la herida, el daño de partes blandas y la contaminación.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de sitio quirúrgico a 12 meses por tipo de Gustilo-Anderson (6042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Natoli RM et al. J Bone Joint Surg Am. 2025. doi:10.2106/JBJS.24.01055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Retardo de consolidación o seudoartrosis a 12 meses por tipo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Natoli RM et al. J Bone Joint Surg Am. 2025. doi:10.2106/JBJS.24.01055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Evaluación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[r13] Lee J. Clin Orthop Relat Res. 1997. doi:10.1097/00003086-199706000-00010</a:t>
            </a:r>
          </a:p>
          <a:p>
            <a:r>
              <a:rPr sz="800">
                <a:solidFill>
                  <a:srgbClr val="5A6469"/>
                </a:solidFill>
                <a:latin typeface="Calibri"/>
              </a:rPr>
              <a:t>[r17] Pollak AN et al. J Bone Joint Surg Am. 2010. doi:10.2106/JBJS.H.00984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vida, después el miembro (práctica habitual: ATLS).</a:t>
            </a:r>
          </a:p>
          <a:p>
            <a:pPr marL="347472" indent="-347472">
              <a:spcAft>
                <a:spcPts val="1400"/>
              </a:spcAft>
              <a:buChar char="•"/>
            </a:pPr>
            <a:r>
              <a:rPr sz="2400">
                <a:solidFill>
                  <a:srgbClr val="263238"/>
                </a:solidFill>
                <a:latin typeface="Calibri"/>
              </a:rPr>
              <a:t>Un paciente con fractura abierta es un politraumatizado hasta demostrar lo contrario; la hemorragia externa se controla antes de pensar en la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Evaluación inicial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[r4] British Orthopaedic Association. London: BOA; dic.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Fotografiar la herida en cuanto se descubre por primera vez, antes del desbridamiento y en otros momentos clave del manejo…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Evaluación inicial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[r13] Lee J. Clin Orthop Relat Res. 1997. doi:10.1097/00003086-199706000-00010</a:t>
            </a:r>
          </a:p>
          <a:p>
            <a:r>
              <a:rPr sz="800">
                <a:solidFill>
                  <a:srgbClr val="5A6469"/>
                </a:solidFill>
                <a:latin typeface="Calibri"/>
              </a:rPr>
              <a:t>[r17] Pollak AN et al. J Bone Joint Surg Am. 2010. doi:10.2106/JBJS.H.00984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el traslado temprano cuenta.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vascular: qué predice una lesión arterial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British Orthopaedic Association. London: BOA; dic. 2017.</a:t>
            </a:r>
          </a:p>
          <a:p>
            <a:r>
              <a:rPr sz="800">
                <a:solidFill>
                  <a:srgbClr val="5A6469"/>
                </a:solidFill>
                <a:latin typeface="Calibri"/>
              </a:rPr>
              <a:t>[r33] Inaba K et al. J Trauma. 2011. doi:10.1097/TA.0b013e3182118384</a:t>
            </a:r>
          </a:p>
          <a:p>
            <a:r>
              <a:rPr sz="800">
                <a:solidFill>
                  <a:srgbClr val="5A6469"/>
                </a:solidFill>
                <a:latin typeface="Calibri"/>
              </a:rPr>
              <a:t>[r34] Warwick H et al. Injury. 2021. doi:10.1016/j.injury.2021.04.057</a:t>
            </a:r>
          </a:p>
          <a:p>
            <a:r>
              <a:rPr sz="800">
                <a:solidFill>
                  <a:srgbClr val="5A6469"/>
                </a:solidFill>
                <a:latin typeface="Calibri"/>
              </a:rPr>
              <a:t>[r35] Lynch K et al. Ann Surg. 1991. doi:10.1097/00000658-199112000-00016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busca.</a:t>
            </a:r>
          </a:p>
          <a:p>
            <a:pPr marL="347472" indent="-347472">
              <a:spcAft>
                <a:spcPts val="1400"/>
              </a:spcAft>
              <a:buChar char="•"/>
            </a:pPr>
            <a:r>
              <a:rPr sz="2400">
                <a:solidFill>
                  <a:srgbClr val="263238"/>
                </a:solidFill>
                <a:latin typeface="Calibri"/>
              </a:rPr>
              <a:t>Los «signos duros» de lesión vascular (ausencia de pulso, hemorragia pulsátil, hematoma en expansión, soplo o frémito, isquemia evidente) y los «signos blandos» (antecedente de hemorragia, déficit nervioso, pulso disminuido)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pruebas para lesión arterial en trauma de extremidades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Lynch K et al. Ann Surg. 1991. doi:10.1097/00000658-199112000-00016</a:t>
            </a:r>
          </a:p>
          <a:p>
            <a:r>
              <a:rPr sz="1000">
                <a:solidFill>
                  <a:srgbClr val="5A6469"/>
                </a:solidFill>
                <a:latin typeface="Calibri"/>
              </a:rPr>
              <a:t>[r36] Hemingway J et al. Ann Vasc Surg. 2020. doi:10.1016/j.avsg.2019.05.052</a:t>
            </a:r>
          </a:p>
          <a:p>
            <a:r>
              <a:rPr sz="1000">
                <a:solidFill>
                  <a:srgbClr val="5A6469"/>
                </a:solidFill>
                <a:latin typeface="Calibri"/>
              </a:rPr>
              <a:t>[r33] Inaba K et al. J Trauma. 2011. doi:10.1097/TA.0b013e3182118384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 predictivo positivo de los signos duros de lesión vascular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Inaba K et al. J Trauma. 2011. doi:10.1097/TA.0b013e3182118384</a:t>
            </a:r>
          </a:p>
          <a:p>
            <a:r>
              <a:rPr sz="1000">
                <a:solidFill>
                  <a:srgbClr val="5A6469"/>
                </a:solidFill>
                <a:latin typeface="Calibri"/>
              </a:rPr>
              <a:t>[r34] Warwick H et al. Injury. 2021. doi:10.1016/j.injury.2021.04.057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British Orthopaedic Association. London: BOA; dic. 2017.</a:t>
            </a:r>
          </a:p>
          <a:p>
            <a:r>
              <a:rPr sz="800">
                <a:solidFill>
                  <a:srgbClr val="5A6469"/>
                </a:solidFill>
                <a:latin typeface="Calibri"/>
              </a:rPr>
              <a:t>[r8] Axelrod D et al. OTA Int. 2023. doi:10.1097/OI9.0000000000000231</a:t>
            </a:r>
          </a:p>
          <a:p>
            <a:r>
              <a:rPr sz="800">
                <a:solidFill>
                  <a:srgbClr val="5A6469"/>
                </a:solidFill>
                <a:latin typeface="Calibri"/>
              </a:rPr>
              <a:t>[r33] Inaba K et al. J Trauma. 2011. doi:10.1097/TA.0b013e3182118384</a:t>
            </a:r>
          </a:p>
          <a:p>
            <a:r>
              <a:rPr sz="800">
                <a:solidFill>
                  <a:srgbClr val="5A6469"/>
                </a:solidFill>
                <a:latin typeface="Calibri"/>
              </a:rPr>
              <a:t>[r34] Warwick H et al. Injury. 2021. doi:10.1016/j.injury.2021.04.057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a:t>
            </a:r>
          </a:p>
          <a:p>
            <a:pPr marL="347472" indent="-347472">
              <a:spcAft>
                <a:spcPts val="1400"/>
              </a:spcAft>
              <a:buChar char="•"/>
            </a:pPr>
            <a:r>
              <a:rPr sz="2400">
                <a:solidFill>
                  <a:srgbClr val="263238"/>
                </a:solidFill>
                <a:latin typeface="Calibri"/>
              </a:rPr>
              <a:t>Se piden proyecciones que incluyan las articulaciones por encima y por debajo de la fractura, antes y después de la reducción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British Orthopaedic Association. London: BOA; dic. 2017.</a:t>
            </a:r>
          </a:p>
          <a:p>
            <a:r>
              <a:rPr sz="800">
                <a:solidFill>
                  <a:srgbClr val="5A6469"/>
                </a:solidFill>
                <a:latin typeface="Calibri"/>
              </a:rPr>
              <a:t>[r8] Axelrod D et al. OTA Int. 2023. doi:10.1097/OI9.0000000000000231</a:t>
            </a:r>
          </a:p>
          <a:p>
            <a:r>
              <a:rPr sz="800">
                <a:solidFill>
                  <a:srgbClr val="5A6469"/>
                </a:solidFill>
                <a:latin typeface="Calibri"/>
              </a:rPr>
              <a:t>[r33] Inaba K et al. J Trauma. 2011. doi:10.1097/TA.0b013e3182118384</a:t>
            </a:r>
          </a:p>
          <a:p>
            <a:r>
              <a:rPr sz="800">
                <a:solidFill>
                  <a:srgbClr val="5A6469"/>
                </a:solidFill>
                <a:latin typeface="Calibri"/>
              </a:rPr>
              <a:t>[r34] Warwick H et al. Injury. 2021. doi:10.1016/j.injury.2021.04.057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Angiotomografía multidetector.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Warwick H et al. Injury. 2021. doi:10.1016/j.injury.2021.04.057</a:t>
            </a:r>
          </a:p>
          <a:p>
            <a:r>
              <a:rPr sz="1000">
                <a:solidFill>
                  <a:srgbClr val="5A6469"/>
                </a:solidFill>
                <a:latin typeface="Calibri"/>
              </a:rPr>
              <a:t>[r33] Inaba K et al. J Trauma. 2011. doi:10.1097/TA.0b013e3182118384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angiotomografía agrega poco en el paciente con examen normal; su valor está en los signos blandos o en la duda [r34][r33].</a:t>
            </a:r>
          </a:p>
          <a:p>
            <a:pPr marL="347472" indent="-347472">
              <a:spcAft>
                <a:spcPts val="1400"/>
              </a:spcAft>
              <a:buChar char="•"/>
            </a:pPr>
            <a:r>
              <a:rPr sz="2400">
                <a:solidFill>
                  <a:srgbClr val="263238"/>
                </a:solidFill>
                <a:latin typeface="Calibri"/>
              </a:rPr>
              <a:t>Lo que la imagen no resuelve.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completo desde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[r4] British Orthopaedic Association. London: BOA; dic.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sigue los plazos y las conductas de las guías NICE NG37 y BOAST [r3][r4]; los pasos marcados «práctica habitual» no tienen un estudio que los respalde.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abierta: de urgencias a la cobertura definitiva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[r12] Liang JL et al. MMWR Recomm Rep. 2018. doi:10.15585/mmwr.rr6702a1</a:t>
            </a:r>
          </a:p>
          <a:p>
            <a:r>
              <a:rPr sz="800">
                <a:solidFill>
                  <a:srgbClr val="5A6469"/>
                </a:solidFill>
                <a:latin typeface="Calibri"/>
              </a:rPr>
              <a:t>[r7] FLOW Investigators et al. N Engl J Med. 2015. doi:10.1056/NEJMoa1508502</a:t>
            </a:r>
          </a:p>
          <a:p>
            <a:r>
              <a:rPr sz="800">
                <a:solidFill>
                  <a:srgbClr val="5A6469"/>
                </a:solidFill>
                <a:latin typeface="Calibri"/>
              </a:rPr>
              <a:t>[r37] Metsemakers WJ et al. Arch Orthop Trauma Surg. 2020. doi:10.1007/s00402-019-03287-4</a:t>
            </a:r>
          </a:p>
        </p:txBody>
      </p:sp>
      <p:sp>
        <p:nvSpPr>
          <p:cNvPr id="6" name="Rounded Rectangle 5"/>
          <p:cNvSpPr/>
          <p:nvPr/>
        </p:nvSpPr>
        <p:spPr>
          <a:xfrm>
            <a:off x="4754880" y="1508760"/>
            <a:ext cx="2743200" cy="164124"/>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Herida que comunica con una fractura (llegada a urgencias o prehospitalario)</a:t>
            </a:r>
          </a:p>
        </p:txBody>
      </p:sp>
      <p:sp>
        <p:nvSpPr>
          <p:cNvPr id="7" name="Rectangle 6"/>
          <p:cNvSpPr/>
          <p:nvPr/>
        </p:nvSpPr>
        <p:spPr>
          <a:xfrm>
            <a:off x="4754880" y="1782612"/>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Vida primero: ABCDE y control de hemorragia externa (práctica habitual)</a:t>
            </a:r>
          </a:p>
        </p:txBody>
      </p:sp>
      <p:sp>
        <p:nvSpPr>
          <p:cNvPr id="8" name="Rectangle 7"/>
          <p:cNvSpPr/>
          <p:nvPr/>
        </p:nvSpPr>
        <p:spPr>
          <a:xfrm>
            <a:off x="4754880" y="2056464"/>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Antibiótico intravenoso inmediato si no se dio; ideal dentro de la 1.ª hora desde la lesión [r3][r4]</a:t>
            </a:r>
          </a:p>
        </p:txBody>
      </p:sp>
      <p:sp>
        <p:nvSpPr>
          <p:cNvPr id="9" name="Rectangle 8"/>
          <p:cNvSpPr/>
          <p:nvPr/>
        </p:nvSpPr>
        <p:spPr>
          <a:xfrm>
            <a:off x="4754880" y="2330317"/>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Quitar solo contaminación gruesa, fotografiar, gasa con suero y film oclusivo. No irrigar ni hacer minilavados fuera de quirófano [r3][r4]</a:t>
            </a:r>
          </a:p>
        </p:txBody>
      </p:sp>
      <p:sp>
        <p:nvSpPr>
          <p:cNvPr id="10" name="Rectangle 9"/>
          <p:cNvSpPr/>
          <p:nvPr/>
        </p:nvSpPr>
        <p:spPr>
          <a:xfrm>
            <a:off x="4754880" y="2604169"/>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Alinear y entablillar. Documentar neurovascular de ambos miembros y repetirlo tras cada maniobra [r3][r4]</a:t>
            </a:r>
          </a:p>
        </p:txBody>
      </p:sp>
      <p:sp>
        <p:nvSpPr>
          <p:cNvPr id="11" name="Rectangle 10"/>
          <p:cNvSpPr/>
          <p:nvPr/>
        </p:nvSpPr>
        <p:spPr>
          <a:xfrm>
            <a:off x="4754880" y="2878021"/>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Tétanos según esquema previo [r12]</a:t>
            </a:r>
          </a:p>
        </p:txBody>
      </p:sp>
      <p:sp>
        <p:nvSpPr>
          <p:cNvPr id="12" name="Decision 11"/>
          <p:cNvSpPr/>
          <p:nvPr/>
        </p:nvSpPr>
        <p:spPr>
          <a:xfrm>
            <a:off x="4572000" y="3151874"/>
            <a:ext cx="3108960" cy="2514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¿Isquemia, signos duros de lesión arterial o síndrome compartimental?</a:t>
            </a:r>
          </a:p>
        </p:txBody>
      </p:sp>
      <p:sp>
        <p:nvSpPr>
          <p:cNvPr id="13" name="Rectangle 12"/>
          <p:cNvSpPr/>
          <p:nvPr/>
        </p:nvSpPr>
        <p:spPr>
          <a:xfrm>
            <a:off x="2987040" y="3513083"/>
            <a:ext cx="2743200" cy="2514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Quirófano ya, con ortoplastia y cirugía vascular. Desbridamiento inmediato [r4]</a:t>
            </a:r>
          </a:p>
        </p:txBody>
      </p:sp>
      <p:sp>
        <p:nvSpPr>
          <p:cNvPr id="14" name="Decision 13"/>
          <p:cNvSpPr/>
          <p:nvPr/>
        </p:nvSpPr>
        <p:spPr>
          <a:xfrm>
            <a:off x="6339839" y="3513083"/>
            <a:ext cx="3108960" cy="2514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¿Contaminación gruesa (agrícola, acuática, aguas servidas)?</a:t>
            </a:r>
          </a:p>
        </p:txBody>
      </p:sp>
      <p:sp>
        <p:nvSpPr>
          <p:cNvPr id="15" name="Rectangle 14"/>
          <p:cNvSpPr/>
          <p:nvPr/>
        </p:nvSpPr>
        <p:spPr>
          <a:xfrm>
            <a:off x="2987040" y="3874291"/>
            <a:ext cx="2743200" cy="2514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Desbridamiento inmediato [r4][r3]</a:t>
            </a:r>
          </a:p>
        </p:txBody>
      </p:sp>
      <p:sp>
        <p:nvSpPr>
          <p:cNvPr id="16" name="Decision 15"/>
          <p:cNvSpPr/>
          <p:nvPr/>
        </p:nvSpPr>
        <p:spPr>
          <a:xfrm>
            <a:off x="6339839" y="3874291"/>
            <a:ext cx="3108960" cy="2514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de alta energía?</a:t>
            </a:r>
          </a:p>
        </p:txBody>
      </p:sp>
      <p:sp>
        <p:nvSpPr>
          <p:cNvPr id="17" name="Rectangle 16"/>
          <p:cNvSpPr/>
          <p:nvPr/>
        </p:nvSpPr>
        <p:spPr>
          <a:xfrm>
            <a:off x="2987040" y="4235500"/>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Desbridamiento en 12 horas o menos [r3][r4]</a:t>
            </a:r>
          </a:p>
        </p:txBody>
      </p:sp>
      <p:sp>
        <p:nvSpPr>
          <p:cNvPr id="18" name="Rectangle 17"/>
          <p:cNvSpPr/>
          <p:nvPr/>
        </p:nvSpPr>
        <p:spPr>
          <a:xfrm>
            <a:off x="6522720" y="4235500"/>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Desbridamiento en 24 horas o menos [r3][r4]</a:t>
            </a:r>
          </a:p>
        </p:txBody>
      </p:sp>
      <p:sp>
        <p:nvSpPr>
          <p:cNvPr id="19" name="Rectangle 18"/>
          <p:cNvSpPr/>
          <p:nvPr/>
        </p:nvSpPr>
        <p:spPr>
          <a:xfrm>
            <a:off x="4754880" y="4509353"/>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Quirófano: desbridar hasta tejido sano, irrigar con suero a baja presión, graduar Gustilo definitivo, cambiar a instrumental limpio [r7][r4]</a:t>
            </a:r>
          </a:p>
        </p:txBody>
      </p:sp>
      <p:sp>
        <p:nvSpPr>
          <p:cNvPr id="20" name="Decision 19"/>
          <p:cNvSpPr/>
          <p:nvPr/>
        </p:nvSpPr>
        <p:spPr>
          <a:xfrm>
            <a:off x="4572000" y="4783205"/>
            <a:ext cx="3108960" cy="2514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puede cubrir de forma definitiva en este mismo acto?</a:t>
            </a:r>
          </a:p>
        </p:txBody>
      </p:sp>
      <p:sp>
        <p:nvSpPr>
          <p:cNvPr id="21" name="Rectangle 20"/>
          <p:cNvSpPr/>
          <p:nvPr/>
        </p:nvSpPr>
        <p:spPr>
          <a:xfrm>
            <a:off x="2987040" y="5144414"/>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definitiva y cobertura en el mismo acto (si hay lista ortoplástica) [r3]</a:t>
            </a:r>
          </a:p>
        </p:txBody>
      </p:sp>
      <p:sp>
        <p:nvSpPr>
          <p:cNvPr id="22" name="Rectangle 21"/>
          <p:cNvSpPr/>
          <p:nvPr/>
        </p:nvSpPr>
        <p:spPr>
          <a:xfrm>
            <a:off x="6522720" y="5144414"/>
            <a:ext cx="2743200" cy="1641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provisional o definitiva solo si habrá cobertura inmediata; apósito temporal que evite la desecación; cobertura definitiva a más tardar a las 72 h [r4][r3]</a:t>
            </a:r>
          </a:p>
        </p:txBody>
      </p:sp>
      <p:sp>
        <p:nvSpPr>
          <p:cNvPr id="23" name="Decision 22"/>
          <p:cNvSpPr/>
          <p:nvPr/>
        </p:nvSpPr>
        <p:spPr>
          <a:xfrm>
            <a:off x="4572000" y="5418266"/>
            <a:ext cx="3108960" cy="2514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¿Miembro recuperable según el equipo ortoplástico, el paciente y la familia? (sin puntaje de gravedad como regla) [r3]</a:t>
            </a:r>
          </a:p>
        </p:txBody>
      </p:sp>
      <p:sp>
        <p:nvSpPr>
          <p:cNvPr id="24" name="Rounded Rectangle 23"/>
          <p:cNvSpPr/>
          <p:nvPr/>
        </p:nvSpPr>
        <p:spPr>
          <a:xfrm>
            <a:off x="2987040" y="5779475"/>
            <a:ext cx="2743200" cy="16412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Salvamento: cobertura, rehabilitación y seguimiento; vigilar infección y consolidación [r3][r37]</a:t>
            </a:r>
          </a:p>
        </p:txBody>
      </p:sp>
      <p:sp>
        <p:nvSpPr>
          <p:cNvPr id="25" name="Rounded Rectangle 24"/>
          <p:cNvSpPr/>
          <p:nvPr/>
        </p:nvSpPr>
        <p:spPr>
          <a:xfrm>
            <a:off x="6522720" y="5779475"/>
            <a:ext cx="2743200" cy="16412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Amputación de urgencia (riesgo vital o miembro no salvable) o primaria diferida a más tardar a las 72 h [r3][r4]</a:t>
            </a:r>
          </a:p>
        </p:txBody>
      </p:sp>
      <p:cxnSp>
        <p:nvCxnSpPr>
          <p:cNvPr id="26" name="Connector 25"/>
          <p:cNvCxnSpPr>
            <a:stCxn id="6" idx="2"/>
            <a:endCxn id="7" idx="0"/>
          </p:cNvCxnSpPr>
          <p:nvPr/>
        </p:nvCxnSpPr>
        <p:spPr>
          <a:xfrm flipH="1">
            <a:off x="6126480" y="167288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7" idx="2"/>
            <a:endCxn id="8" idx="0"/>
          </p:cNvCxnSpPr>
          <p:nvPr/>
        </p:nvCxnSpPr>
        <p:spPr>
          <a:xfrm flipH="1">
            <a:off x="6126480" y="19467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8" idx="2"/>
            <a:endCxn id="9" idx="0"/>
          </p:cNvCxnSpPr>
          <p:nvPr/>
        </p:nvCxnSpPr>
        <p:spPr>
          <a:xfrm flipH="1">
            <a:off x="6126480" y="222058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9" idx="2"/>
            <a:endCxn id="10" idx="0"/>
          </p:cNvCxnSpPr>
          <p:nvPr/>
        </p:nvCxnSpPr>
        <p:spPr>
          <a:xfrm flipH="1">
            <a:off x="6126480" y="249444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0" idx="2"/>
            <a:endCxn id="11" idx="0"/>
          </p:cNvCxnSpPr>
          <p:nvPr/>
        </p:nvCxnSpPr>
        <p:spPr>
          <a:xfrm flipH="1">
            <a:off x="6126480" y="276829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1" idx="2"/>
            <a:endCxn id="12" idx="0"/>
          </p:cNvCxnSpPr>
          <p:nvPr/>
        </p:nvCxnSpPr>
        <p:spPr>
          <a:xfrm flipH="1">
            <a:off x="6126480" y="304214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2" idx="2"/>
            <a:endCxn id="13" idx="0"/>
          </p:cNvCxnSpPr>
          <p:nvPr/>
        </p:nvCxnSpPr>
        <p:spPr>
          <a:xfrm flipH="1">
            <a:off x="4358640" y="340335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004816" y="339603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2" idx="2"/>
            <a:endCxn id="14" idx="0"/>
          </p:cNvCxnSpPr>
          <p:nvPr/>
        </p:nvCxnSpPr>
        <p:spPr>
          <a:xfrm>
            <a:off x="6126480" y="340335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800087" y="339603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4" idx="2"/>
            <a:endCxn id="15" idx="0"/>
          </p:cNvCxnSpPr>
          <p:nvPr/>
        </p:nvCxnSpPr>
        <p:spPr>
          <a:xfrm flipH="1">
            <a:off x="4358640" y="3764563"/>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153911" y="375724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4" idx="2"/>
            <a:endCxn id="16" idx="0"/>
          </p:cNvCxnSpPr>
          <p:nvPr/>
        </p:nvCxnSpPr>
        <p:spPr>
          <a:xfrm flipH="1">
            <a:off x="7894319" y="37645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949183" y="375724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0" name="Connector 39"/>
          <p:cNvCxnSpPr>
            <a:stCxn id="16" idx="2"/>
            <a:endCxn id="17" idx="0"/>
          </p:cNvCxnSpPr>
          <p:nvPr/>
        </p:nvCxnSpPr>
        <p:spPr>
          <a:xfrm flipH="1">
            <a:off x="4358640" y="4125771"/>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153911" y="411845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2" name="Connector 41"/>
          <p:cNvCxnSpPr>
            <a:stCxn id="16" idx="2"/>
            <a:endCxn id="18" idx="0"/>
          </p:cNvCxnSpPr>
          <p:nvPr/>
        </p:nvCxnSpPr>
        <p:spPr>
          <a:xfrm>
            <a:off x="7894319" y="4125771"/>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7949183" y="411845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4" name="Connector 43"/>
          <p:cNvCxnSpPr>
            <a:stCxn id="13" idx="2"/>
            <a:endCxn id="19" idx="0"/>
          </p:cNvCxnSpPr>
          <p:nvPr/>
        </p:nvCxnSpPr>
        <p:spPr>
          <a:xfrm>
            <a:off x="4358640" y="3764563"/>
            <a:ext cx="1767840" cy="74479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5" idx="2"/>
            <a:endCxn id="19" idx="0"/>
          </p:cNvCxnSpPr>
          <p:nvPr/>
        </p:nvCxnSpPr>
        <p:spPr>
          <a:xfrm>
            <a:off x="4358640" y="4125771"/>
            <a:ext cx="1767840" cy="38358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17" idx="2"/>
            <a:endCxn id="19" idx="0"/>
          </p:cNvCxnSpPr>
          <p:nvPr/>
        </p:nvCxnSpPr>
        <p:spPr>
          <a:xfrm>
            <a:off x="4358640" y="439962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8" idx="2"/>
            <a:endCxn id="19" idx="0"/>
          </p:cNvCxnSpPr>
          <p:nvPr/>
        </p:nvCxnSpPr>
        <p:spPr>
          <a:xfrm flipH="1">
            <a:off x="6126480" y="439962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19" idx="2"/>
            <a:endCxn id="20" idx="0"/>
          </p:cNvCxnSpPr>
          <p:nvPr/>
        </p:nvCxnSpPr>
        <p:spPr>
          <a:xfrm flipH="1">
            <a:off x="6126480" y="467347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20" idx="2"/>
            <a:endCxn id="21" idx="0"/>
          </p:cNvCxnSpPr>
          <p:nvPr/>
        </p:nvCxnSpPr>
        <p:spPr>
          <a:xfrm flipH="1">
            <a:off x="4358640" y="503468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004816" y="502737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1" name="Connector 50"/>
          <p:cNvCxnSpPr>
            <a:stCxn id="20" idx="2"/>
            <a:endCxn id="22" idx="0"/>
          </p:cNvCxnSpPr>
          <p:nvPr/>
        </p:nvCxnSpPr>
        <p:spPr>
          <a:xfrm>
            <a:off x="6126480" y="503468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6800088" y="5027370"/>
            <a:ext cx="457200" cy="274320"/>
          </a:xfrm>
          <a:prstGeom prst="rect">
            <a:avLst/>
          </a:prstGeom>
          <a:noFill/>
        </p:spPr>
        <p:txBody>
          <a:bodyPr wrap="square">
            <a:spAutoFit/>
          </a:bodyPr>
          <a:lstStyle/>
          <a:p>
            <a:r>
              <a:rPr sz="1200" b="1">
                <a:solidFill>
                  <a:srgbClr val="D97706"/>
                </a:solidFill>
                <a:latin typeface="Calibri"/>
              </a:rPr>
              <a:t>no</a:t>
            </a:r>
          </a:p>
        </p:txBody>
      </p:sp>
      <p:cxnSp>
        <p:nvCxnSpPr>
          <p:cNvPr id="53" name="Connector 52"/>
          <p:cNvCxnSpPr>
            <a:stCxn id="21" idx="2"/>
            <a:endCxn id="23" idx="0"/>
          </p:cNvCxnSpPr>
          <p:nvPr/>
        </p:nvCxnSpPr>
        <p:spPr>
          <a:xfrm>
            <a:off x="4358640" y="530853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Connector 53"/>
          <p:cNvCxnSpPr>
            <a:stCxn id="22" idx="2"/>
            <a:endCxn id="23" idx="0"/>
          </p:cNvCxnSpPr>
          <p:nvPr/>
        </p:nvCxnSpPr>
        <p:spPr>
          <a:xfrm flipH="1">
            <a:off x="6126480" y="530853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54"/>
          <p:cNvCxnSpPr>
            <a:stCxn id="23" idx="2"/>
            <a:endCxn id="24" idx="0"/>
          </p:cNvCxnSpPr>
          <p:nvPr/>
        </p:nvCxnSpPr>
        <p:spPr>
          <a:xfrm flipH="1">
            <a:off x="4358640" y="566974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5004816" y="566243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7" name="Connector 56"/>
          <p:cNvCxnSpPr>
            <a:stCxn id="23" idx="2"/>
            <a:endCxn id="25" idx="0"/>
          </p:cNvCxnSpPr>
          <p:nvPr/>
        </p:nvCxnSpPr>
        <p:spPr>
          <a:xfrm>
            <a:off x="6126480" y="566974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6800088" y="5662431"/>
            <a:ext cx="457200" cy="274320"/>
          </a:xfrm>
          <a:prstGeom prst="rect">
            <a:avLst/>
          </a:prstGeom>
          <a:noFill/>
        </p:spPr>
        <p:txBody>
          <a:bodyPr wrap="square">
            <a:spAutoFit/>
          </a:bodyPr>
          <a:lstStyle/>
          <a:p>
            <a:r>
              <a:rPr sz="1200" b="1">
                <a:solidFill>
                  <a:srgbClr val="D97706"/>
                </a:solidFill>
                <a:latin typeface="Calibri"/>
              </a:rPr>
              <a:t>no</a:t>
            </a:r>
          </a:p>
        </p:txBody>
      </p:sp>
      <p:sp>
        <p:nvSpPr>
          <p:cNvPr id="59" name="TextBox 5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antibióticos, tétanos, irrigación, desbridamiento, fijación, cobertura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Costa ML et al. JAMA. 2018. doi:10.1001/jama.2018.6452</a:t>
            </a:r>
          </a:p>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[r5] Schenker ML et al. J Bone Joint Surg Am. 2012. doi:10.2106/JBJS.K.00582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¿Sirve?</a:t>
            </a:r>
          </a:p>
          <a:p>
            <a:pPr marL="347472" indent="-347472">
              <a:spcAft>
                <a:spcPts val="1400"/>
              </a:spcAft>
              <a:buChar char="•"/>
            </a:pPr>
            <a:r>
              <a:rPr sz="2800">
                <a:solidFill>
                  <a:srgbClr val="263238"/>
                </a:solidFill>
                <a:latin typeface="Calibri"/>
              </a:rPr>
              <a:t>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en tibias tipo III según el tiempo hasta el antibiótico (66 min) y hasta la cobertura (5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Lack WD et al. J Orthop Trauma. 2015. doi:10.1097/BOT.0000000000000262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con 1 día frente a 5 días de antibiótico (248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Dellinger EP et al. Arch Surg. 1988. doi:10.1001/archsurg.1988.01400270067010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Salvamento o amputación (estudio LEAP y guías)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Bosse MJ et al. N Engl J Med. 2002. doi:10.1056/NEJMoa012604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mostró LEAP.</a:t>
            </a:r>
          </a:p>
          <a:p>
            <a:pPr marL="347472" indent="-347472">
              <a:spcAft>
                <a:spcPts val="1400"/>
              </a:spcAft>
              <a:buChar char="•"/>
            </a:pPr>
            <a:r>
              <a:rPr sz="2400">
                <a:solidFill>
                  <a:srgbClr val="263238"/>
                </a:solidFill>
                <a:latin typeface="Calibri"/>
              </a:rPr>
              <a:t>El estudio LEAP siguió a 569 pacientes con lesiones graves del miembro inferior, tratados con reconstrucción o amputación, en una cohorte prospectiva multicéntrica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LEAP: rehospitalización por complicación mayor a 2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Bosse MJ et al. N Engl J Med. 2002. doi:10.1056/NEJMoa012604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Estudios LEAP y afines: qué dijeron sobre la decisión de salvar o amputar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Bosse MJ et al. N Engl J Med. 2002. doi:10.1056/NEJMoa012604</a:t>
            </a:r>
          </a:p>
          <a:p>
            <a:r>
              <a:rPr sz="800">
                <a:solidFill>
                  <a:srgbClr val="5A6469"/>
                </a:solidFill>
                <a:latin typeface="Calibri"/>
              </a:rPr>
              <a:t>[r74] MacKenzie EJ et al. Results of a seven-year follow-up. 2005. PMID 16085622</a:t>
            </a:r>
          </a:p>
          <a:p>
            <a:r>
              <a:rPr sz="800">
                <a:solidFill>
                  <a:srgbClr val="5A6469"/>
                </a:solidFill>
                <a:latin typeface="Calibri"/>
              </a:rPr>
              <a:t>[r11] Bosse MJ et al. J Bone Joint Surg Am. 2001. doi:10.2106/00004623-200101000-00002</a:t>
            </a:r>
          </a:p>
          <a:p>
            <a:r>
              <a:rPr sz="800">
                <a:solidFill>
                  <a:srgbClr val="5A6469"/>
                </a:solidFill>
                <a:latin typeface="Calibri"/>
              </a:rPr>
              <a:t>[r20] Bosse MJ et al. J Bone Joint Surg Am. 2005. doi:10.2106/JBJS.C.00671</a:t>
            </a:r>
          </a:p>
          <a:p>
            <a:r>
              <a:rPr sz="800">
                <a:solidFill>
                  <a:srgbClr val="5A6469"/>
                </a:solidFill>
                <a:latin typeface="Calibri"/>
              </a:rPr>
              <a:t>[r76] Harris AM et al. J Orthop Trauma. 2009. doi:10.1097/BOT.0b013e31818e43dd</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Pacientes</a:t>
                      </a:r>
                    </a:p>
                  </a:txBody>
                  <a:tcPr>
                    <a:solidFill>
                      <a:srgbClr val="0F5F6B"/>
                    </a:solidFill>
                  </a:tcPr>
                </a:tc>
                <a:tc>
                  <a:txBody>
                    <a:bodyPr/>
                    <a:lstStyle/>
                    <a:p>
                      <a:r>
                        <a:rPr sz="1600" b="1">
                          <a:solidFill>
                            <a:srgbClr val="FFFFFF"/>
                          </a:solidFill>
                          <a:latin typeface="Calibri"/>
                        </a:rPr>
                        <a:t>Resultado clave</a:t>
                      </a:r>
                    </a:p>
                  </a:txBody>
                  <a:tcPr>
                    <a:solidFill>
                      <a:srgbClr val="0F5F6B"/>
                    </a:solidFill>
                  </a:tcPr>
                </a:tc>
              </a:tr>
              <a:tr h="457200">
                <a:tc>
                  <a:txBody>
                    <a:bodyPr/>
                    <a:lstStyle/>
                    <a:p>
                      <a:r>
                        <a:rPr sz="1600">
                          <a:solidFill>
                            <a:srgbClr val="263238"/>
                          </a:solidFill>
                          <a:latin typeface="Calibri"/>
                        </a:rPr>
                        <a:t>Bosse 2002 (LEAP, 2 años)</a:t>
                      </a:r>
                    </a:p>
                  </a:txBody>
                  <a:tcPr>
                    <a:solidFill>
                      <a:srgbClr val="EEF3F4"/>
                    </a:solidFill>
                  </a:tcPr>
                </a:tc>
                <a:tc>
                  <a:txBody>
                    <a:bodyPr/>
                    <a:lstStyle/>
                    <a:p>
                      <a:r>
                        <a:rPr sz="1600">
                          <a:solidFill>
                            <a:srgbClr val="263238"/>
                          </a:solidFill>
                          <a:latin typeface="Calibri"/>
                        </a:rPr>
                        <a:t>569</a:t>
                      </a:r>
                    </a:p>
                  </a:txBody>
                  <a:tcPr>
                    <a:solidFill>
                      <a:srgbClr val="EEF3F4"/>
                    </a:solidFill>
                  </a:tcPr>
                </a:tc>
                <a:tc>
                  <a:txBody>
                    <a:bodyPr/>
                    <a:lstStyle/>
                    <a:p>
                      <a:r>
                        <a:rPr sz="1600">
                          <a:solidFill>
                            <a:srgbClr val="263238"/>
                          </a:solidFill>
                          <a:latin typeface="Calibri"/>
                        </a:rPr>
                        <a:t>SIP 12,6 (amputación) frente a 11,8 (reconstrucción), p = 0,53; rehospitalización 47,6 % frente a 33,9 %</a:t>
                      </a:r>
                    </a:p>
                  </a:txBody>
                  <a:tcPr>
                    <a:solidFill>
                      <a:srgbClr val="EEF3F4"/>
                    </a:solidFill>
                  </a:tcPr>
                </a:tc>
              </a:tr>
              <a:tr h="457200">
                <a:tc>
                  <a:txBody>
                    <a:bodyPr/>
                    <a:lstStyle/>
                    <a:p>
                      <a:r>
                        <a:rPr sz="1600">
                          <a:solidFill>
                            <a:srgbClr val="263238"/>
                          </a:solidFill>
                          <a:latin typeface="Calibri"/>
                        </a:rPr>
                        <a:t>MacKenzie 2005 (7 años)</a:t>
                      </a:r>
                    </a:p>
                  </a:txBody>
                  <a:tcPr>
                    <a:solidFill>
                      <a:srgbClr val="FFFFFF"/>
                    </a:solidFill>
                  </a:tcPr>
                </a:tc>
                <a:tc>
                  <a:txBody>
                    <a:bodyPr/>
                    <a:lstStyle/>
                    <a:p>
                      <a:r>
                        <a:rPr sz="1600">
                          <a:solidFill>
                            <a:srgbClr val="263238"/>
                          </a:solidFill>
                          <a:latin typeface="Calibri"/>
                        </a:rPr>
                        <a:t>397</a:t>
                      </a:r>
                    </a:p>
                  </a:txBody>
                  <a:tcPr>
                    <a:solidFill>
                      <a:srgbClr val="FFFFFF"/>
                    </a:solidFill>
                  </a:tcPr>
                </a:tc>
                <a:tc>
                  <a:txBody>
                    <a:bodyPr/>
                    <a:lstStyle/>
                    <a:p>
                      <a:r>
                        <a:rPr sz="1600">
                          <a:solidFill>
                            <a:srgbClr val="263238"/>
                          </a:solidFill>
                          <a:latin typeface="Calibri"/>
                        </a:rPr>
                        <a:t>La mitad con SIP físico de 10 o más; solo 34,5 % con puntaje típico</a:t>
                      </a:r>
                    </a:p>
                  </a:txBody>
                  <a:tcPr>
                    <a:solidFill>
                      <a:srgbClr val="FFFFFF"/>
                    </a:solidFill>
                  </a:tcPr>
                </a:tc>
              </a:tr>
              <a:tr h="457200">
                <a:tc>
                  <a:txBody>
                    <a:bodyPr/>
                    <a:lstStyle/>
                    <a:p>
                      <a:r>
                        <a:rPr sz="1600">
                          <a:solidFill>
                            <a:srgbClr val="263238"/>
                          </a:solidFill>
                          <a:latin typeface="Calibri"/>
                        </a:rPr>
                        <a:t>Bosse 2001 (puntajes)</a:t>
                      </a:r>
                    </a:p>
                  </a:txBody>
                  <a:tcPr>
                    <a:solidFill>
                      <a:srgbClr val="EEF3F4"/>
                    </a:solidFill>
                  </a:tcPr>
                </a:tc>
                <a:tc>
                  <a:txBody>
                    <a:bodyPr/>
                    <a:lstStyle/>
                    <a:p>
                      <a:r>
                        <a:rPr sz="1600">
                          <a:solidFill>
                            <a:srgbClr val="263238"/>
                          </a:solidFill>
                          <a:latin typeface="Calibri"/>
                        </a:rPr>
                        <a:t>556 lesiones</a:t>
                      </a:r>
                    </a:p>
                  </a:txBody>
                  <a:tcPr>
                    <a:solidFill>
                      <a:srgbClr val="EEF3F4"/>
                    </a:solidFill>
                  </a:tcPr>
                </a:tc>
                <a:tc>
                  <a:txBody>
                    <a:bodyPr/>
                    <a:lstStyle/>
                    <a:p>
                      <a:r>
                        <a:rPr sz="1600">
                          <a:solidFill>
                            <a:srgbClr val="263238"/>
                          </a:solidFill>
                          <a:latin typeface="Calibri"/>
                        </a:rPr>
                        <a:t>Ningún puntaje validado; baja sensibilidad</a:t>
                      </a:r>
                    </a:p>
                  </a:txBody>
                  <a:tcPr>
                    <a:solidFill>
                      <a:srgbClr val="EEF3F4"/>
                    </a:solidFill>
                  </a:tcPr>
                </a:tc>
              </a:tr>
              <a:tr h="457200">
                <a:tc>
                  <a:txBody>
                    <a:bodyPr/>
                    <a:lstStyle/>
                    <a:p>
                      <a:r>
                        <a:rPr sz="1600">
                          <a:solidFill>
                            <a:srgbClr val="263238"/>
                          </a:solidFill>
                          <a:latin typeface="Calibri"/>
                        </a:rPr>
                        <a:t>Bosse 2005 (pie insensible)</a:t>
                      </a:r>
                    </a:p>
                  </a:txBody>
                  <a:tcPr>
                    <a:solidFill>
                      <a:srgbClr val="FFFFFF"/>
                    </a:solidFill>
                  </a:tcPr>
                </a:tc>
                <a:tc>
                  <a:txBody>
                    <a:bodyPr/>
                    <a:lstStyle/>
                    <a:p>
                      <a:r>
                        <a:rPr sz="1600">
                          <a:solidFill>
                            <a:srgbClr val="263238"/>
                          </a:solidFill>
                          <a:latin typeface="Calibri"/>
                        </a:rPr>
                        <a:t>55</a:t>
                      </a:r>
                    </a:p>
                  </a:txBody>
                  <a:tcPr>
                    <a:solidFill>
                      <a:srgbClr val="FFFFFF"/>
                    </a:solidFill>
                  </a:tcPr>
                </a:tc>
                <a:tc>
                  <a:txBody>
                    <a:bodyPr/>
                    <a:lstStyle/>
                    <a:p>
                      <a:r>
                        <a:rPr sz="1600">
                          <a:solidFill>
                            <a:srgbClr val="263238"/>
                          </a:solidFill>
                          <a:latin typeface="Calibri"/>
                        </a:rPr>
                        <a:t>~55 % de los miembros salvados tenía sensibilidad plantar normal a los 2 años; no es criterio de amputación</a:t>
                      </a:r>
                    </a:p>
                  </a:txBody>
                  <a:tcPr>
                    <a:solidFill>
                      <a:srgbClr val="FFFFFF"/>
                    </a:solidFill>
                  </a:tcPr>
                </a:tc>
              </a:tr>
              <a:tr h="457200">
                <a:tc>
                  <a:txBody>
                    <a:bodyPr/>
                    <a:lstStyle/>
                    <a:p>
                      <a:r>
                        <a:rPr sz="1600">
                          <a:solidFill>
                            <a:srgbClr val="263238"/>
                          </a:solidFill>
                          <a:latin typeface="Calibri"/>
                        </a:rPr>
                        <a:t>Harris 2009 (complicaciones)</a:t>
                      </a:r>
                    </a:p>
                  </a:txBody>
                  <a:tcPr>
                    <a:solidFill>
                      <a:srgbClr val="EEF3F4"/>
                    </a:solidFill>
                  </a:tcPr>
                </a:tc>
                <a:tc>
                  <a:txBody>
                    <a:bodyPr/>
                    <a:lstStyle/>
                    <a:p>
                      <a:r>
                        <a:rPr sz="1600">
                          <a:solidFill>
                            <a:srgbClr val="263238"/>
                          </a:solidFill>
                          <a:latin typeface="Calibri"/>
                        </a:rPr>
                        <a:t>545</a:t>
                      </a:r>
                    </a:p>
                  </a:txBody>
                  <a:tcPr>
                    <a:solidFill>
                      <a:srgbClr val="EEF3F4"/>
                    </a:solidFill>
                  </a:tcPr>
                </a:tc>
                <a:tc>
                  <a:txBody>
                    <a:bodyPr/>
                    <a:lstStyle/>
                    <a:p>
                      <a:r>
                        <a:rPr sz="1600">
                          <a:solidFill>
                            <a:srgbClr val="263238"/>
                          </a:solidFill>
                          <a:latin typeface="Calibri"/>
                        </a:rPr>
                        <a:t>Reconstrucción: seudoartrosis 31 %, infección de herida 23,2 %</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posición, desbridamiento, irrigación, fijación y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Costa ML et al. JAMA. 2018. doi:10.1001/jama.2018.6452</a:t>
            </a:r>
          </a:p>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[r7] FLOW Investigators et al. N Engl J Med. 2015. doi:10.1056/NEJMoa1508502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 es apoyo de estudio, no sustituye al tutor ni al manual del implante.</a:t>
            </a:r>
          </a:p>
          <a:p>
            <a:pPr marL="347472" indent="-347472">
              <a:spcAft>
                <a:spcPts val="1400"/>
              </a:spcAft>
              <a:buChar char="•"/>
            </a:pPr>
            <a:r>
              <a:rPr sz="2400">
                <a:solidFill>
                  <a:srgbClr val="263238"/>
                </a:solidFill>
                <a:latin typeface="Calibri"/>
              </a:rPr>
              <a:t>Lo que no tiene estudio se marca «práctica habitual / opinión experta» y no lleva cifra.</a:t>
            </a:r>
          </a:p>
          <a:p>
            <a:pPr marL="347472" indent="-347472">
              <a:spcAft>
                <a:spcPts val="1400"/>
              </a:spcAft>
              <a:buChar char="•"/>
            </a:pPr>
            <a:r>
              <a:rPr sz="2400">
                <a:solidFill>
                  <a:srgbClr val="263238"/>
                </a:solidFill>
                <a:latin typeface="Calibri"/>
              </a:rPr>
              <a:t>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posición, desbridamiento, irrigación, fijación y cierre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Costa ML et al. JAMA. 2018. doi:10.1001/jama.2018.6452</a:t>
            </a:r>
          </a:p>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[r7] FLOW Investigators et al. N Engl J Med. 2015. doi:10.1056/NEJMoa1508502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Fijador externo.</a:t>
            </a:r>
          </a:p>
          <a:p>
            <a:pPr marL="347472" indent="-347472">
              <a:spcAft>
                <a:spcPts val="1400"/>
              </a:spcAft>
              <a:buChar char="•"/>
            </a:pPr>
            <a:r>
              <a:rPr sz="2800">
                <a:solidFill>
                  <a:srgbClr val="263238"/>
                </a:solidFill>
                <a:latin typeface="Calibri"/>
              </a:rPr>
              <a:t>Es la opción cuando no se puede cubrir de inmediato o hay contaminación importante.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Clavo no fresado frente a fijador externo en tibia abierta II-IIIB (174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Henley MB et al. J Orthop Trauma. 1998. doi:10.1097/00005131-199801000-00001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infección y seudoartrosis según el grado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Natoli RM et al. J Bone Joint Surg Am. 2025. doi:10.2106/JBJS.24.01055</a:t>
            </a:r>
          </a:p>
          <a:p>
            <a:r>
              <a:rPr sz="800">
                <a:solidFill>
                  <a:srgbClr val="5A6469"/>
                </a:solidFill>
                <a:latin typeface="Calibri"/>
              </a:rPr>
              <a:t>[r4] British Orthopaedic Association. London: BOA; dic. 2017.</a:t>
            </a:r>
          </a:p>
          <a:p>
            <a:r>
              <a:rPr sz="800">
                <a:solidFill>
                  <a:srgbClr val="5A6469"/>
                </a:solidFill>
                <a:latin typeface="Calibri"/>
              </a:rPr>
              <a:t>[r14] Castillo RC et al. J Orthop Trauma. 2005. doi:10.1097/00005131-200503000-00001</a:t>
            </a:r>
          </a:p>
          <a:p>
            <a:r>
              <a:rPr sz="800">
                <a:solidFill>
                  <a:srgbClr val="5A6469"/>
                </a:solidFill>
                <a:latin typeface="Calibri"/>
              </a:rPr>
              <a:t>[r15] Kortram K et al. Int Orthop. 2017. doi:10.1007/s00264-017-3556-5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Infección y falta de consolidación por grado.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según la localización de la fractura abierta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Weber D et al. J Orthop Trauma. 2014. doi:10.1097/BOT.0000000000000197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a 2 años tras reconstrucción de lesión grave del miembro inferior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[r76] Harris AM et al. J Orthop Trauma. 2009. doi:10.1097/BOT.0b013e31818e43dd</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funcional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Costa ML et al. JAMA. 2018. doi:10.1001/jama.2018.6452</a:t>
            </a:r>
          </a:p>
          <a:p>
            <a:r>
              <a:rPr sz="800">
                <a:solidFill>
                  <a:srgbClr val="5A6469"/>
                </a:solidFill>
                <a:latin typeface="Calibri"/>
              </a:rPr>
              <a:t>[r2] Natoli RM et al. J Bone Joint Surg Am. 2025. doi:10.2106/JBJS.24.01055</a:t>
            </a:r>
          </a:p>
          <a:p>
            <a:r>
              <a:rPr sz="800">
                <a:solidFill>
                  <a:srgbClr val="5A6469"/>
                </a:solidFill>
                <a:latin typeface="Calibri"/>
              </a:rPr>
              <a:t>[r9] Bosse MJ et al. N Engl J Med. 2002. doi:10.1056/NEJMoa012604</a:t>
            </a:r>
          </a:p>
          <a:p>
            <a:r>
              <a:rPr sz="800">
                <a:solidFill>
                  <a:srgbClr val="5A6469"/>
                </a:solidFill>
                <a:latin typeface="Calibri"/>
              </a:rPr>
              <a:t>[r17] Pollak AN et al. J Bone Joint Surg Am. 2010. doi:10.2106/JBJS.H.00984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 12 meses.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LEAP: Sickness Impact Profile a 2 años (más de 10 indica discapacidad grave)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Bosse MJ et al. N Engl J Med. 2002. doi:10.1056/NEJMoa012604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WOLLF: índice de discapacidad a 12 meses (0 a 100)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Costa ML et al. JAMA. 2018. doi:10.1001/jama.2018.6452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National Institute for Health and Care Excellence. NICE guideline NG37 [Internet]. 2016.</a:t>
            </a:r>
          </a:p>
          <a:p>
            <a:r>
              <a:rPr sz="800">
                <a:solidFill>
                  <a:srgbClr val="5A6469"/>
                </a:solidFill>
                <a:latin typeface="Calibri"/>
              </a:rPr>
              <a:t>[r4] British Orthopaedic Association. London: BOA; dic. 2017.</a:t>
            </a:r>
          </a:p>
          <a:p>
            <a:r>
              <a:rPr sz="800">
                <a:solidFill>
                  <a:srgbClr val="5A6469"/>
                </a:solidFill>
                <a:latin typeface="Calibri"/>
              </a:rPr>
              <a:t>[r9] Bosse MJ et al. N Engl J Med. 2002. doi:10.1056/NEJMoa012604</a:t>
            </a:r>
          </a:p>
          <a:p>
            <a:r>
              <a:rPr sz="800">
                <a:solidFill>
                  <a:srgbClr val="5A6469"/>
                </a:solidFill>
                <a:latin typeface="Calibri"/>
              </a:rPr>
              <a:t>[r14] Castillo RC et al. J Orthop Trauma. 2005. doi:10.1097/00005131-200503000-00001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dice la evidencia.</a:t>
            </a:r>
          </a:p>
          <a:p>
            <a:pPr marL="347472" indent="-347472">
              <a:spcAft>
                <a:spcPts val="1400"/>
              </a:spcAft>
              <a:buChar char="•"/>
            </a:pPr>
            <a:r>
              <a:rPr sz="2400">
                <a:solidFill>
                  <a:srgbClr val="263238"/>
                </a:solidFill>
                <a:latin typeface="Calibri"/>
              </a:rPr>
              <a:t>Hay poca evidencia sobre qué protocolo de rehabilitación es mejor tras una fractura abierta: no se encontró un ensayo específico en las fuentes consultadas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British Orthopaedic Association. London: BOA; dic. 2017.</a:t>
            </a:r>
          </a:p>
          <a:p>
            <a:r>
              <a:rPr sz="1000">
                <a:solidFill>
                  <a:srgbClr val="5A6469"/>
                </a:solidFill>
                <a:latin typeface="Calibri"/>
              </a:rPr>
              <a:t>[r3] National Institute for Health and Care Excellence. NICE guideline NG37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norma británica exige informar a todo paciente sobre la recuperación funcional esperada y la rehabilitación, incluido el momento de retomar el trabajo y la conducción… [r4]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Bosse MJ et al. N Engl J Med. 2002. doi:10.1056/NEJMoa012604</a:t>
            </a:r>
          </a:p>
          <a:p>
            <a:r>
              <a:rPr sz="1000">
                <a:solidFill>
                  <a:srgbClr val="5A6469"/>
                </a:solidFill>
                <a:latin typeface="Calibri"/>
              </a:rPr>
              <a:t>[r14] Castillo RC et al. J Orthop Trauma. 2005. doi:10.1097/00005131-200503000-00001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predictores de mal resultado funcional (bajo nivel educativo, pobreza, tabaquismo, poco apoyo social) son modificables en parte… [r9] [r14]</a:t>
            </a:r>
          </a:p>
          <a:p>
            <a:pPr marL="347472" indent="-347472">
              <a:spcAft>
                <a:spcPts val="1400"/>
              </a:spcAft>
              <a:buChar char="•"/>
            </a:pPr>
            <a:r>
              <a:rPr sz="2800">
                <a:solidFill>
                  <a:srgbClr val="263238"/>
                </a:solidFill>
                <a:latin typeface="Calibri"/>
              </a:rPr>
              <a:t>Seguimiento.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dicen las guías (BOAST, NICE, AAOS y otras) y dónde discrepan con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[r4] British Orthopaedic Association. London: BOA; dic.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guías con texto abierto, NICE NG37 (2016, actualizada en 2022) y la norma BOAST (2017), coinciden en lo esencial [r3][r4].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dicen las guías (BOAST, NICE, AAOS y otras) y dónde discrepan con los estudios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Gustilo RB et al. J Trauma. 1984. doi:10.1097/00005373-198408000-00009</a:t>
            </a:r>
          </a:p>
          <a:p>
            <a:r>
              <a:rPr sz="1000">
                <a:solidFill>
                  <a:srgbClr val="5A6469"/>
                </a:solidFill>
                <a:latin typeface="Calibri"/>
              </a:rPr>
              <a:t>[r43] Suzuki T et al. Sci Rep. 2023. doi:10.1038/s41598-023-34142-7</a:t>
            </a:r>
          </a:p>
          <a:p>
            <a:r>
              <a:rPr sz="1000">
                <a:solidFill>
                  <a:srgbClr val="5A6469"/>
                </a:solidFill>
                <a:latin typeface="Calibri"/>
              </a:rPr>
              <a:t>[r41] Hauser CJ et al. Surg Infect (Larchmt). 2006. doi:10.1089/sur.2006.7.379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Cobertura gramnegativa. La serie clásica la recomendó para el tipo III; un estudio de 1041 fracturas tipo III no halló diferencia entre espectro estrecho y amplio… [r22] [r43]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de las dos guías con texto abierto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[r4] British Orthopaedic Association. London: BOA; dic. 2017.</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Tema</a:t>
                      </a:r>
                    </a:p>
                  </a:txBody>
                  <a:tcPr>
                    <a:solidFill>
                      <a:srgbClr val="0F5F6B"/>
                    </a:solidFill>
                  </a:tcPr>
                </a:tc>
                <a:tc>
                  <a:txBody>
                    <a:bodyPr/>
                    <a:lstStyle/>
                    <a:p>
                      <a:r>
                        <a:rPr sz="1600" b="1">
                          <a:solidFill>
                            <a:srgbClr val="FFFFFF"/>
                          </a:solidFill>
                          <a:latin typeface="Calibri"/>
                        </a:rPr>
                        <a:t>NICE NG37 (2016, actualizada 2022)</a:t>
                      </a:r>
                    </a:p>
                  </a:txBody>
                  <a:tcPr>
                    <a:solidFill>
                      <a:srgbClr val="0F5F6B"/>
                    </a:solidFill>
                  </a:tcPr>
                </a:tc>
                <a:tc>
                  <a:txBody>
                    <a:bodyPr/>
                    <a:lstStyle/>
                    <a:p>
                      <a:r>
                        <a:rPr sz="1600" b="1">
                          <a:solidFill>
                            <a:srgbClr val="FFFFFF"/>
                          </a:solidFill>
                          <a:latin typeface="Calibri"/>
                        </a:rPr>
                        <a:t>BOAST (2017)</a:t>
                      </a:r>
                    </a:p>
                  </a:txBody>
                  <a:tcPr>
                    <a:solidFill>
                      <a:srgbClr val="0F5F6B"/>
                    </a:solidFill>
                  </a:tcPr>
                </a:tc>
              </a:tr>
              <a:tr h="457200">
                <a:tc>
                  <a:txBody>
                    <a:bodyPr/>
                    <a:lstStyle/>
                    <a:p>
                      <a:r>
                        <a:rPr sz="1600">
                          <a:solidFill>
                            <a:srgbClr val="263238"/>
                          </a:solidFill>
                          <a:latin typeface="Calibri"/>
                        </a:rPr>
                        <a:t>Destino</a:t>
                      </a:r>
                    </a:p>
                  </a:txBody>
                  <a:tcPr>
                    <a:solidFill>
                      <a:srgbClr val="EEF3F4"/>
                    </a:solidFill>
                  </a:tcPr>
                </a:tc>
                <a:tc>
                  <a:txBody>
                    <a:bodyPr/>
                    <a:lstStyle/>
                    <a:p>
                      <a:r>
                        <a:rPr sz="1600">
                          <a:solidFill>
                            <a:srgbClr val="263238"/>
                          </a:solidFill>
                          <a:latin typeface="Calibri"/>
                        </a:rPr>
                        <a:t>Centro de trauma mayor o centro con atención ortoplástica si hay hueso largo, retropié o mediopié</a:t>
                      </a:r>
                    </a:p>
                  </a:txBody>
                  <a:tcPr>
                    <a:solidFill>
                      <a:srgbClr val="EEF3F4"/>
                    </a:solidFill>
                  </a:tcPr>
                </a:tc>
                <a:tc>
                  <a:txBody>
                    <a:bodyPr/>
                    <a:lstStyle/>
                    <a:p>
                      <a:r>
                        <a:rPr sz="1600">
                          <a:solidFill>
                            <a:srgbClr val="263238"/>
                          </a:solidFill>
                          <a:latin typeface="Calibri"/>
                        </a:rPr>
                        <a:t>Directo o trasladado a un centro con ortoplastia</a:t>
                      </a:r>
                    </a:p>
                  </a:txBody>
                  <a:tcPr>
                    <a:solidFill>
                      <a:srgbClr val="EEF3F4"/>
                    </a:solidFill>
                  </a:tcPr>
                </a:tc>
              </a:tr>
              <a:tr h="457200">
                <a:tc>
                  <a:txBody>
                    <a:bodyPr/>
                    <a:lstStyle/>
                    <a:p>
                      <a:r>
                        <a:rPr sz="1600">
                          <a:solidFill>
                            <a:srgbClr val="263238"/>
                          </a:solidFill>
                          <a:latin typeface="Calibri"/>
                        </a:rPr>
                        <a:t>Antibiótico</a:t>
                      </a:r>
                    </a:p>
                  </a:txBody>
                  <a:tcPr>
                    <a:solidFill>
                      <a:srgbClr val="FFFFFF"/>
                    </a:solidFill>
                  </a:tcPr>
                </a:tc>
                <a:tc>
                  <a:txBody>
                    <a:bodyPr/>
                    <a:lstStyle/>
                    <a:p>
                      <a:r>
                        <a:rPr sz="1600">
                          <a:solidFill>
                            <a:srgbClr val="263238"/>
                          </a:solidFill>
                          <a:latin typeface="Calibri"/>
                        </a:rPr>
                        <a:t>Inmediato en urgencias si no se dio; prehospitalario, considerar dentro de 1 hora</a:t>
                      </a:r>
                    </a:p>
                  </a:txBody>
                  <a:tcPr>
                    <a:solidFill>
                      <a:srgbClr val="FFFFFF"/>
                    </a:solidFill>
                  </a:tcPr>
                </a:tc>
                <a:tc>
                  <a:txBody>
                    <a:bodyPr/>
                    <a:lstStyle/>
                    <a:p>
                      <a:r>
                        <a:rPr sz="1600">
                          <a:solidFill>
                            <a:srgbClr val="263238"/>
                          </a:solidFill>
                          <a:latin typeface="Calibri"/>
                        </a:rPr>
                        <a:t>Lo antes posible, ideal en la 1.ª hora; guía de antibióticos de la red</a:t>
                      </a:r>
                    </a:p>
                  </a:txBody>
                  <a:tcPr>
                    <a:solidFill>
                      <a:srgbClr val="FFFFFF"/>
                    </a:solidFill>
                  </a:tcPr>
                </a:tc>
              </a:tr>
              <a:tr h="457200">
                <a:tc>
                  <a:txBody>
                    <a:bodyPr/>
                    <a:lstStyle/>
                    <a:p>
                      <a:r>
                        <a:rPr sz="1600">
                          <a:solidFill>
                            <a:srgbClr val="263238"/>
                          </a:solidFill>
                          <a:latin typeface="Calibri"/>
                        </a:rPr>
                        <a:t>Irrigación previa al quirófano</a:t>
                      </a:r>
                    </a:p>
                  </a:txBody>
                  <a:tcPr>
                    <a:solidFill>
                      <a:srgbClr val="EEF3F4"/>
                    </a:solidFill>
                  </a:tcPr>
                </a:tc>
                <a:tc>
                  <a:txBody>
                    <a:bodyPr/>
                    <a:lstStyle/>
                    <a:p>
                      <a:r>
                        <a:rPr sz="1600">
                          <a:solidFill>
                            <a:srgbClr val="263238"/>
                          </a:solidFill>
                          <a:latin typeface="Calibri"/>
                        </a:rPr>
                        <a:t>No irrigar</a:t>
                      </a:r>
                    </a:p>
                  </a:txBody>
                  <a:tcPr>
                    <a:solidFill>
                      <a:srgbClr val="EEF3F4"/>
                    </a:solidFill>
                  </a:tcPr>
                </a:tc>
                <a:tc>
                  <a:txBody>
                    <a:bodyPr/>
                    <a:lstStyle/>
                    <a:p>
                      <a:r>
                        <a:rPr sz="1600">
                          <a:solidFill>
                            <a:srgbClr val="263238"/>
                          </a:solidFill>
                          <a:latin typeface="Calibri"/>
                        </a:rPr>
                        <a:t>No irrigar; los minilavados fuera de quirófano no están indicados</a:t>
                      </a:r>
                    </a:p>
                  </a:txBody>
                  <a:tcPr>
                    <a:solidFill>
                      <a:srgbClr val="EEF3F4"/>
                    </a:solidFill>
                  </a:tcPr>
                </a:tc>
              </a:tr>
              <a:tr h="457200">
                <a:tc>
                  <a:txBody>
                    <a:bodyPr/>
                    <a:lstStyle/>
                    <a:p>
                      <a:r>
                        <a:rPr sz="1600">
                          <a:solidFill>
                            <a:srgbClr val="263238"/>
                          </a:solidFill>
                          <a:latin typeface="Calibri"/>
                        </a:rPr>
                        <a:t>Desbridamiento</a:t>
                      </a:r>
                    </a:p>
                  </a:txBody>
                  <a:tcPr>
                    <a:solidFill>
                      <a:srgbClr val="FFFFFF"/>
                    </a:solidFill>
                  </a:tcPr>
                </a:tc>
                <a:tc>
                  <a:txBody>
                    <a:bodyPr/>
                    <a:lstStyle/>
                    <a:p>
                      <a:r>
                        <a:rPr sz="1600">
                          <a:solidFill>
                            <a:srgbClr val="263238"/>
                          </a:solidFill>
                          <a:latin typeface="Calibri"/>
                        </a:rPr>
                        <a:t>Inmediato si contaminación grosera; 12 h si alta energía; 24 h el resto</a:t>
                      </a:r>
                    </a:p>
                  </a:txBody>
                  <a:tcPr>
                    <a:solidFill>
                      <a:srgbClr val="FFFFFF"/>
                    </a:solidFill>
                  </a:tcPr>
                </a:tc>
                <a:tc>
                  <a:txBody>
                    <a:bodyPr/>
                    <a:lstStyle/>
                    <a:p>
                      <a:r>
                        <a:rPr sz="1600">
                          <a:solidFill>
                            <a:srgbClr val="263238"/>
                          </a:solidFill>
                          <a:latin typeface="Calibri"/>
                        </a:rPr>
                        <a:t>Inmediato si contaminación grosera o compromiso vascular; 12 h; 24 h</a:t>
                      </a:r>
                    </a:p>
                  </a:txBody>
                  <a:tcPr>
                    <a:solidFill>
                      <a:srgbClr val="FFFFFF"/>
                    </a:solidFill>
                  </a:tcPr>
                </a:tc>
              </a:tr>
              <a:tr h="457200">
                <a:tc>
                  <a:txBody>
                    <a:bodyPr/>
                    <a:lstStyle/>
                    <a:p>
                      <a:r>
                        <a:rPr sz="1600">
                          <a:solidFill>
                            <a:srgbClr val="263238"/>
                          </a:solidFill>
                          <a:latin typeface="Calibri"/>
                        </a:rPr>
                        <a:t>Cobertura y fijación</a:t>
                      </a:r>
                    </a:p>
                  </a:txBody>
                  <a:tcPr>
                    <a:solidFill>
                      <a:srgbClr val="EEF3F4"/>
                    </a:solidFill>
                  </a:tcPr>
                </a:tc>
                <a:tc>
                  <a:txBody>
                    <a:bodyPr/>
                    <a:lstStyle/>
                    <a:p>
                      <a:r>
                        <a:rPr sz="1600">
                          <a:solidFill>
                            <a:srgbClr val="263238"/>
                          </a:solidFill>
                          <a:latin typeface="Calibri"/>
                        </a:rPr>
                        <a:t>En el mismo acto o dentro de 72 h; con fijación interna, cobertura en el mismo acto</a:t>
                      </a:r>
                    </a:p>
                  </a:txBody>
                  <a:tcPr>
                    <a:solidFill>
                      <a:srgbClr val="EEF3F4"/>
                    </a:solidFill>
                  </a:tcPr>
                </a:tc>
                <a:tc>
                  <a:txBody>
                    <a:bodyPr/>
                    <a:lstStyle/>
                    <a:p>
                      <a:r>
                        <a:rPr sz="1600">
                          <a:solidFill>
                            <a:srgbClr val="263238"/>
                          </a:solidFill>
                          <a:latin typeface="Calibri"/>
                        </a:rPr>
                        <a:t>Cobertura definitiva a más tardar a 72 h; fijación interna definitiva solo si va seguida de cobertura inmediata</a:t>
                      </a:r>
                    </a:p>
                  </a:txBody>
                  <a:tcPr>
                    <a:solidFill>
                      <a:srgbClr val="EEF3F4"/>
                    </a:solidFill>
                  </a:tcPr>
                </a:tc>
              </a:tr>
              <a:tr h="457200">
                <a:tc>
                  <a:txBody>
                    <a:bodyPr/>
                    <a:lstStyle/>
                    <a:p>
                      <a:r>
                        <a:rPr sz="1600">
                          <a:solidFill>
                            <a:srgbClr val="263238"/>
                          </a:solidFill>
                          <a:latin typeface="Calibri"/>
                        </a:rPr>
                        <a:t>Equipo</a:t>
                      </a:r>
                    </a:p>
                  </a:txBody>
                  <a:tcPr>
                    <a:solidFill>
                      <a:srgbClr val="FFFFFF"/>
                    </a:solidFill>
                  </a:tcPr>
                </a:tc>
                <a:tc>
                  <a:txBody>
                    <a:bodyPr/>
                    <a:lstStyle/>
                    <a:p>
                      <a:r>
                        <a:rPr sz="1600">
                          <a:solidFill>
                            <a:srgbClr val="263238"/>
                          </a:solidFill>
                          <a:latin typeface="Calibri"/>
                        </a:rPr>
                        <a:t>Consultores de ortopedia y cirugía plástica de forma concurrente</a:t>
                      </a:r>
                    </a:p>
                  </a:txBody>
                  <a:tcPr>
                    <a:solidFill>
                      <a:srgbClr val="FFFFFF"/>
                    </a:solidFill>
                  </a:tcPr>
                </a:tc>
                <a:tc>
                  <a:txBody>
                    <a:bodyPr/>
                    <a:lstStyle/>
                    <a:p>
                      <a:r>
                        <a:rPr sz="1600">
                          <a:solidFill>
                            <a:srgbClr val="263238"/>
                          </a:solidFill>
                          <a:latin typeface="Calibri"/>
                        </a:rPr>
                        <a:t>Ortoplastia combinada</a:t>
                      </a:r>
                    </a:p>
                  </a:txBody>
                  <a:tcPr>
                    <a:solidFill>
                      <a:srgbClr val="FFFFFF"/>
                    </a:solidFill>
                  </a:tcPr>
                </a:tc>
              </a:tr>
              <a:tr h="457200">
                <a:tc>
                  <a:txBody>
                    <a:bodyPr/>
                    <a:lstStyle/>
                    <a:p>
                      <a:r>
                        <a:rPr sz="1600">
                          <a:solidFill>
                            <a:srgbClr val="263238"/>
                          </a:solidFill>
                          <a:latin typeface="Calibri"/>
                        </a:rPr>
                        <a:t>Amputación</a:t>
                      </a:r>
                    </a:p>
                  </a:txBody>
                  <a:tcPr>
                    <a:solidFill>
                      <a:srgbClr val="EEF3F4"/>
                    </a:solidFill>
                  </a:tcPr>
                </a:tc>
                <a:tc>
                  <a:txBody>
                    <a:bodyPr/>
                    <a:lstStyle/>
                    <a:p>
                      <a:r>
                        <a:rPr sz="1600">
                          <a:solidFill>
                            <a:srgbClr val="263238"/>
                          </a:solidFill>
                          <a:latin typeface="Calibri"/>
                        </a:rPr>
                        <a:t>No usar puntaje; amputación de urgencia por criterios; diferida primaria a más tardar a 72 h</a:t>
                      </a:r>
                    </a:p>
                  </a:txBody>
                  <a:tcPr>
                    <a:solidFill>
                      <a:srgbClr val="EEF3F4"/>
                    </a:solidFill>
                  </a:tcPr>
                </a:tc>
                <a:tc>
                  <a:txBody>
                    <a:bodyPr/>
                    <a:lstStyle/>
                    <a:p>
                      <a:r>
                        <a:rPr sz="1600">
                          <a:solidFill>
                            <a:srgbClr val="263238"/>
                          </a:solidFill>
                          <a:latin typeface="Calibri"/>
                        </a:rPr>
                        <a:t>Valoración multidisciplinaria; diferida primaria a más tardar a 72 h</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[r10] Gosselin RA et al. Cochrane Database Syst Rev. 2004. doi:10.1002/14651858.CD003764.pub2</a:t>
            </a:r>
          </a:p>
          <a:p>
            <a:r>
              <a:rPr sz="1000">
                <a:solidFill>
                  <a:srgbClr val="5A6469"/>
                </a:solidFill>
                <a:latin typeface="Calibri"/>
              </a:rPr>
              <a:t>[r8] Axelrod D et al. OTA Int. 2023. doi:10.1097/OI9.0000000000000231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Antibiótico intravenoso inmediato; complementa al desbridamiento, no lo reemplaza [r3][r10].</a:t>
            </a:r>
          </a:p>
          <a:p>
            <a:pPr marL="347472" indent="-347472">
              <a:spcAft>
                <a:spcPts val="1400"/>
              </a:spcAft>
              <a:buChar char="•"/>
            </a:pPr>
            <a:r>
              <a:rPr sz="2400">
                <a:solidFill>
                  <a:srgbClr val="263238"/>
                </a:solidFill>
                <a:latin typeface="Calibri"/>
              </a:rPr>
              <a:t>2. Desbridamiento quirúrgico completo, con plazo según energía y contaminación; la clasificación definitiva se asigna en quirófano [r3][r8].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[r4] British Orthopaedic Association. London: BOA; dic.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manipular: estado neurovascular de ambos miembros, con hora y examinador; repetirlo tras reducir o inmovilizar [r3][r4].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National Institute for Health and Care Excellence. NICE guideline NG37 [Internet]. 2016.</a:t>
            </a:r>
          </a:p>
          <a:p>
            <a:r>
              <a:rPr sz="1000">
                <a:solidFill>
                  <a:srgbClr val="5A6469"/>
                </a:solidFill>
                <a:latin typeface="Calibri"/>
              </a:rPr>
              <a:t>[r5] Schenker ML et al. J Bone Joint Surg Am. 2012. doi:10.2106/JBJS.K.00582</a:t>
            </a:r>
          </a:p>
          <a:p>
            <a:r>
              <a:rPr sz="1000">
                <a:solidFill>
                  <a:srgbClr val="5A6469"/>
                </a:solidFill>
                <a:latin typeface="Calibri"/>
              </a:rPr>
              <a:t>[r7] FLOW Investigators et al. N Engl J Med. 2015. doi:10.1056/NEJMoa1508502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antibiótico no espera; el desbridamiento tiene plazo por tipo de lesión, no un número mágico de 6 horas [r3][r5].</a:t>
            </a:r>
          </a:p>
          <a:p>
            <a:pPr marL="347472" indent="-347472">
              <a:spcAft>
                <a:spcPts val="1400"/>
              </a:spcAft>
              <a:buChar char="•"/>
            </a:pPr>
            <a:r>
              <a:rPr sz="2400">
                <a:solidFill>
                  <a:srgbClr val="263238"/>
                </a:solidFill>
                <a:latin typeface="Calibri"/>
              </a:rPr>
              <a:t>Irrigar con suero a baja presión en quirófano; no en urgencias [r7][r3].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Costa ML, Achten J, Bruce J, Tutton E, Petrou S, Lamb SE, et al. Effect of Negative Pressure Wound Therapy vs Standard Wound Management on 12-Month Disability Among Adults With Severe Open Fracture of the Lower Limb: The WOLLF Randomized Clinical Trial. JAMA. 2018;319(22):2280-2288. https://doi.org/10.1001/jama.2018.6452</a:t>
            </a:r>
          </a:p>
          <a:p>
            <a:pPr>
              <a:spcAft>
                <a:spcPts val="800"/>
              </a:spcAft>
            </a:pPr>
            <a:r>
              <a:rPr sz="1200">
                <a:solidFill>
                  <a:srgbClr val="263238"/>
                </a:solidFill>
                <a:latin typeface="Calibri"/>
              </a:rPr>
              <a:t>[r2] Natoli RM, Marchand LS, Bzovsky S, Hagen JE, Gage MJ, Stennett CA, et al. Infection and Nonunion Rates in Open Fractures: Description of 6,042 Fractures from the FLOW and PREP-IT Trials. J Bone Joint Surg Am. 2025;107(22):2541-2553. https://doi.org/10.2106/JBJS.24.01055</a:t>
            </a:r>
          </a:p>
          <a:p>
            <a:pPr>
              <a:spcAft>
                <a:spcPts val="800"/>
              </a:spcAft>
            </a:pPr>
            <a:r>
              <a:rPr sz="1200">
                <a:solidFill>
                  <a:srgbClr val="263238"/>
                </a:solidFill>
                <a:latin typeface="Calibri"/>
              </a:rPr>
              <a:t>[r3] National Institute for Health and Care Excellence. Fractures (complex): assessment and management. NICE guideline NG37 [Internet]. London: NICE; 2016 [actualizada 23 nov 2022; consultada 4 oct 2026]. Disponible en: https://www.nice.org.uk/guidance/ng37/chapter/Recommendations https://www.nice.org.uk/guidance/ng37/chapter/Recommendations</a:t>
            </a:r>
          </a:p>
          <a:p>
            <a:pPr>
              <a:spcAft>
                <a:spcPts val="800"/>
              </a:spcAft>
            </a:pPr>
            <a:r>
              <a:rPr sz="1200">
                <a:solidFill>
                  <a:srgbClr val="263238"/>
                </a:solidFill>
                <a:latin typeface="Calibri"/>
              </a:rPr>
              <a:t>[r4] British Orthopaedic Association. BOAST: Open Fractures [Internet]. London: BOA; dic 2017 [consultada 4 oct 2026]. Disponible en: https://www.boa.ac.uk/resource/boast-4-pdf.html https://www.boa.ac.uk/resource/boast-4-pdf.html</a:t>
            </a:r>
          </a:p>
          <a:p>
            <a:pPr>
              <a:spcAft>
                <a:spcPts val="800"/>
              </a:spcAft>
            </a:pPr>
            <a:r>
              <a:rPr sz="1200">
                <a:solidFill>
                  <a:srgbClr val="263238"/>
                </a:solidFill>
                <a:latin typeface="Calibri"/>
              </a:rPr>
              <a:t>[r5] Schenker ML, Yannascoli S, Baldwin KD, Ahn J, Mehta S. Does timing to operative debridement affect infectious complications in open long-bone fractures? A systematic review. J Bone Joint Surg Am. 2012;94(12):1057-64. https://doi.org/10.2106/JBJS.K.00582</a:t>
            </a:r>
          </a:p>
          <a:p>
            <a:pPr>
              <a:spcAft>
                <a:spcPts val="800"/>
              </a:spcAft>
            </a:pPr>
            <a:r>
              <a:rPr sz="1200">
                <a:solidFill>
                  <a:srgbClr val="263238"/>
                </a:solidFill>
                <a:latin typeface="Calibri"/>
              </a:rPr>
              <a:t>[r6] Prodromidis AD, Charalambous CP. The 6-Hour Rule for Surgical Debridement of Open Tibial Fractures: A Systematic Review and Meta-Analysis of Infection and Nonunion Rates. J Orthop Trauma. 2016;30(7):397-402. https://doi.org/10.1097/BOT.0000000000000573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FLOW Investigators, Bhandari M, Jeray KJ, Petrisor BA, Devereaux PJ, Heels-Ansdell D, et al. A Trial of Wound Irrigation in the Initial Management of Open Fracture Wounds. N Engl J Med. 2015;373(27):2629-41. https://doi.org/10.1056/NEJMoa1508502</a:t>
            </a:r>
          </a:p>
          <a:p>
            <a:pPr>
              <a:spcAft>
                <a:spcPts val="800"/>
              </a:spcAft>
            </a:pPr>
            <a:r>
              <a:rPr sz="1200">
                <a:solidFill>
                  <a:srgbClr val="263238"/>
                </a:solidFill>
                <a:latin typeface="Calibri"/>
              </a:rPr>
              <a:t>[r8] Axelrod D, Comeau-Gauthier M, Prada C, Bzovsky S, Heels-Ansdell D, Petrisor B, et al. Change in Gustilo-Anderson classification at time of surgery does not increase risk for surgical site infection in patients with open fractures: A secondary analysis of a multicenter, prospective randomized controlled trial. OTA Int. 2023;6(1):e231. https://doi.org/10.1097/OI9.0000000000000231</a:t>
            </a:r>
          </a:p>
          <a:p>
            <a:pPr>
              <a:spcAft>
                <a:spcPts val="800"/>
              </a:spcAft>
            </a:pPr>
            <a:r>
              <a:rPr sz="1200">
                <a:solidFill>
                  <a:srgbClr val="263238"/>
                </a:solidFill>
                <a:latin typeface="Calibri"/>
              </a:rPr>
              <a:t>[r9] Bosse MJ, MacKenzie EJ, Kellam JF, Burgess AR, Webb LX, Swiontkowski MF, et al. An analysis of outcomes of reconstruction or amputation after leg-threatening injuries. N Engl J Med. 2002;347(24):1924-31. https://doi.org/10.1056/NEJMoa012604</a:t>
            </a:r>
          </a:p>
          <a:p>
            <a:pPr>
              <a:spcAft>
                <a:spcPts val="800"/>
              </a:spcAft>
            </a:pPr>
            <a:r>
              <a:rPr sz="1200">
                <a:solidFill>
                  <a:srgbClr val="263238"/>
                </a:solidFill>
                <a:latin typeface="Calibri"/>
              </a:rPr>
              <a:t>[r10] Gosselin RA, Roberts I, Gillespie WJ. Antibiotics for preventing infection in open limb fractures. Cochrane Database Syst Rev. 2004;2004(1):CD003764. https://doi.org/10.1002/14651858.CD003764.pub2</a:t>
            </a:r>
          </a:p>
          <a:p>
            <a:pPr>
              <a:spcAft>
                <a:spcPts val="800"/>
              </a:spcAft>
            </a:pPr>
            <a:r>
              <a:rPr sz="1200">
                <a:solidFill>
                  <a:srgbClr val="263238"/>
                </a:solidFill>
                <a:latin typeface="Calibri"/>
              </a:rPr>
              <a:t>[r11] Bosse MJ, MacKenzie EJ, Kellam JF, Burgess AR, Webb LX, Swiontkowski MF, et al. A prospective evaluation of the clinical utility of the lower-extremity injury-severity scores. J Bone Joint Surg Am. 2001;83(1):3-14. https://doi.org/10.2106/00004623-200101000-00002</a:t>
            </a:r>
          </a:p>
          <a:p>
            <a:pPr>
              <a:spcAft>
                <a:spcPts val="800"/>
              </a:spcAft>
            </a:pPr>
            <a:r>
              <a:rPr sz="1200">
                <a:solidFill>
                  <a:srgbClr val="263238"/>
                </a:solidFill>
                <a:latin typeface="Calibri"/>
              </a:rPr>
              <a:t>[r12] Liang JL, Tiwari T, Moro P, Messonnier NE, Reingold A, Sawyer M, et al. Prevention of Pertussis, Tetanus, and Diphtheria with Vaccines in the United States: Recommendations of the Advisory Committee on Immunization Practices (ACIP). MMWR Recomm Rep. 2018;67(2):1-44. https://doi.org/10.15585/mmwr.rr6702a1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Lee J. Efficacy of cultures in the management of open fractures. Clin Orthop Relat Res. 1997;(339):71-5. https://doi.org/10.1097/00003086-199706000-00010</a:t>
            </a:r>
          </a:p>
          <a:p>
            <a:pPr>
              <a:spcAft>
                <a:spcPts val="800"/>
              </a:spcAft>
            </a:pPr>
            <a:r>
              <a:rPr sz="1200">
                <a:solidFill>
                  <a:srgbClr val="263238"/>
                </a:solidFill>
                <a:latin typeface="Calibri"/>
              </a:rPr>
              <a:t>[r14] Castillo RC, Bosse MJ, MacKenzie EJ, Patterson BM, LEAP Study Group. Impact of smoking on fracture healing and risk of complications in limb-threatening open tibia fractures. J Orthop Trauma. 2005;19(3):151-7. https://doi.org/10.1097/00005131-200503000-00001</a:t>
            </a:r>
          </a:p>
          <a:p>
            <a:pPr>
              <a:spcAft>
                <a:spcPts val="800"/>
              </a:spcAft>
            </a:pPr>
            <a:r>
              <a:rPr sz="1200">
                <a:solidFill>
                  <a:srgbClr val="263238"/>
                </a:solidFill>
                <a:latin typeface="Calibri"/>
              </a:rPr>
              <a:t>[r15] Kortram K, Bezstarosti H, Metsemakers WJ, Raschke MJ, Van Lieshout EMM, Verhofstad MHJ. Risk factors for infectious complications after open fractures; a systematic review and meta-analysis. Int Orthop. 2017;41(10):1965-1982. https://doi.org/10.1007/s00264-017-3556-5</a:t>
            </a:r>
          </a:p>
          <a:p>
            <a:pPr>
              <a:spcAft>
                <a:spcPts val="800"/>
              </a:spcAft>
            </a:pPr>
            <a:r>
              <a:rPr sz="1200">
                <a:solidFill>
                  <a:srgbClr val="263238"/>
                </a:solidFill>
                <a:latin typeface="Calibri"/>
              </a:rPr>
              <a:t>[r16] Lack WD, Karunakar MA, Angerame MR, Seymour RB, Sims S, Kellam JF, et al. Type III open tibia fractures: immediate antibiotic prophylaxis minimizes infection. J Orthop Trauma. 2015;29(1):1-6. https://doi.org/10.1097/BOT.0000000000000262</a:t>
            </a:r>
          </a:p>
          <a:p>
            <a:pPr>
              <a:spcAft>
                <a:spcPts val="800"/>
              </a:spcAft>
            </a:pPr>
            <a:r>
              <a:rPr sz="1200">
                <a:solidFill>
                  <a:srgbClr val="263238"/>
                </a:solidFill>
                <a:latin typeface="Calibri"/>
              </a:rPr>
              <a:t>[r17] Pollak AN, Jones AL, Castillo RC, Bosse MJ, MacKenzie EJ, LEAP Study Group. The relationship between time to surgical debridement and incidence of infection after open high-energy lower extremity trauma. J Bone Joint Surg Am. 2010;92(1):7-15. https://doi.org/10.2106/JBJS.H.00984</a:t>
            </a:r>
          </a:p>
          <a:p>
            <a:pPr>
              <a:spcAft>
                <a:spcPts val="800"/>
              </a:spcAft>
            </a:pPr>
            <a:r>
              <a:rPr sz="1200">
                <a:solidFill>
                  <a:srgbClr val="263238"/>
                </a:solidFill>
                <a:latin typeface="Calibri"/>
              </a:rPr>
              <a:t>[r18] Hull PD, Johnson SC, Stephen DJ, Kreder HJ, Jenkinson RJ. Delayed debridement of severe open fractures is associated with a higher rate of deep infection. Bone Joint J. 2014;96-B(3):379-84. https://doi.org/10.1302/0301-620X.96B3.32380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D'Alleyrand JC, Manson TT, Dancy L, Castillo RC, Bertumen JB, Meskey T, et al. Is time to flap coverage of open tibial fractures an independent predictor of flap-related complications?. J Orthop Trauma. 2014;28(5):288-93. https://doi.org/10.1097/BOT.0000000000000001</a:t>
            </a:r>
          </a:p>
          <a:p>
            <a:pPr>
              <a:spcAft>
                <a:spcPts val="800"/>
              </a:spcAft>
            </a:pPr>
            <a:r>
              <a:rPr sz="1200">
                <a:solidFill>
                  <a:srgbClr val="263238"/>
                </a:solidFill>
                <a:latin typeface="Calibri"/>
              </a:rPr>
              <a:t>[r20] Bosse MJ, McCarthy ML, Jones AL, Webb LX, Sims SH, Sanders RW, et al. The insensate foot following severe lower extremity trauma: an indication for amputation?. J Bone Joint Surg Am. 2005;87(12):2601-2608. https://doi.org/10.2106/JBJS.C.00671</a:t>
            </a:r>
          </a:p>
          <a:p>
            <a:pPr>
              <a:spcAft>
                <a:spcPts val="800"/>
              </a:spcAft>
            </a:pPr>
            <a:r>
              <a:rPr sz="1200">
                <a:solidFill>
                  <a:srgbClr val="263238"/>
                </a:solidFill>
                <a:latin typeface="Calibri"/>
              </a:rPr>
              <a:t>[r21] Gustilo RB, Anderson JT. Prevention of infection in the treatment of one thousand and twenty-five open fractures of long bones: retrospective and prospective analyses. J Bone Joint Surg Am. 1976;58(4):453-8. https://pubmed.ncbi.nlm.nih.gov/773941/</a:t>
            </a:r>
          </a:p>
          <a:p>
            <a:pPr>
              <a:spcAft>
                <a:spcPts val="800"/>
              </a:spcAft>
            </a:pPr>
            <a:r>
              <a:rPr sz="1200">
                <a:solidFill>
                  <a:srgbClr val="263238"/>
                </a:solidFill>
                <a:latin typeface="Calibri"/>
              </a:rPr>
              <a:t>[r22] Gustilo RB, Mendoza RM, Williams DN. Problems in the management of type III (severe) open fractures: a new classification of type III open fractures. J Trauma. 1984;24(8):742-6. https://doi.org/10.1097/00005373-198408000-00009</a:t>
            </a:r>
          </a:p>
          <a:p>
            <a:pPr>
              <a:spcAft>
                <a:spcPts val="800"/>
              </a:spcAft>
            </a:pPr>
            <a:r>
              <a:rPr sz="1200">
                <a:solidFill>
                  <a:srgbClr val="263238"/>
                </a:solidFill>
                <a:latin typeface="Calibri"/>
              </a:rPr>
              <a:t>[r23] Metsemakers WJ, Morgenstern M, McNally MA, Moriarty TF, McFadyen I, Scarborough M, et al. Fracture-related infection: A consensus on definition from an international expert group. Injury. 2018;49(3):505-510. https://doi.org/10.1016/j.injury.2017.08.040</a:t>
            </a:r>
          </a:p>
          <a:p>
            <a:pPr>
              <a:spcAft>
                <a:spcPts val="800"/>
              </a:spcAft>
            </a:pPr>
            <a:r>
              <a:rPr sz="1200">
                <a:solidFill>
                  <a:srgbClr val="263238"/>
                </a:solidFill>
                <a:latin typeface="Calibri"/>
              </a:rPr>
              <a:t>[r24] Court-Brown CM, Bugler KE, Clement ND, Duckworth AD, McQueen MM. The epidemiology of open fractures in adults. A 15-year review. Injury. 2012;43(6):891-7. https://doi.org/10.1016/j.injury.2011.12.007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Weber D, Dulai SK, Bergman J, Buckley R, Beaupre LA. Time to initial operative treatment following open fracture does not impact development of deep infection: a prospective cohort study of 736 subjects. J Orthop Trauma. 2014;28(11):613-9. https://doi.org/10.1097/BOT.0000000000000197</a:t>
            </a:r>
          </a:p>
          <a:p>
            <a:pPr>
              <a:spcAft>
                <a:spcPts val="800"/>
              </a:spcAft>
            </a:pPr>
            <a:r>
              <a:rPr sz="1200">
                <a:solidFill>
                  <a:srgbClr val="263238"/>
                </a:solidFill>
                <a:latin typeface="Calibri"/>
              </a:rPr>
              <a:t>[r26] MacKechnie MC, Flores MJ, Giordano V, Terry MJ, Garuz M, Lee N, et al. Management of soft-tissue coverage of open tibia fractures in Latin America: Techniques, timing, and resources. Injury. 2022;53(4):1422-1429. https://doi.org/10.1016/j.injury.2022.01.027</a:t>
            </a:r>
          </a:p>
          <a:p>
            <a:pPr>
              <a:spcAft>
                <a:spcPts val="800"/>
              </a:spcAft>
            </a:pPr>
            <a:r>
              <a:rPr sz="1200">
                <a:solidFill>
                  <a:srgbClr val="263238"/>
                </a:solidFill>
                <a:latin typeface="Calibri"/>
              </a:rPr>
              <a:t>[r27] MacKechnie MC, Quintero JE, Amadei R, Rio M, Shearer DW, Bidolegui F, et al. Clinical Outcomes Following Open Tibial Fractures in Latin America: A Multicenter Prospective Study. J Bone Joint Surg Am. 2026;108(14):1107-1113. https://doi.org/10.2106/JBJS.25.01082</a:t>
            </a:r>
          </a:p>
          <a:p>
            <a:pPr>
              <a:spcAft>
                <a:spcPts val="800"/>
              </a:spcAft>
            </a:pPr>
            <a:r>
              <a:rPr sz="1200">
                <a:solidFill>
                  <a:srgbClr val="263238"/>
                </a:solidFill>
                <a:latin typeface="Calibri"/>
              </a:rPr>
              <a:t>[r28] Saveli CC, Morgan SJ, Belknap RW, Ross E, Stahel PF, Chaus GW, et al. Prophylactic antibiotics in open fractures: a pilot randomized clinical safety study. J Orthop Trauma. 2013;27(10):552-7. https://doi.org/10.1097/BOT.0b013e31828d92ee</a:t>
            </a:r>
          </a:p>
          <a:p>
            <a:pPr>
              <a:spcAft>
                <a:spcPts val="800"/>
              </a:spcAft>
            </a:pPr>
            <a:r>
              <a:rPr sz="1200">
                <a:solidFill>
                  <a:srgbClr val="263238"/>
                </a:solidFill>
                <a:latin typeface="Calibri"/>
              </a:rPr>
              <a:t>[r29] Papakostidis C, Kanakaris NK, Pretel J, Faour O, Morell DJ, Giannoudis PV. Prevalence of complications of open tibial shaft fractures stratified as per the Gustilo-Anderson classification. Injury. 2011;42(12):1408-15. https://doi.org/10.1016/j.injury.2011.10.015</a:t>
            </a:r>
          </a:p>
          <a:p>
            <a:pPr>
              <a:spcAft>
                <a:spcPts val="800"/>
              </a:spcAft>
            </a:pPr>
            <a:r>
              <a:rPr sz="1200">
                <a:solidFill>
                  <a:srgbClr val="263238"/>
                </a:solidFill>
                <a:latin typeface="Calibri"/>
              </a:rPr>
              <a:t>[r30] Kamat AS. Infection rates in open fractures of the tibia: is the 6-hour rule fact or fiction?. Adv Orthop. 2011;2011:943495. https://doi.org/10.4061/2011/943495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Brumback RJ, Jones AL. Interobserver agreement in the classification of open fractures of the tibia. The results of a survey of two hundred and forty-five orthopaedic surgeons. J Bone Joint Surg Am. 1994;76(8):1162-6. https://doi.org/10.2106/00004623-199408000-00006</a:t>
            </a:r>
          </a:p>
          <a:p>
            <a:pPr>
              <a:spcAft>
                <a:spcPts val="800"/>
              </a:spcAft>
            </a:pPr>
            <a:r>
              <a:rPr sz="1200">
                <a:solidFill>
                  <a:srgbClr val="263238"/>
                </a:solidFill>
                <a:latin typeface="Calibri"/>
              </a:rPr>
              <a:t>[r32] Agel J, Evans AR, Marsh JL, Decoster TA, Lundy DW, Kellam JF, et al. The OTA open fracture classification: a study of reliability and agreement. J Orthop Trauma. 2013;27(7):379-84; discussion 384-5. https://doi.org/10.1097/BOT.0b013e3182820d31</a:t>
            </a:r>
          </a:p>
          <a:p>
            <a:pPr>
              <a:spcAft>
                <a:spcPts val="800"/>
              </a:spcAft>
            </a:pPr>
            <a:r>
              <a:rPr sz="1200">
                <a:solidFill>
                  <a:srgbClr val="263238"/>
                </a:solidFill>
                <a:latin typeface="Calibri"/>
              </a:rPr>
              <a:t>[r33] Inaba K, Branco BC, Reddy S, Park JJ, Green D, Plurad D, et al. Prospective evaluation of multidetector computed tomography for extremity vascular trauma. J Trauma. 2011;70(4):808-15. https://doi.org/10.1097/TA.0b013e3182118384</a:t>
            </a:r>
          </a:p>
          <a:p>
            <a:pPr>
              <a:spcAft>
                <a:spcPts val="800"/>
              </a:spcAft>
            </a:pPr>
            <a:r>
              <a:rPr sz="1200">
                <a:solidFill>
                  <a:srgbClr val="263238"/>
                </a:solidFill>
                <a:latin typeface="Calibri"/>
              </a:rPr>
              <a:t>[r34] Warwick H, Cherches M, Shaw C, Toogood P. Comparison of computed tomography angiography and physical exam in the evaluation of arterial injury in extremity trauma. Injury. 2021;52(7):1727-1731. https://doi.org/10.1016/j.injury.2021.04.057</a:t>
            </a:r>
          </a:p>
          <a:p>
            <a:pPr>
              <a:spcAft>
                <a:spcPts val="800"/>
              </a:spcAft>
            </a:pPr>
            <a:r>
              <a:rPr sz="1200">
                <a:solidFill>
                  <a:srgbClr val="263238"/>
                </a:solidFill>
                <a:latin typeface="Calibri"/>
              </a:rPr>
              <a:t>[r35] Lynch K, Johansen K. Can Doppler pressure measurement replace "exclusion" arteriography in the diagnosis of occult extremity arterial trauma?. Ann Surg. 1991;214(6):737-41. https://doi.org/10.1097/00000658-199112000-00016</a:t>
            </a:r>
          </a:p>
          <a:p>
            <a:pPr>
              <a:spcAft>
                <a:spcPts val="800"/>
              </a:spcAft>
            </a:pPr>
            <a:r>
              <a:rPr sz="1200">
                <a:solidFill>
                  <a:srgbClr val="263238"/>
                </a:solidFill>
                <a:latin typeface="Calibri"/>
              </a:rPr>
              <a:t>[r36] Hemingway J, Adjei E, Desikan S, Gross J, Tran N, Singh N, et al. Lowering the Ankle-Brachial Index Threshold in Blunt Lower Extremity Trauma May Prevent Unnecessary Imaging. Ann Vasc Surg. 2020;62:106-113. https://doi.org/10.1016/j.avsg.2019.05.052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Metsemakers WJ, Morgenstern M, Senneville E, Borens O, Govaert GAM, Onsea J, et al. General treatment principles for fracture-related infection: recommendations from an international expert group. Arch Orthop Trauma Surg. 2020;140(8):1013-1027. https://doi.org/10.1007/s00402-019-03287-4</a:t>
            </a:r>
          </a:p>
          <a:p>
            <a:pPr>
              <a:spcAft>
                <a:spcPts val="800"/>
              </a:spcAft>
            </a:pPr>
            <a:r>
              <a:rPr sz="1200">
                <a:solidFill>
                  <a:srgbClr val="263238"/>
                </a:solidFill>
                <a:latin typeface="Calibri"/>
              </a:rPr>
              <a:t>[r38] Chang Y, Kennedy SA, Bhandari M, Lopes LC, Bergamaschi CC, Carolina de Oliveira E Silva M, et al. Effects of Antibiotic Prophylaxis in Patients with Open Fracture of the Extremities: A Systematic Review of Randomized Controlled Trials. JBJS Rev. 2015;3(6). https://doi.org/10.2106/JBJS.RVW.N.00088</a:t>
            </a:r>
          </a:p>
          <a:p>
            <a:pPr>
              <a:spcAft>
                <a:spcPts val="800"/>
              </a:spcAft>
            </a:pPr>
            <a:r>
              <a:rPr sz="1200">
                <a:solidFill>
                  <a:srgbClr val="263238"/>
                </a:solidFill>
                <a:latin typeface="Calibri"/>
              </a:rPr>
              <a:t>[r39] Johnson JP, Oliphant BW, Dodd J, Duckworth RL, Goodloe JM, Lyng JW, et al. Prehospital Antibiotic Administration for Suspected Open Fractures: Joint COT/OTA/ACEP/NAEMSP/NAEMT Position Statement. Prehosp Emerg Care. 2024;28(8):1063-1067. https://doi.org/10.1080/10903127.2024.2409380</a:t>
            </a:r>
          </a:p>
          <a:p>
            <a:pPr>
              <a:spcAft>
                <a:spcPts val="800"/>
              </a:spcAft>
            </a:pPr>
            <a:r>
              <a:rPr sz="1200">
                <a:solidFill>
                  <a:srgbClr val="263238"/>
                </a:solidFill>
                <a:latin typeface="Calibri"/>
              </a:rPr>
              <a:t>[r40] Patzakis MJ, Wilkins J. Factors influencing infection rate in open fracture wounds. Clin Orthop Relat Res. 1989;(243):36-40. https://pubmed.ncbi.nlm.nih.gov/2721073/</a:t>
            </a:r>
          </a:p>
          <a:p>
            <a:pPr>
              <a:spcAft>
                <a:spcPts val="800"/>
              </a:spcAft>
            </a:pPr>
            <a:r>
              <a:rPr sz="1200">
                <a:solidFill>
                  <a:srgbClr val="263238"/>
                </a:solidFill>
                <a:latin typeface="Calibri"/>
              </a:rPr>
              <a:t>[r41] Hauser CJ, Adams CA, Eachempati SR, Council of the Surgical Infection Society. Surgical Infection Society guideline: prophylactic antibiotic use in open fractures: an evidence-based guideline. Surg Infect (Larchmt). 2006;7(4):379-405. https://doi.org/10.1089/sur.2006.7.379</a:t>
            </a:r>
          </a:p>
          <a:p>
            <a:pPr>
              <a:spcAft>
                <a:spcPts val="800"/>
              </a:spcAft>
            </a:pPr>
            <a:r>
              <a:rPr sz="1200">
                <a:solidFill>
                  <a:srgbClr val="263238"/>
                </a:solidFill>
                <a:latin typeface="Calibri"/>
              </a:rPr>
              <a:t>[r42] Patzakis MJ, Bains RS, Lee J, Shepherd L, Singer G, Ressler R, et al. Prospective, randomized, double-blind study comparing single-agent antibiotic therapy, ciprofloxacin, to combination antibiotic therapy in open fracture wounds. J Orthop Trauma. 2000;14(8):529-33. https://doi.org/10.1097/00005131-200011000-00002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Suzuki T, Inui T, Sakai M, Ishii K, Kurozumi T, Watanabe Y. Type III Gustilo-Anderson open fracture does not justify routine prophylactic Gram-negative antibiotic coverage. Sci Rep. 2023;13(1):7085. https://doi.org/10.1038/s41598-023-34142-7</a:t>
            </a:r>
          </a:p>
          <a:p>
            <a:pPr>
              <a:spcAft>
                <a:spcPts val="800"/>
              </a:spcAft>
            </a:pPr>
            <a:r>
              <a:rPr sz="1200">
                <a:solidFill>
                  <a:srgbClr val="263238"/>
                </a:solidFill>
                <a:latin typeface="Calibri"/>
              </a:rPr>
              <a:t>[r44] Rodriguez L, Jung HS, Goulet JA, Cicalo A, Machado-Aranda DA, Napolitano LM. Evidence-based protocol for prophylactic antibiotics in open fractures: improved antibiotic stewardship with no increase in infection rates. J Trauma Acute Care Surg. 2014;77(3):400-7; discussion 407-8; quiz 524. https://doi.org/10.1097/TA.0000000000000398</a:t>
            </a:r>
          </a:p>
          <a:p>
            <a:pPr>
              <a:spcAft>
                <a:spcPts val="800"/>
              </a:spcAft>
            </a:pPr>
            <a:r>
              <a:rPr sz="1200">
                <a:solidFill>
                  <a:srgbClr val="263238"/>
                </a:solidFill>
                <a:latin typeface="Calibri"/>
              </a:rPr>
              <a:t>[r45] Dellinger EP, Caplan ES, Weaver LD, Wertz MJ, Droppert BM, Hoyt N, et al. Duration of preventive antibiotic administration for open extremity fractures. Arch Surg. 1988;123(3):333-9. https://doi.org/10.1001/archsurg.1988.01400270067010</a:t>
            </a:r>
          </a:p>
          <a:p>
            <a:pPr>
              <a:spcAft>
                <a:spcPts val="800"/>
              </a:spcAft>
            </a:pPr>
            <a:r>
              <a:rPr sz="1200">
                <a:solidFill>
                  <a:srgbClr val="263238"/>
                </a:solidFill>
                <a:latin typeface="Calibri"/>
              </a:rPr>
              <a:t>[r46] Klifto KM, Klifto CS, Mithani SK, Mundy LR, Gage MJ, Della Rocca GJ. Evidence for Systemic Perioperative Antibiotic Prophylaxis for Prevention of Fracture-related Infections Following Open Fractures: Systematic Review and Meta-Analysis of Randomized, Controlled, Clinical Trials. J Am Acad Orthop Surg. 2026;34(4):e536-e554. https://doi.org/10.5435/JAAOS-D-24-00961</a:t>
            </a:r>
          </a:p>
          <a:p>
            <a:pPr>
              <a:spcAft>
                <a:spcPts val="800"/>
              </a:spcAft>
            </a:pPr>
            <a:r>
              <a:rPr sz="1200">
                <a:solidFill>
                  <a:srgbClr val="263238"/>
                </a:solidFill>
                <a:latin typeface="Calibri"/>
              </a:rPr>
              <a:t>[r47] Flow Investigators. Fluid lavage of open wounds (FLOW): design and rationale for a large, multicenter collaborative 2 x 3 factorial trial of irrigating pressures and solutions in patients with open fractures. BMC Musculoskelet Disord. 2010;11:85. https://doi.org/10.1186/1471-2474-11-85</a:t>
            </a:r>
          </a:p>
          <a:p>
            <a:pPr>
              <a:spcAft>
                <a:spcPts val="800"/>
              </a:spcAft>
            </a:pPr>
            <a:r>
              <a:rPr sz="1200">
                <a:solidFill>
                  <a:srgbClr val="263238"/>
                </a:solidFill>
                <a:latin typeface="Calibri"/>
              </a:rPr>
              <a:t>[r48] Anglen JO. Comparison of soap and antibiotic solutions for irrigation of lower-limb open fracture wounds. A prospective, randomized study. J Bone Joint Surg Am. 2005;87(7):1415-22. https://pubmed.ncbi.nlm.nih.gov/15995106/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Bhandari M, Guyatt GH, Swiontkowski MF, Schemitsch EH. Treatment of open fractures of the shaft of the tibia. J Bone Joint Surg Br. 2001;83(1):62-8. https://doi.org/10.1302/0301-620x.83b1.10986</a:t>
            </a:r>
          </a:p>
          <a:p>
            <a:pPr>
              <a:spcAft>
                <a:spcPts val="800"/>
              </a:spcAft>
            </a:pPr>
            <a:r>
              <a:rPr sz="1200">
                <a:solidFill>
                  <a:srgbClr val="263238"/>
                </a:solidFill>
                <a:latin typeface="Calibri"/>
              </a:rPr>
              <a:t>[r50] Al-Hourani K, Donovan R, Stoddart MT, Foote CJ, Kelly MB, Tornetta P. Definitive Fixation Outcomes of Open Tibial Shaft Fractures: Systematic Review and Network Meta-analysis. J Orthop Trauma. 2021;35(11):561-569. https://doi.org/10.1097/BOT.0000000000002090</a:t>
            </a:r>
          </a:p>
          <a:p>
            <a:pPr>
              <a:spcAft>
                <a:spcPts val="800"/>
              </a:spcAft>
            </a:pPr>
            <a:r>
              <a:rPr sz="1200">
                <a:solidFill>
                  <a:srgbClr val="263238"/>
                </a:solidFill>
                <a:latin typeface="Calibri"/>
              </a:rPr>
              <a:t>[r51] Tornetta P, Bergman M, Watnik N, Berkowitz G, Steuer J. Treatment of grade-IIIb open tibial fractures. A prospective randomised comparison of external fixation and non-reamed locked nailing. J Bone Joint Surg Br. 1994;76(1):13-9. https://pubmed.ncbi.nlm.nih.gov/8300656/</a:t>
            </a:r>
          </a:p>
          <a:p>
            <a:pPr>
              <a:spcAft>
                <a:spcPts val="800"/>
              </a:spcAft>
            </a:pPr>
            <a:r>
              <a:rPr sz="1200">
                <a:solidFill>
                  <a:srgbClr val="263238"/>
                </a:solidFill>
                <a:latin typeface="Calibri"/>
              </a:rPr>
              <a:t>[r52] Henley MB, Chapman JR, Agel J, Harvey EJ, Whorton AM, Swiontkowski MF. Treatment of type II, IIIA, and IIIB open fractures of the tibial shaft: a prospective comparison of unreamed interlocking intramedullary nails and half-pin external fixators. J Orthop Trauma. 1998;12(1):1-7. https://doi.org/10.1097/00005131-199801000-00001</a:t>
            </a:r>
          </a:p>
          <a:p>
            <a:pPr>
              <a:spcAft>
                <a:spcPts val="800"/>
              </a:spcAft>
            </a:pPr>
            <a:r>
              <a:rPr sz="1200">
                <a:solidFill>
                  <a:srgbClr val="263238"/>
                </a:solidFill>
                <a:latin typeface="Calibri"/>
              </a:rPr>
              <a:t>[r53] Lin CA, Swiontkowski M, Bhandari M, Walter SD, Schemitsch EH, Sanders D, et al. Reaming Does Not Affect Functional Outcomes After Open and Closed Tibial Shaft Fractures: The Results of a Randomized Controlled Trial. J Orthop Trauma. 2016;30(3):142-8. https://doi.org/10.1097/BOT.0000000000000497</a:t>
            </a:r>
          </a:p>
          <a:p>
            <a:pPr>
              <a:spcAft>
                <a:spcPts val="800"/>
              </a:spcAft>
            </a:pPr>
            <a:r>
              <a:rPr sz="1200">
                <a:solidFill>
                  <a:srgbClr val="263238"/>
                </a:solidFill>
                <a:latin typeface="Calibri"/>
              </a:rPr>
              <a:t>[r54] Blachut PA, Meek RN, O'Brien PJ. External fixation and delayed intramedullary nailing of open fractures of the tibial shaft. A sequential protocol. J Bone Joint Surg Am. 1990;72(5):729-35. https://pubmed.ncbi.nlm.nih.gov/2355035/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Godina M. Early microsurgical reconstruction of complex trauma of the extremities. Plast Reconstr Surg. 1986;78(3):285-92. https://doi.org/10.1097/00006534-198609000-00001</a:t>
            </a:r>
          </a:p>
          <a:p>
            <a:pPr>
              <a:spcAft>
                <a:spcPts val="800"/>
              </a:spcAft>
            </a:pPr>
            <a:r>
              <a:rPr sz="1200">
                <a:solidFill>
                  <a:srgbClr val="263238"/>
                </a:solidFill>
                <a:latin typeface="Calibri"/>
              </a:rPr>
              <a:t>[r56] Gopal S, Majumder S, Batchelor AG, Knight SL, De Boer P, Smith RM. Fix and flap: the radical orthopaedic and plastic treatment of severe open fractures of the tibia. J Bone Joint Surg Br. 2000;82(7):959-66. https://doi.org/10.1302/0301-620x.82b7.10482</a:t>
            </a:r>
          </a:p>
          <a:p>
            <a:pPr>
              <a:spcAft>
                <a:spcPts val="800"/>
              </a:spcAft>
            </a:pPr>
            <a:r>
              <a:rPr sz="1200">
                <a:solidFill>
                  <a:srgbClr val="263238"/>
                </a:solidFill>
                <a:latin typeface="Calibri"/>
              </a:rPr>
              <a:t>[r57] Tiongco RFP, Rezwan SK, Alahmadi S, Heron MJ, Sylvester SA, Seal SM, et al. Early Flap Reconstruction and Infection Rates in Open Lower Extremity Fractures: A Systematic Review and Meta-analysis. Plast Reconstr Surg Glob Open. 2025;13(6):e6829. https://doi.org/10.1097/GOX.0000000000006829</a:t>
            </a:r>
          </a:p>
          <a:p>
            <a:pPr>
              <a:spcAft>
                <a:spcPts val="800"/>
              </a:spcAft>
            </a:pPr>
            <a:r>
              <a:rPr sz="1200">
                <a:solidFill>
                  <a:srgbClr val="263238"/>
                </a:solidFill>
                <a:latin typeface="Calibri"/>
              </a:rPr>
              <a:t>[r58] Dehnadi S, Pérez R, Zien Yu M, Ameri N, Kathiravelupillai S, Bompolas P, et al. Timing of Flap Coverage in Open Fractures: A Systematic Review and Meta-Analysis. Cureus. 2026;18(4):e107338. https://doi.org/10.7759/cureus.107338</a:t>
            </a:r>
          </a:p>
          <a:p>
            <a:pPr>
              <a:spcAft>
                <a:spcPts val="800"/>
              </a:spcAft>
            </a:pPr>
            <a:r>
              <a:rPr sz="1200">
                <a:solidFill>
                  <a:srgbClr val="263238"/>
                </a:solidFill>
                <a:latin typeface="Calibri"/>
              </a:rPr>
              <a:t>[r59] Ruprecht N, Klingebiel FK, Hübner CT, Hax J, Teuber H, Jensen KO, et al. Early orthoplastic coverage reduces fracture-related infections in Gustilo III B/C tibial fractures - a systematic review and meta-analysis. Eur J Trauma Emerg Surg. 2026;52(1). https://doi.org/10.1007/s00068-026-03189-2</a:t>
            </a:r>
          </a:p>
          <a:p>
            <a:pPr>
              <a:spcAft>
                <a:spcPts val="800"/>
              </a:spcAft>
            </a:pPr>
            <a:r>
              <a:rPr sz="1200">
                <a:solidFill>
                  <a:srgbClr val="263238"/>
                </a:solidFill>
                <a:latin typeface="Calibri"/>
              </a:rPr>
              <a:t>[r60] Klifto KM, Azoury SC, Othman S, Klifto CS, Levin LS, Kovach SJ. The Value of an Orthoplastic Approach to Management of Lower Extremity Trauma: Systematic Review and Meta-analysis. Plast Reconstr Surg Glob Open. 2021;9(3):e3494. https://doi.org/10.1097/GOX.0000000000003494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Boriani F, Ul Haq A, Baldini T, Urso R, Granchi D, Baldini N, et al. Orthoplastic surgical collaboration is required to optimise the treatment of severe limb injuries: A multi-centre, prospective cohort study. J Plast Reconstr Aesthet Surg. 2017;70(6):715-722. https://doi.org/10.1016/j.bjps.2017.02.017</a:t>
            </a:r>
          </a:p>
          <a:p>
            <a:pPr>
              <a:spcAft>
                <a:spcPts val="800"/>
              </a:spcAft>
            </a:pPr>
            <a:r>
              <a:rPr sz="1200">
                <a:solidFill>
                  <a:srgbClr val="263238"/>
                </a:solidFill>
                <a:latin typeface="Calibri"/>
              </a:rPr>
              <a:t>[r62] Jenkinson RJ, Kiss A, Johnson S, Stephen DJ, Kreder HJ. Delayed wound closure increases deep-infection rate associated with lower-grade open fractures: a propensity-matched cohort study. J Bone Joint Surg Am. 2014;96(5):380-6. https://doi.org/10.2106/JBJS.L.00545</a:t>
            </a:r>
          </a:p>
          <a:p>
            <a:pPr>
              <a:spcAft>
                <a:spcPts val="800"/>
              </a:spcAft>
            </a:pPr>
            <a:r>
              <a:rPr sz="1200">
                <a:solidFill>
                  <a:srgbClr val="263238"/>
                </a:solidFill>
                <a:latin typeface="Calibri"/>
              </a:rPr>
              <a:t>[r63] Hohmann E, Tetsworth K, Radziejowski MJ, Wiesniewski TF. Comparison of delayed and primary wound closure in the treatment of open tibial fractures. Arch Orthop Trauma Surg. 2007;127(2):131-6. https://doi.org/10.1007/s00402-006-0222-6</a:t>
            </a:r>
          </a:p>
          <a:p>
            <a:pPr>
              <a:spcAft>
                <a:spcPts val="800"/>
              </a:spcAft>
            </a:pPr>
            <a:r>
              <a:rPr sz="1200">
                <a:solidFill>
                  <a:srgbClr val="263238"/>
                </a:solidFill>
                <a:latin typeface="Calibri"/>
              </a:rPr>
              <a:t>[r64] Costa ML, Achten J, Parsons NR, WOLLF collaborators. Five-year outcomes for patients sustaining severe fractures of the lower limb : mid-term results from the Wound management for Open Lower Limb Fracture (WOLLF) trial. Bone Joint J. 2022;104-B(5):633-639. https://doi.org/10.1302/0301-620X.104B5.BJJ-2021-1568.R2</a:t>
            </a:r>
          </a:p>
          <a:p>
            <a:pPr>
              <a:spcAft>
                <a:spcPts val="800"/>
              </a:spcAft>
            </a:pPr>
            <a:r>
              <a:rPr sz="1200">
                <a:solidFill>
                  <a:srgbClr val="263238"/>
                </a:solidFill>
                <a:latin typeface="Calibri"/>
              </a:rPr>
              <a:t>[r65] Iheozor-Ejiofor Z, Newton K, Dumville JC, Costa ML, Norman G, Bruce J. Negative pressure wound therapy for open traumatic wounds. Cochrane Database Syst Rev. 2018;7(7):CD012522. https://doi.org/10.1002/14651858.CD012522.pub2</a:t>
            </a:r>
          </a:p>
          <a:p>
            <a:pPr>
              <a:spcAft>
                <a:spcPts val="800"/>
              </a:spcAft>
            </a:pPr>
            <a:r>
              <a:rPr sz="1200">
                <a:solidFill>
                  <a:srgbClr val="263238"/>
                </a:solidFill>
                <a:latin typeface="Calibri"/>
              </a:rPr>
              <a:t>[r66] Atwan Y, Sprague S, Slobogean GP, Bzovsky S, Jeray KJ, Petrisor B, et al. Does negative pressure wound therapy reduce the odds of infection and improve health-related quality of life in patients with open fractures?. Bone Jt Open. 2022;3(3):189-195. https://doi.org/10.1302/2633-1462.33.BJO-2021-0199.R1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Morgenstern M, Vallejo A, McNally MA, Moriarty TF, Ferguson JY, Nijs S, et al. The effect of local antibiotic prophylaxis when treating open limb fractures: A systematic review and meta-analysis. Bone Joint Res. 2018;7(7):447-456. https://doi.org/10.1302/2046-3758.77.BJR-2018-0043.R1</a:t>
            </a:r>
          </a:p>
          <a:p>
            <a:pPr>
              <a:spcAft>
                <a:spcPts val="800"/>
              </a:spcAft>
            </a:pPr>
            <a:r>
              <a:rPr sz="1200">
                <a:solidFill>
                  <a:srgbClr val="263238"/>
                </a:solidFill>
                <a:latin typeface="Calibri"/>
              </a:rPr>
              <a:t>[r68] Craig J, Fuchs T, Jenks M, Fleetwood K, Franz D, Iff J, et al. Systematic review and meta-analysis of the additional benefit of local prophylactic antibiotic therapy for infection rates in open tibia fractures treated with intramedullary nailing. Int Orthop. 2014;38(5):1025-30. https://doi.org/10.1007/s00264-014-2293-2</a:t>
            </a:r>
          </a:p>
          <a:p>
            <a:pPr>
              <a:spcAft>
                <a:spcPts val="800"/>
              </a:spcAft>
            </a:pPr>
            <a:r>
              <a:rPr sz="1200">
                <a:solidFill>
                  <a:srgbClr val="263238"/>
                </a:solidFill>
                <a:latin typeface="Calibri"/>
              </a:rPr>
              <a:t>[r69] Major Extremity Trauma Research Consortium (METRC), O'Toole RV, Joshi M, Carlini AR, Murray CK, Allen LE, et al. Effect of Intrawound Vancomycin Powder in Operatively Treated High-risk Tibia Fractures: A Randomized Clinical Trial. JAMA Surg. 2021;156(5):e207259. https://doi.org/10.1001/jamasurg.2020.7259</a:t>
            </a:r>
          </a:p>
          <a:p>
            <a:pPr>
              <a:spcAft>
                <a:spcPts val="800"/>
              </a:spcAft>
            </a:pPr>
            <a:r>
              <a:rPr sz="1200">
                <a:solidFill>
                  <a:srgbClr val="263238"/>
                </a:solidFill>
                <a:latin typeface="Calibri"/>
              </a:rPr>
              <a:t>[r70] Major Extremity Trauma Research Consortium (METRC), O'Toole RV, O'Hara NN, Carlini AR, Schrank GM, Chung S, et al. Intrawound Tobramycin Plus Vancomycin to Prevent Surgical Site Infection in Tibial Fractures: The TOBRA Randomized Clinical Trial. JAMA. 2026;335(18):1586-1595. https://doi.org/10.1001/jama.2026.4023</a:t>
            </a:r>
          </a:p>
          <a:p>
            <a:pPr>
              <a:spcAft>
                <a:spcPts val="800"/>
              </a:spcAft>
            </a:pPr>
            <a:r>
              <a:rPr sz="1200">
                <a:solidFill>
                  <a:srgbClr val="263238"/>
                </a:solidFill>
                <a:latin typeface="Calibri"/>
              </a:rPr>
              <a:t>[r71] PREP-IT Investigators. Aqueous skin antisepsis before surgical fixation of open fractures (Aqueous-PREP): a multiple-period, cluster-randomised, crossover trial. Lancet. 2022;400(10360):1334-1344. https://doi.org/10.1016/S0140-6736(22)01652-X</a:t>
            </a:r>
          </a:p>
          <a:p>
            <a:pPr>
              <a:spcAft>
                <a:spcPts val="800"/>
              </a:spcAft>
            </a:pPr>
            <a:r>
              <a:rPr sz="1200">
                <a:solidFill>
                  <a:srgbClr val="263238"/>
                </a:solidFill>
                <a:latin typeface="Calibri"/>
              </a:rPr>
              <a:t>[r72] Gouveia K, Bzovsky S, O'Hara NN, Phillips M, Thabane L, Jeray KJ, et al. Alcohol-Based Versus Aqueous Skin Antisepsis Before Surgical Fixation of Open Fractures: A Combined Analysis of 2 Cluster-Randomized Crossover Trials. J Bone Joint Surg Am. 2025;107(Suppl 1):4-11. https://doi.org/10.2106/JBJS.24.01244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Goldman AH, Tetsworth K. AAOS Clinical Practice Guideline Summary: Prevention of Surgical Site Infection After Major Extremity Trauma. J Am Acad Orthop Surg. 2023;31(1):e1-e8. https://doi.org/10.5435/JAAOS-D-22-00792</a:t>
            </a:r>
          </a:p>
          <a:p>
            <a:pPr>
              <a:spcAft>
                <a:spcPts val="800"/>
              </a:spcAft>
            </a:pPr>
            <a:r>
              <a:rPr sz="1200">
                <a:solidFill>
                  <a:srgbClr val="263238"/>
                </a:solidFill>
                <a:latin typeface="Calibri"/>
              </a:rPr>
              <a:t>[r74] MacKenzie EJ, Bosse MJ, Pollak AN, Webb LX, Swiontkowski MF, Kellam JF, et al. Long-term persistence of disability following severe lower-limb trauma. Results of a seven-year follow-up. J Bone Joint Surg Am. 2005;87(8):1801-9. https://pubmed.ncbi.nlm.nih.gov/16085622/</a:t>
            </a:r>
          </a:p>
          <a:p>
            <a:pPr>
              <a:spcAft>
                <a:spcPts val="800"/>
              </a:spcAft>
            </a:pPr>
            <a:r>
              <a:rPr sz="1200">
                <a:solidFill>
                  <a:srgbClr val="263238"/>
                </a:solidFill>
                <a:latin typeface="Calibri"/>
              </a:rPr>
              <a:t>[r75] Johansen K, Daines M, Howey T, Helfet D, Hansen ST. Objective criteria accurately predict amputation following lower extremity trauma. J Trauma. 1990;30(5):568-72; discussion 572-3. https://doi.org/10.1097/00005373-199005000-00007</a:t>
            </a:r>
          </a:p>
          <a:p>
            <a:pPr>
              <a:spcAft>
                <a:spcPts val="800"/>
              </a:spcAft>
            </a:pPr>
            <a:r>
              <a:rPr sz="1200">
                <a:solidFill>
                  <a:srgbClr val="263238"/>
                </a:solidFill>
                <a:latin typeface="Calibri"/>
              </a:rPr>
              <a:t>[r76] Harris AM, Althausen PL, Kellam J, Bosse MJ, Castillo R, Lower Extremity Assessment Project (LEAP) Study Group. Complications following limb-threatening lower extremity trauma. J Orthop Trauma. 2009;23(1):1-6. https://doi.org/10.1097/BOT.0b013e31818e43dd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Fracturas abiertas: del antibiótico a la cobertura en 72 horas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