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por 100.000 personas-año</c:v>
                </c:pt>
              </c:strCache>
            </c:strRef>
          </c:tx>
          <c:spPr>
            <a:solidFill>
              <a:srgbClr val="0F5F6B"/>
            </a:solidFill>
          </c:spPr>
          <c:cat>
            <c:strRef>
              <c:f>Sheet1!$A$2:$A$5</c:f>
              <c:strCache>
                <c:ptCount val="4"/>
                <c:pt idx="0">
                  <c:v>Norrbotten (Suecia) 2009-2013</c:v>
                </c:pt>
                <c:pt idx="1">
                  <c:v>Dinamarca 1997-2018</c:v>
                </c:pt>
                <c:pt idx="2">
                  <c:v>Dinamarca, mujeres</c:v>
                </c:pt>
                <c:pt idx="3">
                  <c:v>Dinamarca, hombres</c:v>
                </c:pt>
              </c:strCache>
            </c:strRef>
          </c:cat>
          <c:val>
            <c:numRef>
              <c:f>Sheet1!$B$2:$B$5</c:f>
              <c:numCache>
                <c:formatCode>General</c:formatCode>
                <c:ptCount val="4"/>
                <c:pt idx="0">
                  <c:v>179</c:v>
                </c:pt>
                <c:pt idx="1">
                  <c:v>164</c:v>
                </c:pt>
                <c:pt idx="2">
                  <c:v>203</c:v>
                </c:pt>
                <c:pt idx="3">
                  <c:v>154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por 100.000 personas-año</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 del espécimen intacto</c:v>
                </c:pt>
              </c:strCache>
            </c:strRef>
          </c:tx>
          <c:spPr>
            <a:solidFill>
              <a:srgbClr val="0F5F6B"/>
            </a:solidFill>
          </c:spPr>
          <c:cat>
            <c:strRef>
              <c:f>Sheet1!$A$2:$A$3</c:f>
              <c:strCache>
                <c:ptCount val="2"/>
                <c:pt idx="0">
                  <c:v>Fijación del maléolo posterior</c:v>
                </c:pt>
                <c:pt idx="1">
                  <c:v>Tornillo sindesmal</c:v>
                </c:pt>
              </c:strCache>
            </c:strRef>
          </c:cat>
          <c:val>
            <c:numRef>
              <c:f>Sheet1!$B$2:$B$3</c:f>
              <c:numCache>
                <c:formatCode>General</c:formatCode>
                <c:ptCount val="2"/>
                <c:pt idx="0">
                  <c:v>70</c:v>
                </c:pt>
                <c:pt idx="1">
                  <c:v>40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 del espécimen intacto</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kappa × 100</c:v>
                </c:pt>
              </c:strCache>
            </c:strRef>
          </c:tx>
          <c:spPr>
            <a:solidFill>
              <a:srgbClr val="0F5F6B"/>
            </a:solidFill>
          </c:spPr>
          <c:cat>
            <c:strRef>
              <c:f>Sheet1!$A$2:$A$7</c:f>
              <c:strCache>
                <c:ptCount val="6"/>
                <c:pt idx="0">
                  <c:v>AO (Fonseca 2018)</c:v>
                </c:pt>
                <c:pt idx="1">
                  <c:v>AO (Yin 2015)</c:v>
                </c:pt>
                <c:pt idx="2">
                  <c:v>Lauge-Hansen (Fonseca 2018)</c:v>
                </c:pt>
                <c:pt idx="3">
                  <c:v>Lauge-Hansen (Yin 2015)</c:v>
                </c:pt>
                <c:pt idx="4">
                  <c:v>Weber (Fonseca 2018)</c:v>
                </c:pt>
                <c:pt idx="5">
                  <c:v>Weber (Malek 2006)</c:v>
                </c:pt>
              </c:strCache>
            </c:strRef>
          </c:cat>
          <c:val>
            <c:numRef>
              <c:f>Sheet1!$B$2:$B$7</c:f>
              <c:numCache>
                <c:formatCode>General</c:formatCode>
                <c:ptCount val="6"/>
                <c:pt idx="0">
                  <c:v>38</c:v>
                </c:pt>
                <c:pt idx="1">
                  <c:v>71</c:v>
                </c:pt>
                <c:pt idx="2">
                  <c:v>32</c:v>
                </c:pt>
                <c:pt idx="3">
                  <c:v>40</c:v>
                </c:pt>
                <c:pt idx="4">
                  <c:v>49</c:v>
                </c:pt>
                <c:pt idx="5">
                  <c:v>61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kappa × 100</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Sheet1!$A$2:$A$3</c:f>
              <c:strCache>
                <c:ptCount val="2"/>
                <c:pt idx="0">
                  <c:v>Beckenkamp 2017 (66 estudios)</c:v>
                </c:pt>
                <c:pt idx="1">
                  <c:v>Gomes 2022 (adultos, 15 estudios)</c:v>
                </c:pt>
              </c:strCache>
            </c:strRef>
          </c:cat>
          <c:val>
            <c:numRef>
              <c:f>Sheet1!$B$2:$B$3</c:f>
              <c:numCache>
                <c:formatCode>General</c:formatCode>
                <c:ptCount val="2"/>
                <c:pt idx="0">
                  <c:v>99.4</c:v>
                </c:pt>
                <c:pt idx="1">
                  <c:v>91</c:v>
                </c:pt>
              </c:numCache>
            </c:numRef>
          </c:val>
        </c:ser>
        <c:ser>
          <c:idx val="1"/>
          <c:order val="1"/>
          <c:tx>
            <c:strRef>
              <c:f>Sheet1!$C$1</c:f>
              <c:strCache>
                <c:ptCount val="1"/>
                <c:pt idx="0">
                  <c:v>Especificidad</c:v>
                </c:pt>
              </c:strCache>
            </c:strRef>
          </c:tx>
          <c:spPr>
            <a:solidFill>
              <a:srgbClr val="D97706"/>
            </a:solidFill>
          </c:spPr>
          <c:cat>
            <c:strRef>
              <c:f>Sheet1!$A$2:$A$3</c:f>
              <c:strCache>
                <c:ptCount val="2"/>
                <c:pt idx="0">
                  <c:v>Beckenkamp 2017 (66 estudios)</c:v>
                </c:pt>
                <c:pt idx="1">
                  <c:v>Gomes 2022 (adultos, 15 estudios)</c:v>
                </c:pt>
              </c:strCache>
            </c:strRef>
          </c:cat>
          <c:val>
            <c:numRef>
              <c:f>Sheet1!$C$2:$C$3</c:f>
              <c:numCache>
                <c:formatCode>General</c:formatCode>
                <c:ptCount val="2"/>
                <c:pt idx="0">
                  <c:v>35.3</c:v>
                </c:pt>
                <c:pt idx="1">
                  <c:v>25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Sheet1!$A$2:$A$6</c:f>
              <c:strCache>
                <c:ptCount val="5"/>
                <c:pt idx="0">
                  <c:v>Lesión sindesmal: Weber/AO + mediciones vs RM</c:v>
                </c:pt>
                <c:pt idx="1">
                  <c:v>Lesión sindesmal: Lauge-Hansen vs RM</c:v>
                </c:pt>
                <c:pt idx="2">
                  <c:v>Deltoides profundo: estrés por gravedad vs RM</c:v>
                </c:pt>
                <c:pt idx="3">
                  <c:v>Deltoides profundo: radiografía en carga vs RM</c:v>
                </c:pt>
                <c:pt idx="4">
                  <c:v>Fracturas de pie y tobillo: ecografía (metaanálisis)</c:v>
                </c:pt>
              </c:strCache>
            </c:strRef>
          </c:cat>
          <c:val>
            <c:numRef>
              <c:f>Sheet1!$B$2:$B$6</c:f>
              <c:numCache>
                <c:formatCode>General</c:formatCode>
                <c:ptCount val="5"/>
                <c:pt idx="0">
                  <c:v>47</c:v>
                </c:pt>
                <c:pt idx="1">
                  <c:v>92</c:v>
                </c:pt>
                <c:pt idx="2">
                  <c:v>6</c:v>
                </c:pt>
                <c:pt idx="3">
                  <c:v>6</c:v>
                </c:pt>
                <c:pt idx="4">
                  <c:v>96</c:v>
                </c:pt>
              </c:numCache>
            </c:numRef>
          </c:val>
        </c:ser>
        <c:ser>
          <c:idx val="1"/>
          <c:order val="1"/>
          <c:tx>
            <c:strRef>
              <c:f>Sheet1!$C$1</c:f>
              <c:strCache>
                <c:ptCount val="1"/>
                <c:pt idx="0">
                  <c:v>Especificidad</c:v>
                </c:pt>
              </c:strCache>
            </c:strRef>
          </c:tx>
          <c:spPr>
            <a:solidFill>
              <a:srgbClr val="D97706"/>
            </a:solidFill>
          </c:spPr>
          <c:cat>
            <c:strRef>
              <c:f>Sheet1!$A$2:$A$6</c:f>
              <c:strCache>
                <c:ptCount val="5"/>
                <c:pt idx="0">
                  <c:v>Lesión sindesmal: Weber/AO + mediciones vs RM</c:v>
                </c:pt>
                <c:pt idx="1">
                  <c:v>Lesión sindesmal: Lauge-Hansen vs RM</c:v>
                </c:pt>
                <c:pt idx="2">
                  <c:v>Deltoides profundo: estrés por gravedad vs RM</c:v>
                </c:pt>
                <c:pt idx="3">
                  <c:v>Deltoides profundo: radiografía en carga vs RM</c:v>
                </c:pt>
                <c:pt idx="4">
                  <c:v>Fracturas de pie y tobillo: ecografía (metaanálisis)</c:v>
                </c:pt>
              </c:strCache>
            </c:strRef>
          </c:cat>
          <c:val>
            <c:numRef>
              <c:f>Sheet1!$C$2:$C$6</c:f>
              <c:numCache>
                <c:formatCode>General</c:formatCode>
                <c:ptCount val="5"/>
                <c:pt idx="0">
                  <c:v>100</c:v>
                </c:pt>
                <c:pt idx="1">
                  <c:v>92</c:v>
                </c:pt>
                <c:pt idx="2">
                  <c:v>100</c:v>
                </c:pt>
                <c:pt idx="3">
                  <c:v>100</c:v>
                </c:pt>
                <c:pt idx="4">
                  <c:v>94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Sheet1!$A$2:$A$6</c:f>
              <c:strCache>
                <c:ptCount val="5"/>
                <c:pt idx="0">
                  <c:v>Infección/dehiscencia: cirugía</c:v>
                </c:pt>
                <c:pt idx="1">
                  <c:v>Infección/dehiscencia: yeso</c:v>
                </c:pt>
                <c:pt idx="2">
                  <c:v>Malunión radiológica: cirugía</c:v>
                </c:pt>
                <c:pt idx="3">
                  <c:v>Malunión radiológica: yeso</c:v>
                </c:pt>
                <c:pt idx="4">
                  <c:v>Paso de yeso a cirugía</c:v>
                </c:pt>
              </c:strCache>
            </c:strRef>
          </c:cat>
          <c:val>
            <c:numRef>
              <c:f>Sheet1!$B$2:$B$6</c:f>
              <c:numCache>
                <c:formatCode>General</c:formatCode>
                <c:ptCount val="5"/>
                <c:pt idx="0">
                  <c:v>10</c:v>
                </c:pt>
                <c:pt idx="1">
                  <c:v>1</c:v>
                </c:pt>
                <c:pt idx="2">
                  <c:v>3</c:v>
                </c:pt>
                <c:pt idx="3">
                  <c:v>15</c:v>
                </c:pt>
                <c:pt idx="4">
                  <c:v>19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Con fijación del maléolo medial</c:v>
                </c:pt>
                <c:pt idx="1">
                  <c:v>Sin fijación del maléolo medial</c:v>
                </c:pt>
              </c:strCache>
            </c:strRef>
          </c:cat>
          <c:val>
            <c:numRef>
              <c:f>Sheet1!$B$2:$B$3</c:f>
              <c:numCache>
                <c:formatCode>General</c:formatCode>
                <c:ptCount val="2"/>
                <c:pt idx="0">
                  <c:v>0</c:v>
                </c:pt>
                <c:pt idx="1">
                  <c:v>20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Sheet1!$A$2:$A$7</c:f>
              <c:strCache>
                <c:ptCount val="6"/>
                <c:pt idx="0">
                  <c:v>Implante roto: botón</c:v>
                </c:pt>
                <c:pt idx="1">
                  <c:v>Implante roto: tornillo</c:v>
                </c:pt>
                <c:pt idx="2">
                  <c:v>Retirada: botón</c:v>
                </c:pt>
                <c:pt idx="3">
                  <c:v>Retirada: tornillo</c:v>
                </c:pt>
                <c:pt idx="4">
                  <c:v>Malreducción: botón</c:v>
                </c:pt>
                <c:pt idx="5">
                  <c:v>Malreducción: tornillo</c:v>
                </c:pt>
              </c:strCache>
            </c:strRef>
          </c:cat>
          <c:val>
            <c:numRef>
              <c:f>Sheet1!$B$2:$B$7</c:f>
              <c:numCache>
                <c:formatCode>General</c:formatCode>
                <c:ptCount val="6"/>
                <c:pt idx="0">
                  <c:v>0.0</c:v>
                </c:pt>
                <c:pt idx="1">
                  <c:v>25.4</c:v>
                </c:pt>
                <c:pt idx="2">
                  <c:v>6.0</c:v>
                </c:pt>
                <c:pt idx="3">
                  <c:v>22.4</c:v>
                </c:pt>
                <c:pt idx="4">
                  <c:v>0.8</c:v>
                </c:pt>
                <c:pt idx="5">
                  <c:v>11.5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Sheet1!$A$2:$A$3</c:f>
              <c:strCache>
                <c:ptCount val="2"/>
                <c:pt idx="0">
                  <c:v>Prueba del gancho (Cotton)</c:v>
                </c:pt>
                <c:pt idx="1">
                  <c:v>Estrés en rotación externa</c:v>
                </c:pt>
              </c:strCache>
            </c:strRef>
          </c:cat>
          <c:val>
            <c:numRef>
              <c:f>Sheet1!$B$2:$B$3</c:f>
              <c:numCache>
                <c:formatCode>General</c:formatCode>
                <c:ptCount val="2"/>
                <c:pt idx="0">
                  <c:v>25</c:v>
                </c:pt>
                <c:pt idx="1">
                  <c:v>58</c:v>
                </c:pt>
              </c:numCache>
            </c:numRef>
          </c:val>
        </c:ser>
        <c:ser>
          <c:idx val="1"/>
          <c:order val="1"/>
          <c:tx>
            <c:strRef>
              <c:f>Sheet1!$C$1</c:f>
              <c:strCache>
                <c:ptCount val="1"/>
                <c:pt idx="0">
                  <c:v>Especificidad</c:v>
                </c:pt>
              </c:strCache>
            </c:strRef>
          </c:tx>
          <c:spPr>
            <a:solidFill>
              <a:srgbClr val="D97706"/>
            </a:solidFill>
          </c:spPr>
          <c:cat>
            <c:strRef>
              <c:f>Sheet1!$A$2:$A$3</c:f>
              <c:strCache>
                <c:ptCount val="2"/>
                <c:pt idx="0">
                  <c:v>Prueba del gancho (Cotton)</c:v>
                </c:pt>
                <c:pt idx="1">
                  <c:v>Estrés en rotación externa</c:v>
                </c:pt>
              </c:strCache>
            </c:strRef>
          </c:cat>
          <c:val>
            <c:numRef>
              <c:f>Sheet1!$C$2:$C$3</c:f>
              <c:numCache>
                <c:formatCode>General</c:formatCode>
                <c:ptCount val="2"/>
                <c:pt idx="0">
                  <c:v>98</c:v>
                </c:pt>
                <c:pt idx="1">
                  <c:v>96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Sheet1!$A$2:$A$6</c:f>
              <c:strCache>
                <c:ptCount val="5"/>
                <c:pt idx="0">
                  <c:v>Serie de reducciones sindesmales (Sagi)</c:v>
                </c:pt>
                <c:pt idx="1">
                  <c:v>Lesión de 3 ligamentos (botón)</c:v>
                </c:pt>
                <c:pt idx="2">
                  <c:v>Lesión de 2 ligamentos (botón)</c:v>
                </c:pt>
                <c:pt idx="3">
                  <c:v>Tornillo (metaanálisis)</c:v>
                </c:pt>
                <c:pt idx="4">
                  <c:v>Botón de sutura (metaanálisis)</c:v>
                </c:pt>
              </c:strCache>
            </c:strRef>
          </c:cat>
          <c:val>
            <c:numRef>
              <c:f>Sheet1!$B$2:$B$6</c:f>
              <c:numCache>
                <c:formatCode>General</c:formatCode>
                <c:ptCount val="5"/>
                <c:pt idx="0">
                  <c:v>39</c:v>
                </c:pt>
                <c:pt idx="1">
                  <c:v>28</c:v>
                </c:pt>
                <c:pt idx="2">
                  <c:v>11</c:v>
                </c:pt>
                <c:pt idx="3">
                  <c:v>11.5</c:v>
                </c:pt>
                <c:pt idx="4">
                  <c:v>0.8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OR</c:v>
                </c:pt>
              </c:strCache>
            </c:strRef>
          </c:tx>
          <c:spPr>
            <a:solidFill>
              <a:srgbClr val="0F5F6B"/>
            </a:solidFill>
          </c:spPr>
          <c:cat>
            <c:strRef>
              <c:f>Sheet1!$A$2:$A$5</c:f>
              <c:strCache>
                <c:ptCount val="4"/>
                <c:pt idx="0">
                  <c:v>Diabetes avanzada</c:v>
                </c:pt>
                <c:pt idx="1">
                  <c:v>Cirugía frente a no cirugía (en diabéticos)</c:v>
                </c:pt>
                <c:pt idx="2">
                  <c:v>Infección</c:v>
                </c:pt>
                <c:pt idx="3">
                  <c:v>Complicaciones globales</c:v>
                </c:pt>
              </c:strCache>
            </c:strRef>
          </c:cat>
          <c:val>
            <c:numRef>
              <c:f>Sheet1!$B$2:$B$5</c:f>
              <c:numCache>
                <c:formatCode>General</c:formatCode>
                <c:ptCount val="4"/>
                <c:pt idx="0">
                  <c:v>8.4</c:v>
                </c:pt>
                <c:pt idx="1">
                  <c:v>3.7</c:v>
                </c:pt>
                <c:pt idx="2">
                  <c:v>3.4</c:v>
                </c:pt>
                <c:pt idx="3">
                  <c:v>1.9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OR</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Todas las fracturas (revisión sistemática)</c:v>
                </c:pt>
                <c:pt idx="1">
                  <c:v>Fracturas graves con maléolo posterior</c:v>
                </c:pt>
                <c:pt idx="2">
                  <c:v>PER con tornillos sindesmales, a 21 años</c:v>
                </c:pt>
              </c:strCache>
            </c:strRef>
          </c:cat>
          <c:val>
            <c:numRef>
              <c:f>Sheet1!$B$2:$B$4</c:f>
              <c:numCache>
                <c:formatCode>General</c:formatCode>
                <c:ptCount val="3"/>
                <c:pt idx="0">
                  <c:v>25</c:v>
                </c:pt>
                <c:pt idx="1">
                  <c:v>34</c:v>
                </c:pt>
                <c:pt idx="2">
                  <c:v>49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puntos</c:v>
                </c:pt>
              </c:strCache>
            </c:strRef>
          </c:tx>
          <c:spPr>
            <a:solidFill>
              <a:srgbClr val="0F5F6B"/>
            </a:solidFill>
          </c:spPr>
          <c:cat>
            <c:strRef>
              <c:f>Sheet1!$A$2:$A$5</c:f>
              <c:strCache>
                <c:ptCount val="4"/>
                <c:pt idx="0">
                  <c:v>Rango de movimiento: carga precoz</c:v>
                </c:pt>
                <c:pt idx="1">
                  <c:v>Rango de movimiento: carga tardía</c:v>
                </c:pt>
                <c:pt idx="2">
                  <c:v>OMAS: carga precoz</c:v>
                </c:pt>
                <c:pt idx="3">
                  <c:v>OMAS: carga tardía</c:v>
                </c:pt>
              </c:strCache>
            </c:strRef>
          </c:cat>
          <c:val>
            <c:numRef>
              <c:f>Sheet1!$B$2:$B$5</c:f>
              <c:numCache>
                <c:formatCode>General</c:formatCode>
                <c:ptCount val="4"/>
                <c:pt idx="0">
                  <c:v>41</c:v>
                </c:pt>
                <c:pt idx="1">
                  <c:v>29</c:v>
                </c:pt>
                <c:pt idx="2">
                  <c:v>45</c:v>
                </c:pt>
                <c:pt idx="3">
                  <c:v>32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puntos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Fracturas maleolares del tobillo.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Epidemiología; Mecanismo de lesión; Anatomía de la mortaja y de la sindesmosis; Variantes que hay que reconocer; Biomecánica: por qué importa el milímetro; Clasificación: qué sirve y para qué; Diagnóstico: de la urgencia a la imagen; Examen físico: reglas de Ottawa y pruebas de ligamentos; Imágenes: qué miden y qué no miden; Algoritmo de decisión; Tratamiento: conservador y quirúrgico; Técnica quirúrgica: para entender, no para copiar; Complicaciones; Pronóstico; Rehabilitación y carga precoz. Estructura sugerida por el autor para diez minutos: Lámina 1 (0:30): Título y la pregunta que ordena todo: ¿la mortaja es estable y congruente? [r1]. Lámina 2 (1:00): Epidemiología: 179 por 100.000 personas-año en Norrbotten; 164 en Dinamarca, con más mujeres y mayores [r20][r21]. Lámina 3 (1:00): Anatomía: sindesmosis de 2 huesos y 4 ligamentos; 1 mm de ensanchamiento = −42 % de contacto [r7]. Lámina 4 (1:00): Mecanismo (Lauge-Hansen): SER 1 a 4, y por qué el estadio 4 cambia la conducta [r17]. Lámina 5 (1:00): Clasificaciones: Weber para comunicar, Lauge-Hansen para entender ligamentos, TC para el maléolo posterior [r9][r31]. Lámina 6 (1:00): Diagnóstico: Ottawa para descartar (99,4 % / 35,3 %), radiografías, y por qué las medidas aisladas engañan [r2][r8]. Lámina 7 (1:00): Weber B aislada: estrés, carga o ecografía para el deltoides; los signos de partes blandas no sirven [r3][r39]. Lámina 8 (1:30): Tratamiento: estable se carga; inestable se opera; en &gt; 60 años, el ensayo AIM [r36][r4]. Lámina 9 (1:00): Técnica: orden peroné, posterior, medial, sindesmosis; probar la sindesmosis (gancho 0,25 / 0,98) [r17][r5]. Lámina 10 (0:30): Rehabilitación y mensajes clave: carga precoz con efecto pequeño y sin más reoperaciones [r6].</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La fractura maleolar se trata por la estabilidad de la mortaja, no por el trazo: se busca una mortaja que quede estable y alineada, con la anatomía normal como situación ideal (fuente: British Orthopaedic Association, 2016). Reglas de Ottawa: casi no dejan pasar fracturas (sensibilidad combinada 99,4 %), pero su especificidad es 35,3 % (fuente: Beckenkamp PR y colaboradores, 2017). Sirven para descartar, no para confirmar. Weber B aislada con mortaja normal: lo que decide es la competencia del deltoides profundo, y ni el dolor medial, ni la equimosis ni la inflamación permiten anticiparla (fuente: McConnell T y colaboradores, 2004). En mayores de 60 años con fractura inestable, a los 6 meses la función fue equivalente con yeso de contacto cerrado y con cirugía (OMAS 64,5 frente a 66,0); el yeso tuvo menos infección (1 % frente a 10 %) y más malunión radiológica (15 % frente a 3 %) (fuente: Willett K y colaboradores, 2016). La sindesmosis se prueba después de fijar los maléolos. El gancho tuvo sensibilidad 0,25 y especificidad 0,98: un resultado negativo no descarta inestabilidad (fuente: Pakarinen H y colaboradores, 2011). La carga precoz tras la fijación probablemente da una pequeña ventaja funcional durante los primeros 6 meses, y no parece aumentar las reintervenciones (fuente: Lewis SR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Una fractura maleolar es la fractura de uno o más de los tres componentes óseos de la mortaja del tobillo: el maléolo lateral (peroné distal), el maléolo medial (tibia distal) y el borde posterior de la tibia (maléolo posterior). Casi siempre viene con una lesión ligamentaria: el ligamento deltoideo medial, la sindesmosis tibioperonea distal, o ambos.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idea que ordena todo el capítulo: se trata la estabilidad de la mortaja, no el trazo de fractura. Según la guía de la Asociación Británica de Ortopedia, hay que lograr y conservar una mortaja estable y alineada, de preferencia con anatomía normal (fuente: British Orthopaedic Association, 2016). Este capítulo excluye las fracturas del pilón tibial, las abiertas y las del esqueleto inmaduro, igual que esa guía (fuente: British Orthopaedic Association, 2016).</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Por eso, ante cada caso conviene hacerse tres preguntas: ¿Qué estructuras se rompieron: lateral, deltoides, sindesmosis, maléolo posterior? ¿La mortaja está congruente y se mantiene así sin ayuda? ¿Qué piel y qué paciente tengo delante? Con esto cerramos definición. Sigamos con epidemiología.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Es una de las fracturas más frecuentes, y cada vez lo es más en mayores. En el condado de Norrbotten (Suecia) se registraron 179 fracturas de tobillo por 100.000 personas-año en adultos (fuente: Juto H y colaboradores, 2018). De esos pacientes, 34,6 % tenía 65 años o más y 58,4 % eran mujeres; en 68,2 % el mecanismo fue de baja energía y 1,5 % de las fracturas fue abierto (fuente: Juto H y colaboradores, 2018). En Dinamarca (155.740 fracturas, 1997-2018) la incidencia media fue de 164 por 100.000 personas-año: 203 en mujeres y 154 en hombres (fuente: Gundtoft PH y colaboradores, 2025). La proporción tratada con cirugía pasó de 21 % (1997-2006) a 25 % (2007-2018) (fuente: Gundtoft PH y colaboradores, 2025). Quienes pasan de 65 años y sufren una fractura de tobillo tienen, al año, mayor riesgo de morir que la población general de su misma edad (IRR 1,47) (fuente: Gundtoft PH y colaboradores, 2025). Las fracturas tipo B aumentan con la edad: de 62 por 100.000 personas-año a los 30-39 años a 158 por encima de los 80 (fuente: Juto H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trimaleolares llegan hasta 40 por 100.000 personas-año según una revisión reciente (fuente: Pflüger P y colaboradores, 2021). Sindesmosis. Una revisión calcula que alrededor de 20 % de las fracturas de tobillo necesita fijación quirúrgica por lesión de la sindesmosis (fuente: Shimozono Y y colaboradores, 2019). En una serie de 681 fracturas operadas, 107 (15,7 %) tuvieron lesión sindesmal que requirió reducción y fijación (fuente: Sagi HC y colaboradores, 2012). Según una revisión anatómica, la lesión sindesmal aparece en cerca de la mitad de las Weber B y en todas las Weber C (fuente: Hermans JJ y colaboradores, 2010); otra revisión da cifras menores: hasta 40 % de las B y hasta 80 % de las C (fuente: Pogliacomi F y colaboradores, 2021). Las estimaciones no coinciden; lo constante es que el riesgo sube de B a C.</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«Incidencia de fractura de tobillo en adultos» muestra lo siguiente. Norrbotten (Suecia) 2009-2013: 179 por 100.000 personas-año (fuente: Juto H y colaboradores, 2018). Dinamarca 1997-2018: 164 por 100.000 personas-año (fuente: Gundtoft PH y colaboradores, 2025). Dinamarca, mujeres: 203 por 100.000 personas-año (fuente: Gundtoft PH y colaboradores, 2025). Dinamarca, hombres: 154 por 100.000 personas-año (fuente: Gundtoft PH y colaboradores, 2025). Con esto cerramos epidemiología. Sigamos con mecanismo de lesión.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de lesión. La mayoría son lesiones torsionales de baja energía (fuente: British Orthopaedic Association, 2016). La clasificación de Lauge-Hansen se centra en el mecanismo de lesión, deducido de una serie de experimentos en cadáver (fuente: Kyriacou H y colaboradores, 2021). Se lee con dos palabras: la posición del pie al momento del trauma (supinación o pronación) y la dirección de la fuerza (rotación externa, aducción o abducción). Dentro de cada patrón, la lesión avanza por estadios en orden fijo. La supinación con rotación externa (SER) es el patrón que más se ve (fuente: Pogliacomi F y colaboradores, 2021). En SER, los estadios 1 y 2 son lesiones estables, y el estadio 4 es el que compromete el lado medial, sea el maléolo o el deltoides (fuente: Pogliacomi F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sindesmosis se lesiona con más frecuencia en pronación con rotación externa y en pronación con abducción, y menos en SER (fuente: Pogliacomi F y colaboradores, 2021). Para qué sirve en la práctica: el mecanismo le dice qué ligamentos buscar aunque no se vean en la radiografía. Si ve una fractura oblicua del peroné distal (SER 2), pregúntese por el deltoides (¿SER 4?) y por la sindesmosis.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«Patrones de Lauge-Hansen y secuencia de lesión» tiene 5 columnas: Patrón, Estadio 1, Estadio 2, Estadio 3, Estadio 4. Fila 1: Patrón, Supinación-rotación externa (SER); Estadio 1, Lig. tibioperoneo anteroinferior (AITFL) (fuente: Pogliacomi F y colaboradores, 2021); Estadio 2, Fractura oblicua o espiral del peroné distal (fuente: Pogliacomi F y colaboradores, 2021); Estadio 3, Lig. tibioperoneo posteroinferior (PITFL) o maléolo posterior (fuente: Pogliacomi F y colaboradores, 2021); Estadio 4, Maléolo medial o rotura del deltoides (fuente: Pogliacomi F y colaboradores, 2021). Fila 2: Patrón, Supinación-aducción (SA); Estadio 1, Fractura transversa del maléolo lateral bajo el plafón, o avulsión de los ligamentos laterales (fuente: Pogliacomi F y colaboradores, 2021); Estadio 2, Fractura vertical del maléolo medial o lesión del deltoides (fuente: Pogliacomi F y colaboradores, 2021); Estadio 3, —; Estadio 4, —. Fila 3: Patrón, Pronación-rotación externa (PER); Estadio 1, Deltoides o maléolo medial (fuente: Pogliacomi F y colaboradores, 2021); Estadio 2, AITFL (fuente: Pogliacomi F y colaboradores, 2021); Estadio 3, Fractura oblicua o espiral del peroné sobre el plafón (fuente: Pogliacomi F y colaboradores, 2021); Estadio 4, Maléolo posterior o PITFL (fuente: Pogliacomi F y colaboradores, 2021). Fila 4: Patrón, Pronación-abducción (PA); Estadio 1, Deltoides o fractura transversa del maléolo medial (fuente: Pogliacomi F y colaboradores, 2021); Estadio 2, AITFL (fuente: Pogliacomi F y colaboradores, 2021); Estadio 3, Fractura transversa o conminuta del peroné sobre el plafón (fuente: Pogliacomi F y colaboradores, 2021); Estadio 4, —. (fuente: Pogliacomi F y colaboradores, 2021). Con esto cerramos mecanismo de lesión. Sigamos con anatomía de la mortaja y de la sindesmosis.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de la mortaja y de la sindesmosis. Mortaja. El astrágalo encaja entre el plafón tibial, el maléolo medial y el maléolo lateral. Esa «pinza» solo es estable si los tres puntos de apoyo y los ligamentos que los unen están en su sitio. Sindesmosis distal. Son dos huesos y cuatro ligamentos: tibioperoneo anteroinferior, tibioperoneo posteroinferior, transverso e interóseo (fuente: Hermans JJ y colaboradores, 2010). El peroné apoya en la incisura tibial, entre el tubérculo anterior (de Chaput) y el posterior (de Volkmann), que son los orígenes de los ligamentos anterior y posterior (fuente: Pogliacomi F y colaboradores, 2021). Cerca de 75 % de los tobillos tiene facetas cubiertas de cartílago donde la tibia y el peroné se tocan, de modo que ahí se forma una auténtica articulación sinovial (fuente: Pogliacomi F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Dos ideas para recordar: El ligamento anterior (AITFL) es el más frágil del complejo y el primero en recibir tensión cuando hay rotación externa (fuente: Pogliacomi F y colaboradores, 2021). El posterior (PITFL) es el más resistente del complejo; por eso, ante una fuerza grande, lo habitual es que arranque el maléolo posterior en vez de romperse (fuente: Pogliacomi F y colaboradores, 2021). Por eso el fragmento posterior suele traer el ligamento pegado. Lado medial. En una Weber B aislada, saber si el ligamento deltoideo profundo está lesionado es lo que distingue la fractura inestable de la que admite tratamiento sin cirugía (fuente: van Leeuwen CAT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«Ligamentos de la sindesmosis distal» tiene 2 columnas: Ligamento, Rasgo clave. Fila 1: Ligamento, Tibioperoneo anteroinferior (AITFL); Rasgo clave, Oblicuo a unos 45°, de tubérculo de Chaput a tubérculo de Wagstaffe; el más débil y el primero en tensarse (fuente: Pogliacomi F y colaboradores, 2021). Fila 2: Ligamento, Tibioperoneo posteroinferior (PITFL); Rasgo clave, El más fuerte; nace del tubérculo de Volkmann y desciende posterolateral (fuente: Pogliacomi F y colaboradores, 2021). Fila 3: Ligamento, Interóseo; Rasgo clave, Es la parte distal, engrosada, de la membrana interósea; actúa como un «resorte» que deja abrir un poco la mortaja en dorsiflexión (fuente: Pogliacomi F y colaboradores, 2021). Fila 4: Ligamento, Transverso; Rasgo clave, Corre en horizontal por debajo del PITFL y hace de «labrum»: agranda el borde posterior e inferior de la tibia (fuente: Pogliacomi F y colaboradores, 2021). (fuente: Pogliacomi F y colaboradores, 2021) (fuente: Hermans JJ y colaboradores, 2010). Con esto cerramos anatomía de la mortaja y de la sindesmosis. Sigamos con variantes que hay que reconocer.</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variantes que hay que reconocer. Bimaleolar equivalente. En SER 4 la lesión medial puede ser fractura del maléolo o rotura del deltoides (fuente: Pogliacomi F y colaboradores, 2021). La radiografía puede mostrar «solo peroné»; el estrés o la ecografía aclaran el lado medial (véase Imágenes). Maisonneuve. Patrón de pronación-rotación externa con fractura proximal del peroné. Si hay dolor a la palpación proximal en el peroné, pida radiografías de la pierna completa (fuente: British Orthopaedic Association, 2016). En una serie de 50 pacientes con patrón PER (en su mayoría Maisonneuve) tratados solo con tornillos sindesmales, la evolución a 21 años fue buena o excelente en 44 de 48 por AOFAS, aunque 24 de 49 tenían osteoartrosis radiográfica (fuente: Lambers KT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Trimaleolar. Se la tiene por inestable y por lo general se opera; la TC ofrece la imagen detallada del maléolo posterior que hace falta para planificar (fuente: Pflüger P y colaboradores, 2021). Fractura-luxación. Es un factor de riesgo de infección tras la cirugía (fuente: Tausendfreund J y colaboradores, 2025). Se reduce y se entablilla de urgencia (fuente: British Orthopaedic Association, 2016). Variante posterior tipo pilón. Fragmento posterior con extensión posteromedial. En 270 fracturas operadas se identificó en 20 % (fuente: Switaj PJ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«Fragmento posterior en TC: tipos de Haraguchi (57 fracturas)» tiene 3 columnas: Tipo, Frecuencia, Dato que importa. Fila 1: Tipo, 1 · Posterolateral oblicuo; Frecuencia, 38 fracturas (67 %) (fuente: Haraguchi N y colaboradores, 2006); Dato que importa, Fragmento medio: 11,7 % del área del plafón (fuente: Haraguchi N y colaboradores, 2006). Fila 2: Tipo, 2 · Extensión medial; Frecuencia, 11 fracturas (19 %) (fuente: Haraguchi N y colaboradores, 2006); Dato que importa, Fragmento medio: 29,8 % del área del plafón; puede incluir gran parte del maléolo medial (fuente: Haraguchi N y colaboradores, 2006). Fila 3: Tipo, 3 · Pequeño en concha; Frecuencia, 8 fracturas (14 %) (fuente: Haraguchi N y colaboradores, 2006); Dato que importa, Fragmentos pequeños (fuente: Haraguchi N y colaboradores, 2006). (fuente: Haraguchi N y colaboradores, 2006). Con esto cerramos variantes que hay que reconocer. Sigamos con biomecánica: por qué importa el milímetro.</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biomecánica: por qué importa el milímetro. Un ensanchamiento de 1 mm en la mortaja basta para que el área de contacto tibioastragalina se achique 42 % (fuente: Hermans JJ y colaboradores, 2010). Ese dato (clásico) explica por qué la reducción debe ser anatómica y por qué una sindesmosis mal reducida o un deltoides no funcionante pueden terminar en artrosis. Maléolo posterior y sindesmosis. El PITFL se queda unido al fragmento posterior; en 15 pacientes con PER 4 y fragmento posterior, ninguna RM evidenció una rotura completa del PITFL (fuente: Gardner MJ y colaboradores, 2006). En cadáver, la fijación del maléolo posterior devolvió hasta 70 % de la rigidez del espécimen intacto; la del tornillo sindesmal, hasta 40 % (fuente: Gardner MJ y colaboradores, 2006).</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estudio biomecánico (cadáver, 10 especímenes) (fuente: Gardner MJ y colaboradores, 2006): sugiere por qué fijar el fragmento posterior ayuda a la sindesmosis, no demuestra mejor resultado clínico. Rigidez frente a movimiento. El tornillo sindesmal fija de forma estática. El botón de sutura es dinámico: deja que la articulación se mueva de manera más fisiológica, permite empezar antes la rehabilitación y evita tener que retirar el implante (fuente: Pogliacomi F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«Rigidez recuperada en cadáver (patrón PER con fragmento posterior)» muestra lo siguiente. Fijación del maléolo posterior: 70 % del espécimen intacto (fuente: Gardner MJ y colaboradores, 2006). Tornillo sindesmal: 40 % del espécimen intacto (fuente: Gardner MJ y colaboradores, 2006). Con esto cerramos biomecánica: por qué importa el milímetro. Sigamos con clasificación: qué sirve y para qué.</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qué sirve y para qué. No hay una clasificación «mejor»; cada una responde una pregunta distinta. Danis-Weber (A, B, C): dónde está la fractura del peroné respecto a la sindesmosis. Rápida y reproducible. Orienta sobre la sindesmosis. Lauge-Hansen: cómo se lesionó. Orienta sobre qué ligamentos se rompieron. En 51 fracturas con RM como referencia, Lauge-Hansen predijo la lesión sindesmal con sensibilidad y especificidad de 92 %, mientras que Weber y AO con mediciones adicionales tuvieron sensibilidad de 47 % y especificidad de 100 % (fuente: Hermans JJ y colaboradores, 2012). AO/OTA 44: agrupa en infra, trans y suprasindesmal, y subdivide según la lesión medial y posterior asociada (fuente: AO Foundation, 2026). Su uso principal es codificar e investigar (opinión de los autores del capítulo). Maléolo posterior (Haraguchi, Bartoníček/Rammelt, Mason): se basan en TC y ayudan a elegir abordaje. La concordancia interobservador fue sustancial para las tres (Haraguchi 0,799; Bartoníček/Rammelt 0,744; Mason 0,717) (fuente: Kleinertz H y colaboradores, 2022). Reproducibilidad. Las cifras varían mucho entre estudios, pero Lauge-Hansen fue el menos reproducible en los dos que lo compararon. En el estudio que comparó las tres, Weber tuvo la mayor concordancia (kappa 0,49, frente a 0,38 de AO y 0,32 de Lauge-Hansen) (fuente: Fonseca LLD y colaboradores, 2018). En otro, AO superó a Lauge-Hansen (0,708 frente a 0,402) (fuente: Yin MC y colaboradores, 2015), y en un tercero la concordancia de Weber fue 0,61 (fuente: Malek IA y colaboradores, 2006). Mensaje práctico: clasifique, pero decida con la estabilidad.</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«Concordancia interobservador por sistema (kappa × 100)» muestra lo siguiente. Weber (Malek 2006): 61 kappa × 100 (fuente: Malek IA y colaboradores, 2006). Weber (Fonseca 2018): 49 kappa × 100 (fuente: Fonseca LLD y colaboradores, 2018). Lauge-Hansen (Yin 2015): 40 kappa × 100 (fuente: Yin MC y colaboradores, 2015). Lauge-Hansen (Fonseca 2018): 32 kappa × 100 (fuente: Fonseca LLD y colaboradores, 2018). AO (Yin 2015): 71 kappa × 100 (fuente: Yin MC y colaboradores, 2015). AO (Fonseca 2018): 38 kappa × 100 (fuente: Fonseca LLD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«Danis-Weber y su relación con la sindesmosis» tiene 4 columnas: Tipo, Nivel del peroné, Estabilidad y sindesmosis, Para la decisión. Fila 1: Tipo, A (infrasindesmal); Nivel del peroné, Por debajo de la sindesmosis (fuente: Kyriacou H y colaboradores, 2021); Estabilidad y sindesmosis, Suele ser estable; manejo conservador (fuente: Kyriacou H y colaboradores, 2021); Para la decisión, Mirar el maléolo medial: una fractura vertical medial cambia el cuadro. Fila 2: Tipo, B (transindesmal); Nivel del peroné, A nivel de la sindesmosis (fuente: Kyriacou H y colaboradores, 2021); Estabilidad y sindesmosis, Estabilidad variable; lesión sindesmal en cerca de la mitad (fuente: Kyriacou H y colaboradores, 2021) (fuente: Hermans JJ y colaboradores, 2010); Para la decisión, Es la categoría donde más pesa evaluar deltoides y sindesmosis. Fila 3: Tipo, C (suprasindesmal); Nivel del peroné, Por encima de la sindesmosis (fuente: Kyriacou H y colaboradores, 2021); Estabilidad y sindesmosis, La sindesmosis suele estar rota; fractura medial o lesión del deltoides asociadas (fuente: Kyriacou H y colaboradores, 2021); Para la decisión, Casi siempre inestable; probar la sindesmosis. (fuente: Kyriacou H y colaboradores, 2021) (fuente: Hermans JJ y colaboradores, 2010). En el documento Word de este tema encontrarás además: Maléolo posterior: clasificaciones basadas en TC. Con esto cerramos clasificación: qué sirve y para qué. Sigamos con diagnóstico: de la urgencia a la imagen.</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de la urgencia a la imagen. Primero el paciente. Deje por escrito cómo ocurrió la lesión y qué se encontró, con atención a la piel, la circulación y la sensibilidad (fuente: British Orthopaedic Association, 2016). Anote las comorbilidades que pueden cambiar la decisión: movilidad previa, diabetes, neuropatía, enfermedad vascular periférica, osteoporosis, enfermedad renal, tabaquismo y alcohol (fuente: British Orthopaedic Association, 2016). Si el tobillo está deformado, reduzca y entablille sin demora (fuente: British Orthopaedic Association, 2016). Tome las radiografías antes de reducir, a menos que eso retrase demasiado la maniobra; una vez reducido, repita la exploración neurovascular y verifique la reducción con nuevas radiografías (fuente: British Orthopaedic Association, 2016).</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Qué radiografías. Se centran en el tobillo e incluyen una lateral verdadera y una de mortaja (fuente: British Orthopaedic Association, 2016). Si el examen hace pensar en una fractura más alta del peroné, se suma una radiografía de toda la pierna (fuente: British Orthopaedic Association, 2016). En patrones complejos, y en particular con maléolo posterior, la TC ayuda (fuente: British Orthopaedic Association, 2016). Qué buscar. Una fractura maleolar es solo la mitad del diagnóstico.</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otra mitad es el estado de los ligamentos: deltoides y sindesmosis. Las secciones siguientes (examen físico e imágenes) dicen qué tan bien se pueden evaluar. Con esto cerramos diagnóstico: de la urgencia a la imagen. Sigamos con examen físico: reglas de ottawa y pruebas de ligamentos.</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reglas de ottawa y pruebas de ligamentos. Reglas de Ottawa del tobillo. Se pide radiografía si hay dolor o sensibilidad ósea en la zona posterior de la tibia distal o en la punta del maléolo medial, o en la zona posterior del peroné distal o en la punta del maléolo lateral, o si el paciente no puede cargar peso de inmediato ni dar cuatro pasos en urgencias (fuente: Gomes YE y colaboradores, 2022). NICE las indica para decidir si se pide radiografía en personas mayores de 5 años con sospecha de fractura de tobillo (fuente: National Institute for Health and Care Excellence, 2016). Cómo se comportan. En la validación prospectiva las reglas refinadas tuvieron sensibilidad 1,0 (IC 95 % 0,93-1,0) en 50 fracturas maleolares y permitirían reducir 34 % las radiografías de tobillo (fuente: Stiell IG y colaboradores, 1993). Una revisión sistemática halló razón de verosimilitud negativa de 0,08; a una prevalencia de fractura de 15 %, una regla negativa deja una probabilidad de fractura menor de 1,4 % (fuente: Bachmann LM y colaboradores, 2003). Un metaanálisis de 66 estudios dio sensibilidad de 99,4 % (IC 97,9-99,8) y especificidad de 35,3 % (IC 28,8-42,3) (fuente: Beckenkamp PR y colaboradores, 2017). Otra actualización solo con adultos (15 estudios, 8560 pacientes) halló sensibilidad de 0,91 y especificidad de 0,25, con alta heterogeneidad (fuente: Gomes YE y colaboradores, 2022). Lectura clínica: son una regla para descartar. Una regla negativa casi excluye fractura; una positiva solo dice que hay que pedir radiografía, porque muchos pacientes positivos no tienen fractura. Los estudios con bajo riesgo de sesgo y con radiografía a todos los pacientes dieron estimaciones menores (fuente: Beckenkamp PR y colaboradores, 2017). Pruebas de sindesmosis. Existen la prueba de compresión (squeeze), la de rotación externa (Frick), la de Cotton y la de piernas cruzadas (fuente: Pogliacomi F y colaboradores, 2021). Con una fractura, ninguna sirve para decidir: el dolor impide hacer bien la maniobra (fuente: Pogliacomi F y colaboradores, 2021). No hay cifras de sensibilidad y especificidad confiables para ellas en las fuentes abiertas: sin dato verificable. Signos de partes blandas y deltoides. En 138 pacientes con fractura Weber B SER, ni el dolor medial, ni la equimosis ni la inflamación sirvieron para anticipar una incompetencia del deltoides demostrada con radiografía de estrés (fuente: McConnell T y colaboradores, 2004). En una revisión sistemática, las características clínicas tuvieron sensibilidad entre 0,20 y 0,90 y especificidad entre 0,38 y 0,97 para rotura del deltoides (fuente: de Krom MA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«Reglas de Ottawa del tobillo: sensibilidad y especificidad agrupadas» muestra lo siguiente. Beckenkamp 2017 (66 estudios): sensibilidad 99.4 por ciento y especificidad 35.3 por ciento (fuente: Beckenkamp PR y colaboradores, 2017). Gomes 2022 (adultos, 15 estudios): sensibilidad 91 por ciento y especificidad 25 por ciento (fuente: Gomes YE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«Reglas de Ottawa: precisión según la fuente» tiene 4 columnas: Fuente, Diseño, Sensibilidad, Especificidad / otros. Fila 1: Fuente, Stiell 1993; Diseño, Validación prospectiva, 453 pacientes en la 2.ª etapa (fuente: Stiell IG y colaboradores, 1993); Sensibilidad, 1,0 (IC 95 % 0,93-1,0) (fuente: Stiell IG y colaboradores, 1993); Especificidad / otros, Reducción potencial de radiografías 34 % (fuente: Stiell IG y colaboradores, 1993). Fila 2: Fuente, Bachmann 2003; Diseño, Revisión sistemática; Sensibilidad, Cercana a 100 % (fuente: Bachmann LM y colaboradores, 2003); Especificidad / otros, Razón de verosimilitud negativa 0,08 (fuente: Bachmann LM y colaboradores, 2003). Fila 3: Fuente, Beckenkamp 2017; Diseño, Metaanálisis, 66 estudios (fuente: Beckenkamp PR y colaboradores, 2017); Sensibilidad, 99,4 % (fuente: Beckenkamp PR y colaboradores, 2017); Especificidad / otros, 35,3 % (fuente: Beckenkamp PR y colaboradores, 2017). Fila 4: Fuente, Gomes 2022; Diseño, Metaanálisis, 15 estudios, solo adultos (fuente: Gomes YE y colaboradores, 2022); Sensibilidad, 0,91 (fuente: Gomes YE y colaboradores, 2022); Especificidad / otros, 0,25 (fuente: Gomes YE y colaboradores, 2022). (fuente: Stiell IG y colaboradores, 1993) (fuente: Bachmann LM y colaboradores, 2003) (fuente: Beckenkamp PR y colaboradores, 2017) (fuente: Gomes YE y colaboradores, 2022). Con esto cerramos examen físico: reglas de ottawa y pruebas de ligamentos. Sigamos con imágenes: qué miden y qué no miden.</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qué miden y qué no miden. Mediciones en la radiografía. Se usan tres: espacio claro tibioperoneo (TFCS), solapamiento tibioperoneo (TFO) y espacio claro medial (MCS) (fuente: Pogliacomi F y colaboradores, 2021). Los valores que se citan son: TFCS mayor de 6 mm como patológico; TFO normal mayor de 6 mm en AP y mayor de 1 mm en mortaja; MCS igual o menor que el espacio entre plafón y cúpula astragalina (fuente: Pogliacomi F y colaboradores, 2021). La misma revisión avisa que esas medidas solo son confiables cuando la sindesmosis está claramente alterada (fuente: Pogliacomi F y colaboradores, 2021). Los estudios con RM como referencia respaldan esa cautela. En 70 fracturas de tobillo, un MCS por encima de 4 mm se asoció a daño del deltoides y de los ligamentos tibioperoneos; en cambio, ni el TFCS ni el solapamiento mostraron relación con la lesión sindesmal vista en RM (fuente: Nielson JH y colaboradores, 2005). En otra serie de 51 fracturas, el TFCS y el solapamiento no correlacionaron con lesión sindesmal, y un MCS ensanchado no correlacionó con lesión del deltoides (fuente: Hermans JJ y colaboradores, 2012). Los dos estudios discrepan en el MCS: dígalo si le preguntan. Weber B aislada con mortaja normal: ¿estable o inestable? De 97 pacientes con fractura aislada del peroné y mortaja intacta, la radiografía de estrés separó 61 lesiones estables (SER 2) de 36 inestables (SER 4 con estrés positivo); las estables consolidaron todas con la mortaja intacta (fuente: McConnell T y colaboradores, 2004). En 90 pacientes con Weber B aislada, la RM mostró desgarro de alto grado o completo del deltoides en 25 (28 %) (fuente: van Leeuwen CAT y colaboradores, 2022). Con el punto de corte MCS ≥ espacio superior + 3 mm en estrés por gravedad, y MCS ≥ espacio superior + 2 mm en carga, la sensibilidad fue de 6 % y la especificidad de 100 %; en la mortaja convencional fue 0 % y 97 % (fuente: van Leeuwen CAT y colaboradores, 2022). Los autores concluyen que estas vistas pueden excluir la lesión del deltoides profundo (fuente: van Leeuwen CAT y colaboradores, 2022). Nota del editor: con sensibilidad de 6 % frente a RM (fuente: van Leeuwen CAT y colaboradores, 2022), una vista normal no descarta un desgarro visible en RM; la especificidad de 100 % (fuente: van Leeuwen CAT y colaboradores, 2022) significa que una vista positiva sí apunta a lesión. La conclusión de los autores no se desprende de sus propias cifras: úsela con cautela. En 70 pacientes con vistas en carga a los 4-7 días, el MCS fue de 3,56 mm en la mortaja convencional frente a 3,02 mm en carga (fuente: Romsom J y colaboradores, 2024). El manejo inicial fue conservador en todos, con apoyo inmediato; solo 1 terminó con fijación, a causa de una seudoartrosis (fuente: Romsom J y colaboradores, 2024). Una revisión sistemática halló que la ecografía (sensibilidad 1,00; especificidad 0,89-1,00) y la radiografía de estrés por gravedad (sensibilidad 0,71-1,00; especificidad 0,72-0,88) parecen las pruebas más precisas para el deltoides; la radiografía de mortaja convencional tuvo sensibilidad de 0,33-0,57 (fuente: de Krom MA y colaboradores, 2022). TC. Útil en patrones complejos con maléolo posterior (fuente: British Orthopaedic Association, 2016). Como la forma del fragmento posterior cambia mucho de un caso a otro, sus autores consideran justificada la TC antes de operar (fuente: Haraguchi N y colaboradores, 2006). Aun así, la TC bidimensional sobrestimó la afectación articular del fragmento posterior (factores de 1,6; 1,4 y 2,2 para Haraguchi I, II y III) y modificó el tratamiento del maléolo posterior en 23 % (fuente: Meijer DT y colaboradores, 2016). TC bilateral y «normalidad». En 213 TC bilaterales de tobillos sanos, 35 % se habría considerado malreducido con los parámetros habituales, y en 89 % la diferencia entre distancia sindesmal anterior y posterior fue mayor de 2 mm en una sola TC (fuente: Kubik JF y colaboradores, 2021). Siempre compare con el lado sano. Ecografía. Para fracturas de pie y tobillo, un metaanálisis de 10 estudios con 1065 pacientes dio sensibilidad de 0,96 y especificidad de 0,94 (fuente: Wu J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«Radiografía y ecografía: sensibilidad y especificidad en estudios individuales» muestra lo siguiente. Lesión sindesmal: Weber/AO + mediciones vs RM: sensibilidad 47 por ciento y especificidad 100 por ciento (fuente: Hermans JJ y colaboradores, 2012). Lesión sindesmal: Lauge-Hansen vs RM: sensibilidad 92 por ciento y especificidad 92 por ciento (fuente: Hermans JJ y colaboradores, 2012). Deltoides profundo: estrés por gravedad vs RM: sensibilidad 6 por ciento y especificidad 100 por ciento (fuente: van Leeuwen CAT y colaboradores, 2022). Deltoides profundo: radiografía en carga vs RM: sensibilidad 6 por ciento y especificidad 100 por ciento (fuente: van Leeuwen CAT y colaboradores, 2022). Fracturas de pie y tobillo: ecografía (metaanálisis): sensibilidad 96 por ciento y especificidad 94 por ciento (fuente: Wu J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«Herramientas para evaluar la integridad del deltoides en SER (rangos de la revisión)» tiene 3 columnas: Herramienta, Sensibilidad, Especificidad. Fila 1: Herramienta, Características clínicas; Sensibilidad, 0,20-0,90 (fuente: de Krom MA y colaboradores, 2022); Especificidad, 0,38-0,97 (fuente: de Krom MA y colaboradores, 2022). Fila 2: Herramienta, Radiografía de mortaja convencional; Sensibilidad, 0,33-0,57 (fuente: de Krom MA y colaboradores, 2022); Especificidad, 0,60-0,94 (fuente: de Krom MA y colaboradores, 2022). Fila 3: Herramienta, Radiografía de estrés manual; Sensibilidad, 0,65-1,00 (fuente: de Krom MA y colaboradores, 2022); Especificidad, 0,00-0,77 (fuente: de Krom MA y colaboradores, 2022). Fila 4: Herramienta, Radiografía de estrés por gravedad; Sensibilidad, 0,71-1,00 (fuente: de Krom MA y colaboradores, 2022); Especificidad, 0,72-0,88 (fuente: de Krom MA y colaboradores, 2022). Fila 5: Herramienta, RM; Sensibilidad, 0,57-0,85 (fuente: de Krom MA y colaboradores, 2022); Especificidad, 0,81-1,00 (fuente: de Krom MA y colaboradores, 2022). Fila 6: Herramienta, Ecografía; Sensibilidad, 1,00 (fuente: de Krom MA y colaboradores, 2022); Especificidad, 0,89-1,00 (fuente: de Krom MA y colaboradores, 2022). (fuente: de Krom MA y colaboradores, 2022). Con esto cerramos imágenes: qué miden y qué no miden. Sigamos con algoritmo de decisión.</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 decisión. El algoritmo resume el camino de urgencias a la decisión. Es un esquema de estudio: en cada paso, el criterio de fondo es la estabilidad de la mortaja (fuente: British Orthopaedic Association, 2016). Los cortes por edad provienen de la guía británica: en la mayoría de los menores de 60 años con mortaja inestable, fijar temprano; en mayores de 60, yeso de contacto cerrado como alternativa mientras la reducción se mantenga (fuente: British Orthopaedic Association, 2016).</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Weber B aislada con mortaja normal se usan pruebas de estabilidad (fuente: McConnell T y colaboradores, 2004) (fuente: van Leeuwen CAT y colaboradores, 2022) (fuente: Romsom J y colaboradores, 2024). En el diabético con neuropatía se prefiere fijación rígida (fuente: Gougoulias N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«Fractura maleolar: de la urgencia a la decisión» se lee de arriba hacia abajo. Se parte de: Trauma agudo de tobillo. Se decide: ¿Reglas de Ottawa positivas? Si la respuesta es no, sin radiografía; reevaluar si el dolor o la incapacidad para cargar persisten. Si la respuesta es sí, radiografía: mortaja y lateral; pierna completa si dolor proximal; tc si patrón complejo. Termina en: Sin radiografía; reevaluar si el dolor o la incapacidad para cargar persisten. Se hace: Radiografía: mortaja y lateral; pierna completa si dolor proximal; TC si patrón complejo. Se decide: ¿Deformidad, luxación o piel en riesgo? Si la respuesta es sí, reducir y entablillar de urgencia; repetir examen neurovascular y radiografías. Si la respuesta es no, ¿weber b aislada con mortaja normal?. Se hace: Reducir y entablillar de urgencia; repetir examen neurovascular y radiografías. Se decide: ¿Weber B aislada con mortaja normal? Si la respuesta es sí, evaluar deltoides: estrés por gravedad, radiografía en carga o ecografía. Si la respuesta es no, ¿mortaja inestable o desplazada (bi o trimaleolar, subluxación, sindesmosis abierta)?. Se hace: Evaluar deltoides: estrés por gravedad, radiografía en carga o ecografía. Si la respuesta es deltoides dudoso o incompetente, ¿mortaja inestable o desplazada (bi o trimaleolar, subluxación, sindesmosis abierta)?. Si la respuesta es estable, estable: carga según tolerancia con férula o bota; si hay duda, control antes de 2 semanas con radiografía en carga (fuente: British Orthopaedic Association, 2016) (fuente: National Institute for Health and Care Excellence, 2016). Se decide: ¿Mortaja inestable o desplazada (bi o trimaleolar, subluxación, sindesmosis abierta)? Si la respuesta es no, estable: carga según tolerancia con férula o bota; si hay duda, control antes de 2 semanas con radiografía en carga (fuente: British Orthopaedic Association, 2016) (fuente: National Institute for Health and Care Excellence, 2016). Si la respuesta es sí, ¿mayor de 60 años y reducción que se puede mantener (decisión compartida)? (fuente: British Orthopaedic Association, 2016) (fuente: Willett K y colaboradores, 2016). Se hace: Estable: carga según tolerancia con férula o bota; si hay duda, control antes de 2 semanas con radiografía en carga (fuente: British Orthopaedic Association, 2016) (fuente: National Institute for Health and Care Excellence, 2016). Se decide: ¿Mayor de 60 años y reducción que se puede mantener (decisión compartida)? (fuente: British Orthopaedic Association, 2016) (fuente: Willett K y colaboradores, 2016)? Si la respuesta es sí, yeso de contacto cerrado con control radiográfico; vigilar pérdida de reducción. Si la respuesta es no, fijación temprana (día de la lesión o el siguiente si la piel lo permite); fijación rígida si diabetes con neuropatía. Se hace: Yeso de contacto cerrado con control radiográfico; vigilar pérdida de reducción. Se hace: Fijación temprana (día de la lesión o el siguiente si la piel lo permite); fijación rígida si diabetes con neuropatía. Se hace: Tras fijar los maléolos: probar la sindesmosis y confirmar la reducción con imagen. Termina en: Carga y movilidad precoces según estabilidad; control dentro de las 6 semanas (fuente: British Orthopaedic Association, 2016). Con esto cerramos algoritmo de decisión. Sigamos con tratamiento: conservador y quirúrgico.</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conservador y quirúrgico. ¿La mortaja es estable? Si sí, no se opera y se carga. Si es inestable: ¿cirugía o, en un mayor seleccionado, yeso de contacto cerrado? Si se opera: ¿qué se fija además del peroné (medial, posterior, sindesmosis)? ¿Cuándo, y con qué riesgos propios del paciente (piel, diabetes, edad)? Para las fracturas unimaleolares sin cirugía, NICE aconseja permitir carga inmediata y sin restricción hasta donde el paciente tolere, citar a control ortopédico a las 2 semanas cuando la estabilidad sea dudosa y reevaluar a quien no mejore a las 6 semanas (fuente: National Institute for Health and Care Excellence, 2016). BOAST va en la misma línea: lo que se juzga estable recibe analgesia y férula y permite cargar según tolerancia; si hay incertidumbre sobre la estabilidad, se revisa antes de las 2 semanas con nuevas radiografías, en carga si se puede (fuente: British Orthopaedic Association, 2016). En la serie de McConnell, las Weber B SER estables (SER 2) con carga inmediata consolidaron todas con la mortaja intacta (fuente: McConnell T y colaboradores, 2004). La evidencia comparativa es limitada. La revisión Cochrane incluyó 3 ensayos y 1 cuasi-ensayo (292 participantes) y no pudo concluir cuál de los dos es mejor a largo plazo (fuente: Donken CC y colaboradores, 2012). El fracaso temprano (pérdida de reducción que llevó a cirugía) fue mayor en el grupo conservador (19/129 frente a 2/116; RR 0,18) (fuente: Donken CC y colaboradores, 2012). Los signos radiográficos de artrosis no difirieron (RR 1,05; IC 95 % 0,83-1,31) (fuente: Donken CC y colaboradores, 2012). Un metaanálisis posterior de 8 ensayos (1237 pacientes) no halló diferencia en función a corto plazo (DME −0,14; IC 95 % −0,57 a 0,29) (fuente: Larsen P y colaboradores, 2019). Sus autores aceptan ambas vías solo en pacientes seleccionados con fracturas no desplazadas, estables o inestables (fuente: Larsen P y colaboradores, 2019). Weber B aislada. Un metaanálisis de 6 estudios no halló diferencias en OMAS, FAOQ, PCS, MCS ni retorno al trabajo; la cirugía se asoció a más complicaciones (RR 3,06; IC 95 % 1,58-6,01) y más reintervenciones (RR 8,40; IC 95 % 1,57-45,06), con heterogeneidad (I² de 54 % y 67 %) (fuente: Tian J y colaboradores, 2024). En el texto completo, las complicaciones fueron 32,6 % con cirugía frente a 10,0 % sin cirugía (fuente: Tian J y colaboradores, 2024); el resumen redacta de forma confusa la dirección de estos RR, pero los resultados no dejan duda. El metaanálisis mezcla ensayos aleatorizados y cohortes (fuente: Tian J y colaboradores, 2024), así que la magnitud exacta se lee con prudencia. Lectura: si la fractura es de verdad estable, operar agrega riesgo sin ganancia demostrada; el problema es saber cuándo es estable (véase Imágenes). En 620 adultos mayores de 60 años con fractura de tobillo inestable, a los 6 meses la función con yeso de contacto cerrado fue equivalente a la de la cirugía (OMAS 64,5 frente a 66,0; diferencia media −0,6; IC 95 % −3,9 a 2,6) (fuente: Willett K y colaboradores, 2016). Con cirugía hubo más infección y dehiscencia de la herida (10 % frente a 1 %; OR 7,3); con yeso, más malunión radiológica (15 % frente a 3 %; OR 6,0) (fuente: Willett K y colaboradores, 2016). Entre quienes comenzaron con yeso, 52 de 275 (19 %) terminaron operados por pérdida de reducción (fuente: Willett K y colaboradores, 2016). BOAST lo recoge: en mayores de 60 años, el yeso de contacto cerrado es una opción si se mantiene la reducción (fuente: British Orthopaedic Association, 2016). Lo que falta decir al paciente: el yeso exige controles estrechos y cerca de 1 de cada 5 terminará en el quirófano (fuente: Willett K y colaboradores, 2016). En un paciente que tolera la cirugía, la indicación habitual reúne cuatro situaciones: sindesmosis rota (Weber C y parte de las B), fractura desplazada, bimaleolar o trimaleolar inestable, e incongruencia articular o subluxación del astrágalo (fuente: Kyriacou H y colaboradores, 2021). BOAST recomienda operar pronto, el mismo día de la lesión o al siguiente, a la mayoría de los menores de 60 años con mortaja inestable (fuente: British Orthopaedic Association, 2016). Tras fijar el peroné, si el maléolo medial queda con 2 mm o menos de desplazamiento, hay dos ensayos aleatorizados (fuente: Hoelsbrekken SE y colaboradores, 2013) (fuente: Carter TH y colaboradores, 2024): 100 pacientes (bimaleolar o trimaleolar OTA 44): sin diferencias en OMA, AOFAS, dolor ni artrosis, pero 4 pacientes sin fijación tuvieron seudoartrosis del maléolo medial (fuente: Hoelsbrekken SE y colaboradores, 2013). 154 pacientes: OMAS mediano a 1 año de 80,0 (fijación) frente a 72,5 (sin fijación), sin diferencia significativa; seudoartrosis radiográfica en 20 % frente a 0 %, 8 de 13 sin síntomas (fuente: Carter TH y colaboradores, 2024). Los autores respaldan no fijar de forma selectiva el maléolo medial cuando quedó reducido anatómicamente (fuente: Carter TH y colaboradores, 2024). Deltoides. Una revisión de 5 estudios (281 pacientes) no halló una indicación clara de reparar el deltoides al fijar la fractura (fuente: Dabash S y colaboradores, 2019). Un metaanálisis de 3 estudios comparativos (192 pacientes) halló mejor corrección y mantenimiento del espacio claro medial con reparación, sin diferencias en resultado funcional ni complicaciones (fuente: Salameh M y colaboradores, 2020). Históricamente se fijaba si el fragmento era mayor de 25-33 % de la superficie articular, con desplazamiento mayor de 2 mm, con inestabilidad asociada a lesión sindesmal o con subluxación posterior persistente del astrágalo; la revisión que lo cita aclara que hasta hoy no existe evidencia clínica sólida que sostenga esa práctica (fuente: Pogliacomi F y colaboradores, 2021). Otra revisión menciona que algunos autores recomiendan fijar fragmentos de 10 a 25 % de la superficie articular (fuente: Kyriacou H y colaboradores, 2021). Lo prudente: decidir con TC, morfología, desplazamiento y estabilidad de la sindesmosis, no solo con un porcentaje. Una revisión sistemática halló mejor AOFAS con reducción abierta y fijación interna del fragmento posterior frente a fijación cerrada con tornillos AP (90,9 frente a 83,4) y frente a no tratar el fragmento (92,0 frente a 82,5), con heterogeneidad considerable (fuente: Miksch RC y colaboradores, 2023). Placa frente a tornillos: un metaanálisis (1 ensayo y 52 estudios retrospectivos; 3757 pacientes) halló mejores resultados con placa, a costa de más tiempo quirúrgico y más sangrado (fuente: Tu TY y colaboradores, 2024). Tornillos AP frente a placa por vía posterolateral: la placa logró mejor AOFAS (DM 6,97; IC 95 % 4,68-9,27) y más reducciones anatómicas excelentes (OR 5,49; IC 95 % 1,06-28,42), sin diferencias en complicaciones (fuente: Gao Y y colaboradores, 2024). A 11 años, 69 pacientes con trimaleolar: sin diferencia en resultados clínicos entre fijar o no el fragmento; el grupo fijado tuvo mayor tamaño de fragmento, más complicaciones y artrosis más avanzada (fuente: Chidda A y colaboradores, 2025). Conclusión honesta: la evidencia es mayormente retrospectiva y heterogénea. En 96 pacientes con Weber B inestable aislada (estudio retrospectivo), la placa posterior antideslizante sin tornillos en el fragmento distal tuvo menos retiradas de implante que la placa posterior de neutralización (15,2 % frente a 38,1 %; RR 0,4; IC 95 % 0,17-0,95) (fuente: DeKeyser GJ y colaboradores, 2022). Clavo peroneo frente a placa: un metaanálisis de 7 estudios (586 pacientes) no halló diferencias funcionales a 3, 6 y 12 meses; hubo menos infección con clavo (RR 0,23; IC 95 % 0,11-0,47), y los autores reportan mejor desempeño de la placa en falla del implante (RR 2,05; IC 95 % 1,16-3,60) (fuente: Zhang J y colaboradores, 2024). Otro metaanálisis encontró con la fijación intramedular menos complicaciones de herida (OR 0,11), menos retiradas de implante (OR 0,54) y menos seudoartrosis (OR 0,31), y plantea que puede ser preferible en ancianos, en comorbilidad crónica y con partes blandas comprometidas (fuente: Tas DB y colaboradores, 2019). Una revisión geriátrica conserva la reducción abierta como estándar quirúrgico pese a su alta tasa de complicaciones, y propone considerar el clavo peroneo o técnicas mínimamente invasivas (fuente: Ziegler P y colaboradores, 2023). NICE plantea considerar la cirugía el mismo día de la lesión o al día siguiente (fuente: National Institute for Health and Care Excellence, 2016). La evidencia es menos clara de lo que parece: En una serie hubo 0 de 60 complicaciones de herida con la cirugía del primer día y 11 % (16 de 145) con la demorada; la revisión de la literatura dio 3,6 % (precoz) frente a 12,9 % (tardío) (fuente: Schepers T y colaboradores, 2013). Un metaanálisis de 8 estudios (1183 pacientes) halló menos complicaciones de herida con fijación en las primeras 24 horas (razón relativa 0,37; IC 95 % 0,22-0,60) (fuente: Edelstein A y colaboradores, 2025). Otro metaanálisis (9 estudios) no halló diferencia agrupada a 24 horas (RR 1,04; IC 95 % 0,95-1,14), ni a 5 días ni a 7 días, y califica la evidencia como de baja calidad (fuente: Farhan-Alanie MM y colaboradores, 2025). Lectura: operar temprano si la piel lo permite parece razonable y es lo que recomiendan las guías, pero la causalidad no está probada. Edema y flictenas no se operan «a la fuerza» (práctica habitual / opinión experta). Entre quienes se operan para fijar una fractura de tobillo, cerca de 13 % es diabético y 2 % tiene diabetes complicada (fuente: Gougoulias N y colaboradores, 2020). Tras la fijación, los diabéticos presentan complicaciones en 26 % a 47 % de los casos, frente a cerca de 15 % en controles no diabéticos pareados (fuente: Gougoulias N y colaboradores, 2020). Cuando la diabetes es complicada, tratar sin cirugía produce aún más complicaciones; la revisión recomienda fijación rígida (fuente: Gougoulias N y colaboradores, 2020). Con neuropatía, un yeso estándar puede dejar que el foco se siga moviendo, lo que a su vez puede poner en marcha el Charcot (fuente: Gougoulias N y colaboradores, 2020). Detalle de riesgos en Complicaciones.</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«Ensayo AIM (&gt; 60 años): complicaciones según tratamiento inicial» muestra lo siguiente. Infección/dehiscencia: cirugía: 10 por ciento (fuente: Willett K y colaboradores, 2016). Infección/dehiscencia: yeso: 1 por ciento (fuente: Willett K y colaboradores, 2016). Malunión radiológica: cirugía: 3 por ciento (fuente: Willett K y colaboradores, 2016). Malunión radiológica: yeso: 15 por ciento (fuente: Willett K y colaboradores, 2016). Paso de yeso a cirugía: 19 por ciento (fuente: Willett K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«Maléolo medial con desplazamiento ≤ 2 mm tras fijar el peroné: seudoartrosis radiográfica» muestra lo siguiente. Con fijación del maléolo medial: 0 por ciento (fuente: Carter TH y colaboradores, 2024). Sin fijación del maléolo medial: 20 por ciento (fuente: Carter TH y colaboradores, 2024). En el documento Word de este tema encontrarás además: Maléolo posterior: AOFAS con fijación abierta frente a otras estrategias; Complicaciones de herida según el momento de la cirugía; Retirada del implante: placa antideslizante frente a neutralización (Weber B); Cirugía frente a tratamiento conservador: síntesis. Con esto cerramos tratamiento: conservador y quirúrgico. Sigamos con técnica quirúrgica: para entender, no para copiar.</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quirúrgica: para entender, no para copiar. &gt; Material de estudio. No sustituye al tutor ni al manual del implante. Lo que no tiene estudio que lo respalde se rotula práctica habitual / opinión experta y no lleva cifras. Radiografías de buena calidad, TC si hay maléolo posterior en un patrón complejo (fuente: British Orthopaedic Association, 2016). Piel y comorbilidades ya registradas (fuente: British Orthopaedic Association, 2016); tromboprofilaxis conforme al protocolo del servicio (fuente: British Orthopaedic Association, 2016); antibiótico profiláctico en el momento y la dosis correctos (fuente: Tausendfreund J y colaboradores, 2025). Tener claro qué se va a fijar y en qué orden: práctica habitual / opinión experta. Con abordaje lateral: decúbito supino, con calza bajo la cadera ipsilateral para neutralizar la rotación externa del miembro y fluoroscopio por el lado contralateral: práctica habitual / opinión experta. El abordaje posterolateral se hace en decúbito prono (fuente: Pogliacomi F y colaboradores, 2021), posición que complica fijar el maléolo medial (fuente: Pogliacomi F y colaboradores, 2021). Torniquete: lo usa el grupo de la revisión citada (fuente: Pogliacomi F y colaboradores, 2021). Compare con el lado sano: si antes de fijar se obtienen con fluoroscopia las vistas de mortaja y lateral verdadera de ambos tobillos, eso puede orientar sobre cómo debe quedar el peroné respecto de la tibia y ayudar a no sobrecomprimir (fuente: Pogliacomi F y colaboradores, 2021). Primero el peroné (longitud), después el maléolo posterior, después el lado medial; al final se decide si la sindesmosis necesita fijación (fuente: Pogliacomi F y colaboradores, 2021). Incisión sobre el peroné distal, ligeramente posterior; planos subcutáneos cuidadosos, porque solo el tejido subcutáneo protege los maléolos. Práctica habitual / opinión experta. Estructuras en riesgo: rama del nervio peroneo superficial en la parte proximal y tendones peroneos por detrás. Práctica habitual / opinión experta. Reducir longitud, rotación y alineación del peroné; confirmar con vistas de mortaja y lateral y comparar con el lado sano (fuente: Pogliacomi F y colaboradores, 2021). Práctica habitual / opinión experta para los detalles de maniobra. Fijar con tornillo interfragmentario y placa. Una opción es la placa posterior antideslizante sin tornillos en el fragmento distal, que tuvo menos retiradas de implante que la placa posterior de neutralización en un estudio retrospectivo (15,2 % frente a 38,1 %) (fuente: DeKeyser GJ y colaboradores, 2022). En ancianos, comorbilidad o piel comprometida, considerar clavo peroneo (fuente: Tas DB y colaboradores, 2019) (fuente: Ziegler P y colaboradores, 2023). Abordaje medial o anteromedial; cuidar la vena y el nervio safenos. Práctica habitual / opinión experta. Si la sindesmosis sigue sin reducirse pese a la pinza, abrir el lado medial y comprobar si el deltoides quedó atrapado entre el maléolo y el astrágalo (fuente: Pogliacomi F y colaboradores, 2021). Fijar con tornillos o banda de tensión. Práctica habitual / opinión experta. Con 2 mm o menos de desplazamiento tras fijar el peroné, se puede no fijar, asumiendo más seudoartrosis radiográfica: 1 de cada 5 en un ensayo (fuente: Carter TH y colaboradores, 2024) y 4 pacientes en otro (fuente: Hoelsbrekken SE y colaboradores, 2013). Elegir abordaje por la morfología en TC. Bartoníček II y IV (equivalen a Haraguchi I): vía posterolateral, apartando los peroneos; Bartoníček III (Haraguchi II): vía posteromedial (fuente: Pogliacomi F y colaboradores, 2021). Posterolateral: en prono, con la incisión entre los tendones peroneos y el de Aquiles; permite ver y reducir el fragmento directamente, a costa de un posible daño del nervio sural (fuente: Pogliacomi F y colaboradores, 2021). En una revisión de 11 estudios y 332 fracturas, la infección superficial, la necrosis cutánea y la lesión nerviosa fueron de 4,5 % cada una, y la irritación de implante que requirió retiro fue de 13,6 % (fuente: Heyes GJ y colaboradores, 2023). Posteromedial: una sola incisión sirve para fijar el maléolo medial y el posterior (fuente: Pogliacomi F y colaboradores, 2021). Tornillos AP percutáneos o placa por vía posterior: la placa logró reducciones más anatómicas (fuente: Gao Y y colaboradores, 2024). Reduzca de forma directa cuando sea posible: al reducir el fragmento anatómicamente, la incisura fibular se reconstituye (fuente: Pogliacomi F y colaboradores, 2021). Comprobarla con fluoroscopia: práctica habitual / opinión experta. Cotton modificada: con un gancho o una pinza se tira del peroné hacia lateral mientras se observa la mortaja con fluoroscopia; una apertura de la sindesmosis mayor de 2 mm sugiere una lesión inestable que hay que fijar (fuente: Pogliacomi F y colaboradores, 2021). Rendimiento medido: de 140 pacientes SER, ya con el maléolo fijado, 24 (17 %) resultaron positivos a la prueba estandarizada de estrés en rotación externa de 7,5 Nm (fuente: Pakarinen H y colaboradores, 2011). Frente a esa referencia, el gancho tuvo sensibilidad 0,25 y especificidad 0,98, y la prueba de estrés en rotación externa tuvo sensibilidad 0,58 y especificidad 0,96 (fuente: Pakarinen H y colaboradores, 2011). Concordancia entre cirujanos: 99 % para el gancho y 98 % para el estrés (fuente: Pakarinen H y colaboradores, 2011). Moraleja: las pruebas son reproducibles, pero una prueba negativa no descarta inestabilidad. Opinión de una revisión: mirar la vista lateral (el desplazamiento es mayor en ese plano), traccionar en sentido sagital con unos 100 N y estabilizar si el espacio claro tibioperoneo supera 5 mm en esa prueba (fuente: van den Bekerom MP, 2011). Esa revisión considera el gancho más confiable que el estrés en rotación externa (fuente: van den Bekerom MP, 2011), lo contrario de lo que midió el estudio de 140 pacientes (fuente: Pakarinen H y colaboradores, 2011): otra discrepancia para comentar con el tutor. Estas pautas se basan en estudios biomecánicos y de cadáver (fuente: van den Bekerom MP, 2011). La artroscopia también detecta inestabilidad: la sindesmosis se juzga inestable desde 2 mm de diastasis (fuente: Pogliacomi F y colaboradores, 2021). Se reduce con pinza, cuidando la fuerza (se desconoce la fuerza óptima) (fuente: Pogliacomi F y colaboradores, 2021). En 68 pacientes con seguimiento a 2 años, 27 (39 %) tuvieron malreducción en TC bilateral y obtuvieron peores resultados funcionales; la reducción abierta tuvo 15 % de malreducción frente a 44 % de la cerrada (P = 0,11) (fuente: Sagi HC y colaboradores, 2012). La lesión de 3 ligamentos se asoció a más malreducción que la de 2 (51 % frente a 27 % intraoperatoria; 28 % frente a 11 % posoperatoria) (fuente: Spindler FT y colaboradores, 2024). La malreducción se ha descrito hasta en 52 % tras fijar fracturas de tobillo, y los criterios habituales de TC no distinguen bien malreducción de asimetría normal (fuente: Kubik JF y colaboradores, 2021). Recomendación de los autores de una serie: visualizar directamente la sindesmosis al reducir y considerar una TC posoperatoria con comparación contralateral (fuente: Sagi HC y colaboradores, 2012). Tornillos: 1 o 2, de 3,5 o 4,5 mm, sin diferencias estadísticas en resultados entre ambos diámetros; 2-4 cm por encima de la línea articular, paralelos a ella, de posterior a anterior con una inclinación de 25°-30° (fuente: Pogliacomi F y colaboradores, 2021). El tornillo tricortical es menos rígido que el cuadricortical (fuente: Pogliacomi F y colaboradores, 2021). No está claro si la posición del pie durante la fijación modifica los resultados (fuente: Pogliacomi F y colaboradores, 2021). Botón de sutura: es dinámico. En el metaanálisis de 5 ensayos (143 con botón y 142 con tornillo), el botón tuvo mejor AOFAS (95,3 frente a 86,7) y menos implantes rotos, retiradas y malreducciones (fuente: Shimozono Y y colaboradores, 2019). Pero no todos los ensayos coinciden: con un tornillo tricortical de 3,5 mm único, el AOFAS mediano a 2 años fue de 97 en ambos grupos (n = 113), aunque 10 tornillos se habían roto (fuente: Ræder BW y colaboradores, 2020). ¿Omitir la fijación en SER IV con estrés positivo? Un ensayo de solo 24 pacientes no detectó diferencias a 4 años entre fijar y no fijar (fuente: Kortekangas TH y colaboradores, 2014). Tiene muy poco poder estadístico; no es una invitación a omitir la fijación. La retirada a demanda no fue inferior a la rutinaria (OMAS a 12 meses 80 frente a 85) y tuvo 1 complicación frente a 12 (fuente: Sanders FRK y colaboradores, 2021). Comprobar la reducción con radiografías tomadas durante la cirugía (fuente: British Orthopaedic Association, 2016). Cierre sin tensión; si la piel está muy edematosa, no forzar. Práctica habitual / opinión experta. Yeso con el pie a 90° las primeras 48 horas y luego ortesis bivalva removible para movilizar pronto, si la fijación es estable y la herida está bien (preferencia de los autores de una revisión) (fuente: Pogliacomi F y colaboradores, 2021). Citar a la consulta de fracturas dentro de las 6 semanas, para buscar complicaciones y comprobar en radiografías que la reducción se sostiene (fuente: British Orthopaedic Association, 2016). No probar la sindesmosis tras fijar los maléolos (fuente: Pogliacomi F y colaboradores, 2021). Fiarse del gancho negativo (fuente: Pakarinen H y colaboradores, 2011). Reducir la sindesmosis con fuerza excesiva de pinza o apretar demasiado el tornillo: puede limitar la dorsiflexión (fuente: Pogliacomi F y colaboradores, 2021). Aceptar la reducción con una vista fluoroscópica mal rotada: obtener vistas de mortaja y lateral perfectas de ambos tobillos (fuente: Pogliacomi F y colaboradores, 2021). Dejar la placa lateral prominente: la irritación por la placa es motivo de retirada (en un ensayo de rehabilitación, 19 % de retiradas por irritación con 6 semanas de yeso sin carga frente a 2 % con carga precoz) (fuente: Dehghan N y colaboradores, 2016). Que la prominencia sea la causa es opinión experta. No explorar el lado medial cuando la sindesmosis no cierra (fuente: Pogliacomi F y colaboradores, 2021). Olvidar que el maléolo posterior condiciona la sindesmosis: fijarlo puede estabilizarla (fuente: Gardner MJ y colaboradores, 2006).</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«Botón de sutura frente a tornillo sindesmal (metaanálisis de 5 ECA)» muestra lo siguiente. Implante roto: botón: 0 por ciento (fuente: Shimozono Y y colaboradores, 2019). Implante roto: tornillo: 25.4 por ciento (fuente: Shimozono Y y colaboradores, 2019). Retirada: botón: 6 por ciento (fuente: Shimozono Y y colaboradores, 2019). Retirada: tornillo: 22.4 por ciento (fuente: Shimozono Y y colaboradores, 2019). Malreducción: botón: 0.8 por ciento (fuente: Shimozono Y y colaboradores, 2019). Malreducción: tornillo: 11.5 por ciento (fuente: Shimozono Y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«Pruebas intraoperatorias de sindesmosis tras fijar el maléolo (SER, n = 140)» muestra lo siguiente. Prueba del gancho (Cotton): sensibilidad 25 por ciento y especificidad 98 por ciento (fuente: Pakarinen H y colaboradores, 2011). Estrés en rotación externa: sensibilidad 58 por ciento y especificidad 96 por ciento (fuente: Pakarinen H y colaboradores, 2011). En el documento Word de este tema encontrarás además: Fijación de la sindesmosis: qué dice la evidencia. Con esto cerramos técnica quirúrgica: para entender, no para copiar. Sigamos con complicaciones.</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Infección. Entre las complicaciones tempranas de operar el tobillo, la más común es la infección del sitio quirúrgico, que según los factores de riesgo oscila entre 1,5 % y 16 % (fuente: Tausendfreund J y colaboradores, 2025). Se reconocen como factores de riesgo la edad avanzada, la diabetes, la fractura abierta y la fractura-luxación (fuente: Tausendfreund J y colaboradores, 2025). Hay otros factores descritos (tabaquismo, alcohol, ASA alto, obesidad), pero un metaanálisis que los agrupaba fue retractado y no se usa como fuente aquí. En el ensayo AIM, la infección o dehiscencia fue de 10 % con cirugía y 1 % con yeso (fuente: Willett K y colaboradores, 2016). Implante. La retirada del material es frecuente: en una serie de Weber B, 15,2 % con placa antideslizante y 38,1 % con placa de neutralización (fuente: DeKeyser GJ y colaboradores, 2022). Con abordaje posterolateral del maléolo posterior, 13,6 % requirió retirar implante (ninguno del maléolo posterior) (fuente: Heyes GJ y colaboradores, 2023). El tornillo sindesmal se rompió en 25,4 % en el metaanálisis, y retirarlo de rutina se acompañó de más complicaciones (12/73 frente a 1/79) (fuente: Shimozono Y y colaboradores, 2019) (fuente: Sanders FRK y colaboradores, 2021). Mala reducción sindesmal. Es la complicación técnica más relevante. En una serie con TC bilateral, 39 % de las sindesmosis reducidas estaban malreducidas y tenían peores resultados (fuente: Sagi HC y colaboradores, 2012). Con lesión de 3 ligamentos, la malreducción posoperatoria fue de 28 % frente a 11 % con 2 ligamentos (fuente: Spindler FT y colaboradores, 2024). El botón de sutura tuvo menos malreducción que el tornillo en el metaanálisis (0,8 % frente a 11,5 %) (fuente: Shimozono Y y colaboradores, 2019). Seudoartrosis del maléolo medial. Sin fijación, 20 % frente a 0 % con fijación en un ensayo; 8 de 13 sin síntomas (fuente: Carter TH y colaboradores, 2024). Lesiones osteocondrales. Una revisión halló incidencia de 45 % en fracturas evaluadas inmediatamente tras el trauma; la localización más frecuente fue el astrágalo (43 % de las lesiones) (fuente: Martijn HA y colaboradores, 2021). Los autores señalan que son lesiones tratables si se buscan durante la cirugía índice (fuente: Martijn HA y colaboradores, 2021). Diabetes. Un metaanálisis de 12 estudios halló que el riesgo global de complicaciones fue el doble en diabéticos (OR 1,9; IC 95 % 1,7-2,03), más alto con cirugía frente al tratamiento no quirúrgico (OR 3,7; IC 95 % 2,3-6,2), con riesgo de infección multiplicado por 3 (OR 3,4; IC 95 % 2,9-9,8, tal como lo reportan los autores) y aún mayor en diabetes avanzada (OR 8,4; IC 95 % 2,9-24,5) (fuente: Lopez-Capdevila L y colaboradores, 2021). Una revisión reporta en general (cirugía de pie y tobillo) infección de 13,2 % en diabéticos frente a 2,8 % en no diabéticos, y cita un estudio con odds ratio de 21 para complicaciones cuando la fractura de tobillo del diabético se trata sin cirugía (fuente: Gougoulias N y colaboradores, 2020). Insuficiente estabilidad puede disparar Charcot y llevar a deformidad, úlcera, infección profunda y amputación (fuente: Gougoulias N y colaboradores, 2020). Mortalidad en mayores. Los mayores de 65 años con fractura de tobillo tienen al año más riesgo de morir que la población general de su edad (IRR 1,47) (fuente: Gundtoft PH y colaboradores, 2025). Artrosis. Véase Pronóstico.</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«Malreducción de la sindesmosis en TC posoperatoria» muestra lo siguiente. Serie de reducciones sindesmales (Sagi): 39 por ciento (fuente: Sagi HC y colaboradores, 2012). Lesión de 3 ligamentos (botón): 28 por ciento (fuente: Spindler FT y colaboradores, 2024). Lesión de 2 ligamentos (botón): 11 por ciento (fuente: Spindler FT y colaboradores, 2024). Tornillo (metaanálisis): 11.5 por ciento (fuente: Shimozono Y y colaboradores, 2019). Botón de sutura (metaanálisis): 0.8 por ciento (fuente: Shimozono Y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«Diabetes y fractura de tobillo: odds ratio de complicaciones (metaanálisis)» muestra lo siguiente. Complicaciones globales: 1.9 OR (fuente: Lopez-Capdevila L y colaboradores, 2021). Infección: 3.4 OR (fuente: Lopez-Capdevila L y colaboradores, 2021). Cirugía frente a no cirugía (en diabéticos): 3.7 OR (fuente: Lopez-Capdevila L y colaboradores, 2021). Diabetes avanzada: 8.4 OR (fuente: Lopez-Capdevila L y colaboradores, 2021). En el documento Word de este tema encontrarás además: Complicaciones: cifras reportadas. Con esto cerramos complicaciones. Sigamos con pronóstico.</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Artrosis radiográfica. Una revisión sistemática de 34 estudios (3447 pacientes) halló incidencia de artrosis de 25 % (IC 95 % 18-32), y de 34 % (IC 95 % 23-45) en fracturas más graves con afectación del maléolo posterior; la gravedad de la fractura fue el factor pronóstico más importante, pero también hay riesgo con lesiones simples (fuente: Swierstra BA y colaboradores, 2022). La heterogeneidad fue alta, así que son cifras aproximadas (fuente: Swierstra BA y colaboradores, 2022). Largo plazo. A 21 años de fracturas PER tratadas solo con tornillos sindesmales, 44 de 48 pacientes tenían AOFAS bueno o excelente, aunque 24 de 49 mostraban artrosis radiográfica; el predictor más importante fue el dolor referido por el paciente, no la artrosis radiográfica (fuente: Lambers KT y colaboradores, 2013). A 11 años de fracturas trimaleolares, no hubo diferencia clínica entre fijar o no el fragmento posterior, pero el grupo fijado tuvo artrosis más avanzada (fuente: Chidda A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Cirugía frente a no cirugía. En un ensayo con seguimiento a 7 años, las quejas del tobillo fueron similares (11/43 frente a 14/49) (fuente: Donken CC y colaboradores, 2012). En mayores. A los 6 meses el OMAS fue de 64,5 con yeso y 66,0 con cirugía (fuente: Willett K y colaboradores, 2016). Lo que cambia el pronóstico. Malreducción sindesmal: peores resultados funcionales a 2 años (fuente: Sagi HC y colaboradores, 2012). Complicación de herida: en una serie, el AOFAS fue 11,5 puntos menor y el OMAS 10 puntos menor tras 43 meses (fuente: Schepers T y colaboradores, 2013). Mortalidad. Aumentada en mayores de 65 años (IRR 1,47 al año) (fuente: Gundtoft PH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«Artrosis radiográfica tras fractura de tobillo» muestra lo siguiente. Todas las fracturas (revisión sistemática): 25 por ciento (fuente: Swierstra BA y colaboradores, 2022). Fracturas graves con maléolo posterior: 34 por ciento (fuente: Swierstra BA y colaboradores, 2022). PER con tornillos sindesmales, a 21 años: 49 por ciento (fuente: Lambers KT y colaboradores, 2013). Con esto cerramos pronóstico. Sigamos con rehabilitación y carga precoz.</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y carga precoz. Lo que dice la mejor síntesis. La revisión Cochrane de 2024 (53 estudios, 4489 adultos) comparó la carga precoz (en las primeras 3 semanas) con la tardía (12 estudios, 1403 participantes) y concluyó que la función probablemente es mejor con la precoz (DM 3,56; IC 95 % 1,35-5,78; evidencia de certeza moderada), aunque la diferencia no llega a ser clínicamente significativa (fuente: Lewis SR y colaboradores, 2024). Sobre reoperación, puede haber poca o ninguna diferencia (RR 0,50; IC 95 % 0,09-2,68; certeza baja) (fuente: Lewis SR y colaboradores, 2024). Tras cirugía, un soporte removible puede mejorar la función (DM 6,39; IC 95 % 1,69-11,09; certeza baja); tras tratamiento no quirúrgico, no hubo diferencia entre soporte removible y no removible (DM 1,08; IC 95 % −3,18 a 5,34) (fuente: Lewis SR y colaboradores, 2024). Ensayo de carga a las 2 semanas. En 110 pacientes operados, la carga y movilidad a las 2 semanas frente a no carga con yeso 6 semanas no cambió el tiempo de retorno al trabajo; a las 6 semanas el grupo precoz tuvo mejor rango de movimiento (41 frente a 29), mejor OMAS (45 frente a 32) y no hubo diferencias en infección ni pérdida de reducción (fuente: Dehghan N y colaboradores, 2016). En el grupo tardío hubo más retiradas de implante por irritación de la placa (19 % frente a 2 %) (fuente: Dehghan N y colaboradores, 2016). Metaanálisis. Un metaanálisis de 25 estudios halló que los ejercicios activos adelantan el retorno al trabajo (diferencia de −20,76 días) sin diferencia de complicaciones (RR 1,22) y que la carga precoz no aumentó complicaciones (RR 1,26) (fuente: Smeeing DP y colaboradores, 2015). Otro de ensayos no halló diferencias a 1 año; a las 12 semanas la función fue mejor con carga precoz; la movilización precoz se asoció a más complicaciones (fuente: Tong J y colaboradores, 2024). Recomendaciones de guías. BOAST: la mayoría de los pacientes puede apoyar el pie según tolere, con férula o yeso, salvo que haya dudas sobre la estabilidad de la fijación o una contraindicación como la neuropatía periférica; el control en la clínica de fracturas debe ocurrir dentro de las 6 semanas posteriores a la cirugía (fuente: British Orthopaedic Association, 2016). NICE: en fracturas unimaleolares tratadas sin cirugía, carga inmediata sin restricción (fuente: National Institute for Health and Care Excellence, 2016). Casos especiales. Diabetes: cabe una carga protegida temprana siempre que la fijación haya sido rígida y sin deformidad (fuente: Gougoulias N y colaboradores, 2020). Sindesmosis: los autores de una revisión evitan la carga 8-10 semanas, con o sin retiro del tornillo; es una preferencia, no un estándar (fuente: Pogliacomi F y colaboradores, 2021). Fijación dudosa o hueso osteoporótico: individualizar con el tutor (práctica habitual / opinión experta). Lenguaje con el paciente. «Cargar pronto, con una fijación estable, no pareció aumentar las reoperaciones y dio una mejoría pequeña y temprana» (resumen de (fuente: Lewis SR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«Carga a las 2 semanas frente a 6 semanas sin carga: resultados a las 6 semanas» muestra lo siguiente. Rango de movimiento: carga precoz: 41 puntos (fuente: Dehghan N y colaboradores, 2016). Rango de movimiento: carga tardía: 29 puntos (fuente: Dehghan N y colaboradores, 2016). OMAS: carga precoz: 45 puntos (fuente: Dehghan N y colaboradores, 2016). OMAS: carga tardía: 32 puntos (fuente: Dehghan N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«Rehabilitación tras fijación: comparaciones principales (Cochrane 2024)» tiene 3 columnas: Comparación, Función, Reoperación. Fila 1: Comparación, Carga precoz (≤ 3 semanas) frente a tardía (fuente: Lewis SR y colaboradores, 2024); Función, DM 3,56 (IC 95 % 1,35-5,78), certeza moderada, no clínicamente significativa (fuente: Lewis SR y colaboradores, 2024); Reoperación, RR 0,50 (IC 95 % 0,09-2,68), certeza baja (fuente: Lewis SR y colaboradores, 2024). Fila 2: Comparación, Soporte removible frente a no removible, tras cirugía; Función, DM 6,39 (IC 95 % 1,69-11,09), certeza baja (fuente: Lewis SR y colaboradores, 2024); Reoperación, RR 1,20 (IC 95 % 0,39-3,71), certeza baja (fuente: Lewis SR y colaboradores, 2024). Fila 3: Comparación, Soporte removible frente a no removible, sin cirugía; Función, DM 1,08 (IC 95 % −3,18 a 5,34), certeza baja (fuente: Lewis SR y colaboradores, 2024); Reoperación, Muy baja certeza (fuente: Lewis SR y colaboradores, 2024). (fuente: Lewis SR y colaboradores, 2024). Con esto cerramos rehabilitación y carga precoz.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Estabilidad antes que clasificación: la mortaja inestable se fija, y en mayores de 60 años el yeso de contacto cerrado también es posible mientras la reducción se sostenga (fuente: British Orthopaedic Association, 2016). Basta que la mortaja se ensanche un milímetro para que el contacto tibioastragalino caiga 42 %: la reducción debe ser anatómica (fuente: Hermans JJ y colaboradores, 2010). La sindesmosis y el deltoides se evalúan con pruebas de estabilidad, no con una medida radiográfica aislada (fuente: Nielson JH y colaboradores, 2005) (fuente: Hermans JJ y colaboradores, 2012). Importan la piel y el momento de operar: según los factores de riesgo, la infección tras la fijación va de 1,5 % a 16 % (fuente: Tausendfreund J y colaboradores, 2025). Individualizar: el mayor frágil y el diabético complicado no se tratan como el joven sano (fuente: Willett K y colaboradores, 2016) (fuente: Gougoulias N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Antes de decidir, dejar registrados el estado de la piel, la circulación, la sensibilidad y las comorbilidades (fuente: British Orthopaedic Association, 2016). Si la palpación duele en el peroné proximal, sospechar Maisonneuve y radiografiar toda la pierna (fuente: British Orthopaedic Association, 2016). Después de reducir una luxación, volver a examinar el estado neurovascular y confirmar la reducción con nuevas radiografías (fuente: British Orthopaedic Association, 2016). En patrones complejos, sobre todo si hay compromiso del maléolo posterior, la TC puede aclarar la configuración (fuente: British Orthopaedic Association, 2016). En el diabético con neuropatía se prefiere la fijación rígida, porque el yeso puede desencadenar una neuroartropatía de Charcot (fuente: Gougoulias N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Se trata la estabilidad de la mortaja, no el trazo (fuente: British Orthopaedic Association, 2016). Ottawa descarta; no confirma (fuente: Beckenkamp PR y colaboradores, 2017). Weber B aislada: investigue el deltoides con una prueba de estabilidad (fuente: McConnell T y colaboradores, 2004). En mayores seleccionados, el yeso de contacto cerrado es una opción válida con sus costos (fuente: Willett K y colaboradores, 2016). Pruebe la sindesmosis después de fijar los maléolos; un gancho negativo no tranquiliza (fuente: Pakarinen H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chart" Target="../charts/char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chart" Target="../charts/char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chart" Target="../charts/char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chart" Target="../charts/char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chart" Target="../charts/char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 Id="rId3" Type="http://schemas.openxmlformats.org/officeDocument/2006/relationships/chart" Target="../charts/char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chart" Target="../charts/char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 Id="rId3" Type="http://schemas.openxmlformats.org/officeDocument/2006/relationships/chart" Target="../charts/chart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chart" Target="../charts/chart1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 Id="rId3" Type="http://schemas.openxmlformats.org/officeDocument/2006/relationships/chart" Target="../charts/chart1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 Id="rId3" Type="http://schemas.openxmlformats.org/officeDocument/2006/relationships/chart" Target="../charts/char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 Id="rId3" Type="http://schemas.openxmlformats.org/officeDocument/2006/relationships/chart" Target="../charts/char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Fracturas maleolares del tobillo: de la mortaja a la decisión</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trauma-adulto · tobillo · R1-R4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2026-10-04.</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a:t>
            </a:r>
          </a:p>
          <a:p>
            <a:pPr marL="347472" indent="-347472">
              <a:spcAft>
                <a:spcPts val="1400"/>
              </a:spcAft>
              <a:buChar char="•"/>
            </a:pPr>
            <a:r>
              <a:rPr sz="2200">
                <a:solidFill>
                  <a:srgbClr val="263238"/>
                </a:solidFill>
                <a:latin typeface="Calibri"/>
              </a:rPr>
              <a:t>2. Epidemiología</a:t>
            </a:r>
          </a:p>
          <a:p>
            <a:pPr marL="347472" indent="-347472">
              <a:spcAft>
                <a:spcPts val="1400"/>
              </a:spcAft>
              <a:buChar char="•"/>
            </a:pPr>
            <a:r>
              <a:rPr sz="2200">
                <a:solidFill>
                  <a:srgbClr val="263238"/>
                </a:solidFill>
                <a:latin typeface="Calibri"/>
              </a:rPr>
              <a:t>3. Mecanismo de lesión</a:t>
            </a:r>
          </a:p>
          <a:p>
            <a:pPr marL="347472" indent="-347472">
              <a:spcAft>
                <a:spcPts val="1400"/>
              </a:spcAft>
              <a:buChar char="•"/>
            </a:pPr>
            <a:r>
              <a:rPr sz="2200">
                <a:solidFill>
                  <a:srgbClr val="263238"/>
                </a:solidFill>
                <a:latin typeface="Calibri"/>
              </a:rPr>
              <a:t>4. Anatomía de la mortaja y de la sindesmosis</a:t>
            </a:r>
          </a:p>
          <a:p>
            <a:pPr marL="347472" indent="-347472">
              <a:spcAft>
                <a:spcPts val="1400"/>
              </a:spcAft>
              <a:buChar char="•"/>
            </a:pPr>
            <a:r>
              <a:rPr sz="2200">
                <a:solidFill>
                  <a:srgbClr val="263238"/>
                </a:solidFill>
                <a:latin typeface="Calibri"/>
              </a:rPr>
              <a:t>5. Variantes que hay que reconocer</a:t>
            </a:r>
          </a:p>
          <a:p>
            <a:pPr marL="347472" indent="-347472">
              <a:spcAft>
                <a:spcPts val="1400"/>
              </a:spcAft>
              <a:buChar char="•"/>
            </a:pPr>
            <a:r>
              <a:rPr sz="2200">
                <a:solidFill>
                  <a:srgbClr val="263238"/>
                </a:solidFill>
                <a:latin typeface="Calibri"/>
              </a:rPr>
              <a:t>6. Biomecánica: por qué importa el milímetro</a:t>
            </a:r>
          </a:p>
          <a:p>
            <a:pPr marL="347472" indent="-347472">
              <a:spcAft>
                <a:spcPts val="1400"/>
              </a:spcAft>
              <a:buChar char="•"/>
            </a:pPr>
            <a:r>
              <a:rPr sz="2200">
                <a:solidFill>
                  <a:srgbClr val="263238"/>
                </a:solidFill>
                <a:latin typeface="Calibri"/>
              </a:rPr>
              <a:t>7. Clasificación: qué sirve y para qué</a:t>
            </a:r>
          </a:p>
          <a:p>
            <a:pPr marL="347472" indent="-347472">
              <a:spcAft>
                <a:spcPts val="1400"/>
              </a:spcAft>
              <a:buChar char="•"/>
            </a:pPr>
            <a:r>
              <a:rPr sz="2200">
                <a:solidFill>
                  <a:srgbClr val="263238"/>
                </a:solidFill>
                <a:latin typeface="Calibri"/>
              </a:rPr>
              <a:t>8. Diagnóstico: de la urgencia a la imagen</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Examen físico: reglas de Ottawa y pruebas de ligamentos</a:t>
            </a:r>
          </a:p>
          <a:p>
            <a:pPr marL="347472" indent="-347472">
              <a:spcAft>
                <a:spcPts val="1400"/>
              </a:spcAft>
              <a:buChar char="•"/>
            </a:pPr>
            <a:r>
              <a:rPr sz="2200">
                <a:solidFill>
                  <a:srgbClr val="263238"/>
                </a:solidFill>
                <a:latin typeface="Calibri"/>
              </a:rPr>
              <a:t>10. Imágenes: qué miden y qué no miden</a:t>
            </a:r>
          </a:p>
          <a:p>
            <a:pPr marL="347472" indent="-347472">
              <a:spcAft>
                <a:spcPts val="1400"/>
              </a:spcAft>
              <a:buChar char="•"/>
            </a:pPr>
            <a:r>
              <a:rPr sz="2200">
                <a:solidFill>
                  <a:srgbClr val="263238"/>
                </a:solidFill>
                <a:latin typeface="Calibri"/>
              </a:rPr>
              <a:t>11. Algoritmo de decisión</a:t>
            </a:r>
          </a:p>
          <a:p>
            <a:pPr marL="347472" indent="-347472">
              <a:spcAft>
                <a:spcPts val="1400"/>
              </a:spcAft>
              <a:buChar char="•"/>
            </a:pPr>
            <a:r>
              <a:rPr sz="2200">
                <a:solidFill>
                  <a:srgbClr val="263238"/>
                </a:solidFill>
                <a:latin typeface="Calibri"/>
              </a:rPr>
              <a:t>12. Tratamiento: conservador y quirúrgico</a:t>
            </a:r>
          </a:p>
          <a:p>
            <a:pPr marL="347472" indent="-347472">
              <a:spcAft>
                <a:spcPts val="1400"/>
              </a:spcAft>
              <a:buChar char="•"/>
            </a:pPr>
            <a:r>
              <a:rPr sz="2200">
                <a:solidFill>
                  <a:srgbClr val="263238"/>
                </a:solidFill>
                <a:latin typeface="Calibri"/>
              </a:rPr>
              <a:t>13. Técnica quirúrgica: para entender, no para copiar</a:t>
            </a:r>
          </a:p>
          <a:p>
            <a:pPr marL="347472" indent="-347472">
              <a:spcAft>
                <a:spcPts val="1400"/>
              </a:spcAft>
              <a:buChar char="•"/>
            </a:pPr>
            <a:r>
              <a:rPr sz="2200">
                <a:solidFill>
                  <a:srgbClr val="263238"/>
                </a:solidFill>
                <a:latin typeface="Calibri"/>
              </a:rPr>
              <a:t>14. Complicaciones</a:t>
            </a:r>
          </a:p>
          <a:p>
            <a:pPr marL="347472" indent="-347472">
              <a:spcAft>
                <a:spcPts val="1400"/>
              </a:spcAft>
              <a:buChar char="•"/>
            </a:pPr>
            <a:r>
              <a:rPr sz="2200">
                <a:solidFill>
                  <a:srgbClr val="263238"/>
                </a:solidFill>
                <a:latin typeface="Calibri"/>
              </a:rPr>
              <a:t>15. Pronóstico</a:t>
            </a:r>
          </a:p>
          <a:p>
            <a:pPr marL="347472" indent="-347472">
              <a:spcAft>
                <a:spcPts val="1400"/>
              </a:spcAft>
              <a:buChar char="•"/>
            </a:pPr>
            <a:r>
              <a:rPr sz="2200">
                <a:solidFill>
                  <a:srgbClr val="263238"/>
                </a:solidFill>
                <a:latin typeface="Calibri"/>
              </a:rPr>
              <a:t>16. Rehabilitación y carga precoz</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66</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British Orthopaedic Association. London: BOA;.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fractura maleolar se trata por la estabilidad de la mortaja, no por el trazo: se busca una mortaja que quede estable y alineada, con la anatomía normal como situación ideal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66</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British Orthopaedic Association. London: BOA;.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Una fractura maleolar es la fractura de uno o más de los tres componentes óseos de la mortaja del tobillo: el maléolo lateral (peroné distal)…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66</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British Orthopaedic Association. London: BOA;.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idea que ordena todo el capítulo: se trata la estabilidad de la mortaja, no el trazo de fractura.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66</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British Orthopaedic Association. London: BOA;.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Por eso, ante cada caso conviene hacerse tres preguntas:</a:t>
            </a:r>
          </a:p>
          <a:p>
            <a:pPr marL="347472" indent="-347472">
              <a:spcAft>
                <a:spcPts val="1400"/>
              </a:spcAft>
              <a:buChar char="•"/>
            </a:pPr>
            <a:r>
              <a:rPr sz="2400">
                <a:solidFill>
                  <a:srgbClr val="263238"/>
                </a:solidFill>
                <a:latin typeface="Calibri"/>
              </a:rPr>
              <a:t>¿Qué estructuras se rompieron: lateral, deltoides, sindesmosis, maléolo posterior?</a:t>
            </a:r>
          </a:p>
          <a:p>
            <a:pPr marL="347472" indent="-347472">
              <a:spcAft>
                <a:spcPts val="1400"/>
              </a:spcAft>
              <a:buChar char="•"/>
            </a:pPr>
            <a:r>
              <a:rPr sz="2400">
                <a:solidFill>
                  <a:srgbClr val="263238"/>
                </a:solidFill>
                <a:latin typeface="Calibri"/>
              </a:rPr>
              <a:t>¿La mortaja está congruente y se mantiene así sin ayuda?</a:t>
            </a:r>
          </a:p>
          <a:p>
            <a:pPr marL="347472" indent="-347472">
              <a:spcAft>
                <a:spcPts val="1400"/>
              </a:spcAft>
              <a:buChar char="•"/>
            </a:pPr>
            <a:r>
              <a:rPr sz="2400">
                <a:solidFill>
                  <a:srgbClr val="263238"/>
                </a:solidFill>
                <a:latin typeface="Calibri"/>
              </a:rPr>
              <a:t>¿Qué piel y qué paciente tengo delante?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66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[r7] Hermans JJ et al. J Anat. 2010. doi:10.1111/j.1469-7580.2010.01302.x</a:t>
            </a:r>
          </a:p>
          <a:p>
            <a:r>
              <a:rPr sz="800">
                <a:solidFill>
                  <a:srgbClr val="5A6469"/>
                </a:solidFill>
                <a:latin typeface="Calibri"/>
              </a:rPr>
              <a:t>[r17] Pogliacomi F et al. World J Orthop. 2021. doi:10.5312/wjo.v12.i5.270</a:t>
            </a:r>
          </a:p>
          <a:p>
            <a:r>
              <a:rPr sz="800">
                <a:solidFill>
                  <a:srgbClr val="5A6469"/>
                </a:solidFill>
                <a:latin typeface="Calibri"/>
              </a:rPr>
              <a:t>[r20] Juto H et al. BMC Musculoskelet Disord. 2018. doi:10.1186/s12891-018-2326-x</a:t>
            </a:r>
          </a:p>
          <a:p>
            <a:r>
              <a:rPr sz="800">
                <a:solidFill>
                  <a:srgbClr val="5A6469"/>
                </a:solidFill>
                <a:latin typeface="Calibri"/>
              </a:rPr>
              <a:t>[r21] Gundtoft PH et al. Acta Orthop. 2025. doi:10.2340/17453674.2025.43006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 una de las fracturas más frecuentes, y cada vez lo es más en mayores.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66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[r22] Pflüger P et al. EFORT Open Rev. 2021. doi:10.1302/2058-5241.6.200138</a:t>
            </a:r>
          </a:p>
          <a:p>
            <a:r>
              <a:rPr sz="1000">
                <a:solidFill>
                  <a:srgbClr val="5A6469"/>
                </a:solidFill>
                <a:latin typeface="Calibri"/>
              </a:rPr>
              <a:t>[r23] Shimozono Y et al. Am J Sports Med. 2019. doi:10.1177/0363546518804804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Las trimaleolares llegan hasta 40 por 100.000 personas-año según una revisión reciente [r22].</a:t>
            </a:r>
          </a:p>
          <a:p>
            <a:pPr marL="347472" indent="-347472">
              <a:spcAft>
                <a:spcPts val="1400"/>
              </a:spcAft>
              <a:buChar char="•"/>
            </a:pPr>
            <a:r>
              <a:rPr sz="2400">
                <a:solidFill>
                  <a:srgbClr val="263238"/>
                </a:solidFill>
                <a:latin typeface="Calibri"/>
              </a:rPr>
              <a:t>Sindesmosis.</a:t>
            </a:r>
          </a:p>
          <a:p>
            <a:pPr marL="347472" indent="-347472">
              <a:spcAft>
                <a:spcPts val="1400"/>
              </a:spcAft>
              <a:buChar char="•"/>
            </a:pPr>
            <a:r>
              <a:rPr sz="2400">
                <a:solidFill>
                  <a:srgbClr val="263238"/>
                </a:solidFill>
                <a:latin typeface="Calibri"/>
              </a:rPr>
              <a:t>Una revisión calcula que alrededor de 20 % de las fracturas de tobillo necesita fijación quirúrgica por lesión de la sindesmosis [r23].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66</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Incidencia de fractura de tobillo en adultos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Juto H et al. BMC Musculoskelet Disord. 2018. doi:10.1186/s12891-018-2326-x</a:t>
            </a:r>
          </a:p>
          <a:p>
            <a:r>
              <a:rPr sz="1000">
                <a:solidFill>
                  <a:srgbClr val="5A6469"/>
                </a:solidFill>
                <a:latin typeface="Calibri"/>
              </a:rPr>
              <a:t>[r21] Gundtoft PH et al. Acta Orthop. 2025. doi:10.2340/17453674.2025.43006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66</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British Orthopaedic Association. London: BOA;. 2016.</a:t>
            </a:r>
          </a:p>
          <a:p>
            <a:r>
              <a:rPr sz="1000">
                <a:solidFill>
                  <a:srgbClr val="5A6469"/>
                </a:solidFill>
                <a:latin typeface="Calibri"/>
              </a:rPr>
              <a:t>[r25] Kyriacou H et al. J Perioper Pract. 2021. doi:10.1177/1750458920969029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mayoría son lesiones torsionales de baja energía [r1].</a:t>
            </a:r>
          </a:p>
          <a:p>
            <a:pPr marL="347472" indent="-347472">
              <a:spcAft>
                <a:spcPts val="1400"/>
              </a:spcAft>
              <a:buChar char="•"/>
            </a:pPr>
            <a:r>
              <a:rPr sz="2400">
                <a:solidFill>
                  <a:srgbClr val="263238"/>
                </a:solidFill>
                <a:latin typeface="Calibri"/>
              </a:rPr>
              <a:t>La clasificación de Lauge-Hansen se centra en el mecanismo de lesión, deducido de una serie de experimentos en cadáver [r25].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66</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Pogliacomi F et al. World J Orthop. 2021. doi:10.5312/wjo.v12.i5.270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sindesmosis se lesiona con más frecuencia en pronación con rotación externa y en pronación con abducción, y menos en SER [r17].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66</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Patrones de Lauge-Hansen y secuencia de lesión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Pogliacomi F et al. World J Orthop. 2021. doi:10.5312/wjo.v12.i5.270</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2121408"/>
                <a:gridCol w="2121408"/>
                <a:gridCol w="2121408"/>
                <a:gridCol w="2121408"/>
                <a:gridCol w="2121408"/>
              </a:tblGrid>
              <a:tr h="457200">
                <a:tc>
                  <a:txBody>
                    <a:bodyPr/>
                    <a:lstStyle/>
                    <a:p>
                      <a:r>
                        <a:rPr sz="1400" b="1">
                          <a:solidFill>
                            <a:srgbClr val="FFFFFF"/>
                          </a:solidFill>
                          <a:latin typeface="Calibri"/>
                        </a:rPr>
                        <a:t>Patrón</a:t>
                      </a:r>
                    </a:p>
                  </a:txBody>
                  <a:tcPr>
                    <a:solidFill>
                      <a:srgbClr val="0F5F6B"/>
                    </a:solidFill>
                  </a:tcPr>
                </a:tc>
                <a:tc>
                  <a:txBody>
                    <a:bodyPr/>
                    <a:lstStyle/>
                    <a:p>
                      <a:r>
                        <a:rPr sz="1400" b="1">
                          <a:solidFill>
                            <a:srgbClr val="FFFFFF"/>
                          </a:solidFill>
                          <a:latin typeface="Calibri"/>
                        </a:rPr>
                        <a:t>Estadio 1</a:t>
                      </a:r>
                    </a:p>
                  </a:txBody>
                  <a:tcPr>
                    <a:solidFill>
                      <a:srgbClr val="0F5F6B"/>
                    </a:solidFill>
                  </a:tcPr>
                </a:tc>
                <a:tc>
                  <a:txBody>
                    <a:bodyPr/>
                    <a:lstStyle/>
                    <a:p>
                      <a:r>
                        <a:rPr sz="1400" b="1">
                          <a:solidFill>
                            <a:srgbClr val="FFFFFF"/>
                          </a:solidFill>
                          <a:latin typeface="Calibri"/>
                        </a:rPr>
                        <a:t>Estadio 2</a:t>
                      </a:r>
                    </a:p>
                  </a:txBody>
                  <a:tcPr>
                    <a:solidFill>
                      <a:srgbClr val="0F5F6B"/>
                    </a:solidFill>
                  </a:tcPr>
                </a:tc>
                <a:tc>
                  <a:txBody>
                    <a:bodyPr/>
                    <a:lstStyle/>
                    <a:p>
                      <a:r>
                        <a:rPr sz="1400" b="1">
                          <a:solidFill>
                            <a:srgbClr val="FFFFFF"/>
                          </a:solidFill>
                          <a:latin typeface="Calibri"/>
                        </a:rPr>
                        <a:t>Estadio 3</a:t>
                      </a:r>
                    </a:p>
                  </a:txBody>
                  <a:tcPr>
                    <a:solidFill>
                      <a:srgbClr val="0F5F6B"/>
                    </a:solidFill>
                  </a:tcPr>
                </a:tc>
                <a:tc>
                  <a:txBody>
                    <a:bodyPr/>
                    <a:lstStyle/>
                    <a:p>
                      <a:r>
                        <a:rPr sz="1400" b="1">
                          <a:solidFill>
                            <a:srgbClr val="FFFFFF"/>
                          </a:solidFill>
                          <a:latin typeface="Calibri"/>
                        </a:rPr>
                        <a:t>Estadio 4</a:t>
                      </a:r>
                    </a:p>
                  </a:txBody>
                  <a:tcPr>
                    <a:solidFill>
                      <a:srgbClr val="0F5F6B"/>
                    </a:solidFill>
                  </a:tcPr>
                </a:tc>
              </a:tr>
              <a:tr h="457200">
                <a:tc>
                  <a:txBody>
                    <a:bodyPr/>
                    <a:lstStyle/>
                    <a:p>
                      <a:r>
                        <a:rPr sz="1400">
                          <a:solidFill>
                            <a:srgbClr val="263238"/>
                          </a:solidFill>
                          <a:latin typeface="Calibri"/>
                        </a:rPr>
                        <a:t>Supinación-rotación externa (SER)</a:t>
                      </a:r>
                    </a:p>
                  </a:txBody>
                  <a:tcPr>
                    <a:solidFill>
                      <a:srgbClr val="EEF3F4"/>
                    </a:solidFill>
                  </a:tcPr>
                </a:tc>
                <a:tc>
                  <a:txBody>
                    <a:bodyPr/>
                    <a:lstStyle/>
                    <a:p>
                      <a:r>
                        <a:rPr sz="1400">
                          <a:solidFill>
                            <a:srgbClr val="263238"/>
                          </a:solidFill>
                          <a:latin typeface="Calibri"/>
                        </a:rPr>
                        <a:t>Lig. tibioperoneo anteroinferior (AITFL) [r17]</a:t>
                      </a:r>
                    </a:p>
                  </a:txBody>
                  <a:tcPr>
                    <a:solidFill>
                      <a:srgbClr val="EEF3F4"/>
                    </a:solidFill>
                  </a:tcPr>
                </a:tc>
                <a:tc>
                  <a:txBody>
                    <a:bodyPr/>
                    <a:lstStyle/>
                    <a:p>
                      <a:r>
                        <a:rPr sz="1400">
                          <a:solidFill>
                            <a:srgbClr val="263238"/>
                          </a:solidFill>
                          <a:latin typeface="Calibri"/>
                        </a:rPr>
                        <a:t>Fractura oblicua o espiral del peroné distal [r17]</a:t>
                      </a:r>
                    </a:p>
                  </a:txBody>
                  <a:tcPr>
                    <a:solidFill>
                      <a:srgbClr val="EEF3F4"/>
                    </a:solidFill>
                  </a:tcPr>
                </a:tc>
                <a:tc>
                  <a:txBody>
                    <a:bodyPr/>
                    <a:lstStyle/>
                    <a:p>
                      <a:r>
                        <a:rPr sz="1400">
                          <a:solidFill>
                            <a:srgbClr val="263238"/>
                          </a:solidFill>
                          <a:latin typeface="Calibri"/>
                        </a:rPr>
                        <a:t>Lig. tibioperoneo posteroinferior (PITFL) o maléolo posterior [r17]</a:t>
                      </a:r>
                    </a:p>
                  </a:txBody>
                  <a:tcPr>
                    <a:solidFill>
                      <a:srgbClr val="EEF3F4"/>
                    </a:solidFill>
                  </a:tcPr>
                </a:tc>
                <a:tc>
                  <a:txBody>
                    <a:bodyPr/>
                    <a:lstStyle/>
                    <a:p>
                      <a:r>
                        <a:rPr sz="1400">
                          <a:solidFill>
                            <a:srgbClr val="263238"/>
                          </a:solidFill>
                          <a:latin typeface="Calibri"/>
                        </a:rPr>
                        <a:t>Maléolo medial o rotura del deltoides [r17]</a:t>
                      </a:r>
                    </a:p>
                  </a:txBody>
                  <a:tcPr>
                    <a:solidFill>
                      <a:srgbClr val="EEF3F4"/>
                    </a:solidFill>
                  </a:tcPr>
                </a:tc>
              </a:tr>
              <a:tr h="457200">
                <a:tc>
                  <a:txBody>
                    <a:bodyPr/>
                    <a:lstStyle/>
                    <a:p>
                      <a:r>
                        <a:rPr sz="1400">
                          <a:solidFill>
                            <a:srgbClr val="263238"/>
                          </a:solidFill>
                          <a:latin typeface="Calibri"/>
                        </a:rPr>
                        <a:t>Supinación-aducción (SA)</a:t>
                      </a:r>
                    </a:p>
                  </a:txBody>
                  <a:tcPr>
                    <a:solidFill>
                      <a:srgbClr val="FFFFFF"/>
                    </a:solidFill>
                  </a:tcPr>
                </a:tc>
                <a:tc>
                  <a:txBody>
                    <a:bodyPr/>
                    <a:lstStyle/>
                    <a:p>
                      <a:r>
                        <a:rPr sz="1400">
                          <a:solidFill>
                            <a:srgbClr val="263238"/>
                          </a:solidFill>
                          <a:latin typeface="Calibri"/>
                        </a:rPr>
                        <a:t>Fractura transversa del maléolo lateral bajo el plafón, o avulsión de los ligamentos laterales [r17]</a:t>
                      </a:r>
                    </a:p>
                  </a:txBody>
                  <a:tcPr>
                    <a:solidFill>
                      <a:srgbClr val="FFFFFF"/>
                    </a:solidFill>
                  </a:tcPr>
                </a:tc>
                <a:tc>
                  <a:txBody>
                    <a:bodyPr/>
                    <a:lstStyle/>
                    <a:p>
                      <a:r>
                        <a:rPr sz="1400">
                          <a:solidFill>
                            <a:srgbClr val="263238"/>
                          </a:solidFill>
                          <a:latin typeface="Calibri"/>
                        </a:rPr>
                        <a:t>Fractura vertical del maléolo medial o lesión del deltoides [r17]</a:t>
                      </a:r>
                    </a:p>
                  </a:txBody>
                  <a:tcPr>
                    <a:solidFill>
                      <a:srgbClr val="FFFFFF"/>
                    </a:solidFill>
                  </a:tcPr>
                </a:tc>
                <a:tc>
                  <a:txBody>
                    <a:bodyPr/>
                    <a:lstStyle/>
                    <a:p>
                      <a:r>
                        <a:rPr sz="1400">
                          <a:solidFill>
                            <a:srgbClr val="263238"/>
                          </a:solidFill>
                          <a:latin typeface="Calibri"/>
                        </a:rPr>
                        <a:t>—</a:t>
                      </a:r>
                    </a:p>
                  </a:txBody>
                  <a:tcPr>
                    <a:solidFill>
                      <a:srgbClr val="FFFFFF"/>
                    </a:solidFill>
                  </a:tcPr>
                </a:tc>
                <a:tc>
                  <a:txBody>
                    <a:bodyPr/>
                    <a:lstStyle/>
                    <a:p>
                      <a:r>
                        <a:rPr sz="1400">
                          <a:solidFill>
                            <a:srgbClr val="263238"/>
                          </a:solidFill>
                          <a:latin typeface="Calibri"/>
                        </a:rPr>
                        <a:t>—</a:t>
                      </a:r>
                    </a:p>
                  </a:txBody>
                  <a:tcPr>
                    <a:solidFill>
                      <a:srgbClr val="FFFFFF"/>
                    </a:solidFill>
                  </a:tcPr>
                </a:tc>
              </a:tr>
              <a:tr h="457200">
                <a:tc>
                  <a:txBody>
                    <a:bodyPr/>
                    <a:lstStyle/>
                    <a:p>
                      <a:r>
                        <a:rPr sz="1400">
                          <a:solidFill>
                            <a:srgbClr val="263238"/>
                          </a:solidFill>
                          <a:latin typeface="Calibri"/>
                        </a:rPr>
                        <a:t>Pronación-rotación externa (PER)</a:t>
                      </a:r>
                    </a:p>
                  </a:txBody>
                  <a:tcPr>
                    <a:solidFill>
                      <a:srgbClr val="EEF3F4"/>
                    </a:solidFill>
                  </a:tcPr>
                </a:tc>
                <a:tc>
                  <a:txBody>
                    <a:bodyPr/>
                    <a:lstStyle/>
                    <a:p>
                      <a:r>
                        <a:rPr sz="1400">
                          <a:solidFill>
                            <a:srgbClr val="263238"/>
                          </a:solidFill>
                          <a:latin typeface="Calibri"/>
                        </a:rPr>
                        <a:t>Deltoides o maléolo medial [r17]</a:t>
                      </a:r>
                    </a:p>
                  </a:txBody>
                  <a:tcPr>
                    <a:solidFill>
                      <a:srgbClr val="EEF3F4"/>
                    </a:solidFill>
                  </a:tcPr>
                </a:tc>
                <a:tc>
                  <a:txBody>
                    <a:bodyPr/>
                    <a:lstStyle/>
                    <a:p>
                      <a:r>
                        <a:rPr sz="1400">
                          <a:solidFill>
                            <a:srgbClr val="263238"/>
                          </a:solidFill>
                          <a:latin typeface="Calibri"/>
                        </a:rPr>
                        <a:t>AITFL [r17]</a:t>
                      </a:r>
                    </a:p>
                  </a:txBody>
                  <a:tcPr>
                    <a:solidFill>
                      <a:srgbClr val="EEF3F4"/>
                    </a:solidFill>
                  </a:tcPr>
                </a:tc>
                <a:tc>
                  <a:txBody>
                    <a:bodyPr/>
                    <a:lstStyle/>
                    <a:p>
                      <a:r>
                        <a:rPr sz="1400">
                          <a:solidFill>
                            <a:srgbClr val="263238"/>
                          </a:solidFill>
                          <a:latin typeface="Calibri"/>
                        </a:rPr>
                        <a:t>Fractura oblicua o espiral del peroné sobre el plafón [r17]</a:t>
                      </a:r>
                    </a:p>
                  </a:txBody>
                  <a:tcPr>
                    <a:solidFill>
                      <a:srgbClr val="EEF3F4"/>
                    </a:solidFill>
                  </a:tcPr>
                </a:tc>
                <a:tc>
                  <a:txBody>
                    <a:bodyPr/>
                    <a:lstStyle/>
                    <a:p>
                      <a:r>
                        <a:rPr sz="1400">
                          <a:solidFill>
                            <a:srgbClr val="263238"/>
                          </a:solidFill>
                          <a:latin typeface="Calibri"/>
                        </a:rPr>
                        <a:t>Maléolo posterior o PITFL [r17]</a:t>
                      </a:r>
                    </a:p>
                  </a:txBody>
                  <a:tcPr>
                    <a:solidFill>
                      <a:srgbClr val="EEF3F4"/>
                    </a:solidFill>
                  </a:tcPr>
                </a:tc>
              </a:tr>
              <a:tr h="457200">
                <a:tc>
                  <a:txBody>
                    <a:bodyPr/>
                    <a:lstStyle/>
                    <a:p>
                      <a:r>
                        <a:rPr sz="1400">
                          <a:solidFill>
                            <a:srgbClr val="263238"/>
                          </a:solidFill>
                          <a:latin typeface="Calibri"/>
                        </a:rPr>
                        <a:t>Pronación-abducción (PA)</a:t>
                      </a:r>
                    </a:p>
                  </a:txBody>
                  <a:tcPr>
                    <a:solidFill>
                      <a:srgbClr val="FFFFFF"/>
                    </a:solidFill>
                  </a:tcPr>
                </a:tc>
                <a:tc>
                  <a:txBody>
                    <a:bodyPr/>
                    <a:lstStyle/>
                    <a:p>
                      <a:r>
                        <a:rPr sz="1400">
                          <a:solidFill>
                            <a:srgbClr val="263238"/>
                          </a:solidFill>
                          <a:latin typeface="Calibri"/>
                        </a:rPr>
                        <a:t>Deltoides o fractura transversa del maléolo medial [r17]</a:t>
                      </a:r>
                    </a:p>
                  </a:txBody>
                  <a:tcPr>
                    <a:solidFill>
                      <a:srgbClr val="FFFFFF"/>
                    </a:solidFill>
                  </a:tcPr>
                </a:tc>
                <a:tc>
                  <a:txBody>
                    <a:bodyPr/>
                    <a:lstStyle/>
                    <a:p>
                      <a:r>
                        <a:rPr sz="1400">
                          <a:solidFill>
                            <a:srgbClr val="263238"/>
                          </a:solidFill>
                          <a:latin typeface="Calibri"/>
                        </a:rPr>
                        <a:t>AITFL [r17]</a:t>
                      </a:r>
                    </a:p>
                  </a:txBody>
                  <a:tcPr>
                    <a:solidFill>
                      <a:srgbClr val="FFFFFF"/>
                    </a:solidFill>
                  </a:tcPr>
                </a:tc>
                <a:tc>
                  <a:txBody>
                    <a:bodyPr/>
                    <a:lstStyle/>
                    <a:p>
                      <a:r>
                        <a:rPr sz="1400">
                          <a:solidFill>
                            <a:srgbClr val="263238"/>
                          </a:solidFill>
                          <a:latin typeface="Calibri"/>
                        </a:rPr>
                        <a:t>Fractura transversa o conminuta del peroné sobre el plafón [r17]</a:t>
                      </a:r>
                    </a:p>
                  </a:txBody>
                  <a:tcPr>
                    <a:solidFill>
                      <a:srgbClr val="FFFFFF"/>
                    </a:solidFill>
                  </a:tcPr>
                </a:tc>
                <a:tc>
                  <a:txBody>
                    <a:bodyPr/>
                    <a:lstStyle/>
                    <a:p>
                      <a:r>
                        <a:rPr sz="1400">
                          <a:solidFill>
                            <a:srgbClr val="263238"/>
                          </a:solidFill>
                          <a:latin typeface="Calibri"/>
                        </a:rPr>
                        <a:t>—</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66</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de la mortaja y de la sindesmosis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Hermans JJ et al. J Anat. 2010. doi:10.1111/j.1469-7580.2010.01302.x</a:t>
            </a:r>
          </a:p>
          <a:p>
            <a:r>
              <a:rPr sz="1000">
                <a:solidFill>
                  <a:srgbClr val="5A6469"/>
                </a:solidFill>
                <a:latin typeface="Calibri"/>
              </a:rPr>
              <a:t>[r17] Pogliacomi F et al. World J Orthop. 2021. doi:10.5312/wjo.v12.i5.270</a:t>
            </a:r>
          </a:p>
          <a:p>
            <a:r>
              <a:rPr sz="1000">
                <a:solidFill>
                  <a:srgbClr val="5A6469"/>
                </a:solidFill>
                <a:latin typeface="Calibri"/>
              </a:rPr>
              <a:t>[r26] van Leeuwen CAT et al. Eur J Trauma Emerg Surg. 2022. doi:10.1007/s00068-021-01757-2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Mortaja.</a:t>
            </a:r>
          </a:p>
          <a:p>
            <a:pPr marL="347472" indent="-347472">
              <a:spcAft>
                <a:spcPts val="1400"/>
              </a:spcAft>
              <a:buChar char="•"/>
            </a:pPr>
            <a:r>
              <a:rPr sz="2800">
                <a:solidFill>
                  <a:srgbClr val="263238"/>
                </a:solidFill>
                <a:latin typeface="Calibri"/>
              </a:rPr>
              <a:t>El astrágalo encaja entre el plafón tibial, el maléolo medial y el maléolo lateral.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66</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de la mortaja y de la sindesmosis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Pogliacomi F et al. World J Orthop. 2021. doi:10.5312/wjo.v12.i5.270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Dos ideas para recordar:</a:t>
            </a:r>
          </a:p>
          <a:p>
            <a:pPr marL="347472" indent="-347472">
              <a:spcAft>
                <a:spcPts val="1400"/>
              </a:spcAft>
              <a:buChar char="•"/>
            </a:pPr>
            <a:r>
              <a:rPr sz="2400">
                <a:solidFill>
                  <a:srgbClr val="263238"/>
                </a:solidFill>
                <a:latin typeface="Calibri"/>
              </a:rPr>
              <a:t>El ligamento anterior (AITFL) es el más frágil del complejo y el primero en recibir tensión cuando hay rotación externa [r17].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66</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Ligamentos de la sindesmosis distal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Pogliacomi F et al. World J Orthop. 2021. doi:10.5312/wjo.v12.i5.270</a:t>
            </a:r>
          </a:p>
          <a:p>
            <a:r>
              <a:rPr sz="1000">
                <a:solidFill>
                  <a:srgbClr val="5A6469"/>
                </a:solidFill>
                <a:latin typeface="Calibri"/>
              </a:rPr>
              <a:t>[r7] Hermans JJ et al. J Anat. 2010. doi:10.1111/j.1469-7580.2010.01302.x</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5303520"/>
                <a:gridCol w="5303520"/>
              </a:tblGrid>
              <a:tr h="457200">
                <a:tc>
                  <a:txBody>
                    <a:bodyPr/>
                    <a:lstStyle/>
                    <a:p>
                      <a:r>
                        <a:rPr sz="1600" b="1">
                          <a:solidFill>
                            <a:srgbClr val="FFFFFF"/>
                          </a:solidFill>
                          <a:latin typeface="Calibri"/>
                        </a:rPr>
                        <a:t>Ligamento</a:t>
                      </a:r>
                    </a:p>
                  </a:txBody>
                  <a:tcPr>
                    <a:solidFill>
                      <a:srgbClr val="0F5F6B"/>
                    </a:solidFill>
                  </a:tcPr>
                </a:tc>
                <a:tc>
                  <a:txBody>
                    <a:bodyPr/>
                    <a:lstStyle/>
                    <a:p>
                      <a:r>
                        <a:rPr sz="1600" b="1">
                          <a:solidFill>
                            <a:srgbClr val="FFFFFF"/>
                          </a:solidFill>
                          <a:latin typeface="Calibri"/>
                        </a:rPr>
                        <a:t>Rasgo clave</a:t>
                      </a:r>
                    </a:p>
                  </a:txBody>
                  <a:tcPr>
                    <a:solidFill>
                      <a:srgbClr val="0F5F6B"/>
                    </a:solidFill>
                  </a:tcPr>
                </a:tc>
              </a:tr>
              <a:tr h="457200">
                <a:tc>
                  <a:txBody>
                    <a:bodyPr/>
                    <a:lstStyle/>
                    <a:p>
                      <a:r>
                        <a:rPr sz="1600">
                          <a:solidFill>
                            <a:srgbClr val="263238"/>
                          </a:solidFill>
                          <a:latin typeface="Calibri"/>
                        </a:rPr>
                        <a:t>Tibioperoneo anteroinferior (AITFL)</a:t>
                      </a:r>
                    </a:p>
                  </a:txBody>
                  <a:tcPr>
                    <a:solidFill>
                      <a:srgbClr val="EEF3F4"/>
                    </a:solidFill>
                  </a:tcPr>
                </a:tc>
                <a:tc>
                  <a:txBody>
                    <a:bodyPr/>
                    <a:lstStyle/>
                    <a:p>
                      <a:r>
                        <a:rPr sz="1600">
                          <a:solidFill>
                            <a:srgbClr val="263238"/>
                          </a:solidFill>
                          <a:latin typeface="Calibri"/>
                        </a:rPr>
                        <a:t>Oblicuo a unos 45°, de tubérculo de Chaput a tubérculo de Wagstaffe; el más débil y el primero en tensarse [r17]</a:t>
                      </a:r>
                    </a:p>
                  </a:txBody>
                  <a:tcPr>
                    <a:solidFill>
                      <a:srgbClr val="EEF3F4"/>
                    </a:solidFill>
                  </a:tcPr>
                </a:tc>
              </a:tr>
              <a:tr h="457200">
                <a:tc>
                  <a:txBody>
                    <a:bodyPr/>
                    <a:lstStyle/>
                    <a:p>
                      <a:r>
                        <a:rPr sz="1600">
                          <a:solidFill>
                            <a:srgbClr val="263238"/>
                          </a:solidFill>
                          <a:latin typeface="Calibri"/>
                        </a:rPr>
                        <a:t>Tibioperoneo posteroinferior (PITFL)</a:t>
                      </a:r>
                    </a:p>
                  </a:txBody>
                  <a:tcPr>
                    <a:solidFill>
                      <a:srgbClr val="FFFFFF"/>
                    </a:solidFill>
                  </a:tcPr>
                </a:tc>
                <a:tc>
                  <a:txBody>
                    <a:bodyPr/>
                    <a:lstStyle/>
                    <a:p>
                      <a:r>
                        <a:rPr sz="1600">
                          <a:solidFill>
                            <a:srgbClr val="263238"/>
                          </a:solidFill>
                          <a:latin typeface="Calibri"/>
                        </a:rPr>
                        <a:t>El más fuerte; nace del tubérculo de Volkmann y desciende posterolateral [r17]</a:t>
                      </a:r>
                    </a:p>
                  </a:txBody>
                  <a:tcPr>
                    <a:solidFill>
                      <a:srgbClr val="FFFFFF"/>
                    </a:solidFill>
                  </a:tcPr>
                </a:tc>
              </a:tr>
              <a:tr h="457200">
                <a:tc>
                  <a:txBody>
                    <a:bodyPr/>
                    <a:lstStyle/>
                    <a:p>
                      <a:r>
                        <a:rPr sz="1600">
                          <a:solidFill>
                            <a:srgbClr val="263238"/>
                          </a:solidFill>
                          <a:latin typeface="Calibri"/>
                        </a:rPr>
                        <a:t>Interóseo</a:t>
                      </a:r>
                    </a:p>
                  </a:txBody>
                  <a:tcPr>
                    <a:solidFill>
                      <a:srgbClr val="EEF3F4"/>
                    </a:solidFill>
                  </a:tcPr>
                </a:tc>
                <a:tc>
                  <a:txBody>
                    <a:bodyPr/>
                    <a:lstStyle/>
                    <a:p>
                      <a:r>
                        <a:rPr sz="1600">
                          <a:solidFill>
                            <a:srgbClr val="263238"/>
                          </a:solidFill>
                          <a:latin typeface="Calibri"/>
                        </a:rPr>
                        <a:t>Es la parte distal, engrosada, de la membrana interósea; actúa como un «resorte» que deja abrir un poco la mortaja en dorsiflexión [r17]</a:t>
                      </a:r>
                    </a:p>
                  </a:txBody>
                  <a:tcPr>
                    <a:solidFill>
                      <a:srgbClr val="EEF3F4"/>
                    </a:solidFill>
                  </a:tcPr>
                </a:tc>
              </a:tr>
              <a:tr h="457200">
                <a:tc>
                  <a:txBody>
                    <a:bodyPr/>
                    <a:lstStyle/>
                    <a:p>
                      <a:r>
                        <a:rPr sz="1600">
                          <a:solidFill>
                            <a:srgbClr val="263238"/>
                          </a:solidFill>
                          <a:latin typeface="Calibri"/>
                        </a:rPr>
                        <a:t>Transverso</a:t>
                      </a:r>
                    </a:p>
                  </a:txBody>
                  <a:tcPr>
                    <a:solidFill>
                      <a:srgbClr val="FFFFFF"/>
                    </a:solidFill>
                  </a:tcPr>
                </a:tc>
                <a:tc>
                  <a:txBody>
                    <a:bodyPr/>
                    <a:lstStyle/>
                    <a:p>
                      <a:r>
                        <a:rPr sz="1600">
                          <a:solidFill>
                            <a:srgbClr val="263238"/>
                          </a:solidFill>
                          <a:latin typeface="Calibri"/>
                        </a:rPr>
                        <a:t>Corre en horizontal por debajo del PITFL y hace de «labrum»: agranda el borde posterior e inferior de la tibia [r17]</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66</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que hay que reconocer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Pogliacomi F et al. World J Orthop. 2021. doi:10.5312/wjo.v12.i5.270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Bimaleolar equivalente. En SER 4 la lesión medial puede ser fractura del maléolo o rotura del deltoides. La radiografía puede mostrar «solo peroné»… [r17]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66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que hay que reconocer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[r22] Pflüger P et al. EFORT Open Rev. 2021. doi:10.1302/2058-5241.6.200138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Trimaleolar. Se la tiene por inestable y por lo general se opera; la TC ofrece la imagen detallada del maléolo posterior que hace falta para planificar [r22].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66</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Fragmento posterior en TC: tipos de Haraguchi (57 fracturas)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Haraguchi N et al. J Bone Joint Surg Am. 2006. doi:10.2106/JBJS.E.00856</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Tipo</a:t>
                      </a:r>
                    </a:p>
                  </a:txBody>
                  <a:tcPr>
                    <a:solidFill>
                      <a:srgbClr val="0F5F6B"/>
                    </a:solidFill>
                  </a:tcPr>
                </a:tc>
                <a:tc>
                  <a:txBody>
                    <a:bodyPr/>
                    <a:lstStyle/>
                    <a:p>
                      <a:r>
                        <a:rPr sz="1600" b="1">
                          <a:solidFill>
                            <a:srgbClr val="FFFFFF"/>
                          </a:solidFill>
                          <a:latin typeface="Calibri"/>
                        </a:rPr>
                        <a:t>Frecuencia</a:t>
                      </a:r>
                    </a:p>
                  </a:txBody>
                  <a:tcPr>
                    <a:solidFill>
                      <a:srgbClr val="0F5F6B"/>
                    </a:solidFill>
                  </a:tcPr>
                </a:tc>
                <a:tc>
                  <a:txBody>
                    <a:bodyPr/>
                    <a:lstStyle/>
                    <a:p>
                      <a:r>
                        <a:rPr sz="1600" b="1">
                          <a:solidFill>
                            <a:srgbClr val="FFFFFF"/>
                          </a:solidFill>
                          <a:latin typeface="Calibri"/>
                        </a:rPr>
                        <a:t>Dato que importa</a:t>
                      </a:r>
                    </a:p>
                  </a:txBody>
                  <a:tcPr>
                    <a:solidFill>
                      <a:srgbClr val="0F5F6B"/>
                    </a:solidFill>
                  </a:tcPr>
                </a:tc>
              </a:tr>
              <a:tr h="457200">
                <a:tc>
                  <a:txBody>
                    <a:bodyPr/>
                    <a:lstStyle/>
                    <a:p>
                      <a:r>
                        <a:rPr sz="1600">
                          <a:solidFill>
                            <a:srgbClr val="263238"/>
                          </a:solidFill>
                          <a:latin typeface="Calibri"/>
                        </a:rPr>
                        <a:t>1 · Posterolateral oblicuo</a:t>
                      </a:r>
                    </a:p>
                  </a:txBody>
                  <a:tcPr>
                    <a:solidFill>
                      <a:srgbClr val="EEF3F4"/>
                    </a:solidFill>
                  </a:tcPr>
                </a:tc>
                <a:tc>
                  <a:txBody>
                    <a:bodyPr/>
                    <a:lstStyle/>
                    <a:p>
                      <a:r>
                        <a:rPr sz="1600">
                          <a:solidFill>
                            <a:srgbClr val="263238"/>
                          </a:solidFill>
                          <a:latin typeface="Calibri"/>
                        </a:rPr>
                        <a:t>38 fracturas (67 %) [r29]</a:t>
                      </a:r>
                    </a:p>
                  </a:txBody>
                  <a:tcPr>
                    <a:solidFill>
                      <a:srgbClr val="EEF3F4"/>
                    </a:solidFill>
                  </a:tcPr>
                </a:tc>
                <a:tc>
                  <a:txBody>
                    <a:bodyPr/>
                    <a:lstStyle/>
                    <a:p>
                      <a:r>
                        <a:rPr sz="1600">
                          <a:solidFill>
                            <a:srgbClr val="263238"/>
                          </a:solidFill>
                          <a:latin typeface="Calibri"/>
                        </a:rPr>
                        <a:t>Fragmento medio: 11,7 % del área del plafón [r29]</a:t>
                      </a:r>
                    </a:p>
                  </a:txBody>
                  <a:tcPr>
                    <a:solidFill>
                      <a:srgbClr val="EEF3F4"/>
                    </a:solidFill>
                  </a:tcPr>
                </a:tc>
              </a:tr>
              <a:tr h="457200">
                <a:tc>
                  <a:txBody>
                    <a:bodyPr/>
                    <a:lstStyle/>
                    <a:p>
                      <a:r>
                        <a:rPr sz="1600">
                          <a:solidFill>
                            <a:srgbClr val="263238"/>
                          </a:solidFill>
                          <a:latin typeface="Calibri"/>
                        </a:rPr>
                        <a:t>2 · Extensión medial</a:t>
                      </a:r>
                    </a:p>
                  </a:txBody>
                  <a:tcPr>
                    <a:solidFill>
                      <a:srgbClr val="FFFFFF"/>
                    </a:solidFill>
                  </a:tcPr>
                </a:tc>
                <a:tc>
                  <a:txBody>
                    <a:bodyPr/>
                    <a:lstStyle/>
                    <a:p>
                      <a:r>
                        <a:rPr sz="1600">
                          <a:solidFill>
                            <a:srgbClr val="263238"/>
                          </a:solidFill>
                          <a:latin typeface="Calibri"/>
                        </a:rPr>
                        <a:t>11 fracturas (19 %) [r29]</a:t>
                      </a:r>
                    </a:p>
                  </a:txBody>
                  <a:tcPr>
                    <a:solidFill>
                      <a:srgbClr val="FFFFFF"/>
                    </a:solidFill>
                  </a:tcPr>
                </a:tc>
                <a:tc>
                  <a:txBody>
                    <a:bodyPr/>
                    <a:lstStyle/>
                    <a:p>
                      <a:r>
                        <a:rPr sz="1600">
                          <a:solidFill>
                            <a:srgbClr val="263238"/>
                          </a:solidFill>
                          <a:latin typeface="Calibri"/>
                        </a:rPr>
                        <a:t>Fragmento medio: 29,8 % del área del plafón; puede incluir gran parte del maléolo medial [r29]</a:t>
                      </a:r>
                    </a:p>
                  </a:txBody>
                  <a:tcPr>
                    <a:solidFill>
                      <a:srgbClr val="FFFFFF"/>
                    </a:solidFill>
                  </a:tcPr>
                </a:tc>
              </a:tr>
              <a:tr h="457200">
                <a:tc>
                  <a:txBody>
                    <a:bodyPr/>
                    <a:lstStyle/>
                    <a:p>
                      <a:r>
                        <a:rPr sz="1600">
                          <a:solidFill>
                            <a:srgbClr val="263238"/>
                          </a:solidFill>
                          <a:latin typeface="Calibri"/>
                        </a:rPr>
                        <a:t>3 · Pequeño en concha</a:t>
                      </a:r>
                    </a:p>
                  </a:txBody>
                  <a:tcPr>
                    <a:solidFill>
                      <a:srgbClr val="EEF3F4"/>
                    </a:solidFill>
                  </a:tcPr>
                </a:tc>
                <a:tc>
                  <a:txBody>
                    <a:bodyPr/>
                    <a:lstStyle/>
                    <a:p>
                      <a:r>
                        <a:rPr sz="1600">
                          <a:solidFill>
                            <a:srgbClr val="263238"/>
                          </a:solidFill>
                          <a:latin typeface="Calibri"/>
                        </a:rPr>
                        <a:t>8 fracturas (14 %) [r29]</a:t>
                      </a:r>
                    </a:p>
                  </a:txBody>
                  <a:tcPr>
                    <a:solidFill>
                      <a:srgbClr val="EEF3F4"/>
                    </a:solidFill>
                  </a:tcPr>
                </a:tc>
                <a:tc>
                  <a:txBody>
                    <a:bodyPr/>
                    <a:lstStyle/>
                    <a:p>
                      <a:r>
                        <a:rPr sz="1600">
                          <a:solidFill>
                            <a:srgbClr val="263238"/>
                          </a:solidFill>
                          <a:latin typeface="Calibri"/>
                        </a:rPr>
                        <a:t>Fragmentos pequeños [r29]</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66</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 por qué importa el milímetro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Hermans JJ et al. J Anat. 2010. doi:10.1111/j.1469-7580.2010.01302.x</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Un ensanchamiento de 1 mm en la mortaja basta para que el área de contacto tibioastragalina se achique 42 % [r7].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66</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 por qué importa el milímetro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Gardner MJ et al. Clin Orthop Relat Res. 2006. doi:10.1097/01.blo.0000203489.21206.a9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 un estudio biomecánico (cadáver, 10 especímenes) [r14]: sugiere por qué fijar el fragmento posterior ayuda a la sindesmosis, no demuestra mejor resultado clínico.</a:t>
            </a:r>
          </a:p>
          <a:p>
            <a:pPr marL="347472" indent="-347472">
              <a:spcAft>
                <a:spcPts val="1400"/>
              </a:spcAft>
              <a:buChar char="•"/>
            </a:pPr>
            <a:r>
              <a:rPr sz="2400">
                <a:solidFill>
                  <a:srgbClr val="263238"/>
                </a:solidFill>
                <a:latin typeface="Calibri"/>
              </a:rPr>
              <a:t>Rigidez frente a movimiento.</a:t>
            </a:r>
          </a:p>
          <a:p>
            <a:pPr marL="347472" indent="-347472">
              <a:spcAft>
                <a:spcPts val="1400"/>
              </a:spcAft>
              <a:buChar char="•"/>
            </a:pPr>
            <a:r>
              <a:rPr sz="2400">
                <a:solidFill>
                  <a:srgbClr val="263238"/>
                </a:solidFill>
                <a:latin typeface="Calibri"/>
              </a:rPr>
              <a:t>El tornillo sindesmal fija de forma estática.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66</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Rigidez recuperada en cadáver (patrón PER con fragmento posterior)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Gardner MJ et al. Clin Orthop Relat Res. 2006. doi:10.1097/01.blo.0000203489.21206.a9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66</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Clasificación: qué sirve y para qué</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[r7] Hermans JJ et al. J Anat. 2010. doi:10.1111/j.1469-7580.2010.01302.x</a:t>
            </a:r>
          </a:p>
          <a:p>
            <a:r>
              <a:rPr sz="800">
                <a:solidFill>
                  <a:srgbClr val="5A6469"/>
                </a:solidFill>
                <a:latin typeface="Calibri"/>
              </a:rPr>
              <a:t>[r9] Hermans JJ et al. Skeletal Radiol. 2012. doi:10.1007/s00256-011-1284-2</a:t>
            </a:r>
          </a:p>
          <a:p>
            <a:r>
              <a:rPr sz="800">
                <a:solidFill>
                  <a:srgbClr val="5A6469"/>
                </a:solidFill>
                <a:latin typeface="Calibri"/>
              </a:rPr>
              <a:t>[r17] Pogliacomi F et al. World J Orthop. 2021. doi:10.5312/wjo.v12.i5.270</a:t>
            </a:r>
          </a:p>
          <a:p>
            <a:r>
              <a:rPr sz="800">
                <a:solidFill>
                  <a:srgbClr val="5A6469"/>
                </a:solidFill>
                <a:latin typeface="Calibri"/>
              </a:rPr>
              <a:t>[r25] Kyriacou H et al. J Perioper Pract. 2021. doi:10.1177/1750458920969029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hay una clasificación «mejor»; cada una responde una pregunta distinta.</a:t>
            </a:r>
          </a:p>
          <a:p>
            <a:pPr marL="347472" indent="-347472">
              <a:spcAft>
                <a:spcPts val="1400"/>
              </a:spcAft>
              <a:buChar char="•"/>
            </a:pPr>
            <a:r>
              <a:rPr sz="2400">
                <a:solidFill>
                  <a:srgbClr val="263238"/>
                </a:solidFill>
                <a:latin typeface="Calibri"/>
              </a:rPr>
              <a:t>Danis-Weber (A, B, C): dónde está la fractura del peroné respecto a la sindesmosis. Rápida y reproducible. Orienta sobre la sindesmosis.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66</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Concordancia interobservador por sistema (kappa × 100)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[r34] Malek IA et al. J Bone Joint Surg Br. 2006. doi:10.1302/0301-620X.88B9.17954</a:t>
            </a:r>
          </a:p>
          <a:p>
            <a:r>
              <a:rPr sz="1000">
                <a:solidFill>
                  <a:srgbClr val="5A6469"/>
                </a:solidFill>
                <a:latin typeface="Calibri"/>
              </a:rPr>
              <a:t>[r32] Fonseca LLD et al. Rev Bras Ortop. 2018. doi:10.1016/j.rboe.2017.11.013</a:t>
            </a:r>
          </a:p>
          <a:p>
            <a:r>
              <a:rPr sz="1000">
                <a:solidFill>
                  <a:srgbClr val="5A6469"/>
                </a:solidFill>
                <a:latin typeface="Calibri"/>
              </a:rPr>
              <a:t>[r33] Yin MC et al. Orthopedics. 2015. doi:10.3928/01477447-20150701-62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66</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Danis-Weber y su relación con la sindesmosis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Kyriacou H et al. J Perioper Pract. 2021. doi:10.1177/1750458920969029</a:t>
            </a:r>
          </a:p>
          <a:p>
            <a:r>
              <a:rPr sz="1000">
                <a:solidFill>
                  <a:srgbClr val="5A6469"/>
                </a:solidFill>
                <a:latin typeface="Calibri"/>
              </a:rPr>
              <a:t>[r7] Hermans JJ et al. J Anat. 2010. doi:10.1111/j.1469-7580.2010.01302.x</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Tipo</a:t>
                      </a:r>
                    </a:p>
                  </a:txBody>
                  <a:tcPr>
                    <a:solidFill>
                      <a:srgbClr val="0F5F6B"/>
                    </a:solidFill>
                  </a:tcPr>
                </a:tc>
                <a:tc>
                  <a:txBody>
                    <a:bodyPr/>
                    <a:lstStyle/>
                    <a:p>
                      <a:r>
                        <a:rPr sz="1400" b="1">
                          <a:solidFill>
                            <a:srgbClr val="FFFFFF"/>
                          </a:solidFill>
                          <a:latin typeface="Calibri"/>
                        </a:rPr>
                        <a:t>Nivel del peroné</a:t>
                      </a:r>
                    </a:p>
                  </a:txBody>
                  <a:tcPr>
                    <a:solidFill>
                      <a:srgbClr val="0F5F6B"/>
                    </a:solidFill>
                  </a:tcPr>
                </a:tc>
                <a:tc>
                  <a:txBody>
                    <a:bodyPr/>
                    <a:lstStyle/>
                    <a:p>
                      <a:r>
                        <a:rPr sz="1400" b="1">
                          <a:solidFill>
                            <a:srgbClr val="FFFFFF"/>
                          </a:solidFill>
                          <a:latin typeface="Calibri"/>
                        </a:rPr>
                        <a:t>Estabilidad y sindesmosis</a:t>
                      </a:r>
                    </a:p>
                  </a:txBody>
                  <a:tcPr>
                    <a:solidFill>
                      <a:srgbClr val="0F5F6B"/>
                    </a:solidFill>
                  </a:tcPr>
                </a:tc>
                <a:tc>
                  <a:txBody>
                    <a:bodyPr/>
                    <a:lstStyle/>
                    <a:p>
                      <a:r>
                        <a:rPr sz="1400" b="1">
                          <a:solidFill>
                            <a:srgbClr val="FFFFFF"/>
                          </a:solidFill>
                          <a:latin typeface="Calibri"/>
                        </a:rPr>
                        <a:t>Para la decisión</a:t>
                      </a:r>
                    </a:p>
                  </a:txBody>
                  <a:tcPr>
                    <a:solidFill>
                      <a:srgbClr val="0F5F6B"/>
                    </a:solidFill>
                  </a:tcPr>
                </a:tc>
              </a:tr>
              <a:tr h="457200">
                <a:tc>
                  <a:txBody>
                    <a:bodyPr/>
                    <a:lstStyle/>
                    <a:p>
                      <a:r>
                        <a:rPr sz="1400">
                          <a:solidFill>
                            <a:srgbClr val="263238"/>
                          </a:solidFill>
                          <a:latin typeface="Calibri"/>
                        </a:rPr>
                        <a:t>A (infrasindesmal)</a:t>
                      </a:r>
                    </a:p>
                  </a:txBody>
                  <a:tcPr>
                    <a:solidFill>
                      <a:srgbClr val="EEF3F4"/>
                    </a:solidFill>
                  </a:tcPr>
                </a:tc>
                <a:tc>
                  <a:txBody>
                    <a:bodyPr/>
                    <a:lstStyle/>
                    <a:p>
                      <a:r>
                        <a:rPr sz="1400">
                          <a:solidFill>
                            <a:srgbClr val="263238"/>
                          </a:solidFill>
                          <a:latin typeface="Calibri"/>
                        </a:rPr>
                        <a:t>Por debajo de la sindesmosis [r25]</a:t>
                      </a:r>
                    </a:p>
                  </a:txBody>
                  <a:tcPr>
                    <a:solidFill>
                      <a:srgbClr val="EEF3F4"/>
                    </a:solidFill>
                  </a:tcPr>
                </a:tc>
                <a:tc>
                  <a:txBody>
                    <a:bodyPr/>
                    <a:lstStyle/>
                    <a:p>
                      <a:r>
                        <a:rPr sz="1400">
                          <a:solidFill>
                            <a:srgbClr val="263238"/>
                          </a:solidFill>
                          <a:latin typeface="Calibri"/>
                        </a:rPr>
                        <a:t>Suele ser estable; manejo conservador [r25]</a:t>
                      </a:r>
                    </a:p>
                  </a:txBody>
                  <a:tcPr>
                    <a:solidFill>
                      <a:srgbClr val="EEF3F4"/>
                    </a:solidFill>
                  </a:tcPr>
                </a:tc>
                <a:tc>
                  <a:txBody>
                    <a:bodyPr/>
                    <a:lstStyle/>
                    <a:p>
                      <a:r>
                        <a:rPr sz="1400">
                          <a:solidFill>
                            <a:srgbClr val="263238"/>
                          </a:solidFill>
                          <a:latin typeface="Calibri"/>
                        </a:rPr>
                        <a:t>Mirar el maléolo medial: una fractura vertical medial cambia el cuadro</a:t>
                      </a:r>
                    </a:p>
                  </a:txBody>
                  <a:tcPr>
                    <a:solidFill>
                      <a:srgbClr val="EEF3F4"/>
                    </a:solidFill>
                  </a:tcPr>
                </a:tc>
              </a:tr>
              <a:tr h="457200">
                <a:tc>
                  <a:txBody>
                    <a:bodyPr/>
                    <a:lstStyle/>
                    <a:p>
                      <a:r>
                        <a:rPr sz="1400">
                          <a:solidFill>
                            <a:srgbClr val="263238"/>
                          </a:solidFill>
                          <a:latin typeface="Calibri"/>
                        </a:rPr>
                        <a:t>B (transindesmal)</a:t>
                      </a:r>
                    </a:p>
                  </a:txBody>
                  <a:tcPr>
                    <a:solidFill>
                      <a:srgbClr val="FFFFFF"/>
                    </a:solidFill>
                  </a:tcPr>
                </a:tc>
                <a:tc>
                  <a:txBody>
                    <a:bodyPr/>
                    <a:lstStyle/>
                    <a:p>
                      <a:r>
                        <a:rPr sz="1400">
                          <a:solidFill>
                            <a:srgbClr val="263238"/>
                          </a:solidFill>
                          <a:latin typeface="Calibri"/>
                        </a:rPr>
                        <a:t>A nivel de la sindesmosis [r25]</a:t>
                      </a:r>
                    </a:p>
                  </a:txBody>
                  <a:tcPr>
                    <a:solidFill>
                      <a:srgbClr val="FFFFFF"/>
                    </a:solidFill>
                  </a:tcPr>
                </a:tc>
                <a:tc>
                  <a:txBody>
                    <a:bodyPr/>
                    <a:lstStyle/>
                    <a:p>
                      <a:r>
                        <a:rPr sz="1400">
                          <a:solidFill>
                            <a:srgbClr val="263238"/>
                          </a:solidFill>
                          <a:latin typeface="Calibri"/>
                        </a:rPr>
                        <a:t>Estabilidad variable; lesión sindesmal en cerca de la mitad [r25][r7]</a:t>
                      </a:r>
                    </a:p>
                  </a:txBody>
                  <a:tcPr>
                    <a:solidFill>
                      <a:srgbClr val="FFFFFF"/>
                    </a:solidFill>
                  </a:tcPr>
                </a:tc>
                <a:tc>
                  <a:txBody>
                    <a:bodyPr/>
                    <a:lstStyle/>
                    <a:p>
                      <a:r>
                        <a:rPr sz="1400">
                          <a:solidFill>
                            <a:srgbClr val="263238"/>
                          </a:solidFill>
                          <a:latin typeface="Calibri"/>
                        </a:rPr>
                        <a:t>Es la categoría donde más pesa evaluar deltoides y sindesmosis</a:t>
                      </a:r>
                    </a:p>
                  </a:txBody>
                  <a:tcPr>
                    <a:solidFill>
                      <a:srgbClr val="FFFFFF"/>
                    </a:solidFill>
                  </a:tcPr>
                </a:tc>
              </a:tr>
              <a:tr h="457200">
                <a:tc>
                  <a:txBody>
                    <a:bodyPr/>
                    <a:lstStyle/>
                    <a:p>
                      <a:r>
                        <a:rPr sz="1400">
                          <a:solidFill>
                            <a:srgbClr val="263238"/>
                          </a:solidFill>
                          <a:latin typeface="Calibri"/>
                        </a:rPr>
                        <a:t>C (suprasindesmal)</a:t>
                      </a:r>
                    </a:p>
                  </a:txBody>
                  <a:tcPr>
                    <a:solidFill>
                      <a:srgbClr val="EEF3F4"/>
                    </a:solidFill>
                  </a:tcPr>
                </a:tc>
                <a:tc>
                  <a:txBody>
                    <a:bodyPr/>
                    <a:lstStyle/>
                    <a:p>
                      <a:r>
                        <a:rPr sz="1400">
                          <a:solidFill>
                            <a:srgbClr val="263238"/>
                          </a:solidFill>
                          <a:latin typeface="Calibri"/>
                        </a:rPr>
                        <a:t>Por encima de la sindesmosis [r25]</a:t>
                      </a:r>
                    </a:p>
                  </a:txBody>
                  <a:tcPr>
                    <a:solidFill>
                      <a:srgbClr val="EEF3F4"/>
                    </a:solidFill>
                  </a:tcPr>
                </a:tc>
                <a:tc>
                  <a:txBody>
                    <a:bodyPr/>
                    <a:lstStyle/>
                    <a:p>
                      <a:r>
                        <a:rPr sz="1400">
                          <a:solidFill>
                            <a:srgbClr val="263238"/>
                          </a:solidFill>
                          <a:latin typeface="Calibri"/>
                        </a:rPr>
                        <a:t>La sindesmosis suele estar rota; fractura medial o lesión del deltoides asociadas [r25]</a:t>
                      </a:r>
                    </a:p>
                  </a:txBody>
                  <a:tcPr>
                    <a:solidFill>
                      <a:srgbClr val="EEF3F4"/>
                    </a:solidFill>
                  </a:tcPr>
                </a:tc>
                <a:tc>
                  <a:txBody>
                    <a:bodyPr/>
                    <a:lstStyle/>
                    <a:p>
                      <a:r>
                        <a:rPr sz="1400">
                          <a:solidFill>
                            <a:srgbClr val="263238"/>
                          </a:solidFill>
                          <a:latin typeface="Calibri"/>
                        </a:rPr>
                        <a:t>Casi siempre inestable; probar la sindesmosis</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66</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de la urgencia a la imagen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British Orthopaedic Association. London: BOA;.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Primero el paciente.</a:t>
            </a:r>
          </a:p>
          <a:p>
            <a:pPr marL="347472" indent="-347472">
              <a:spcAft>
                <a:spcPts val="1400"/>
              </a:spcAft>
              <a:buChar char="•"/>
            </a:pPr>
            <a:r>
              <a:rPr sz="2400">
                <a:solidFill>
                  <a:srgbClr val="263238"/>
                </a:solidFill>
                <a:latin typeface="Calibri"/>
              </a:rPr>
              <a:t>Deje por escrito cómo ocurrió la lesión y qué se encontró, con atención a la piel, la circulación y la sensibilidad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66</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de la urgencia a la imagen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British Orthopaedic Association. London: BOA;.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Qué radiografías.</a:t>
            </a:r>
          </a:p>
          <a:p>
            <a:pPr marL="347472" indent="-347472">
              <a:spcAft>
                <a:spcPts val="1400"/>
              </a:spcAft>
              <a:buChar char="•"/>
            </a:pPr>
            <a:r>
              <a:rPr sz="2800">
                <a:solidFill>
                  <a:srgbClr val="263238"/>
                </a:solidFill>
                <a:latin typeface="Calibri"/>
              </a:rPr>
              <a:t>Se centran en el tobillo e incluyen una lateral verdadera y una de mortaja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66</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de la urgencia a la imagen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British Orthopaedic Association. London: BOA;.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otra mitad es el estado de los ligamentos: deltoides y sindesmosis.</a:t>
            </a:r>
          </a:p>
          <a:p>
            <a:pPr marL="347472" indent="-347472">
              <a:spcAft>
                <a:spcPts val="1400"/>
              </a:spcAft>
              <a:buChar char="•"/>
            </a:pPr>
            <a:r>
              <a:rPr sz="2400">
                <a:solidFill>
                  <a:srgbClr val="263238"/>
                </a:solidFill>
                <a:latin typeface="Calibri"/>
              </a:rPr>
              <a:t>Las secciones siguientes (examen físico e imágenes) dicen qué tan bien se pueden evaluar.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66</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reglas de Ottawa y pruebas de ligamentos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Beckenkamp PR et al. Br J Sports Med. 2017. doi:10.1136/bjsports-2016-096858</a:t>
            </a:r>
          </a:p>
          <a:p>
            <a:r>
              <a:rPr sz="800">
                <a:solidFill>
                  <a:srgbClr val="5A6469"/>
                </a:solidFill>
                <a:latin typeface="Calibri"/>
              </a:rPr>
              <a:t>[r3] McConnell T et al. J Bone Joint Surg Am. 2004. doi:10.2106/00004623-200410000-00007</a:t>
            </a:r>
          </a:p>
          <a:p>
            <a:r>
              <a:rPr sz="800">
                <a:solidFill>
                  <a:srgbClr val="5A6469"/>
                </a:solidFill>
                <a:latin typeface="Calibri"/>
              </a:rPr>
              <a:t>[r17] Pogliacomi F et al. World J Orthop. 2021. doi:10.5312/wjo.v12.i5.270</a:t>
            </a:r>
          </a:p>
          <a:p>
            <a:r>
              <a:rPr sz="800">
                <a:solidFill>
                  <a:srgbClr val="5A6469"/>
                </a:solidFill>
                <a:latin typeface="Calibri"/>
              </a:rPr>
              <a:t>[r35] Gomes YE et al. BMC Musculoskelet Disord. 2022. doi:10.1186/s12891-022-05831-7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Reglas de Ottawa del tobillo.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66</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Reglas de Ottawa del tobillo: sensibilidad y especificidad agrupadas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Beckenkamp PR et al. Br J Sports Med. 2017. doi:10.1136/bjsports-2016-096858</a:t>
            </a:r>
          </a:p>
          <a:p>
            <a:r>
              <a:rPr sz="1000">
                <a:solidFill>
                  <a:srgbClr val="5A6469"/>
                </a:solidFill>
                <a:latin typeface="Calibri"/>
              </a:rPr>
              <a:t>[r35] Gomes YE et al. BMC Musculoskelet Disord. 2022. doi:10.1186/s12891-022-05831-7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66</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Reglas de Ottawa: precisión según la fuente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[r37] Stiell IG et al. Refinement and prospective validation. 1993. doi:10.1001/jama.269.9.1127</a:t>
            </a:r>
          </a:p>
          <a:p>
            <a:r>
              <a:rPr sz="800">
                <a:solidFill>
                  <a:srgbClr val="5A6469"/>
                </a:solidFill>
                <a:latin typeface="Calibri"/>
              </a:rPr>
              <a:t>[r38] Bachmann LM et al. BMJ. 2003. doi:10.1136/bmj.326.7386.417</a:t>
            </a:r>
          </a:p>
          <a:p>
            <a:r>
              <a:rPr sz="800">
                <a:solidFill>
                  <a:srgbClr val="5A6469"/>
                </a:solidFill>
                <a:latin typeface="Calibri"/>
              </a:rPr>
              <a:t>[r2] Beckenkamp PR et al. Br J Sports Med. 2017. doi:10.1136/bjsports-2016-096858</a:t>
            </a:r>
          </a:p>
          <a:p>
            <a:r>
              <a:rPr sz="800">
                <a:solidFill>
                  <a:srgbClr val="5A6469"/>
                </a:solidFill>
                <a:latin typeface="Calibri"/>
              </a:rPr>
              <a:t>[r35] Gomes YE et al. BMC Musculoskelet Disord. 2022. doi:10.1186/s12891-022-05831-7</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Fuente</a:t>
                      </a:r>
                    </a:p>
                  </a:txBody>
                  <a:tcPr>
                    <a:solidFill>
                      <a:srgbClr val="0F5F6B"/>
                    </a:solidFill>
                  </a:tcPr>
                </a:tc>
                <a:tc>
                  <a:txBody>
                    <a:bodyPr/>
                    <a:lstStyle/>
                    <a:p>
                      <a:r>
                        <a:rPr sz="1400" b="1">
                          <a:solidFill>
                            <a:srgbClr val="FFFFFF"/>
                          </a:solidFill>
                          <a:latin typeface="Calibri"/>
                        </a:rPr>
                        <a:t>Diseño</a:t>
                      </a:r>
                    </a:p>
                  </a:txBody>
                  <a:tcPr>
                    <a:solidFill>
                      <a:srgbClr val="0F5F6B"/>
                    </a:solidFill>
                  </a:tcPr>
                </a:tc>
                <a:tc>
                  <a:txBody>
                    <a:bodyPr/>
                    <a:lstStyle/>
                    <a:p>
                      <a:r>
                        <a:rPr sz="1400" b="1">
                          <a:solidFill>
                            <a:srgbClr val="FFFFFF"/>
                          </a:solidFill>
                          <a:latin typeface="Calibri"/>
                        </a:rPr>
                        <a:t>Sensibilidad</a:t>
                      </a:r>
                    </a:p>
                  </a:txBody>
                  <a:tcPr>
                    <a:solidFill>
                      <a:srgbClr val="0F5F6B"/>
                    </a:solidFill>
                  </a:tcPr>
                </a:tc>
                <a:tc>
                  <a:txBody>
                    <a:bodyPr/>
                    <a:lstStyle/>
                    <a:p>
                      <a:r>
                        <a:rPr sz="1400" b="1">
                          <a:solidFill>
                            <a:srgbClr val="FFFFFF"/>
                          </a:solidFill>
                          <a:latin typeface="Calibri"/>
                        </a:rPr>
                        <a:t>Especificidad / otros</a:t>
                      </a:r>
                    </a:p>
                  </a:txBody>
                  <a:tcPr>
                    <a:solidFill>
                      <a:srgbClr val="0F5F6B"/>
                    </a:solidFill>
                  </a:tcPr>
                </a:tc>
              </a:tr>
              <a:tr h="457200">
                <a:tc>
                  <a:txBody>
                    <a:bodyPr/>
                    <a:lstStyle/>
                    <a:p>
                      <a:r>
                        <a:rPr sz="1400">
                          <a:solidFill>
                            <a:srgbClr val="263238"/>
                          </a:solidFill>
                          <a:latin typeface="Calibri"/>
                        </a:rPr>
                        <a:t>Stiell 1993</a:t>
                      </a:r>
                    </a:p>
                  </a:txBody>
                  <a:tcPr>
                    <a:solidFill>
                      <a:srgbClr val="EEF3F4"/>
                    </a:solidFill>
                  </a:tcPr>
                </a:tc>
                <a:tc>
                  <a:txBody>
                    <a:bodyPr/>
                    <a:lstStyle/>
                    <a:p>
                      <a:r>
                        <a:rPr sz="1400">
                          <a:solidFill>
                            <a:srgbClr val="263238"/>
                          </a:solidFill>
                          <a:latin typeface="Calibri"/>
                        </a:rPr>
                        <a:t>Validación prospectiva, 453 pacientes en la 2.ª etapa [r37]</a:t>
                      </a:r>
                    </a:p>
                  </a:txBody>
                  <a:tcPr>
                    <a:solidFill>
                      <a:srgbClr val="EEF3F4"/>
                    </a:solidFill>
                  </a:tcPr>
                </a:tc>
                <a:tc>
                  <a:txBody>
                    <a:bodyPr/>
                    <a:lstStyle/>
                    <a:p>
                      <a:r>
                        <a:rPr sz="1400">
                          <a:solidFill>
                            <a:srgbClr val="263238"/>
                          </a:solidFill>
                          <a:latin typeface="Calibri"/>
                        </a:rPr>
                        <a:t>1,0 (IC 95 % 0,93-1,0) [r37]</a:t>
                      </a:r>
                    </a:p>
                  </a:txBody>
                  <a:tcPr>
                    <a:solidFill>
                      <a:srgbClr val="EEF3F4"/>
                    </a:solidFill>
                  </a:tcPr>
                </a:tc>
                <a:tc>
                  <a:txBody>
                    <a:bodyPr/>
                    <a:lstStyle/>
                    <a:p>
                      <a:r>
                        <a:rPr sz="1400">
                          <a:solidFill>
                            <a:srgbClr val="263238"/>
                          </a:solidFill>
                          <a:latin typeface="Calibri"/>
                        </a:rPr>
                        <a:t>Reducción potencial de radiografías 34 % [r37]</a:t>
                      </a:r>
                    </a:p>
                  </a:txBody>
                  <a:tcPr>
                    <a:solidFill>
                      <a:srgbClr val="EEF3F4"/>
                    </a:solidFill>
                  </a:tcPr>
                </a:tc>
              </a:tr>
              <a:tr h="457200">
                <a:tc>
                  <a:txBody>
                    <a:bodyPr/>
                    <a:lstStyle/>
                    <a:p>
                      <a:r>
                        <a:rPr sz="1400">
                          <a:solidFill>
                            <a:srgbClr val="263238"/>
                          </a:solidFill>
                          <a:latin typeface="Calibri"/>
                        </a:rPr>
                        <a:t>Bachmann 2003</a:t>
                      </a:r>
                    </a:p>
                  </a:txBody>
                  <a:tcPr>
                    <a:solidFill>
                      <a:srgbClr val="FFFFFF"/>
                    </a:solidFill>
                  </a:tcPr>
                </a:tc>
                <a:tc>
                  <a:txBody>
                    <a:bodyPr/>
                    <a:lstStyle/>
                    <a:p>
                      <a:r>
                        <a:rPr sz="1400">
                          <a:solidFill>
                            <a:srgbClr val="263238"/>
                          </a:solidFill>
                          <a:latin typeface="Calibri"/>
                        </a:rPr>
                        <a:t>Revisión sistemática</a:t>
                      </a:r>
                    </a:p>
                  </a:txBody>
                  <a:tcPr>
                    <a:solidFill>
                      <a:srgbClr val="FFFFFF"/>
                    </a:solidFill>
                  </a:tcPr>
                </a:tc>
                <a:tc>
                  <a:txBody>
                    <a:bodyPr/>
                    <a:lstStyle/>
                    <a:p>
                      <a:r>
                        <a:rPr sz="1400">
                          <a:solidFill>
                            <a:srgbClr val="263238"/>
                          </a:solidFill>
                          <a:latin typeface="Calibri"/>
                        </a:rPr>
                        <a:t>Cercana a 100 % [r38]</a:t>
                      </a:r>
                    </a:p>
                  </a:txBody>
                  <a:tcPr>
                    <a:solidFill>
                      <a:srgbClr val="FFFFFF"/>
                    </a:solidFill>
                  </a:tcPr>
                </a:tc>
                <a:tc>
                  <a:txBody>
                    <a:bodyPr/>
                    <a:lstStyle/>
                    <a:p>
                      <a:r>
                        <a:rPr sz="1400">
                          <a:solidFill>
                            <a:srgbClr val="263238"/>
                          </a:solidFill>
                          <a:latin typeface="Calibri"/>
                        </a:rPr>
                        <a:t>Razón de verosimilitud negativa 0,08 [r38]</a:t>
                      </a:r>
                    </a:p>
                  </a:txBody>
                  <a:tcPr>
                    <a:solidFill>
                      <a:srgbClr val="FFFFFF"/>
                    </a:solidFill>
                  </a:tcPr>
                </a:tc>
              </a:tr>
              <a:tr h="457200">
                <a:tc>
                  <a:txBody>
                    <a:bodyPr/>
                    <a:lstStyle/>
                    <a:p>
                      <a:r>
                        <a:rPr sz="1400">
                          <a:solidFill>
                            <a:srgbClr val="263238"/>
                          </a:solidFill>
                          <a:latin typeface="Calibri"/>
                        </a:rPr>
                        <a:t>Beckenkamp 2017</a:t>
                      </a:r>
                    </a:p>
                  </a:txBody>
                  <a:tcPr>
                    <a:solidFill>
                      <a:srgbClr val="EEF3F4"/>
                    </a:solidFill>
                  </a:tcPr>
                </a:tc>
                <a:tc>
                  <a:txBody>
                    <a:bodyPr/>
                    <a:lstStyle/>
                    <a:p>
                      <a:r>
                        <a:rPr sz="1400">
                          <a:solidFill>
                            <a:srgbClr val="263238"/>
                          </a:solidFill>
                          <a:latin typeface="Calibri"/>
                        </a:rPr>
                        <a:t>Metaanálisis, 66 estudios [r2]</a:t>
                      </a:r>
                    </a:p>
                  </a:txBody>
                  <a:tcPr>
                    <a:solidFill>
                      <a:srgbClr val="EEF3F4"/>
                    </a:solidFill>
                  </a:tcPr>
                </a:tc>
                <a:tc>
                  <a:txBody>
                    <a:bodyPr/>
                    <a:lstStyle/>
                    <a:p>
                      <a:r>
                        <a:rPr sz="1400">
                          <a:solidFill>
                            <a:srgbClr val="263238"/>
                          </a:solidFill>
                          <a:latin typeface="Calibri"/>
                        </a:rPr>
                        <a:t>99,4 % [r2]</a:t>
                      </a:r>
                    </a:p>
                  </a:txBody>
                  <a:tcPr>
                    <a:solidFill>
                      <a:srgbClr val="EEF3F4"/>
                    </a:solidFill>
                  </a:tcPr>
                </a:tc>
                <a:tc>
                  <a:txBody>
                    <a:bodyPr/>
                    <a:lstStyle/>
                    <a:p>
                      <a:r>
                        <a:rPr sz="1400">
                          <a:solidFill>
                            <a:srgbClr val="263238"/>
                          </a:solidFill>
                          <a:latin typeface="Calibri"/>
                        </a:rPr>
                        <a:t>35,3 % [r2]</a:t>
                      </a:r>
                    </a:p>
                  </a:txBody>
                  <a:tcPr>
                    <a:solidFill>
                      <a:srgbClr val="EEF3F4"/>
                    </a:solidFill>
                  </a:tcPr>
                </a:tc>
              </a:tr>
              <a:tr h="457200">
                <a:tc>
                  <a:txBody>
                    <a:bodyPr/>
                    <a:lstStyle/>
                    <a:p>
                      <a:r>
                        <a:rPr sz="1400">
                          <a:solidFill>
                            <a:srgbClr val="263238"/>
                          </a:solidFill>
                          <a:latin typeface="Calibri"/>
                        </a:rPr>
                        <a:t>Gomes 2022</a:t>
                      </a:r>
                    </a:p>
                  </a:txBody>
                  <a:tcPr>
                    <a:solidFill>
                      <a:srgbClr val="FFFFFF"/>
                    </a:solidFill>
                  </a:tcPr>
                </a:tc>
                <a:tc>
                  <a:txBody>
                    <a:bodyPr/>
                    <a:lstStyle/>
                    <a:p>
                      <a:r>
                        <a:rPr sz="1400">
                          <a:solidFill>
                            <a:srgbClr val="263238"/>
                          </a:solidFill>
                          <a:latin typeface="Calibri"/>
                        </a:rPr>
                        <a:t>Metaanálisis, 15 estudios, solo adultos [r35]</a:t>
                      </a:r>
                    </a:p>
                  </a:txBody>
                  <a:tcPr>
                    <a:solidFill>
                      <a:srgbClr val="FFFFFF"/>
                    </a:solidFill>
                  </a:tcPr>
                </a:tc>
                <a:tc>
                  <a:txBody>
                    <a:bodyPr/>
                    <a:lstStyle/>
                    <a:p>
                      <a:r>
                        <a:rPr sz="1400">
                          <a:solidFill>
                            <a:srgbClr val="263238"/>
                          </a:solidFill>
                          <a:latin typeface="Calibri"/>
                        </a:rPr>
                        <a:t>0,91 [r35]</a:t>
                      </a:r>
                    </a:p>
                  </a:txBody>
                  <a:tcPr>
                    <a:solidFill>
                      <a:srgbClr val="FFFFFF"/>
                    </a:solidFill>
                  </a:tcPr>
                </a:tc>
                <a:tc>
                  <a:txBody>
                    <a:bodyPr/>
                    <a:lstStyle/>
                    <a:p>
                      <a:r>
                        <a:rPr sz="1400">
                          <a:solidFill>
                            <a:srgbClr val="263238"/>
                          </a:solidFill>
                          <a:latin typeface="Calibri"/>
                        </a:rPr>
                        <a:t>0,25 [r35]</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66</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qué miden y qué no miden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Pogliacomi F et al. World J Orthop. 2021. doi:10.5312/wjo.v12.i5.270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Mediciones en la radiografía.</a:t>
            </a:r>
          </a:p>
          <a:p>
            <a:pPr marL="347472" indent="-347472">
              <a:spcAft>
                <a:spcPts val="1400"/>
              </a:spcAft>
              <a:buChar char="•"/>
            </a:pPr>
            <a:r>
              <a:rPr sz="2800">
                <a:solidFill>
                  <a:srgbClr val="263238"/>
                </a:solidFill>
                <a:latin typeface="Calibri"/>
              </a:rPr>
              <a:t>Se usan tres: espacio claro tibioperoneo (TFCS), solapamiento tibioperoneo (TFO) y espacio claro medial (MCS) [r17].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66</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Radiografía y ecografía: sensibilidad y especificidad en estudios individuales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Hermans JJ et al. Skeletal Radiol. 2012. doi:10.1007/s00256-011-1284-2</a:t>
            </a:r>
          </a:p>
          <a:p>
            <a:r>
              <a:rPr sz="1000">
                <a:solidFill>
                  <a:srgbClr val="5A6469"/>
                </a:solidFill>
                <a:latin typeface="Calibri"/>
              </a:rPr>
              <a:t>[r26] van Leeuwen CAT et al. Eur J Trauma Emerg Surg. 2022. doi:10.1007/s00068-021-01757-2</a:t>
            </a:r>
          </a:p>
          <a:p>
            <a:r>
              <a:rPr sz="1000">
                <a:solidFill>
                  <a:srgbClr val="5A6469"/>
                </a:solidFill>
                <a:latin typeface="Calibri"/>
              </a:rPr>
              <a:t>[r42] Wu J et al. Med Ultrason. 2021. doi:10.11152/mu-2659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66</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Herramientas para evaluar la integridad del deltoides en SER (rangos de la revisión)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[r39] de Krom MA et al. Injury. 2022. doi:10.1016/j.injury.2021.09.034</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Herramienta</a:t>
                      </a:r>
                    </a:p>
                  </a:txBody>
                  <a:tcPr>
                    <a:solidFill>
                      <a:srgbClr val="0F5F6B"/>
                    </a:solidFill>
                  </a:tcPr>
                </a:tc>
                <a:tc>
                  <a:txBody>
                    <a:bodyPr/>
                    <a:lstStyle/>
                    <a:p>
                      <a:r>
                        <a:rPr sz="1600" b="1">
                          <a:solidFill>
                            <a:srgbClr val="FFFFFF"/>
                          </a:solidFill>
                          <a:latin typeface="Calibri"/>
                        </a:rPr>
                        <a:t>Sensibilidad</a:t>
                      </a:r>
                    </a:p>
                  </a:txBody>
                  <a:tcPr>
                    <a:solidFill>
                      <a:srgbClr val="0F5F6B"/>
                    </a:solidFill>
                  </a:tcPr>
                </a:tc>
                <a:tc>
                  <a:txBody>
                    <a:bodyPr/>
                    <a:lstStyle/>
                    <a:p>
                      <a:r>
                        <a:rPr sz="1600" b="1">
                          <a:solidFill>
                            <a:srgbClr val="FFFFFF"/>
                          </a:solidFill>
                          <a:latin typeface="Calibri"/>
                        </a:rPr>
                        <a:t>Especificidad</a:t>
                      </a:r>
                    </a:p>
                  </a:txBody>
                  <a:tcPr>
                    <a:solidFill>
                      <a:srgbClr val="0F5F6B"/>
                    </a:solidFill>
                  </a:tcPr>
                </a:tc>
              </a:tr>
              <a:tr h="457200">
                <a:tc>
                  <a:txBody>
                    <a:bodyPr/>
                    <a:lstStyle/>
                    <a:p>
                      <a:r>
                        <a:rPr sz="1600">
                          <a:solidFill>
                            <a:srgbClr val="263238"/>
                          </a:solidFill>
                          <a:latin typeface="Calibri"/>
                        </a:rPr>
                        <a:t>Características clínicas</a:t>
                      </a:r>
                    </a:p>
                  </a:txBody>
                  <a:tcPr>
                    <a:solidFill>
                      <a:srgbClr val="EEF3F4"/>
                    </a:solidFill>
                  </a:tcPr>
                </a:tc>
                <a:tc>
                  <a:txBody>
                    <a:bodyPr/>
                    <a:lstStyle/>
                    <a:p>
                      <a:r>
                        <a:rPr sz="1600">
                          <a:solidFill>
                            <a:srgbClr val="263238"/>
                          </a:solidFill>
                          <a:latin typeface="Calibri"/>
                        </a:rPr>
                        <a:t>0,20-0,90 [r39]</a:t>
                      </a:r>
                    </a:p>
                  </a:txBody>
                  <a:tcPr>
                    <a:solidFill>
                      <a:srgbClr val="EEF3F4"/>
                    </a:solidFill>
                  </a:tcPr>
                </a:tc>
                <a:tc>
                  <a:txBody>
                    <a:bodyPr/>
                    <a:lstStyle/>
                    <a:p>
                      <a:r>
                        <a:rPr sz="1600">
                          <a:solidFill>
                            <a:srgbClr val="263238"/>
                          </a:solidFill>
                          <a:latin typeface="Calibri"/>
                        </a:rPr>
                        <a:t>0,38-0,97 [r39]</a:t>
                      </a:r>
                    </a:p>
                  </a:txBody>
                  <a:tcPr>
                    <a:solidFill>
                      <a:srgbClr val="EEF3F4"/>
                    </a:solidFill>
                  </a:tcPr>
                </a:tc>
              </a:tr>
              <a:tr h="457200">
                <a:tc>
                  <a:txBody>
                    <a:bodyPr/>
                    <a:lstStyle/>
                    <a:p>
                      <a:r>
                        <a:rPr sz="1600">
                          <a:solidFill>
                            <a:srgbClr val="263238"/>
                          </a:solidFill>
                          <a:latin typeface="Calibri"/>
                        </a:rPr>
                        <a:t>Radiografía de mortaja convencional</a:t>
                      </a:r>
                    </a:p>
                  </a:txBody>
                  <a:tcPr>
                    <a:solidFill>
                      <a:srgbClr val="FFFFFF"/>
                    </a:solidFill>
                  </a:tcPr>
                </a:tc>
                <a:tc>
                  <a:txBody>
                    <a:bodyPr/>
                    <a:lstStyle/>
                    <a:p>
                      <a:r>
                        <a:rPr sz="1600">
                          <a:solidFill>
                            <a:srgbClr val="263238"/>
                          </a:solidFill>
                          <a:latin typeface="Calibri"/>
                        </a:rPr>
                        <a:t>0,33-0,57 [r39]</a:t>
                      </a:r>
                    </a:p>
                  </a:txBody>
                  <a:tcPr>
                    <a:solidFill>
                      <a:srgbClr val="FFFFFF"/>
                    </a:solidFill>
                  </a:tcPr>
                </a:tc>
                <a:tc>
                  <a:txBody>
                    <a:bodyPr/>
                    <a:lstStyle/>
                    <a:p>
                      <a:r>
                        <a:rPr sz="1600">
                          <a:solidFill>
                            <a:srgbClr val="263238"/>
                          </a:solidFill>
                          <a:latin typeface="Calibri"/>
                        </a:rPr>
                        <a:t>0,60-0,94 [r39]</a:t>
                      </a:r>
                    </a:p>
                  </a:txBody>
                  <a:tcPr>
                    <a:solidFill>
                      <a:srgbClr val="FFFFFF"/>
                    </a:solidFill>
                  </a:tcPr>
                </a:tc>
              </a:tr>
              <a:tr h="457200">
                <a:tc>
                  <a:txBody>
                    <a:bodyPr/>
                    <a:lstStyle/>
                    <a:p>
                      <a:r>
                        <a:rPr sz="1600">
                          <a:solidFill>
                            <a:srgbClr val="263238"/>
                          </a:solidFill>
                          <a:latin typeface="Calibri"/>
                        </a:rPr>
                        <a:t>Radiografía de estrés manual</a:t>
                      </a:r>
                    </a:p>
                  </a:txBody>
                  <a:tcPr>
                    <a:solidFill>
                      <a:srgbClr val="EEF3F4"/>
                    </a:solidFill>
                  </a:tcPr>
                </a:tc>
                <a:tc>
                  <a:txBody>
                    <a:bodyPr/>
                    <a:lstStyle/>
                    <a:p>
                      <a:r>
                        <a:rPr sz="1600">
                          <a:solidFill>
                            <a:srgbClr val="263238"/>
                          </a:solidFill>
                          <a:latin typeface="Calibri"/>
                        </a:rPr>
                        <a:t>0,65-1,00 [r39]</a:t>
                      </a:r>
                    </a:p>
                  </a:txBody>
                  <a:tcPr>
                    <a:solidFill>
                      <a:srgbClr val="EEF3F4"/>
                    </a:solidFill>
                  </a:tcPr>
                </a:tc>
                <a:tc>
                  <a:txBody>
                    <a:bodyPr/>
                    <a:lstStyle/>
                    <a:p>
                      <a:r>
                        <a:rPr sz="1600">
                          <a:solidFill>
                            <a:srgbClr val="263238"/>
                          </a:solidFill>
                          <a:latin typeface="Calibri"/>
                        </a:rPr>
                        <a:t>0,00-0,77 [r39]</a:t>
                      </a:r>
                    </a:p>
                  </a:txBody>
                  <a:tcPr>
                    <a:solidFill>
                      <a:srgbClr val="EEF3F4"/>
                    </a:solidFill>
                  </a:tcPr>
                </a:tc>
              </a:tr>
              <a:tr h="457200">
                <a:tc>
                  <a:txBody>
                    <a:bodyPr/>
                    <a:lstStyle/>
                    <a:p>
                      <a:r>
                        <a:rPr sz="1600">
                          <a:solidFill>
                            <a:srgbClr val="263238"/>
                          </a:solidFill>
                          <a:latin typeface="Calibri"/>
                        </a:rPr>
                        <a:t>Radiografía de estrés por gravedad</a:t>
                      </a:r>
                    </a:p>
                  </a:txBody>
                  <a:tcPr>
                    <a:solidFill>
                      <a:srgbClr val="FFFFFF"/>
                    </a:solidFill>
                  </a:tcPr>
                </a:tc>
                <a:tc>
                  <a:txBody>
                    <a:bodyPr/>
                    <a:lstStyle/>
                    <a:p>
                      <a:r>
                        <a:rPr sz="1600">
                          <a:solidFill>
                            <a:srgbClr val="263238"/>
                          </a:solidFill>
                          <a:latin typeface="Calibri"/>
                        </a:rPr>
                        <a:t>0,71-1,00 [r39]</a:t>
                      </a:r>
                    </a:p>
                  </a:txBody>
                  <a:tcPr>
                    <a:solidFill>
                      <a:srgbClr val="FFFFFF"/>
                    </a:solidFill>
                  </a:tcPr>
                </a:tc>
                <a:tc>
                  <a:txBody>
                    <a:bodyPr/>
                    <a:lstStyle/>
                    <a:p>
                      <a:r>
                        <a:rPr sz="1600">
                          <a:solidFill>
                            <a:srgbClr val="263238"/>
                          </a:solidFill>
                          <a:latin typeface="Calibri"/>
                        </a:rPr>
                        <a:t>0,72-0,88 [r39]</a:t>
                      </a:r>
                    </a:p>
                  </a:txBody>
                  <a:tcPr>
                    <a:solidFill>
                      <a:srgbClr val="FFFFFF"/>
                    </a:solidFill>
                  </a:tcPr>
                </a:tc>
              </a:tr>
              <a:tr h="457200">
                <a:tc>
                  <a:txBody>
                    <a:bodyPr/>
                    <a:lstStyle/>
                    <a:p>
                      <a:r>
                        <a:rPr sz="1600">
                          <a:solidFill>
                            <a:srgbClr val="263238"/>
                          </a:solidFill>
                          <a:latin typeface="Calibri"/>
                        </a:rPr>
                        <a:t>RM</a:t>
                      </a:r>
                    </a:p>
                  </a:txBody>
                  <a:tcPr>
                    <a:solidFill>
                      <a:srgbClr val="EEF3F4"/>
                    </a:solidFill>
                  </a:tcPr>
                </a:tc>
                <a:tc>
                  <a:txBody>
                    <a:bodyPr/>
                    <a:lstStyle/>
                    <a:p>
                      <a:r>
                        <a:rPr sz="1600">
                          <a:solidFill>
                            <a:srgbClr val="263238"/>
                          </a:solidFill>
                          <a:latin typeface="Calibri"/>
                        </a:rPr>
                        <a:t>0,57-0,85 [r39]</a:t>
                      </a:r>
                    </a:p>
                  </a:txBody>
                  <a:tcPr>
                    <a:solidFill>
                      <a:srgbClr val="EEF3F4"/>
                    </a:solidFill>
                  </a:tcPr>
                </a:tc>
                <a:tc>
                  <a:txBody>
                    <a:bodyPr/>
                    <a:lstStyle/>
                    <a:p>
                      <a:r>
                        <a:rPr sz="1600">
                          <a:solidFill>
                            <a:srgbClr val="263238"/>
                          </a:solidFill>
                          <a:latin typeface="Calibri"/>
                        </a:rPr>
                        <a:t>0,81-1,00 [r39]</a:t>
                      </a:r>
                    </a:p>
                  </a:txBody>
                  <a:tcPr>
                    <a:solidFill>
                      <a:srgbClr val="EEF3F4"/>
                    </a:solidFill>
                  </a:tcPr>
                </a:tc>
              </a:tr>
              <a:tr h="457200">
                <a:tc>
                  <a:txBody>
                    <a:bodyPr/>
                    <a:lstStyle/>
                    <a:p>
                      <a:r>
                        <a:rPr sz="1600">
                          <a:solidFill>
                            <a:srgbClr val="263238"/>
                          </a:solidFill>
                          <a:latin typeface="Calibri"/>
                        </a:rPr>
                        <a:t>Ecografía</a:t>
                      </a:r>
                    </a:p>
                  </a:txBody>
                  <a:tcPr>
                    <a:solidFill>
                      <a:srgbClr val="FFFFFF"/>
                    </a:solidFill>
                  </a:tcPr>
                </a:tc>
                <a:tc>
                  <a:txBody>
                    <a:bodyPr/>
                    <a:lstStyle/>
                    <a:p>
                      <a:r>
                        <a:rPr sz="1600">
                          <a:solidFill>
                            <a:srgbClr val="263238"/>
                          </a:solidFill>
                          <a:latin typeface="Calibri"/>
                        </a:rPr>
                        <a:t>1,00 [r39]</a:t>
                      </a:r>
                    </a:p>
                  </a:txBody>
                  <a:tcPr>
                    <a:solidFill>
                      <a:srgbClr val="FFFFFF"/>
                    </a:solidFill>
                  </a:tcPr>
                </a:tc>
                <a:tc>
                  <a:txBody>
                    <a:bodyPr/>
                    <a:lstStyle/>
                    <a:p>
                      <a:r>
                        <a:rPr sz="1600">
                          <a:solidFill>
                            <a:srgbClr val="263238"/>
                          </a:solidFill>
                          <a:latin typeface="Calibri"/>
                        </a:rPr>
                        <a:t>0,89-1,00 [r39]</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66</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British Orthopaedic Association. London: BOA;.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algoritmo resume el camino de urgencias a la decisión.</a:t>
            </a:r>
          </a:p>
          <a:p>
            <a:pPr marL="347472" indent="-347472">
              <a:spcAft>
                <a:spcPts val="1400"/>
              </a:spcAft>
              <a:buChar char="•"/>
            </a:pPr>
            <a:r>
              <a:rPr sz="2400">
                <a:solidFill>
                  <a:srgbClr val="263238"/>
                </a:solidFill>
                <a:latin typeface="Calibri"/>
              </a:rPr>
              <a:t>Es un esquema de estudio: en cada paso, el criterio de fondo es la estabilidad de la mortaja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66</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 decisión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McConnell T et al. J Bone Joint Surg Am. 2004. doi:10.2106/00004623-200410000-00007</a:t>
            </a:r>
          </a:p>
          <a:p>
            <a:r>
              <a:rPr sz="800">
                <a:solidFill>
                  <a:srgbClr val="5A6469"/>
                </a:solidFill>
                <a:latin typeface="Calibri"/>
              </a:rPr>
              <a:t>[r26] van Leeuwen CAT et al. Eur J Trauma Emerg Surg. 2022. doi:10.1007/s00068-021-01757-2</a:t>
            </a:r>
          </a:p>
          <a:p>
            <a:r>
              <a:rPr sz="800">
                <a:solidFill>
                  <a:srgbClr val="5A6469"/>
                </a:solidFill>
                <a:latin typeface="Calibri"/>
              </a:rPr>
              <a:t>[r40] Romsom J et al. Injury. 2024. doi:10.1016/j.injury.2024.111348</a:t>
            </a:r>
          </a:p>
          <a:p>
            <a:r>
              <a:rPr sz="800">
                <a:solidFill>
                  <a:srgbClr val="5A6469"/>
                </a:solidFill>
                <a:latin typeface="Calibri"/>
              </a:rPr>
              <a:t>[r11] Gougoulias N et al. EFORT Open Rev. 2020. doi:10.1302/2058-5241.5.200025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Para Weber B aislada con mortaja normal se usan pruebas de estabilidad [r3][r26][r40].</a:t>
            </a:r>
          </a:p>
          <a:p>
            <a:pPr marL="347472" indent="-347472">
              <a:spcAft>
                <a:spcPts val="1400"/>
              </a:spcAft>
              <a:buChar char="•"/>
            </a:pPr>
            <a:r>
              <a:rPr sz="2800">
                <a:solidFill>
                  <a:srgbClr val="263238"/>
                </a:solidFill>
                <a:latin typeface="Calibri"/>
              </a:rPr>
              <a:t>En el diabético con neuropatía se prefiere fijación rígida [r11].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66</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Fractura maleolar: de la urgencia a la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British Orthopaedic Association. London: BOA;. 2016.</a:t>
            </a:r>
          </a:p>
          <a:p>
            <a:r>
              <a:rPr sz="1000">
                <a:solidFill>
                  <a:srgbClr val="5A6469"/>
                </a:solidFill>
                <a:latin typeface="Calibri"/>
              </a:rPr>
              <a:t>[r36] National Institute for Health and Care Excellence. NICE guideline NG38. 2016.</a:t>
            </a:r>
          </a:p>
          <a:p>
            <a:r>
              <a:rPr sz="1000">
                <a:solidFill>
                  <a:srgbClr val="5A6469"/>
                </a:solidFill>
                <a:latin typeface="Calibri"/>
              </a:rPr>
              <a:t>[r4] Willett K et al. JAMA. 2016. doi:10.1001/jama.2016.14719</a:t>
            </a:r>
          </a:p>
        </p:txBody>
      </p:sp>
      <p:sp>
        <p:nvSpPr>
          <p:cNvPr id="6" name="Rounded Rectangle 5"/>
          <p:cNvSpPr/>
          <p:nvPr/>
        </p:nvSpPr>
        <p:spPr>
          <a:xfrm>
            <a:off x="4754880" y="1508760"/>
            <a:ext cx="2743200" cy="220160"/>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Trauma agudo de tobillo</a:t>
            </a:r>
          </a:p>
        </p:txBody>
      </p:sp>
      <p:sp>
        <p:nvSpPr>
          <p:cNvPr id="7" name="Decision 6"/>
          <p:cNvSpPr/>
          <p:nvPr/>
        </p:nvSpPr>
        <p:spPr>
          <a:xfrm>
            <a:off x="4572000" y="1838648"/>
            <a:ext cx="3108960" cy="33734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¿Reglas de Ottawa positivas?</a:t>
            </a:r>
          </a:p>
        </p:txBody>
      </p:sp>
      <p:sp>
        <p:nvSpPr>
          <p:cNvPr id="8" name="Rounded Rectangle 7"/>
          <p:cNvSpPr/>
          <p:nvPr/>
        </p:nvSpPr>
        <p:spPr>
          <a:xfrm>
            <a:off x="2987040" y="2285718"/>
            <a:ext cx="2743200" cy="220160"/>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Sin radiografía; reevaluar si el dolor o la incapacidad para cargar persisten</a:t>
            </a:r>
          </a:p>
        </p:txBody>
      </p:sp>
      <p:sp>
        <p:nvSpPr>
          <p:cNvPr id="9" name="Rectangle 8"/>
          <p:cNvSpPr/>
          <p:nvPr/>
        </p:nvSpPr>
        <p:spPr>
          <a:xfrm>
            <a:off x="6522720" y="2285718"/>
            <a:ext cx="2743200" cy="22016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Radiografía: mortaja y lateral; pierna completa si dolor proximal; TC si patrón complejo</a:t>
            </a:r>
          </a:p>
        </p:txBody>
      </p:sp>
      <p:sp>
        <p:nvSpPr>
          <p:cNvPr id="10" name="Decision 9"/>
          <p:cNvSpPr/>
          <p:nvPr/>
        </p:nvSpPr>
        <p:spPr>
          <a:xfrm>
            <a:off x="4572000" y="2615606"/>
            <a:ext cx="3108960" cy="33734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¿Deformidad, luxación o piel en riesgo?</a:t>
            </a:r>
          </a:p>
        </p:txBody>
      </p:sp>
      <p:sp>
        <p:nvSpPr>
          <p:cNvPr id="11" name="Rectangle 10"/>
          <p:cNvSpPr/>
          <p:nvPr/>
        </p:nvSpPr>
        <p:spPr>
          <a:xfrm>
            <a:off x="4754880" y="3062676"/>
            <a:ext cx="2743200" cy="22016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Reducir y entablillar de urgencia; repetir examen neurovascular y radiografías</a:t>
            </a:r>
          </a:p>
        </p:txBody>
      </p:sp>
      <p:sp>
        <p:nvSpPr>
          <p:cNvPr id="12" name="Decision 11"/>
          <p:cNvSpPr/>
          <p:nvPr/>
        </p:nvSpPr>
        <p:spPr>
          <a:xfrm>
            <a:off x="4572000" y="3392564"/>
            <a:ext cx="3108960" cy="33734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¿Weber B aislada con mortaja normal?</a:t>
            </a:r>
          </a:p>
        </p:txBody>
      </p:sp>
      <p:sp>
        <p:nvSpPr>
          <p:cNvPr id="13" name="Rectangle 12"/>
          <p:cNvSpPr/>
          <p:nvPr/>
        </p:nvSpPr>
        <p:spPr>
          <a:xfrm>
            <a:off x="4754880" y="3839635"/>
            <a:ext cx="2743200" cy="22016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Evaluar deltoides: estrés por gravedad, radiografía en carga o ecografía</a:t>
            </a:r>
          </a:p>
        </p:txBody>
      </p:sp>
      <p:sp>
        <p:nvSpPr>
          <p:cNvPr id="14" name="Decision 13"/>
          <p:cNvSpPr/>
          <p:nvPr/>
        </p:nvSpPr>
        <p:spPr>
          <a:xfrm>
            <a:off x="4572000" y="4169523"/>
            <a:ext cx="3108960" cy="33734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¿Mortaja inestable o desplazada (bi o trimaleolar, subluxación, sindesmosis abierta)?</a:t>
            </a:r>
          </a:p>
        </p:txBody>
      </p:sp>
      <p:sp>
        <p:nvSpPr>
          <p:cNvPr id="15" name="Rectangle 14"/>
          <p:cNvSpPr/>
          <p:nvPr/>
        </p:nvSpPr>
        <p:spPr>
          <a:xfrm>
            <a:off x="2987040" y="4616593"/>
            <a:ext cx="2743200" cy="33734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Estable: carga según tolerancia con férula o bota; si hay duda, control antes de 2 semanas con radiografía en carga [r1][r36]</a:t>
            </a:r>
          </a:p>
        </p:txBody>
      </p:sp>
      <p:sp>
        <p:nvSpPr>
          <p:cNvPr id="16" name="Decision 15"/>
          <p:cNvSpPr/>
          <p:nvPr/>
        </p:nvSpPr>
        <p:spPr>
          <a:xfrm>
            <a:off x="6339839" y="4616593"/>
            <a:ext cx="3108960" cy="33734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¿Mayor de 60 años y reducción que se puede mantener (decisión compartida)? [r1][r4]</a:t>
            </a:r>
          </a:p>
        </p:txBody>
      </p:sp>
      <p:sp>
        <p:nvSpPr>
          <p:cNvPr id="17" name="Rectangle 16"/>
          <p:cNvSpPr/>
          <p:nvPr/>
        </p:nvSpPr>
        <p:spPr>
          <a:xfrm>
            <a:off x="2987040" y="5063663"/>
            <a:ext cx="2743200" cy="22016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Yeso de contacto cerrado con control radiográfico; vigilar pérdida de reducción</a:t>
            </a:r>
          </a:p>
        </p:txBody>
      </p:sp>
      <p:sp>
        <p:nvSpPr>
          <p:cNvPr id="18" name="Rectangle 17"/>
          <p:cNvSpPr/>
          <p:nvPr/>
        </p:nvSpPr>
        <p:spPr>
          <a:xfrm>
            <a:off x="6522720" y="5063663"/>
            <a:ext cx="2743200" cy="22016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Fijación temprana (día de la lesión o el siguiente si la piel lo permite); fijación rígida si diabetes con neuropatía</a:t>
            </a:r>
          </a:p>
        </p:txBody>
      </p:sp>
      <p:sp>
        <p:nvSpPr>
          <p:cNvPr id="19" name="Rectangle 18"/>
          <p:cNvSpPr/>
          <p:nvPr/>
        </p:nvSpPr>
        <p:spPr>
          <a:xfrm>
            <a:off x="4754880" y="5393551"/>
            <a:ext cx="2743200" cy="22016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Tras fijar los maléolos: probar la sindesmosis y confirmar la reducción con imagen</a:t>
            </a:r>
          </a:p>
        </p:txBody>
      </p:sp>
      <p:sp>
        <p:nvSpPr>
          <p:cNvPr id="20" name="Rounded Rectangle 19"/>
          <p:cNvSpPr/>
          <p:nvPr/>
        </p:nvSpPr>
        <p:spPr>
          <a:xfrm>
            <a:off x="4754880" y="5723439"/>
            <a:ext cx="2743200" cy="220160"/>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Carga y movilidad precoces según estabilidad; control dentro de las 6 semanas [r1]</a:t>
            </a:r>
          </a:p>
        </p:txBody>
      </p:sp>
      <p:cxnSp>
        <p:nvCxnSpPr>
          <p:cNvPr id="21" name="Connector 20"/>
          <p:cNvCxnSpPr>
            <a:stCxn id="6" idx="2"/>
            <a:endCxn id="7" idx="0"/>
          </p:cNvCxnSpPr>
          <p:nvPr/>
        </p:nvCxnSpPr>
        <p:spPr>
          <a:xfrm flipH="1">
            <a:off x="6126480" y="1728920"/>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2" name="Connector 21"/>
          <p:cNvCxnSpPr>
            <a:stCxn id="7" idx="2"/>
            <a:endCxn id="8" idx="0"/>
          </p:cNvCxnSpPr>
          <p:nvPr/>
        </p:nvCxnSpPr>
        <p:spPr>
          <a:xfrm flipH="1">
            <a:off x="4358640" y="2175990"/>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5004816" y="2168674"/>
            <a:ext cx="457200" cy="274320"/>
          </a:xfrm>
          <a:prstGeom prst="rect">
            <a:avLst/>
          </a:prstGeom>
          <a:noFill/>
        </p:spPr>
        <p:txBody>
          <a:bodyPr wrap="square">
            <a:spAutoFit/>
          </a:bodyPr>
          <a:lstStyle/>
          <a:p>
            <a:r>
              <a:rPr sz="1200" b="1">
                <a:solidFill>
                  <a:srgbClr val="D97706"/>
                </a:solidFill>
                <a:latin typeface="Calibri"/>
              </a:rPr>
              <a:t>no</a:t>
            </a:r>
          </a:p>
        </p:txBody>
      </p:sp>
      <p:cxnSp>
        <p:nvCxnSpPr>
          <p:cNvPr id="24" name="Connector 23"/>
          <p:cNvCxnSpPr>
            <a:stCxn id="7" idx="2"/>
            <a:endCxn id="9" idx="0"/>
          </p:cNvCxnSpPr>
          <p:nvPr/>
        </p:nvCxnSpPr>
        <p:spPr>
          <a:xfrm>
            <a:off x="6126480" y="2175990"/>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6800088" y="2168674"/>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6" name="Connector 25"/>
          <p:cNvCxnSpPr>
            <a:stCxn id="9" idx="2"/>
            <a:endCxn id="10" idx="0"/>
          </p:cNvCxnSpPr>
          <p:nvPr/>
        </p:nvCxnSpPr>
        <p:spPr>
          <a:xfrm flipH="1">
            <a:off x="6126480" y="2505878"/>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7" name="Connector 26"/>
          <p:cNvCxnSpPr>
            <a:stCxn id="10" idx="2"/>
            <a:endCxn id="11" idx="0"/>
          </p:cNvCxnSpPr>
          <p:nvPr/>
        </p:nvCxnSpPr>
        <p:spPr>
          <a:xfrm flipH="1">
            <a:off x="6126480" y="2952948"/>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6181344" y="2945632"/>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9" name="Connector 28"/>
          <p:cNvCxnSpPr>
            <a:stCxn id="10" idx="2"/>
            <a:endCxn id="12" idx="0"/>
          </p:cNvCxnSpPr>
          <p:nvPr/>
        </p:nvCxnSpPr>
        <p:spPr>
          <a:xfrm flipH="1">
            <a:off x="6126480" y="2952948"/>
            <a:ext cx="0" cy="439616"/>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6181344" y="3061093"/>
            <a:ext cx="457200" cy="274320"/>
          </a:xfrm>
          <a:prstGeom prst="rect">
            <a:avLst/>
          </a:prstGeom>
          <a:noFill/>
        </p:spPr>
        <p:txBody>
          <a:bodyPr wrap="square">
            <a:spAutoFit/>
          </a:bodyPr>
          <a:lstStyle/>
          <a:p>
            <a:r>
              <a:rPr sz="1200" b="1">
                <a:solidFill>
                  <a:srgbClr val="D97706"/>
                </a:solidFill>
                <a:latin typeface="Calibri"/>
              </a:rPr>
              <a:t>no</a:t>
            </a:r>
          </a:p>
        </p:txBody>
      </p:sp>
      <p:cxnSp>
        <p:nvCxnSpPr>
          <p:cNvPr id="31" name="Connector 30"/>
          <p:cNvCxnSpPr>
            <a:stCxn id="11" idx="2"/>
            <a:endCxn id="12" idx="0"/>
          </p:cNvCxnSpPr>
          <p:nvPr/>
        </p:nvCxnSpPr>
        <p:spPr>
          <a:xfrm flipH="1">
            <a:off x="6126480" y="3282836"/>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2" name="Connector 31"/>
          <p:cNvCxnSpPr>
            <a:stCxn id="12" idx="2"/>
            <a:endCxn id="13" idx="0"/>
          </p:cNvCxnSpPr>
          <p:nvPr/>
        </p:nvCxnSpPr>
        <p:spPr>
          <a:xfrm flipH="1">
            <a:off x="6126480" y="3729906"/>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6181344" y="3722591"/>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4" name="Connector 33"/>
          <p:cNvCxnSpPr>
            <a:stCxn id="12" idx="2"/>
            <a:endCxn id="14" idx="0"/>
          </p:cNvCxnSpPr>
          <p:nvPr/>
        </p:nvCxnSpPr>
        <p:spPr>
          <a:xfrm flipH="1">
            <a:off x="6126480" y="3729906"/>
            <a:ext cx="0" cy="439617"/>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6181344" y="3838051"/>
            <a:ext cx="457200" cy="274320"/>
          </a:xfrm>
          <a:prstGeom prst="rect">
            <a:avLst/>
          </a:prstGeom>
          <a:noFill/>
        </p:spPr>
        <p:txBody>
          <a:bodyPr wrap="square">
            <a:spAutoFit/>
          </a:bodyPr>
          <a:lstStyle/>
          <a:p>
            <a:r>
              <a:rPr sz="1200" b="1">
                <a:solidFill>
                  <a:srgbClr val="D97706"/>
                </a:solidFill>
                <a:latin typeface="Calibri"/>
              </a:rPr>
              <a:t>no</a:t>
            </a:r>
          </a:p>
        </p:txBody>
      </p:sp>
      <p:cxnSp>
        <p:nvCxnSpPr>
          <p:cNvPr id="36" name="Connector 35"/>
          <p:cNvCxnSpPr>
            <a:stCxn id="13" idx="2"/>
            <a:endCxn id="14" idx="0"/>
          </p:cNvCxnSpPr>
          <p:nvPr/>
        </p:nvCxnSpPr>
        <p:spPr>
          <a:xfrm flipH="1">
            <a:off x="6126480" y="4059795"/>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6181344" y="4052479"/>
            <a:ext cx="457200" cy="274320"/>
          </a:xfrm>
          <a:prstGeom prst="rect">
            <a:avLst/>
          </a:prstGeom>
          <a:noFill/>
        </p:spPr>
        <p:txBody>
          <a:bodyPr wrap="square">
            <a:spAutoFit/>
          </a:bodyPr>
          <a:lstStyle/>
          <a:p>
            <a:r>
              <a:rPr sz="1200" b="1">
                <a:solidFill>
                  <a:srgbClr val="D97706"/>
                </a:solidFill>
                <a:latin typeface="Calibri"/>
              </a:rPr>
              <a:t>deltoides dudoso o incompetente</a:t>
            </a:r>
          </a:p>
        </p:txBody>
      </p:sp>
      <p:cxnSp>
        <p:nvCxnSpPr>
          <p:cNvPr id="38" name="Connector 37"/>
          <p:cNvCxnSpPr>
            <a:stCxn id="13" idx="2"/>
            <a:endCxn id="15" idx="0"/>
          </p:cNvCxnSpPr>
          <p:nvPr/>
        </p:nvCxnSpPr>
        <p:spPr>
          <a:xfrm flipH="1">
            <a:off x="4358640" y="4059795"/>
            <a:ext cx="1767840" cy="55679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5004816" y="4208954"/>
            <a:ext cx="457200" cy="274320"/>
          </a:xfrm>
          <a:prstGeom prst="rect">
            <a:avLst/>
          </a:prstGeom>
          <a:noFill/>
        </p:spPr>
        <p:txBody>
          <a:bodyPr wrap="square">
            <a:spAutoFit/>
          </a:bodyPr>
          <a:lstStyle/>
          <a:p>
            <a:r>
              <a:rPr sz="1200" b="1">
                <a:solidFill>
                  <a:srgbClr val="D97706"/>
                </a:solidFill>
                <a:latin typeface="Calibri"/>
              </a:rPr>
              <a:t>estable</a:t>
            </a:r>
          </a:p>
        </p:txBody>
      </p:sp>
      <p:cxnSp>
        <p:nvCxnSpPr>
          <p:cNvPr id="40" name="Connector 39"/>
          <p:cNvCxnSpPr>
            <a:stCxn id="14" idx="2"/>
            <a:endCxn id="15" idx="0"/>
          </p:cNvCxnSpPr>
          <p:nvPr/>
        </p:nvCxnSpPr>
        <p:spPr>
          <a:xfrm flipH="1">
            <a:off x="4358640" y="4506865"/>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5004816" y="4499549"/>
            <a:ext cx="457200" cy="274320"/>
          </a:xfrm>
          <a:prstGeom prst="rect">
            <a:avLst/>
          </a:prstGeom>
          <a:noFill/>
        </p:spPr>
        <p:txBody>
          <a:bodyPr wrap="square">
            <a:spAutoFit/>
          </a:bodyPr>
          <a:lstStyle/>
          <a:p>
            <a:r>
              <a:rPr sz="1200" b="1">
                <a:solidFill>
                  <a:srgbClr val="D97706"/>
                </a:solidFill>
                <a:latin typeface="Calibri"/>
              </a:rPr>
              <a:t>no</a:t>
            </a:r>
          </a:p>
        </p:txBody>
      </p:sp>
      <p:cxnSp>
        <p:nvCxnSpPr>
          <p:cNvPr id="42" name="Connector 41"/>
          <p:cNvCxnSpPr>
            <a:stCxn id="14" idx="2"/>
            <a:endCxn id="16" idx="0"/>
          </p:cNvCxnSpPr>
          <p:nvPr/>
        </p:nvCxnSpPr>
        <p:spPr>
          <a:xfrm>
            <a:off x="6126480" y="4506865"/>
            <a:ext cx="176783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6800087" y="449954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4" name="Connector 43"/>
          <p:cNvCxnSpPr>
            <a:stCxn id="16" idx="2"/>
            <a:endCxn id="17" idx="0"/>
          </p:cNvCxnSpPr>
          <p:nvPr/>
        </p:nvCxnSpPr>
        <p:spPr>
          <a:xfrm flipH="1">
            <a:off x="4358640" y="4953935"/>
            <a:ext cx="353567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6153911" y="494661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6" name="Connector 45"/>
          <p:cNvCxnSpPr>
            <a:stCxn id="16" idx="2"/>
            <a:endCxn id="18" idx="0"/>
          </p:cNvCxnSpPr>
          <p:nvPr/>
        </p:nvCxnSpPr>
        <p:spPr>
          <a:xfrm>
            <a:off x="7894319" y="4953935"/>
            <a:ext cx="1"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7949183" y="4946619"/>
            <a:ext cx="457200" cy="274320"/>
          </a:xfrm>
          <a:prstGeom prst="rect">
            <a:avLst/>
          </a:prstGeom>
          <a:noFill/>
        </p:spPr>
        <p:txBody>
          <a:bodyPr wrap="square">
            <a:spAutoFit/>
          </a:bodyPr>
          <a:lstStyle/>
          <a:p>
            <a:r>
              <a:rPr sz="1200" b="1">
                <a:solidFill>
                  <a:srgbClr val="D97706"/>
                </a:solidFill>
                <a:latin typeface="Calibri"/>
              </a:rPr>
              <a:t>no</a:t>
            </a:r>
          </a:p>
        </p:txBody>
      </p:sp>
      <p:cxnSp>
        <p:nvCxnSpPr>
          <p:cNvPr id="48" name="Connector 47"/>
          <p:cNvCxnSpPr>
            <a:stCxn id="18" idx="2"/>
            <a:endCxn id="19" idx="0"/>
          </p:cNvCxnSpPr>
          <p:nvPr/>
        </p:nvCxnSpPr>
        <p:spPr>
          <a:xfrm flipH="1">
            <a:off x="6126480" y="5283823"/>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9" name="Connector 48"/>
          <p:cNvCxnSpPr>
            <a:stCxn id="19" idx="2"/>
            <a:endCxn id="20" idx="0"/>
          </p:cNvCxnSpPr>
          <p:nvPr/>
        </p:nvCxnSpPr>
        <p:spPr>
          <a:xfrm flipH="1">
            <a:off x="6126480" y="5613711"/>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50" name="Connector 49"/>
          <p:cNvCxnSpPr>
            <a:stCxn id="17" idx="2"/>
            <a:endCxn id="20" idx="0"/>
          </p:cNvCxnSpPr>
          <p:nvPr/>
        </p:nvCxnSpPr>
        <p:spPr>
          <a:xfrm>
            <a:off x="4358640" y="5283823"/>
            <a:ext cx="1767840" cy="439616"/>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51" name="Connector 50"/>
          <p:cNvCxnSpPr>
            <a:stCxn id="15" idx="2"/>
            <a:endCxn id="20" idx="0"/>
          </p:cNvCxnSpPr>
          <p:nvPr/>
        </p:nvCxnSpPr>
        <p:spPr>
          <a:xfrm>
            <a:off x="4358640" y="4953935"/>
            <a:ext cx="1767840" cy="769504"/>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2" name="TextBox 51"/>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66</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Tratamiento: conservador y quirúrgico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British Orthopaedic Association. London: BOA;. 2016.</a:t>
            </a:r>
          </a:p>
          <a:p>
            <a:r>
              <a:rPr sz="800">
                <a:solidFill>
                  <a:srgbClr val="5A6469"/>
                </a:solidFill>
                <a:latin typeface="Calibri"/>
              </a:rPr>
              <a:t>[r3] McConnell T et al. J Bone Joint Surg Am. 2004. doi:10.2106/00004623-200410000-00007</a:t>
            </a:r>
          </a:p>
          <a:p>
            <a:r>
              <a:rPr sz="800">
                <a:solidFill>
                  <a:srgbClr val="5A6469"/>
                </a:solidFill>
                <a:latin typeface="Calibri"/>
              </a:rPr>
              <a:t>[r4] Willett K et al. JAMA. 2016. doi:10.1001/jama.2016.14719</a:t>
            </a:r>
          </a:p>
          <a:p>
            <a:r>
              <a:rPr sz="800">
                <a:solidFill>
                  <a:srgbClr val="5A6469"/>
                </a:solidFill>
                <a:latin typeface="Calibri"/>
              </a:rPr>
              <a:t>[r11] Gougoulias N et al. EFORT Open Rev. 2020. doi:10.1302/2058-5241.5.200025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mortaja es estable? Si sí, no se opera y se carga.</a:t>
            </a:r>
          </a:p>
          <a:p>
            <a:pPr marL="347472" indent="-347472">
              <a:spcAft>
                <a:spcPts val="1400"/>
              </a:spcAft>
              <a:buChar char="•"/>
            </a:pPr>
            <a:r>
              <a:rPr sz="2400">
                <a:solidFill>
                  <a:srgbClr val="263238"/>
                </a:solidFill>
                <a:latin typeface="Calibri"/>
              </a:rPr>
              <a:t>Si es inestable: ¿cirugía o, en un mayor seleccionado, yeso de contacto cerrado?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66</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Ensayo AIM (&gt; 60 años): complicaciones según tratamiento inicial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Willett K et al. JAMA. 2016. doi:10.1001/jama.2016.14719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66</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Maléolo medial con desplazamiento ≤ 2 mm tras fijar el peroné: seudoartrosis radiográfica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[r12] Carter TH et al. JAMA Netw Open. 2024. doi:10.1001/jamanetworkopen.2023.51308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66</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 quirúrgica: para entender, no para copiar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British Orthopaedic Association. London: BOA;. 2016.</a:t>
            </a:r>
          </a:p>
          <a:p>
            <a:r>
              <a:rPr sz="800">
                <a:solidFill>
                  <a:srgbClr val="5A6469"/>
                </a:solidFill>
                <a:latin typeface="Calibri"/>
              </a:rPr>
              <a:t>[r5] Pakarinen H et al. J Bone Joint Surg Am. 2011. doi:10.2106/JBJS.J.01287</a:t>
            </a:r>
          </a:p>
          <a:p>
            <a:r>
              <a:rPr sz="800">
                <a:solidFill>
                  <a:srgbClr val="5A6469"/>
                </a:solidFill>
                <a:latin typeface="Calibri"/>
              </a:rPr>
              <a:t>[r10] Tausendfreund J et al. Eur J Trauma Emerg Surg. 2025. doi:10.1007/s00068-025-02837-3</a:t>
            </a:r>
          </a:p>
          <a:p>
            <a:r>
              <a:rPr sz="800">
                <a:solidFill>
                  <a:srgbClr val="5A6469"/>
                </a:solidFill>
                <a:latin typeface="Calibri"/>
              </a:rPr>
              <a:t>[r12] Carter TH et al. JAMA Netw Open. 2024. doi:10.1001/jamanetworkopen.2023.51308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&gt; Material de estudio.</a:t>
            </a:r>
          </a:p>
          <a:p>
            <a:pPr marL="347472" indent="-347472">
              <a:spcAft>
                <a:spcPts val="1400"/>
              </a:spcAft>
              <a:buChar char="•"/>
            </a:pPr>
            <a:r>
              <a:rPr sz="2400">
                <a:solidFill>
                  <a:srgbClr val="263238"/>
                </a:solidFill>
                <a:latin typeface="Calibri"/>
              </a:rPr>
              <a:t>No sustituye al tutor ni al manual del implante.</a:t>
            </a:r>
          </a:p>
          <a:p>
            <a:pPr marL="347472" indent="-347472">
              <a:spcAft>
                <a:spcPts val="1400"/>
              </a:spcAft>
              <a:buChar char="•"/>
            </a:pPr>
            <a:r>
              <a:rPr sz="2400">
                <a:solidFill>
                  <a:srgbClr val="263238"/>
                </a:solidFill>
                <a:latin typeface="Calibri"/>
              </a:rPr>
              <a:t>Lo que no tiene estudio que lo respalde se rotula práctica habitual / opinión experta y no lleva cifras.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66</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Botón de sutura frente a tornillo sindesmal (metaanálisis de 5 ECA)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[r23] Shimozono Y et al. Am J Sports Med. 2019. doi:10.1177/0363546518804804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66</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Pruebas intraoperatorias de sindesmosis tras fijar el maléolo (SER, n = 140)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Pakarinen H et al. J Bone Joint Surg Am. 2011. doi:10.2106/JBJS.J.01287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66</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Tausendfreund J et al. Eur J Trauma Emerg Surg. 2025. doi:10.1007/s00068-025-02837-3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Infección.</a:t>
            </a:r>
          </a:p>
          <a:p>
            <a:pPr marL="347472" indent="-347472">
              <a:spcAft>
                <a:spcPts val="1400"/>
              </a:spcAft>
              <a:buChar char="•"/>
            </a:pPr>
            <a:r>
              <a:rPr sz="2400">
                <a:solidFill>
                  <a:srgbClr val="263238"/>
                </a:solidFill>
                <a:latin typeface="Calibri"/>
              </a:rPr>
              <a:t>Entre las complicaciones tempranas de operar el tobillo, la más común es la infección del sitio quirúrgico, que según los factores de riesgo oscila entre 1,5 % y 16 % [r10].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66</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Malreducción de la sindesmosis en TC posoperatoria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[r24] Sagi HC et al. J Orthop Trauma. 2012. doi:10.1097/BOT.0b013e31822a526a</a:t>
            </a:r>
          </a:p>
          <a:p>
            <a:r>
              <a:rPr sz="1000">
                <a:solidFill>
                  <a:srgbClr val="5A6469"/>
                </a:solidFill>
                <a:latin typeface="Calibri"/>
              </a:rPr>
              <a:t>[r59] Spindler FT et al. Foot Ankle Int. 2024. doi:10.1177/10711007241238227</a:t>
            </a:r>
          </a:p>
          <a:p>
            <a:r>
              <a:rPr sz="1000">
                <a:solidFill>
                  <a:srgbClr val="5A6469"/>
                </a:solidFill>
                <a:latin typeface="Calibri"/>
              </a:rPr>
              <a:t>[r23] Shimozono Y et al. Am J Sports Med. 2019. doi:10.1177/0363546518804804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66</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Diabetes y fractura de tobillo: odds ratio de complicaciones (metaanálisis)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[r65] Lopez-Capdevila L et al. Foot Ankle Surg. 2021. doi:10.1016/j.fas.2020.10.015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66</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Willett K et al. JAMA. 2016. doi:10.1001/jama.2016.14719</a:t>
            </a:r>
          </a:p>
          <a:p>
            <a:r>
              <a:rPr sz="800">
                <a:solidFill>
                  <a:srgbClr val="5A6469"/>
                </a:solidFill>
                <a:latin typeface="Calibri"/>
              </a:rPr>
              <a:t>[r18] Schepers T et al. Int Orthop. 2013. doi:10.1007/s00264-012-1753-9</a:t>
            </a:r>
          </a:p>
          <a:p>
            <a:r>
              <a:rPr sz="800">
                <a:solidFill>
                  <a:srgbClr val="5A6469"/>
                </a:solidFill>
                <a:latin typeface="Calibri"/>
              </a:rPr>
              <a:t>[r21] Gundtoft PH et al. Acta Orthop. 2025. doi:10.2340/17453674.2025.43006</a:t>
            </a:r>
          </a:p>
          <a:p>
            <a:r>
              <a:rPr sz="800">
                <a:solidFill>
                  <a:srgbClr val="5A6469"/>
                </a:solidFill>
                <a:latin typeface="Calibri"/>
              </a:rPr>
              <a:t>[r24] Sagi HC et al. J Orthop Trauma. 2012. doi:10.1097/BOT.0b013e31822a526a</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Artrosis radiográfica.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66</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[r43] Donken CC et al. Cochrane Database Syst Rev. 2012. doi:10.1002/14651858.CD008470.pub2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Cirugía frente a no cirugía.</a:t>
            </a:r>
          </a:p>
          <a:p>
            <a:pPr marL="347472" indent="-347472">
              <a:spcAft>
                <a:spcPts val="1400"/>
              </a:spcAft>
              <a:buChar char="•"/>
            </a:pPr>
            <a:r>
              <a:rPr sz="2400">
                <a:solidFill>
                  <a:srgbClr val="263238"/>
                </a:solidFill>
                <a:latin typeface="Calibri"/>
              </a:rPr>
              <a:t>En un ensayo con seguimiento a 7 años, las quejas del tobillo fueron similares (11/43 frente a 14/49) [r43].</a:t>
            </a:r>
          </a:p>
          <a:p>
            <a:pPr marL="347472" indent="-347472">
              <a:spcAft>
                <a:spcPts val="1400"/>
              </a:spcAft>
              <a:buChar char="•"/>
            </a:pPr>
            <a:r>
              <a:rPr sz="2400">
                <a:solidFill>
                  <a:srgbClr val="263238"/>
                </a:solidFill>
                <a:latin typeface="Calibri"/>
              </a:rPr>
              <a:t>En mayores.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66</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Artrosis radiográfica tras fractura de tobillo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[r66] Swierstra BA et al. EFORT Open Rev. 2022. doi:10.1530/EOR-22-0065</a:t>
            </a:r>
          </a:p>
          <a:p>
            <a:r>
              <a:rPr sz="1000">
                <a:solidFill>
                  <a:srgbClr val="5A6469"/>
                </a:solidFill>
                <a:latin typeface="Calibri"/>
              </a:rPr>
              <a:t>[r27] Lambers KT et al. J Bone Joint Surg Am. 2013. doi:10.2106/JBJS.L.00426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66</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carga precoz</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British Orthopaedic Association. London: BOA;. 2016.</a:t>
            </a:r>
          </a:p>
          <a:p>
            <a:r>
              <a:rPr sz="800">
                <a:solidFill>
                  <a:srgbClr val="5A6469"/>
                </a:solidFill>
                <a:latin typeface="Calibri"/>
              </a:rPr>
              <a:t>[r6] Lewis SR et al. Cochrane Database Syst Rev. 2024. doi:10.1002/14651858.CD005595.pub4</a:t>
            </a:r>
          </a:p>
          <a:p>
            <a:r>
              <a:rPr sz="800">
                <a:solidFill>
                  <a:srgbClr val="5A6469"/>
                </a:solidFill>
                <a:latin typeface="Calibri"/>
              </a:rPr>
              <a:t>[r11] Gougoulias N et al. EFORT Open Rev. 2020. doi:10.1302/2058-5241.5.200025</a:t>
            </a:r>
          </a:p>
          <a:p>
            <a:r>
              <a:rPr sz="800">
                <a:solidFill>
                  <a:srgbClr val="5A6469"/>
                </a:solidFill>
                <a:latin typeface="Calibri"/>
              </a:rPr>
              <a:t>[r17] Pogliacomi F et al. World J Orthop. 2021. doi:10.5312/wjo.v12.i5.270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Lo que dice la mejor síntesis.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66</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Carga a las 2 semanas frente a 6 semanas sin carga: resultados a las 6 semanas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[r62] Dehghan N et al. J Orthop Trauma. 2016. doi:10.1097/BOT.0000000000000572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66</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Rehabilitación tras fijación: comparaciones principales (Cochrane 2024)</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Lewis SR et al. Cochrane Database Syst Rev. 2024. doi:10.1002/14651858.CD005595.pub4</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Comparación</a:t>
                      </a:r>
                    </a:p>
                  </a:txBody>
                  <a:tcPr>
                    <a:solidFill>
                      <a:srgbClr val="0F5F6B"/>
                    </a:solidFill>
                  </a:tcPr>
                </a:tc>
                <a:tc>
                  <a:txBody>
                    <a:bodyPr/>
                    <a:lstStyle/>
                    <a:p>
                      <a:r>
                        <a:rPr sz="1600" b="1">
                          <a:solidFill>
                            <a:srgbClr val="FFFFFF"/>
                          </a:solidFill>
                          <a:latin typeface="Calibri"/>
                        </a:rPr>
                        <a:t>Función</a:t>
                      </a:r>
                    </a:p>
                  </a:txBody>
                  <a:tcPr>
                    <a:solidFill>
                      <a:srgbClr val="0F5F6B"/>
                    </a:solidFill>
                  </a:tcPr>
                </a:tc>
                <a:tc>
                  <a:txBody>
                    <a:bodyPr/>
                    <a:lstStyle/>
                    <a:p>
                      <a:r>
                        <a:rPr sz="1600" b="1">
                          <a:solidFill>
                            <a:srgbClr val="FFFFFF"/>
                          </a:solidFill>
                          <a:latin typeface="Calibri"/>
                        </a:rPr>
                        <a:t>Reoperación</a:t>
                      </a:r>
                    </a:p>
                  </a:txBody>
                  <a:tcPr>
                    <a:solidFill>
                      <a:srgbClr val="0F5F6B"/>
                    </a:solidFill>
                  </a:tcPr>
                </a:tc>
              </a:tr>
              <a:tr h="457200">
                <a:tc>
                  <a:txBody>
                    <a:bodyPr/>
                    <a:lstStyle/>
                    <a:p>
                      <a:r>
                        <a:rPr sz="1600">
                          <a:solidFill>
                            <a:srgbClr val="263238"/>
                          </a:solidFill>
                          <a:latin typeface="Calibri"/>
                        </a:rPr>
                        <a:t>Carga precoz (≤ 3 semanas) frente a tardía [r6]</a:t>
                      </a:r>
                    </a:p>
                  </a:txBody>
                  <a:tcPr>
                    <a:solidFill>
                      <a:srgbClr val="EEF3F4"/>
                    </a:solidFill>
                  </a:tcPr>
                </a:tc>
                <a:tc>
                  <a:txBody>
                    <a:bodyPr/>
                    <a:lstStyle/>
                    <a:p>
                      <a:r>
                        <a:rPr sz="1600">
                          <a:solidFill>
                            <a:srgbClr val="263238"/>
                          </a:solidFill>
                          <a:latin typeface="Calibri"/>
                        </a:rPr>
                        <a:t>DM 3,56 (IC 95 % 1,35-5,78), certeza moderada, no clínicamente significativa [r6]</a:t>
                      </a:r>
                    </a:p>
                  </a:txBody>
                  <a:tcPr>
                    <a:solidFill>
                      <a:srgbClr val="EEF3F4"/>
                    </a:solidFill>
                  </a:tcPr>
                </a:tc>
                <a:tc>
                  <a:txBody>
                    <a:bodyPr/>
                    <a:lstStyle/>
                    <a:p>
                      <a:r>
                        <a:rPr sz="1600">
                          <a:solidFill>
                            <a:srgbClr val="263238"/>
                          </a:solidFill>
                          <a:latin typeface="Calibri"/>
                        </a:rPr>
                        <a:t>RR 0,50 (IC 95 % 0,09-2,68), certeza baja [r6]</a:t>
                      </a:r>
                    </a:p>
                  </a:txBody>
                  <a:tcPr>
                    <a:solidFill>
                      <a:srgbClr val="EEF3F4"/>
                    </a:solidFill>
                  </a:tcPr>
                </a:tc>
              </a:tr>
              <a:tr h="457200">
                <a:tc>
                  <a:txBody>
                    <a:bodyPr/>
                    <a:lstStyle/>
                    <a:p>
                      <a:r>
                        <a:rPr sz="1600">
                          <a:solidFill>
                            <a:srgbClr val="263238"/>
                          </a:solidFill>
                          <a:latin typeface="Calibri"/>
                        </a:rPr>
                        <a:t>Soporte removible frente a no removible, tras cirugía</a:t>
                      </a:r>
                    </a:p>
                  </a:txBody>
                  <a:tcPr>
                    <a:solidFill>
                      <a:srgbClr val="FFFFFF"/>
                    </a:solidFill>
                  </a:tcPr>
                </a:tc>
                <a:tc>
                  <a:txBody>
                    <a:bodyPr/>
                    <a:lstStyle/>
                    <a:p>
                      <a:r>
                        <a:rPr sz="1600">
                          <a:solidFill>
                            <a:srgbClr val="263238"/>
                          </a:solidFill>
                          <a:latin typeface="Calibri"/>
                        </a:rPr>
                        <a:t>DM 6,39 (IC 95 % 1,69-11,09), certeza baja [r6]</a:t>
                      </a:r>
                    </a:p>
                  </a:txBody>
                  <a:tcPr>
                    <a:solidFill>
                      <a:srgbClr val="FFFFFF"/>
                    </a:solidFill>
                  </a:tcPr>
                </a:tc>
                <a:tc>
                  <a:txBody>
                    <a:bodyPr/>
                    <a:lstStyle/>
                    <a:p>
                      <a:r>
                        <a:rPr sz="1600">
                          <a:solidFill>
                            <a:srgbClr val="263238"/>
                          </a:solidFill>
                          <a:latin typeface="Calibri"/>
                        </a:rPr>
                        <a:t>RR 1,20 (IC 95 % 0,39-3,71), certeza baja [r6]</a:t>
                      </a:r>
                    </a:p>
                  </a:txBody>
                  <a:tcPr>
                    <a:solidFill>
                      <a:srgbClr val="FFFFFF"/>
                    </a:solidFill>
                  </a:tcPr>
                </a:tc>
              </a:tr>
              <a:tr h="457200">
                <a:tc>
                  <a:txBody>
                    <a:bodyPr/>
                    <a:lstStyle/>
                    <a:p>
                      <a:r>
                        <a:rPr sz="1600">
                          <a:solidFill>
                            <a:srgbClr val="263238"/>
                          </a:solidFill>
                          <a:latin typeface="Calibri"/>
                        </a:rPr>
                        <a:t>Soporte removible frente a no removible, sin cirugía</a:t>
                      </a:r>
                    </a:p>
                  </a:txBody>
                  <a:tcPr>
                    <a:solidFill>
                      <a:srgbClr val="EEF3F4"/>
                    </a:solidFill>
                  </a:tcPr>
                </a:tc>
                <a:tc>
                  <a:txBody>
                    <a:bodyPr/>
                    <a:lstStyle/>
                    <a:p>
                      <a:r>
                        <a:rPr sz="1600">
                          <a:solidFill>
                            <a:srgbClr val="263238"/>
                          </a:solidFill>
                          <a:latin typeface="Calibri"/>
                        </a:rPr>
                        <a:t>DM 1,08 (IC 95 % −3,18 a 5,34), certeza baja [r6]</a:t>
                      </a:r>
                    </a:p>
                  </a:txBody>
                  <a:tcPr>
                    <a:solidFill>
                      <a:srgbClr val="EEF3F4"/>
                    </a:solidFill>
                  </a:tcPr>
                </a:tc>
                <a:tc>
                  <a:txBody>
                    <a:bodyPr/>
                    <a:lstStyle/>
                    <a:p>
                      <a:r>
                        <a:rPr sz="1600">
                          <a:solidFill>
                            <a:srgbClr val="263238"/>
                          </a:solidFill>
                          <a:latin typeface="Calibri"/>
                        </a:rPr>
                        <a:t>Muy baja certeza [r6]</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66</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British Orthopaedic Association. London: BOA;.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Estabilidad antes que clasificación: la mortaja inestable se fija, y en mayores de 60 años el yeso de contacto cerrado también es posible mientras la reducción se sostenga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66</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British Orthopaedic Association. London: BOA;.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Antes de decidir, dejar registrados el estado de la piel, la circulación, la sensibilidad y las comorbilidades [r1].</a:t>
            </a:r>
          </a:p>
          <a:p>
            <a:pPr marL="347472" indent="-347472">
              <a:spcAft>
                <a:spcPts val="1400"/>
              </a:spcAft>
              <a:buChar char="•"/>
            </a:pPr>
            <a:r>
              <a:rPr sz="2400">
                <a:solidFill>
                  <a:srgbClr val="263238"/>
                </a:solidFill>
                <a:latin typeface="Calibri"/>
              </a:rPr>
              <a:t>Si la palpación duele en el peroné proximal, sospechar Maisonneuve y radiografiar toda la pierna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66</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British Orthopaedic Association. London: BOA;. 2016.</a:t>
            </a:r>
          </a:p>
          <a:p>
            <a:r>
              <a:rPr sz="800">
                <a:solidFill>
                  <a:srgbClr val="5A6469"/>
                </a:solidFill>
                <a:latin typeface="Calibri"/>
              </a:rPr>
              <a:t>[r2] Beckenkamp PR et al. Br J Sports Med. 2017. doi:10.1136/bjsports-2016-096858</a:t>
            </a:r>
          </a:p>
          <a:p>
            <a:r>
              <a:rPr sz="800">
                <a:solidFill>
                  <a:srgbClr val="5A6469"/>
                </a:solidFill>
                <a:latin typeface="Calibri"/>
              </a:rPr>
              <a:t>[r3] McConnell T et al. J Bone Joint Surg Am. 2004. doi:10.2106/00004623-200410000-00007</a:t>
            </a:r>
          </a:p>
          <a:p>
            <a:r>
              <a:rPr sz="800">
                <a:solidFill>
                  <a:srgbClr val="5A6469"/>
                </a:solidFill>
                <a:latin typeface="Calibri"/>
              </a:rPr>
              <a:t>[r4] Willett K et al. JAMA. 2016. doi:10.1001/jama.2016.14719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Se trata la estabilidad de la mortaja, no el trazo [r1].</a:t>
            </a:r>
          </a:p>
          <a:p>
            <a:pPr marL="347472" indent="-347472">
              <a:spcAft>
                <a:spcPts val="1400"/>
              </a:spcAft>
              <a:buChar char="•"/>
            </a:pPr>
            <a:r>
              <a:rPr sz="2400">
                <a:solidFill>
                  <a:srgbClr val="263238"/>
                </a:solidFill>
                <a:latin typeface="Calibri"/>
              </a:rPr>
              <a:t>Ottawa descarta; no confirma [r2].</a:t>
            </a:r>
          </a:p>
          <a:p>
            <a:pPr marL="347472" indent="-347472">
              <a:spcAft>
                <a:spcPts val="1400"/>
              </a:spcAft>
              <a:buChar char="•"/>
            </a:pPr>
            <a:r>
              <a:rPr sz="2400">
                <a:solidFill>
                  <a:srgbClr val="263238"/>
                </a:solidFill>
                <a:latin typeface="Calibri"/>
              </a:rPr>
              <a:t>Weber B aislada: investigue el deltoides con una prueba de estabilidad [r3].</a:t>
            </a:r>
          </a:p>
          <a:p>
            <a:pPr marL="347472" indent="-347472">
              <a:spcAft>
                <a:spcPts val="1400"/>
              </a:spcAft>
              <a:buChar char="•"/>
            </a:pPr>
            <a:r>
              <a:rPr sz="2400">
                <a:solidFill>
                  <a:srgbClr val="263238"/>
                </a:solidFill>
                <a:latin typeface="Calibri"/>
              </a:rPr>
              <a:t>En mayores seleccionados, el yeso de contacto cerrado es una opción válida con sus costos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66</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British Orthopaedic Association. BOAST: The Management of Ankle Fractures. London: BOA; 2016. Consultado el 4 de octubre de 2026. https://www.boa.ac.uk/resource/boast-12-pdf.html</a:t>
            </a:r>
          </a:p>
          <a:p>
            <a:pPr>
              <a:spcAft>
                <a:spcPts val="800"/>
              </a:spcAft>
            </a:pPr>
            <a:r>
              <a:rPr sz="1200">
                <a:solidFill>
                  <a:srgbClr val="263238"/>
                </a:solidFill>
                <a:latin typeface="Calibri"/>
              </a:rPr>
              <a:t>[r2] Beckenkamp PR, Lin CC, Macaskill P, Michaleff ZA, Maher CG, Moseley AM. Diagnostic accuracy of the Ottawa Ankle and Midfoot Rules: a systematic review with meta-analysis. Br J Sports Med. 2017;51(6):504-510. doi:10.1136/bjsports-2016-096858 https://doi.org/10.1136/bjsports-2016-096858</a:t>
            </a:r>
          </a:p>
          <a:p>
            <a:pPr>
              <a:spcAft>
                <a:spcPts val="800"/>
              </a:spcAft>
            </a:pPr>
            <a:r>
              <a:rPr sz="1200">
                <a:solidFill>
                  <a:srgbClr val="263238"/>
                </a:solidFill>
                <a:latin typeface="Calibri"/>
              </a:rPr>
              <a:t>[r3] McConnell T, Creevy W, Tornetta P. Stress examination of supination external rotation-type fibular fractures. J Bone Joint Surg Am. 2004;86(10):2171-8. doi:10.2106/00004623-200410000-00007 https://doi.org/10.2106/00004623-200410000-00007</a:t>
            </a:r>
          </a:p>
          <a:p>
            <a:pPr>
              <a:spcAft>
                <a:spcPts val="800"/>
              </a:spcAft>
            </a:pPr>
            <a:r>
              <a:rPr sz="1200">
                <a:solidFill>
                  <a:srgbClr val="263238"/>
                </a:solidFill>
                <a:latin typeface="Calibri"/>
              </a:rPr>
              <a:t>[r4] Willett K, Keene DJ, Mistry D, Nam J, Tutton E, Handley R et al. Close Contact Casting vs Surgery for Initial Treatment of Unstable Ankle Fractures in Older Adults: A Randomized Clinical Trial. JAMA. 2016;316(14):1455-1463. doi:10.1001/jama.2016.14719 https://doi.org/10.1001/jama.2016.14719</a:t>
            </a:r>
          </a:p>
          <a:p>
            <a:pPr>
              <a:spcAft>
                <a:spcPts val="800"/>
              </a:spcAft>
            </a:pPr>
            <a:r>
              <a:rPr sz="1200">
                <a:solidFill>
                  <a:srgbClr val="263238"/>
                </a:solidFill>
                <a:latin typeface="Calibri"/>
              </a:rPr>
              <a:t>[r5] Pakarinen H, Flinkkilä T, Ohtonen P, Hyvönen P, Lakovaara M, Leppilahti J et al. Intraoperative assessment of the stability of the distal tibiofibular joint in supination-external rotation injuries of the ankle: sensitivity, specificity, and reliability of two clinical tests. J Bone Joint Surg Am. 2011;93(22):2057-61. doi:10.2106/JBJS.J.01287 https://doi.org/10.2106/JBJS.J.01287</a:t>
            </a:r>
          </a:p>
          <a:p>
            <a:pPr>
              <a:spcAft>
                <a:spcPts val="800"/>
              </a:spcAft>
            </a:pPr>
            <a:r>
              <a:rPr sz="1200">
                <a:solidFill>
                  <a:srgbClr val="263238"/>
                </a:solidFill>
                <a:latin typeface="Calibri"/>
              </a:rPr>
              <a:t>[r6] Lewis SR, Pritchard MW, Parker R, Searle HKC, Beckenkamp PR, Keene DJ et al. Rehabilitation for ankle fractures in adults. Cochrane Database Syst Rev. 2024;9(9):CD005595. doi:10.1002/14651858.CD005595.pub4 https://doi.org/10.1002/14651858.CD005595.pub4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66</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Hermans JJ, Beumer A, de Jong TA, Kleinrensink GJ. Anatomy of the distal tibiofibular syndesmosis in adults: a pictorial essay with a multimodality approach. J Anat. 2010;217(6):633-45. doi:10.1111/j.1469-7580.2010.01302.x https://doi.org/10.1111/j.1469-7580.2010.01302.x</a:t>
            </a:r>
          </a:p>
          <a:p>
            <a:pPr>
              <a:spcAft>
                <a:spcPts val="800"/>
              </a:spcAft>
            </a:pPr>
            <a:r>
              <a:rPr sz="1200">
                <a:solidFill>
                  <a:srgbClr val="263238"/>
                </a:solidFill>
                <a:latin typeface="Calibri"/>
              </a:rPr>
              <a:t>[r8] Nielson JH, Gardner MJ, Peterson MG, Sallis JG, Potter HG, Helfet DL et al. Radiographic measurements do not predict syndesmotic injury in ankle fractures: an MRI study. Clin Orthop Relat Res. 2005;(436):216-21. doi:10.1097/01.blo.0000161090.86162.19 https://doi.org/10.1097/01.blo.0000161090.86162.19</a:t>
            </a:r>
          </a:p>
          <a:p>
            <a:pPr>
              <a:spcAft>
                <a:spcPts val="800"/>
              </a:spcAft>
            </a:pPr>
            <a:r>
              <a:rPr sz="1200">
                <a:solidFill>
                  <a:srgbClr val="263238"/>
                </a:solidFill>
                <a:latin typeface="Calibri"/>
              </a:rPr>
              <a:t>[r9] Hermans JJ, Wentink N, Beumer A, Hop WC, Heijboer MP, Moonen AF et al. Correlation between radiological assessment of acute ankle fractures and syndesmotic injury on MRI. Skeletal Radiol. 2012;41(7):787-801. doi:10.1007/s00256-011-1284-2 https://doi.org/10.1007/s00256-011-1284-2</a:t>
            </a:r>
          </a:p>
          <a:p>
            <a:pPr>
              <a:spcAft>
                <a:spcPts val="800"/>
              </a:spcAft>
            </a:pPr>
            <a:r>
              <a:rPr sz="1200">
                <a:solidFill>
                  <a:srgbClr val="263238"/>
                </a:solidFill>
                <a:latin typeface="Calibri"/>
              </a:rPr>
              <a:t>[r10] Tausendfreund J, Halm J, Tanis E, Swords M, Schepers T. Post-operative infection following ankle fracture surgery: a current concepts review. Eur J Trauma Emerg Surg. 2025;51(1):157. doi:10.1007/s00068-025-02837-3 https://doi.org/10.1007/s00068-025-02837-3</a:t>
            </a:r>
          </a:p>
          <a:p>
            <a:pPr>
              <a:spcAft>
                <a:spcPts val="800"/>
              </a:spcAft>
            </a:pPr>
            <a:r>
              <a:rPr sz="1200">
                <a:solidFill>
                  <a:srgbClr val="263238"/>
                </a:solidFill>
                <a:latin typeface="Calibri"/>
              </a:rPr>
              <a:t>[r11] Gougoulias N, Oshba H, Dimitroulias A, Sakellariou A, Wee A. Ankle fractures in diabetic patients. EFORT Open Rev. 2020;5(8):457-463. doi:10.1302/2058-5241.5.200025 https://doi.org/10.1302/2058-5241.5.200025</a:t>
            </a:r>
          </a:p>
          <a:p>
            <a:pPr>
              <a:spcAft>
                <a:spcPts val="800"/>
              </a:spcAft>
            </a:pPr>
            <a:r>
              <a:rPr sz="1200">
                <a:solidFill>
                  <a:srgbClr val="263238"/>
                </a:solidFill>
                <a:latin typeface="Calibri"/>
              </a:rPr>
              <a:t>[r12] Carter TH, Oliver WM, Bell KR, Graham C, Duckworth AD, White TO. Operative vs Nonoperative Management of Unstable Medial Malleolus Fractures: A Randomized Clinical Trial. JAMA Netw Open. 2024;7(1):e2351308. doi:10.1001/jamanetworkopen.2023.51308 https://doi.org/10.1001/jamanetworkopen.2023.51308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66</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Sanders FRK, Birnie MF, Dingemans SA, van den Bekerom MPJ, Parkkinen M, van Veen RN et al. Functional outcome of routine versus on-demand removal of the syndesmotic screw: a multicentre randomized controlled trial. Bone Joint J. 2021;103-B(11):1709-1716. doi:10.1302/0301-620X.103B11.BJJ-2021-0348.R2 https://doi.org/10.1302/0301-620X.103B11.BJJ-2021-0348.R2</a:t>
            </a:r>
          </a:p>
          <a:p>
            <a:pPr>
              <a:spcAft>
                <a:spcPts val="800"/>
              </a:spcAft>
            </a:pPr>
            <a:r>
              <a:rPr sz="1200">
                <a:solidFill>
                  <a:srgbClr val="263238"/>
                </a:solidFill>
                <a:latin typeface="Calibri"/>
              </a:rPr>
              <a:t>[r14] Gardner MJ, Brodsky A, Briggs SM, Nielson JH, Lorich DG. Fixation of posterior malleolar fractures provides greater syndesmotic stability. Clin Orthop Relat Res. 2006;447:165-71. doi:10.1097/01.blo.0000203489.21206.a9 https://doi.org/10.1097/01.blo.0000203489.21206.a9</a:t>
            </a:r>
          </a:p>
          <a:p>
            <a:pPr>
              <a:spcAft>
                <a:spcPts val="800"/>
              </a:spcAft>
            </a:pPr>
            <a:r>
              <a:rPr sz="1200">
                <a:solidFill>
                  <a:srgbClr val="263238"/>
                </a:solidFill>
                <a:latin typeface="Calibri"/>
              </a:rPr>
              <a:t>[r15] Tas DB, Smeeing DPJ, Emmink BL, Govaert GAM, Hietbrink F, Leenen LPH et al. Intramedullary Fixation Versus Plate Fixation of Distal Fibular Fractures: A Systematic Review and Meta-Analysis of Randomized Controlled Trials and Observational Studies. J Foot Ankle Surg. 2019;58(1):119-126. doi:10.1053/j.jfas.2018.08.028 https://doi.org/10.1053/j.jfas.2018.08.028</a:t>
            </a:r>
          </a:p>
          <a:p>
            <a:pPr>
              <a:spcAft>
                <a:spcPts val="800"/>
              </a:spcAft>
            </a:pPr>
            <a:r>
              <a:rPr sz="1200">
                <a:solidFill>
                  <a:srgbClr val="263238"/>
                </a:solidFill>
                <a:latin typeface="Calibri"/>
              </a:rPr>
              <a:t>[r16] Kubik JF, Rollick NC, Bear J, Diamond O, Nguyen JT, Kleeblad LJ et al. Assessment of malreduction standards for the syndesmosis in bilateral CT scans of uninjured ankles. Bone Joint J. 2021;103-B(1):178-183. doi:10.1302/0301-620X.103B1.BJJ-2020-0844.R1 https://doi.org/10.1302/0301-620X.103B1.BJJ-2020-0844.R1</a:t>
            </a:r>
          </a:p>
          <a:p>
            <a:pPr>
              <a:spcAft>
                <a:spcPts val="800"/>
              </a:spcAft>
            </a:pPr>
            <a:r>
              <a:rPr sz="1200">
                <a:solidFill>
                  <a:srgbClr val="263238"/>
                </a:solidFill>
                <a:latin typeface="Calibri"/>
              </a:rPr>
              <a:t>[r17] Pogliacomi F, De Filippo M, Casalini D, Longhi A, Tacci F, Perotta R et al. Acute syndesmotic injuries in ankle fractures: From diagnosis to treatment and current concepts. World J Orthop. 2021;12(5):270-291. doi:10.5312/wjo.v12.i5.270 https://doi.org/10.5312/wjo.v12.i5.270</a:t>
            </a:r>
          </a:p>
          <a:p>
            <a:pPr>
              <a:spcAft>
                <a:spcPts val="800"/>
              </a:spcAft>
            </a:pPr>
            <a:r>
              <a:rPr sz="1200">
                <a:solidFill>
                  <a:srgbClr val="263238"/>
                </a:solidFill>
                <a:latin typeface="Calibri"/>
              </a:rPr>
              <a:t>[r18] Schepers T, De Vries MR, Van Lieshout EM, Van der Elst M. The timing of ankle fracture surgery and the effect on infectious complications; a case series and systematic review of the literature. Int Orthop. 2013;37(3):489-94. doi:10.1007/s00264-012-1753-9 https://doi.org/10.1007/s00264-012-1753-9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66</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Farhan-Alanie MM, Sahemey R, Al-Hourani K, Trompeter A. Impact of timing of surgery on wound complications and re-operations following closed ankle fracture fixation: a systematic review and meta-analysis. Acta Orthop Belg. 2025;91(3):325-340. doi:10.52628/91.3.12971 https://doi.org/10.52628/91.3.12971</a:t>
            </a:r>
          </a:p>
          <a:p>
            <a:pPr>
              <a:spcAft>
                <a:spcPts val="800"/>
              </a:spcAft>
            </a:pPr>
            <a:r>
              <a:rPr sz="1200">
                <a:solidFill>
                  <a:srgbClr val="263238"/>
                </a:solidFill>
                <a:latin typeface="Calibri"/>
              </a:rPr>
              <a:t>[r20] Juto H, Nilsson H, Morberg P. Epidemiology of Adult Ankle Fractures: 1756 cases identified in Norrbotten County during 2009-2013 and classified according to AO/OTA. BMC Musculoskelet Disord. 2018;19(1):441. doi:10.1186/s12891-018-2326-x https://doi.org/10.1186/s12891-018-2326-x</a:t>
            </a:r>
          </a:p>
          <a:p>
            <a:pPr>
              <a:spcAft>
                <a:spcPts val="800"/>
              </a:spcAft>
            </a:pPr>
            <a:r>
              <a:rPr sz="1200">
                <a:solidFill>
                  <a:srgbClr val="263238"/>
                </a:solidFill>
                <a:latin typeface="Calibri"/>
              </a:rPr>
              <a:t>[r21] Gundtoft PH, Pedersen AB, Viberg B. Incidence, treatment, and mortality of ankle fractures: a Danish population-based cohort study. Acta Orthop. 2025;96:203-208. doi:10.2340/17453674.2025.43006 https://doi.org/10.2340/17453674.2025.43006</a:t>
            </a:r>
          </a:p>
          <a:p>
            <a:pPr>
              <a:spcAft>
                <a:spcPts val="800"/>
              </a:spcAft>
            </a:pPr>
            <a:r>
              <a:rPr sz="1200">
                <a:solidFill>
                  <a:srgbClr val="263238"/>
                </a:solidFill>
                <a:latin typeface="Calibri"/>
              </a:rPr>
              <a:t>[r22] Pflüger P, Braun KF, Mair O, Kirchhoff C, Biberthaler P, Crönlein M. Current management of trimalleolar ankle fractures. EFORT Open Rev. 2021;6(8):692-703. doi:10.1302/2058-5241.6.200138 https://doi.org/10.1302/2058-5241.6.200138</a:t>
            </a:r>
          </a:p>
          <a:p>
            <a:pPr>
              <a:spcAft>
                <a:spcPts val="800"/>
              </a:spcAft>
            </a:pPr>
            <a:r>
              <a:rPr sz="1200">
                <a:solidFill>
                  <a:srgbClr val="263238"/>
                </a:solidFill>
                <a:latin typeface="Calibri"/>
              </a:rPr>
              <a:t>[r23] Shimozono Y, Hurley ET, Myerson CL, Murawski CD, Kennedy JG. Suture Button Versus Syndesmotic Screw for Syndesmosis Injuries: A Meta-analysis of Randomized Controlled Trials. Am J Sports Med. 2019;47(11):2764-2771. doi:10.1177/0363546518804804 https://doi.org/10.1177/0363546518804804</a:t>
            </a:r>
          </a:p>
          <a:p>
            <a:pPr>
              <a:spcAft>
                <a:spcPts val="800"/>
              </a:spcAft>
            </a:pPr>
            <a:r>
              <a:rPr sz="1200">
                <a:solidFill>
                  <a:srgbClr val="263238"/>
                </a:solidFill>
                <a:latin typeface="Calibri"/>
              </a:rPr>
              <a:t>[r24] Sagi HC, Shah AR, Sanders RW. The functional consequence of syndesmotic joint malreduction at a minimum 2-year follow-up. J Orthop Trauma. 2012;26(7):439-43. doi:10.1097/BOT.0b013e31822a526a https://doi.org/10.1097/BOT.0b013e31822a526a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66</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Kyriacou H, Mostafa AMHAM, Davies BM, Khan WS. Principles and guidelines in the management of ankle fractures in adults. J Perioper Pract. 2021;31(11):427-434. doi:10.1177/1750458920969029 https://doi.org/10.1177/1750458920969029</a:t>
            </a:r>
          </a:p>
          <a:p>
            <a:pPr>
              <a:spcAft>
                <a:spcPts val="800"/>
              </a:spcAft>
            </a:pPr>
            <a:r>
              <a:rPr sz="1200">
                <a:solidFill>
                  <a:srgbClr val="263238"/>
                </a:solidFill>
                <a:latin typeface="Calibri"/>
              </a:rPr>
              <a:t>[r26] van Leeuwen CAT, Sala M, Schipper IB, Krijnen P, Zijta F, Hoogendoorn JM. The additional value of weight-bearing and gravity stress ankle radiographs in determining stability of isolated type B ankle fractures. Eur J Trauma Emerg Surg. 2022;48(3):2287-2296. doi:10.1007/s00068-021-01757-2 https://doi.org/10.1007/s00068-021-01757-2</a:t>
            </a:r>
          </a:p>
          <a:p>
            <a:pPr>
              <a:spcAft>
                <a:spcPts val="800"/>
              </a:spcAft>
            </a:pPr>
            <a:r>
              <a:rPr sz="1200">
                <a:solidFill>
                  <a:srgbClr val="263238"/>
                </a:solidFill>
                <a:latin typeface="Calibri"/>
              </a:rPr>
              <a:t>[r27] Lambers KT, van den Bekerom MP, Doornberg JN, Stufkens SA, van Dijk CN, Kloen P. Long-term outcome of pronation-external rotation ankle fractures treated with syndesmotic screws only. J Bone Joint Surg Am. 2013;95(17):e1221-7. doi:10.2106/JBJS.L.00426 https://doi.org/10.2106/JBJS.L.00426</a:t>
            </a:r>
          </a:p>
          <a:p>
            <a:pPr>
              <a:spcAft>
                <a:spcPts val="800"/>
              </a:spcAft>
            </a:pPr>
            <a:r>
              <a:rPr sz="1200">
                <a:solidFill>
                  <a:srgbClr val="263238"/>
                </a:solidFill>
                <a:latin typeface="Calibri"/>
              </a:rPr>
              <a:t>[r28] Switaj PJ, Weatherford B, Fuchs D, Rosenthal B, Pang E, Kadakia AR. Evaluation of posterior malleolar fractures and the posterior pilon variant in operatively treated ankle fractures. Foot Ankle Int. 2014;35(9):886-95. doi:10.1177/1071100714537630 https://doi.org/10.1177/1071100714537630</a:t>
            </a:r>
          </a:p>
          <a:p>
            <a:pPr>
              <a:spcAft>
                <a:spcPts val="800"/>
              </a:spcAft>
            </a:pPr>
            <a:r>
              <a:rPr sz="1200">
                <a:solidFill>
                  <a:srgbClr val="263238"/>
                </a:solidFill>
                <a:latin typeface="Calibri"/>
              </a:rPr>
              <a:t>[r29] Haraguchi N, Haruyama H, Toga H, Kato F. Pathoanatomy of posterior malleolar fractures of the ankle. J Bone Joint Surg Am. 2006;88(5):1085-92. doi:10.2106/JBJS.E.00856 https://doi.org/10.2106/JBJS.E.00856</a:t>
            </a:r>
          </a:p>
          <a:p>
            <a:pPr>
              <a:spcAft>
                <a:spcPts val="800"/>
              </a:spcAft>
            </a:pPr>
            <a:r>
              <a:rPr sz="1200">
                <a:solidFill>
                  <a:srgbClr val="263238"/>
                </a:solidFill>
                <a:latin typeface="Calibri"/>
              </a:rPr>
              <a:t>[r30] AO Foundation. AO Surgery Reference: Malleoli. Davos: AO Foundation. Consultado el 4 de octubre de 2026. https://surgeryreference.aofoundation.org/orthopedic-trauma/adult-trauma/malleoli</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66</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Kleinertz H, Mueller E, Tessarzyk M, Frosch KH, Schlickewei C. Computed tomography-based classifications of posterior malleolar fractures and their inter- and intraobserver reliability: a comparison of the Haraguchi, Bartoníček/Rammelt, and Mason classifications. Arch Orthop Trauma Surg. 2022;142(12):3895-3902. doi:10.1007/s00402-021-04315-y https://doi.org/10.1007/s00402-021-04315-y</a:t>
            </a:r>
          </a:p>
          <a:p>
            <a:pPr>
              <a:spcAft>
                <a:spcPts val="800"/>
              </a:spcAft>
            </a:pPr>
            <a:r>
              <a:rPr sz="1200">
                <a:solidFill>
                  <a:srgbClr val="263238"/>
                </a:solidFill>
                <a:latin typeface="Calibri"/>
              </a:rPr>
              <a:t>[r32] Fonseca LLD, Nunes IG, Nogueira RR, Martins GEV, Mesencio AC, Kobata SI. Reproducibility of the Lauge-Hansen, Danis-Weber, and AO classifications for ankle fractures. Rev Bras Ortop. 2018;53(1):101-106. doi:10.1016/j.rboe.2017.11.013 https://doi.org/10.1016/j.rboe.2017.11.013</a:t>
            </a:r>
          </a:p>
          <a:p>
            <a:pPr>
              <a:spcAft>
                <a:spcPts val="800"/>
              </a:spcAft>
            </a:pPr>
            <a:r>
              <a:rPr sz="1200">
                <a:solidFill>
                  <a:srgbClr val="263238"/>
                </a:solidFill>
                <a:latin typeface="Calibri"/>
              </a:rPr>
              <a:t>[r33] Yin MC, Yuan XF, Ma JM, Xia Y, Wang T, Xu XL et al. Evaluating the Reliability and Reproducibility of the AO and Lauge-Hansen Classification Systems for Ankle Injuries. Orthopedics. 2015;38(7):e626-30. doi:10.3928/01477447-20150701-62 https://doi.org/10.3928/01477447-20150701-62</a:t>
            </a:r>
          </a:p>
          <a:p>
            <a:pPr>
              <a:spcAft>
                <a:spcPts val="800"/>
              </a:spcAft>
            </a:pPr>
            <a:r>
              <a:rPr sz="1200">
                <a:solidFill>
                  <a:srgbClr val="263238"/>
                </a:solidFill>
                <a:latin typeface="Calibri"/>
              </a:rPr>
              <a:t>[r34] Malek IA, Machani B, Mevcha AM, Hyder NH. Inter-observer reliability and intra-observer reproducibility of the Weber classification of ankle fractures. J Bone Joint Surg Br. 2006;88(9):1204-6. doi:10.1302/0301-620X.88B9.17954 https://doi.org/10.1302/0301-620X.88B9.17954</a:t>
            </a:r>
          </a:p>
          <a:p>
            <a:pPr>
              <a:spcAft>
                <a:spcPts val="800"/>
              </a:spcAft>
            </a:pPr>
            <a:r>
              <a:rPr sz="1200">
                <a:solidFill>
                  <a:srgbClr val="263238"/>
                </a:solidFill>
                <a:latin typeface="Calibri"/>
              </a:rPr>
              <a:t>[r35] Gomes YE, Chau M, Banwell HA, Causby RS. Diagnostic accuracy of the Ottawa ankle rule to exclude fractures in acute ankle injuries in adults: a systematic review and meta-analysis. BMC Musculoskelet Disord. 2022;23(1):885. doi:10.1186/s12891-022-05831-7 https://doi.org/10.1186/s12891-022-05831-7</a:t>
            </a:r>
          </a:p>
          <a:p>
            <a:pPr>
              <a:spcAft>
                <a:spcPts val="800"/>
              </a:spcAft>
            </a:pPr>
            <a:r>
              <a:rPr sz="1200">
                <a:solidFill>
                  <a:srgbClr val="263238"/>
                </a:solidFill>
                <a:latin typeface="Calibri"/>
              </a:rPr>
              <a:t>[r36] National Institute for Health and Care Excellence. Fractures (non-complex): assessment and management. NICE guideline NG38. London: NICE; 2016. Recomendaciones consultadas el 4 de octubre de 2026. https://www.nice.org.uk/guidance/ng38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66</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Stiell IG, Greenberg GH, McKnight RD, Nair RC, McDowell I, Reardon M et al. Decision rules for the use of radiography in acute ankle injuries. Refinement and prospective validation. JAMA. 1993;269(9):1127-32. doi:10.1001/jama.269.9.1127 https://doi.org/10.1001/jama.269.9.1127</a:t>
            </a:r>
          </a:p>
          <a:p>
            <a:pPr>
              <a:spcAft>
                <a:spcPts val="800"/>
              </a:spcAft>
            </a:pPr>
            <a:r>
              <a:rPr sz="1200">
                <a:solidFill>
                  <a:srgbClr val="263238"/>
                </a:solidFill>
                <a:latin typeface="Calibri"/>
              </a:rPr>
              <a:t>[r38] Bachmann LM, Kolb E, Koller MT, Steurer J, ter Riet G. Accuracy of Ottawa ankle rules to exclude fractures of the ankle and mid-foot: systematic review. BMJ. 2003;326(7386):417. doi:10.1136/bmj.326.7386.417 https://doi.org/10.1136/bmj.326.7386.417</a:t>
            </a:r>
          </a:p>
          <a:p>
            <a:pPr>
              <a:spcAft>
                <a:spcPts val="800"/>
              </a:spcAft>
            </a:pPr>
            <a:r>
              <a:rPr sz="1200">
                <a:solidFill>
                  <a:srgbClr val="263238"/>
                </a:solidFill>
                <a:latin typeface="Calibri"/>
              </a:rPr>
              <a:t>[r39] de Krom MA, Kalmet PH, Jagtenberg EM, Hermus JP, van Vugt R, Seelen HA et al. Diagnostic tools to evaluate ankle instability caused by a deltoid ligament rupture in patients with supination-external rotation ankle fractures: A systematic review and meta-analysis. Injury. 2022;53(2):724-731. doi:10.1016/j.injury.2021.09.034 https://doi.org/10.1016/j.injury.2021.09.034</a:t>
            </a:r>
          </a:p>
          <a:p>
            <a:pPr>
              <a:spcAft>
                <a:spcPts val="800"/>
              </a:spcAft>
            </a:pPr>
            <a:r>
              <a:rPr sz="1200">
                <a:solidFill>
                  <a:srgbClr val="263238"/>
                </a:solidFill>
                <a:latin typeface="Calibri"/>
              </a:rPr>
              <a:t>[r40] Romsom J, Hoogendoorn JM. The additional value of weight-bearing radiographs in assessing stability of isolated type B fibular fractures. Injury. 2024;55(3):111348. doi:10.1016/j.injury.2024.111348 https://doi.org/10.1016/j.injury.2024.111348</a:t>
            </a:r>
          </a:p>
          <a:p>
            <a:pPr>
              <a:spcAft>
                <a:spcPts val="800"/>
              </a:spcAft>
            </a:pPr>
            <a:r>
              <a:rPr sz="1200">
                <a:solidFill>
                  <a:srgbClr val="263238"/>
                </a:solidFill>
                <a:latin typeface="Calibri"/>
              </a:rPr>
              <a:t>[r41] Meijer DT, de Muinck Keizer RJ, Doornberg JN, Sierevelt IN, Stufkens SA, Kerkhoffs GM et al. Diagnostic Accuracy of 2-Dimensional Computed Tomography for Articular Involvement and Fracture Pattern of Posterior Malleolar Fractures. Foot Ankle Int. 2016;37(1):75-82. doi:10.1177/1071100715603999 https://doi.org/10.1177/1071100715603999</a:t>
            </a:r>
          </a:p>
          <a:p>
            <a:pPr>
              <a:spcAft>
                <a:spcPts val="800"/>
              </a:spcAft>
            </a:pPr>
            <a:r>
              <a:rPr sz="1200">
                <a:solidFill>
                  <a:srgbClr val="263238"/>
                </a:solidFill>
                <a:latin typeface="Calibri"/>
              </a:rPr>
              <a:t>[r42] Wu J, Wang Y, Wang Z. The diagnostic accuracy of ultrasound in the detection of foot and ankle fractures: a systematic review and meta-analysis. Med Ultrason. 2021;23(2):203-212. doi:10.11152/mu-2659 https://doi.org/10.11152/mu-2659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66</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Donken CC, Al-Khateeb H, Verhofstad MH, van Laarhoven CJ. Surgical versus conservative interventions for treating ankle fractures in adults. Cochrane Database Syst Rev. 2012;2012(8):CD008470. doi:10.1002/14651858.CD008470.pub2 https://doi.org/10.1002/14651858.CD008470.pub2</a:t>
            </a:r>
          </a:p>
          <a:p>
            <a:pPr>
              <a:spcAft>
                <a:spcPts val="800"/>
              </a:spcAft>
            </a:pPr>
            <a:r>
              <a:rPr sz="1200">
                <a:solidFill>
                  <a:srgbClr val="263238"/>
                </a:solidFill>
                <a:latin typeface="Calibri"/>
              </a:rPr>
              <a:t>[r44] Larsen P, Rathleff MS, Elsoe R. Surgical versus conservative treatment for ankle fractures in adults - A systematic review and meta-analysis of the benefits and harms. Foot Ankle Surg. 2019;25(4):409-417. doi:10.1016/j.fas.2018.02.009 https://doi.org/10.1016/j.fas.2018.02.009</a:t>
            </a:r>
          </a:p>
          <a:p>
            <a:pPr>
              <a:spcAft>
                <a:spcPts val="800"/>
              </a:spcAft>
            </a:pPr>
            <a:r>
              <a:rPr sz="1200">
                <a:solidFill>
                  <a:srgbClr val="263238"/>
                </a:solidFill>
                <a:latin typeface="Calibri"/>
              </a:rPr>
              <a:t>[r45] Tian J, Miao J, Jiang Z, Li Z. Comparison of operatively and nonoperatively treated isolated Weber B ankle fractures: a systematic review and meta-analysis. J Orthop Surg Res. 2024;19(1):346. doi:10.1186/s13018-024-04835-4 https://doi.org/10.1186/s13018-024-04835-4</a:t>
            </a:r>
          </a:p>
          <a:p>
            <a:pPr>
              <a:spcAft>
                <a:spcPts val="800"/>
              </a:spcAft>
            </a:pPr>
            <a:r>
              <a:rPr sz="1200">
                <a:solidFill>
                  <a:srgbClr val="263238"/>
                </a:solidFill>
                <a:latin typeface="Calibri"/>
              </a:rPr>
              <a:t>[r46] Hoelsbrekken SE, Kaul-Jensen K, Mørch T, Vika H, Clementsen T, Paulsrud Ø et al. Nonoperative treatment of the medial malleolus in bimalleolar and trimalleolar ankle fractures: a randomized controlled trial. J Orthop Trauma. 2013;27(11):633-7. doi:10.1097/BOT.0b013e31828e1bb7 https://doi.org/10.1097/BOT.0b013e31828e1bb7</a:t>
            </a:r>
          </a:p>
          <a:p>
            <a:pPr>
              <a:spcAft>
                <a:spcPts val="800"/>
              </a:spcAft>
            </a:pPr>
            <a:r>
              <a:rPr sz="1200">
                <a:solidFill>
                  <a:srgbClr val="263238"/>
                </a:solidFill>
                <a:latin typeface="Calibri"/>
              </a:rPr>
              <a:t>[r47] Dabash S, Elabd A, Potter E, Fernandez I, Gerzina C, Thabet AM et al. Adding deltoid ligament repair in ankle fracture treatment: Is it necessary? A systematic review. Foot Ankle Surg. 2019;25(6):714-720. doi:10.1016/j.fas.2018.11.001 https://doi.org/10.1016/j.fas.2018.11.001</a:t>
            </a:r>
          </a:p>
          <a:p>
            <a:pPr>
              <a:spcAft>
                <a:spcPts val="800"/>
              </a:spcAft>
            </a:pPr>
            <a:r>
              <a:rPr sz="1200">
                <a:solidFill>
                  <a:srgbClr val="263238"/>
                </a:solidFill>
                <a:latin typeface="Calibri"/>
              </a:rPr>
              <a:t>[r48] Salameh M, Alhammoud A, Alkhatib N, Attia AK, Mekhaimar MM, D'Hooghe P et al. Outcome of primary deltoid ligament repair in acute ankle fractures: a meta-analysis of comparative studies. Int Orthop. 2020;44(2):341-347. doi:10.1007/s00264-019-04416-9 https://doi.org/10.1007/s00264-019-04416-9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66</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Miksch RC, Herterich V, Barg A, Böcker W, Polzer H, Baumbach SF. Open Reduction and Internal Fixation of the Posterior Malleolus Fragment in Ankle Fractures Improves the Patient-Rated Outcome: A Systematic Review. Foot Ankle Int. 2023;44(8):727-737. doi:10.1177/10711007231165771 https://doi.org/10.1177/10711007231165771</a:t>
            </a:r>
          </a:p>
          <a:p>
            <a:pPr>
              <a:spcAft>
                <a:spcPts val="800"/>
              </a:spcAft>
            </a:pPr>
            <a:r>
              <a:rPr sz="1200">
                <a:solidFill>
                  <a:srgbClr val="263238"/>
                </a:solidFill>
                <a:latin typeface="Calibri"/>
              </a:rPr>
              <a:t>[r50] Tu TY, Huang ST, Chou YJ. Comparison of plate versus screw internal fixation in the treatment of posterior malleolar fracture: A systematic review and meta-analysis. Foot Ankle Surg. 2024;30(3):191-218. doi:10.1016/j.fas.2023.12.004 https://doi.org/10.1016/j.fas.2023.12.004</a:t>
            </a:r>
          </a:p>
          <a:p>
            <a:pPr>
              <a:spcAft>
                <a:spcPts val="800"/>
              </a:spcAft>
            </a:pPr>
            <a:r>
              <a:rPr sz="1200">
                <a:solidFill>
                  <a:srgbClr val="263238"/>
                </a:solidFill>
                <a:latin typeface="Calibri"/>
              </a:rPr>
              <a:t>[r51] Gao Y, Liu Y, Zhao Y, Shan L, Wang H, Xu X et al. Comparison between anterior-to-posterior screw fixation versus posterolateral approach plate fixation for posterior malleous fracture: A systematic review and meta-analysis. Foot Ankle Surg. 2024;30(7):594-602. doi:10.1016/j.fas.2024.05.004 https://doi.org/10.1016/j.fas.2024.05.004</a:t>
            </a:r>
          </a:p>
          <a:p>
            <a:pPr>
              <a:spcAft>
                <a:spcPts val="800"/>
              </a:spcAft>
            </a:pPr>
            <a:r>
              <a:rPr sz="1200">
                <a:solidFill>
                  <a:srgbClr val="263238"/>
                </a:solidFill>
                <a:latin typeface="Calibri"/>
              </a:rPr>
              <a:t>[r52] Chidda A, Soares S, Tannast M, Schwab J, Seidel A. Long-term outcomes after a trimalleolar fracture involving the posterior malleolar fragment: an 11-year follow-up. Arch Orthop Trauma Surg. 2025;145(1):346. doi:10.1007/s00402-025-05959-w https://doi.org/10.1007/s00402-025-05959-w</a:t>
            </a:r>
          </a:p>
          <a:p>
            <a:pPr>
              <a:spcAft>
                <a:spcPts val="800"/>
              </a:spcAft>
            </a:pPr>
            <a:r>
              <a:rPr sz="1200">
                <a:solidFill>
                  <a:srgbClr val="263238"/>
                </a:solidFill>
                <a:latin typeface="Calibri"/>
              </a:rPr>
              <a:t>[r53] DeKeyser GJ, Campbell ML, Kellam PJ, Haller JM, Rothberg DL, Higgins TF et al. True antiglide fixation of Danis-Weber B fibula fractures has lower rates of removal of hardware. Injury. 2022;53(3):1289-1293. doi:10.1016/j.injury.2021.09.051 https://doi.org/10.1016/j.injury.2021.09.051</a:t>
            </a:r>
          </a:p>
          <a:p>
            <a:pPr>
              <a:spcAft>
                <a:spcPts val="800"/>
              </a:spcAft>
            </a:pPr>
            <a:r>
              <a:rPr sz="1200">
                <a:solidFill>
                  <a:srgbClr val="263238"/>
                </a:solidFill>
                <a:latin typeface="Calibri"/>
              </a:rPr>
              <a:t>[r54] Zhang J, Luo R, Chen J. The fibular intramedullary nail versus plate fixation for ankle fractures in adults: a systematic review and meta-analysis of randomized controlled trials. J Orthop Surg Res. 2024;19(1):542. doi:10.1186/s13018-024-05032-z https://doi.org/10.1186/s13018-024-05032-z</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66</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(10/12)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[r55] Ziegler P, Bahrs C, Konrads C, Hemmann P, Ahrend MD. Ankle fractures of the geriatric patient: a narrative review. EFORT Open Rev. 2023;8(1):1-10. doi:10.1530/EOR-22-0082 https://doi.org/10.1530/EOR-22-0082</a:t>
            </a:r>
          </a:p>
          <a:p>
            <a:pPr>
              <a:spcAft>
                <a:spcPts val="800"/>
              </a:spcAft>
            </a:pPr>
            <a:r>
              <a:rPr sz="1200">
                <a:solidFill>
                  <a:srgbClr val="263238"/>
                </a:solidFill>
                <a:latin typeface="Calibri"/>
              </a:rPr>
              <a:t>[r56] Edelstein A, McDonald J, Lee W. The impact of surgical timing in ankle fracture on postoperative wound complications: a critical 24-hour cutoff point through systematic review and meta-analysis. Arch Orthop Trauma Surg. 2025;145(1):269. doi:10.1007/s00402-025-05896-8 https://doi.org/10.1007/s00402-025-05896-8</a:t>
            </a:r>
          </a:p>
          <a:p>
            <a:pPr>
              <a:spcAft>
                <a:spcPts val="800"/>
              </a:spcAft>
            </a:pPr>
            <a:r>
              <a:rPr sz="1200">
                <a:solidFill>
                  <a:srgbClr val="263238"/>
                </a:solidFill>
                <a:latin typeface="Calibri"/>
              </a:rPr>
              <a:t>[r57] Heyes GJ, Khashkhusha TR, Mason L. Posterolateral Approach to Posterior Malleolar Fractures: A Literature Review. Foot Ankle Spec. 2023;16(2):149-158. doi:10.1177/19386400211009366 https://doi.org/10.1177/19386400211009366</a:t>
            </a:r>
          </a:p>
          <a:p>
            <a:pPr>
              <a:spcAft>
                <a:spcPts val="800"/>
              </a:spcAft>
            </a:pPr>
            <a:r>
              <a:rPr sz="1200">
                <a:solidFill>
                  <a:srgbClr val="263238"/>
                </a:solidFill>
                <a:latin typeface="Calibri"/>
              </a:rPr>
              <a:t>[r58] van den Bekerom MP. Diagnosing syndesmotic instability in ankle fractures. World J Orthop. 2011;2(7):51-6. doi:10.5312/wjo.v2.i7.51 https://doi.org/10.5312/wjo.v2.i7.51</a:t>
            </a:r>
          </a:p>
          <a:p>
            <a:pPr>
              <a:spcAft>
                <a:spcPts val="800"/>
              </a:spcAft>
            </a:pPr>
            <a:r>
              <a:rPr sz="1200">
                <a:solidFill>
                  <a:srgbClr val="263238"/>
                </a:solidFill>
                <a:latin typeface="Calibri"/>
              </a:rPr>
              <a:t>[r59] Spindler FT, Böcker W, Polzer H, Baumbach SF. A 3-Ligament Syndesmotic Injury Is at Higher Risk for Malreduction Than a 2-Ligament Injury: A CT-Based Analysis. Foot Ankle Int. 2024;45(8):812-821. doi:10.1177/10711007241238227 https://doi.org/10.1177/10711007241238227</a:t>
            </a:r>
          </a:p>
          <a:p>
            <a:pPr>
              <a:spcAft>
                <a:spcPts val="800"/>
              </a:spcAft>
            </a:pPr>
            <a:r>
              <a:rPr sz="1200">
                <a:solidFill>
                  <a:srgbClr val="263238"/>
                </a:solidFill>
                <a:latin typeface="Calibri"/>
              </a:rPr>
              <a:t>[r60] Ræder BW, Stake IK, Madsen JE, Frihagen F, Jacobsen SB, Andersen MR et al. Randomized trial comparing suture button with single 3.5 mm syndesmotic screw for ankle syndesmosis injury: similar results at 2 years. Acta Orthop. 2020;91(6):770-775. doi:10.1080/17453674.2020.1818175 https://doi.org/10.1080/17453674.2020.1818175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66</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[r61] Kortekangas TH, Pakarinen HJ, Savola O, Niinimäki J, Lepojärvi S, Ohtonen P et al. Syndesmotic fixation in supination-external rotation ankle fractures: a prospective randomized study. Foot Ankle Int. 2014;35(10):988-95. doi:10.1177/1071100714540894 https://doi.org/10.1177/1071100714540894</a:t>
            </a:r>
          </a:p>
          <a:p>
            <a:pPr>
              <a:spcAft>
                <a:spcPts val="800"/>
              </a:spcAft>
            </a:pPr>
            <a:r>
              <a:rPr sz="1200">
                <a:solidFill>
                  <a:srgbClr val="263238"/>
                </a:solidFill>
                <a:latin typeface="Calibri"/>
              </a:rPr>
              <a:t>[r62] Dehghan N, McKee MD, Jenkinson RJ, Schemitsch EH, Stas V, Nauth A et al. Early Weightbearing and Range of Motion Versus Non-Weightbearing and Immobilization After Open Reduction and Internal Fixation of Unstable Ankle Fractures: A Randomized Controlled Trial. J Orthop Trauma. 2016;30(7):345-52. doi:10.1097/BOT.0000000000000572 https://doi.org/10.1097/BOT.0000000000000572</a:t>
            </a:r>
          </a:p>
          <a:p>
            <a:pPr>
              <a:spcAft>
                <a:spcPts val="800"/>
              </a:spcAft>
            </a:pPr>
            <a:r>
              <a:rPr sz="1200">
                <a:solidFill>
                  <a:srgbClr val="263238"/>
                </a:solidFill>
                <a:latin typeface="Calibri"/>
              </a:rPr>
              <a:t>[r63] Andersen MR, Frihagen F, Hellund JC, Madsen JE, Figved W. Randomized Trial Comparing Suture Button with Single Syndesmotic Screw for Syndesmosis Injury. J Bone Joint Surg Am. 2018;100(1):2-12. doi:10.2106/JBJS.16.01011 https://doi.org/10.2106/JBJS.16.01011</a:t>
            </a:r>
          </a:p>
          <a:p>
            <a:pPr>
              <a:spcAft>
                <a:spcPts val="800"/>
              </a:spcAft>
            </a:pPr>
            <a:r>
              <a:rPr sz="1200">
                <a:solidFill>
                  <a:srgbClr val="263238"/>
                </a:solidFill>
                <a:latin typeface="Calibri"/>
              </a:rPr>
              <a:t>[r64] Martijn HA, Lambers KTA, Dahmen J, Stufkens SAS, Kerkhoffs GMMJ. High incidence of (osteo)chondral lesions in ankle fractures. Knee Surg Sports Traumatol Arthrosc. 2021;29(5):1523-1534. doi:10.1007/s00167-020-06187-y https://doi.org/10.1007/s00167-020-06187-y</a:t>
            </a:r>
          </a:p>
          <a:p>
            <a:pPr>
              <a:spcAft>
                <a:spcPts val="800"/>
              </a:spcAft>
            </a:pPr>
            <a:r>
              <a:rPr sz="1200">
                <a:solidFill>
                  <a:srgbClr val="263238"/>
                </a:solidFill>
                <a:latin typeface="Calibri"/>
              </a:rPr>
              <a:t>[r65] Lopez-Capdevila L, Rios-Ruh JM, Fortuño J, Costa AE, Santamaria-Fumas A, Dominguez-Sevilla A et al. Diabetic ankle fracture complications: a meta-analysis. Foot Ankle Surg. 2021;27(7):832-837. doi:10.1016/j.fas.2020.10.015 https://doi.org/10.1016/j.fas.2020.10.015</a:t>
            </a:r>
          </a:p>
          <a:p>
            <a:pPr>
              <a:spcAft>
                <a:spcPts val="800"/>
              </a:spcAft>
            </a:pPr>
            <a:r>
              <a:rPr sz="1200">
                <a:solidFill>
                  <a:srgbClr val="263238"/>
                </a:solidFill>
                <a:latin typeface="Calibri"/>
              </a:rPr>
              <a:t>[r66] Swierstra BA, van Enst WA. The prognosis of ankle fractures: a systematic review. EFORT Open Rev. 2022;7(10):692-700. doi:10.1530/EOR-22-0065 https://doi.org/10.1530/EOR-22-0065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66</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(12/12)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[r67] Smeeing DP, Houwert RM, Briet JP, Kelder JC, Segers MJ, Verleisdonk EJ et al. Weight-bearing and mobilization in the postoperative care of ankle fractures: a systematic review and meta-analysis of randomized controlled trials and cohort studies. PLoS One. 2015;10(2):e0118320. doi:10.1371/journal.pone.0118320 https://doi.org/10.1371/journal.pone.0118320</a:t>
            </a:r>
          </a:p>
          <a:p>
            <a:pPr>
              <a:spcAft>
                <a:spcPts val="800"/>
              </a:spcAft>
            </a:pPr>
            <a:r>
              <a:rPr sz="1200">
                <a:solidFill>
                  <a:srgbClr val="263238"/>
                </a:solidFill>
                <a:latin typeface="Calibri"/>
              </a:rPr>
              <a:t>[r68] Tong J, Ajrawat P, Chahal J, Daud A, Whelan DB, Nauth A et al. Early Versus Delayed Weight Bearing and Mobilization After Ankle Fracture Fixation Surgery: A Systematic Review and Meta-analysis of Randomized Controlled Trials. Orthopedics. 2024;47(2):71-78. doi:10.3928/01477447-20230804-08 https://doi.org/10.3928/01477447-20230804-08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66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Fracturas maleolares del tobillo: de la mortaja a la decisión</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