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Sheet1!$A$2:$A$9</c:f>
              <c:strCache>
                <c:ptCount val="8"/>
                <c:pt idx="0">
                  <c:v>Uso de drenaje</c:v>
                </c:pt>
                <c:pt idx="1">
                  <c:v>Sexo masculino</c:v>
                </c:pt>
                <c:pt idx="2">
                  <c:v>Infección urinaria</c:v>
                </c:pt>
                <c:pt idx="3">
                  <c:v>Obesidad</c:v>
                </c:pt>
                <c:pt idx="4">
                  <c:v>Artritis reumatoide</c:v>
                </c:pt>
                <c:pt idx="5">
                  <c:v>Diabetes</c:v>
                </c:pt>
                <c:pt idx="6">
                  <c:v>Abuso de alcohol</c:v>
                </c:pt>
                <c:pt idx="7">
                  <c:v>ASA mayor de 2</c:v>
                </c:pt>
              </c:strCache>
            </c:strRef>
          </c:cat>
          <c:val>
            <c:numRef>
              <c:f>Sheet1!$B$2:$B$9</c:f>
              <c:numCache>
                <c:formatCode>General</c:formatCode>
                <c:ptCount val="8"/>
                <c:pt idx="0">
                  <c:v>0.36</c:v>
                </c:pt>
                <c:pt idx="1">
                  <c:v>1.48</c:v>
                </c:pt>
                <c:pt idx="2">
                  <c:v>1.53</c:v>
                </c:pt>
                <c:pt idx="3">
                  <c:v>1.54</c:v>
                </c:pt>
                <c:pt idx="4">
                  <c:v>1.57</c:v>
                </c:pt>
                <c:pt idx="5">
                  <c:v>1.58</c:v>
                </c:pt>
                <c:pt idx="6">
                  <c:v>1.88</c:v>
                </c:pt>
                <c:pt idx="7">
                  <c:v>2.06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Gramnegativos 2003-2004</c:v>
                </c:pt>
                <c:pt idx="1">
                  <c:v>Gramnegativos 2011-2012</c:v>
                </c:pt>
                <c:pt idx="2">
                  <c:v>Multirresistentes 2003-2004</c:v>
                </c:pt>
                <c:pt idx="3">
                  <c:v>Multirresistentes 2011-2012</c:v>
                </c:pt>
              </c:strCache>
            </c:strRef>
          </c:cat>
          <c:val>
            <c:numRef>
              <c:f>Sheet1!$B$2:$B$5</c:f>
              <c:numCache>
                <c:formatCode>General</c:formatCode>
                <c:ptCount val="4"/>
                <c:pt idx="0">
                  <c:v>25</c:v>
                </c:pt>
                <c:pt idx="1">
                  <c:v>33.3</c:v>
                </c:pt>
                <c:pt idx="2">
                  <c:v>9.3</c:v>
                </c:pt>
                <c:pt idx="3">
                  <c:v>15.8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Parafina (tejido intraoperatorio)</c:v>
                </c:pt>
                <c:pt idx="1">
                  <c:v>Parafina, corte de 5 por campo</c:v>
                </c:pt>
                <c:pt idx="2">
                  <c:v>Congelación</c:v>
                </c:pt>
              </c:strCache>
            </c:strRef>
          </c:cat>
          <c:val>
            <c:numRef>
              <c:f>Sheet1!$B$2:$B$4</c:f>
              <c:numCache>
                <c:formatCode>General</c:formatCode>
                <c:ptCount val="3"/>
                <c:pt idx="0">
                  <c:v>82.0</c:v>
                </c:pt>
                <c:pt idx="1">
                  <c:v>82.0</c:v>
                </c:pt>
                <c:pt idx="2">
                  <c:v>67.8</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Parafina (tejido intraoperatorio)</c:v>
                </c:pt>
                <c:pt idx="1">
                  <c:v>Parafina, corte de 5 por campo</c:v>
                </c:pt>
                <c:pt idx="2">
                  <c:v>Congelación</c:v>
                </c:pt>
              </c:strCache>
            </c:strRef>
          </c:cat>
          <c:val>
            <c:numRef>
              <c:f>Sheet1!$C$2:$C$4</c:f>
              <c:numCache>
                <c:formatCode>General</c:formatCode>
                <c:ptCount val="3"/>
                <c:pt idx="0">
                  <c:v>96.0</c:v>
                </c:pt>
                <c:pt idx="1">
                  <c:v>94.7</c:v>
                </c:pt>
                <c:pt idx="2">
                  <c:v>94.3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ICM 2018 (puntaje)</c:v>
                </c:pt>
                <c:pt idx="1">
                  <c:v>ICM anterior</c:v>
                </c:pt>
                <c:pt idx="2">
                  <c:v>MSIS</c:v>
                </c:pt>
              </c:strCache>
            </c:strRef>
          </c:cat>
          <c:val>
            <c:numRef>
              <c:f>Sheet1!$B$2:$B$4</c:f>
              <c:numCache>
                <c:formatCode>General</c:formatCode>
                <c:ptCount val="3"/>
                <c:pt idx="0">
                  <c:v>97.7</c:v>
                </c:pt>
                <c:pt idx="1">
                  <c:v>86.9</c:v>
                </c:pt>
                <c:pt idx="2">
                  <c:v>79.3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DOR</c:v>
                </c:pt>
              </c:strCache>
            </c:strRef>
          </c:tx>
          <c:spPr>
            <a:solidFill>
              <a:srgbClr val="0F5F6B"/>
            </a:solidFill>
          </c:spPr>
          <c:cat>
            <c:strRef>
              <c:f>Sheet1!$A$2:$A$5</c:f>
              <c:strCache>
                <c:ptCount val="4"/>
                <c:pt idx="0">
                  <c:v>Leucocitos en sangre</c:v>
                </c:pt>
                <c:pt idx="1">
                  <c:v>VSG</c:v>
                </c:pt>
                <c:pt idx="2">
                  <c:v>PCR</c:v>
                </c:pt>
                <c:pt idx="3">
                  <c:v>IL-6 (3 estudios)</c:v>
                </c:pt>
              </c:strCache>
            </c:strRef>
          </c:cat>
          <c:val>
            <c:numRef>
              <c:f>Sheet1!$B$2:$B$5</c:f>
              <c:numCache>
                <c:formatCode>General</c:formatCode>
                <c:ptCount val="4"/>
                <c:pt idx="0">
                  <c:v>4.4</c:v>
                </c:pt>
                <c:pt idx="1">
                  <c:v>7.2</c:v>
                </c:pt>
                <c:pt idx="2">
                  <c:v>13.1</c:v>
                </c:pt>
                <c:pt idx="3">
                  <c:v>314.7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DOR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Gammagrafía con leucocitos</c:v>
                </c:pt>
                <c:pt idx="1">
                  <c:v>FDG-PET</c:v>
                </c:pt>
                <c:pt idx="2">
                  <c:v>Leucocitos y médula combinados</c:v>
                </c:pt>
                <c:pt idx="3">
                  <c:v>Antigranulocitos</c:v>
                </c:pt>
                <c:pt idx="4">
                  <c:v>Gammagrafía ósea</c:v>
                </c:pt>
              </c:strCache>
            </c:strRef>
          </c:cat>
          <c:val>
            <c:numRef>
              <c:f>Sheet1!$B$2:$B$6</c:f>
              <c:numCache>
                <c:formatCode>General</c:formatCode>
                <c:ptCount val="5"/>
                <c:pt idx="0">
                  <c:v>88</c:v>
                </c:pt>
                <c:pt idx="1">
                  <c:v>86</c:v>
                </c:pt>
                <c:pt idx="2">
                  <c:v>69</c:v>
                </c:pt>
                <c:pt idx="3">
                  <c:v>84</c:v>
                </c:pt>
                <c:pt idx="4">
                  <c:v>80</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Gammagrafía con leucocitos</c:v>
                </c:pt>
                <c:pt idx="1">
                  <c:v>FDG-PET</c:v>
                </c:pt>
                <c:pt idx="2">
                  <c:v>Leucocitos y médula combinados</c:v>
                </c:pt>
                <c:pt idx="3">
                  <c:v>Antigranulocitos</c:v>
                </c:pt>
                <c:pt idx="4">
                  <c:v>Gammagrafía ósea</c:v>
                </c:pt>
              </c:strCache>
            </c:strRef>
          </c:cat>
          <c:val>
            <c:numRef>
              <c:f>Sheet1!$C$2:$C$6</c:f>
              <c:numCache>
                <c:formatCode>General</c:formatCode>
                <c:ptCount val="5"/>
                <c:pt idx="0">
                  <c:v>92</c:v>
                </c:pt>
                <c:pt idx="1">
                  <c:v>93</c:v>
                </c:pt>
                <c:pt idx="2">
                  <c:v>96</c:v>
                </c:pt>
                <c:pt idx="3">
                  <c:v>75</c:v>
                </c:pt>
                <c:pt idx="4">
                  <c:v>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Aguda o temprana postoperatoria</c:v>
                </c:pt>
                <c:pt idx="1">
                  <c:v>Hematógena aguda</c:v>
                </c:pt>
                <c:pt idx="2">
                  <c:v>Crónica tardía</c:v>
                </c:pt>
                <c:pt idx="3">
                  <c:v>Global</c:v>
                </c:pt>
              </c:strCache>
            </c:strRef>
          </c:cat>
          <c:val>
            <c:numRef>
              <c:f>Sheet1!$B$2:$B$5</c:f>
              <c:numCache>
                <c:formatCode>General</c:formatCode>
                <c:ptCount val="4"/>
                <c:pt idx="0">
                  <c:v>34.2</c:v>
                </c:pt>
                <c:pt idx="1">
                  <c:v>39.1</c:v>
                </c:pt>
                <c:pt idx="2">
                  <c:v>73.6</c:v>
                </c:pt>
                <c:pt idx="3">
                  <c:v>35.9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KLIC 2 o menos</c:v>
                </c:pt>
                <c:pt idx="1">
                  <c:v>KLIC más de 2 a 3,5</c:v>
                </c:pt>
                <c:pt idx="2">
                  <c:v>KLIC 4 a 5</c:v>
                </c:pt>
                <c:pt idx="3">
                  <c:v>KLIC más de 5 a 6,5</c:v>
                </c:pt>
                <c:pt idx="4">
                  <c:v>KLIC 7 o más</c:v>
                </c:pt>
              </c:strCache>
            </c:strRef>
          </c:cat>
          <c:val>
            <c:numRef>
              <c:f>Sheet1!$B$2:$B$6</c:f>
              <c:numCache>
                <c:formatCode>General</c:formatCode>
                <c:ptCount val="5"/>
                <c:pt idx="0">
                  <c:v>4.5</c:v>
                </c:pt>
                <c:pt idx="1">
                  <c:v>19.4</c:v>
                </c:pt>
                <c:pt idx="2">
                  <c:v>55</c:v>
                </c:pt>
                <c:pt idx="3">
                  <c:v>71.4</c:v>
                </c:pt>
                <c:pt idx="4">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Espaciador articulado</c:v>
                </c:pt>
                <c:pt idx="1">
                  <c:v>Espaciador estático</c:v>
                </c:pt>
              </c:strCache>
            </c:strRef>
          </c:cat>
          <c:val>
            <c:numRef>
              <c:f>Sheet1!$B$2:$B$3</c:f>
              <c:numCache>
                <c:formatCode>General</c:formatCode>
                <c:ptCount val="2"/>
                <c:pt idx="0">
                  <c:v>91.2</c:v>
                </c:pt>
                <c:pt idx="1">
                  <c:v>87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Complicación global</c:v>
                </c:pt>
                <c:pt idx="1">
                  <c:v>Infección recurrente</c:v>
                </c:pt>
                <c:pt idx="2">
                  <c:v>Falla aséptica</c:v>
                </c:pt>
                <c:pt idx="3">
                  <c:v>Reoperación</c:v>
                </c:pt>
                <c:pt idx="4">
                  <c:v>Amputación</c:v>
                </c:pt>
              </c:strCache>
            </c:strRef>
          </c:cat>
          <c:val>
            <c:numRef>
              <c:f>Sheet1!$B$2:$B$6</c:f>
              <c:numCache>
                <c:formatCode>General</c:formatCode>
                <c:ptCount val="5"/>
                <c:pt idx="0">
                  <c:v>28</c:v>
                </c:pt>
                <c:pt idx="1">
                  <c:v>11</c:v>
                </c:pt>
                <c:pt idx="2">
                  <c:v>6</c:v>
                </c:pt>
                <c:pt idx="3">
                  <c:v>4</c:v>
                </c:pt>
                <c:pt idx="4">
                  <c:v>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1 tiempo</c:v>
                </c:pt>
                <c:pt idx="1">
                  <c:v>2 tiempos</c:v>
                </c:pt>
              </c:strCache>
            </c:strRef>
          </c:cat>
          <c:val>
            <c:numRef>
              <c:f>Sheet1!$B$2:$B$3</c:f>
              <c:numCache>
                <c:formatCode>General</c:formatCode>
                <c:ptCount val="2"/>
                <c:pt idx="0">
                  <c:v>6.6</c:v>
                </c:pt>
                <c:pt idx="1">
                  <c:v>22.7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Sheet1!$A$2:$A$4</c:f>
              <c:strCache>
                <c:ptCount val="3"/>
                <c:pt idx="0">
                  <c:v>5 años</c:v>
                </c:pt>
                <c:pt idx="1">
                  <c:v>10 años</c:v>
                </c:pt>
                <c:pt idx="2">
                  <c:v>15 años</c:v>
                </c:pt>
              </c:strCache>
            </c:strRef>
          </c:cat>
          <c:val>
            <c:numRef>
              <c:f>Sheet1!$B$2:$B$4</c:f>
              <c:numCache>
                <c:formatCode>General</c:formatCode>
                <c:ptCount val="3"/>
                <c:pt idx="0">
                  <c:v>16.1</c:v>
                </c:pt>
                <c:pt idx="1">
                  <c:v>34.4</c:v>
                </c:pt>
                <c:pt idx="2">
                  <c:v>53.4</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Sheet1!$A$2:$A$4</c:f>
              <c:strCache>
                <c:ptCount val="3"/>
                <c:pt idx="0">
                  <c:v>1 año</c:v>
                </c:pt>
                <c:pt idx="1">
                  <c:v>5 años</c:v>
                </c:pt>
                <c:pt idx="2">
                  <c:v>10 años</c:v>
                </c:pt>
              </c:strCache>
            </c:strRef>
          </c:cat>
          <c:val>
            <c:numRef>
              <c:f>Sheet1!$B$2:$B$4</c:f>
              <c:numCache>
                <c:formatCode>General</c:formatCode>
                <c:ptCount val="3"/>
                <c:pt idx="0">
                  <c:v>40</c:v>
                </c:pt>
                <c:pt idx="1">
                  <c:v>84</c:v>
                </c:pt>
                <c:pt idx="2">
                  <c:v>98</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Infección periprotésica de cadera y rodilla: criterios ICM/EBJIS, DAIR, recambio en 1 y 2 tiempos.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y factores de riesgo; Mecanismo: cómo llega el germen y por qué el tiempo importa; Anatomía quirúrgica: dónde se esconde la infección; Histología y biofilm en la cirugía; Clasificaciones que cambian la decisión; Diagnóstico: de la sospecha a la definición; Clínica y examen físico; Imágenes; Algoritmo: del diagnóstico a la cirugía; Tratamiento: cirugía, antibiótico y quién decide; Técnica quirúrgica explicada para entender; Complicaciones; Pronóstico; Rehabilitación y seguimiento; Prevención. Estructura sugerida por el autor para diez minutos: Lámina 1 (0:00 a 0:45) — Caso didáctico inventado: una paciente con la rodilla caliente varios años después de la artroplastia; pregunta: ¿DAIR o recambio?. Lámina 2 (0:45 a 1:45) — Por qué es difícil: ninguna prueba descarta la infección y el biofilm explica la necesidad de limpiar el implante [r2][r18]. Lámina 3 (1:45 a 3:00) — Definiciones: ICM 2018 con 97,7 % de sensibilidad y 99,5 % de especificidad [r1], y los 3 niveles de la EBJIS 2021 con menos casos en la zona gris [r2][r3]. Lámina 4 (3:00 a 4:00) — Pruebas que conviene saber: leucocitos sinoviales sobre 3000 por µL con PMN sobre 80 %, alfa-defensina ELISA con 87,8 % de sensibilidad, 5 muestras de tejido y 14 días de cultivo [r2][r7]. Lámina 5 (4:00 a 5:00) — Clasificar para decidir: tiempo, implante, partes blandas, germen y huésped [r18][r17]. Lámina 6 (5:00 a 6:30) — DAIR: cuándo sí, la falla global de 35,9 % y de 73,6 % en la crónica, y el KLIC con AUC de 0,63 en la validación [r29][r26]. Lámina 7 (6:30 a 8:00) — 1 tiempo o 2 tiempos: metaanálisis de cohortes y el ensayo de 2026 (97 % frente a 91 %) con sus límites [r32][r33]. Lámina 8 (8:00 a 9:00) — Antibióticos: DATIPO (18,1 % frente a 9,4 %), OVIVA y la controversia de la rifampicina [r39][r40][r44]. Lámina 9 (9:00 a 9:40) — Salvamento y pronóstico: la mortalidad de 53,4 % a los 15 años tras la revisión por IPP de rodilla [r50]. Lámina 10 (9:40 a 10:00) — Mensaje final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No hay una prueba única que confirme o descarte una infección periprotésica; por eso se usan definiciones con varios criterios, y la de la EBJIS 2021 reparte los casos en 3 niveles: confirmada, probable e improbable (fuente: McNally M y colaboradores, 2021). El sistema de puntaje ICM 2018 tuvo 97,7 % de sensibilidad y 99,5 % de especificidad en su cohorte de validación (fuente: Parvizi J y colaboradores, 2018). Antes de decidir la cirugía se clasifica por tiempo de síntomas, fijación del implante, partes blandas, germen y huésped; el DAIR se reserva para infecciones agudas con implante firme (fuente: Tözün IR y colaboradores, 2020) (fuente: Deckey DG y colaboradores, 2023). En un metaanálisis de 81 estudios, el DAIR falló en 35,9 % de los casos, con 34,2 % de fracaso en la infección aguda postoperatoria y 73,6 % en la crónica tardía (fuente: Abbaszadeh A y colaboradores, 2026). El recambio en 1 tiempo logró 97 % de éxito a los 2 años frente a 91 % del recambio en 2 tiempos en un ensayo aleatorizado de 2026 con pocos fracasos y selección estricta (fuente: Fehring TK y colaboradores, 2026). En el ensayo DATIPO, 6 semanas de antibiótico no demostraron no inferioridad frente a 12 semanas (fuente: Bernard L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infección periprotésica (IPP, en inglés PJI) es la infección de una articulación artificial y de los tejidos que la rodean. La idea que ordena todo el tratamiento es el biofilm: las bacterias se organizan en una película sobre el implante y por eso el tratamiento exige quitar o limpiar a fondo todo el material y el tejido que lo contiene, además de dar antibiótico (fuente: Tözün IR y colaboradores, 2020). El problema práctico es el diagnóstico. Las pruebas disponibles tienen falsos positivos y falsos negativos, y hoy ninguna descarta la infección de forma definitiva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las sociedades publicaron definiciones que combinan clínica, sangre, líquido articular, microbiología e histología. Una definición tiene 2 usos: ayudar al clínico a decidir si hay infección y permitir que los estudios comparen pacientes parecidos (fuente: McNally M y colaboradores, 2021). Cumplir la definición no obliga a operar: según la EBJIS, es aceptable que el paciente, bien informado por su cirujano, elija no tratarse aunque los criterios apunten a infección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«Las 3 referencias que hay que conocer» tiene 3 columnas: Definición o guía, Cómo está construida, Dato clave. Fila 1: Definición o guía, IDSA 2013 (guía); Cómo está construida, Cubre el diagnóstico y 4 estrategias (DAIR, recambio en 1 tiempo, resección con o sin reimplante diferido y amputación); mezcla recomendaciones con evidencia y de opinión (fuente: Osmon DR y colaboradores, 2013); Dato clave, Guía de la Sociedad de Enfermedades Infecciosas de EE. UU.; aquí solo se usa su alcance, porque su texto completo no se pudo abrir (fuente: Osmon DR y colaboradores, 2013). Fila 2: Definición o guía, ICM 2018; Cómo está construida, Puntaje con pesos para cada prueba; los criterios mayores son la fístula o 2 cultivos positivos; Dato clave, Sensibilidad 97,7 % y especificidad 99,5 % en la validación externa (fuente: Parvizi J y colaboradores, 2018). Fila 3: Definición o guía, EBJIS 2021; Cómo está construida, Tres niveles: infección confirmada, probable o improbable, sin puntaje; Dato clave, Avalada por EBJIS, MSIS y el grupo de estudio de ESCMID; identificó todas las infecciones que otras 2 definiciones confirmaron en 206 pacientes (fuente: McNally M y colaboradores, 2021) (fuente: Sigmund IK y colaboradores, 2022). (fuente: Osmon DR y colaboradores, 2013) (fuente: Parvizi J y colaboradores, 2018) (fuente: McNally M y colaboradores, 2021) (fuente: Sigmund IK y colaboradores, 2022). Con esto cerramos definición. Sigamos con epidemiología y factores de riesgo.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y factores de riesgo. En una base de datos hospitalaria de EE. UU. (2001-2009), la frecuencia relativa de IPP fue de 2,0 % a 2,4 % de las artroplastias totales de cadera y rodilla, y fue en aumento (fuente: Kurtz SM y colaboradores, 2012). Una revisión de rodilla la sitúa hasta 2 % tras la artroplastia primaria y cerca de 10 % tras una de revisión (fuente: Tözün IR y colaboradores, 2020). El costo anual de las revisiones por infección para los hospitales subió de USD 320 millones a USD 566 millones en ese periodo (fuente: Kurtz SM y colaboradores, 2012). Los factores de riesgo más consistentes en un metaanálisis de estudios observacionales de artroplastia primaria fueron el puntaje ASA mayor de 2, el abuso de alcohol, la obesidad, la diabetes, la artritis reumatoide, la infección urinaria y el sexo masculino. El uso de drenaje apareció como factor protector, un hallazgo que se interpreta con cautela porque viene de estudios observacionales (fuente: Kong L y colaboradores, 2017). La microbiología cambia con los años. En una cohorte de 2524 adultos de 19 hospitales españoles, los estafilococos causaron 65,2 % de las infecciones con germen identificado, y la proporción de infecciones por bacilos gramnegativos subió de 25 % a 33,3 % entre 2003-2004 y 2011-2012 (fuente: Benito N y colaboradores, 2016). Esto importa para elegir el antibiótico empírico y la profilaxis de tu hospital.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de momios (OR) de cada factor de riesgo» muestra lo siguiente. ASA mayor de 2: 2.1 OR (fuente: Kong L y colaboradores, 2017). Abuso de alcohol: 1.9 OR (fuente: Kong L y colaboradores, 2017). Diabetes: 1.6 OR (fuente: Kong L y colaboradores, 2017). Artritis reumatoide: 1.6 OR (fuente: Kong L y colaboradores, 2017). Obesidad: 1.5 OR (fuente: Kong L y colaboradores, 2017). Infección urinaria: 1.5 OR (fuente: Kong L y colaboradores, 2017). Sexo masculino: 1.5 OR (fuente: Kong L y colaboradores, 2017). Uso de drenaje: 0.4 OR (fuente: Kong L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«Bacilos gramnegativos y bacterias multirresistentes en la IPP (cohorte española)» muestra lo siguiente. Gramnegativos 2003-2004: 25 por ciento (fuente: Benito N y colaboradores, 2016). Gramnegativos 2011-2012: 33.3 por ciento (fuente: Benito N y colaboradores, 2016). Multirresistentes 2003-2004: 9.3 por ciento (fuente: Benito N y colaboradores, 2016). Multirresistentes 2011-2012: 15.8 por ciento (fuente: Benito N y colaboradores, 2016). En el documento Word de este tema encontrarás además: Factores asociados a IPP tras artroplastia primaria (metaanálisis). Con esto cerramos epidemiología y factores de riesgo. Sigamos con mecanismo: cómo llega el germen y por qué el tiempo importa.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llega el germen y por qué el tiempo importa. Hay 2 rutas principales. En la primera, los gérmenes entran durante la cirugía o la herida y la infección aparece temprano o de forma retardada. En la segunda, llegan por la sangre desde otro foco, típicamente más de 12 meses después de la cirugía (fuente: Tözün IR y colaboradores, 2020). La presentación depende de la virulencia. Un germen virulento como el Staphylococcus aureus produce un cuadro agudo con eritema, edema, calor y dolor. Uno de baja virulencia, como los estafilococos coagulasa negativos o el Cutibacterium acnes, produce dolor y rigidez crónicos, a veces con fístula (fuente: Tözün IR y colaboradores, 2020). La EBJIS lo resume así: según haya bacterias libres o biofilm, la infección se presenta como sepsis franca o como dolor y mala función sin más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ventanas de tiempo existen por el biofilm: se asume que tarda unas 3 a 4 semanas desde la cirugía en consolidarse sobre los componentes, y ese plazo separa la infección temprana de la tardía (fuente: Tözün IR y colaboradores, 2020). Los autores añaden que podría formarse desde pocas horas o días, así que los cortes son convenciones útiles y no leyes biológicas (fuente: Tözün IR y colaboradores, 2020). 2 pistas en la historia ayudan a sospechar: problemas de cicatrización de la herida en la cirugía primaria y una bacteriemia reciente (fuente: McNally M y colaboradores, 2021). Cuanto más temprano se afloja una prótesis, más probable es que haya una infección oculta detrás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«Clasificación por tiempo desde la implantación y mecanismo probable» tiene 3 columnas: Momento, Tiempo desde la implantación, Qué suele haber detrás y cómo se presenta. Fila 1: Momento, Temprana; Tiempo desde la implantación, Menos de 3 meses; Qué suele haber detrás y cómo se presenta, Germen virulento (por ejemplo, S. aureus) que entró en la cirugía; cuadro agudo y súbito con eritema, edema, calor y dolor. Fila 2: Momento, Retardada; Tiempo desde la implantación, De 3 a 12 meses; Qué suele haber detrás y cómo se presenta, Germen de baja virulencia (estafilococos coagulasa negativos) que entró en la cirugía; dolor y rigidez crónicos. Fila 3: Momento, Tardía; Tiempo desde la implantación, Más de 12 meses; Qué suele haber detrás y cómo se presenta, Siembra por la sangre con S. aureus (cuadro agudo) o germen poco virulento de la cirugía, como C. acnes (dolor crónico y fístula). (fuente: Tözün IR y colaboradores, 2020). Con esto cerramos mecanismo: cómo llega el germen y por qué el tiempo importa. Sigamos con anatomía quirúrgica: dónde se esconde la infección.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dónde se esconde la infección. Para operar una IPP, la anatomía se estudia buscando los rincones donde queda tejido infectado. La técnica de un ensayo aleatorizado de 2026 lo muestra bien: sinovectomía completa en rodilla (bolsa suprarrotuliana, correderas medial y lateral y cápsula posterior) y en cadera (sinovectomía de 360° sobre la cápsula y exploración digital de la vaina del iliopsoas para descartar líquido encapsulado hacia la pelvis) (fuente: Fehring TK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conductos medulares también se muestrean y se fresan con suavidad, porque se han cultivado bacterias de ellos en pacientes con IPP (fuente: Fehring TK y colaboradores, 2026). En la rodilla, la cápsula posterior se alcanza con la rodilla flexionada y la articulación distraída, y la parte profunda del aparato extensor y el "menisco" fibroso que se forma alrededor de la rótula también hay que limpiar (fuente: Fehring TK y colaboradores, 2026) (fuente: Deckey DG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sitios de toma de muestras que propone una revisión de técnica son: en la rodilla, la bolsa suprarrotuliana, las correderas, la cápsula posterior y la membrana hueso-implante; en la cadera, las cápsulas posterior y anterior, la interfaz hueso-implante de ambos componentes y el espacio detrás del liner (fuente: Vaz K y colaboradores, 2022). Con esto cerramos anatomía quirúrgica: dónde se esconde la infección. Sigamos con histología y biofilm en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histología y biofilm en la cirugía. El tejido periprotésico se estudia por la presencia de neutrófilos. La EBJIS exige al menos 3 muestras profundas, de preferencia de la membrana hueso-implante, de la seudocápsula o del tejido anormal, y se leen entre 5 y 10 campos de gran aumento (×400) (fuente: McNally M y colaboradores, 2021). El criterio más usado para confirmar es 5 neutrófilos o más en cada uno de 5 campos; con 1 solo campo con 5 neutrófilos o más la infección es probable (fuente: McNally M y colaboradores, 2021). 2 cosas que conviene recordar. Una histología negativa tranquiliza poco: la prueba confirma mejor de lo que detecta, y esa brecha crece con gérmenes poco virulentos como los estafilococos coagulasa negativos y el C. acnes (fuente: McNally M y colaboradores, 2021). Además, la parafina y la congelación se leen con el mismo criterio; la congelación es más difícil y conviene que la lea un patólogo con experiencia (fuente: McNally M y colaboradores, 2021). En un metaanálisis de 43 estudios, el corte de 5 neutrófilos por campo mostró el mejor rendimiento, y los autores proponen ese valor en al menos 5 campos (fuente: Sigmund IK y colaboradores, 2025). Un metaanálisis anterior de congelación no encontró diferencia entre los cortes de 5 y 10 neutrófilos por campo (fuente: Tsaras G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«Histología: sensibilidad y especificidad combinadas» muestra lo siguiente. Parafina (tejido intraoperatorio): sensibilidad 82 por ciento y especificidad 96 por ciento (fuente: Sigmund IK y colaboradores, 2025). Parafina, corte de 5 por campo: sensibilidad 82 por ciento y especificidad 94.7 por ciento (fuente: Sigmund IK y colaboradores, 2025). Congelación: sensibilidad 67.8 por ciento y especificidad 94.3 por ciento (fuente: Sigmund IK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«Rendimiento de la histología intraoperatoria (metaanálisis 2025)» tiene 3 columnas: Tipo de corte, Sensibilidad, Especificidad. Fila 1: Tipo de corte, Parafina (permanente), tejido intraoperatorio; Sensibilidad, 82,0 %; Especificidad, 96,0 %. Fila 2: Tipo de corte, Parafina con el corte de 5 neutrófilos por campo; Sensibilidad, 82,0 %; Especificidad, 94,7 %. Fila 3: Tipo de corte, Congelación intraoperatoria; Sensibilidad, 67,8 %; Especificidad, 94,3 %. (fuente: Sigmund IK y colaboradores, 2025). Con esto cerramos histología y biofilm en la cirugía. Sigamos con clasificaciones que cambian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que cambian la decisión. Se usan 3 clasificaciones y ninguna reemplaza a las otras. En conjunto ayudan a estimar si conservar el implante es razonable (síntesis didáctica). Por tiempo desde la implantación. Temprana, retardada y tardía, según el tiempo desde la implantación, como en la tabla del bloque anterior (fuente: Tözün IR y colaboradores, 2020). En los estudios de DAIR se agrupan en postoperatoria temprana o aguda, hematógena aguda y crónica tardía (fuente: Abbaszadeh A y colaboradores, 2026). La infección aguda tardía se definió en un estudio multicéntrico como síntomas agudos de menos de 3 semanas, más de 3 meses después de la cirugía y con función articular previa normal (fuente: Wouthuyzen-Bakker M y colaboradores, 2019). De Tsukayama (serie clásica de 1996). Agrupa los casos por el contexto clínico en 4 tipos: cultivos intraoperatorios positivos en una revisión por supuesto aflojamiento aséptico, infección postoperatoria temprana, infección crónica tardía e infección hematógena aguda. En su serie de 106 infecciones de cadera, el buen resultado tras el tratamiento inicial fue de 90 % en el primer grupo, 71 % en el segundo, 85 % en el tercero y 3 de 6 en el cuarto (fuente: Tsukayama DT y colaboradores, 1996).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 McPherson (huésped y extremidad). El ensayo de 2026 la usó para describir al paciente: el grado sistémico A es el huésped sin factores comprometedores, el B tiene 1 a 2 y el C más de 2; el grado local va de 1 a 3 (fuente: Fehring TK y colaboradores, 2026). Para qué sirve. Primero decide si el DAIR es razonable (tiempo y estado del implante). Luego orienta el pronóstico (huésped, germen y cirugías previas). Además es la forma de hablar de los casos con el equipo y el infectólogo (síntesis didáctica, no es un dato de estudio).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«Resultado inicial por tipo clínico en la serie original de Tsukayama (cadera)» tiene 3 columnas: Tipo clínico, Casos, Buen resultado inicial. Fila 1: Tipo clínico, Cultivos intraoperatorios positivos; Casos, 31; Buen resultado inicial, 28 (90 %). Fila 2: Tipo clínico, Infección postoperatoria temprana; Casos, 35; Buen resultado inicial, 25 (71 %). Fila 3: Tipo clínico, Infección crónica tardía; Casos, 34; Buen resultado inicial, 29 (85 %). Fila 4: Tipo clínico, Infección hematógena aguda; Casos, 6; Buen resultado inicial, 3 de 6. (fuente: Tsukayama DT y colaboradores, 1996). Con esto cerramos clasificaciones que cambian la decisión. Sigamos con diagnóstico: de la sospecha a la definición.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de la sospecha a la definición. El diagnóstico es una secuencia: sospecha clínica, sangre, punción articular, muestras de la cirugía y definición. Ninguna etapa decide sola. Sangre. La PCR sirve como tamizaje y para medir cuán enfermo está el paciente. Descartadas otras causas de inflamación, un valor sobre 10 mg/L apunta a IPP en la mayoría de los casos; aun así, por sí sola nunca confirma ni descarta, y un resultado normal no tranquiliza (fuente: McNally M y colaboradores, 2021). En un metaanálisis de 30 estudios, la razón de momios diagnóstica fue 13,1 para la PCR, 7,2 para la VSG y 4,4 para los leucocitos, y 314,7 para la IL-6 con solo 3 estudios (fuente: Berbari E y colaboradores, 2010). La EBJIS no incluyó la VSG ni el dímero D porque no aportaban más que la PCR (fuente: McNally M y colaboradores, 2021). Punción articular. Es la pieza central: con una sola muestra se mide la inflamación de la articulación y se obtiene material para cultivo (fuente: McNally M y colaboradores, 2021). El cultivo preoperatorio sirve poco para descartar en infecciones crónicas, pero uno positivo sugiere infección (fuente: McNally M y colaboradores, 2021). Los cortes publicados de leucocitos van de 1500 a 4000 por µL y de PMN de 65 % a 80 %; el texto de la EBJIS da como consenso para confirmar en cadera y rodilla el corte de 3000 por µL y PMN sobre 80 % (fuente: McNally M y colaboradores, 2021), y en su tabla cada uno de esos 2 valores confirma por separado (fuente: Sigmund IK y colaboradores, 2022). Un metaanálisis encontró que la especificidad del recuento aumenta con el corte de 3000 por µL (fuente: De Fine M y colaboradores, 2018). Atención al tiempo. En los primeros 90 días tras una artroplastia primaria el corte no es el mismo: en 214 pacientes, el mejor corte de leucocitos fue 21 003 por µL en los días 0 a 15, 5111 por µL en los días 15 a 45 y 2503 por µL en los días 45 a 90 (fuente: Tarabichi S y colaboradores, 2025). Biomarcadores sinoviales y alfa-defensina. Un metaanálisis de 33 artículos pudo combinar 8 marcadores del líquido sinovial: juntos detectaron 0,85 de las infecciones, el cultivo fue el único con sensibilidad bajo 0,8, ninguno bajó de 0,9 de especificidad y la alfa-defensina obtuvo la mejor razón de momios diagnóstica (fuente: Lee YS y colaboradores, 2017). El ELISA de laboratorio tiene alta especificidad y puede confirmar, pero una prueba negativa no excluye y la tira de flujo lateral rinde menos (fuente: McNally M y colaboradores, 2021); aun así, la tabla de la EBJIS acepta ambos formatos como criterio de confirmación (fuente: Sigmund IK y colaboradores, 2022). Un metaanálisis de 51 estudios dio 87,8 % de sensibilidad y 97,9 % de especificidad para el ELISA, y 81,8 % y 97,0 % para la tira (fuente: Paul BR y colaboradores, 2025). Metalosis, gota y enfermedades inflamatorias pueden dar falsos positivos (fuente: McNally M y colaboradores, 2021). Cirugía: muestras. En la revisión se toman al menos 5 muestras de tejido con instrumentos separados, el paciente lleva al menos 2 semanas sin antibiótico (sin retirar la profilaxis) y se incuba al menos 14 días salvo que se use sonicación o frascos de hemocultivo (fuente: McNally M y colaboradores, 2021). En un estudio prospectivo, aislar el mismo germen en 3 o más muestras tuvo 65 % de sensibilidad y 99,6 % de especificidad, y la tinción de Gram solo 12 % de sensibilidad; los autores recomiendan enviar 5 o 6 muestras y abandonar la tinción de Gram (fuente: Atkins BL y colaboradores, 1998). A los 7 días el cultivo detectó 73,6 % de las infecciones tardías, y los gérmenes de la segunda semana fueron sobre todo del género Propionibacterium (hoy Cutibacterium) (fuente: Schäfer P y colaboradores, 2008). Sonicación. Mejora el rendimiento en infecciones crónicas, sobre todo con antibiótico previo; más de 50 UFC/mL confirman con la técnica sin concentración y 200 UFC/mL con concentración (fuente: McNally M y colaboradores, 2021). En un metaanálisis de 38 estudios, tuvo 77 % de sensibilidad y 96 % de especificidad (fuente: Peng G y colaboradores, 2023). Molecular. En 79 estudios, la secuenciación metagenómica tuvo 88,6 % de sensibilidad y 93,2 % de especificidad, pero los autores advierten dificultades técnicas que impiden su uso rutinario (fuente: Olearo F y colaboradores, 2025). Cuando el cultivo no crece. En una cohorte de 206 pacientes con revisión, 38,6 % de las infecciones confirmadas por EBJIS no tuvo crecimiento microbiano alguno (fuente: Sigmund IK y colaboradores, 2022). Por eso la definición no depende del cultivo.</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la definición de ICM 2018 frente a las anteriores» muestra lo siguiente. ICM 2018 (puntaje): 97.7 por ciento (fuente: Parvizi J y colaboradores, 2018). ICM anterior: 86.9 por ciento (fuente: Parvizi J y colaboradores, 2018). MSIS: 79.3 por ciento (fuente: Parvizi J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de momios diagnóstica de las pruebas séricas (mayor es mejor)» muestra lo siguiente. IL-6 (3 estudios): 314.7 DOR (fuente: Berbari E y colaboradores, 2010). PCR: 13.1 DOR (fuente: Berbari E y colaboradores, 2010). VSG: 7.2 DOR (fuente: Berbari E y colaboradores, 2010). Leucocitos en sangre: 4.4 DOR (fuente: Berbari E y colaboradores, 2010). En el documento Word de este tema encontrarás además: Pruebas sinoviales y microbiológicas: sensibilidad y especificidad agrupadas; Corte óptimo de leucocitos sinoviales según los días desde la artroplastia; EBJIS 2021 en una tabla (3 niveles); Sistema de puntaje ICM 2018; Comparación de definiciones en 206 revisiones de cadera y rodilla. Con esto cerramos diagnóstico: de la sospecha a la definición. Sigamos con clínica y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clínica y examen físico. El espectro va desde un cuadro séptico evidente hasta un dolor sin otra pista. Si hay fiebre o enrojecimiento la sospecha sube mucho, pero su ausencia no descarta nada; en cambio, el dolor y la pérdida de movilidad son las quejas que con más frecuencia traen los infectados, aunque también las tiene quien sufre un fallo aséptico (fuente: McNally M y colaboradores, 2021). Solo 2 signos de la exploración bastan por sí mismos: ver la prótesis o encontrar una fístula que llega a la articulación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herida que tardó en cerrar tras la primera cirugía o una bacteriemia reciente inclinan hacia la infección (fuente: McNally M y colaboradores, 2021). Qué mirar y preguntar: Tiempo de evolución: cuándo empezó el dolor y si hubo un periodo sin molestias, para ubicar la infección en la clasificación por tiempo. Herida: secreción persistente, dehiscencia o infección superficial en la cirugía primaria (fuente: McNally M y colaboradores, 2021). Fístula: ¿comunica con la articulación? Es criterio mayor en el ICM 2018 y confirma en la EBJIS (fuente: Parvizi J y colaboradores, 2018) (fuente: McNally M y colaboradores, 2021). Bacteriemia reciente: si la hubo, la infección es más probable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Estabilidad del implante: el aflojamiento temprano sugiere infección oculta (fuente: McNally M y colaboradores, 2021). Lo que el cirujano llama pus es una impresión: un líquido turbio también aparece en la reacción adversa local de los tejidos y en las artropatías por cristales, así que en la EBJIS solo sugiere infección (fuente: McNally M y colaboradores, 2021). Sensibilidad y especificidad de cada maniobra del examen físico: sin dato verificable en las fuentes abiertas revisadas, por eso este bloque no lleva gráfico. Con esto cerramos clínica y examen físico.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La radiografía simple es el primer paso para ver aflojamiento, osteólisis o fractura, aunque no confirma infección. En una cohorte de 206 pacientes, la mayoría de los 16 casos que la EBJIS dejó como infección probable (al menos 12) tenía aflojamiento radiográfico en los primeros 5 años, un signo que la definición cuenta como sugestivo (fuente: Sigmund IK y colaboradores, 2022). Antes de 2 años en la cadera y de 5 años en la rodilla, la gammagrafía ósea trifásica da falsos positivos; pasado ese plazo, un estudio negativo vuelve improbable la infección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gammagrafía con leucocitos marcados es positiva cuando la captación aumenta entre las 3 a 4 horas y las 20 horas, y se interpreta mejor con médula ósea combinada; para la tomografía por emisión de positrones con FDG no hay criterios estandarizados (fuente: McNally M y colaboradores, 2021). En un metaanálisis de 31 estudios de cadera, la radiografía, la ecografía, la tomografía y la resonancia no pudieron agruparse por falta de datos (fuente: Verberne SJ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«Imagen en la cadera protésica: sensibilidad y especificidad agrupadas» muestra lo siguiente. Gammagrafía con leucocitos: sensibilidad 88 por ciento y especificidad 92 por ciento (fuente: Verberne SJ y colaboradores, 2016). FDG-PET: sensibilidad 86 por ciento y especificidad 93 por ciento (fuente: Verberne SJ y colaboradores, 2016). Leucocitos y médula combinados: sensibilidad 69 por ciento y especificidad 96 por ciento (fuente: Verberne SJ y colaboradores, 2016). Antigranulocitos: sensibilidad 84 por ciento y especificidad 75 por ciento (fuente: Verberne SJ y colaboradores, 2016). Gammagrafía ósea: sensibilidad 80 por ciento y especificidad 69 por ciento (fuente: Verberne SJ y colaboradores, 2016). Con esto cerramos imágenes. Sigamos con algoritmo: del diagnóstico a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diagnóstico a la cirugía. Esquema de apoyo (síntesis didáctica de esta página); en la práctica se discute en equipo con el infectólogo y se ajusta al caso, y no es una orden de tratamiento (fuente: McNally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«Decisión inicial en la sospecha de infección periprotésica» se lee de arriba hacia abajo. Se parte de: Prótesis dolorosa o con signos de infección. Se hace: PCR y punción articular (leucocitos, PMN, cultivo, alfa-defensina si hay). Se decide: ¿Algún hallazgo que confirma? Fístula, 2 cultivos iguales, leucocitos sinoviales sobre 3000 por µL o PMN sobre 80 %, alfa-defensina positiva, histología con 5 o más neutrófilos en 5 campos (fuente: Sigmund IK y colaboradores, 2022)? Si la respuesta es no, infección probable o improbable: ampliar estudio o buscar causa aséptica. Si la respuesta es sí, infección confirmada: clasificar tiempo, implante, partes blandas, germen y huésped. Termina en: Infección probable o improbable: ampliar estudio o buscar causa aséptica. Se hace: Infección confirmada: clasificar tiempo, implante, partes blandas, germen y huésped. Se decide: ¿Síntomas cortos, implante firme, sin fístula y germen conocido? (fuente: Tözün IR y colaboradores, 2020) (fuente: Vaz K y colaboradores, 2022)? Si la respuesta es sí, dair con cambio de piezas modulares y antibiótico dirigido. Si la respuesta es no, ¿huésped no inmunodeprimido, sin sepsis, germen conocido y sensible, partes blandas que cierran y hueso suficiente? (fuente: Tözün IR y colaboradores, 2020). Se hace: DAIR con cambio de piezas modulares y antibiótico dirigido. Se decide: ¿Huésped no inmunodeprimido, sin sepsis, germen conocido y sensible, partes blandas que cierran y hueso suficiente? (fuente: Tözün IR y colaboradores, 2020)? Si la respuesta es sí, recambio en 1 tiempo con cemento con antibiótico. Si la respuesta es no, recambio en 2 tiempos: explante, espaciador, antibiótico y reimplante. Se hace: Recambio en 1 tiempo con cemento con antibiótico. Se hace: Recambio en 2 tiempos: explante, espaciador, antibiótico y reimplante. Se decide: ¿Fracaso repetido o paciente no apto para reconstruir? Si la respuesta es sí, salvamento: artrodesis, resección o amputación. Si la respuesta es no, seguimiento clínico y de laboratorio con el infectólogo. Termina en: Salvamento: artrodesis, resección o amputación. Termina en: Seguimiento clínico y de laboratorio con el infectólogo. Con esto cerramos algoritmo: del diagnóstico a la cirugía. Sigamos con tratamiento: cirugía, antibiótico y quién decide.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cirugía, antibiótico y quién decide. Se trata con cirugía más antibiótico dirigido, y con un equipo que incluya al infectólogo desde antes de operar (fuente: Vaz K y colaboradores, 2022). La cirugía se elige por el tiempo de los síntomas, la fijación del implante, el estado de las partes blandas, el germen y el huésped (fuente: Tözün IR y colaboradores, 2020) (fuente: Deckey DG y colaboradores, 2023). Indicación. El DAIR (desbridamiento, antibiótico y retención del implante) se plantea en la infección postoperatoria de menos de 4 semanas o en la hematógena aguda con síntomas de menos de 3 semanas (fuente: Tözün IR y colaboradores, 2020). Hace falta un implante firme y que funcionaba bien, un germen conocido, partes blandas buenas y ausencia de fístula (fuente: Vaz K y colaboradores, 2022). Son contraindicaciones relativas la infección crónica, los gérmenes multirresistentes, la infección polimicrobiana y los hongos (fuente: Vaz K y colaboradores, 2022). Resultados. En un metaanálisis de 81 estudios, la falla agrupada del DAIR fue 35,9 %, con 34,2 % en la infección aguda o temprana, 39,1 % en la hematógena aguda y 73,6 % en la crónica tardía; las rodillas fallaron más que las caderas (fuente: Abbaszadeh A y colaboradores, 2026). Otro metaanálisis de 65 estudios dio un éxito global de 67 %, 70 % en cadera y 63 % en rodilla (fuente: Gerritsen M y colaboradores, 2021). El desbridamiento dentro de los primeros 7 días de síntomas se asocia a más éxito (fuente: Deckey DG y colaboradores, 2023). Factores de mal pronóstico. Artritis reumatoide, edad mayor de 80 años, sexo masculino, insuficiencia renal crónica, cirrosis y EPOC, además de PCR mayor de 115 mg/L, prótesis por fractura, prótesis cementadas o de revisión, y las infecciones por S. aureus o Enterococcus (fuente: Deckey DG y colaboradores, 2023). Cambiar las piezas modulares. Cambiar el polietileno o la cabeza mejora la visión del compartimento posterior y quita superficie contaminada, y por eso se recomienda (fuente: Deckey DG y colaboradores, 2023). Sin embargo, un metaanálisis con metarregresión de 65 estudios no halló beneficio del recambio modular en la tasa de falla, con un efecto que cambió antes y después de 2004 (fuente: Gerritsen M y colaboradores, 2021). Como práctica habitual y opinión experta, se cambian cuando es posible, sabiendo que el beneficio no está demostrado. Puntajes de riesgo. El KLIC (riñón, hígado, cirugía índice, cemento y PCR) se creó con 222 pacientes con infección temprana (fuente: Tornero E y colaboradores, 2015), pero no predijo bien en otra cohorte, con un área bajo la curva de 0,63 para el DAIR (fuente: Liukkonen R y colaboradores, 2024). En la infección aguda tardía, un puntaje CRIME80 de 3 o más se asoció a falla del DAIR (OR 2,9), y la falla fue de 45,0 % con DAIR frente a 24,8 % con retiro del implante (fuente: Wouthuyzen-Bakker M y colaboradores, 2019). Hematógena. En 132 episodios, la persistencia o recaída se evitó en 84 %, pero el éxito bajó a 62 % a los 4 años por nuevas infecciones hematógenas; la falla fue mayor con retención del implante que con el recambio por etapas (fuente: Renz N y colaboradores, 2022). Si el DAIR falla. La siguiente opción suele ser el recambio en 2 tiempos; según una revisión, en los estudios más recientes el DAIR previo no pareció empeorar su resultado, aunque uno anterior vio 24 % de falla tras un DAIR fallido frente a 16 % sin él (fuente: Deckey DG y colaboradores, 2023). Recambio en 1 tiempo. Se indica con un huésped no inmunodeprimido, sin sepsis, con pérdida ósea y de partes blandas mínima que permita cerrar, y con el germen aislado y con sensibilidad conocida a antibióticos bactericidas (fuente: Tözün IR y colaboradores, 2020). Son contraindicaciones relativas el cultivo negativo, no poder desbridar de forma radical, no poder dar antibiótico local, mal estado de partes blandas o hueso insuficiente (fuente: Tözün IR y colaboradores, 2020). Se informaron éxitos de 75 % a 95 %, muy dependientes de la selección (fuente: Tözün IR y colaboradores, 2020). Recambio en 2 tiempos. Es la estrategia histórica de referencia: explante, desbridamiento, espaciador con antibiótico, tratamiento sistémico y reimplante. Ningún análisis de sangre ni de líquido sinovial está validado para elegir cuándo reimplantar (fuente: Tözün IR y colaboradores, 2020) (fuente: Sousa R y colaboradores, 2023). Entre los 2 tiempos suelen pasar de 3 o 4 a 12 semanas; la revisión pide no pasar de 8 semanas, porque con el tiempo el espaciador libera cada vez menos antibiótico (fuente: Tözün IR y colaboradores, 2020). La revisión de 2020 ya no recomienda el periodo sin antibiótico ni la punción antes del reimplante (fuente: Tözün IR y colaboradores, 2020), aunque el protocolo del ensayo de 2026 los usó (fuente: Fehring TK y colaboradores, 2026). ¿Qué dice la evidencia comparativa? Los metaanálisis de cohortes en cadera no mostraron diferencia clara de reinfección (fuente: Kunutsor SK y colaboradores, 2015) (fuente: Kunutsor SK y colaboradores, 2018) (fuente: Lamo-Espinosa JM y colaboradores, 2025), y las series de 1 tiempo eran pequeñas y solían excluir pacientes con comorbilidades, gérmenes resistentes o fístula (fuente: Fehring TK y colaboradores, 2026). El ensayo aleatorizado de Fehring compara ambas estrategias de forma directa, pero tiene límites: pocos fracasos, un solo centro con 52,5 % de los casos, exclusión de cultivo negativo, hongos, inmunodeprimidos, sepsis sistémica y revisión previa (sí incluyó fístulas, gérmenes resistentes y lavados previos), y sus autores piden no extrapolar (fuente: Fehring TK y colaboradores, 2026). El antibiótico es parte del tratamiento, no un apéndice. En un ensayo aleatorizado clásico, en 33 pacientes con infección estafilocócica de implantes ortopédicos estables (no solo prótesis), síntomas de 0 a 21 días y desbridamiento inicial, la asociación de rifampicina y ciprofloxacino curó 12 de 12 (100 %) de quienes terminaron el estudio, frente a 7 de 12 (58 %) con ciprofloxacino y placebo (fuente: Zimmerli W y colaboradores, 1998). Pero en 2022 una cohorte de 247 DAIR vio menor falla con rifampicina en la rodilla estafilocócica y ninguna asociación significativa con las quinolonas (fuente: Tai DBG y colaboradores, 2022), y otra de 227 pacientes con estafilococos no halló diferencia en la remisión, con más eventos adversos en el grupo con rifampicina (fuente: Zhang C y colaboradores, 2025). La rifampicina sigue siendo controversial (fuente: Deckey DG y colaboradores, 2023). Duración. En el ensayo DATIPO, 410 pacientes con IPP microbiológicamente confirmada y manejada con cirugía habitual recibieron 6 o 12 semanas, y la persistencia de la infección fue 18,1 % con 6 semanas y 9,4 % con 12; no se demostró no inferioridad con 6 (fuente: Bernard L y colaboradores, 2021). En un ensayo con rifampicina y levofloxacino en infecciones agudas por estafilococo, un esquema de 8 semanas sugirió no ser inferior en el análisis por protocolo (curación de 91,7 % frente a 95,0 % con el esquema largo), pero el estudio fue pequeño (63 pacientes) (fuente: Lora-Tamayo J y colaboradores, 2016). En una cohorte, una menor duración del antibiótico oral después del DAIR se asoció a más falla (fuente: Tai DBG y colaboradores, 2022). Vía. En el ensayo OVIVA, que incluyó infecciones de hueso y articulación, el antibiótico oral fue no inferior al intravenoso durante las primeras 6 semanas (falla 13,2 % frente a 14,6 %), con menos complicaciones de catéter (fuente: Li HK y colaboradores, 2019). Antibiótico local. En el ensayo SOLARIO, con un portador local de antibiótico, 7 días o menos de antibiótico sistémico fueron no inferiores a 4 semanas o más (falla 11,1 % frente a 14,1 %) con menos síntomas atribuibles al tratamiento; solo 96 pacientes (19,4 % de los analizados) tenían IPP tratada en 1 o 2 tiempos, así que no es una guía específica para IPP (fuente: McNally M y colaboradores, 2026). Supresión crónica. En una cohorte prospectiva de 720 pacientes con IPP, 31,0 % recibió antibiótico supresor y su falla fue mayor (40,1 % frente a 19,0 %); quienes la recibieron eran mayores y más enfermos, pero la diferencia persistió tras ajustar por esas variables; la supresión no se asoció a mejores desenlaces y se pide investigarla con ensayos (fuente: Aboltins C y colaboradores, 2025). Si la infección sigue después de varios intentos, las opciones son resección sin reimplante, artrodesis de rodilla o amputación (fuente: Tözün IR y colaboradores, 2020). La resección casi no tiene indicaciones y queda para quien pide poco a su pierna (fuente: Tözün IR y colaboradores, 2020). En la literatura revisada, los amputados eran con más frecuencia mayores de 80 años y con más comorbilidades que los artrodesados, y tras la amputación supracondílea solo 1 de cada 2 pacientes volvió a caminar sin ayuda (fuente: Tözün IR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«Falla del DAIR según el tipo de infección (metaanálisis de 81 estudios)» muestra lo siguiente. Aguda o temprana postoperatoria: 34.2 por ciento (fuente: Abbaszadeh A y colaboradores, 2026). Hematógena aguda: 39.1 por ciento (fuente: Abbaszadeh A y colaboradores, 2026). Crónica tardía: 73.6 por ciento (fuente: Abbaszadeh A y colaboradores, 2026). Global: 35.9 por ciento (fuente: Abbaszadeh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«Falla temprana del DAIR según el puntaje KLIC (cohorte original)» muestra lo siguiente. KLIC 2 o menos: 4.5 por ciento (fuente: Tornero E y colaboradores, 2015). KLIC más de 2 a 3,5: 19.4 por ciento (fuente: Tornero E y colaboradores, 2015). KLIC 4 a 5: 55 por ciento (fuente: Tornero E y colaboradores, 2015). KLIC más de 5 a 6,5: 71.4 por ciento (fuente: Tornero E y colaboradores, 2015). KLIC 7 o más: 100 por ciento (fuente: Tornero E y colaboradores, 2015). En el documento Word de este tema encontrarás además: Éxito a los 2 años: ensayo aleatorizado de 1 tiempo frente a 2 tiempos; Falla o persistencia en ensayos de duración y vía del antibiótico; Puntaje KLIC: falla del DAIR en la cohorte original (infección temprana); 1 tiempo frente a 2 tiempos: lo que muestra cada estudio; Ensayos aleatorizados de antibióticos que debe conocer. Con esto cerramos tratamiento: cirugía, antibiótico y quién decide. Sigamos con técnica quirúrgica explicada para entender.</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explicada para entender. Esto es apoyo de estudio, no sustituye a tu tutor ni al manual del implante. Los pasos vienen de revisiones de técnica y del protocolo de un ensayo; lo que es práctica habitual sin estudio que la respalde se rotula como tal. Posición, abordaje y planos (práctica habitual). Posición del paciente y abordaje los define el cirujano. En la cadera, la revisión de técnica aconseja volver por la vía ya usada: se ensucia menos tejido sano y se protege la estabilidad, con la condición de que el cirujano sepa ampliar esa exposición (fuente: Vaz K y colaboradores, 2022). En la rodilla, los autores de una revisión usan con más frecuencia la incisión previa (fuente: Deckey DG y colaboradores, 2023); el límite es poder ver toda la interfaz hueso-implante, con exposición extensa si hace falta (fuente: Vaz K y colaboradores, 2022). Estructuras en riesgo. En la rodilla, conservar los ligamentos colaterales si no hay implante de bisagra (fuente: Vaz K y colaboradores, 2022); en la cadera, cuidar el trunnion y el cotilo, porque si están muy dañados se abandona el DAIR (fuente: Vaz K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fresado del canal medular y la exploración de la vaina del iliopsoas se hacen con suavidad (fuente: Fehring TK y colaboradores, 2026); el riesgo de perforar hueso o lesionar estructuras vecinas es de sentido común quirúrgico y no tiene cifra publicada en estas fuentes. Cómo saber que quedó bien. Según los autores de una revisión, de todo el DAIR lo que más pesa es lo bien que se limpia, y es justo lo que menos se puede medir, porque cada cirujano lo hace a su manera (fuente: Deckey DG y colaboradores, 2023). Como práctica habitual se comprueba que se vio toda la interfaz, que se tomaron 5 o 6 pares de muestras y que el implante está firme (fuente: Vaz K y colaboradores, 2022). Errores típicos del residente. Tratar el DAIR como un lavado, no tomar muestras antes del antibiótico, contaminar la muestra tocándola con instrumental ya usado, usar poco volumen de lavado, olvidar pedir las piezas modulares antes de operar y no avisar al equipo de infectología (fuente: Vaz K y colaboradores, 2022) (fuente: Deckey DG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«Erradicación de la infección en rodilla según el tipo de espaciador (revisión sistemática)» muestra lo siguiente. Espaciador articulado: 91.2 por ciento (fuente: Romanò CL y colaboradores, 2012). Espaciador estático: 87 por ciento (fuente: Romanò CL y colaboradores, 2012). Con esto cerramos técnica quirúrgica explicada para entender.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Falla de la infección. En una serie institucional de 589 recambios en 2 tiempos se pudieron analizar 90 fracasos con datos completos (otros 142 casos se excluyeron por historia incompleta, así que esa cifra no es la tasa de fracaso); entre esos 90, 40 % fracasó en el primer año tras el reimplante, 84 % antes de 5 años y 98 % antes de 10 años (fuente: Dugdale EM y colaboradores, 2026). La enfermedad inflamatoria sistémica se asoció a falla temprana (fuente: Dugdale EM y colaboradores, 2026). Eso dice que el seguimiento no termina al año. Complicaciones locales de la resección en cadera. En 93 pacientes con resección antes del reimplante, 76 % tuvo al menos una complicación local (146 en total): sangrado en el reimplante o en el explante, infección persistente, diferencia de longitud y reinfección (fuente: Sigmund IK y colaboradores, 2019). Los defectos acetabulares más graves se asociaron a más complicaciones (fuente: Sigmund IK y colaboradores, 2019). Daño renal con el espaciador. El ensayo de 2026 recuerda una comparación previa del mismo grupo de pacientes: lesión renal aguda en 22,7 % con 2 tiempos frente a 6,6 % con 1 tiempo, con el espaciador de cemento como posible contribuyente (fuente: Fehring TK y colaboradores, 2026). Eventos adversos del antibiótico. En una cohorte con estafilococos, los eventos adversos fueron 31,65 % con rifampicina y 8,78 % sin ella (fuente: Zhang C y colaboradores, 2025). En el ensayo SOLARIO, los síntomas posiblemente relacionados con el tratamiento a las 6 semanas fueron 45,2 % con el esquema largo y 17,2 % con el corto (fuente: McNally M y colaboradores, 2026). En OVIVA, las complicaciones del catéter fueron 9,4 % con la vía intravenosa y 1,0 % con la oral (fuente: Li HK y colaboradores, 2019). Salvamento y amputación. En un análisis de 44 466 pacientes de 65 años o más del seguro Medicare que se revisaron por IPP de rodilla, hubo 1182 artrodesis y 1864 amputaciones supracondíleas; la amputación se asoció a más riesgo de muerte (HR 1,28) y la artrodesis no (fuente: Son MS y colaboradores, 2017). En una revisión sistemática de 969 rodillas con artrodesis intramedular por IPP, la complicación global fue 28 %, con infección recurrente en 11 %, falla aséptica en 6 %, reoperación en 4 % y amputación en 2 %; las construcciones antiguas de fusión ósea fallaron más (12 %) que las protésicas (2 %) o de cemento (0 %) (fuente: Goh GS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«Artrodesis intramedular por IPP de rodilla: complicaciones agrupadas» muestra lo siguiente. Complicación global: 28 por ciento (fuente: Goh GS y colaboradores, 2026). Infección recurrente: 11 por ciento (fuente: Goh GS y colaboradores, 2026). Falla aséptica: 6 por ciento (fuente: Goh GS y colaboradores, 2026). Reoperación: 4 por ciento (fuente: Goh GS y colaboradores, 2026). Amputación: 2 por ciento (fuente: Goh GS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renal aguda: recambio en 1 tiempo frente a 2 tiempos» muestra lo siguiente. 1 tiempo: 6.6 por ciento (fuente: Fehring TK y colaboradores, 2026). 2 tiempos: 22.7 por ciento (fuente: Fehring TK y colaboradores, 2026). En el documento Word de este tema encontrarás además: Eventos adversos según el antibiótico o la duración.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Mortalidad. En un registro australiano de 8642 revisiones por IPP de rodilla, habían muerto 16,1 % a los 5 años, 34,4 % a los 10 años y 53,4 % a los 15 años (fuente: Kristensen NK y colaboradores, 2025). La mortalidad fue 33 % mayor que la esperada (razón estandarizada de 1,33), frente a 0,84 tras la revisión aséptica (fuente: Kristensen NK y colaboradores, 2025). Esto es un dato de población y no de tu paciente concreto: la edad y el puntaje ASA fueron los factores de riesgo (fuente: Kristensen NK y colaboradores, 2025). Éxito de la cirugía. Depende del tipo de infección y de la estrategia: DAIR con 67 % de éxito global (fuente: Gerritsen M y colaboradores, 2021) y recambios con resultados de 91 % a 97 % en el ensayo de 2026 a los 2 años, que excluyó a varios tipos de paciente (fuente: Fehring TK y colaboradores, 2026). En la infección hematógena, el éxito bajó a 62 % a los 4 años (fuente: Renz N y colaboradores, 2022). Función. Con 1 tiempo, el puntaje de Harris fue mayor en un metaanálisis de caderas (fuente: Lamo-Espinosa JM y colaboradores, 2025). Con espaciador articulado, algunos autores informaron mejor movilidad y función de la rodilla y otros no vieron mejor movilidad (fuente: Tözün IR y colaboradores, 2020). Cuándo pensar en fracaso. Entre quienes fallaron un recambio en 2 tiempos, la mayoría falló antes de 5 años (fuente: Dugdale EM y colaboradores, 2026). Eso sostiene un seguimiento de varios años.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«Muertes acumuladas tras revisión por IPP de rodilla (registro australiano)» muestra lo siguiente. 5 años: 16.1 por ciento (fuente: Kristensen NK y colaboradores, 2025). 10 años: 34.4 por ciento (fuente: Kristensen NK y colaboradores, 2025). 15 años: 53.4 por ciento (fuente: Kristensen NK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«Fallas acumuladas de un recambio en 2 tiempos (entre los pacientes que fallaron)» muestra lo siguiente. 1 año: 40 por ciento (fuente: Dugdale EM y colaboradores, 2026). 5 años: 84 por ciento (fuente: Dugdale EM y colaboradores, 2026). 10 años: 98 por ciento (fuente: Dugdale EM y colaboradores, 2026). Con esto cerramos pronóstico.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La rehabilitación tras la IPP depende de la cirugía: DAIR, recambio en 1 tiempo, espaciador (cargas y movilidad según el tipo) o reimplante. Sin dato verificable en las fuentes abiertas revisadas sobre protocolos de carga y fisioterapia: en el ensayo de 2026 la carga y el manejo de drenajes y tromboprofilaxis quedaron a criterio del cirujano (fuente: Fehring TK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sí hay: Antibiótico posterior con un infectólogo, vía oral cuando es posible y laboratorio de control; la duración depende del germen y de la cirugía (fuente: Deckey DG y colaboradores, 2023) (fuente: Li HK y colaboradores, 2019). Espaciador articulado en rodilla: puede dar más arco de movimiento, pero si faltan los colaterales la rodilla queda inestable, el espaciador puede luxarse y con ello se pierde hueso (fuente: Tözün IR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Seguimiento largo: las fallas del recambio en 2 tiempos se concentran antes de 5 años (fuente: Dugdale EM y colaboradores, 2026). Si hay supresión crónica, vigilar efectos adversos y reconsiderar su indicación: no se asoció a mejores desenlaces en una cohorte (fuente: Aboltins C y colaboradores, 2025). Con esto cerramos rehabilitación y seguimiento. Sigamos con prevención.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prevención. La prevención aparece al final, pero es donde más se gana. Hay factores del paciente que se optimizan antes de operar: la obesidad, la diabetes y el abuso de alcohol se asociaron a más IPP en un metaanálisis, y también el puntaje ASA mayor de 2 (fuente: Kong L y colaboradores, 2017). Cemento con antibiótico. En las artroplastias primarias de cadera, el cemento con antibiótico se asoció a menos revisiones por IPP que el cemento simple (RR 0,66), sin diferencias en la revisión por cualquier causa; en la rodilla no hubo diferencia significativa (RR 0,92) (fuente: Farhan-Alanie MM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Lavado con povidona diluida. En un metaanálisis de 8 estudios, la povidona diluida fue mejor que el suero en el subgrupo con control de suero (OR 0,33), aunque con todos los grupos control mezclados el efecto no fue significativo (fuente: Kobayashi N y colaboradores, 2021). Qué quedó sin dato verificable aquí. Profilaxis antibiótica sistémica (agente, dosis y tiempo), descolonización nasal y antisepsia de piel: no se abrieron guías con texto completo para citar cifras. Con esto cerramos prevención.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Aspirar antes de dar antibiótico y tomar al menos 5 muestras de tejido con instrumentos distintos en la cirugía: sin germen identificado se opera a ciegas (fuente: McNally M y colaboradores, 2021). Clasificar antes de operar: tiempo de síntomas, implante firme o flojo, fístula, partes blandas, germen conocido y estado del huésped deciden entre DAIR, 1 tiempo, 2 tiempos o salvamento (fuente: Tözün IR y colaboradores, 2020). El DAIR es una cirugía formal de revisión, no un lavado rápido: sinovectomía radical, cambio de piezas modulares y muestras para cultivo (fuente: Vaz K y colaboradores, 2022). La evidencia entre 1 y 2 tiempos mejoró en 2026 con un ensayo aleatorizado, pero sus autores piden no extrapolar a otros pacientes (fuente: Fehring TK y colaboradores, 2026). La cirugía y el antibiótico van juntos y con el infectólogo: la duración y la vía se ajustan al germen, al tipo de cirugía y a la evidencia de ensayos (fuente: Bernard L y colaboradores, 2021) (fuente: Li HK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Una PCR normal no descarta infección, y una PCR de más de 10 mg/L sin otra causa obliga a pensar en ella (fuente: McNally M y colaboradores, 2021). Una fístula que llega a la articulación confirma la infección por sí sola (fuente: McNally M y colaboradores, 2021). Los cultivos se incuban al menos 14 días salvo que se use sonicación o frascos de hemocultivo (fuente: McNally M y colaboradores, 2021). Las cifras de éxito del DAIR bajan mucho si los síntomas llevan más de 4 semanas o la infección es crónica (fuente: Abbaszadeh A y colaboradores, 2026) (fuente: Tözün IR y colaboradores, 2020). En las series más recientes, un DAIR fallido no pareció empeorar el recambio en 2 tiempos posterior, aunque un estudio anterior vio 24 % de falla frente a 16 % sin DAIR previo (fuente: Deckey DG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Definir antes de operar: 3 niveles de la EBJIS y muestras de calidad (fuente: McNally M y colaboradores, 2021). Clasificar por tiempo, implante, partes blandas, germen y huésped (fuente: Tözün IR y colaboradores, 2020). El DAIR es una cirugía formal y falla en 35,9 % en conjunto (fuente: Abbaszadeh A y colaboradores, 2026). El ensayo de 2026 favorece el 1 tiempo, pero con cautela (fuente: Fehring TK y colaboradores, 2026). El antibiótico se discute con el infectólogo y con la evidencia de ensayos (fuente: Bernard L y colaboradores, 2021) (fuente: Li HK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infección periprotésica · PJI · biofilm · criterios ICM 2018 · definición EBJIS 2021 · criterios IDSA · artrocentesis · recuento de leucocitos sinoviales · alfa-defensina · esterasa leucocitaria · cultivo de sonicación · histología intraoperatoria · clasificación de Tsukayama · infección aguda tardía · infección hematógena · DAIR · puntaje KLIC · puntaje CRIME80 · cambio de componentes modulares · recambio en 1 tiempo · recambio en 2 tiempos · espaciador de cemento · rifampicina · estudio DATIPO · estudio OVIVA · supresión antibiótica crónica · artrodesis de rodilla · resección de Girdlestone · amputación supracondílea · cemento con antibiótico.</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Fístula o 2 cultivos iguales confirman infección (fuente: McNally M y colaboradores, 2021). La tabla EBJIS confirma con leucocitos sinoviales sobre 3000 por µL o PMN sobre 80 % (fuente: Sigmund IK y colaboradores, 2022). Cultivo de 14 días y 5 muestras de tejido (fuente: McNally M y colaboradores, 2021). DAIR: síntomas cortos, implante firme, sin fístula, germen conocido (fuente: Tözün IR y colaboradores, 2020). DAIR falló en 35,9 % en un metaanálisis de 81 estudios (fuente: Abbaszadeh A y colaboradores, 2026). Cambiar el polietileno en el DAIR: beneficio no demostrado en el metaanálisis (fuente: Gerritsen M y colaboradores, 2021). Rifampicina en el estafilococo: controversial, con más eventos adversos (fuente: Zhang C y colaboradores, 2025). El ensayo de 2026: 1 tiempo 97 %, 2 tiempos 91 % (fuente: Fehring TK y colaboradores, 2026). Tras revisar por infección de rodilla, 53,4 % había muerto a los 15 años (fuente: Kristensen NK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Mujer de 68 años, diabética, con una artroplastia total de rodilla derecha de 5 años que funcionaba bien. Desde hace 9 días tiene dolor, calor y derrame, y desde hace 2 días fiebre. No tiene fístula. La radiografía muestra componentes bien fijados. La PCR es de 140 mg/L; la punción dio 38 000 leucocitos por µL con 92 % de PMN y el cultivo inicial crece Staphylococcus aureus sensible a meticilina.</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nivel de la definición EBJIS cumple y por qué?. ¿Cómo la clasifica por tiempo?. ¿Es candidata a DAIR? ¿Qué le diría sobre el riesgo de falla?. ¿Qué muestras toma en la cirugía y cuántos días se incuba el cultivo?. ¿Qué antibiótico y por cuánto tiempo?.</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Cumple infección confirmada, porque los leucocitos sinoviales superan 3000 por µL y el PMN supera 80 % (fuente: McNally M y colaboradores, 2021). Es una infección tardía aguda (más de 12 meses de la implantación y síntomas de menos de 3 semanas) (fuente: Tözün IR y colaboradores, 2020) (fuente: Wouthuyzen-Bakker M y colaboradores, 2019). El DAIR es razonable por implante firme, sin fístula y con germen ya identificado (fuente: Vaz K y colaboradores, 2022); hay que explicarle que la falla global del DAIR fue 35,9 % (fuente: Abbaszadeh A y colaboradores, 2026), que en la infección aguda tardía la falla fue 45,0 % con DAIR frente a 24,8 % con retiro del implante, con S. aureus como predictor independiente de falla (OR 1,8) (fuente: Wouthuyzen-Bakker M y colaboradores, 2019), y que en la hematógena la falla fue mayor con retención que con recambio (fuente: Renz N y colaboradores, 2022). En la cirugía se toman 5 o 6 pares de muestras con instrumental limpio para cada una (fuente: Vaz K y colaboradores, 2022) y el cultivo se incuba al menos 14 días (fuente: McNally M y colaboradores, 2021). Al antibiótico lo define el infectólogo con el antibiograma; el ensayo DATIPO no demostró que 6 semanas fueran tan buenas como 12 (fuente: Bernard L y colaboradores, 2021), la vía oral fue no inferior a la intravenosa en OVIVA (fuente: Li HK y colaboradores, 2019) y la rifampicina sigue siendo controversial (fuente: Zhang C y colaboradores, 2025). El caso enseña a separar 3 decisiones: si hay infección, cuándo empezó y cuál cirugía conviene; y a poner las cifras de falla en la conversación con la paciente (fuente: Abbaszadeh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Infección periprotésica: definir, clasificar y operar con evidencia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infecciones · infecciones-oseas-articulares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 y factores de riesgo</a:t>
            </a:r>
          </a:p>
          <a:p>
            <a:pPr marL="347472" indent="-347472">
              <a:spcAft>
                <a:spcPts val="1400"/>
              </a:spcAft>
              <a:buChar char="•"/>
            </a:pPr>
            <a:r>
              <a:rPr sz="2200">
                <a:solidFill>
                  <a:srgbClr val="263238"/>
                </a:solidFill>
                <a:latin typeface="Calibri"/>
              </a:rPr>
              <a:t>3. Mecanismo: cómo llega el germen y por qué el tiempo importa</a:t>
            </a:r>
          </a:p>
          <a:p>
            <a:pPr marL="347472" indent="-347472">
              <a:spcAft>
                <a:spcPts val="1400"/>
              </a:spcAft>
              <a:buChar char="•"/>
            </a:pPr>
            <a:r>
              <a:rPr sz="2200">
                <a:solidFill>
                  <a:srgbClr val="263238"/>
                </a:solidFill>
                <a:latin typeface="Calibri"/>
              </a:rPr>
              <a:t>4. Anatomía quirúrgica: dónde se esconde la infección</a:t>
            </a:r>
          </a:p>
          <a:p>
            <a:pPr marL="347472" indent="-347472">
              <a:spcAft>
                <a:spcPts val="1400"/>
              </a:spcAft>
              <a:buChar char="•"/>
            </a:pPr>
            <a:r>
              <a:rPr sz="2200">
                <a:solidFill>
                  <a:srgbClr val="263238"/>
                </a:solidFill>
                <a:latin typeface="Calibri"/>
              </a:rPr>
              <a:t>5. Histología y biofilm en la cirugía</a:t>
            </a:r>
          </a:p>
          <a:p>
            <a:pPr marL="347472" indent="-347472">
              <a:spcAft>
                <a:spcPts val="1400"/>
              </a:spcAft>
              <a:buChar char="•"/>
            </a:pPr>
            <a:r>
              <a:rPr sz="2200">
                <a:solidFill>
                  <a:srgbClr val="263238"/>
                </a:solidFill>
                <a:latin typeface="Calibri"/>
              </a:rPr>
              <a:t>6. Clasificaciones que cambian la decisión</a:t>
            </a:r>
          </a:p>
          <a:p>
            <a:pPr marL="347472" indent="-347472">
              <a:spcAft>
                <a:spcPts val="1400"/>
              </a:spcAft>
              <a:buChar char="•"/>
            </a:pPr>
            <a:r>
              <a:rPr sz="2200">
                <a:solidFill>
                  <a:srgbClr val="263238"/>
                </a:solidFill>
                <a:latin typeface="Calibri"/>
              </a:rPr>
              <a:t>7. Diagnóstico: de la sospecha a la definición</a:t>
            </a:r>
          </a:p>
          <a:p>
            <a:pPr marL="347472" indent="-347472">
              <a:spcAft>
                <a:spcPts val="1400"/>
              </a:spcAft>
              <a:buChar char="•"/>
            </a:pPr>
            <a:r>
              <a:rPr sz="2200">
                <a:solidFill>
                  <a:srgbClr val="263238"/>
                </a:solidFill>
                <a:latin typeface="Calibri"/>
              </a:rPr>
              <a:t>8. Clínica y examen físico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a:t>
            </a:r>
          </a:p>
          <a:p>
            <a:pPr marL="347472" indent="-347472">
              <a:spcAft>
                <a:spcPts val="1400"/>
              </a:spcAft>
              <a:buChar char="•"/>
            </a:pPr>
            <a:r>
              <a:rPr sz="2200">
                <a:solidFill>
                  <a:srgbClr val="263238"/>
                </a:solidFill>
                <a:latin typeface="Calibri"/>
              </a:rPr>
              <a:t>10. Algoritmo: del diagnóstico a la cirugía</a:t>
            </a:r>
          </a:p>
          <a:p>
            <a:pPr marL="347472" indent="-347472">
              <a:spcAft>
                <a:spcPts val="1400"/>
              </a:spcAft>
              <a:buChar char="•"/>
            </a:pPr>
            <a:r>
              <a:rPr sz="2200">
                <a:solidFill>
                  <a:srgbClr val="263238"/>
                </a:solidFill>
                <a:latin typeface="Calibri"/>
              </a:rPr>
              <a:t>11. Tratamiento: cirugía, antibiótico y quién decide</a:t>
            </a:r>
          </a:p>
          <a:p>
            <a:pPr marL="347472" indent="-347472">
              <a:spcAft>
                <a:spcPts val="1400"/>
              </a:spcAft>
              <a:buChar char="•"/>
            </a:pPr>
            <a:r>
              <a:rPr sz="2200">
                <a:solidFill>
                  <a:srgbClr val="263238"/>
                </a:solidFill>
                <a:latin typeface="Calibri"/>
              </a:rPr>
              <a:t>12. Técnica quirúrgica explicada para entender</a:t>
            </a:r>
          </a:p>
          <a:p>
            <a:pPr marL="347472" indent="-347472">
              <a:spcAft>
                <a:spcPts val="1400"/>
              </a:spcAft>
              <a:buChar char="•"/>
            </a:pPr>
            <a:r>
              <a:rPr sz="2200">
                <a:solidFill>
                  <a:srgbClr val="263238"/>
                </a:solidFill>
                <a:latin typeface="Calibri"/>
              </a:rPr>
              <a:t>13. Complicaciones</a:t>
            </a:r>
          </a:p>
          <a:p>
            <a:pPr marL="347472" indent="-347472">
              <a:spcAft>
                <a:spcPts val="1400"/>
              </a:spcAft>
              <a:buChar char="•"/>
            </a:pPr>
            <a:r>
              <a:rPr sz="2200">
                <a:solidFill>
                  <a:srgbClr val="263238"/>
                </a:solidFill>
                <a:latin typeface="Calibri"/>
              </a:rPr>
              <a:t>14. Pronóstico</a:t>
            </a:r>
          </a:p>
          <a:p>
            <a:pPr marL="347472" indent="-347472">
              <a:spcAft>
                <a:spcPts val="1400"/>
              </a:spcAft>
              <a:buChar char="•"/>
            </a:pPr>
            <a:r>
              <a:rPr sz="2200">
                <a:solidFill>
                  <a:srgbClr val="263238"/>
                </a:solidFill>
                <a:latin typeface="Calibri"/>
              </a:rPr>
              <a:t>15. Rehabilitación y seguimiento</a:t>
            </a:r>
          </a:p>
          <a:p>
            <a:pPr marL="347472" indent="-347472">
              <a:spcAft>
                <a:spcPts val="1400"/>
              </a:spcAft>
              <a:buChar char="•"/>
            </a:pPr>
            <a:r>
              <a:rPr sz="2200">
                <a:solidFill>
                  <a:srgbClr val="263238"/>
                </a:solidFill>
                <a:latin typeface="Calibri"/>
              </a:rPr>
              <a:t>16. Prevención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prueba única que confirme o descarte una infección periprotésica; por eso se usan definiciones con varios criterios, y la de la EBJIS 2021 reparte los casos en 3 niveles: confirmada…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Parvizi J et al. J Arthroplasty. 2018. doi:10.1016/j.arth.2018.02.078</a:t>
            </a:r>
          </a:p>
          <a:p>
            <a:r>
              <a:rPr sz="800">
                <a:solidFill>
                  <a:srgbClr val="5A6469"/>
                </a:solidFill>
                <a:latin typeface="Calibri"/>
              </a:rPr>
              <a:t>[r2] McNally M et al. Bone Joint J. 2021. doi:10.1302/0301-620X.103B1.BJJ-2020-1381.R1</a:t>
            </a:r>
          </a:p>
          <a:p>
            <a:r>
              <a:rPr sz="800">
                <a:solidFill>
                  <a:srgbClr val="5A6469"/>
                </a:solidFill>
                <a:latin typeface="Calibri"/>
              </a:rPr>
              <a:t>[r3] Sigmund IK et al. Bone Joint Res. 2022. doi:10.1302/2046-3758.119.BJR-2022-0078.R1</a:t>
            </a:r>
          </a:p>
          <a:p>
            <a:r>
              <a:rPr sz="800">
                <a:solidFill>
                  <a:srgbClr val="5A6469"/>
                </a:solidFill>
                <a:latin typeface="Calibri"/>
              </a:rPr>
              <a:t>[r18] Tözün IR et al. EFORT Open Rev. 2020. doi:10.1302/2058-5241.5.190069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infección periprotésica (IPP, en inglés PJI) es la infección de una articulación artificial y de los tejidos que la rodean.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Parvizi J et al. J Arthroplasty. 2018. doi:10.1016/j.arth.2018.02.078</a:t>
            </a:r>
          </a:p>
          <a:p>
            <a:r>
              <a:rPr sz="800">
                <a:solidFill>
                  <a:srgbClr val="5A6469"/>
                </a:solidFill>
                <a:latin typeface="Calibri"/>
              </a:rPr>
              <a:t>[r2] McNally M et al. Bone Joint J. 2021. doi:10.1302/0301-620X.103B1.BJJ-2020-1381.R1</a:t>
            </a:r>
          </a:p>
          <a:p>
            <a:r>
              <a:rPr sz="800">
                <a:solidFill>
                  <a:srgbClr val="5A6469"/>
                </a:solidFill>
                <a:latin typeface="Calibri"/>
              </a:rPr>
              <a:t>[r3] Sigmund IK et al. Bone Joint Res. 2022. doi:10.1302/2046-3758.119.BJR-2022-0078.R1</a:t>
            </a:r>
          </a:p>
          <a:p>
            <a:r>
              <a:rPr sz="800">
                <a:solidFill>
                  <a:srgbClr val="5A6469"/>
                </a:solidFill>
                <a:latin typeface="Calibri"/>
              </a:rPr>
              <a:t>[r18] Tözün IR et al. EFORT Open Rev. 2020. doi:10.1302/2058-5241.5.190069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eso las sociedades publicaron definiciones que combinan clínica, sangre, líquido articular, microbiología e histología.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Las 3 referencias que hay que conocer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[r46] Osmon DR et al. Clin Infect Dis. 2013. doi:10.1093/cid/cis803</a:t>
            </a:r>
          </a:p>
          <a:p>
            <a:r>
              <a:rPr sz="800">
                <a:solidFill>
                  <a:srgbClr val="5A6469"/>
                </a:solidFill>
                <a:latin typeface="Calibri"/>
              </a:rPr>
              <a:t>[r1] Parvizi J et al. J Arthroplasty. 2018. doi:10.1016/j.arth.2018.02.078</a:t>
            </a:r>
          </a:p>
          <a:p>
            <a:r>
              <a:rPr sz="800">
                <a:solidFill>
                  <a:srgbClr val="5A6469"/>
                </a:solidFill>
                <a:latin typeface="Calibri"/>
              </a:rPr>
              <a:t>[r2] McNally M et al. Bone Joint J. 2021. doi:10.1302/0301-620X.103B1.BJJ-2020-1381.R1</a:t>
            </a:r>
          </a:p>
          <a:p>
            <a:r>
              <a:rPr sz="800">
                <a:solidFill>
                  <a:srgbClr val="5A6469"/>
                </a:solidFill>
                <a:latin typeface="Calibri"/>
              </a:rPr>
              <a:t>[r3] Sigmund IK et al. Bone Joint Res. 2022. doi:10.1302/2046-3758.119.BJR-2022-0078.R1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Definición o guía</a:t>
                      </a:r>
                    </a:p>
                  </a:txBody>
                  <a:tcPr>
                    <a:solidFill>
                      <a:srgbClr val="0F5F6B"/>
                    </a:solidFill>
                  </a:tcPr>
                </a:tc>
                <a:tc>
                  <a:txBody>
                    <a:bodyPr/>
                    <a:lstStyle/>
                    <a:p>
                      <a:r>
                        <a:rPr sz="1600" b="1">
                          <a:solidFill>
                            <a:srgbClr val="FFFFFF"/>
                          </a:solidFill>
                          <a:latin typeface="Calibri"/>
                        </a:rPr>
                        <a:t>Cómo está construida</a:t>
                      </a:r>
                    </a:p>
                  </a:txBody>
                  <a:tcPr>
                    <a:solidFill>
                      <a:srgbClr val="0F5F6B"/>
                    </a:solidFill>
                  </a:tcPr>
                </a:tc>
                <a:tc>
                  <a:txBody>
                    <a:bodyPr/>
                    <a:lstStyle/>
                    <a:p>
                      <a:r>
                        <a:rPr sz="1600" b="1">
                          <a:solidFill>
                            <a:srgbClr val="FFFFFF"/>
                          </a:solidFill>
                          <a:latin typeface="Calibri"/>
                        </a:rPr>
                        <a:t>Dato clave</a:t>
                      </a:r>
                    </a:p>
                  </a:txBody>
                  <a:tcPr>
                    <a:solidFill>
                      <a:srgbClr val="0F5F6B"/>
                    </a:solidFill>
                  </a:tcPr>
                </a:tc>
              </a:tr>
              <a:tr h="457200">
                <a:tc>
                  <a:txBody>
                    <a:bodyPr/>
                    <a:lstStyle/>
                    <a:p>
                      <a:r>
                        <a:rPr sz="1600">
                          <a:solidFill>
                            <a:srgbClr val="263238"/>
                          </a:solidFill>
                          <a:latin typeface="Calibri"/>
                        </a:rPr>
                        <a:t>IDSA 2013 (guía)</a:t>
                      </a:r>
                    </a:p>
                  </a:txBody>
                  <a:tcPr>
                    <a:solidFill>
                      <a:srgbClr val="EEF3F4"/>
                    </a:solidFill>
                  </a:tcPr>
                </a:tc>
                <a:tc>
                  <a:txBody>
                    <a:bodyPr/>
                    <a:lstStyle/>
                    <a:p>
                      <a:r>
                        <a:rPr sz="1600">
                          <a:solidFill>
                            <a:srgbClr val="263238"/>
                          </a:solidFill>
                          <a:latin typeface="Calibri"/>
                        </a:rPr>
                        <a:t>Cubre el diagnóstico y 4 estrategias (DAIR, recambio en 1 tiempo, resección con o sin reimplante diferido y amputación); mezcla recomendaciones con evidencia y de opinión [r46]</a:t>
                      </a:r>
                    </a:p>
                  </a:txBody>
                  <a:tcPr>
                    <a:solidFill>
                      <a:srgbClr val="EEF3F4"/>
                    </a:solidFill>
                  </a:tcPr>
                </a:tc>
                <a:tc>
                  <a:txBody>
                    <a:bodyPr/>
                    <a:lstStyle/>
                    <a:p>
                      <a:r>
                        <a:rPr sz="1600">
                          <a:solidFill>
                            <a:srgbClr val="263238"/>
                          </a:solidFill>
                          <a:latin typeface="Calibri"/>
                        </a:rPr>
                        <a:t>Guía de la Sociedad de Enfermedades Infecciosas de EE. UU.; aquí solo se usa su alcance, porque su texto completo no se pudo abrir [r46]</a:t>
                      </a:r>
                    </a:p>
                  </a:txBody>
                  <a:tcPr>
                    <a:solidFill>
                      <a:srgbClr val="EEF3F4"/>
                    </a:solidFill>
                  </a:tcPr>
                </a:tc>
              </a:tr>
              <a:tr h="457200">
                <a:tc>
                  <a:txBody>
                    <a:bodyPr/>
                    <a:lstStyle/>
                    <a:p>
                      <a:r>
                        <a:rPr sz="1600">
                          <a:solidFill>
                            <a:srgbClr val="263238"/>
                          </a:solidFill>
                          <a:latin typeface="Calibri"/>
                        </a:rPr>
                        <a:t>ICM 2018</a:t>
                      </a:r>
                    </a:p>
                  </a:txBody>
                  <a:tcPr>
                    <a:solidFill>
                      <a:srgbClr val="FFFFFF"/>
                    </a:solidFill>
                  </a:tcPr>
                </a:tc>
                <a:tc>
                  <a:txBody>
                    <a:bodyPr/>
                    <a:lstStyle/>
                    <a:p>
                      <a:r>
                        <a:rPr sz="1600">
                          <a:solidFill>
                            <a:srgbClr val="263238"/>
                          </a:solidFill>
                          <a:latin typeface="Calibri"/>
                        </a:rPr>
                        <a:t>Puntaje con pesos para cada prueba; los criterios mayores son la fístula o 2 cultivos positivos</a:t>
                      </a:r>
                    </a:p>
                  </a:txBody>
                  <a:tcPr>
                    <a:solidFill>
                      <a:srgbClr val="FFFFFF"/>
                    </a:solidFill>
                  </a:tcPr>
                </a:tc>
                <a:tc>
                  <a:txBody>
                    <a:bodyPr/>
                    <a:lstStyle/>
                    <a:p>
                      <a:r>
                        <a:rPr sz="1600">
                          <a:solidFill>
                            <a:srgbClr val="263238"/>
                          </a:solidFill>
                          <a:latin typeface="Calibri"/>
                        </a:rPr>
                        <a:t>Sensibilidad 97,7 % y especificidad 99,5 % en la validación externa [r1]</a:t>
                      </a:r>
                    </a:p>
                  </a:txBody>
                  <a:tcPr>
                    <a:solidFill>
                      <a:srgbClr val="FFFFFF"/>
                    </a:solidFill>
                  </a:tcPr>
                </a:tc>
              </a:tr>
              <a:tr h="457200">
                <a:tc>
                  <a:txBody>
                    <a:bodyPr/>
                    <a:lstStyle/>
                    <a:p>
                      <a:r>
                        <a:rPr sz="1600">
                          <a:solidFill>
                            <a:srgbClr val="263238"/>
                          </a:solidFill>
                          <a:latin typeface="Calibri"/>
                        </a:rPr>
                        <a:t>EBJIS 2021</a:t>
                      </a:r>
                    </a:p>
                  </a:txBody>
                  <a:tcPr>
                    <a:solidFill>
                      <a:srgbClr val="EEF3F4"/>
                    </a:solidFill>
                  </a:tcPr>
                </a:tc>
                <a:tc>
                  <a:txBody>
                    <a:bodyPr/>
                    <a:lstStyle/>
                    <a:p>
                      <a:r>
                        <a:rPr sz="1600">
                          <a:solidFill>
                            <a:srgbClr val="263238"/>
                          </a:solidFill>
                          <a:latin typeface="Calibri"/>
                        </a:rPr>
                        <a:t>Tres niveles: infección confirmada, probable o improbable, sin puntaje</a:t>
                      </a:r>
                    </a:p>
                  </a:txBody>
                  <a:tcPr>
                    <a:solidFill>
                      <a:srgbClr val="EEF3F4"/>
                    </a:solidFill>
                  </a:tcPr>
                </a:tc>
                <a:tc>
                  <a:txBody>
                    <a:bodyPr/>
                    <a:lstStyle/>
                    <a:p>
                      <a:r>
                        <a:rPr sz="1600">
                          <a:solidFill>
                            <a:srgbClr val="263238"/>
                          </a:solidFill>
                          <a:latin typeface="Calibri"/>
                        </a:rPr>
                        <a:t>Avalada por EBJIS, MSIS y el grupo de estudio de ESCMID; identificó todas las infecciones que otras 2 definiciones confirmaron en 206 pacientes [r2][r3]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y factores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Kurtz SM et al. J Arthroplasty. 2012. doi:10.1016/j.arth.2012.02.022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base de datos hospitalaria de EE.</a:t>
            </a:r>
          </a:p>
          <a:p>
            <a:pPr marL="347472" indent="-347472">
              <a:spcAft>
                <a:spcPts val="1400"/>
              </a:spcAft>
              <a:buChar char="•"/>
            </a:pPr>
            <a:r>
              <a:rPr sz="2400">
                <a:solidFill>
                  <a:srgbClr val="263238"/>
                </a:solidFill>
                <a:latin typeface="Calibri"/>
              </a:rPr>
              <a:t>UU.</a:t>
            </a:r>
          </a:p>
          <a:p>
            <a:pPr marL="347472" indent="-347472">
              <a:spcAft>
                <a:spcPts val="1400"/>
              </a:spcAft>
              <a:buChar char="•"/>
            </a:pPr>
            <a:r>
              <a:rPr sz="2400">
                <a:solidFill>
                  <a:srgbClr val="263238"/>
                </a:solidFill>
                <a:latin typeface="Calibri"/>
              </a:rPr>
              <a:t>(2001-2009), la frecuencia relativa de IPP fue de 2,0 % a 2,4 % de las artroplastias totales de cadera y rodilla, y fue en aumento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Razón de momios (OR) de cada factor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Kong L et al. Int Wound J. 2017. doi:10.1111/iwj.12640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Bacilos gramnegativos y bacterias multirresistentes en la IPP (cohorte española)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Benito N et al. Clin Microbiol Infect. 2016. doi:10.1016/j.cmi.2016.05.004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llega el germen y por qué el tiempo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a:p>
            <a:r>
              <a:rPr sz="1000">
                <a:solidFill>
                  <a:srgbClr val="5A6469"/>
                </a:solidFill>
                <a:latin typeface="Calibri"/>
              </a:rPr>
              <a:t>[r18] Tözün IR et al. EFORT Open Rev. 2020. doi:10.1302/2058-5241.5.190069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2 rutas principales.</a:t>
            </a:r>
          </a:p>
          <a:p>
            <a:pPr marL="347472" indent="-347472">
              <a:spcAft>
                <a:spcPts val="1400"/>
              </a:spcAft>
              <a:buChar char="•"/>
            </a:pPr>
            <a:r>
              <a:rPr sz="2400">
                <a:solidFill>
                  <a:srgbClr val="263238"/>
                </a:solidFill>
                <a:latin typeface="Calibri"/>
              </a:rPr>
              <a:t>En la primera, los gérmenes entran durante la cirugía o la herida y la infección aparece temprano o de forma retardada.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llega el germen y por qué el tiempo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Tözün IR et al. EFORT Open Rev. 2020. doi:10.1302/2058-5241.5.190069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ventanas de tiempo existen por el biofilm: se asume que tarda unas 3 a 4 semanas desde la cirugía en consolidarse sobre los componentes…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por tiempo desde la implantación y mecanismo probable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Tözün IR et al. EFORT Open Rev. 2020. doi:10.1302/2058-5241.5.190069</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Momento</a:t>
                      </a:r>
                    </a:p>
                  </a:txBody>
                  <a:tcPr>
                    <a:solidFill>
                      <a:srgbClr val="0F5F6B"/>
                    </a:solidFill>
                  </a:tcPr>
                </a:tc>
                <a:tc>
                  <a:txBody>
                    <a:bodyPr/>
                    <a:lstStyle/>
                    <a:p>
                      <a:r>
                        <a:rPr sz="1600" b="1">
                          <a:solidFill>
                            <a:srgbClr val="FFFFFF"/>
                          </a:solidFill>
                          <a:latin typeface="Calibri"/>
                        </a:rPr>
                        <a:t>Tiempo desde la implantación</a:t>
                      </a:r>
                    </a:p>
                  </a:txBody>
                  <a:tcPr>
                    <a:solidFill>
                      <a:srgbClr val="0F5F6B"/>
                    </a:solidFill>
                  </a:tcPr>
                </a:tc>
                <a:tc>
                  <a:txBody>
                    <a:bodyPr/>
                    <a:lstStyle/>
                    <a:p>
                      <a:r>
                        <a:rPr sz="1600" b="1">
                          <a:solidFill>
                            <a:srgbClr val="FFFFFF"/>
                          </a:solidFill>
                          <a:latin typeface="Calibri"/>
                        </a:rPr>
                        <a:t>Qué suele haber detrás y cómo se presenta</a:t>
                      </a:r>
                    </a:p>
                  </a:txBody>
                  <a:tcPr>
                    <a:solidFill>
                      <a:srgbClr val="0F5F6B"/>
                    </a:solidFill>
                  </a:tcPr>
                </a:tc>
              </a:tr>
              <a:tr h="457200">
                <a:tc>
                  <a:txBody>
                    <a:bodyPr/>
                    <a:lstStyle/>
                    <a:p>
                      <a:r>
                        <a:rPr sz="1600">
                          <a:solidFill>
                            <a:srgbClr val="263238"/>
                          </a:solidFill>
                          <a:latin typeface="Calibri"/>
                        </a:rPr>
                        <a:t>Temprana</a:t>
                      </a:r>
                    </a:p>
                  </a:txBody>
                  <a:tcPr>
                    <a:solidFill>
                      <a:srgbClr val="EEF3F4"/>
                    </a:solidFill>
                  </a:tcPr>
                </a:tc>
                <a:tc>
                  <a:txBody>
                    <a:bodyPr/>
                    <a:lstStyle/>
                    <a:p>
                      <a:r>
                        <a:rPr sz="1600">
                          <a:solidFill>
                            <a:srgbClr val="263238"/>
                          </a:solidFill>
                          <a:latin typeface="Calibri"/>
                        </a:rPr>
                        <a:t>Menos de 3 meses</a:t>
                      </a:r>
                    </a:p>
                  </a:txBody>
                  <a:tcPr>
                    <a:solidFill>
                      <a:srgbClr val="EEF3F4"/>
                    </a:solidFill>
                  </a:tcPr>
                </a:tc>
                <a:tc>
                  <a:txBody>
                    <a:bodyPr/>
                    <a:lstStyle/>
                    <a:p>
                      <a:r>
                        <a:rPr sz="1600">
                          <a:solidFill>
                            <a:srgbClr val="263238"/>
                          </a:solidFill>
                          <a:latin typeface="Calibri"/>
                        </a:rPr>
                        <a:t>Germen virulento (por ejemplo, S. aureus) que entró en la cirugía; cuadro agudo y súbito con eritema, edema, calor y dolor</a:t>
                      </a:r>
                    </a:p>
                  </a:txBody>
                  <a:tcPr>
                    <a:solidFill>
                      <a:srgbClr val="EEF3F4"/>
                    </a:solidFill>
                  </a:tcPr>
                </a:tc>
              </a:tr>
              <a:tr h="457200">
                <a:tc>
                  <a:txBody>
                    <a:bodyPr/>
                    <a:lstStyle/>
                    <a:p>
                      <a:r>
                        <a:rPr sz="1600">
                          <a:solidFill>
                            <a:srgbClr val="263238"/>
                          </a:solidFill>
                          <a:latin typeface="Calibri"/>
                        </a:rPr>
                        <a:t>Retardada</a:t>
                      </a:r>
                    </a:p>
                  </a:txBody>
                  <a:tcPr>
                    <a:solidFill>
                      <a:srgbClr val="FFFFFF"/>
                    </a:solidFill>
                  </a:tcPr>
                </a:tc>
                <a:tc>
                  <a:txBody>
                    <a:bodyPr/>
                    <a:lstStyle/>
                    <a:p>
                      <a:r>
                        <a:rPr sz="1600">
                          <a:solidFill>
                            <a:srgbClr val="263238"/>
                          </a:solidFill>
                          <a:latin typeface="Calibri"/>
                        </a:rPr>
                        <a:t>De 3 a 12 meses</a:t>
                      </a:r>
                    </a:p>
                  </a:txBody>
                  <a:tcPr>
                    <a:solidFill>
                      <a:srgbClr val="FFFFFF"/>
                    </a:solidFill>
                  </a:tcPr>
                </a:tc>
                <a:tc>
                  <a:txBody>
                    <a:bodyPr/>
                    <a:lstStyle/>
                    <a:p>
                      <a:r>
                        <a:rPr sz="1600">
                          <a:solidFill>
                            <a:srgbClr val="263238"/>
                          </a:solidFill>
                          <a:latin typeface="Calibri"/>
                        </a:rPr>
                        <a:t>Germen de baja virulencia (estafilococos coagulasa negativos) que entró en la cirugía; dolor y rigidez crónicos</a:t>
                      </a:r>
                    </a:p>
                  </a:txBody>
                  <a:tcPr>
                    <a:solidFill>
                      <a:srgbClr val="FFFFFF"/>
                    </a:solidFill>
                  </a:tcPr>
                </a:tc>
              </a:tr>
              <a:tr h="457200">
                <a:tc>
                  <a:txBody>
                    <a:bodyPr/>
                    <a:lstStyle/>
                    <a:p>
                      <a:r>
                        <a:rPr sz="1600">
                          <a:solidFill>
                            <a:srgbClr val="263238"/>
                          </a:solidFill>
                          <a:latin typeface="Calibri"/>
                        </a:rPr>
                        <a:t>Tardía</a:t>
                      </a:r>
                    </a:p>
                  </a:txBody>
                  <a:tcPr>
                    <a:solidFill>
                      <a:srgbClr val="EEF3F4"/>
                    </a:solidFill>
                  </a:tcPr>
                </a:tc>
                <a:tc>
                  <a:txBody>
                    <a:bodyPr/>
                    <a:lstStyle/>
                    <a:p>
                      <a:r>
                        <a:rPr sz="1600">
                          <a:solidFill>
                            <a:srgbClr val="263238"/>
                          </a:solidFill>
                          <a:latin typeface="Calibri"/>
                        </a:rPr>
                        <a:t>Más de 12 meses</a:t>
                      </a:r>
                    </a:p>
                  </a:txBody>
                  <a:tcPr>
                    <a:solidFill>
                      <a:srgbClr val="EEF3F4"/>
                    </a:solidFill>
                  </a:tcPr>
                </a:tc>
                <a:tc>
                  <a:txBody>
                    <a:bodyPr/>
                    <a:lstStyle/>
                    <a:p>
                      <a:r>
                        <a:rPr sz="1600">
                          <a:solidFill>
                            <a:srgbClr val="263238"/>
                          </a:solidFill>
                          <a:latin typeface="Calibri"/>
                        </a:rPr>
                        <a:t>Siembra por la sangre con S. aureus (cuadro agudo) o germen poco virulento de la cirugía, como C. acnes (dolor crónico y fístula)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quirúrgica: dónde se esconde la infección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Deckey DG et al. Arthroplasty. 2023. doi:10.1186/s42836-023-00170-x</a:t>
            </a:r>
          </a:p>
          <a:p>
            <a:r>
              <a:rPr sz="1000">
                <a:solidFill>
                  <a:srgbClr val="5A6469"/>
                </a:solidFill>
                <a:latin typeface="Calibri"/>
              </a:rPr>
              <a:t>[r24] Vaz K et al. Ann Jt. 2022. doi:10.21037/aoj-20-89</a:t>
            </a:r>
          </a:p>
          <a:p>
            <a:r>
              <a:rPr sz="1000">
                <a:solidFill>
                  <a:srgbClr val="5A6469"/>
                </a:solidFill>
                <a:latin typeface="Calibri"/>
              </a:rPr>
              <a:t>[r33] Fehring TK et al. J Bone Joint Surg Am. 2026. doi:10.2106/JBJS.25.00713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operar una IPP, la anatomía se estudia buscando los rincones donde queda tejido infectado.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dónde se esconde la infección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Fehring TK et al. J Bone Joint Surg Am. 2026. doi:10.2106/JBJS.25.00713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conductos medulares también se muestrean y se fresan con suavidad, porque se han cultivado bacterias de ellos en pacientes con IPP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dónde se esconde la infección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Vaz K et al. Ann Jt. 2022. doi:10.21037/aoj-20-89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sitios de toma de muestras que propone una revisión de técnica son: en la rodilla, la bolsa suprarrotuliana, las correderas, la cápsula posterior y la membrana hueso-implante…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Histología y biofilm en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a:p>
            <a:r>
              <a:rPr sz="1000">
                <a:solidFill>
                  <a:srgbClr val="5A6469"/>
                </a:solidFill>
                <a:latin typeface="Calibri"/>
              </a:rPr>
              <a:t>[r13] Tsaras G et al. J Bone Joint Surg Am. 2012. doi:10.2106/JBJS.J.00756</a:t>
            </a:r>
          </a:p>
          <a:p>
            <a:r>
              <a:rPr sz="1000">
                <a:solidFill>
                  <a:srgbClr val="5A6469"/>
                </a:solidFill>
                <a:latin typeface="Calibri"/>
              </a:rPr>
              <a:t>[r14] Sigmund IK et al. Bone Joint J. 2025. doi:10.1302/0301-620X.107B11.BJJ-2025-0289.R1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tejido periprotésico se estudia por la presencia de neutrófilos.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Histología: sensibilidad y especificidad combinadas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Sigmund IK et al. Bone Joint J. 2025. doi:10.1302/0301-620X.107B11.BJJ-2025-0289.R1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Rendimiento de la histología intraoperatoria (metaanálisis 2025)</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Sigmund IK et al. Bone Joint J. 2025. doi:10.1302/0301-620X.107B11.BJJ-2025-0289.R1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 de corte</a:t>
                      </a:r>
                    </a:p>
                  </a:txBody>
                  <a:tcPr>
                    <a:solidFill>
                      <a:srgbClr val="0F5F6B"/>
                    </a:solidFill>
                  </a:tcPr>
                </a:tc>
                <a:tc>
                  <a:txBody>
                    <a:bodyPr/>
                    <a:lstStyle/>
                    <a:p>
                      <a:r>
                        <a:rPr sz="1600" b="1">
                          <a:solidFill>
                            <a:srgbClr val="FFFFFF"/>
                          </a:solidFill>
                          <a:latin typeface="Calibri"/>
                        </a:rPr>
                        <a:t>Sensibilidad</a:t>
                      </a:r>
                    </a:p>
                  </a:txBody>
                  <a:tcPr>
                    <a:solidFill>
                      <a:srgbClr val="0F5F6B"/>
                    </a:solidFill>
                  </a:tcPr>
                </a:tc>
                <a:tc>
                  <a:txBody>
                    <a:bodyPr/>
                    <a:lstStyle/>
                    <a:p>
                      <a:r>
                        <a:rPr sz="1600" b="1">
                          <a:solidFill>
                            <a:srgbClr val="FFFFFF"/>
                          </a:solidFill>
                          <a:latin typeface="Calibri"/>
                        </a:rPr>
                        <a:t>Especificidad</a:t>
                      </a:r>
                    </a:p>
                  </a:txBody>
                  <a:tcPr>
                    <a:solidFill>
                      <a:srgbClr val="0F5F6B"/>
                    </a:solidFill>
                  </a:tcPr>
                </a:tc>
              </a:tr>
              <a:tr h="457200">
                <a:tc>
                  <a:txBody>
                    <a:bodyPr/>
                    <a:lstStyle/>
                    <a:p>
                      <a:r>
                        <a:rPr sz="1600">
                          <a:solidFill>
                            <a:srgbClr val="263238"/>
                          </a:solidFill>
                          <a:latin typeface="Calibri"/>
                        </a:rPr>
                        <a:t>Parafina (permanente), tejido intraoperatorio</a:t>
                      </a:r>
                    </a:p>
                  </a:txBody>
                  <a:tcPr>
                    <a:solidFill>
                      <a:srgbClr val="EEF3F4"/>
                    </a:solidFill>
                  </a:tcPr>
                </a:tc>
                <a:tc>
                  <a:txBody>
                    <a:bodyPr/>
                    <a:lstStyle/>
                    <a:p>
                      <a:r>
                        <a:rPr sz="1600">
                          <a:solidFill>
                            <a:srgbClr val="263238"/>
                          </a:solidFill>
                          <a:latin typeface="Calibri"/>
                        </a:rPr>
                        <a:t>82,0 %</a:t>
                      </a:r>
                    </a:p>
                  </a:txBody>
                  <a:tcPr>
                    <a:solidFill>
                      <a:srgbClr val="EEF3F4"/>
                    </a:solidFill>
                  </a:tcPr>
                </a:tc>
                <a:tc>
                  <a:txBody>
                    <a:bodyPr/>
                    <a:lstStyle/>
                    <a:p>
                      <a:r>
                        <a:rPr sz="1600">
                          <a:solidFill>
                            <a:srgbClr val="263238"/>
                          </a:solidFill>
                          <a:latin typeface="Calibri"/>
                        </a:rPr>
                        <a:t>96,0 %</a:t>
                      </a:r>
                    </a:p>
                  </a:txBody>
                  <a:tcPr>
                    <a:solidFill>
                      <a:srgbClr val="EEF3F4"/>
                    </a:solidFill>
                  </a:tcPr>
                </a:tc>
              </a:tr>
              <a:tr h="457200">
                <a:tc>
                  <a:txBody>
                    <a:bodyPr/>
                    <a:lstStyle/>
                    <a:p>
                      <a:r>
                        <a:rPr sz="1600">
                          <a:solidFill>
                            <a:srgbClr val="263238"/>
                          </a:solidFill>
                          <a:latin typeface="Calibri"/>
                        </a:rPr>
                        <a:t>Parafina con el corte de 5 neutrófilos por campo</a:t>
                      </a:r>
                    </a:p>
                  </a:txBody>
                  <a:tcPr>
                    <a:solidFill>
                      <a:srgbClr val="FFFFFF"/>
                    </a:solidFill>
                  </a:tcPr>
                </a:tc>
                <a:tc>
                  <a:txBody>
                    <a:bodyPr/>
                    <a:lstStyle/>
                    <a:p>
                      <a:r>
                        <a:rPr sz="1600">
                          <a:solidFill>
                            <a:srgbClr val="263238"/>
                          </a:solidFill>
                          <a:latin typeface="Calibri"/>
                        </a:rPr>
                        <a:t>82,0 %</a:t>
                      </a:r>
                    </a:p>
                  </a:txBody>
                  <a:tcPr>
                    <a:solidFill>
                      <a:srgbClr val="FFFFFF"/>
                    </a:solidFill>
                  </a:tcPr>
                </a:tc>
                <a:tc>
                  <a:txBody>
                    <a:bodyPr/>
                    <a:lstStyle/>
                    <a:p>
                      <a:r>
                        <a:rPr sz="1600">
                          <a:solidFill>
                            <a:srgbClr val="263238"/>
                          </a:solidFill>
                          <a:latin typeface="Calibri"/>
                        </a:rPr>
                        <a:t>94,7 %</a:t>
                      </a:r>
                    </a:p>
                  </a:txBody>
                  <a:tcPr>
                    <a:solidFill>
                      <a:srgbClr val="FFFFFF"/>
                    </a:solidFill>
                  </a:tcPr>
                </a:tc>
              </a:tr>
              <a:tr h="457200">
                <a:tc>
                  <a:txBody>
                    <a:bodyPr/>
                    <a:lstStyle/>
                    <a:p>
                      <a:r>
                        <a:rPr sz="1600">
                          <a:solidFill>
                            <a:srgbClr val="263238"/>
                          </a:solidFill>
                          <a:latin typeface="Calibri"/>
                        </a:rPr>
                        <a:t>Congelación intraoperatoria</a:t>
                      </a:r>
                    </a:p>
                  </a:txBody>
                  <a:tcPr>
                    <a:solidFill>
                      <a:srgbClr val="EEF3F4"/>
                    </a:solidFill>
                  </a:tcPr>
                </a:tc>
                <a:tc>
                  <a:txBody>
                    <a:bodyPr/>
                    <a:lstStyle/>
                    <a:p>
                      <a:r>
                        <a:rPr sz="1600">
                          <a:solidFill>
                            <a:srgbClr val="263238"/>
                          </a:solidFill>
                          <a:latin typeface="Calibri"/>
                        </a:rPr>
                        <a:t>67,8 %</a:t>
                      </a:r>
                    </a:p>
                  </a:txBody>
                  <a:tcPr>
                    <a:solidFill>
                      <a:srgbClr val="EEF3F4"/>
                    </a:solidFill>
                  </a:tcPr>
                </a:tc>
                <a:tc>
                  <a:txBody>
                    <a:bodyPr/>
                    <a:lstStyle/>
                    <a:p>
                      <a:r>
                        <a:rPr sz="1600">
                          <a:solidFill>
                            <a:srgbClr val="263238"/>
                          </a:solidFill>
                          <a:latin typeface="Calibri"/>
                        </a:rPr>
                        <a:t>94,3 %</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que cambian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Tsukayama DT et al. A study of the treatment of one hundred and six infections. 1996. doi:10.2106/00004623-199604000-00005</a:t>
            </a:r>
          </a:p>
          <a:p>
            <a:r>
              <a:rPr sz="800">
                <a:solidFill>
                  <a:srgbClr val="5A6469"/>
                </a:solidFill>
                <a:latin typeface="Calibri"/>
              </a:rPr>
              <a:t>[r18] Tözün IR et al. EFORT Open Rev. 2020. doi:10.1302/2058-5241.5.190069</a:t>
            </a:r>
          </a:p>
          <a:p>
            <a:r>
              <a:rPr sz="800">
                <a:solidFill>
                  <a:srgbClr val="5A6469"/>
                </a:solidFill>
                <a:latin typeface="Calibri"/>
              </a:rPr>
              <a:t>[r27] Wouthuyzen-Bakker M et al. J Infect. 2019. doi:10.1016/j.jinf.2019.07.003</a:t>
            </a:r>
          </a:p>
          <a:p>
            <a:r>
              <a:rPr sz="800">
                <a:solidFill>
                  <a:srgbClr val="5A6469"/>
                </a:solidFill>
                <a:latin typeface="Calibri"/>
              </a:rPr>
              <a:t>[r29] Abbaszadeh A et al. J Arthroplasty. 2026. doi:10.1016/j.arth.2025.05.121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usan 3 clasificaciones y ninguna reemplaza a las otras.</a:t>
            </a:r>
          </a:p>
          <a:p>
            <a:pPr marL="347472" indent="-347472">
              <a:spcAft>
                <a:spcPts val="1400"/>
              </a:spcAft>
              <a:buChar char="•"/>
            </a:pPr>
            <a:r>
              <a:rPr sz="2400">
                <a:solidFill>
                  <a:srgbClr val="263238"/>
                </a:solidFill>
                <a:latin typeface="Calibri"/>
              </a:rPr>
              <a:t>En conjunto ayudan a estimar si conservar el implante es razonable (síntesis didáctica).</a:t>
            </a:r>
          </a:p>
          <a:p>
            <a:pPr marL="347472" indent="-347472">
              <a:spcAft>
                <a:spcPts val="1400"/>
              </a:spcAft>
              <a:buChar char="•"/>
            </a:pPr>
            <a:r>
              <a:rPr sz="2400">
                <a:solidFill>
                  <a:srgbClr val="263238"/>
                </a:solidFill>
                <a:latin typeface="Calibri"/>
              </a:rPr>
              <a:t>Por tiempo desde la implantación.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que cambian la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Tsukayama DT et al. A study of the treatment of one hundred and six infections. 1996. doi:10.2106/00004623-199604000-00005</a:t>
            </a:r>
          </a:p>
          <a:p>
            <a:r>
              <a:rPr sz="800">
                <a:solidFill>
                  <a:srgbClr val="5A6469"/>
                </a:solidFill>
                <a:latin typeface="Calibri"/>
              </a:rPr>
              <a:t>[r18] Tözün IR et al. EFORT Open Rev. 2020. doi:10.1302/2058-5241.5.190069</a:t>
            </a:r>
          </a:p>
          <a:p>
            <a:r>
              <a:rPr sz="800">
                <a:solidFill>
                  <a:srgbClr val="5A6469"/>
                </a:solidFill>
                <a:latin typeface="Calibri"/>
              </a:rPr>
              <a:t>[r27] Wouthuyzen-Bakker M et al. J Infect. 2019. doi:10.1016/j.jinf.2019.07.003</a:t>
            </a:r>
          </a:p>
          <a:p>
            <a:r>
              <a:rPr sz="800">
                <a:solidFill>
                  <a:srgbClr val="5A6469"/>
                </a:solidFill>
                <a:latin typeface="Calibri"/>
              </a:rPr>
              <a:t>[r29] Abbaszadeh A et al. J Arthroplasty. 2026. doi:10.1016/j.arth.2025.05.121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McPherson (huésped y extremidad).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inicial por tipo clínico en la serie original de Tsukayama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Tsukayama DT et al. A study of the treatment of one hundred and six infections. 1996. doi:10.2106/00004623-199604000-00005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 clínico</a:t>
                      </a:r>
                    </a:p>
                  </a:txBody>
                  <a:tcPr>
                    <a:solidFill>
                      <a:srgbClr val="0F5F6B"/>
                    </a:solidFill>
                  </a:tcPr>
                </a:tc>
                <a:tc>
                  <a:txBody>
                    <a:bodyPr/>
                    <a:lstStyle/>
                    <a:p>
                      <a:r>
                        <a:rPr sz="1600" b="1">
                          <a:solidFill>
                            <a:srgbClr val="FFFFFF"/>
                          </a:solidFill>
                          <a:latin typeface="Calibri"/>
                        </a:rPr>
                        <a:t>Casos</a:t>
                      </a:r>
                    </a:p>
                  </a:txBody>
                  <a:tcPr>
                    <a:solidFill>
                      <a:srgbClr val="0F5F6B"/>
                    </a:solidFill>
                  </a:tcPr>
                </a:tc>
                <a:tc>
                  <a:txBody>
                    <a:bodyPr/>
                    <a:lstStyle/>
                    <a:p>
                      <a:r>
                        <a:rPr sz="1600" b="1">
                          <a:solidFill>
                            <a:srgbClr val="FFFFFF"/>
                          </a:solidFill>
                          <a:latin typeface="Calibri"/>
                        </a:rPr>
                        <a:t>Buen resultado inicial</a:t>
                      </a:r>
                    </a:p>
                  </a:txBody>
                  <a:tcPr>
                    <a:solidFill>
                      <a:srgbClr val="0F5F6B"/>
                    </a:solidFill>
                  </a:tcPr>
                </a:tc>
              </a:tr>
              <a:tr h="457200">
                <a:tc>
                  <a:txBody>
                    <a:bodyPr/>
                    <a:lstStyle/>
                    <a:p>
                      <a:r>
                        <a:rPr sz="1600">
                          <a:solidFill>
                            <a:srgbClr val="263238"/>
                          </a:solidFill>
                          <a:latin typeface="Calibri"/>
                        </a:rPr>
                        <a:t>Cultivos intraoperatorios positivos</a:t>
                      </a:r>
                    </a:p>
                  </a:txBody>
                  <a:tcPr>
                    <a:solidFill>
                      <a:srgbClr val="EEF3F4"/>
                    </a:solidFill>
                  </a:tcPr>
                </a:tc>
                <a:tc>
                  <a:txBody>
                    <a:bodyPr/>
                    <a:lstStyle/>
                    <a:p>
                      <a:r>
                        <a:rPr sz="1600">
                          <a:solidFill>
                            <a:srgbClr val="263238"/>
                          </a:solidFill>
                          <a:latin typeface="Calibri"/>
                        </a:rPr>
                        <a:t>31</a:t>
                      </a:r>
                    </a:p>
                  </a:txBody>
                  <a:tcPr>
                    <a:solidFill>
                      <a:srgbClr val="EEF3F4"/>
                    </a:solidFill>
                  </a:tcPr>
                </a:tc>
                <a:tc>
                  <a:txBody>
                    <a:bodyPr/>
                    <a:lstStyle/>
                    <a:p>
                      <a:r>
                        <a:rPr sz="1600">
                          <a:solidFill>
                            <a:srgbClr val="263238"/>
                          </a:solidFill>
                          <a:latin typeface="Calibri"/>
                        </a:rPr>
                        <a:t>28 (90 %)</a:t>
                      </a:r>
                    </a:p>
                  </a:txBody>
                  <a:tcPr>
                    <a:solidFill>
                      <a:srgbClr val="EEF3F4"/>
                    </a:solidFill>
                  </a:tcPr>
                </a:tc>
              </a:tr>
              <a:tr h="457200">
                <a:tc>
                  <a:txBody>
                    <a:bodyPr/>
                    <a:lstStyle/>
                    <a:p>
                      <a:r>
                        <a:rPr sz="1600">
                          <a:solidFill>
                            <a:srgbClr val="263238"/>
                          </a:solidFill>
                          <a:latin typeface="Calibri"/>
                        </a:rPr>
                        <a:t>Infección postoperatoria temprana</a:t>
                      </a:r>
                    </a:p>
                  </a:txBody>
                  <a:tcPr>
                    <a:solidFill>
                      <a:srgbClr val="FFFFFF"/>
                    </a:solidFill>
                  </a:tcPr>
                </a:tc>
                <a:tc>
                  <a:txBody>
                    <a:bodyPr/>
                    <a:lstStyle/>
                    <a:p>
                      <a:r>
                        <a:rPr sz="1600">
                          <a:solidFill>
                            <a:srgbClr val="263238"/>
                          </a:solidFill>
                          <a:latin typeface="Calibri"/>
                        </a:rPr>
                        <a:t>35</a:t>
                      </a:r>
                    </a:p>
                  </a:txBody>
                  <a:tcPr>
                    <a:solidFill>
                      <a:srgbClr val="FFFFFF"/>
                    </a:solidFill>
                  </a:tcPr>
                </a:tc>
                <a:tc>
                  <a:txBody>
                    <a:bodyPr/>
                    <a:lstStyle/>
                    <a:p>
                      <a:r>
                        <a:rPr sz="1600">
                          <a:solidFill>
                            <a:srgbClr val="263238"/>
                          </a:solidFill>
                          <a:latin typeface="Calibri"/>
                        </a:rPr>
                        <a:t>25 (71 %)</a:t>
                      </a:r>
                    </a:p>
                  </a:txBody>
                  <a:tcPr>
                    <a:solidFill>
                      <a:srgbClr val="FFFFFF"/>
                    </a:solidFill>
                  </a:tcPr>
                </a:tc>
              </a:tr>
              <a:tr h="457200">
                <a:tc>
                  <a:txBody>
                    <a:bodyPr/>
                    <a:lstStyle/>
                    <a:p>
                      <a:r>
                        <a:rPr sz="1600">
                          <a:solidFill>
                            <a:srgbClr val="263238"/>
                          </a:solidFill>
                          <a:latin typeface="Calibri"/>
                        </a:rPr>
                        <a:t>Infección crónica tardía</a:t>
                      </a:r>
                    </a:p>
                  </a:txBody>
                  <a:tcPr>
                    <a:solidFill>
                      <a:srgbClr val="EEF3F4"/>
                    </a:solidFill>
                  </a:tcPr>
                </a:tc>
                <a:tc>
                  <a:txBody>
                    <a:bodyPr/>
                    <a:lstStyle/>
                    <a:p>
                      <a:r>
                        <a:rPr sz="1600">
                          <a:solidFill>
                            <a:srgbClr val="263238"/>
                          </a:solidFill>
                          <a:latin typeface="Calibri"/>
                        </a:rPr>
                        <a:t>34</a:t>
                      </a:r>
                    </a:p>
                  </a:txBody>
                  <a:tcPr>
                    <a:solidFill>
                      <a:srgbClr val="EEF3F4"/>
                    </a:solidFill>
                  </a:tcPr>
                </a:tc>
                <a:tc>
                  <a:txBody>
                    <a:bodyPr/>
                    <a:lstStyle/>
                    <a:p>
                      <a:r>
                        <a:rPr sz="1600">
                          <a:solidFill>
                            <a:srgbClr val="263238"/>
                          </a:solidFill>
                          <a:latin typeface="Calibri"/>
                        </a:rPr>
                        <a:t>29 (85 %)</a:t>
                      </a:r>
                    </a:p>
                  </a:txBody>
                  <a:tcPr>
                    <a:solidFill>
                      <a:srgbClr val="EEF3F4"/>
                    </a:solidFill>
                  </a:tcPr>
                </a:tc>
              </a:tr>
              <a:tr h="457200">
                <a:tc>
                  <a:txBody>
                    <a:bodyPr/>
                    <a:lstStyle/>
                    <a:p>
                      <a:r>
                        <a:rPr sz="1600">
                          <a:solidFill>
                            <a:srgbClr val="263238"/>
                          </a:solidFill>
                          <a:latin typeface="Calibri"/>
                        </a:rPr>
                        <a:t>Infección hematógena aguda</a:t>
                      </a:r>
                    </a:p>
                  </a:txBody>
                  <a:tcPr>
                    <a:solidFill>
                      <a:srgbClr val="FFFFFF"/>
                    </a:solidFill>
                  </a:tcPr>
                </a:tc>
                <a:tc>
                  <a:txBody>
                    <a:bodyPr/>
                    <a:lstStyle/>
                    <a:p>
                      <a:r>
                        <a:rPr sz="1600">
                          <a:solidFill>
                            <a:srgbClr val="263238"/>
                          </a:solidFill>
                          <a:latin typeface="Calibri"/>
                        </a:rPr>
                        <a:t>6</a:t>
                      </a:r>
                    </a:p>
                  </a:txBody>
                  <a:tcPr>
                    <a:solidFill>
                      <a:srgbClr val="FFFFFF"/>
                    </a:solidFill>
                  </a:tcPr>
                </a:tc>
                <a:tc>
                  <a:txBody>
                    <a:bodyPr/>
                    <a:lstStyle/>
                    <a:p>
                      <a:r>
                        <a:rPr sz="1600">
                          <a:solidFill>
                            <a:srgbClr val="263238"/>
                          </a:solidFill>
                          <a:latin typeface="Calibri"/>
                        </a:rPr>
                        <a:t>3 de 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de la sospecha a la 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Parvizi J et al. J Arthroplasty. 2018. doi:10.1016/j.arth.2018.02.078</a:t>
            </a:r>
          </a:p>
          <a:p>
            <a:r>
              <a:rPr sz="800">
                <a:solidFill>
                  <a:srgbClr val="5A6469"/>
                </a:solidFill>
                <a:latin typeface="Calibri"/>
              </a:rPr>
              <a:t>[r2] McNally M et al. Bone Joint J. 2021. doi:10.1302/0301-620X.103B1.BJJ-2020-1381.R1</a:t>
            </a:r>
          </a:p>
          <a:p>
            <a:r>
              <a:rPr sz="800">
                <a:solidFill>
                  <a:srgbClr val="5A6469"/>
                </a:solidFill>
                <a:latin typeface="Calibri"/>
              </a:rPr>
              <a:t>[r3] Sigmund IK et al. Bone Joint Res. 2022. doi:10.1302/2046-3758.119.BJR-2022-0078.R1</a:t>
            </a:r>
          </a:p>
          <a:p>
            <a:r>
              <a:rPr sz="800">
                <a:solidFill>
                  <a:srgbClr val="5A6469"/>
                </a:solidFill>
                <a:latin typeface="Calibri"/>
              </a:rPr>
              <a:t>[r4] Berbari E et al. J Bone Joint Surg Am. 2010. doi:10.2106/JBJS.I.01199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diagnóstico es una secuencia: sospecha clínica, sangre, punción articular, muestras de la cirugía y definición.</a:t>
            </a:r>
          </a:p>
          <a:p>
            <a:pPr marL="347472" indent="-347472">
              <a:spcAft>
                <a:spcPts val="1400"/>
              </a:spcAft>
              <a:buChar char="•"/>
            </a:pPr>
            <a:r>
              <a:rPr sz="2400">
                <a:solidFill>
                  <a:srgbClr val="263238"/>
                </a:solidFill>
                <a:latin typeface="Calibri"/>
              </a:rPr>
              <a:t>Ninguna etapa decide sola.</a:t>
            </a:r>
          </a:p>
          <a:p>
            <a:pPr marL="347472" indent="-347472">
              <a:spcAft>
                <a:spcPts val="1400"/>
              </a:spcAft>
              <a:buChar char="•"/>
            </a:pPr>
            <a:r>
              <a:rPr sz="2400">
                <a:solidFill>
                  <a:srgbClr val="263238"/>
                </a:solidFill>
                <a:latin typeface="Calibri"/>
              </a:rPr>
              <a:t>Sangre.</a:t>
            </a:r>
          </a:p>
          <a:p>
            <a:pPr marL="347472" indent="-347472">
              <a:spcAft>
                <a:spcPts val="1400"/>
              </a:spcAft>
              <a:buChar char="•"/>
            </a:pPr>
            <a:r>
              <a:rPr sz="2400">
                <a:solidFill>
                  <a:srgbClr val="263238"/>
                </a:solidFill>
                <a:latin typeface="Calibri"/>
              </a:rPr>
              <a:t>La PCR sirve como tamizaje y para medir cuán enfermo está el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la definición de ICM 2018 frente a las anteriores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Parvizi J et al. J Arthroplasty. 2018. doi:10.1016/j.arth.2018.02.078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Razón de momios diagnóstica de las pruebas séricas (mayor es mejor)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Berbari E et al. J Bone Joint Surg Am. 2010. doi:10.2106/JBJS.I.01199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Clínica y 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Parvizi J et al. J Arthroplasty. 2018. doi:10.1016/j.arth.2018.02.078</a:t>
            </a:r>
          </a:p>
          <a:p>
            <a:r>
              <a:rPr sz="1000">
                <a:solidFill>
                  <a:srgbClr val="5A6469"/>
                </a:solidFill>
                <a:latin typeface="Calibri"/>
              </a:rPr>
              <a:t>[r2]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espectro va desde un cuadro séptico evidente hasta un dolor sin otra pista.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Clínica y 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herida que tardó en cerrar tras la primera cirugía o una bacteriemia reciente inclinan hacia la infección [r2].</a:t>
            </a:r>
          </a:p>
          <a:p>
            <a:pPr marL="347472" indent="-347472">
              <a:spcAft>
                <a:spcPts val="1400"/>
              </a:spcAft>
              <a:buChar char="•"/>
            </a:pPr>
            <a:r>
              <a:rPr sz="2800">
                <a:solidFill>
                  <a:srgbClr val="263238"/>
                </a:solidFill>
                <a:latin typeface="Calibri"/>
              </a:rPr>
              <a:t>Qué mirar y preguntar: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Clínica y 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Estabilidad del implante: el aflojamiento temprano sugiere infección oculta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a:p>
            <a:r>
              <a:rPr sz="1000">
                <a:solidFill>
                  <a:srgbClr val="5A6469"/>
                </a:solidFill>
                <a:latin typeface="Calibri"/>
              </a:rPr>
              <a:t>[r3] Sigmund IK et al. Bone Joint Res. 2022. doi:10.1302/2046-3758.119.BJR-2022-0078.R1</a:t>
            </a:r>
          </a:p>
          <a:p>
            <a:r>
              <a:rPr sz="1000">
                <a:solidFill>
                  <a:srgbClr val="5A6469"/>
                </a:solidFill>
                <a:latin typeface="Calibri"/>
              </a:rPr>
              <a:t>[r16] Verberne SJ et al. J Bone Joint Surg Am. 2016. doi:10.2106/JBJS.15.00898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radiografía simple es el primer paso para ver aflojamiento, osteólisis o fractura, aunque no confirma infección.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gammagrafía con leucocitos marcados es positiva cuando la captación aumenta entre las 3 a 4 horas y las 20 horas, y se interpreta mejor con médula ósea combinada…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Imagen en la cadera protésica: sensibilidad y especificidad agrupadas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Verberne SJ et al. J Bone Joint Surg Am. 2016. doi:10.2106/JBJS.15.00898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diagnóstico a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Esquema de apoyo (síntesis didáctica de esta página); en la práctica se discute en equipo con el infectólogo y se ajusta al caso, y no es una orden de tratamiento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Decisión inicial en la sospecha de infección periprotésica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Sigmund IK et al. Bone Joint Res. 2022. doi:10.1302/2046-3758.119.BJR-2022-0078.R1</a:t>
            </a:r>
          </a:p>
          <a:p>
            <a:r>
              <a:rPr sz="1000">
                <a:solidFill>
                  <a:srgbClr val="5A6469"/>
                </a:solidFill>
                <a:latin typeface="Calibri"/>
              </a:rPr>
              <a:t>[r18] Tözün IR et al. EFORT Open Rev. 2020. doi:10.1302/2058-5241.5.190069</a:t>
            </a:r>
          </a:p>
          <a:p>
            <a:r>
              <a:rPr sz="1000">
                <a:solidFill>
                  <a:srgbClr val="5A6469"/>
                </a:solidFill>
                <a:latin typeface="Calibri"/>
              </a:rPr>
              <a:t>[r24] Vaz K et al. Ann Jt. 2022. doi:10.21037/aoj-20-89</a:t>
            </a:r>
          </a:p>
        </p:txBody>
      </p:sp>
      <p:sp>
        <p:nvSpPr>
          <p:cNvPr id="6" name="Rounded Rectangle 5"/>
          <p:cNvSpPr/>
          <p:nvPr/>
        </p:nvSpPr>
        <p:spPr>
          <a:xfrm>
            <a:off x="4754880" y="1508760"/>
            <a:ext cx="2743200" cy="319615"/>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Prótesis dolorosa o con signos de infección</a:t>
            </a:r>
          </a:p>
        </p:txBody>
      </p:sp>
      <p:sp>
        <p:nvSpPr>
          <p:cNvPr id="7" name="Rectangle 6"/>
          <p:cNvSpPr/>
          <p:nvPr/>
        </p:nvSpPr>
        <p:spPr>
          <a:xfrm>
            <a:off x="4754880" y="1938103"/>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PCR y punción articular (leucocitos, PMN, cultivo, alfa-defensina si hay)</a:t>
            </a:r>
          </a:p>
        </p:txBody>
      </p:sp>
      <p:sp>
        <p:nvSpPr>
          <p:cNvPr id="8" name="Decision 7"/>
          <p:cNvSpPr/>
          <p:nvPr/>
        </p:nvSpPr>
        <p:spPr>
          <a:xfrm>
            <a:off x="4572000" y="2367447"/>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¿Algún hallazgo que confirma? Fístula, 2 cultivos iguales, leucocitos sinoviales sobre 3000 por µL o PMN sobre 80 %, alfa-defensina positiva, histología con 5 o más neutrófilos en 5 campos [r3]</a:t>
            </a:r>
          </a:p>
        </p:txBody>
      </p:sp>
      <p:sp>
        <p:nvSpPr>
          <p:cNvPr id="9" name="Rounded Rectangle 8"/>
          <p:cNvSpPr/>
          <p:nvPr/>
        </p:nvSpPr>
        <p:spPr>
          <a:xfrm>
            <a:off x="2987040" y="2966909"/>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Infección probable o improbable: ampliar estudio o buscar causa aséptica</a:t>
            </a:r>
          </a:p>
        </p:txBody>
      </p:sp>
      <p:sp>
        <p:nvSpPr>
          <p:cNvPr id="10" name="Rectangle 9"/>
          <p:cNvSpPr/>
          <p:nvPr/>
        </p:nvSpPr>
        <p:spPr>
          <a:xfrm>
            <a:off x="6522720" y="2966909"/>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Infección confirmada: clasificar tiempo, implante, partes blandas, germen y huésped</a:t>
            </a:r>
          </a:p>
        </p:txBody>
      </p:sp>
      <p:sp>
        <p:nvSpPr>
          <p:cNvPr id="11" name="Decision 10"/>
          <p:cNvSpPr/>
          <p:nvPr/>
        </p:nvSpPr>
        <p:spPr>
          <a:xfrm>
            <a:off x="4572000" y="3396253"/>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¿Síntomas cortos, implante firme, sin fístula y germen conocido? [r18][r24]</a:t>
            </a:r>
          </a:p>
        </p:txBody>
      </p:sp>
      <p:sp>
        <p:nvSpPr>
          <p:cNvPr id="12" name="Rectangle 11"/>
          <p:cNvSpPr/>
          <p:nvPr/>
        </p:nvSpPr>
        <p:spPr>
          <a:xfrm>
            <a:off x="2987040" y="3995715"/>
            <a:ext cx="2743200" cy="489734"/>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DAIR con cambio de piezas modulares y antibiótico dirigido</a:t>
            </a:r>
          </a:p>
        </p:txBody>
      </p:sp>
      <p:sp>
        <p:nvSpPr>
          <p:cNvPr id="13" name="Decision 12"/>
          <p:cNvSpPr/>
          <p:nvPr/>
        </p:nvSpPr>
        <p:spPr>
          <a:xfrm>
            <a:off x="6339839" y="3995715"/>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¿Huésped no inmunodeprimido, sin sepsis, germen conocido y sensible, partes blandas que cierran y hueso suficiente? [r18]</a:t>
            </a:r>
          </a:p>
        </p:txBody>
      </p:sp>
      <p:sp>
        <p:nvSpPr>
          <p:cNvPr id="14" name="Rectangle 13"/>
          <p:cNvSpPr/>
          <p:nvPr/>
        </p:nvSpPr>
        <p:spPr>
          <a:xfrm>
            <a:off x="2987040" y="4595178"/>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Recambio en 1 tiempo con cemento con antibiótico</a:t>
            </a:r>
          </a:p>
        </p:txBody>
      </p:sp>
      <p:sp>
        <p:nvSpPr>
          <p:cNvPr id="15" name="Rectangle 14"/>
          <p:cNvSpPr/>
          <p:nvPr/>
        </p:nvSpPr>
        <p:spPr>
          <a:xfrm>
            <a:off x="6522720" y="4595178"/>
            <a:ext cx="2743200" cy="31961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Recambio en 2 tiempos: explante, espaciador, antibiótico y reimplante</a:t>
            </a:r>
          </a:p>
        </p:txBody>
      </p:sp>
      <p:sp>
        <p:nvSpPr>
          <p:cNvPr id="16" name="Decision 15"/>
          <p:cNvSpPr/>
          <p:nvPr/>
        </p:nvSpPr>
        <p:spPr>
          <a:xfrm>
            <a:off x="4572000" y="5024521"/>
            <a:ext cx="3108960" cy="489734"/>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¿Fracaso repetido o paciente no apto para reconstruir?</a:t>
            </a:r>
          </a:p>
        </p:txBody>
      </p:sp>
      <p:sp>
        <p:nvSpPr>
          <p:cNvPr id="17" name="Rounded Rectangle 16"/>
          <p:cNvSpPr/>
          <p:nvPr/>
        </p:nvSpPr>
        <p:spPr>
          <a:xfrm>
            <a:off x="298704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Salvamento: artrodesis, resección o amputación</a:t>
            </a:r>
          </a:p>
        </p:txBody>
      </p:sp>
      <p:sp>
        <p:nvSpPr>
          <p:cNvPr id="18" name="Rounded Rectangle 17"/>
          <p:cNvSpPr/>
          <p:nvPr/>
        </p:nvSpPr>
        <p:spPr>
          <a:xfrm>
            <a:off x="6522720" y="5623984"/>
            <a:ext cx="2743200" cy="319615"/>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clínico y de laboratorio con el infectólogo</a:t>
            </a:r>
          </a:p>
        </p:txBody>
      </p:sp>
      <p:cxnSp>
        <p:nvCxnSpPr>
          <p:cNvPr id="19" name="Connector 18"/>
          <p:cNvCxnSpPr>
            <a:stCxn id="6" idx="2"/>
            <a:endCxn id="7" idx="0"/>
          </p:cNvCxnSpPr>
          <p:nvPr/>
        </p:nvCxnSpPr>
        <p:spPr>
          <a:xfrm flipH="1">
            <a:off x="6126480" y="182837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6126480" y="225771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8" idx="2"/>
            <a:endCxn id="9" idx="0"/>
          </p:cNvCxnSpPr>
          <p:nvPr/>
        </p:nvCxnSpPr>
        <p:spPr>
          <a:xfrm flipH="1">
            <a:off x="4358640" y="285718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04816" y="284986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3" name="Connector 22"/>
          <p:cNvCxnSpPr>
            <a:stCxn id="8" idx="2"/>
            <a:endCxn id="10" idx="0"/>
          </p:cNvCxnSpPr>
          <p:nvPr/>
        </p:nvCxnSpPr>
        <p:spPr>
          <a:xfrm>
            <a:off x="6126480" y="285718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8" y="284986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10" idx="2"/>
            <a:endCxn id="11" idx="0"/>
          </p:cNvCxnSpPr>
          <p:nvPr/>
        </p:nvCxnSpPr>
        <p:spPr>
          <a:xfrm flipH="1">
            <a:off x="6126480" y="328652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1" idx="2"/>
            <a:endCxn id="12" idx="0"/>
          </p:cNvCxnSpPr>
          <p:nvPr/>
        </p:nvCxnSpPr>
        <p:spPr>
          <a:xfrm flipH="1">
            <a:off x="4358640" y="388598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004816" y="387867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11" idx="2"/>
            <a:endCxn id="13" idx="0"/>
          </p:cNvCxnSpPr>
          <p:nvPr/>
        </p:nvCxnSpPr>
        <p:spPr>
          <a:xfrm>
            <a:off x="6126480" y="3885987"/>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800087" y="387867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3" idx="2"/>
            <a:endCxn id="14" idx="0"/>
          </p:cNvCxnSpPr>
          <p:nvPr/>
        </p:nvCxnSpPr>
        <p:spPr>
          <a:xfrm flipH="1">
            <a:off x="4358640" y="4485449"/>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53911" y="447813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3" idx="2"/>
            <a:endCxn id="15" idx="0"/>
          </p:cNvCxnSpPr>
          <p:nvPr/>
        </p:nvCxnSpPr>
        <p:spPr>
          <a:xfrm>
            <a:off x="7894319" y="4485449"/>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7949183" y="447813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12" idx="2"/>
            <a:endCxn id="16" idx="0"/>
          </p:cNvCxnSpPr>
          <p:nvPr/>
        </p:nvCxnSpPr>
        <p:spPr>
          <a:xfrm>
            <a:off x="4358640" y="4485449"/>
            <a:ext cx="1767840" cy="53907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032248" y="4628404"/>
            <a:ext cx="457200" cy="274320"/>
          </a:xfrm>
          <a:prstGeom prst="rect">
            <a:avLst/>
          </a:prstGeom>
          <a:noFill/>
        </p:spPr>
        <p:txBody>
          <a:bodyPr wrap="square">
            <a:spAutoFit/>
          </a:bodyPr>
          <a:lstStyle/>
          <a:p>
            <a:r>
              <a:rPr sz="1200" b="1">
                <a:solidFill>
                  <a:srgbClr val="D97706"/>
                </a:solidFill>
                <a:latin typeface="Calibri"/>
              </a:rPr>
              <a:t>si falla</a:t>
            </a:r>
          </a:p>
        </p:txBody>
      </p:sp>
      <p:cxnSp>
        <p:nvCxnSpPr>
          <p:cNvPr id="36" name="Connector 35"/>
          <p:cNvCxnSpPr>
            <a:stCxn id="14" idx="2"/>
            <a:endCxn id="16" idx="0"/>
          </p:cNvCxnSpPr>
          <p:nvPr/>
        </p:nvCxnSpPr>
        <p:spPr>
          <a:xfrm>
            <a:off x="4358640" y="491479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5032248" y="4907477"/>
            <a:ext cx="457200" cy="274320"/>
          </a:xfrm>
          <a:prstGeom prst="rect">
            <a:avLst/>
          </a:prstGeom>
          <a:noFill/>
        </p:spPr>
        <p:txBody>
          <a:bodyPr wrap="square">
            <a:spAutoFit/>
          </a:bodyPr>
          <a:lstStyle/>
          <a:p>
            <a:r>
              <a:rPr sz="1200" b="1">
                <a:solidFill>
                  <a:srgbClr val="D97706"/>
                </a:solidFill>
                <a:latin typeface="Calibri"/>
              </a:rPr>
              <a:t>si falla</a:t>
            </a:r>
          </a:p>
        </p:txBody>
      </p:sp>
      <p:cxnSp>
        <p:nvCxnSpPr>
          <p:cNvPr id="38" name="Connector 37"/>
          <p:cNvCxnSpPr>
            <a:stCxn id="15" idx="2"/>
            <a:endCxn id="16" idx="0"/>
          </p:cNvCxnSpPr>
          <p:nvPr/>
        </p:nvCxnSpPr>
        <p:spPr>
          <a:xfrm flipH="1">
            <a:off x="6126480" y="4914793"/>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6" idx="2"/>
            <a:endCxn id="17" idx="0"/>
          </p:cNvCxnSpPr>
          <p:nvPr/>
        </p:nvCxnSpPr>
        <p:spPr>
          <a:xfrm flipH="1">
            <a:off x="435864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5004816" y="550694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6" idx="2"/>
            <a:endCxn id="18" idx="0"/>
          </p:cNvCxnSpPr>
          <p:nvPr/>
        </p:nvCxnSpPr>
        <p:spPr>
          <a:xfrm>
            <a:off x="6126480" y="5514255"/>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800088" y="5506940"/>
            <a:ext cx="457200" cy="274320"/>
          </a:xfrm>
          <a:prstGeom prst="rect">
            <a:avLst/>
          </a:prstGeom>
          <a:noFill/>
        </p:spPr>
        <p:txBody>
          <a:bodyPr wrap="square">
            <a:spAutoFit/>
          </a:bodyPr>
          <a:lstStyle/>
          <a:p>
            <a:r>
              <a:rPr sz="1200" b="1">
                <a:solidFill>
                  <a:srgbClr val="D97706"/>
                </a:solidFill>
                <a:latin typeface="Calibri"/>
              </a:rPr>
              <a:t>no</a:t>
            </a:r>
          </a:p>
        </p:txBody>
      </p:sp>
      <p:sp>
        <p:nvSpPr>
          <p:cNvPr id="43" name="TextBox 4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cirugía, antibiótico y quién decide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Vaz K et al. Ann Jt. 2022. doi:10.21037/aoj-20-89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 trata con cirugía más antibiótico dirigido, y con un equipo que incluya al infectólogo desde antes de operar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Falla del DAIR según el tipo de infección (metaanálisis de 81 estudios)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Abbaszadeh A et al. J Arthroplasty. 2026. doi:10.1016/j.arth.2025.05.121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Falla temprana del DAIR según el puntaje KLIC (cohorte original)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Tornero E et al. Clin Microbiol Infect. 2015. doi:10.1016/j.cmi.2015.04.012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explicada para entender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Tsukayama DT et al. A study of the treatment of one hundred and six infections. 1996. doi:10.2106/00004623-199604000-00005</a:t>
            </a:r>
          </a:p>
          <a:p>
            <a:r>
              <a:rPr sz="800">
                <a:solidFill>
                  <a:srgbClr val="5A6469"/>
                </a:solidFill>
                <a:latin typeface="Calibri"/>
              </a:rPr>
              <a:t>[r18] Tözün IR et al. EFORT Open Rev. 2020. doi:10.1302/2058-5241.5.190069</a:t>
            </a:r>
          </a:p>
          <a:p>
            <a:r>
              <a:rPr sz="800">
                <a:solidFill>
                  <a:srgbClr val="5A6469"/>
                </a:solidFill>
                <a:latin typeface="Calibri"/>
              </a:rPr>
              <a:t>[r23] Deckey DG et al. Arthroplasty. 2023. doi:10.1186/s42836-023-00170-x</a:t>
            </a:r>
          </a:p>
          <a:p>
            <a:r>
              <a:rPr sz="800">
                <a:solidFill>
                  <a:srgbClr val="5A6469"/>
                </a:solidFill>
                <a:latin typeface="Calibri"/>
              </a:rPr>
              <a:t>[r24] Vaz K et al. Ann Jt. 2022. doi:10.21037/aoj-20-89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Esto es apoyo de estudio, no sustituye a tu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explicada para entender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Fehring TK et al. J Bone Joint Surg Am. 2026. doi:10.2106/JBJS.25.00713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fresado del canal medular y la exploración de la vaina del iliopsoas se hacen con suavidad… [r33]</a:t>
            </a:r>
          </a:p>
          <a:p>
            <a:pPr marL="347472" indent="-347472">
              <a:spcAft>
                <a:spcPts val="1400"/>
              </a:spcAft>
              <a:buChar char="•"/>
            </a:pPr>
            <a:r>
              <a:rPr sz="2800">
                <a:solidFill>
                  <a:srgbClr val="263238"/>
                </a:solidFill>
                <a:latin typeface="Calibri"/>
              </a:rPr>
              <a:t>Cómo saber que quedó bien.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Erradicación de la infección en rodilla según el tipo de espaciador (revisión sistemática)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Romanò CL et al. Knee Surg Sports Traumatol Arthrosc. 2012. doi:10.1007/s00167-012-1885-x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Fehring TK et al. J Bone Joint Surg Am. 2026. doi:10.2106/JBJS.25.00713</a:t>
            </a:r>
          </a:p>
          <a:p>
            <a:r>
              <a:rPr sz="800">
                <a:solidFill>
                  <a:srgbClr val="5A6469"/>
                </a:solidFill>
                <a:latin typeface="Calibri"/>
              </a:rPr>
              <a:t>[r37] Dugdale EM et al. J Arthroplasty. 2026. doi:10.1016/j.arth.2025.06.043</a:t>
            </a:r>
          </a:p>
          <a:p>
            <a:r>
              <a:rPr sz="800">
                <a:solidFill>
                  <a:srgbClr val="5A6469"/>
                </a:solidFill>
                <a:latin typeface="Calibri"/>
              </a:rPr>
              <a:t>[r40] Li HK et al. N Engl J Med. 2019. doi:10.1056/NEJMoa1710926</a:t>
            </a:r>
          </a:p>
          <a:p>
            <a:r>
              <a:rPr sz="800">
                <a:solidFill>
                  <a:srgbClr val="5A6469"/>
                </a:solidFill>
                <a:latin typeface="Calibri"/>
              </a:rPr>
              <a:t>[r41] McNally M et al. N Engl J Med. 2026. doi:10.1056/NEJMoa2506756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Falla de la infección.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Artrodesis intramedular por IPP de rodilla: complicaciones agrupadas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Goh GS et al. J Arthroplasty. 2026. doi:10.1016/j.arth.2026.02.007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renal aguda: recambio en 1 tiempo frente a 2 tiempos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Fehring TK et al. J Bone Joint Surg Am. 2026. doi:10.2106/JBJS.25.00713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Kristensen NK et al. J Bone Joint Surg Am. 2025. doi:10.2106/JBJS.24.01630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Mortalidad.</a:t>
            </a:r>
          </a:p>
          <a:p>
            <a:pPr marL="347472" indent="-347472">
              <a:spcAft>
                <a:spcPts val="1400"/>
              </a:spcAft>
              <a:buChar char="•"/>
            </a:pPr>
            <a:r>
              <a:rPr sz="2400">
                <a:solidFill>
                  <a:srgbClr val="263238"/>
                </a:solidFill>
                <a:latin typeface="Calibri"/>
              </a:rPr>
              <a:t>En un registro australiano de 8642 revisiones por IPP de rodilla, habían muerto 16,1 % a los 5 años, 34,4 % a los 10 años y 53,4 % a los 15 años [r50].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Muertes acumuladas tras revisión por IPP de rodilla (registro australiano)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Kristensen NK et al. J Bone Joint Surg Am. 2025. doi:10.2106/JBJS.24.01630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Fallas acumuladas de un recambio en 2 tiempos (entre los pacientes que fallaron)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Dugdale EM et al. J Arthroplasty. 2026. doi:10.1016/j.arth.2025.06.043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Tözün IR et al. EFORT Open Rev. 2020. doi:10.1302/2058-5241.5.190069</a:t>
            </a:r>
          </a:p>
          <a:p>
            <a:r>
              <a:rPr sz="800">
                <a:solidFill>
                  <a:srgbClr val="5A6469"/>
                </a:solidFill>
                <a:latin typeface="Calibri"/>
              </a:rPr>
              <a:t>[r23] Deckey DG et al. Arthroplasty. 2023. doi:10.1186/s42836-023-00170-x</a:t>
            </a:r>
          </a:p>
          <a:p>
            <a:r>
              <a:rPr sz="800">
                <a:solidFill>
                  <a:srgbClr val="5A6469"/>
                </a:solidFill>
                <a:latin typeface="Calibri"/>
              </a:rPr>
              <a:t>[r33] Fehring TK et al. J Bone Joint Surg Am. 2026. doi:10.2106/JBJS.25.00713</a:t>
            </a:r>
          </a:p>
          <a:p>
            <a:r>
              <a:rPr sz="800">
                <a:solidFill>
                  <a:srgbClr val="5A6469"/>
                </a:solidFill>
                <a:latin typeface="Calibri"/>
              </a:rPr>
              <a:t>[r37] Dugdale EM et al. J Arthroplasty. 2026. doi:10.1016/j.arth.2025.06.043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rehabilitación tras la IPP depende de la cirugía: DAIR, recambio en 1 tiempo, espaciador (cargas y movilidad según el tipo) o reimplante.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Deckey DG et al. Arthroplasty. 2023. doi:10.1186/s42836-023-00170-x</a:t>
            </a:r>
          </a:p>
          <a:p>
            <a:r>
              <a:rPr sz="1000">
                <a:solidFill>
                  <a:srgbClr val="5A6469"/>
                </a:solidFill>
                <a:latin typeface="Calibri"/>
              </a:rPr>
              <a:t>[r40] Li HK et al. N Engl J Med. 2019. doi:10.1056/NEJMoa1710926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sí hay:</a:t>
            </a:r>
          </a:p>
          <a:p>
            <a:pPr marL="347472" indent="-347472">
              <a:spcAft>
                <a:spcPts val="1400"/>
              </a:spcAft>
              <a:buChar char="•"/>
            </a:pPr>
            <a:r>
              <a:rPr sz="2400">
                <a:solidFill>
                  <a:srgbClr val="263238"/>
                </a:solidFill>
                <a:latin typeface="Calibri"/>
              </a:rPr>
              <a:t>Antibiótico posterior con un infectólogo, vía oral cuando es posible y laboratorio de control; la duración depende del germen y de la cirugía [r23][r40].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Dugdale EM et al. J Arthroplasty. 2026. doi:10.1016/j.arth.2025.06.043</a:t>
            </a:r>
          </a:p>
          <a:p>
            <a:r>
              <a:rPr sz="1000">
                <a:solidFill>
                  <a:srgbClr val="5A6469"/>
                </a:solidFill>
                <a:latin typeface="Calibri"/>
              </a:rPr>
              <a:t>[r45] Aboltins C et al. Antimicrob Agents Chemother. 2025. doi:10.1128/aac.01784-24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Seguimiento largo: las fallas del recambio en 2 tiempos se concentran antes de 5 años [r37].</a:t>
            </a:r>
          </a:p>
          <a:p>
            <a:pPr marL="347472" indent="-347472">
              <a:spcAft>
                <a:spcPts val="1400"/>
              </a:spcAft>
              <a:buChar char="•"/>
            </a:pPr>
            <a:r>
              <a:rPr sz="2400">
                <a:solidFill>
                  <a:srgbClr val="263238"/>
                </a:solidFill>
                <a:latin typeface="Calibri"/>
              </a:rPr>
              <a:t>Si hay supresión crónica, vigilar efectos adversos y reconsiderar su indicación: no se asoció a mejores desenlaces en una cohorte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Prevención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Kong L et al. Int Wound J. 2017. doi:10.1111/iwj.12640</a:t>
            </a:r>
          </a:p>
          <a:p>
            <a:r>
              <a:rPr sz="1000">
                <a:solidFill>
                  <a:srgbClr val="5A6469"/>
                </a:solidFill>
                <a:latin typeface="Calibri"/>
              </a:rPr>
              <a:t>[r51] Farhan-Alanie MM et al. Bone Joint J. 2021. doi:10.1302/0301-620X.103B1.BJJ-2020-0391.R1</a:t>
            </a:r>
          </a:p>
          <a:p>
            <a:r>
              <a:rPr sz="1000">
                <a:solidFill>
                  <a:srgbClr val="5A6469"/>
                </a:solidFill>
                <a:latin typeface="Calibri"/>
              </a:rPr>
              <a:t>[r52] Kobayashi N et al. J Orthop Surg Res. 2021. doi:10.1186/s13018-021-02703-z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prevención aparece al final, pero es donde más se gana.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Prevención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Kong L et al. Int Wound J. 2017. doi:10.1111/iwj.12640</a:t>
            </a:r>
          </a:p>
          <a:p>
            <a:r>
              <a:rPr sz="1000">
                <a:solidFill>
                  <a:srgbClr val="5A6469"/>
                </a:solidFill>
                <a:latin typeface="Calibri"/>
              </a:rPr>
              <a:t>[r51] Farhan-Alanie MM et al. Bone Joint J. 2021. doi:10.1302/0301-620X.103B1.BJJ-2020-0391.R1</a:t>
            </a:r>
          </a:p>
          <a:p>
            <a:r>
              <a:rPr sz="1000">
                <a:solidFill>
                  <a:srgbClr val="5A6469"/>
                </a:solidFill>
                <a:latin typeface="Calibri"/>
              </a:rPr>
              <a:t>[r52] Kobayashi N et al. J Orthop Surg Res. 2021. doi:10.1186/s13018-021-02703-z</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Lavado con povidona diluida.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Aspirar antes de dar antibiótico y tomar al menos 5 muestras de tejido con instrumentos distintos en la cirugía: sin germen identificado se opera a ciegas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PCR normal no descarta infección, y una PCR de más de 10 mg/L sin otra causa obliga a pensar en ella [r2].</a:t>
            </a:r>
          </a:p>
          <a:p>
            <a:pPr marL="347472" indent="-347472">
              <a:spcAft>
                <a:spcPts val="1400"/>
              </a:spcAft>
              <a:buChar char="•"/>
            </a:pPr>
            <a:r>
              <a:rPr sz="2400">
                <a:solidFill>
                  <a:srgbClr val="263238"/>
                </a:solidFill>
                <a:latin typeface="Calibri"/>
              </a:rPr>
              <a:t>Una fístula que llega a la articulación confirma la infección por sí sola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a:p>
            <a:r>
              <a:rPr sz="1000">
                <a:solidFill>
                  <a:srgbClr val="5A6469"/>
                </a:solidFill>
                <a:latin typeface="Calibri"/>
              </a:rPr>
              <a:t>[r18] Tözün IR et al. EFORT Open Rev. 2020. doi:10.1302/2058-5241.5.190069</a:t>
            </a:r>
          </a:p>
          <a:p>
            <a:r>
              <a:rPr sz="1000">
                <a:solidFill>
                  <a:srgbClr val="5A6469"/>
                </a:solidFill>
                <a:latin typeface="Calibri"/>
              </a:rPr>
              <a:t>[r29] Abbaszadeh A et al. J Arthroplasty. 2026. doi:10.1016/j.arth.2025.05.121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Definir antes de operar: 3 niveles de la EBJIS y muestras de calidad [r2].</a:t>
            </a:r>
          </a:p>
          <a:p>
            <a:pPr marL="347472" indent="-347472">
              <a:spcAft>
                <a:spcPts val="1400"/>
              </a:spcAft>
              <a:buChar char="•"/>
            </a:pPr>
            <a:r>
              <a:rPr sz="2400">
                <a:solidFill>
                  <a:srgbClr val="263238"/>
                </a:solidFill>
                <a:latin typeface="Calibri"/>
              </a:rPr>
              <a:t>Clasificar por tiempo, implante, partes blandas, germen y huésped [r18].</a:t>
            </a:r>
          </a:p>
          <a:p>
            <a:pPr marL="347472" indent="-347472">
              <a:spcAft>
                <a:spcPts val="1400"/>
              </a:spcAft>
              <a:buChar char="•"/>
            </a:pPr>
            <a:r>
              <a:rPr sz="2400">
                <a:solidFill>
                  <a:srgbClr val="263238"/>
                </a:solidFill>
                <a:latin typeface="Calibri"/>
              </a:rPr>
              <a:t>El DAIR es una cirugía formal y falla en 35,9 % en conjunto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infección periprotésica · PJI · biofilm · criterios ICM 2018 · definición EBJIS 2021 · criterios IDSA · artrocentesis · recuento de leucocitos sinoviales · alfa-defensina · esterasa leucocitaria · cultivo de sonicación · histología…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a:p>
            <a:r>
              <a:rPr sz="1000">
                <a:solidFill>
                  <a:srgbClr val="5A6469"/>
                </a:solidFill>
                <a:latin typeface="Calibri"/>
              </a:rPr>
              <a:t>[r3] Sigmund IK et al. Bone Joint Res. 2022. doi:10.1302/2046-3758.119.BJR-2022-0078.R1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Fístula o 2 cultivos iguales confirman infección [r2].</a:t>
            </a:r>
          </a:p>
          <a:p>
            <a:pPr marL="347472" indent="-347472">
              <a:spcAft>
                <a:spcPts val="1400"/>
              </a:spcAft>
              <a:buChar char="•"/>
            </a:pPr>
            <a:r>
              <a:rPr sz="2400">
                <a:solidFill>
                  <a:srgbClr val="263238"/>
                </a:solidFill>
                <a:latin typeface="Calibri"/>
              </a:rPr>
              <a:t>La tabla EBJIS confirma con leucocitos sinoviales sobre 3000 por µL o PMN sobre 80 % [r3].</a:t>
            </a:r>
          </a:p>
          <a:p>
            <a:pPr marL="347472" indent="-347472">
              <a:spcAft>
                <a:spcPts val="1400"/>
              </a:spcAft>
              <a:buChar char="•"/>
            </a:pPr>
            <a:r>
              <a:rPr sz="2400">
                <a:solidFill>
                  <a:srgbClr val="263238"/>
                </a:solidFill>
                <a:latin typeface="Calibri"/>
              </a:rPr>
              <a:t>Cultivo de 14 días y 5 muestras de tejido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la rodilla caliente a los 5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a:t>
            </a:r>
          </a:p>
          <a:p>
            <a:pPr marL="347472" indent="-347472">
              <a:spcAft>
                <a:spcPts val="1400"/>
              </a:spcAft>
              <a:buChar char="•"/>
            </a:pPr>
            <a:r>
              <a:rPr sz="2400">
                <a:solidFill>
                  <a:srgbClr val="263238"/>
                </a:solidFill>
                <a:latin typeface="Calibri"/>
              </a:rPr>
              <a:t>Mujer de 68 años, diabética, con una artroplastia total de rodilla derecha de 5 años que funcionaba bien.</a:t>
            </a:r>
          </a:p>
          <a:p>
            <a:pPr marL="347472" indent="-347472">
              <a:spcAft>
                <a:spcPts val="1400"/>
              </a:spcAft>
              <a:buChar char="•"/>
            </a:pPr>
            <a:r>
              <a:rPr sz="2400">
                <a:solidFill>
                  <a:srgbClr val="263238"/>
                </a:solidFill>
                <a:latin typeface="Calibri"/>
              </a:rPr>
              <a:t>Desde hace 9 días tiene dolor, calor y derrame, y desde hace 2 días fiebre.</a:t>
            </a:r>
          </a:p>
          <a:p>
            <a:pPr marL="347472" indent="-347472">
              <a:spcAft>
                <a:spcPts val="1400"/>
              </a:spcAft>
              <a:buChar char="•"/>
            </a:pPr>
            <a:r>
              <a:rPr sz="2400">
                <a:solidFill>
                  <a:srgbClr val="263238"/>
                </a:solidFill>
                <a:latin typeface="Calibri"/>
              </a:rPr>
              <a:t>No tiene fístula.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nivel de la definición EBJIS cumple y por qué?</a:t>
            </a:r>
          </a:p>
          <a:p>
            <a:pPr marL="347472" indent="-347472">
              <a:spcAft>
                <a:spcPts val="1400"/>
              </a:spcAft>
              <a:buChar char="•"/>
            </a:pPr>
            <a:r>
              <a:rPr sz="2400">
                <a:solidFill>
                  <a:srgbClr val="263238"/>
                </a:solidFill>
                <a:latin typeface="Calibri"/>
              </a:rPr>
              <a:t>2. ¿Cómo la clasifica por tiempo?</a:t>
            </a:r>
          </a:p>
          <a:p>
            <a:pPr marL="347472" indent="-347472">
              <a:spcAft>
                <a:spcPts val="1400"/>
              </a:spcAft>
              <a:buChar char="•"/>
            </a:pPr>
            <a:r>
              <a:rPr sz="2400">
                <a:solidFill>
                  <a:srgbClr val="263238"/>
                </a:solidFill>
                <a:latin typeface="Calibri"/>
              </a:rPr>
              <a:t>3. ¿Es candidata a DAIR? ¿Qué le diría sobre el riesgo de falla?</a:t>
            </a:r>
          </a:p>
          <a:p>
            <a:pPr marL="347472" indent="-347472">
              <a:spcAft>
                <a:spcPts val="1400"/>
              </a:spcAft>
              <a:buChar char="•"/>
            </a:pPr>
            <a:r>
              <a:rPr sz="2400">
                <a:solidFill>
                  <a:srgbClr val="263238"/>
                </a:solidFill>
                <a:latin typeface="Calibri"/>
              </a:rPr>
              <a:t>4. ¿Qué muestras toma en la cirugía y cuántos días se incuba el cultivo?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McNally M et al. Bone Joint J. 2021. doi:10.1302/0301-620X.103B1.BJJ-2020-1381.R1</a:t>
            </a:r>
          </a:p>
          <a:p>
            <a:r>
              <a:rPr sz="1000">
                <a:solidFill>
                  <a:srgbClr val="5A6469"/>
                </a:solidFill>
                <a:latin typeface="Calibri"/>
              </a:rPr>
              <a:t>[r18] Tözün IR et al. EFORT Open Rev. 2020. doi:10.1302/2058-5241.5.190069</a:t>
            </a:r>
          </a:p>
          <a:p>
            <a:r>
              <a:rPr sz="1000">
                <a:solidFill>
                  <a:srgbClr val="5A6469"/>
                </a:solidFill>
                <a:latin typeface="Calibri"/>
              </a:rPr>
              <a:t>[r27] Wouthuyzen-Bakker M et al. J Infect. 2019. doi:10.1016/j.jinf.2019.07.003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Cumple infección confirmada, porque los leucocitos sinoviales superan 3000 por µL y el PMN supera 80 % [r2].</a:t>
            </a:r>
          </a:p>
          <a:p>
            <a:pPr marL="347472" indent="-347472">
              <a:spcAft>
                <a:spcPts val="1400"/>
              </a:spcAft>
              <a:buChar char="•"/>
            </a:pPr>
            <a:r>
              <a:rPr sz="2400">
                <a:solidFill>
                  <a:srgbClr val="263238"/>
                </a:solidFill>
                <a:latin typeface="Calibri"/>
              </a:rPr>
              <a:t>Es una infección tardía aguda (más de 12 meses de la implantación y síntomas de menos de 3 semanas) [r18][r27].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Parvizi J, Tan TL, Goswami K, Higuera C, Della Valle C, Chen AF, et al. The 2018 Definition of Periprosthetic Hip and Knee Infection: An Evidence-Based and Validated Criteria. J Arthroplasty. 2018;33(5):1309-1314.e2. https://doi.org/10.1016/j.arth.2018.02.078</a:t>
            </a:r>
          </a:p>
          <a:p>
            <a:pPr>
              <a:spcAft>
                <a:spcPts val="800"/>
              </a:spcAft>
            </a:pPr>
            <a:r>
              <a:rPr sz="1200">
                <a:solidFill>
                  <a:srgbClr val="263238"/>
                </a:solidFill>
                <a:latin typeface="Calibri"/>
              </a:rPr>
              <a:t>[r2] McNally M, Sousa R, Wouthuyzen-Bakker M, Chen AF, Soriano A, Vogely HC, et al. The EBJIS definition of periprosthetic joint infection. Bone Joint J. 2021;103-B(1):18-25. https://doi.org/10.1302/0301-620X.103B1.BJJ-2020-1381.R1</a:t>
            </a:r>
          </a:p>
          <a:p>
            <a:pPr>
              <a:spcAft>
                <a:spcPts val="800"/>
              </a:spcAft>
            </a:pPr>
            <a:r>
              <a:rPr sz="1200">
                <a:solidFill>
                  <a:srgbClr val="263238"/>
                </a:solidFill>
                <a:latin typeface="Calibri"/>
              </a:rPr>
              <a:t>[r3] Sigmund IK, Luger M, Windhager R, McNally MA. Diagnosing periprosthetic joint infections : a comparison of infection definitions: EBJIS 2021, ICM 2018, and IDSA 2013. Bone Joint Res. 2022;11(9):608-618. https://doi.org/10.1302/2046-3758.119.BJR-2022-0078.R1</a:t>
            </a:r>
          </a:p>
          <a:p>
            <a:pPr>
              <a:spcAft>
                <a:spcPts val="800"/>
              </a:spcAft>
            </a:pPr>
            <a:r>
              <a:rPr sz="1200">
                <a:solidFill>
                  <a:srgbClr val="263238"/>
                </a:solidFill>
                <a:latin typeface="Calibri"/>
              </a:rPr>
              <a:t>[r4] Berbari E, Mabry T, Tsaras G, Spangehl M, Erwin PJ, Murad MH, et al. Inflammatory blood laboratory levels as markers of prosthetic joint infection: a systematic review and meta-analysis. J Bone Joint Surg Am. 2010;92(11):2102-9. https://doi.org/10.2106/JBJS.I.01199</a:t>
            </a:r>
          </a:p>
          <a:p>
            <a:pPr>
              <a:spcAft>
                <a:spcPts val="800"/>
              </a:spcAft>
            </a:pPr>
            <a:r>
              <a:rPr sz="1200">
                <a:solidFill>
                  <a:srgbClr val="263238"/>
                </a:solidFill>
                <a:latin typeface="Calibri"/>
              </a:rPr>
              <a:t>[r5] Lee YS, Koo KH, Kim HJ, Tian S, Kim TY, Maltenfort MG, et al. Synovial Fluid Biomarkers for the Diagnosis of Periprosthetic Joint Infection: A Systematic Review and Meta-Analysis. J Bone Joint Surg Am. 2017;99(24):2077-2084. https://doi.org/10.2106/JBJS.17.00123</a:t>
            </a:r>
          </a:p>
          <a:p>
            <a:pPr>
              <a:spcAft>
                <a:spcPts val="800"/>
              </a:spcAft>
            </a:pPr>
            <a:r>
              <a:rPr sz="1200">
                <a:solidFill>
                  <a:srgbClr val="263238"/>
                </a:solidFill>
                <a:latin typeface="Calibri"/>
              </a:rPr>
              <a:t>[r6] Wyatt MC, Beswick AD, Kunutsor SK, Wilson MJ, Whitehouse MR, Blom AW. The Alpha-Defensin Immunoassay and Leukocyte Esterase Colorimetric Strip Test for the Diagnosis of Periprosthetic Infection: A Systematic Review and Meta-Analysis. J Bone Joint Surg Am. 2016;98(12):992-1000. https://doi.org/10.2106/JBJS.15.01142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Paul BR, Deckey DG, Soriano A, Miller A, Seyler TM. Diagnostic accuracy of alpha-defensin ELISA and lateral flow assays for periprosthetic joint infection: a systematic review and meta-analysis. J Bone Jt Infect. 2025;10(6):525-541. https://doi.org/10.5194/jbji-10-525-2025</a:t>
            </a:r>
          </a:p>
          <a:p>
            <a:pPr>
              <a:spcAft>
                <a:spcPts val="800"/>
              </a:spcAft>
            </a:pPr>
            <a:r>
              <a:rPr sz="1200">
                <a:solidFill>
                  <a:srgbClr val="263238"/>
                </a:solidFill>
                <a:latin typeface="Calibri"/>
              </a:rPr>
              <a:t>[r8] De Fine M, Giavaresi G, Fini M, Illuminati A, Terrando S, Pignatti G. The role of synovial fluid analysis in the detection of periprosthetic hip and knee infections: a systematic review and meta-analysis. Int Orthop. 2018;42(5):983-994. https://doi.org/10.1007/s00264-018-3865-3</a:t>
            </a:r>
          </a:p>
          <a:p>
            <a:pPr>
              <a:spcAft>
                <a:spcPts val="800"/>
              </a:spcAft>
            </a:pPr>
            <a:r>
              <a:rPr sz="1200">
                <a:solidFill>
                  <a:srgbClr val="263238"/>
                </a:solidFill>
                <a:latin typeface="Calibri"/>
              </a:rPr>
              <a:t>[r9] Tarabichi S, Verhey JT, Lizcano JD, Abe EA, Cancio-Bello A, Tummala SV, et al. Diagnostic Thresholds of Synovial Markers for Acute Periprosthetic Joint Infection: One Size Does Not Fit All. J Arthroplasty. 2025;40(7S1):S296-S302. https://doi.org/10.1016/j.arth.2025.02.064</a:t>
            </a:r>
          </a:p>
          <a:p>
            <a:pPr>
              <a:spcAft>
                <a:spcPts val="800"/>
              </a:spcAft>
            </a:pPr>
            <a:r>
              <a:rPr sz="1200">
                <a:solidFill>
                  <a:srgbClr val="263238"/>
                </a:solidFill>
                <a:latin typeface="Calibri"/>
              </a:rPr>
              <a:t>[r10] Atkins BL, Athanasou N, Deeks JJ, Crook DW, Simpson H, Peto TE, et al. Prospective evaluation of criteria for microbiological diagnosis of prosthetic-joint infection at revision arthroplasty. The OSIRIS Collaborative Study Group. J Clin Microbiol. 1998;36(10):2932-9. https://doi.org/10.1128/JCM.36.10.2932-2939.1998</a:t>
            </a:r>
          </a:p>
          <a:p>
            <a:pPr>
              <a:spcAft>
                <a:spcPts val="800"/>
              </a:spcAft>
            </a:pPr>
            <a:r>
              <a:rPr sz="1200">
                <a:solidFill>
                  <a:srgbClr val="263238"/>
                </a:solidFill>
                <a:latin typeface="Calibri"/>
              </a:rPr>
              <a:t>[r11] Schäfer P, Fink B, Sandow D, Margull A, Berger I, Frommelt L. Prolonged bacterial culture to identify late periprosthetic joint infection: a promising strategy. Clin Infect Dis. 2008;47(11):1403-9. https://doi.org/10.1086/592973</a:t>
            </a:r>
          </a:p>
          <a:p>
            <a:pPr>
              <a:spcAft>
                <a:spcPts val="800"/>
              </a:spcAft>
            </a:pPr>
            <a:r>
              <a:rPr sz="1200">
                <a:solidFill>
                  <a:srgbClr val="263238"/>
                </a:solidFill>
                <a:latin typeface="Calibri"/>
              </a:rPr>
              <a:t>[r12] Peng G, Liu Q, Guan Z, Liu M, Sun X, Zhu X, et al. Diagnostic accuracy of sonication fluid cultures from prosthetic components in periprosthetic joint infection: an updated diagnostic meta-analysis. J Orthop Surg Res. 2023;18(1):175. https://doi.org/10.1186/s13018-023-03662-3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Tsaras G, Maduka-Ezeh A, Inwards CY, Mabry T, Erwin PJ, Murad MH, et al. Utility of intraoperative frozen section histopathology in the diagnosis of periprosthetic joint infection: a systematic review and meta-analysis. J Bone Joint Surg Am. 2012;94(18):1700-11. https://doi.org/10.2106/JBJS.J.00756</a:t>
            </a:r>
          </a:p>
          <a:p>
            <a:pPr>
              <a:spcAft>
                <a:spcPts val="800"/>
              </a:spcAft>
            </a:pPr>
            <a:r>
              <a:rPr sz="1200">
                <a:solidFill>
                  <a:srgbClr val="263238"/>
                </a:solidFill>
                <a:latin typeface="Calibri"/>
              </a:rPr>
              <a:t>[r14] Sigmund IK, Bue M, Kruse Jensen L, McNally MA, Parvizi J, Sabater-Martos M, et al. Histological analysis in the diagnosis of periprosthetic joint infection of the hip and knee : a systematic review and meta-analysis. Bone Joint J. 2025;107-B(11):1158-1164. https://doi.org/10.1302/0301-620X.107B11.BJJ-2025-0289.R1</a:t>
            </a:r>
          </a:p>
          <a:p>
            <a:pPr>
              <a:spcAft>
                <a:spcPts val="800"/>
              </a:spcAft>
            </a:pPr>
            <a:r>
              <a:rPr sz="1200">
                <a:solidFill>
                  <a:srgbClr val="263238"/>
                </a:solidFill>
                <a:latin typeface="Calibri"/>
              </a:rPr>
              <a:t>[r15] Olearo F, Zein SE, Portillo ME, Zapf A, Rohde H, Berbari EF, et al. Diagnostic accuracy of 16S rDNA PCR, multiplex PCR and metagenomic next-generation sequencing in periprosthetic joint infections: a systematic review and meta-analysis. Clin Microbiol Infect. 2025;31(7):1115-1125. https://doi.org/10.1016/j.cmi.2025.02.022</a:t>
            </a:r>
          </a:p>
          <a:p>
            <a:pPr>
              <a:spcAft>
                <a:spcPts val="800"/>
              </a:spcAft>
            </a:pPr>
            <a:r>
              <a:rPr sz="1200">
                <a:solidFill>
                  <a:srgbClr val="263238"/>
                </a:solidFill>
                <a:latin typeface="Calibri"/>
              </a:rPr>
              <a:t>[r16] Verberne SJ, Raijmakers PG, Temmerman OP. The Accuracy of Imaging Techniques in the Assessment of Periprosthetic Hip Infection: A Systematic Review and Meta-Analysis. J Bone Joint Surg Am. 2016;98(19):1638-1645. https://doi.org/10.2106/JBJS.15.00898</a:t>
            </a:r>
          </a:p>
          <a:p>
            <a:pPr>
              <a:spcAft>
                <a:spcPts val="800"/>
              </a:spcAft>
            </a:pPr>
            <a:r>
              <a:rPr sz="1200">
                <a:solidFill>
                  <a:srgbClr val="263238"/>
                </a:solidFill>
                <a:latin typeface="Calibri"/>
              </a:rPr>
              <a:t>[r17] Tsukayama DT, Estrada R, Gustilo RB. Infection after total hip arthroplasty. A study of the treatment of one hundred and six infections. J Bone Joint Surg Am. 1996;78(4):512-23. https://doi.org/10.2106/00004623-199604000-00005</a:t>
            </a:r>
          </a:p>
          <a:p>
            <a:pPr>
              <a:spcAft>
                <a:spcPts val="800"/>
              </a:spcAft>
            </a:pPr>
            <a:r>
              <a:rPr sz="1200">
                <a:solidFill>
                  <a:srgbClr val="263238"/>
                </a:solidFill>
                <a:latin typeface="Calibri"/>
              </a:rPr>
              <a:t>[r18] Tözün IR, Ozden VE, Dikmen G, Karaytuğ K. Trends in the treatment of infected knee arthroplasty. EFORT Open Rev. 2020;5(10):672-683. https://doi.org/10.1302/2058-5241.5.190069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Kurtz SM, Lau E, Watson H, Schmier JK, Parvizi J. Economic burden of periprosthetic joint infection in the United States. J Arthroplasty. 2012;27(8 Suppl):61-5.e1. https://doi.org/10.1016/j.arth.2012.02.022</a:t>
            </a:r>
          </a:p>
          <a:p>
            <a:pPr>
              <a:spcAft>
                <a:spcPts val="800"/>
              </a:spcAft>
            </a:pPr>
            <a:r>
              <a:rPr sz="1200">
                <a:solidFill>
                  <a:srgbClr val="263238"/>
                </a:solidFill>
                <a:latin typeface="Calibri"/>
              </a:rPr>
              <a:t>[r20] Kong L, Cao J, Zhang Y, Ding W, Shen Y. Risk factors for periprosthetic joint infection following primary total hip or knee arthroplasty: a meta-analysis. Int Wound J. 2017;14(3):529-536. https://doi.org/10.1111/iwj.12640</a:t>
            </a:r>
          </a:p>
          <a:p>
            <a:pPr>
              <a:spcAft>
                <a:spcPts val="800"/>
              </a:spcAft>
            </a:pPr>
            <a:r>
              <a:rPr sz="1200">
                <a:solidFill>
                  <a:srgbClr val="263238"/>
                </a:solidFill>
                <a:latin typeface="Calibri"/>
              </a:rPr>
              <a:t>[r21] Benito N, Franco M, Ribera A, Soriano A, Rodriguez-Pardo D, Sorlí L, et al. Time trends in the aetiology of prosthetic joint infections: a multicentre cohort study. Clin Microbiol Infect. 2016;22(8):732.e1-8. https://doi.org/10.1016/j.cmi.2016.05.004</a:t>
            </a:r>
          </a:p>
          <a:p>
            <a:pPr>
              <a:spcAft>
                <a:spcPts val="800"/>
              </a:spcAft>
            </a:pPr>
            <a:r>
              <a:rPr sz="1200">
                <a:solidFill>
                  <a:srgbClr val="263238"/>
                </a:solidFill>
                <a:latin typeface="Calibri"/>
              </a:rPr>
              <a:t>[r22] Renz N, Trampuz A, Perka C, Rakow A. Outcome and Failure Analysis of 132 Episodes of Hematogenous Periprosthetic Joint Infections-A Cohort Study. Open Forum Infect Dis. 2022;9(4):ofac094. https://doi.org/10.1093/ofid/ofac094</a:t>
            </a:r>
          </a:p>
          <a:p>
            <a:pPr>
              <a:spcAft>
                <a:spcPts val="800"/>
              </a:spcAft>
            </a:pPr>
            <a:r>
              <a:rPr sz="1200">
                <a:solidFill>
                  <a:srgbClr val="263238"/>
                </a:solidFill>
                <a:latin typeface="Calibri"/>
              </a:rPr>
              <a:t>[r23] Deckey DG, Christopher ZK, Bingham JS, Spangehl MJ. Principles of mechanical and chemical debridement with implant retention. Arthroplasty. 2023;5(1):16. https://doi.org/10.1186/s42836-023-00170-x</a:t>
            </a:r>
          </a:p>
          <a:p>
            <a:pPr>
              <a:spcAft>
                <a:spcPts val="800"/>
              </a:spcAft>
            </a:pPr>
            <a:r>
              <a:rPr sz="1200">
                <a:solidFill>
                  <a:srgbClr val="263238"/>
                </a:solidFill>
                <a:latin typeface="Calibri"/>
              </a:rPr>
              <a:t>[r24] Vaz K, Taylor A, Kendrick B, Alvand A. A guide to debridement, antibiotics, and implant retention. Ann Jt. 2022;7:5. https://doi.org/10.21037/aoj-20-89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Tornero E, Morata L, Martínez-Pastor JC, Bori G, Climent C, García-Velez DM, et al. KLIC-score for predicting early failure in prosthetic joint infections treated with debridement, implant retention and antibiotics. Clin Microbiol Infect. 2015;21(8):786.e9-786.e17. https://doi.org/10.1016/j.cmi.2015.04.012</a:t>
            </a:r>
          </a:p>
          <a:p>
            <a:pPr>
              <a:spcAft>
                <a:spcPts val="800"/>
              </a:spcAft>
            </a:pPr>
            <a:r>
              <a:rPr sz="1200">
                <a:solidFill>
                  <a:srgbClr val="263238"/>
                </a:solidFill>
                <a:latin typeface="Calibri"/>
              </a:rPr>
              <a:t>[r26] Liukkonen R, Honkanen M, Eskelinen A, Reito A. KLIC Score Does Not Predict Failure After Early Prosthetic Joint Infection: An External Validation With 153 Knees and 130 Hips. J Arthroplasty. 2024;39(6):1563-1568.e2. https://doi.org/10.1016/j.arth.2023.12.012</a:t>
            </a:r>
          </a:p>
          <a:p>
            <a:pPr>
              <a:spcAft>
                <a:spcPts val="800"/>
              </a:spcAft>
            </a:pPr>
            <a:r>
              <a:rPr sz="1200">
                <a:solidFill>
                  <a:srgbClr val="263238"/>
                </a:solidFill>
                <a:latin typeface="Calibri"/>
              </a:rPr>
              <a:t>[r27] Wouthuyzen-Bakker M, Sebillotte M, Lomas J, Kendrick B, Palomares EB, Murillo O, et al. Timing of implant-removal in late acute periprosthetic joint infection: A multicenter observational study. J Infect. 2019;79(3):199-205. https://doi.org/10.1016/j.jinf.2019.07.003</a:t>
            </a:r>
          </a:p>
          <a:p>
            <a:pPr>
              <a:spcAft>
                <a:spcPts val="800"/>
              </a:spcAft>
            </a:pPr>
            <a:r>
              <a:rPr sz="1200">
                <a:solidFill>
                  <a:srgbClr val="263238"/>
                </a:solidFill>
                <a:latin typeface="Calibri"/>
              </a:rPr>
              <a:t>[r28] Gerritsen M, Khawar A, Scheper H, van der Wal R, Schoones J, de Boer M, et al. Modular component exchange and outcome of DAIR for hip and knee periprosthetic joint infection : a systematic review and meta-regression analysis. Bone Jt Open. 2021;2(10):806-812. https://doi.org/10.1302/2633-1462.210.BJO-2021-0090.R1</a:t>
            </a:r>
          </a:p>
          <a:p>
            <a:pPr>
              <a:spcAft>
                <a:spcPts val="800"/>
              </a:spcAft>
            </a:pPr>
            <a:r>
              <a:rPr sz="1200">
                <a:solidFill>
                  <a:srgbClr val="263238"/>
                </a:solidFill>
                <a:latin typeface="Calibri"/>
              </a:rPr>
              <a:t>[r29] Abbaszadeh A, Yilmaz MK, Izadi N, Hoveidaei AH, Taheriazam A, Abedi AA, et al. Efficacy of Debridement, Antibiotics, and Implant Retention in Total Hip and Knee Arthroplasty: A Systematic Review and Meta-Analysis. J Arthroplasty. 2026;41(1):19-38. https://doi.org/10.1016/j.arth.2025.05.121</a:t>
            </a:r>
          </a:p>
          <a:p>
            <a:pPr>
              <a:spcAft>
                <a:spcPts val="800"/>
              </a:spcAft>
            </a:pPr>
            <a:r>
              <a:rPr sz="1200">
                <a:solidFill>
                  <a:srgbClr val="263238"/>
                </a:solidFill>
                <a:latin typeface="Calibri"/>
              </a:rPr>
              <a:t>[r30] Kunutsor SK, Whitehouse MR, Blom AW, Beswick AD, INFORM Team. Re-Infection Outcomes following One- and Two-Stage Surgical Revision of Infected Hip Prosthesis: A Systematic Review and Meta-Analysis. PLoS One. 2015;10(9):e0139166. https://doi.org/10.1371/journal.pone.0139166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Kunutsor SK, Whitehouse MR, Blom AW, Board T, Kay P, Wroblewski BM, et al. One- and two-stage surgical revision of peri-prosthetic joint infection of the hip: a pooled individual participant data analysis of 44 cohort studies. Eur J Epidemiol. 2018;33(10):933-946. https://doi.org/10.1007/s10654-018-0377-9</a:t>
            </a:r>
          </a:p>
          <a:p>
            <a:pPr>
              <a:spcAft>
                <a:spcPts val="800"/>
              </a:spcAft>
            </a:pPr>
            <a:r>
              <a:rPr sz="1200">
                <a:solidFill>
                  <a:srgbClr val="263238"/>
                </a:solidFill>
                <a:latin typeface="Calibri"/>
              </a:rPr>
              <a:t>[r32] Lamo-Espinosa JM, Mariscal G, Gómez-Álvarez J, Font-Vizcarra L, Del Pozo JL, San-Julián M. One-Stage Versus Two-Stage Revision Surgery for Periprosthetic Hip Infection: An Updated Systematic Review and Meta-Analysis of Clinical Outcomes. J Am Acad Orthop Surg. 2025;33(7):e367-e379. https://doi.org/10.5435/JAAOS-D-24-00456</a:t>
            </a:r>
          </a:p>
          <a:p>
            <a:pPr>
              <a:spcAft>
                <a:spcPts val="800"/>
              </a:spcAft>
            </a:pPr>
            <a:r>
              <a:rPr sz="1200">
                <a:solidFill>
                  <a:srgbClr val="263238"/>
                </a:solidFill>
                <a:latin typeface="Calibri"/>
              </a:rPr>
              <a:t>[r33] Fehring TK, Otero JE, Fehring KA, Curtin BM, Springer BD, Della Valle CJ, et al. One-Stage Versus Two-Stage Exchange Arthroplasty for Periprosthetic Joint Infection: A Prospective Randomized Trial. J Bone Joint Surg Am. 2026;108(14):1070-1082. https://doi.org/10.2106/JBJS.25.00713</a:t>
            </a:r>
          </a:p>
          <a:p>
            <a:pPr>
              <a:spcAft>
                <a:spcPts val="800"/>
              </a:spcAft>
            </a:pPr>
            <a:r>
              <a:rPr sz="1200">
                <a:solidFill>
                  <a:srgbClr val="263238"/>
                </a:solidFill>
                <a:latin typeface="Calibri"/>
              </a:rPr>
              <a:t>[r34] Patel D, Shannon V, Sharma S, Liu J, Skie M. A Meta-Analysis of Success Rates of One-Stage Versus Two-Stage Revisions in Knee Prosthetic Joint Infections. Cureus. 2024;16(4):e57533. https://doi.org/10.7759/cureus.57533</a:t>
            </a:r>
          </a:p>
          <a:p>
            <a:pPr>
              <a:spcAft>
                <a:spcPts val="800"/>
              </a:spcAft>
            </a:pPr>
            <a:r>
              <a:rPr sz="1200">
                <a:solidFill>
                  <a:srgbClr val="263238"/>
                </a:solidFill>
                <a:latin typeface="Calibri"/>
              </a:rPr>
              <a:t>[r35] Romanò CL, Gala L, Logoluso N, Romanò D, Drago L. Two-stage revision of septic knee prosthesis with articulating knee spacers yields better infection eradication rate than one-stage or two-stage revision with static spacers. Knee Surg Sports Traumatol Arthrosc. 2012;20(12):2445-53. https://doi.org/10.1007/s00167-012-1885-x</a:t>
            </a:r>
          </a:p>
          <a:p>
            <a:pPr>
              <a:spcAft>
                <a:spcPts val="800"/>
              </a:spcAft>
            </a:pPr>
            <a:r>
              <a:rPr sz="1200">
                <a:solidFill>
                  <a:srgbClr val="263238"/>
                </a:solidFill>
                <a:latin typeface="Calibri"/>
              </a:rPr>
              <a:t>[r36] Sousa R, Carvalho A, Soares D, Abreu MA. Interval between two-stage exchanges: what is optimal and how do you know?. Arthroplasty. 2023;5(1):33. https://doi.org/10.1186/s42836-023-00185-4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Dugdale EM, Hietpas KT, Fehring TK, Otero JE. Timing of Failure of Two-Stage Exchange Arthroplasty for Periprosthetic Joint Infection of the Hip and Knee. J Arthroplasty. 2026;41(2):589-594.e4. https://doi.org/10.1016/j.arth.2025.06.043</a:t>
            </a:r>
          </a:p>
          <a:p>
            <a:pPr>
              <a:spcAft>
                <a:spcPts val="800"/>
              </a:spcAft>
            </a:pPr>
            <a:r>
              <a:rPr sz="1200">
                <a:solidFill>
                  <a:srgbClr val="263238"/>
                </a:solidFill>
                <a:latin typeface="Calibri"/>
              </a:rPr>
              <a:t>[r38] Zimmerli W, Widmer AF, Blatter M, Frei R, Ochsner PE. Role of rifampin for treatment of orthopedic implant-related staphylococcal infections: a randomized controlled trial. Foreign-Body Infection (FBI) Study Group. JAMA. 1998;279(19):1537-41. https://doi.org/10.1001/jama.279.19.1537</a:t>
            </a:r>
          </a:p>
          <a:p>
            <a:pPr>
              <a:spcAft>
                <a:spcPts val="800"/>
              </a:spcAft>
            </a:pPr>
            <a:r>
              <a:rPr sz="1200">
                <a:solidFill>
                  <a:srgbClr val="263238"/>
                </a:solidFill>
                <a:latin typeface="Calibri"/>
              </a:rPr>
              <a:t>[r39] Bernard L, Arvieux C, Brunschweiler B, Touchais S, Ansart S, Bru JP, et al. Antibiotic Therapy for 6 or 12 Weeks for Prosthetic Joint Infection. N Engl J Med. 2021;384(21):1991-2001. https://doi.org/10.1056/NEJMoa2020198</a:t>
            </a:r>
          </a:p>
          <a:p>
            <a:pPr>
              <a:spcAft>
                <a:spcPts val="800"/>
              </a:spcAft>
            </a:pPr>
            <a:r>
              <a:rPr sz="1200">
                <a:solidFill>
                  <a:srgbClr val="263238"/>
                </a:solidFill>
                <a:latin typeface="Calibri"/>
              </a:rPr>
              <a:t>[r40] Li HK, Rombach I, Zambellas R, Walker AS, McNally MA, Atkins BL, et al. Oral versus Intravenous Antibiotics for Bone and Joint Infection. N Engl J Med. 2019;380(5):425-436. https://doi.org/10.1056/NEJMoa1710926</a:t>
            </a:r>
          </a:p>
          <a:p>
            <a:pPr>
              <a:spcAft>
                <a:spcPts val="800"/>
              </a:spcAft>
            </a:pPr>
            <a:r>
              <a:rPr sz="1200">
                <a:solidFill>
                  <a:srgbClr val="263238"/>
                </a:solidFill>
                <a:latin typeface="Calibri"/>
              </a:rPr>
              <a:t>[r41] McNally M, Dudareva M, Kümin M, Vach W, Scarborough CL, Cichero MJ, et al. Short or Long Antibiotic Regimens in Orthopedics. N Engl J Med. 2026 Epub 2026 Sep 16. https://doi.org/10.1056/NEJMoa2506756</a:t>
            </a:r>
          </a:p>
          <a:p>
            <a:pPr>
              <a:spcAft>
                <a:spcPts val="800"/>
              </a:spcAft>
            </a:pPr>
            <a:r>
              <a:rPr sz="1200">
                <a:solidFill>
                  <a:srgbClr val="263238"/>
                </a:solidFill>
                <a:latin typeface="Calibri"/>
              </a:rPr>
              <a:t>[r42] Lora-Tamayo J, Euba G, Cobo J, Horcajada JP, Soriano A, Sandoval E, et al. Short- versus long-duration levofloxacin plus rifampicin for acute staphylococcal prosthetic joint infection managed with implant retention: a randomised clinical trial. Int J Antimicrob Agents. 2016;48(3):310-6. https://doi.org/10.1016/j.ijantimicag.2016.05.021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Tai DBG, Berbari EF, Suh GA, Lahr BD, Abdel MP, Tande AJ. Truth in DAIR: Duration of Therapy and the Use of Quinolone/Rifampin-Based Regimens After Debridement and Implant Retention for Periprosthetic Joint Infections. Open Forum Infect Dis. 2022;9(9):ofac363. https://doi.org/10.1093/ofid/ofac363</a:t>
            </a:r>
          </a:p>
          <a:p>
            <a:pPr>
              <a:spcAft>
                <a:spcPts val="800"/>
              </a:spcAft>
            </a:pPr>
            <a:r>
              <a:rPr sz="1200">
                <a:solidFill>
                  <a:srgbClr val="263238"/>
                </a:solidFill>
                <a:latin typeface="Calibri"/>
              </a:rPr>
              <a:t>[r44] Zhang C, Li J, Lin L, Liu M, Chen Y, Cai Y, et al. The impact of rifampin on the efficacy of implant retention and prosthesis removal in staphylococcal periprosthetic joint infection. Front Cell Infect Microbiol. 2025;15:1587436. https://doi.org/10.3389/fcimb.2025.1587436</a:t>
            </a:r>
          </a:p>
          <a:p>
            <a:pPr>
              <a:spcAft>
                <a:spcPts val="800"/>
              </a:spcAft>
            </a:pPr>
            <a:r>
              <a:rPr sz="1200">
                <a:solidFill>
                  <a:srgbClr val="263238"/>
                </a:solidFill>
                <a:latin typeface="Calibri"/>
              </a:rPr>
              <a:t>[r45] Aboltins C, Lemoh C, Suleiman M, Soriano A, Davis J, Manning L. Outcomes after suppressive antimicrobial therapy for prosthetic joint infection: a prospective cohort study. Antimicrob Agents Chemother. 2025;69(6):e0178424. https://doi.org/10.1128/aac.01784-24</a:t>
            </a:r>
          </a:p>
          <a:p>
            <a:pPr>
              <a:spcAft>
                <a:spcPts val="800"/>
              </a:spcAft>
            </a:pPr>
            <a:r>
              <a:rPr sz="1200">
                <a:solidFill>
                  <a:srgbClr val="263238"/>
                </a:solidFill>
                <a:latin typeface="Calibri"/>
              </a:rPr>
              <a:t>[r46] Osmon DR, Berbari EF, Berendt AR, Lew D, Zimmerli W, Steckelberg JM, et al. Diagnosis and management of prosthetic joint infection: clinical practice guidelines by the Infectious Diseases Society of America. Clin Infect Dis. 2013;56(1):e1-e25. https://doi.org/10.1093/cid/cis803</a:t>
            </a:r>
          </a:p>
          <a:p>
            <a:pPr>
              <a:spcAft>
                <a:spcPts val="800"/>
              </a:spcAft>
            </a:pPr>
            <a:r>
              <a:rPr sz="1200">
                <a:solidFill>
                  <a:srgbClr val="263238"/>
                </a:solidFill>
                <a:latin typeface="Calibri"/>
              </a:rPr>
              <a:t>[r47] Son MS, Lau E, Parvizi J, Mont MA, Bozic KJ, Kurtz S. What Are the Frequency, Associated Factors, and Mortality of Amputation and Arthrodesis After a Failed Infected TKA?. Clin Orthop Relat Res. 2017;475(12):2905-2913. https://doi.org/10.1007/s11999-017-5285-x</a:t>
            </a:r>
          </a:p>
          <a:p>
            <a:pPr>
              <a:spcAft>
                <a:spcPts val="800"/>
              </a:spcAft>
            </a:pPr>
            <a:r>
              <a:rPr sz="1200">
                <a:solidFill>
                  <a:srgbClr val="263238"/>
                </a:solidFill>
                <a:latin typeface="Calibri"/>
              </a:rPr>
              <a:t>[r48] Goh GS, Lee S, Travers HI, Kuznetsov M, Baxter Z, Smith EL. Intramedullary Arthrodesis for Periprosthetic Joint Infection After Total Knee Arthroplasty: A Systematic Review of Constructs, Fusion Rates, and Clinical Outcomes. J Arthroplasty. 2026:S0883-5403(26)00119-1. https://doi.org/10.1016/j.arth.2026.02.007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Sigmund IK, Winkler T, Önder N, Perka C, Renz N, Trampuz A. Complications of Resection Arthroplasty in Two-Stage Revision for the Treatment of Periprosthetic Hip Joint Infection. J Clin Med. 2019;8(12):2224. https://doi.org/10.3390/jcm8122224</a:t>
            </a:r>
          </a:p>
          <a:p>
            <a:pPr>
              <a:spcAft>
                <a:spcPts val="800"/>
              </a:spcAft>
            </a:pPr>
            <a:r>
              <a:rPr sz="1200">
                <a:solidFill>
                  <a:srgbClr val="263238"/>
                </a:solidFill>
                <a:latin typeface="Calibri"/>
              </a:rPr>
              <a:t>[r50] Kristensen NK, Lange J, de Steiger R, Lorimer M, Harries D, Harris IA, et al. Fifteen-Year Mortality Following Periprosthetic Joint Infection in Total Knee Arthroplasty: A Registry Study of 8,642 Revisions for Infection. J Bone Joint Surg Am. 2025;107(20):2243-2250. https://doi.org/10.2106/JBJS.24.01630</a:t>
            </a:r>
          </a:p>
          <a:p>
            <a:pPr>
              <a:spcAft>
                <a:spcPts val="800"/>
              </a:spcAft>
            </a:pPr>
            <a:r>
              <a:rPr sz="1200">
                <a:solidFill>
                  <a:srgbClr val="263238"/>
                </a:solidFill>
                <a:latin typeface="Calibri"/>
              </a:rPr>
              <a:t>[r51] Farhan-Alanie MM, Burnand HG, Whitehouse MR. The effect of antibiotic-loaded bone cement on risk of revision following hip and knee arthroplasty. Bone Joint J. 2021;103-B(1):7-15. https://doi.org/10.1302/0301-620X.103B1.BJJ-2020-0391.R1</a:t>
            </a:r>
          </a:p>
          <a:p>
            <a:pPr>
              <a:spcAft>
                <a:spcPts val="800"/>
              </a:spcAft>
            </a:pPr>
            <a:r>
              <a:rPr sz="1200">
                <a:solidFill>
                  <a:srgbClr val="263238"/>
                </a:solidFill>
                <a:latin typeface="Calibri"/>
              </a:rPr>
              <a:t>[r52] Kobayashi N, Kamono E, Maeda K, Misumi T, Yukizawa Y, Inaba Y. Effectiveness of diluted povidone-iodine lavage for preventing periprosthetic joint infection: an updated systematic review and meta-analysis. J Orthop Surg Res. 2021;16(1):569. https://doi.org/10.1186/s13018-021-02703-z</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Infección periprotésica: definir, clasificar y operar con evidencia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