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Sheet16.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Límite superior citado por StatPearls</c:v>
                </c:pt>
                <c:pt idx="1">
                  <c:v>Serie grande citada por Kennedy 2016 (13 de 138)</c:v>
                </c:pt>
                <c:pt idx="2">
                  <c:v>Límite inferior de la revisión sistemática 2024</c:v>
                </c:pt>
                <c:pt idx="3">
                  <c:v>Límite inferior citado por StatPearls</c:v>
                </c:pt>
              </c:strCache>
            </c:strRef>
          </c:cat>
          <c:val>
            <c:numRef>
              <c:f>Sheet1!$B$2:$B$5</c:f>
              <c:numCache>
                <c:formatCode>General</c:formatCode>
                <c:ptCount val="4"/>
                <c:pt idx="0">
                  <c:v>9.5</c:v>
                </c:pt>
                <c:pt idx="1">
                  <c:v>9.4</c:v>
                </c:pt>
                <c:pt idx="2">
                  <c:v>2.5</c:v>
                </c:pt>
                <c:pt idx="3">
                  <c:v>2.5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Azul de metileno en 60 manos (19 de 60; porcentaje calculado)</c:v>
                </c:pt>
                <c:pt idx="1">
                  <c:v>Tenografía en 10 manos cadavéricas (8 de 10)</c:v>
                </c:pt>
                <c:pt idx="2">
                  <c:v>Texto clásico y StatPearls</c:v>
                </c:pt>
              </c:strCache>
            </c:strRef>
          </c:cat>
          <c:val>
            <c:numRef>
              <c:f>Sheet1!$B$2:$B$4</c:f>
              <c:numCache>
                <c:formatCode>General</c:formatCode>
                <c:ptCount val="3"/>
                <c:pt idx="0">
                  <c:v>31.7</c:v>
                </c:pt>
                <c:pt idx="1">
                  <c:v>80</c:v>
                </c:pt>
                <c:pt idx="2">
                  <c:v>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Colorante en 12 manos (4 de 12)</c:v>
                </c:pt>
                <c:pt idx="1">
                  <c:v>Tenografía en 10 manos (10 de 10)</c:v>
                </c:pt>
                <c:pt idx="2">
                  <c:v>Texto clásico y StatPearls</c:v>
                </c:pt>
              </c:strCache>
            </c:strRef>
          </c:cat>
          <c:val>
            <c:numRef>
              <c:f>Sheet1!$B$2:$B$4</c:f>
              <c:numCache>
                <c:formatCode>General</c:formatCode>
                <c:ptCount val="3"/>
                <c:pt idx="0">
                  <c:v>33</c:v>
                </c:pt>
                <c:pt idx="1">
                  <c:v>100</c:v>
                </c:pt>
                <c:pt idx="2">
                  <c:v>80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Talan: abscesos cutáneos no complicados (no específico de mano)</c:v>
                </c:pt>
                <c:pt idx="1">
                  <c:v>Daum: abscesos cutáneos de 5 cm o menos (no específico de mano)</c:v>
                </c:pt>
                <c:pt idx="2">
                  <c:v>Kistler: cultivos positivos (2005 a 2014)</c:v>
                </c:pt>
                <c:pt idx="3">
                  <c:v>Fowler: cultivos positivos de ingresados (2005 a 2010)</c:v>
                </c:pt>
                <c:pt idx="4">
                  <c:v>Wilson: infecciones comunitarias de la mano, ingresadas (2004 a 2007)</c:v>
                </c:pt>
              </c:strCache>
            </c:strRef>
          </c:cat>
          <c:val>
            <c:numRef>
              <c:f>Sheet1!$B$2:$B$6</c:f>
              <c:numCache>
                <c:formatCode>General</c:formatCode>
                <c:ptCount val="5"/>
                <c:pt idx="0">
                  <c:v>45.3</c:v>
                </c:pt>
                <c:pt idx="1">
                  <c:v>49.4</c:v>
                </c:pt>
                <c:pt idx="2">
                  <c:v>46</c:v>
                </c:pt>
                <c:pt idx="3">
                  <c:v>53</c:v>
                </c:pt>
                <c:pt idx="4">
                  <c:v>60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Prevotella melaninogenica</c:v>
                </c:pt>
                <c:pt idx="1">
                  <c:v>Eikenella corrodens</c:v>
                </c:pt>
                <c:pt idx="2">
                  <c:v>Staphylococcus aureus</c:v>
                </c:pt>
                <c:pt idx="3">
                  <c:v>Fusobacterium nucleatum</c:v>
                </c:pt>
                <c:pt idx="4">
                  <c:v>Streptococcus anginosus</c:v>
                </c:pt>
              </c:strCache>
            </c:strRef>
          </c:cat>
          <c:val>
            <c:numRef>
              <c:f>Sheet1!$B$2:$B$6</c:f>
              <c:numCache>
                <c:formatCode>General</c:formatCode>
                <c:ptCount val="5"/>
                <c:pt idx="0">
                  <c:v>22</c:v>
                </c:pt>
                <c:pt idx="1">
                  <c:v>30</c:v>
                </c:pt>
                <c:pt idx="2">
                  <c:v>30</c:v>
                </c:pt>
                <c:pt idx="3">
                  <c:v>32</c:v>
                </c:pt>
                <c:pt idx="4">
                  <c:v>52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Grupo I</c:v>
                </c:pt>
                <c:pt idx="1">
                  <c:v>Grupo II</c:v>
                </c:pt>
                <c:pt idx="2">
                  <c:v>Grupo III</c:v>
                </c:pt>
              </c:strCache>
            </c:strRef>
          </c:cat>
          <c:val>
            <c:numRef>
              <c:f>Sheet1!$B$2:$B$4</c:f>
              <c:numCache>
                <c:formatCode>General</c:formatCode>
                <c:ptCount val="3"/>
                <c:pt idx="0">
                  <c:v>0</c:v>
                </c:pt>
                <c:pt idx="1">
                  <c:v>8</c:v>
                </c:pt>
                <c:pt idx="2">
                  <c:v>59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Grupo I</c:v>
                </c:pt>
                <c:pt idx="1">
                  <c:v>Grupo II</c:v>
                </c:pt>
                <c:pt idx="2">
                  <c:v>Grupo III</c:v>
                </c:pt>
              </c:strCache>
            </c:strRef>
          </c:cat>
          <c:val>
            <c:numRef>
              <c:f>Sheet1!$B$2:$B$4</c:f>
              <c:numCache>
                <c:formatCode>General</c:formatCode>
                <c:ptCount val="3"/>
                <c:pt idx="0">
                  <c:v>80</c:v>
                </c:pt>
                <c:pt idx="1">
                  <c:v>72</c:v>
                </c:pt>
                <c:pt idx="2">
                  <c:v>49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Los 4 signos juntos (22 de 41 en otra serie)</c:v>
                </c:pt>
                <c:pt idx="1">
                  <c:v>Dolor a lo largo de la vaina</c:v>
                </c:pt>
                <c:pt idx="2">
                  <c:v>Postura semiflexionada</c:v>
                </c:pt>
                <c:pt idx="3">
                  <c:v>Dolor con extensión pasiva</c:v>
                </c:pt>
                <c:pt idx="4">
                  <c:v>Tumefacción fusiforme</c:v>
                </c:pt>
              </c:strCache>
            </c:strRef>
          </c:cat>
          <c:val>
            <c:numRef>
              <c:f>Sheet1!$B$2:$B$6</c:f>
              <c:numCache>
                <c:formatCode>General</c:formatCode>
                <c:ptCount val="5"/>
                <c:pt idx="0">
                  <c:v>54</c:v>
                </c:pt>
                <c:pt idx="1">
                  <c:v>64</c:v>
                </c:pt>
                <c:pt idx="2">
                  <c:v>69</c:v>
                </c:pt>
                <c:pt idx="3">
                  <c:v>72</c:v>
                </c:pt>
                <c:pt idx="4">
                  <c:v>97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Sheet1!$A$2:$A$5</c:f>
              <c:strCache>
                <c:ptCount val="4"/>
                <c:pt idx="0">
                  <c:v>Especificidad: valor más alto del rango</c:v>
                </c:pt>
                <c:pt idx="1">
                  <c:v>Especificidad: valor más bajo del rango</c:v>
                </c:pt>
                <c:pt idx="2">
                  <c:v>Sensibilidad: valor más alto del rango</c:v>
                </c:pt>
                <c:pt idx="3">
                  <c:v>Sensibilidad: valor más bajo del rango</c:v>
                </c:pt>
              </c:strCache>
            </c:strRef>
          </c:cat>
          <c:val>
            <c:numRef>
              <c:f>Sheet1!$B$2:$B$5</c:f>
              <c:numCache>
                <c:formatCode>General</c:formatCode>
                <c:ptCount val="4"/>
                <c:pt idx="0">
                  <c:v>69.2</c:v>
                </c:pt>
                <c:pt idx="1">
                  <c:v>51.3</c:v>
                </c:pt>
                <c:pt idx="2">
                  <c:v>97.1</c:v>
                </c:pt>
                <c:pt idx="3">
                  <c:v>91.4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Sheet1!$A$2:$A$3</c:f>
              <c:strCache>
                <c:ptCount val="2"/>
                <c:pt idx="0">
                  <c:v>Dedo infectado (20 pacientes)</c:v>
                </c:pt>
                <c:pt idx="1">
                  <c:v>Dedo sano contralateral</c:v>
                </c:pt>
              </c:strCache>
            </c:strRef>
          </c:cat>
          <c:val>
            <c:numRef>
              <c:f>Sheet1!$B$2:$B$3</c:f>
              <c:numCache>
                <c:formatCode>General</c:formatCode>
                <c:ptCount val="2"/>
                <c:pt idx="0">
                  <c:v>5.01</c:v>
                </c:pt>
                <c:pt idx="1">
                  <c:v>4.17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Con antibiótico</c:v>
                </c:pt>
                <c:pt idx="1">
                  <c:v>Sin antibiótico</c:v>
                </c:pt>
                <c:pt idx="2">
                  <c:v>Irrigación por catéter</c:v>
                </c:pt>
                <c:pt idx="3">
                  <c:v>Lavado abierto</c:v>
                </c:pt>
              </c:strCache>
            </c:strRef>
          </c:cat>
          <c:val>
            <c:numRef>
              <c:f>Sheet1!$B$2:$B$5</c:f>
              <c:numCache>
                <c:formatCode>General</c:formatCode>
                <c:ptCount val="4"/>
                <c:pt idx="0">
                  <c:v>54</c:v>
                </c:pt>
                <c:pt idx="1">
                  <c:v>14</c:v>
                </c:pt>
                <c:pt idx="2">
                  <c:v>71</c:v>
                </c:pt>
                <c:pt idx="3">
                  <c:v>26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Oral ambulatorio (75 pacientes)</c:v>
                </c:pt>
                <c:pt idx="1">
                  <c:v>Intravenoso hospitalario (35 pacientes)</c:v>
                </c:pt>
              </c:strCache>
            </c:strRef>
          </c:cat>
          <c:val>
            <c:numRef>
              <c:f>Sheet1!$B$2:$B$3</c:f>
              <c:numCache>
                <c:formatCode>General</c:formatCode>
                <c:ptCount val="2"/>
                <c:pt idx="0">
                  <c:v>10.7</c:v>
                </c:pt>
                <c:pt idx="1">
                  <c:v>5.7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Articulación penetrada (159 lesiones articulares)</c:v>
                </c:pt>
                <c:pt idx="1">
                  <c:v>Lesiones de MCF con resultado satisfactorio o bueno</c:v>
                </c:pt>
                <c:pt idx="2">
                  <c:v>Lesiones de IFP con mal resultado</c:v>
                </c:pt>
              </c:strCache>
            </c:strRef>
          </c:cat>
          <c:val>
            <c:numRef>
              <c:f>Sheet1!$B$2:$B$4</c:f>
              <c:numCache>
                <c:formatCode>General</c:formatCode>
                <c:ptCount val="3"/>
                <c:pt idx="0">
                  <c:v>96</c:v>
                </c:pt>
                <c:pt idx="1">
                  <c:v>100</c:v>
                </c:pt>
                <c:pt idx="2">
                  <c:v>42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Sheet1!$A$2:$A$7</c:f>
              <c:strCache>
                <c:ptCount val="6"/>
                <c:pt idx="0">
                  <c:v>Pasteurella en mano profunda: revisión quirúrgica (121 pacientes)</c:v>
                </c:pt>
                <c:pt idx="1">
                  <c:v>Puño cerrado: articulación penetrada (159 lesiones)</c:v>
                </c:pt>
                <c:pt idx="2">
                  <c:v>Gato en la mano: hospitalizados que necesitaron lavado quirúrgico</c:v>
                </c:pt>
                <c:pt idx="3">
                  <c:v>Gato en la mano: hospitalizados (193 pacientes)</c:v>
                </c:pt>
                <c:pt idx="4">
                  <c:v>Mordedura de gato: infección (aprox.)</c:v>
                </c:pt>
                <c:pt idx="5">
                  <c:v>Mordedura de perro: infección (aprox.)</c:v>
                </c:pt>
              </c:strCache>
            </c:strRef>
          </c:cat>
          <c:val>
            <c:numRef>
              <c:f>Sheet1!$B$2:$B$7</c:f>
              <c:numCache>
                <c:formatCode>General</c:formatCode>
                <c:ptCount val="6"/>
                <c:pt idx="0">
                  <c:v>12.4</c:v>
                </c:pt>
                <c:pt idx="1">
                  <c:v>96</c:v>
                </c:pt>
                <c:pt idx="2">
                  <c:v>67</c:v>
                </c:pt>
                <c:pt idx="3">
                  <c:v>30</c:v>
                </c:pt>
                <c:pt idx="4">
                  <c:v>50</c:v>
                </c:pt>
                <c:pt idx="5">
                  <c:v>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Sheet1!$A$2:$A$8</c:f>
              <c:strCache>
                <c:ptCount val="7"/>
                <c:pt idx="0">
                  <c:v>Pasteurella en mano profunda: revisión quirúrgica</c:v>
                </c:pt>
                <c:pt idx="1">
                  <c:v>Serie de conservador: complicaciones</c:v>
                </c:pt>
                <c:pt idx="2">
                  <c:v>Base nacional de readmisiones: readmisión a 90 días</c:v>
                </c:pt>
                <c:pt idx="3">
                  <c:v>Serie marroquí de 341 pacientes: amputación</c:v>
                </c:pt>
                <c:pt idx="4">
                  <c:v>Pang: amputación en el grupo III</c:v>
                </c:pt>
                <c:pt idx="5">
                  <c:v>Pang: amputación en el grupo II</c:v>
                </c:pt>
                <c:pt idx="6">
                  <c:v>Pang: amputación en el grupo I</c:v>
                </c:pt>
              </c:strCache>
            </c:strRef>
          </c:cat>
          <c:val>
            <c:numRef>
              <c:f>Sheet1!$B$2:$B$8</c:f>
              <c:numCache>
                <c:formatCode>General</c:formatCode>
                <c:ptCount val="7"/>
                <c:pt idx="0">
                  <c:v>12.4</c:v>
                </c:pt>
                <c:pt idx="1">
                  <c:v>4.3</c:v>
                </c:pt>
                <c:pt idx="2">
                  <c:v>13.25</c:v>
                </c:pt>
                <c:pt idx="3">
                  <c:v>11.4</c:v>
                </c:pt>
                <c:pt idx="4">
                  <c:v>59</c:v>
                </c:pt>
                <c:pt idx="5">
                  <c:v>8</c:v>
                </c:pt>
                <c:pt idx="6">
                  <c:v>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Pang grupo I: recuperación media del movimiento</c:v>
                </c:pt>
                <c:pt idx="1">
                  <c:v>Pang grupo II: recuperación media del movimiento</c:v>
                </c:pt>
                <c:pt idx="2">
                  <c:v>Pang grupo III: recuperación media del movimiento</c:v>
                </c:pt>
                <c:pt idx="3">
                  <c:v>Serie israelí conservadora: flexión final completa o casi completa</c:v>
                </c:pt>
                <c:pt idx="4">
                  <c:v>Serie de 341: resultado bueno o excelente</c:v>
                </c:pt>
              </c:strCache>
            </c:strRef>
          </c:cat>
          <c:val>
            <c:numRef>
              <c:f>Sheet1!$B$2:$B$6</c:f>
              <c:numCache>
                <c:formatCode>General</c:formatCode>
                <c:ptCount val="5"/>
                <c:pt idx="0">
                  <c:v>80</c:v>
                </c:pt>
                <c:pt idx="1">
                  <c:v>72</c:v>
                </c:pt>
                <c:pt idx="2">
                  <c:v>49</c:v>
                </c:pt>
                <c:pt idx="3">
                  <c:v>69</c:v>
                </c:pt>
                <c:pt idx="4">
                  <c:v>68.9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Infecciones de la mano: paroniquia, panadizo y tenosinovitis flexora, con espacios profundos y mordeduras.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5 cuadros que se reconocen por dónde queda el pus; Epidemiología: qué tan frecuentes son y a quién le tocan; Mecanismo: cómo entra el germen y por qué el espacio cerrado lo empeora todo; Anatomía: el pulpejo, la vaina flexora, las bursas y los espacios profundos; Variantes que cambian la conducta; Microbiología: qué germen sospechar y por qué cambia con el escenario; Clasificación: 3 ejes, cada uno para una decisión distinta; Diagnóstico: lo clínico manda, la imagen busca lo que no se ve; Examen físico: los signos de Kanavel, con su rendimiento real; Imágenes: qué buscar con la radiografía, la ecografía y la tomografía; Algoritmo de la mano infectada en urgencias: dónde está el pus y qué hacer; Tratamiento: drenar lo que está cerrado, tratar al germen y decidir con honestidad cuánta evidencia hay; Técnica: cómo se hace, por qué y qué evitar (apoyo de estudio, no sustituye al tutor); Mordeduras humanas y animales: la herida pequeña que abre una articulación; Complicaciones: rigidez, necrosis tendinosa, extensión del pus y amputación; Pronóstico: qué se puede esperar y qué lo empeora; Rehabilitación: movilizar pronto, con la infección ya controlada. Estructura sugerida por el autor para diez minutos: Lámina 1 (0:30): Título, objetivo y aviso: material educativo para profesionales y estudiantes de medicina; no sustituye al juicio clínico, a las guías institucionales ni a la supervisión del tutor. Lámina 2 (0:45): La idea central: un espacio cerrado, pus, presión creciente (hasta 30 mmHg dentro de la vaina) e isquemia [r25][r10]. Lámina 3 (1:00): Anatomía que decide: pulpejo con septos [r9], vaina flexora, bursas y espacios profundos. Los estudios en cadáver discrepan: la vaina del meñique comunicó con la bursa cubital en 8 de 10 manos [r39] y fue continua en 19 de 60 [r37]. Lámina 4 (1:00): Paroniquia y panadizo: el absceso se drena [r8], normalmente no hace falta antibiótico con drenaje completo en el paciente sano [r1], y el panadizo herpético no se incide [r9]. Incisión del panadizo sin cruzar la interfalángica distal [r2]. Lámina 5 (1:30): Tenosinovitis: Kanavel con sensibilidad de 91,4 % a 97,1 % y especificidad de 51,3 % a 69,2 % [r18]; solo 54 % de 41 pacientes tenía los 4 signos [r17]. Se actúa con la sospecha. Lámina 6 (1:00): Pronóstico con Pang: amputación de 0 %, 8 % y 59 %, y recuperación media del movimiento de 80 %, 72 % y 49 % [r19]. Lámina 7 (1:30): Tratamiento de la tenosinovitis, con honestidad: una revisión sistemática de 2024 con 24 estudios y 1108 pacientes no halló evidencia suficiente para elegir [r21]; 54 % frente a 14 % de resultados excelentes con antibiótico [r20]; 3 frente a 9 complicaciones con irrigación cerrada frente a abierta, sin diferencia significativa [r22]. Lámina 8 (1:00): Espacios profundos: tenar, palmar medio y Parona; se drenan todos los espacios que se comunican [r10]; el botón de cuello de camisa y la incisión que no cruza la comisura [r10]. Lámina 9 (1:15): Mordeduras: articulación penetrada en 96 % de las lesiones por puño cerrado [r44]; OR de 0,10 con profilaxis en la mano en la revisión Cochrane [r40]; coamoxiclav durante 3 días de profilaxis o 5 de tratamiento según NICE [r43]. Lámina 10 (0:45): Germen y huésped: SARM de 46 % a 60 % en series de Estados Unidos [r11][r12][r13]; usa la tasa local; el umbral de los CDC es de 10 % a 15 % [r13]. Lámina 11 (0:45): Cierre: 5 mensajes y preguntas; recuerda que casi todo es de series y no de ensayos y que la sospecha clínica y el tiempo mandan [r21][r35].</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En la mano casi todo lo grave se decide por la anatomía: la infección queda atrapada en un espacio cerrado (pulpa, vaina flexora o espacio profundo de la palma), el pus sube la presión y la presión corta el riego; por eso se drena a tiempo (fuente: Rigopoulos N y colaboradores, 2012) (fuente: Hermena S y colaboradores, 2026). Paroniquia con absceso: se drena, y con drenaje completo normalmente no hace falta antibiótico en el paciente sano (fuente: Leggit JC, 2017); no hay estudios que comparen el drenaje con el antibiótico oral (fuente: Shaw J y colaboradores, 2005). Si lleva 6 semanas o más, es otra enfermedad: una dermatitis irritativa (fuente: Leggit JC, 2017). Panadizo: incisión longitudinal volar si es superficial o lateral si es profundo, sin pasar la interfalángica distal (fuente: Gottlieb M y colaboradores, 2025); con pulpa blanda, vesículas y pródromo ardoroso, piensa en herpes y no drenes (fuente: Flevas DA y colaboradores, 2019). Tenosinovitis flexora: cada signo de Kanavel es sensible (91,4 % a 97,1 %, según el signo) pero poco específico (51,3 % a 69,2 %) (fuente: Kennedy CD y colaboradores, 2017), y solo 54 % de 41 pacientes tenía los 4 (fuente: Kennedy CD y colaboradores, 2016). La sospecha basta para actuar: antibiótico intravenoso, elevación, férula y vigilancia estrecha, con drenaje quirúrgico si no mejora en 24 horas (fuente: Flevas DA y colaboradores, 2019). Pronóstico: pus subcutáneo extenso con isquemia dio 59 % de amputación y 49 % de recuperación del movimiento en la serie de Pang (fuente: Pang HN y colaboradores, 2007). Herida de puño cerrado: la articulación estaba penetrada en 96 % de 159 lesiones exploradas (fuente: Shewring DJ y colaboradores, 2015); en mordeduras de la mano la profilaxis redujo la infección (OR 0,10) (fuente: Medeiros I y colaboradores, 2001) y NICE propone coamoxiclav (fuente: National Institute for Health and Care Excellence, 2020).</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5 cuadros que se reconocen por dónde queda el pus. La mano se infecta de muchas maneras, pero casi todo lo que llega a una guardia cabe en 5 cuadros: paroniquia, panadizo, tenosinovitis flexora piógena, infección de los espacios profundos de la palma y mordedura. Los 4 primeros se definen por dónde queda atrapado el pus; la mordedura se define por cómo entró el germen y por eso atraviesa a los demás. Hay 2 ideas que explican casi todo el capítulo. La primera: la mano es un órgano de compartimentos pequeños y comunicados, y el pus busca el camino de menor resistencia (una vaina, una bursa, un conducto lumbrical), no el que a nosotros nos convendría (fuente: Rigopoulos N y colaboradores, 2012). La segunda: dentro de un espacio cerrado el pus sube la presión, la presión compromete el riego y la isquemia empeora la infección; es un círculo vicioso que solo se corta drenando (fuente: Rigopoulos N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Un detalle de lenguaje que evita errores: la paroniquia es aguda si lleva menos de 6 semanas y crónica si lleva 6 o más (fuente: Macneal P y colaboradores, 2023). Comparten nombre pero son enfermedades distintas: la aguda suele ser una infección bacteriana y la crónica es una dermatitis irritativa del pliegue ungueal (fuente: Leggit JC, 2017). Este capítulo no es un capítulo de certezas. Para casi todas las decisiones sobre la mano infectada no hay ensayos comparativos hechos en la mano (fuente: Forder BH y colaboradores, 2024) (fuente: Rigopoulos N y colaboradores, 2012); hay series de casos, algunas cohortes y extrapolaciones de infecciones de piel de otras regiones. En cada bloque se dice qué sostiene cada recomendación, y lo que es práctica habitual u opinión experta se rotula así y no lleva cifras.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«Mapa de los 5 cuadros: dónde está, por qué asusta y primer movimiento» tiene 4 columnas: Cuadro, Dónde está la infección, Qué la hace peligrosa, Primer movimiento. Fila 1: Cuadro, Paroniquia aguda; Dónde está la infección, Pliegue ungueal, lateral o proximal; Qué la hace peligrosa, Puede pasar a panadizo o abscesarse bajo la uña (fuente: Macneal P y colaboradores, 2023); Primer movimiento, Buscar absceso; si existe, drenar (fuente: Macneal P y colaboradores, 2023) (fuente: Leggit JC, 2017). Fila 2: Cuadro, Panadizo; Dónde está la infección, Pulpa de la falange distal, dividida en compartimentos por septos; Qué la hace peligrosa, La presión ocluye el riego y puede necrosar pulpa y falange (fuente: Rigopoulos N y colaboradores, 2012); Primer movimiento, Incisión volar longitudinal o lateral según la profundidad, sin cruzar la interfalángica distal (fuente: Gottlieb M y colaboradores, 2025) (fuente: Rigopoulos N y colaboradores, 2012). Fila 3: Cuadro, Tenosinovitis flexora; Dónde está la infección, Vaina sinovial del tendón flexor; Qué la hace peligrosa, Necrosis tendinosa, adherencias y rigidez (fuente: Hermena S y colaboradores, 2026); Primer movimiento, Antibiótico intravenoso, elevación, férula y vigilancia estrecha; drenaje si no mejora en 24 horas (fuente: Flevas DA y colaboradores, 2019). Fila 4: Cuadro, Espacio profundo de la palma o del dorso; Dónde está la infección, Compartimentos tenar, palmar medio, Parona, interdigitales o subaponeurótico dorsal (fuente: Flevas DA y colaboradores, 2019); Qué la hace peligrosa, Pus profundo con poco signo en la piel (fuente: Rigopoulos N y colaboradores, 2012); Primer movimiento, Cirugía de mano: drenaje de todos los espacios que se comunican (fuente: Rigopoulos N y colaboradores, 2012). Fila 5: Cuadro, Mordedura humana o animal; Dónde está la infección, Herida contaminada con flora oral; Qué la hace peligrosa, Penetración a articulación o tendón (fuente: Shewring DJ y colaboradores, 2015); Primer movimiento, Lavado, exploración, evaluar tétanos y rabia, y antibiótico según riesgo (fuente: National Institute for Health and Care Excellence, 2020). (fuente: Leggit JC, 2017) (fuente: Gottlieb M y colaboradores, 2025) (fuente: Macneal P y colaboradores, 2023) (fuente: Flevas DA y colaboradores, 2019) (fuente: Rigopoulos N y colaboradores, 2012) (fuente: Hermena S y colaboradores, 2026) (fuente: National Institute for Health and Care Excellence, 2020) (fuente: Shewring DJ y colaboradores, 2015). Con esto cerramos definición: 5 cuadros que se reconocen por dónde queda el pus. Sigamos con epidemiología: qué tan frecuentes son y a quién le tocan.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qué tan frecuentes son y a quién le tocan. Frecuencia. La paroniquia aguda es una de las infecciones más comunes de la mano (fuente: Macneal P y colaboradores, 2023). La tenosinovitis flexora es mucho menos frecuente, pero concentra buena parte de la morbilidad: representa entre 2,5 % y 9,5 % de las infecciones de la mano según StatPearls (fuente: Hermena S y colaboradores, 2026), 9,4 % (13 de 138) en una serie grande citada por una revisión de 2016 (fuente: Kennedy CD y colaboradores, 2016) y entre 2,5 % y 9,4 % en la revisión sistemática de 2024 (fuente: Forder BH y colaboradores, 2024). Quién se infecta. Los que más se infectan son quienes trabajan con las manos (agricultura, construcción, pesca, crianza de animales) y quienes se exponen por oficio, como dentistas y cirujanos (fuente: Flevas DA y colaboradores, 2019). Los pacientes con diabetes, consumo de drogas intravenosas, corticoides crónicos o sida son más susceptibles (fuente: Flevas DA y colaboradores, 2019). Los adultos mayores, por piel frágil y mala perfusión, y los recién nacidos, por la inmadurez inmune y las uñas afiladas, también consultan con más frecuencia (fuente: Flevas DA y colaboradores, 2019). Magnitud en un hospital. En un centro urbano de EE.UU., de 2287 pacientes ingresados por heridas e infecciones de dedos y mano entre 2005 y 2010 se hicieron 1507 drenajes y 458 (30 %) tuvieron cultivo positivo (fuente: Fowler JR y colaboradores, 2013). Una serie europea de 126 adultos con tenosinovitis séptica tuvo mediana de edad de 45 años y 55 hombres (fuente: Müller CT y colaboradores, 2015); una serie marroquí de 341 adultos tuvo mediana de edad de 48 años y 56,0 % de varones (fuente: Idarrha F y colaboradores, 2026). Mordeduras. Las mordeduras de mamíferos suman hasta 1 % de las consultas de urgencias (fuente: Medeiros I y colaboradores, 2001). Las mordeduras humanas a la mano son cerca de 2 % de todas las mordeduras (fuente: Flevas DA y colaboradores, 2019), y la mano se infecta más que otras regiones porque tiene muchos compartimentos pequeños y poca cobertura de partes blandas (fuente: Flevas DA y colaboradores, 2019). Entre 193 pacientes con mordedura de gato en la mano atendidos en 3 años, 30 % tuvo que hospitalizarse (fuente: Babovic N y colaboradores, 2014). Un límite honesto. Los datos de frecuencia vienen de centros de EE.UU., Europa y Marruecos; no se encontró una cifra local verificable para Ecuador. Usa el antibiograma de tu hospital como la mejor estimación local.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«Peso de la tenosinovitis flexora entre las infecciones de la mano (% reportado)» muestra lo siguiente. Límite inferior citado por StatPearls: 2.5 por ciento (fuente: Hermena S y colaboradores, 2026). Límite inferior de la revisión sistemática 2024: 2.5 por ciento (fuente: Forder BH y colaboradores, 2024). Serie grande citada por Kennedy 2016 (13 de 138): 9.4 por ciento (fuente: Kennedy CD y colaboradores, 2016). Límite superior citado por StatPearls: 9.5 por ciento (fuente: Hermena 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«Cifras de referencia por escenario» tiene 3 columnas: Escenario, Dato, Fuente. Fila 1: Escenario, Tenosinovitis flexora entre las infecciones de la mano; Dato, 2,5 % a 9,5 % (fuente: Hermena S y colaboradores, 2026); 9,4 % (13 de 138) (fuente: Kennedy CD y colaboradores, 2016); Fuente, Revisión narrativa y serie citada. Fila 2: Escenario, Ingresos por infección de mano en un centro urbano, 2005 a 2010; Dato, 2287 pacientes; 1507 drenajes; 458 (30 %) con cultivo positivo (fuente: Fowler JR y colaboradores, 2013); Fuente, Cohorte retrospectiva. Fila 3: Escenario, Infecciones de la mano con cultivo positivo, 2005 a 2014; Dato, 815 casos (fuente: Kistler JM y colaboradores, 2019); Fuente, Cohorte retrospectiva. Fila 4: Escenario, Mordeduras de mamíferos y urgencias; Dato, Hasta 1 % de las consultas (fuente: Medeiros I y colaboradores, 2001); Fuente, Revisión Cochrane. Fila 5: Escenario, Mordedura de gato en la mano; Dato, 30 % de 193 pacientes hospitalizados (fuente: Babovic N y colaboradores, 2014); Fuente, Cohorte retrospectiva. (fuente: Fowler JR y colaboradores, 2013) (fuente: Kistler JM y colaboradores, 2019) (fuente: Kennedy CD y colaboradores, 2016) (fuente: Hermena S y colaboradores, 2026) (fuente: Medeiros I y colaboradores, 2001) (fuente: Babovic N y colaboradores, 2014). Con esto cerramos epidemiología: qué tan frecuentes son y a quién le tocan. Sigamos con mecanismo: cómo entra el germen y por qué el espacio cerrado lo empeora todo.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cómo entra el germen y por qué el espacio cerrado lo empeora todo. Cómo entra. La paroniquia nace donde el pliegue deja de sellar la uña: padrastros arrancados, uñas mordidas o encarnadas, manicuras y pequeños traumatismos (fuente: Macneal P y colaboradores, 2023). La tenosinovitis suele nacer de una herida penetrante del dedo que alcanza la vaina; la siembra por la sangre es posible (fuente: Hermena S y colaboradores, 2026). El panadizo suele ser una infección primaria por una lesión que pasó inadvertida, en más de la mitad de los casos (fuente: Rigopoulos N y colaboradores, 2012). La puerta de entrada puede parecer un simple rasguño (fuente: Kennedy CD y colaboradores, 2016), y en el inmunodeprimido el antecedente de trauma puede ser remoto o faltar, y el cuadro ser indolente (fuente: Kennedy CD y colaboradores, 2016). Por qué se agrava tan rápido. La vaina flexora es un tubo cerrado: el pus que se acumula dentro llega a presurizarla hasta 30 mmHg, y esa presión se suma a una irrigación del tendón que ya es pobre (fuente: Hermena S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14 pacientes con tenosinovitis a los que se midió, todos tenían la presión elevada y en 8 llegó a 30 mmHg o más, niveles propios de un síndrome compartimental (fuente: Schnall SB y colaboradores, 1996). De ahí la lógica de descomprimir y limpiar pronto, antes de que el tendón se necrose o se llene de adherencias (fuente: Hermena S y colaboradores, 2026). En la pulpa pasa lo mismo con los septos: el pus y el edema no tienen salida, ocluyen el riego y pueden necrosar la pulpa y la falange (fuente: Rigopoulos N y colaboradores, 2012). Por qué el pus se va hacia lo profundo. En la palma, la piel y la fascia están pegadas a lo profundo y no dejan que el pus se extienda en superficie: el pus se hunde, mientras el edema se acumula sobre todo en el dorso (fuente: Rigopoulos N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Conviene recordar la consecuencia: un dorso muy hinchado no descarta un problema palmar. Dos consecuencias prácticas. El dolor que desaparece de golpe puede significar ruptura de la vaina o necrosis de los septos y no mejoría (fuente: Rigopoulos N y colaboradores, 2012). Y en la tenosinovitis avanzada, un dedo que deja de doler al extenderlo no está mejorando: los autores de una serie grande lo leen como necrosis y como signo de mal pronóstico (fuente: Idarrha F y colaboradores, 2026). Con esto cerramos mecanismo: cómo entra el germen y por qué el espacio cerrado lo empeora todo. Sigamos con anatomía: el pulpejo, la vaina flexora, las bursas y los espacios profundos.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el pulpejo, la vaina flexora, las bursas y los espacios profundos. El pulpejo no es una masa blanda sino un conjunto de pequeños compartimentos: de la falange distal a la piel corren tabiques fibrosos verticales que dividen el pulpejo en celdas cerradas, y lo que se acumula en una celda no tiene salida (fuente: Flevas DA y colaboradores, 2019). Por eso el panadizo duele tanto: el pus y el edema comprimen una pulpa que no puede ceder (fuente: Nardi NM y colaboradores, 2024). El pliegue ungueal, por su parte, se sella contra la placa de la uña; cuando ese sello se rompe nace la paroniquia (fuente: Macneal P y colaboradores, 2023). Imagina la vaina como un tubo de 2 paredes: por dentro, una sinovial; por fuera, una pared fibrosa reforzada por 5 poleas anulares y 3 cruciformes (fuente: Hermena S y colaboradores, 2026). La vaina recibe poca sangre y el líquido sinovial contribuye a nutrir al tendón (que además recibe vasos por las vínculas); un espacio tan cerrado y mal irrigado es terreno fértil para las bacterias (fuente: Hermena S y colaboradores, 2026). Las vainas de los dedos índice, medio y anular llegan hacia la palma hasta la polea A1, a nivel del cuello metacarpiano (fuente: Hermena S y colaboradores, 2026); la del pulgar se comunica con la bursa radial y la del meñique, según la descripción clásica, con la bursa cubital (fuente: Hermena S y colaboradores, 2026). Los extremos de la vaina, a nivel de A1 y de A5, son los puntos donde se hacen las incisiones pequeñas del drenaje cerrado (fuente: Rigopoulos N y colaboradores, 2012). El texto clásico dice que la vaina del meñique se une a la bursa cubital en 80 % de las personas y que las bursas radial y cubital se conectan en 80 % por el espacio de Parona (fuente: Hermena S y colaboradores, 2026). Las disecciones en cadáver no dan una sola respuesta: Con tenografía en 10 manos, la vaina del pulgar comunicó con la bursa radial en 10 de 10 y la del meñique con la bursa cubital en 8 de 10 (fuente: Aguiar RO y colaboradores, 2006). Con azul de metileno en 60 manos, la vaina del meñique fue continua con la bursa cubital en 19, terminó en la polea de la aponeurosis palmar en 27 y llegó hasta el borde proximal de A1 en 14 (fuente: Phillips CS y colaboradores, 1995). Con colorante en 12 manos, 4 mostraron comunicación entre las bursas radial y cubital (fuente: Fussey JM y colaboradores, 2009). La enseñanza práctica no es memorizar un porcentaje: es no asumir la herradura ni descartarla; examinar el antebrazo distal y la palma. Detrás de los tendones flexores, sobre el pronador cuadrado, el antebrazo distal guarda un plano que en condiciones normales es solo virtual: el espacio de Parona. Si el pus de un pulgar o de un meñique llega hasta allí, nace el absceso en herradura (fuente: Hermena S y colaboradores, 2026). En una serie de 9 infecciones del espacio de Parona, 7 presentaron síntomas de compresión aguda del nervio mediano (fuente: Sharma KS y colaboradores, 2013). Los espacios profundos son el dorsal subaponeurótico, el tenar, el palmar medio, el cuadrilátero de Parona y el subfascial interdigital (fuente: Flevas DA y colaboradores, 2019). El tenar queda limitado por el aductor del pulgar por detrás y el tendón flexor del índice por delante (fuente: Flevas DA y colaboradores, 2019). El palmar medio ocupa el plano entre los metacarpianos tercero a quinto (atrás) y los flexores de los 3 dedos cubitales (adelante); un tabique muy firme lo aísla del tenar (fuente: Rigopoulos N y colaboradores, 2012). Los conductos lumbricales comunican los espacios interdigitales con los espacios palmares profundos (fuente: Rigopoulos N y colaboradores, 2012). La rama motora del mediano a la musculatura tenar cruza la bursa radial unos 1 cm distal al ligamento transverso del carpo, y es la estructura a respetar cuando se drena esa zona (fuente: Rigopoulos N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«Comunicación de la vaina flexora del meñique con la bursa cubital según la fuente (%)» muestra lo siguiente. Texto clásico y StatPearls: 80 por ciento (fuente: Hermena S y colaboradores, 2026). Tenografía en 10 manos cadavéricas (8 de 10): 80 por ciento (fuente: Aguiar RO y colaboradores, 2006). Azul de metileno en 60 manos (19 de 60; porcentaje calculado): 31.7 por ciento (fuente: Phillips CS y colaboradores, 1995).</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«Comunicación entre la bursa radial y la bursa cubital según la fuente (%)» muestra lo siguiente. Texto clásico y StatPearls: 80 por ciento (fuente: Hermena S y colaboradores, 2026). Tenografía en 10 manos (10 de 10): 100 por ciento (fuente: Aguiar RO y colaboradores, 2006). Colorante en 12 manos (4 de 12): 33 por ciento (fuente: Fussey JM y colaboradores, 2009). En el documento Word de este tema encontrarás además: Hacia dónde puede ir el pus: cada espacio y sus puertas de entrada (casi todas funcionan en ambos sentidos); Límites de los espacios profundos que importan al drenar. Con esto cerramos anatomía: el pulpejo, la vaina flexora, las bursas y los espacios profundos. Sigamos con variantes que cambian la conducta.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que cambian la conducta. Cuatro variantes obligan a cambiar el plan que se tenía en la cabeza. La paroniquia crónica no es una paroniquia aguda lenta. Dura 6 semanas o más y es, en el fondo, una dermatitis por irritantes que rompen el sello ungueal: ácidos, álcalis y otros químicos que tocan a diario panaderos, floristas, nadadores, bármanes y el personal de limpieza o de cocina (fuente: Leggit JC, 2017). Se trata retirando el irritante y controlando la inflamación (corticoide tópico o un inhibidor de la calcineurina), y la mejoría puede tardar de semanas a meses (fuente: Leggit JC, 2017). En un ensayo de 45 adultos, el corticoide tópico mejoró o curó 41 de 48 uñas frente a 30 de 57 con terbinafina y 29 de 64 con itraconazol (fuente: Tosti A y colaboradores, 2002). Candida estaba presente en algunos pacientes, pero erradicarla se asoció a curación clínica solo en 2 de los 18 portadores (fuente: Tosti A y colaboradores, 2002). Si falla todo, la cirugía es la marsupialización eponiquial, con retiro de la uña cuando hay irregularidades ungueales: en una serie de 28 dedos, 23 tenían la uña irregular: de ellos, los primeros 7, tratados solo con marsupialización, tuvieron 2 recidivas y los 16 siguientes, con retiro de la uña, ninguna (fuente: Bednar MS y colaboradores, 1991).</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panadizo herpético se parece al panadizo bacteriano y no se drena. Si en un dedo con dolor ardoroso la pulpa sigue blanda y aparecen vesículas, piensa en el virus herpes simple, que afecta sobre todo la falange distal; el ardor puede preceder a la lesión de la piel por 24 a 72 horas (fuente: Flevas DA y colaboradores, 2019). No se abre: incidirlo se ha relacionado con infección bacteriana agregada y con diseminación sistémica del virus (fuente: Flevas DA y colaboradores, 2019). El drenaje quirúrgico solo está indicado si además hay infección bacteriana (fuente: Macneal P y colaboradores, 2023). El huésped cambia la presentación. En el inmunodeprimido el cuadro engaña: hay pocos signos, y cuando aparecen fluctuación, secreción o hipotensión ya es tarde y el costo del retraso es alto (fuente: Rigopoulos N y colaboradores, 2012). Diabetes y consumo de drogas intravenosas predicen infección polimicrobiana (fuente: Fowler JR y colaboradores, 2013). El dedo no siempre da los 4 signos. En los dedos laterales los signos engañan: el pulgar y el meñique descargan la presión hacia las bursas, y por eso la vaina duele y se hincha menos que en los dedos centrales (fuente: Kennedy CD y colaboradores, 2016); en niños los signos clásicos pueden faltar (fuente: Kennedy CD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«Variantes y diagnósticos que se parecen» tiene 3 columnas: Variante o imitador, Rasgo que lo distingue, Qué cambia en la conducta. Fila 1: Variante o imitador, Paroniquia crónica; Rasgo que lo distingue, Evolución de 6 semanas o más; dermatitis irritativa (fuente: Leggit JC, 2017); Qué cambia en la conducta, Corticoide tópico antes que antifúngico (fuente: Tosti A y colaboradores, 2002). Fila 2: Variante o imitador, Panadizo herpético; Rasgo que lo distingue, Pulpa blanda, vesículas y pródromo ardoroso de 24 a 72 horas (fuente: Flevas DA y colaboradores, 2019); Qué cambia en la conducta, No se incide (fuente: Flevas DA y colaboradores, 2019). Fila 3: Variante o imitador, Hemorragia en la vaina por anticoagulación; Rasgo que lo distingue, Paciente anticoagulado con dedo doloroso (fuente: Rigopoulos N y colaboradores, 2012); Qué cambia en la conducta, Pensarlo antes de operar por infección (fuente: Rigopoulos N y colaboradores, 2012). Fila 4: Variante o imitador, Tenosinovitis gonocócica; Rasgo que lo distingue, Complicación descrita de la infección gonocócica (fuente: Rigopoulos N y colaboradores, 2012); Qué cambia en la conducta, Incluirla en el diagnóstico diferencial (fuente: Rigopoulos N y colaboradores, 2012). Fila 5: Variante o imitador, Artritis séptica de MCF o interfalángica, artritis gotosa y abscesos; Rasgo que lo distingue, Imitan la tenosinovitis (fuente: Kennedy CD y colaboradores, 2016); Qué cambia en la conducta, Entran en el diagnóstico diferencial; la falta de un signo no descarta la tenosinovitis (fuente: Kennedy CD y colaboradores, 2016). (fuente: Leggit JC, 2017) (fuente: Tosti A y colaboradores, 2002) (fuente: Flevas DA y colaboradores, 2019) (fuente: Rigopoulos N y colaboradores, 2012) (fuente: Kennedy CD y colaboradores, 2016). Con esto cerramos variantes que cambian la conducta. Sigamos con microbiología: qué germen sospechar y por qué cambia con el escenario.</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microbiología: qué germen sospechar y por qué cambia con el escenario. La regla general. En la mayoría de los casos el germen entra con una herida en casa o en el trabajo y es grampositivo; S. aureus es el aislamiento más frecuente, hasta 80 % (fuente: Flevas DA y colaboradores, 2019). Entre 30 % y 80 % de los cultivos positivos son por S. aureus, y ese porcentaje baja mientras suben las infecciones mixtas (fuente: Rigopoulos N y colaboradores, 2012). Las infecciones por mordedura, heridas de campo, drogas intravenosas, diabetes o VIH suelen ser polimicrobianas (fuente: Flevas DA y colaboradores, 2019). Según el cuadro. En 103 infecciones agudas de la punta del dedo, S. aureus fue 58,3 %, la flora polimicrobiana 16,5 % y el estreptococo 12,6 % (fuente: Rabarin F y colaboradores, 2017). En 341 casos de tenosinovitis, S. aureus fue el patógeno predominante en 43,4 % (fuente: Idarrha F y colaboradores, 2026). En 9 infecciones del espacio de Parona, el cultivo fue positivo en 8 y en 5 creció estreptococo beta hemolítico (fuente: Sharma KS y colaboradores, 2013). En la paroniquia, cerca de 50 % son polimicrobianas con flora aerobia y anaerobia, y los anaerobios como Eikenella corrodens se asocian a la exposición a secreciones orales (morderse las uñas, chuparse el dedo) (fuente: Macneal P y colaboradores, 2023). El gran problema: el SARM. En un centro urbano de EE.UU., el SARM fue 53 % de los cultivos positivos y S. aureus sensible a meticilina 23 %, con 19 % de infecciones polimicrobianas (fuente: Fowler JR y colaboradores, 2013). En 815 infecciones con cultivo positivo entre 2005 y 2014 el SARM creció en 46 %, con tendencia a bajar mientras subían las polimicrobianas, y la resistencia del SARM a clindamicina pasó de 4 % en 2008 a 31 % en 2014 y a levofloxacino llegó a 56 % (fuente: Kistler JM y colaboradores, 2019). En otra serie de infecciones comunitarias de partes blandas de la mano, el SARM fue 60 % en general, 64 % en adultos sanos, 100 % en niños sanos, 45 % en inmunocomprometidos y 20 % en diabéticos (fuente: Wilson PC y colaboradores, 2009). Los CDC recomiendan cubrir SARM de forma empírica si la tasa local supera 10 % a 15 % (fuente: Wilson PC y colaboradores, 2009). Cómo leer estas cifras. Son de centros urbanos de EE.UU. con denominadores distintos (cultivos positivos, ingresos, abscesos), y no se pueden trasladar tal cual a Ecuador. La conclusión que sí viaja es el método: conoce la tasa de SARM de tu hospital, y si supera el umbral, cubre SARM hasta tener el cultivo (fuente: Wilson PC y colaboradores, 2009). Mordeduras. En 50 mordeduras humanas infectadas hubo una mediana de 4 aislamientos por herida; Streptococcus anginosus 52 %, Fusobacterium nucleatum 32 %, S. aureus 30 %, Eikenella corrodens 30 % y Prevotella melaninogenica 22 % (fuente: Talan DA y colaboradores, 2003). En mordeduras de perro y gato infectadas, Pasteurella fue el aislamiento más frecuente: 50 % en perro y 75 % en gato (fuente: Talan DA y colaboradores, 1999). En ese estudio, la betalactamasa era frecuente en las cepas de Prevotella y de S. aureus; frente a los aislamientos habituales, amoxicilina-clavulánico y moxifloxacino tuvieron excelente actividad in vitro (fuente: Talan DA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«Prevalencia de SARM en series de infección de la mano de EE.UU. y en 2 ensayos de absceso cutáneo (% de casos; los denominadores no son idénticos)» muestra lo siguiente. Wilson: infecciones comunitarias de la mano, ingresadas (2004 a 2007): 60 por ciento (fuente: Wilson PC y colaboradores, 2009). Fowler: cultivos positivos de ingresados (2005 a 2010): 53 por ciento (fuente: Fowler JR y colaboradores, 2013). Kistler: cultivos positivos (2005 a 2014): 46 por ciento (fuente: Kistler JM y colaboradores, 2019). Daum: abscesos cutáneos de 5 cm o menos (no específico de mano): 49.4 por ciento (fuente: Daum RS y colaboradores, 2017). Talan: abscesos cutáneos no complicados (no específico de mano): 45.3 por ciento (fuente: Talan DA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«Aislamientos en 50 mordeduras humanas infectadas (%)» muestra lo siguiente. Streptococcus anginosus: 52 por ciento (fuente: Talan DA y colaboradores, 2003). Fusobacterium nucleatum: 32 por ciento (fuente: Talan DA y colaboradores, 2003). Staphylococcus aureus: 30 por ciento (fuente: Talan DA y colaboradores, 2003). Eikenella corrodens: 30 por ciento (fuente: Talan DA y colaboradores, 2003). Prevotella melaninogenica: 22 por ciento (fuente: Talan DA y colaboradores, 2003). En el documento Word de este tema encontrarás además: Resistencia del SARM de la mano a clindamicina y levofloxacino en un centro urbano (%); Qué germen sospechar según el contexto. Con esto cerramos microbiología: qué germen sospechar y por qué cambia con el escenario. Sigamos con clasificación: 3 ejes, cada uno para una decisión distinta.</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3 ejes, cada uno para una decisión distinta. Para la mano infectada no hay una sola clasificación que sirva para todo. Se usan 3 ejes, y cada uno responde una pregunta distinta. Por tiempo (paroniquia). Aguda si lleva menos de 6 semanas y crónica si lleva 6 o más (fuente: Macneal P y colaboradores, 2023). Sirve para decidir entre drenar y proteger la barrera de la piel (fuente: Leggit JC, 2017). Por localización. La infección está en el dedo, en la palma o en sus espacios profundos (fuente: Flevas DA y colaboradores, 2019). Sirve para elegir el abordaje y saber qué otros espacios hay que revisar (fuente: Rigopoulos N y colaboradores, 2012). Por pronóstico (tenosinovitis): la clasificación de Pang. Con 75 pacientes, el grupo I no tiene pus subcutáneo ni isquemia digital; el grupo II tiene pus subcutáneo sin isquemia; el grupo III tiene pus subcutáneo extenso e isquemia (fuente: Pang HN y colaboradores, 2007). Cada grupo empeora el pronóstico del anterior: sin amputaciones y 80 % de recuperación media del movimiento activo total en el grupo I, 8 % de amputaciones y 72 % en el grupo II, y 59 % de amputaciones y 49 % en el grupo III (fuente: Pang HN y colaboradores, 2007). El estudio identificó 5 factores de mal pronóstico: edad mayor de 43 años; diabetes, enfermedad vascular periférica o insuficiencia renal; pus subcutáneo; isquemia digital; e infección polimicrobiana (fuente: Pang HN y colaboradores, 2007). En series más recientes se usa también la clasificación de Michon para graduar la gravedad (fuente: Frizzell K y colaboradores, 2022) (fuente: Idarrha F y colaboradores, 2026); no se desarrolla aquí porque su descripción original no se abrió para este capítulo. Para qué sirve en la decisión. La clasificación de Pang se propuso para el pronóstico y para orientar el tratamiento (fuente: Pang HN y colaboradores, 2007); en la práctica sirve para graduar la urgencia y para saber qué contarle al paciente. Un dedo con isquemia es un dedo en el que cada hora cuenta.</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«Amputación según el grupo de Pang (%)» muestra lo siguiente. Grupo I: 0 por ciento (fuente: Pang HN y colaboradores, 2007). Grupo II: 8 por ciento (fuente: Pang HN y colaboradores, 2007). Grupo III: 59 por ciento (fuente: Pang HN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«Recuperación media del movimiento activo total según el grupo de Pang (%)» muestra lo siguiente. Grupo I: 80 por ciento (fuente: Pang HN y colaboradores, 2007). Grupo II: 72 por ciento (fuente: Pang HN y colaboradores, 2007). Grupo III: 49 por ciento (fuente: Pang HN y colaboradores, 2007). En el documento Word de este tema encontrarás además: Clasificación clínica de Pang de la tenosinovitis flexora piógena. Con esto cerramos clasificación: 3 ejes, cada uno para una decisión distinta. Sigamos con diagnóstico: lo clínico manda, la imagen busca lo que no se ve.</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lo clínico manda, la imagen busca lo que no se ve. El diagnóstico es clínico en casi todo el capítulo. Las pruebas ayudan a buscar lo que no se ve, no a confirmar lo que ya se ve, y el error más caro no es pedir de menos sino llegar tarde (fuente: Kennedy CD y colaboradores, 2016). Historia. Pregunta cómo empezó (morderse las uñas, manicura, herida punzante, mordedura), hace cuánto, qué tratamiento ya recibió y qué enfermedades de base tiene: diabetes, drogas intravenosas, corticoides, inmunosupresión o anticoagulación (fuente: Rigopoulos N y colaboradores, 2012). Una evolución menor de 5 días fue un predictor independiente de tenosinovitis frente a otras infecciones del dedo (fuente: Kennedy CD y colaboradores, 2017), y en una cohorte un cuadro subagudo sugirió una enfermedad inflamatoria u otra infección distinta de la tenosinovitis (fuente: Latario L y colaboradores, 2023). Paroniquia. El pliegue duele, se hincha y enrojece; si se forma pus, primero corre a lo largo del pliegue y, sin tratamiento, puede meterse bajo la placa ungueal (fuente: Macneal P y colaboradores, 2023). Un absceso se sospecha ante una zona dolorosa y pastosa, y la prueba de presión digital ayuda: al apretar con suavidad la cara palmar de la punta, la piel que se blanquea cerca de la uña delata pus debajo (fuente: Macneal P y colaboradores, 2023). Panadizo. Tumefacción dolorosa y fluctuante de la pulpa (fuente: Macneal P y colaboradores, 2023). El panadizo madura por etapas: al principio la pulpa está tensa y duele como un pinchazo; luego se endurece y el dolor pulsa; al final aparece la fluctuación (fuente: Rigopoulos N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Tenosinovitis. Se piensa en ella con los signos de Kanavel (ver el bloque siguiente) y se apoya en la ecografía o la TC cuando hay duda (fuente: Prunières G y colaboradores, 2018) (fuente: Myers DM y colaboradores, 2023). Los marcadores inflamatorios estaban elevados en 82,2 % de los pacientes de una serie israelí (fuente: Frenkel Rutenberg T y colaboradores, 2020), y en otra serie la velocidad de sedimentación globular distinguió a los pacientes con tenosinovitis de los que tenían otras infecciones del dedo (fuente: Kennedy CD y colaboradores, 2017); las imágenes avanzadas y el laboratorio suelen ser poco específicos (fuente: Kennedy CD y colaboradores, 2016). Espacios profundos. Si el pus está en el espacio palmar medio, la palma pierde su concavidad y duele de forma exquisita; los dedos se quedan flexionados y rígidos, aunque menos que en una tenosinovitis (fuente: Rigopoulos N y colaboradores, 2012). Si está en el tenar, la eminencia se hincha y duele y el pulgar queda abducido (fuente: Rigopoulos N y colaboradores, 2012). Lo que se pide y para qué. La glucemia detecta diabetes y mal control (fuente: Macneal P y colaboradores, 2023). La radiografía del dedo busca cuerpo extraño, fractura u osteomielitis (fuente: Macneal P y colaboradores, 2023). El cultivo del pus o de la vaina se toma antes de dar el antibiótico (fuente: Rigopoulos N y colaboradores, 2012). No olvidar a la fascitis necrosante. El paciente inestable con una infección de partes blandas que parece poco llamativa obliga a pensar en ella (fuente: Flevas DA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pedir ante una mano infectada y para qué» tiene 3 columnas: Prueba, Para qué, Fuente. Fila 1: Prueba, Glucemia; Para qué, Detectar diabetes o mal control; Fuente, (fuente: Macneal P y colaboradores, 2023). Fila 2: Prueba, Radiografía del dedo o de la mano; Para qué, Cuerpo extraño, fractura, osteomielitis; Fuente, (fuente: Macneal P y colaboradores, 2023). Fila 3: Prueba, Cultivo del pus o de la vaina, antes del antibiótico; Para qué, Identificar el germen y su resistencia; Fuente, (fuente: Rigopoulos N y colaboradores, 2012). Fila 4: Prueba, Marcadores inflamatorios; Para qué, Apoyo, nunca decisión: elevados en 82,2 % de una serie de tenosinovitis; Fuente, (fuente: Frenkel Rutenberg T y colaboradores, 2020). Fila 5: Prueba, Ecografía o TC con contraste; Para qué, Cuando hay duda de tenosinovitis (ver imágenes); Fuente, (fuente: Prunières G y colaboradores, 2018) (fuente: Myers DM y colaboradores, 2023). (fuente: Macneal P y colaboradores, 2023) (fuente: Rigopoulos N y colaboradores, 2012) (fuente: Frenkel Rutenberg T y colaboradores, 2020) (fuente: Prunières G y colaboradores, 2018) (fuente: Myers DM y colaboradores, 2023). Con esto cerramos diagnóstico: lo clínico manda, la imagen busca lo que no se ve. Sigamos con examen físico: los signos de kanavel, con su rendimiento real.</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los signos de kanavel, con su rendimiento real. Qué describió Kanavel. En 1912 describió 3 signos: dolor exquisito a lo largo de la vaina, limitado a la vaina; flexión del dedo; y dolor exquisito al extenderlo, máximo en el extremo proximal (fuente: Kennedy CD y colaboradores, 2016). La tumefacción fusiforme del dedo se añadió después como cuarto signo (fuente: Kennedy CD y colaboradores, 2016). Su frase sobre el primero es breve y vale la pena recordarla: «Exquisite tenderness over the course of the sheath, limited to the sheath» (fuente: Kennedy CD y colaboradores, 2016). Qué tan buenos son. Hasta 2015 no había un estudio publicado que hubiera validado su sensibilidad o especificidad ni su fiabilidad entre observadores (fuente: Kennedy CD y colaboradores, 2016). El primer estimado vino después: en una serie retrospectiva de adultos evaluados por cirugía en 5 años, la sensibilidad de cada signo osciló entre 91,4 % y 97,1 %, y la especificidad entre 51,3 % y 69,2 % (fuente: Kennedy CD y colaboradores, 2017). La lectura correcta: cada signo es sensible pero poco específico (fuente: Kennedy CD y colaboradores, 2017), así que su presencia no confirma la tenosinovitis; y como no todos los pacientes reúnen los 4, la falta de uno no la descarta (fuente: Kennedy CD y colaboradores, 2016). Cuántos se encuentran de verdad. En 75 pacientes de la serie de Pang, la tumefacción fusiforme estuvo en 97 %, el dolor con la extensión pasiva en 72 %, la postura semiflexionada en 69 % y el dolor a lo largo de la vaina en 64 %; este último es un signo tardío de extensión proximal (fuente: Kennedy CD y colaboradores, 2016). Las fuentes no coinciden en cuál es el más frecuente: una revisión de espacios cerrados sostiene que es el dolor a lo largo de la vaina (fuente: Rigopoulos N y colaboradores, 2012), y Kanavel lo consideraba el más importante (fuente: Kennedy CD y colaboradores, 2016). En 41 pacientes de otra serie, solo 54 % (22 de 41) tenía los 4 signos, pero todos tenían dolor a lo largo de la vaina y con la extensión pasiva (fuente: Kennedy CD y colaboradores, 2016). En una serie reciente de 341 pacientes, la tumefacción fusiforme estuvo en 87 % (fuente: Idarrha F y colaboradores, 2026). Para Neviaser y Gunther, el signo precoz más fiable es el dolor al extender el dedo, y agregaron otro hallazgo: el paciente no logra llevar la punta del dedo a la palma (fuente: Kennedy CD y colaboradores, 2016). Combinar mejora el rendimiento. Un algoritmo con 3 factores (dolor a lo largo de la vaina, dolor con la extensión pasiva y evolución menor de 5 días) logró un área bajo la curva de 0,91 (IC 95 % 0,840 a 0,979) (fuente: Kennedy CD y colaboradores, 2017). Y en una cohorte comparativa, los pacientes con tenosinovitis tuvieron 2,9 signos en promedio frente a 0,5 en los pacientes con celulitis del dedo (fuente: Myers DM y colaboradores, 2023). Cuándo el examen engaña. El pulgar y el meñique pueden dar signos más discretos por la autodescompresión hacia las bursas (fuente: Kennedy CD y colaboradores, 2016). En niños los signos clásicos pueden faltar (fuente: Kennedy CD y colaboradores, 2016). Y en un cuadro avanzado, que desaparezca el dolor con la extensión pasiva puede ser necrosis y no mejoría (fuente: Idarrha F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cada signo de Kanavel en 75 pacientes con tenosinovitis confirmada (sensibilidad de cada signo, %)» muestra lo siguiente. Tumefacción fusiforme: 97 por ciento (fuente: Kennedy CD y colaboradores, 2016). Dolor con extensión pasiva: 72 por ciento (fuente: Kennedy CD y colaboradores, 2016). Postura semiflexionada: 69 por ciento (fuente: Kennedy CD y colaboradores, 2016). Dolor a lo largo de la vaina: 64 por ciento (fuente: Kennedy CD y colaboradores, 2016). Los 4 signos juntos (22 de 41 en otra serie): 54 por ciento (fuente: Kennedy CD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«Rango de sensibilidad y especificidad de los signos de Kanavel (extremos del rango reportado, %)» muestra lo siguiente. Sensibilidad: valor más bajo del rango: 91.4 por ciento (fuente: Kennedy CD y colaboradores, 2017). Sensibilidad: valor más alto del rango: 97.1 por ciento (fuente: Kennedy CD y colaboradores, 2017). Especificidad: valor más bajo del rango: 51.3 por ciento (fuente: Kennedy CD y colaboradores, 2017). Especificidad: valor más alto del rango: 69.2 por ciento (fuente: Kennedy CD y colaboradores, 2017). En el documento Word de este tema encontrarás además: Número medio de signos de Kanavel (tenosinovitis frente a celulitis del dedo); Los 4 signos de Kanavel: cómo se buscan y con qué frecuencia aparecen. Con esto cerramos examen físico: los signos de kanavel, con su rendimiento real. Sigamos con imágenes: qué buscar con la radiografía, la ecografía y la tomografía.</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buscar con la radiografía, la ecografía y la tomografía. La imagen no decide cuándo operar una tenosinovitis típica, pero ayuda en 2 situaciones: cuando el cuadro es dudoso y cuando se sospecha algo más (cuerpo extraño, hueso, absceso). Radiografía. Es la primera: busca cuerpo extraño, fractura u osteomielitis en el dedo con absceso (fuente: Macneal P y colaboradores, 2023). Ecografía. En 20 pacientes operados por tenosinovitis, el diámetro medio de la vaina cerca de la polea A2 fue de 5,01 mm en los dedos infectados y de 4,17 mm en el dedo sano contralateral, con una reproducibilidad excelente (coeficiente intraclase de 0,910 en dedos infectados y 0,928 en sanos) (fuente: Prunières G y colaboradores, 2018). Para los autores, si la vaina del dedo enfermo mide más de 20 % que la del sano a la altura de A2, el dato suma a favor de operar (fuente: Prunières G y colaboradores, 2018). TC con contraste. En 35 pacientes con tenosinovitis y 35 con celulitis del dedo, las razones vaina/tendón de 1,3 o más en los cortes coronal y sagital dieron alta sensibilidad, alta especificidad y alto valor predictivo positivo (fuente: Myers DM y colaboradores, 2023). Cada 0,1 más en la razón coronal o sagital elevó la probabilidad de tenosinovitis en 5,9 % y 5,5 %, respectivamente, y cada signo de Kanavel adicional la elevó en 14 % (fuente: Myers DM y colaboradores, 2023). Cómo leer esto. Son series pequeñas y de un solo centro cada una (fuente: Prunières G y colaboradores, 2018) (fuente: Myers DM y colaboradores, 2023). Úsalas como apoyo cuando el examen duda: la imagen y el laboratorio suelen ser poco específicos (fuente: Kennedy CD y colaboradores, 2016), y ante la sospecha clínica el tratamiento empieza de inmediato (fuente: Flevas DA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«Diámetro de la vaina flexora cerca de la polea A2 en ecografía (mm)» muestra lo siguiente. Dedo infectado (20 pacientes): 5 mm (fuente: Prunières G y colaboradores, 2018). Dedo sano contralateral: 4.2 mm (fuente: Prunières G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imagen para qué» tiene 3 columnas: Estudio, Qué busca, Dato clave. Fila 1: Estudio, Radiografía simple; Qué busca, Cuerpo extraño, fractura, osteomielitis; Dato clave, Indicada en la fase de absceso (fuente: Macneal P y colaboradores, 2023). Fila 2: Estudio, Ecografía; Qué busca, Engrosamiento de la vaina flexora; Dato clave, 5,01 mm en dedo infectado frente a 4,17 mm en el sano; aumento unilateral de más de 20 % (fuente: Prunières G y colaboradores, 2018). Fila 3: Estudio, TC con contraste; Qué busca, Razón vaina/tendón en cortes coronal y sagital; Dato clave, 1,3 o más: alta sensibilidad y especificidad (fuente: Myers DM y colaboradores, 2023). (fuente: Macneal P y colaboradores, 2023) (fuente: Prunières G y colaboradores, 2018) (fuente: Myers DM y colaboradores, 2023). Con esto cerramos imágenes: qué buscar con la radiografía, la ecografía y la tomografía. Sigamos con algoritmo de la mano infectada en urgencias: dónde está el pus y qué hacer.</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la mano infectada en urgencias: dónde está el pus y qué hacer. El algoritmo ordena lo que se pregunta, en el orden de la urgencia: primero lo que mata o amputa, después lo que se resuelve en urgencias. Es una guía de estudio que integra las fuentes del capítulo y no sustituye las guías de tu hospital ni la supervisión del tutor. Las 3 reglas que lo sostienen: se sospecha tenosinovitis y se actúa sin esperar a reunir los 4 signos (fuente: Flevas DA y colaboradores, 2019) (fuente: Kennedy CD y colaboradores, 2016); el absceso del dedo se drena en urgencias con bloqueo digital y normalmente no hace falta antibiótico en el paciente sano si el drenaje es completo (fuente: Leggit JC, 2017) (fuente: Rabarin F y colaboradores, 2017); y la mordedura se trata como una herida contaminada que puede haber abierto una articulación (fuente: Shewring DJ y colaboradores, 2015) (fuente: National Institute for Health and Care Excellence, 2020).</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«Mano o dedo infectado en urgencias» se lee de arriba hacia abajo. Se parte de: Mano o dedo con dolor, tumefacción y eritema, con o sin herida o mordedura. Se decide: ¿Paciente inestable, o dolor desproporcionado con piel poco llamativa? Si la respuesta es sí, pensar en fascitis necrosante: urgencia quirúrgica, desbridamiento y antibiótico intravenoso amplio; con tratamiento precoz la sobrevida supera 90 % (fuente: Flevas DA y colaboradores, 2019). Si la respuesta es no, ¿mordedura humana o animal, o herida de nudillo por golpe de puño cerrado?. Termina en: Pensar en fascitis necrosante: urgencia quirúrgica, desbridamiento y antibiótico intravenoso amplio; con tratamiento precoz la sobrevida supera 90 % (fuente: Flevas DA y colaboradores, 2019). Se decide: ¿Mordedura humana o animal, o herida de nudillo por golpe de puño cerrado? Si la respuesta es sí, lavar y explorar (en una serie quirúrgica de lesiones por puño cerrado la articulación estaba penetrada en 96 %), evaluar tétanos y rabia y, si hay indicación de antibiótico, coamoxiclav como primera elección (fuente: Shewring DJ y colaboradores, 2015) (fuente: National Institute for Health and Care Excellence, 2020). Si la respuesta es no, ¿dolor a lo largo de la vaina, dedo semiflexionado, dolor con la extensión pasiva o dedo fusiforme (signos de kanavel)?. Se hace: Lavar y explorar (en una serie quirúrgica de lesiones por puño cerrado la articulación estaba penetrada en 96 %), evaluar tétanos y rabia y, si hay indicación de antibiótico, coamoxiclav como primera elección (fuente: Shewring DJ y colaboradores, 2015) (fuente: National Institute for Health and Care Excellence, 2020). Se decide: ¿Penetra articulación, tendón o hueso, o hay absceso, celulitis grave o signos de sepsis? Si la respuesta es sí, derivar a cirugía de mano: exploración y lavado en quirófano (fuente: National Institute for Health and Care Excellence, 2020) (fuente: Shewring DJ y colaboradores, 2015). Si la respuesta es no, tratamiento o profilaxis con coamoxiclav (3 días de profilaxis o 5 de tratamiento) y reevaluar si no mejora en 24 a 48 horas (fuente: National Institute for Health and Care Excellence, 2020). Termina en: Derivar a cirugía de mano: exploración y lavado en quirófano (fuente: National Institute for Health and Care Excellence, 2020) (fuente: Shewring DJ y colaboradores, 2015). Termina en: Tratamiento o profilaxis con coamoxiclav (3 días de profilaxis o 5 de tratamiento) y reevaluar si no mejora en 24 a 48 horas (fuente: National Institute for Health and Care Excellence, 2020). Se decide: ¿Dolor a lo largo de la vaina, dedo semiflexionado, dolor con la extensión pasiva o dedo fusiforme (signos de Kanavel)? Si la respuesta es sí, sospecha de tenosinovitis: antibiótico intravenoso, elevación, férula y vigilancia estrecha desde ya; no esperar a tener los 4 signos (fuente: Flevas DA y colaboradores, 2019) (fuente: Kennedy CD y colaboradores, 2016). Si la respuesta es no, ¿pérdida de la concavidad de la palma, edema dorsal marcado o dedos rígidos fuera del trayecto de una vaina?. Se hace: Sospecha de tenosinovitis: antibiótico intravenoso, elevación, férula y vigilancia estrecha desde ya; no esperar a tener los 4 signos (fuente: Flevas DA y colaboradores, 2019) (fuente: Kennedy CD y colaboradores, 2016). Se decide: ¿Pus subcutáneo, isquemia digital, diabetes o presentación tardía? Si la respuesta es sí, drenaje quirúrgico de la vaina con cultivo, sin diferirlo: fuera de los casos más tempranos es el tratamiento estándar (fuente: Draeger RW y colaboradores, 2012), y estos factores marcan peor pronóstico (fuente: Pang HN y colaboradores, 2007) (fuente: Idarrha F y colaboradores, 2026). Si la respuesta es no, antibiótico intravenoso y vigilancia estrecha; si no mejora en 24 horas, drenaje quirúrgico (fuente: Flevas DA y colaboradores, 2019). en casos no complicados, el manejo sin cirugía se ha descrito bajo vigilancia de un especialista de mano (fuente: Frenkel Rutenberg T y colaboradores, 2020). Termina en: Drenaje quirúrgico de la vaina con cultivo, sin diferirlo: fuera de los casos más tempranos es el tratamiento estándar (fuente: Draeger RW y colaboradores, 2012), y estos factores marcan peor pronóstico (fuente: Pang HN y colaboradores, 2007) (fuente: Idarrha F y colaboradores, 2026). Termina en: Antibiótico intravenoso y vigilancia estrecha; si no mejora en 24 horas, drenaje quirúrgico (fuente: Flevas DA y colaboradores, 2019). En casos no complicados, el manejo sin cirugía se ha descrito bajo vigilancia de un especialista de mano (fuente: Frenkel Rutenberg T y colaboradores, 2020). Se decide: ¿Pérdida de la concavidad de la palma, edema dorsal marcado o dedos rígidos fuera del trayecto de una vaina? Si la respuesta es sí, sospechar espacio profundo: cirugía de mano y drenaje de todos los espacios que se comunican (fuente: Rigopoulos N y colaboradores, 2012). Si la respuesta es no, ¿vesículas, pulpa blanda y pródromo de ardor?. Termina en: Sospechar espacio profundo: cirugía de mano y drenaje de todos los espacios que se comunican (fuente: Rigopoulos N y colaboradores, 2012). Se decide: ¿Vesículas, pulpa blanda y pródromo de ardor? Si la respuesta es sí, panadizo herpético: no se drena (fuente: Flevas DA y colaboradores, 2019). Si la respuesta es no, ¿absceso en el pliegue ungueal o en la pulpa?. Termina en: Panadizo herpético: no se drena (fuente: Flevas DA y colaboradores, 2019). Se decide: ¿Absceso en el pliegue ungueal o en la pulpa? Si la respuesta es sí, drenar en urgencias con bloqueo digital: incisión simple en la paroniquia; en el panadizo, volar si es superficial o lateral si es profundo, sin cruzar la interfalángica distal (fuente: Gottlieb M y colaboradores, 2025) (fuente: Rabarin F y colaboradores, 2017). Si la respuesta es no, sin absceso: medidas locales, antibiótico según contexto, vigilancia cercana; si aparece pus, drenar (fuente: Macneal P y colaboradores, 2023) (fuente: Gottlieb M y colaboradores, 2025). Se hace: Drenar en urgencias con bloqueo digital: incisión simple en la paroniquia; en el panadizo, volar si es superficial o lateral si es profundo, sin cruzar la interfalángica distal (fuente: Gottlieb M y colaboradores, 2025) (fuente: Rabarin F y colaboradores, 2017). Termina en: Control a los 5 a 7 días; antibiótico solo si el paciente es inmunocomprometido o la infección es grave (fuente: Rabarin F y colaboradores, 2017) (fuente: Leggit JC, 2017). Termina en: Sin absceso: medidas locales, antibiótico según contexto, vigilancia cercana; si aparece pus, drenar (fuente: Macneal P y colaboradores, 2023) (fuente: Gottlieb M y colaboradores, 2025). Con esto cerramos algoritmo de la mano infectada en urgencias: dónde está el pus y qué hacer. Sigamos con tratamiento: drenar lo que está cerrado, tratar al germen y decidir con honestidad cuánta evidencia hay.</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drenar lo que está cerrado, tratar al germen y decidir con honestidad cuánta evidencia hay. El tratamiento de la mano infectada combina antibiótico adecuado, inmovilización, control del edema y cirugía suficiente (fuente: Flevas DA y colaboradores, 2019). La cirugía se mide por el espacio: lo que está cerrado y tiene pus se drena (fuente: Rigopoulos N y colaboradores, 2012), y lo demás se vigila de cerca (práctica habitual). Con drenaje adecuado, el antibiótico oral normalmente no hace falta en el paciente sano (fuente: Leggit JC, 2017). Para la elección empírica, la revisión de espacios cerrados indica empezar con penicilina resistente a penicilinasa o una cefalosporina y, si se sospecha SARM comunitario, las opciones orales que la revisión cita incluyen clindamicina, tetraciclinas y trimetoprima-sulfametoxazol, entre otras; en infecciones graves, vancomicina intravenosa (fuente: Rigopoulos N y colaboradores, 2012). En un centro urbano donde la resistencia del SARM a clindamicina pasó de 4 % a 31 %, los autores aconsejaron evitar la penicilina y los demás betalactámicos como empíricos y considerar evitar también clindamicina y levofloxacino (fuente: Kistler JM y colaboradores, 2019). La duración habitual citada es de 7 a 10 días, intravenosa mientras haya hospitalización y luego oral (fuente: Rigopoulos N y colaboradores, 2012). No existe una duración respaldada por ensayos en la mano (fuente: Forder BH y colaboradores, 2024). ¿Antibiótico después de drenar? Los 2 ensayos grandes con abscesos cutáneos no complicados (no son específicos de la mano) favorecen al antibiótico: tras el drenaje, trimetoprima-sulfametoxazol curó a 80,5 % frente a 73,6 % con placebo (fuente: Talan DA y colaboradores, 2016), y clindamicina o trimetoprima-sulfametoxazol curaron a 83,1 % y 81,7 % frente a 68,9 % con placebo (fuente: Daum RS y colaboradores, 2017). En cambio, un metaanálisis anterior a ambos, de 4 ensayos, encontró 88,1 % con antibiótico frente a 86,0 % con placebo (OR 1,17; IC 95 % 0,70 a 1,95), sin diferencia significativa (fuente: Singer AJ y colaboradores, 2014). Para la mano no hay ensayo propio: lo prudente es asegurar un drenaje completo, sabiendo que en el ensayo de Daum el beneficio del antibiótico se limitó a quienes tenían S. aureus (fuente: Daum RS y colaboradores, 2017). Cuando todavía no hay pus, la cirugía sobra: se da un antibiótico oral que cubra grampositivos (o un espectro más amplio si hubo contacto con saliva) y se cita al paciente para control (fuente: Macneal P y colaboradores, 2023). Los baños tibios o con solución de Burow figuran en las recomendaciones de la revisión de medicina de familia (fuente: Leggit JC, 2017), pero otra revisión señala que no hay evidencia clara para recomendarlos de rutina en ninguna etapa (fuente: Macneal P y colaboradores, 2023); ambas se dan porque la discrepancia es real. Un absceso de paroniquia siempre se drena (fuente: Macneal P y colaboradores, 2023). Una búsqueda sistemática no encontró estudios que comparen el drenaje con el antibiótico oral (fuente: Shaw J y colaboradores, 2005), y si el drenaje es completo, el antibiótico normalmente no hace falta salvo en el inmunodeprimido o en la infección grave (fuente: Leggit JC, 2017). Una revisión de 2025 coincide: los cuadros tempranos pueden manejarse solo con antibiótico y los avanzados requieren incisión y drenaje (fuente: Gottlieb M y colaboradores, 2025). Primero, alejar el irritante; luego, desinflamar con corticoide tópico o un inhibidor de la calcineurina (fuente: Leggit JC, 2017). En el ensayo de 45 adultos el corticoide tópico fue mejor que los antifúngicos sistémicos (fuente: Tosti A y colaboradores, 2002). Si falla, la marsupialización eponiquial, con retiro de la uña si hay irregularidades (fuente: Bednar MS y colaboradores, 1991). Si se opera demasiado pronto, cuando aún hay inflamación difusa y no pus, el drenaje no aporta y puede dañar (fuente: Rigopoulos N y colaboradores, 2012); los cuadros tempranos pueden manejarse solo con antibiótico (fuente: Gottlieb M y colaboradores, 2025). Con absceso, se drena. Una revisión prefiere la incisión lateral: al cortar de través los tabiques de grasa y tejido fibroso abre más celdas, drena mejor y se deja cerrar por segunda intención (fuente: Rigopoulos N y colaboradores, 2012); otra, volar y longitudinal si el pus es superficial y lateral si es profundo; en ambos casos sin pasar la articulación interfalángica distal (fuente: Gottlieb M y colaboradores, 2025). En casos seleccionados se usa una incisión en palo de hockey o en boca de pez (fuente: Gottlieb M y colaboradores, 2025). En una serie de 103 infecciones agudas de la punta del dedo tratadas en urgencias con exéresis y lavado extenso bajo bloqueo digital no hubo recidivas en ningún grupo, y, para los autores, si la resección es completa el antibiótico sobra salvo comorbilidad grave (fuente: Rabarin F y colaboradores, 2017). Si el hueso ya está afectado, puede requerir resección de la falange o amputación (fuente: Rigopoulos N y colaboradores, 2012). El estándar de oro es el lavado y desbridamiento de la vaina (fuente: Frenkel Rutenberg T y colaboradores, 2020), con antibiótico intravenoso, salvo en los casos más tempranos, y con irrigación abierta o cerrada (fuente: Draeger RW y colaboradores, 2012). Una revisión de manejo propone antibiótico intravenoso, elevación, férula y vigilancia, y drenaje quirúrgico si no hay mejoría en 24 horas (fuente: Flevas DA y colaboradores, 2019). La evidencia es débil y conviene saberlo. Una revisión sistemática de 2024 incluyó 24 estudios con 1108 pacientes, todos retrospectivos y casi todos de mala calidad, y concluyó que no hay evidencia suficiente para preferir una intervención, ni siquiera la cirugía sobre el manejo no operatorio (fuente: Forder BH y colaboradores, 2024). Aun así, hay señales que ayudan a decidir: Antibiótico y cirugía precoces. En una revisión sistemática de 28 series de casos, el antibiótico dentro del tratamiento se asoció a 54 % de resultados excelentes de movilidad frente a 14 % sin él (fuente: Giladi AM y colaboradores, 2015). En una base nacional de readmisiones, el grupo no quirúrgico tuvo más readmisiones a 90 días y más amputaciones (fuente: Sawyer JD y colaboradores, 2025). Manejo sin cirugía. Existe, pero en pacientes escogidos. En una serie de 46 pacientes tratados solo con antibiótico intravenoso hospitalario bajo vigilancia de un especialista de mano, 3 terminaron operados, no se perdió ningún dedo y, de los 44 con seguimiento, 69 % recuperó una flexión completa o casi completa; los autores lo limitan a la tenosinovitis no complicada (fuente: Frenkel Rutenberg T y colaboradores, 2020). En otra cohorte, los pacientes con menos días de síntomas y menos signos de Kanavel se trataron con éxito solo con antibiótico (fuente: Latario L y colaboradores, 2023). La regla práctica que se desprende es que, si no mejora en 24 horas, se opera (fuente: Flevas DA y colaboradores, 2019). Antibiótico oral después de operar. En 110 pacientes, la readmisión fue 10,7 % con antibiótico oral ambulatorio y 5,7 % con antibiótico intravenoso en el hospital, sin diferencia significativa salvo cuando había compromiso de estructuras vecinas; no hubo diferencia en reintervenciones ni en amputaciones (fuente: Frizzell K y colaboradores, 2022). ¿Irrigación cerrada o abierta? Una revisión sistemática de series de casos encontró 71 % de resultados excelentes con irrigación por catéter frente a 26 % con lavado abierto (fuente: Giladi AM y colaboradores, 2015). Un estudio comparativo de 47 casos (32 con drenaje abierto y 15 con irrigación cerrada) halló menos complicaciones con la irrigación cerrada (3 frente a 9), pero la diferencia no fue significativa (fuente: Gutowski KA y colaboradores, 2002). Además, la irrigación continua posoperatoria no se asoció a mejores resultados funcionales que la irrigación solo intraoperatoria (20 frente a 55 pacientes) (fuente: Lille S y colaboradores, 2000). Ninguna técnica ha demostrado superioridad clara en función a largo plazo, reintervención, amputación o infección (fuente: Kennedy CD y colaboradores, 2016), y no existen estudios de nivel I que comparen el tipo de incisión (fuente: Rigopoulos N y colaboradores, 2012). La presión también cuenta. En una serie de 14 pacientes con presiones elevadas, una técnica con irrigación de la vaina y una incisión lateral dejada abierta permitió la movilización activa temprana con buenos resultados iniciales (fuente: Schnall SB y colaboradores, 1996). En un espacio profundo la cirugía no es opcional: hay que abrir y limpiar cada espacio que pueda estar comunicado, lavar durante el acto y, en algunos casos, mantener un lavado continuo después; el antibiótico, la elevación y la inmovilización van en paralelo, y la terapia de mano empieza cuando ceden los signos agudos (fuente: Rigopoulos N y colaboradores, 2012). En 9 infecciones del espacio de Parona fueron necesarias en promedio 2 idas a quirófano (fuente: Sharma KS y colaboradores, 2013). Los autores concluyen que la función final depende de combinar pronto un antibiótico que cubra el estreptococo beta hemolítico con un desbridamiento rápido y fisioterapia (fuente: Sharma KS y colaboradores, 2013). Lo que se resuelve en urgencias es el absceso de la paroniquia y del panadizo en un paciente sin signos de gravedad (fuente: Gottlieb M y colaboradores, 2025) (fuente: Rabarin F y colaboradores, 2017). Va a quirófano la tenosinovitis sin mejoría o con pus subcutáneo o isquemia, el espacio profundo, la mordedura que penetra una estructura profunda y la fascitis necrosante (fuente: Flevas DA y colaboradores, 2019) (fuente: Draeger RW y colaboradores, 2012) (fuente: National Institute for Health and Care Excellence, 2020). Se ingresa al paciente con fiebre, dolor localizado y eritema si es inmunodeprimido (fuente: Rigopoulos N y colaboradores, 2012), se deriva al hospital a quien tiene una mordedura con signos de infección grave o una herida penetrante profunda (fuente: National Institute for Health and Care Excellence, 2020), y a quien necesita antibiótico intravenoso por tenosinovitis (fuente: Flevas DA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«Resultado excelente de movilidad en tenosinovitis según el tratamiento, en la revisión de 28 series (%)» muestra lo siguiente. Con antibiótico: 54 por ciento (fuente: Giladi AM y colaboradores, 2015). Sin antibiótico: 14 por ciento (fuente: Giladi AM y colaboradores, 2015). Irrigación por catéter: 71 por ciento (fuente: Giladi AM y colaboradores, 2015). Lavado abierto: 26 por ciento (fuente: Giladi AM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«Readmisión tras operar la tenosinovitis según la vía del antibiótico (%)» muestra lo siguiente. Oral ambulatorio (75 pacientes): 10.7 por ciento (fuente: Frizzell K y colaboradores, 2022). Intravenoso hospitalario (35 pacientes): 5.7 por ciento (fuente: Frizzell K y colaboradores, 2022). En el documento Word de este tema encontrarás además: Curación de abscesos cutáneos tras el drenaje (no específico de mano; %); Paroniquia crónica: uñas mejoradas o curadas (%; calculado de los recuentos); Qué dice la evidencia y qué tan sólida es. Con esto cerramos tratamiento: drenar lo que está cerrado, tratar al germen y decidir con honestidad cuánta evidencia hay. Sigamos con técnica: cómo se hace, por qué y qué evitar (apoyo de estudio, no sustituye al tutor).</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cómo se hace, por qué y qué evitar (apoyo de estudio, no sustituye al tutor). Estas descripciones sirven para entender qué se hace y por qué. Lo que no tiene estudio que lo respalde se rotula práctica habitual y no lleva cifras. Operar siempre es con tu tutor y con el protocolo del hospital. Principios comunes. Campo sin sangre para ver los espacios y drenar por vías anatómicas seguras; basta elevar la mano y el antebrazo, y se evita el vendaje de Esmarch para no propagar la infección (fuente: Rigopoulos N y colaboradores, 2012). Anestesia suficiente, cultivo antes del antibiótico y lavado abundante (fuente: Rigopoulos N y colaboradores, 2012) (fuente: Rabarin F y colaboradores, 2017). Errores frecuentes del residente. Drenar sin absceso: una celulitis difusa o un panadizo herpético no se incide (fuente: Rigopoulos N y colaboradores, 2012) (fuente: Flevas DA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Cruzar el pliegue de la interfalángica distal con la incisión de un panadizo, que expone la articulación o la vaina (fuente: Gottlieb M y colaboradores, 2025) (fuente: Rigopoulos N y colaboradores, 2012). Exanguinar con Esmarch (fuente: Rigopoulos N y colaboradores, 2012). Confiar en que «ya no duele» como señal de mejoría: puede ser ruptura de la vaina o necrosis de los septos (fuente: Rigopoulos N y colaboradores, 2012). No explorar la herida del nudillo en un golpe de puño cerrado (fuente: Shewring DJ y colaboradores, 2015). No programar seguimiento: en una serie, 20 pacientes con mordedura de puño cerrado abandonaron el control en la primera semana tras la cirugía (fuente: Shewring DJ y colaboradores, 2015). Lesionar la rama motora tenar del mediano al drenar la bursa radial (fuente: Rigopoulos N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«Exploración quirúrgica de lesiones por puño cerrado en 147 pacientes (%)» muestra lo siguiente. Articulación penetrada (159 lesiones articulares): 96 por ciento (fuente: Shewring DJ y colaboradores, 2015). Lesiones de MCF con resultado satisfactorio o bueno: 100 por ciento (fuente: Shewring DJ y colaboradores, 2015). Lesiones de IFP con mal resultado: 42 por ciento (fuente: Shewring DJ y colaboradores, 2015). Con esto cerramos técnica: cómo se hace, por qué y qué evitar (apoyo de estudio, no sustituye al tutor). Sigamos con mordeduras humanas y animales: la herida pequeña que abre una articulación.</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mordeduras humanas y animales: la herida pequeña que abre una articulación. Por qué son especiales en la mano. Una mordedura en la mano se infecta con más facilidad que en otras zonas porque hay muchos compartimentos pequeños y poca cobertura (fuente: Flevas DA y colaboradores, 2019). El animal importa. Una mordedura de gato se infecta mucho más (cerca de 50 %) que una de perro (cerca de 4 %) (fuente: Flevas DA y colaboradores, 2019): el colmillo fino del gato hace una punción que se sella enseguida con las bacterias dentro, mientras el perro aplasta y desgarra y deja una herida amplia que drena (fuente: Flevas DA y colaboradores, 2019). En 193 pacientes con mordedura de gato en la mano, 30 % fue hospitalizado, la estancia media fue de 3,2 días y 67 % de los hospitalizados necesitó lavado y desbridamiento (fuente: Babovic N y colaboradores, 2014). Predijeron el ingreso el tabaquismo, la inmunosupresión y una mordedura situada sobre una articulación o una vaina; en cambio, ni la demora en consultar ni los leucocitos, la VSG o la PCR de llegada sirvieron para anticiparlo (fuente: Babovic N y colaboradores, 2014). La herida de puño cerrado («fight bite»). Es la herida del dorso de la mano tras un golpe de puño cerrado en una pelea (fuente: Flevas DA y colaboradores, 2019); puede esconder una artrotomía, una fractura metacarpiana abierta o un diente roto (fuente: Flevas DA y colaboradores, 2019). En una serie quirúrgica de 147 pacientes, la articulación estaba penetrada en 96 % de las lesiones (fuente: Shewring DJ y colaboradores, 2015). La metacarpofalángica evolucionó bien: ningún paciente con esa lesión tuvo un resultado peor que satisfactorio. La interfalángica proximal, no: 42 % terminó con mal resultado, incluidas 4 amputaciones y 1 artrodesis (fuente: Shewring DJ y colaboradores, 2015). Qué germen esperar. En mordeduras humanas infectadas hay flora oral polimicrobiana: Streptococcus anginosus 52 %, S. aureus 30 %, Eikenella corrodens 30 %, Fusobacterium nucleatum 32 % y Prevotella melaninogenica 22 % (fuente: Talan DA y colaboradores, 2003). En perro y gato, Pasteurella es lo más frecuente (50 % y 75 %) (fuente: Talan DA y colaboradores, 1999). En 121 pacientes operados por infección profunda de la mano con Pasteurella, 12,4 % necesitó revisión quirúrgica; en análisis univariado (sin ajuste multivariable), los factores de riesgo fueron diabetes (OR 3,9), artritis séptica (OR 4,0), un retraso de más de 72 horas (OR 4,4) y edad de 45 a 65 años (OR 4,6) (fuente: Manchon J y colaboradores, 2026). Profilaxis antibiótica: lo que sabemos y lo que no. Una revisión Cochrane de 8 ensayos encontró que la profilaxis redujo la infección tras mordeduras humanas, pero no tras mordeduras de perro o gato (fuente: Medeiros I y colaboradores, 2001). En las mordeduras de la mano la profilaxis redujo la infección (OR 0,10; IC 95 % 0,01 a 0,86; NNT 4, IC 95 % 2 a 50) (fuente: Medeiros I y colaboradores, 2001). Es una revisión antigua y sus propios autores piden investigación confirmatoria (fuente: Medeiros I y colaboradores, 2001). En un ensayo doble ciego con 185 pacientes con mordedura animal de espesor total, la combinación amoxicilina-clavulánico no mostró beneficio significativo en heridas de menos de 9 horas y redujo la infección en las de 9 a 24 horas (P = 0,023, con números pequeños) (fuente: Brakenbury PH y colaboradores, 1989). Qué recomienda hoy una guía abierta. La guía NICE de 2020 evalúa riesgo de tétanos, rabia e infección viral por sangre, y pide lavar y desbridar según se necesite (fuente: National Institute for Health and Care Excellence, 2020). No ofrece profilaxis si la mordedura humana no rompió la piel y sí la ofrece si rompió la piel y sangró (fuente: National Institute for Health and Care Excellence, 2020). Si rompió la piel sin sangrar, la considera en zonas de alto riesgo como las manos o en el paciente con diabetes, inmunosupresión, asplenia o hepatopatía descompensada (fuente: National Institute for Health and Care Excellence, 2020). En mordedura de gato que rompió la piel y sangró, ofrece profilaxis (fuente: National Institute for Health and Care Excellence, 2020); en mordedura de perro que sangró, la ofrece si penetró hueso, articulación, tendón o vasos, si es profunda, por punción o aplastamiento, o si está visiblemente contaminada (fuente: National Institute for Health and Care Excellence, 2020). Qué antibiótico y por cuánto tiempo. La primera elección oral en adultos es coamoxiclav, 250/125 mg o 500/125 mg tres veces al día; la alternativa en alergia a penicilina es doxiciclina con metronidazol (fuente: National Institute for Health and Care Excellence, 2020). La profilaxis dura 3 días y el tratamiento 5 días, y el curso de 5 días puede ampliarse a 7, con revisión, si hubo destrucción importante de tejido o penetración a hueso, articulación, tendón o vasos (fuente: National Institute for Health and Care Excellence, 2020). NICE también pide tomar un hisopado si hay secreción, reevaluar si no mejora en 24 a 48 horas y derivar a hospital si hay celulitis grave, absceso, osteomielitis, artritis séptica, fascitis necrosante, sepsis o una herida penetrante que afecte arterias, articulaciones, nervios, músculos, tendones o hueso (fuente: National Institute for Health and Care Excellence, 2020).</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«Gravedad de las mordeduras de la mano en distintas series (%; los denominadores son distintos)» muestra lo siguiente. Mordedura de perro: infección (aprox.): 4 por ciento (fuente: Flevas DA y colaboradores, 2019). Mordedura de gato: infección (aprox.): 50 por ciento (fuente: Flevas DA y colaboradores, 2019). Gato en la mano: hospitalizados (193 pacientes): 30 por ciento (fuente: Babovic N y colaboradores, 2014). Gato en la mano: hospitalizados que necesitaron lavado quirúrgico: 67 por ciento (fuente: Babovic N y colaboradores, 2014). Puño cerrado: articulación penetrada (159 lesiones): 96 por ciento (fuente: Shewring DJ y colaboradores, 2015). Pasteurella en mano profunda: revisión quirúrgica (121 pacientes): 12.4 por ciento (fuente: Manchon J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«Profilaxis antibiótica en mordeduras según NICE (adultos)» tiene 3 columnas: Mordedura, No ofrecer, Ofrecer o considerar. Fila 1: Mordedura, Humana; No ofrecer, No rompió la piel (fuente: National Institute for Health and Care Excellence, 2020); Ofrecer o considerar, Rompió la piel y sangró: ofrecer; rompió la piel sin sangrar: considerar si es mano u otra zona de riesgo, o si hay comorbilidad (fuente: National Institute for Health and Care Excellence, 2020). Fila 2: Mordedura, Gato; No ofrecer, No rompió la piel (fuente: National Institute for Health and Care Excellence, 2020); Ofrecer o considerar, Rompió la piel y sangró: ofrecer; sin sangrar pero posiblemente profunda: considerar (fuente: National Institute for Health and Care Excellence, 2020). Fila 3: Mordedura, Perro u otra mascota tradicional; No ofrecer, No rompió la piel, o rompió sin sangrar (fuente: National Institute for Health and Care Excellence, 2020); Ofrecer o considerar, Sangró y penetró estructuras profundas, es profunda o está contaminada: ofrecer; sangró en mano o paciente de riesgo: considerar (fuente: National Institute for Health and Care Excellence, 2020). (fuente: National Institute for Health and Care Excellence, 2020). En el documento Word de este tema encontrarás además: Antibiótico en mordeduras: adultos (NICE). Con esto cerramos mordeduras humanas y animales: la herida pequeña que abre una articulación. Sigamos con complicaciones: rigidez, necrosis tendinosa, extensión del pus y amputación.</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rigidez, necrosis tendinosa, extensión del pus y amputación. Rigidez. Conviene avisarlo desde el inicio: incluso un paciente sano, bien tratado y a tiempo, suele quedar con algo de rigidez; la llegada tardía o las comorbilidades empujan hacia la rigidez grave o la amputación (fuente: Draeger RW y colaboradores, 2012). El problema es mecánico: las adherencias que deja la inflamación dentro de la vaina frenan el deslizamiento del tendón, y el dedo pierde recorrido (fuente: Hermena S y colaboradores, 2026). Necrosis tendinosa y amputación. Con la vaina a presión, el tendón recibe todavía menos sangre y puede cicatrizar mal o romperse (fuente: Hermena S y colaboradores, 2026). En la serie de 75 pacientes de Pang, la amputación fue de 0 % en el grupo I, 8 % en el II y 59 % en el III (fuente: Pang HN y colaboradores, 2007); en 341 pacientes de una serie marroquí fue de 11,4 % (fuente: Idarrha F y colaboradores, 2026). Una base nacional de readmisiones encontró 13,25 % de readmisión a 90 días, con las infecciones como primera causa, y más readmisiones y amputaciones en el grupo no quirúrgico (fuente: Sawyer JD y colaboradores, 2025). Extensión del pus. La tenosinovitis del pulgar o del meñique puede alcanzar la bursa y el espacio de Parona y formar un absceso en herradura (fuente: Hermena S y colaboradores, 2026). En una serie de 9 pacientes, el espacio de Parona se acompañó de compresión aguda del nervio mediano en 7 y de 0 % a 95 % de movimiento activo final del dedo afectado (fuente: Sharma KS y colaboradores, 2013). Necesidad de reintervenir. En 126 adultos con tenosinovitis séptica, 18 necesitaron al menos otra intervención, y el único factor presente al ingreso asociado fue el absceso subcutáneo (OR 4,6; IC 95 % 1,5 a 14,0) (fuente: Müller CT y colaboradores, 2015). En el espacio de Parona fueron necesarias en promedio 2 idas a quirófano (fuente: Sharma KS y colaboradores, 2013). En la serie de puño cerrado el número de desbridamientos fue de 2 a 8 (fuente: Shewring DJ y colaboradores, 2015). Dolor residual. En 121 pacientes con infección profunda por Pasteurella, el dolor neuropático residual fue de 26 % y el mecánico de 14 % (fuente: Manchon J y colaboradores, 2026). Otras complicaciones a vigilar. La osteomielitis de la mano es poco frecuente, entre 1 % y 6 % de las infecciones, y la falange distal es el hueso más comprometido (38 %) (fuente: Flevas DA y colaboradores, 2019). La artritis séptica y la fascitis necrosante, junto con la tenosinovitis y los espacios profundos, están entre las infecciones de la mano que exigen tratamiento inmediato (fuente: Flevas DA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«Amputación, readmisión o revisión quirúrgica en distintas series (%; denominadores distintos)» muestra lo siguiente. Pang: amputación en el grupo I: 0 por ciento (fuente: Pang HN y colaboradores, 2007). Pang: amputación en el grupo II: 8 por ciento (fuente: Pang HN y colaboradores, 2007). Pang: amputación en el grupo III: 59 por ciento (fuente: Pang HN y colaboradores, 2007). Serie marroquí de 341 pacientes: amputación: 11.4 por ciento (fuente: Idarrha F y colaboradores, 2026). Base nacional de readmisiones: readmisión a 90 días: 13.2 por ciento (fuente: Sawyer JD y colaboradores, 2025). Serie de conservador: complicaciones: 4.3 por ciento (fuente: Frenkel Rutenberg T y colaboradores, 2020). Pasteurella en mano profunda: revisión quirúrgica: 12.4 por ciento (fuente: Manchon J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«Factores asociados a mal resultado y fuente» tiene 3 columnas: Factor, Qué se asoció, Fuente. Fila 1: Factor, Edad mayor de 43 años; diabetes, enfermedad vascular periférica o insuficiencia renal; Qué se asoció, Peor resultado en tenosinovitis; Fuente, (fuente: Pang HN y colaboradores, 2007). Fila 2: Factor, Pus subcutáneo, isquemia digital e infección polimicrobiana; Qué se asoció, Peor resultado en tenosinovitis; Fuente, (fuente: Pang HN y colaboradores, 2007). Fila 3: Factor, Retraso de consulta (OR ajustado 1,13 por día), diabetes (OR ajustado 3,19) y estadio de Michon (OR ajustado 8,71 por nivel); Qué se asoció, Resultado funcional desfavorable; Fuente, (fuente: Idarrha F y colaboradores, 2026). Fila 4: Factor, Infección anaerobia y diabetes; Qué se asoció, Amputación en el subanálisis; Fuente, (fuente: Frizzell K y colaboradores, 2022). Fila 5: Factor, Absceso subcutáneo; Qué se asoció, Necesidad de otro desbridamiento (OR 4,6); Fuente, (fuente: Müller CT y colaboradores, 2015). Fila 6: Factor, Diabetes, artritis séptica, retraso de más de 72 horas y edad de 45 a 65 años; Qué se asoció, Revisión quirúrgica en infección por Pasteurella; Fuente, (fuente: Manchon J y colaboradores, 2026). Fila 7: Factor, Fumar, inmunocompromiso y mordedura sobre articulación o vaina; Qué se asoció, Hospitalización tras mordedura de gato; Fuente, (fuente: Babovic N y colaboradores, 2014). (fuente: Pang HN y colaboradores, 2007) (fuente: Frizzell K y colaboradores, 2022) (fuente: Müller CT y colaboradores, 2015) (fuente: Idarrha F y colaboradores, 2026) (fuente: Babovic N y colaboradores, 2014) (fuente: Manchon J y colaboradores, 2026). Con esto cerramos complicaciones: rigidez, necrosis tendinosa, extensión del pus y amputación. Sigamos con pronóstico: qué se puede esperar y qué lo empeora.</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se puede esperar y qué lo empeora. Qué esperar de la movilidad. En la clasificación de Pang, la recuperación media del movimiento activo total fue de 80 % en el grupo I, 72 % en el II y 49 % en el III (fuente: Pang HN y colaboradores, 2007). En 44 pacientes con tenosinovitis tratados solo con antibiótico intravenoso y seguidos 55 ± 45 meses, la flexión final fue completa o casi completa en 69 % (fuente: Frenkel Rutenberg T y colaboradores, 2020). En 341 pacientes, el resultado funcional fue bueno o excelente en 68,9 % (fuente: Idarrha F y colaboradores, 2026). Tras una herida de puño cerrado en la metacarpofalángica el resultado fue satisfactorio o bueno en todos los que completaron el seguimiento, pero en la interfalángica proximal 42 % tuvo mal resultado (fuente: Shewring DJ y colaboradores, 2015). Qué lo empeora.</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retraso pesa mucho: cada día de retraso en consultar se asoció a un aumento de las probabilidades de mal resultado funcional (OR ajustado 1,13 por día) (fuente: Idarrha F y colaboradores, 2026); en la infección por Pasteurella, un retraso de más de 72 horas se asoció a revisión quirúrgica (OR 4,4) (fuente: Manchon J y colaboradores, 2026). También empeoran la diabetes, la vasculopatía y el estadio avanzado (fuente: Pang HN y colaboradores, 2007) (fuente: Idarrha F y colaboradores, 2026). Lo que se le dice al paciente. Aun con tratamiento rápido, puede quedar rigidez (fuente: Draeger RW y colaboradores, 2012); el pronóstico depende del grupo de Pang, del retraso y de las enfermedades de base (fuente: Pang HN y colaboradores, 2007) (fuente: Idarrha F y colaboradores, 2026). Y sobre el dolor: en 121 pacientes con Pasteurella en la mano, hubo dolor neuropático residual en 26 % y mecánico en 14 % (fuente: Manchon J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«Buenos resultados funcionales en distintas series de tenosinovitis (%; las definiciones de resultado difieren)» muestra lo siguiente. Pang grupo I: recuperación media del movimiento: 80 por ciento (fuente: Pang HN y colaboradores, 2007). Pang grupo II: recuperación media del movimiento: 72 por ciento (fuente: Pang HN y colaboradores, 2007). Pang grupo III: recuperación media del movimiento: 49 por ciento (fuente: Pang HN y colaboradores, 2007). Serie israelí conservadora: flexión final completa o casi completa: 69 por ciento (fuente: Frenkel Rutenberg T y colaboradores, 2020). Serie de 341: resultado bueno o excelente: 68.9 por ciento (fuente: Idarrha F y colaboradores, 2026). Con esto cerramos pronóstico: qué se puede esperar y qué lo empeora. Sigamos con rehabilitación: movilizar pronto, con la infección ya controlada.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movilizar pronto, con la infección ya controlada. Principio. Un terapeuta de mano entra pronto: cuida la herida y guía los ejercicios pasivos asistidos y activos de muñeca y dedos (fuente: Rekant MS y colaboradores, 2020). La rehabilitación arranca cuando ceden los signos agudos (fuente: Rigopoulos N y colaboradores, 2012). Una incisión lateral dejada abierta tras la irrigación permitió la movilización activa temprana en una serie pequeña (fuente: Schnall SB y colaboradores, 1996). Si hay irrigación posoperatoria. El sistema se retira a las 24 a 48 horas y los ejercicios empiezan al retirarlo (fuente: Rigopoulos N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irrigación continua no mostró mejores resultados funcionales que la intraoperatoria sola (fuente: Lille S y colaboradores, 2000). Qué se sabe y qué no. La recomendación de sumar pronto a un terapeuta de mano viene de una revisión de expertos (fuente: Rekant MS y colaboradores, 2020). En las fuentes abiertas de este capítulo no apareció un ensayo que compare protocolos de movilización. Sin dato verificable: un protocolo óptimo con tiempos y cargas.</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decirle al paciente. El dedo infectado tiende a rigidizarse aun con tratamiento oportuno (fuente: Draeger RW y colaboradores, 2012); conviene pedirle que mueva lo que no esté inmovilizado y que acuda a cada control (práctica habitual). El objetivo funcional realista depende del grupo de Pang y del retraso (fuente: Pang HN y colaboradores, 2007) (fuente: Idarrha F y colaboradores, 2026). Con esto cerramos rehabilitación: movilizar pronto, con la infección ya controlada.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 drenaje manda: el absceso o el pus en espacio cerrado se drena con campo sin sangre y sin Esmarch (fuente: Rigopoulos N y colaboradores, 2012); con drenaje completo, el antibiótico oral normalmente no hace falta en el paciente sano (fuente: Leggit JC, 2017). Sospechar tenosinovitis es motivo suficiente para actuar: Kanavel es sensible y poco específico, y el retraso empeora el resultado (fuente: Kennedy CD y colaboradores, 2017) (fuente: Idarrha F y colaboradores, 2026). No se drena un panadizo herpético: se distingue por la pulpa blanda, las vesículas y el pródromo ardoroso (fuente: Flevas DA y colaboradores, 2019). Toda herida del nudillo tras un golpe de puño cerrado es articular hasta demostrar lo contrario: explora y lava (fuente: Shewring DJ y colaboradores, 2015). Piensa en el germen y en el huésped: la tasa local de SARM, la diabetes, las drogas intravenosas y la inmunosupresión cambian el antibiótico y el pronóstico (fuente: Wilson PC y colaboradores, 2009) (fuente: Fowler JR y colaboradores, 2013) (fuente: Pang HN y colaboradores, 2007).</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Cultivo del pus o de la vaina antes del antibiótico (fuente: Rigopoulos N y colaboradores, 2012). Paciente inestable con una infección de partes blandas poco llamativa: piensa en fascitis necrosante (fuente: Flevas DA y colaboradores, 2019). Mordedura: evalúa riesgo de tétanos, rabia y virus de transmisión por sangre (fuente: National Institute for Health and Care Excellence, 2020). Dedo doloroso en un paciente anticoagulado: puede ser sangrado en la vaina y no infección (fuente: Rigopoulos N y colaboradores, 2012). Diabético con infección de la mano: mayor riesgo de amputación (fuente: Pang HN y colaboradores, 2007) (fuente: Frizzell K y colaboradores, 2022). En la tenosinovitis del pulgar o del meñique, examina siempre la palma y el antebrazo distal (fuente: Sharma KS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El pus en un espacio cerrado se drena; el antibiótico completa (fuente: Rigopoulos N y colaboradores, 2012) (fuente: Leggit JC, 2017). Sospecha de tenosinovitis: se actúa, no se espera a los 4 signos (fuente: Kennedy CD y colaboradores, 2017) (fuente: Kennedy CD y colaboradores, 2016). No se incide un panadizo herpético y no se cruza la interfalángica distal (fuente: Flevas DA y colaboradores, 2019) (fuente: Gottlieb M y colaboradores, 2025). Una herida de puño cerrado es articular hasta demostrar lo contrario (fuente: Shewring DJ y colaboradores, 2015). El pronóstico depende de la isquemia, el pus subcutáneo, la diabetes y el retraso (fuente: Pang HN y colaboradores, 2007) (fuente: Idarrha F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paroniquia aguda · paroniquia crónica · panadizo · felon · tenosinovitis flexora piógena · signos de Kanavel · vaina flexora · bursa radial · bursa cubital · espacio de Parona · absceso en herradura · espacio tenar · espacio palmar medio · botón de cuello de camisa · collar button · mordedura humana · mordedura de gato · herida de puño cerrado · fight bite · Eikenella corrodens · Pasteurella · SARM · coamoxiclav · clasificación de Pang · irrigación cerrada · panadizo herpético · síndrome compartimental digital · marsupialización eponiquial.</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Absceso del pliegue ungueal: se drena; con drenaje completo, normalmente sin antibiótico (fuente: Leggit JC, 2017). Panadizo: incisión volar si es superficial o lateral si es profundo, sin cruzar la interfalángica distal (fuente: Gottlieb M y colaboradores, 2025). Kanavel, por signo: sensibilidad 91,4 % a 97,1 %; especificidad 51,3 % a 69,2 % (fuente: Kennedy CD y colaboradores, 2017). Pulpa blanda con vesículas y pródromo ardoroso: herpes, no se drena (fuente: Flevas DA y colaboradores, 2019). Dedo en salchicha: el signo más frecuente en la serie de Pang, 97 % (fuente: Kennedy CD y colaboradores, 2016). Puño cerrado con herida en el nudillo: articulación abierta hasta demostrar lo contrario (fuente: Shewring DJ y colaboradores, 2015). Mordedura de la mano: profilaxis con OR 0,10 (fuente: Medeiros I y colaboradores, 2001); si NICE la indica, coamoxiclav (fuente: National Institute for Health and Care Excellence, 2020). Pus subcutáneo más isquemia: amputación de 59 % en Pang (fuente: Pang HN y colaboradores, 2007). Vaina infectada: hasta 30 mmHg (fuente: Hermena S y colaboradores, 2026); 8 de 14 pacientes llegaron a 30 mmHg o más (fuente: Schnall SB y colaboradores, 1996). Dorso muy hinchado no descarta un absceso palmar profundo (fuente: Rigopoulos N y colaboradores, 2012).</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pacientes reales. Hombre de 52 años con diabetes tipo 2 mal controlada. Hace 3 días se cortó la cara volar del dedo índice derecho con un cuchillo de cocina. Hoy el dedo está hinchado de forma uniforme y semiflexionado, con dolor al recorrer la vaina y dolor intenso al extenderlo pasivamente. La piel volar está tensa, con una colección subcutánea visible, y la punta del dedo está fría y de color azulado. Temperatura de 37,9 °C.</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diagnóstico sospechas y qué signos lo sustentan?. ¿En qué grupo de Pang está y qué le dices del pronóstico?. ¿Qué haces en las primeras horas y por qué no esperas?. ¿Qué factores de mal pronóstico tiene este paciente?.</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Tiene los 4 signos de Kanavel y sospecha de tenosinovitis flexora piógena (fuente: Kennedy CD y colaboradores, 2016). Con pus subcutáneo e isquemia digital está en el grupo III de Pang, en el que la serie reportó amputación de 59 % y recuperación media del movimiento de 49 % (fuente: Pang HN y colaboradores, 2007). La diabetes agrega riesgo de mal resultado (fuente: Pang HN y colaboradores, 2007) (fuente: Idarrha F y colaboradores, 2026). No se difiere: cultivo, antibiótico intravenoso, elevación y férula (fuente: Flevas DA y colaboradores, 2019) (fuente: Rigopoulos N y colaboradores, 2012), y drenaje quirúrgico de la vaina, que es el tratamiento de todo caso que no sea muy temprano (fuente: Draeger RW y colaboradores, 2012). Se le informa que, aun con tratamiento rápido, puede quedar rigidez y que existe riesgo real de amputación (fuente: Draeger RW y colaboradores, 2012) (fuente: Pang HN y colaboradores, 2007). En la tenosinovitis, la isquemia, el pus subcutáneo y la diabetes cambian la urgencia y lo que se le cuenta al paciente (fuente: Pang HN y colaboradores, 2007) (fuente: Idarrha F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chart" Target="../charts/char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chart" Target="../charts/char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chart" Target="../charts/char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chart" Target="../charts/chart1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Infecciones de la mano: dónde está el pus, qué se hace y qué evidencia lo respalda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mano-muneca · mano-urgencias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2026-11-04.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5 cuadros que se reconocen por dónde queda el pus</a:t>
            </a:r>
          </a:p>
          <a:p>
            <a:pPr marL="347472" indent="-347472">
              <a:spcAft>
                <a:spcPts val="1400"/>
              </a:spcAft>
              <a:buChar char="•"/>
            </a:pPr>
            <a:r>
              <a:rPr sz="2200">
                <a:solidFill>
                  <a:srgbClr val="263238"/>
                </a:solidFill>
                <a:latin typeface="Calibri"/>
              </a:rPr>
              <a:t>2. Epidemiología: qué tan frecuentes son y a quién le tocan</a:t>
            </a:r>
          </a:p>
          <a:p>
            <a:pPr marL="347472" indent="-347472">
              <a:spcAft>
                <a:spcPts val="1400"/>
              </a:spcAft>
              <a:buChar char="•"/>
            </a:pPr>
            <a:r>
              <a:rPr sz="2200">
                <a:solidFill>
                  <a:srgbClr val="263238"/>
                </a:solidFill>
                <a:latin typeface="Calibri"/>
              </a:rPr>
              <a:t>3. Mecanismo: cómo entra el germen y por qué el espacio cerrado lo empeora todo</a:t>
            </a:r>
          </a:p>
          <a:p>
            <a:pPr marL="347472" indent="-347472">
              <a:spcAft>
                <a:spcPts val="1400"/>
              </a:spcAft>
              <a:buChar char="•"/>
            </a:pPr>
            <a:r>
              <a:rPr sz="2200">
                <a:solidFill>
                  <a:srgbClr val="263238"/>
                </a:solidFill>
                <a:latin typeface="Calibri"/>
              </a:rPr>
              <a:t>4. Anatomía: el pulpejo, la vaina flexora, las bursas y los espacios profundos</a:t>
            </a:r>
          </a:p>
          <a:p>
            <a:pPr marL="347472" indent="-347472">
              <a:spcAft>
                <a:spcPts val="1400"/>
              </a:spcAft>
              <a:buChar char="•"/>
            </a:pPr>
            <a:r>
              <a:rPr sz="2200">
                <a:solidFill>
                  <a:srgbClr val="263238"/>
                </a:solidFill>
                <a:latin typeface="Calibri"/>
              </a:rPr>
              <a:t>5. Variantes que cambian la conducta</a:t>
            </a:r>
          </a:p>
          <a:p>
            <a:pPr marL="347472" indent="-347472">
              <a:spcAft>
                <a:spcPts val="1400"/>
              </a:spcAft>
              <a:buChar char="•"/>
            </a:pPr>
            <a:r>
              <a:rPr sz="2200">
                <a:solidFill>
                  <a:srgbClr val="263238"/>
                </a:solidFill>
                <a:latin typeface="Calibri"/>
              </a:rPr>
              <a:t>6. Microbiología: qué germen sospechar y por qué cambia con el escenario</a:t>
            </a:r>
          </a:p>
          <a:p>
            <a:pPr marL="347472" indent="-347472">
              <a:spcAft>
                <a:spcPts val="1400"/>
              </a:spcAft>
              <a:buChar char="•"/>
            </a:pPr>
            <a:r>
              <a:rPr sz="2200">
                <a:solidFill>
                  <a:srgbClr val="263238"/>
                </a:solidFill>
                <a:latin typeface="Calibri"/>
              </a:rPr>
              <a:t>7. Clasificación: 3 ejes, cada uno para una decisión distinta</a:t>
            </a:r>
          </a:p>
          <a:p>
            <a:pPr marL="347472" indent="-347472">
              <a:spcAft>
                <a:spcPts val="1400"/>
              </a:spcAft>
              <a:buChar char="•"/>
            </a:pPr>
            <a:r>
              <a:rPr sz="2200">
                <a:solidFill>
                  <a:srgbClr val="263238"/>
                </a:solidFill>
                <a:latin typeface="Calibri"/>
              </a:rPr>
              <a:t>8. Diagnóstico: lo clínico manda, la imagen busca lo que no se ve</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Examen físico: los signos de Kanavel, con su rendimiento real</a:t>
            </a:r>
          </a:p>
          <a:p>
            <a:pPr marL="347472" indent="-347472">
              <a:spcAft>
                <a:spcPts val="1400"/>
              </a:spcAft>
              <a:buChar char="•"/>
            </a:pPr>
            <a:r>
              <a:rPr sz="2200">
                <a:solidFill>
                  <a:srgbClr val="263238"/>
                </a:solidFill>
                <a:latin typeface="Calibri"/>
              </a:rPr>
              <a:t>10. Imágenes: qué buscar con la radiografía, la ecografía y la tomografía</a:t>
            </a:r>
          </a:p>
          <a:p>
            <a:pPr marL="347472" indent="-347472">
              <a:spcAft>
                <a:spcPts val="1400"/>
              </a:spcAft>
              <a:buChar char="•"/>
            </a:pPr>
            <a:r>
              <a:rPr sz="2200">
                <a:solidFill>
                  <a:srgbClr val="263238"/>
                </a:solidFill>
                <a:latin typeface="Calibri"/>
              </a:rPr>
              <a:t>11. Algoritmo de la mano infectada en urgencias: dónde está el pus y qué hacer</a:t>
            </a:r>
          </a:p>
          <a:p>
            <a:pPr marL="347472" indent="-347472">
              <a:spcAft>
                <a:spcPts val="1400"/>
              </a:spcAft>
              <a:buChar char="•"/>
            </a:pPr>
            <a:r>
              <a:rPr sz="2200">
                <a:solidFill>
                  <a:srgbClr val="263238"/>
                </a:solidFill>
                <a:latin typeface="Calibri"/>
              </a:rPr>
              <a:t>12. Tratamiento: drenar lo que está cerrado, tratar al germen y decidir con honestidad cuánta evidencia hay</a:t>
            </a:r>
          </a:p>
          <a:p>
            <a:pPr marL="347472" indent="-347472">
              <a:spcAft>
                <a:spcPts val="1400"/>
              </a:spcAft>
              <a:buChar char="•"/>
            </a:pPr>
            <a:r>
              <a:rPr sz="2200">
                <a:solidFill>
                  <a:srgbClr val="263238"/>
                </a:solidFill>
                <a:latin typeface="Calibri"/>
              </a:rPr>
              <a:t>13. Técnica: cómo se hace, por qué y qué evitar (apoyo de estudio, no sustituye al tutor)</a:t>
            </a:r>
          </a:p>
          <a:p>
            <a:pPr marL="347472" indent="-347472">
              <a:spcAft>
                <a:spcPts val="1400"/>
              </a:spcAft>
              <a:buChar char="•"/>
            </a:pPr>
            <a:r>
              <a:rPr sz="2200">
                <a:solidFill>
                  <a:srgbClr val="263238"/>
                </a:solidFill>
                <a:latin typeface="Calibri"/>
              </a:rPr>
              <a:t>14. Mordeduras humanas y animales: la herida pequeña que abre una articulación</a:t>
            </a:r>
          </a:p>
          <a:p>
            <a:pPr marL="347472" indent="-347472">
              <a:spcAft>
                <a:spcPts val="1400"/>
              </a:spcAft>
              <a:buChar char="•"/>
            </a:pPr>
            <a:r>
              <a:rPr sz="2200">
                <a:solidFill>
                  <a:srgbClr val="263238"/>
                </a:solidFill>
                <a:latin typeface="Calibri"/>
              </a:rPr>
              <a:t>15. Complicaciones: rigidez, necrosis tendinosa, extensión del pus y amputación</a:t>
            </a:r>
          </a:p>
          <a:p>
            <a:pPr marL="347472" indent="-347472">
              <a:spcAft>
                <a:spcPts val="1400"/>
              </a:spcAft>
              <a:buChar char="•"/>
            </a:pPr>
            <a:r>
              <a:rPr sz="2200">
                <a:solidFill>
                  <a:srgbClr val="263238"/>
                </a:solidFill>
                <a:latin typeface="Calibri"/>
              </a:rPr>
              <a:t>16. Pronóstico: qué se puede esperar y qué lo empeora</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Rigopoulos N et al. Orthop Rev (Pavia). 2012. doi:10.4081/or.2012.e19</a:t>
            </a:r>
          </a:p>
          <a:p>
            <a:r>
              <a:rPr sz="1000">
                <a:solidFill>
                  <a:srgbClr val="5A6469"/>
                </a:solidFill>
                <a:latin typeface="Calibri"/>
              </a:rPr>
              <a:t>[r25] Hermena S et al. In: StatPearls [Internet]. 2026. PMID 35015439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mano casi todo lo grave se decide por la anatomía: la infección queda atrapada en un espacio cerrado (pulpa, vaina flexora o espacio profundo de la palma)… [r10]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5 cuadros que se reconocen por dónde queda el pus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Leggit JC. Am Fam Physician. 2017. PMID 28671378</a:t>
            </a:r>
          </a:p>
          <a:p>
            <a:r>
              <a:rPr sz="800">
                <a:solidFill>
                  <a:srgbClr val="5A6469"/>
                </a:solidFill>
                <a:latin typeface="Calibri"/>
              </a:rPr>
              <a:t>[r2] Gottlieb M et al. J Emerg Med. 2025. doi:10.1016/j.jemermed.2025.07.054</a:t>
            </a:r>
          </a:p>
          <a:p>
            <a:r>
              <a:rPr sz="800">
                <a:solidFill>
                  <a:srgbClr val="5A6469"/>
                </a:solidFill>
                <a:latin typeface="Calibri"/>
              </a:rPr>
              <a:t>[r7] Nardi NM et al. In: StatPearls [Internet]. 2024. PMID 28613683</a:t>
            </a:r>
          </a:p>
          <a:p>
            <a:r>
              <a:rPr sz="800">
                <a:solidFill>
                  <a:srgbClr val="5A6469"/>
                </a:solidFill>
                <a:latin typeface="Calibri"/>
              </a:rPr>
              <a:t>[r8] Macneal P et al. In: StatPearls [Internet]. 2023. PMID 32644572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mano se infecta de muchas maneras, pero casi todo lo que llega a una guardia cabe en 5 cuadros: paroniquia, panadizo, tenosinovitis flexora piógena…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5 cuadros que se reconocen por dónde queda el pus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Macneal P et al. In: StatPearls [Internet]. 2023. PMID 32644572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detalle de lenguaje que evita errores: la paroniquia es aguda si lleva menos de 6 semanas y crónica si lleva 6 o más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Mapa de los 5 cuadros: dónde está, por qué asusta y primer movimiento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Leggit JC. Am Fam Physician. 2017. PMID 28671378</a:t>
            </a:r>
          </a:p>
          <a:p>
            <a:r>
              <a:rPr sz="800">
                <a:solidFill>
                  <a:srgbClr val="5A6469"/>
                </a:solidFill>
                <a:latin typeface="Calibri"/>
              </a:rPr>
              <a:t>[r2] Gottlieb M et al. J Emerg Med. 2025. doi:10.1016/j.jemermed.2025.07.054</a:t>
            </a:r>
          </a:p>
          <a:p>
            <a:r>
              <a:rPr sz="800">
                <a:solidFill>
                  <a:srgbClr val="5A6469"/>
                </a:solidFill>
                <a:latin typeface="Calibri"/>
              </a:rPr>
              <a:t>[r8] Macneal P et al. In: StatPearls [Internet]. 2023. PMID 32644572</a:t>
            </a:r>
          </a:p>
          <a:p>
            <a:r>
              <a:rPr sz="800">
                <a:solidFill>
                  <a:srgbClr val="5A6469"/>
                </a:solidFill>
                <a:latin typeface="Calibri"/>
              </a:rPr>
              <a:t>[r9] Flevas DA et al. EFORT Open Rev. 2019. doi:10.1302/2058-5241.4.180082</a:t>
            </a:r>
          </a:p>
          <a:p>
            <a:r>
              <a:rPr sz="800">
                <a:solidFill>
                  <a:srgbClr val="5A6469"/>
                </a:solidFill>
                <a:latin typeface="Calibri"/>
              </a:rPr>
              <a:t>[r10] Rigopoulos N et al. Orthop Rev (Pavia). 2012. doi:10.4081/or.2012.e19</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Cuadro</a:t>
                      </a:r>
                    </a:p>
                  </a:txBody>
                  <a:tcPr>
                    <a:solidFill>
                      <a:srgbClr val="0F5F6B"/>
                    </a:solidFill>
                  </a:tcPr>
                </a:tc>
                <a:tc>
                  <a:txBody>
                    <a:bodyPr/>
                    <a:lstStyle/>
                    <a:p>
                      <a:r>
                        <a:rPr sz="1400" b="1">
                          <a:solidFill>
                            <a:srgbClr val="FFFFFF"/>
                          </a:solidFill>
                          <a:latin typeface="Calibri"/>
                        </a:rPr>
                        <a:t>Dónde está la infección</a:t>
                      </a:r>
                    </a:p>
                  </a:txBody>
                  <a:tcPr>
                    <a:solidFill>
                      <a:srgbClr val="0F5F6B"/>
                    </a:solidFill>
                  </a:tcPr>
                </a:tc>
                <a:tc>
                  <a:txBody>
                    <a:bodyPr/>
                    <a:lstStyle/>
                    <a:p>
                      <a:r>
                        <a:rPr sz="1400" b="1">
                          <a:solidFill>
                            <a:srgbClr val="FFFFFF"/>
                          </a:solidFill>
                          <a:latin typeface="Calibri"/>
                        </a:rPr>
                        <a:t>Qué la hace peligrosa</a:t>
                      </a:r>
                    </a:p>
                  </a:txBody>
                  <a:tcPr>
                    <a:solidFill>
                      <a:srgbClr val="0F5F6B"/>
                    </a:solidFill>
                  </a:tcPr>
                </a:tc>
                <a:tc>
                  <a:txBody>
                    <a:bodyPr/>
                    <a:lstStyle/>
                    <a:p>
                      <a:r>
                        <a:rPr sz="1400" b="1">
                          <a:solidFill>
                            <a:srgbClr val="FFFFFF"/>
                          </a:solidFill>
                          <a:latin typeface="Calibri"/>
                        </a:rPr>
                        <a:t>Primer movimiento</a:t>
                      </a:r>
                    </a:p>
                  </a:txBody>
                  <a:tcPr>
                    <a:solidFill>
                      <a:srgbClr val="0F5F6B"/>
                    </a:solidFill>
                  </a:tcPr>
                </a:tc>
              </a:tr>
              <a:tr h="457200">
                <a:tc>
                  <a:txBody>
                    <a:bodyPr/>
                    <a:lstStyle/>
                    <a:p>
                      <a:r>
                        <a:rPr sz="1400">
                          <a:solidFill>
                            <a:srgbClr val="263238"/>
                          </a:solidFill>
                          <a:latin typeface="Calibri"/>
                        </a:rPr>
                        <a:t>Paroniquia aguda</a:t>
                      </a:r>
                    </a:p>
                  </a:txBody>
                  <a:tcPr>
                    <a:solidFill>
                      <a:srgbClr val="EEF3F4"/>
                    </a:solidFill>
                  </a:tcPr>
                </a:tc>
                <a:tc>
                  <a:txBody>
                    <a:bodyPr/>
                    <a:lstStyle/>
                    <a:p>
                      <a:r>
                        <a:rPr sz="1400">
                          <a:solidFill>
                            <a:srgbClr val="263238"/>
                          </a:solidFill>
                          <a:latin typeface="Calibri"/>
                        </a:rPr>
                        <a:t>Pliegue ungueal, lateral o proximal</a:t>
                      </a:r>
                    </a:p>
                  </a:txBody>
                  <a:tcPr>
                    <a:solidFill>
                      <a:srgbClr val="EEF3F4"/>
                    </a:solidFill>
                  </a:tcPr>
                </a:tc>
                <a:tc>
                  <a:txBody>
                    <a:bodyPr/>
                    <a:lstStyle/>
                    <a:p>
                      <a:r>
                        <a:rPr sz="1400">
                          <a:solidFill>
                            <a:srgbClr val="263238"/>
                          </a:solidFill>
                          <a:latin typeface="Calibri"/>
                        </a:rPr>
                        <a:t>Puede pasar a panadizo o abscesarse bajo la uña [r8]</a:t>
                      </a:r>
                    </a:p>
                  </a:txBody>
                  <a:tcPr>
                    <a:solidFill>
                      <a:srgbClr val="EEF3F4"/>
                    </a:solidFill>
                  </a:tcPr>
                </a:tc>
                <a:tc>
                  <a:txBody>
                    <a:bodyPr/>
                    <a:lstStyle/>
                    <a:p>
                      <a:r>
                        <a:rPr sz="1400">
                          <a:solidFill>
                            <a:srgbClr val="263238"/>
                          </a:solidFill>
                          <a:latin typeface="Calibri"/>
                        </a:rPr>
                        <a:t>Buscar absceso; si existe, drenar [r8][r1]</a:t>
                      </a:r>
                    </a:p>
                  </a:txBody>
                  <a:tcPr>
                    <a:solidFill>
                      <a:srgbClr val="EEF3F4"/>
                    </a:solidFill>
                  </a:tcPr>
                </a:tc>
              </a:tr>
              <a:tr h="457200">
                <a:tc>
                  <a:txBody>
                    <a:bodyPr/>
                    <a:lstStyle/>
                    <a:p>
                      <a:r>
                        <a:rPr sz="1400">
                          <a:solidFill>
                            <a:srgbClr val="263238"/>
                          </a:solidFill>
                          <a:latin typeface="Calibri"/>
                        </a:rPr>
                        <a:t>Panadizo</a:t>
                      </a:r>
                    </a:p>
                  </a:txBody>
                  <a:tcPr>
                    <a:solidFill>
                      <a:srgbClr val="FFFFFF"/>
                    </a:solidFill>
                  </a:tcPr>
                </a:tc>
                <a:tc>
                  <a:txBody>
                    <a:bodyPr/>
                    <a:lstStyle/>
                    <a:p>
                      <a:r>
                        <a:rPr sz="1400">
                          <a:solidFill>
                            <a:srgbClr val="263238"/>
                          </a:solidFill>
                          <a:latin typeface="Calibri"/>
                        </a:rPr>
                        <a:t>Pulpa de la falange distal, dividida en compartimentos por septos</a:t>
                      </a:r>
                    </a:p>
                  </a:txBody>
                  <a:tcPr>
                    <a:solidFill>
                      <a:srgbClr val="FFFFFF"/>
                    </a:solidFill>
                  </a:tcPr>
                </a:tc>
                <a:tc>
                  <a:txBody>
                    <a:bodyPr/>
                    <a:lstStyle/>
                    <a:p>
                      <a:r>
                        <a:rPr sz="1400">
                          <a:solidFill>
                            <a:srgbClr val="263238"/>
                          </a:solidFill>
                          <a:latin typeface="Calibri"/>
                        </a:rPr>
                        <a:t>La presión ocluye el riego y puede necrosar pulpa y falange [r10]</a:t>
                      </a:r>
                    </a:p>
                  </a:txBody>
                  <a:tcPr>
                    <a:solidFill>
                      <a:srgbClr val="FFFFFF"/>
                    </a:solidFill>
                  </a:tcPr>
                </a:tc>
                <a:tc>
                  <a:txBody>
                    <a:bodyPr/>
                    <a:lstStyle/>
                    <a:p>
                      <a:r>
                        <a:rPr sz="1400">
                          <a:solidFill>
                            <a:srgbClr val="263238"/>
                          </a:solidFill>
                          <a:latin typeface="Calibri"/>
                        </a:rPr>
                        <a:t>Incisión volar longitudinal o lateral según la profundidad, sin cruzar la interfalángica distal [r2][r10]</a:t>
                      </a:r>
                    </a:p>
                  </a:txBody>
                  <a:tcPr>
                    <a:solidFill>
                      <a:srgbClr val="FFFFFF"/>
                    </a:solidFill>
                  </a:tcPr>
                </a:tc>
              </a:tr>
              <a:tr h="457200">
                <a:tc>
                  <a:txBody>
                    <a:bodyPr/>
                    <a:lstStyle/>
                    <a:p>
                      <a:r>
                        <a:rPr sz="1400">
                          <a:solidFill>
                            <a:srgbClr val="263238"/>
                          </a:solidFill>
                          <a:latin typeface="Calibri"/>
                        </a:rPr>
                        <a:t>Tenosinovitis flexora</a:t>
                      </a:r>
                    </a:p>
                  </a:txBody>
                  <a:tcPr>
                    <a:solidFill>
                      <a:srgbClr val="EEF3F4"/>
                    </a:solidFill>
                  </a:tcPr>
                </a:tc>
                <a:tc>
                  <a:txBody>
                    <a:bodyPr/>
                    <a:lstStyle/>
                    <a:p>
                      <a:r>
                        <a:rPr sz="1400">
                          <a:solidFill>
                            <a:srgbClr val="263238"/>
                          </a:solidFill>
                          <a:latin typeface="Calibri"/>
                        </a:rPr>
                        <a:t>Vaina sinovial del tendón flexor</a:t>
                      </a:r>
                    </a:p>
                  </a:txBody>
                  <a:tcPr>
                    <a:solidFill>
                      <a:srgbClr val="EEF3F4"/>
                    </a:solidFill>
                  </a:tcPr>
                </a:tc>
                <a:tc>
                  <a:txBody>
                    <a:bodyPr/>
                    <a:lstStyle/>
                    <a:p>
                      <a:r>
                        <a:rPr sz="1400">
                          <a:solidFill>
                            <a:srgbClr val="263238"/>
                          </a:solidFill>
                          <a:latin typeface="Calibri"/>
                        </a:rPr>
                        <a:t>Necrosis tendinosa, adherencias y rigidez [r25]</a:t>
                      </a:r>
                    </a:p>
                  </a:txBody>
                  <a:tcPr>
                    <a:solidFill>
                      <a:srgbClr val="EEF3F4"/>
                    </a:solidFill>
                  </a:tcPr>
                </a:tc>
                <a:tc>
                  <a:txBody>
                    <a:bodyPr/>
                    <a:lstStyle/>
                    <a:p>
                      <a:r>
                        <a:rPr sz="1400">
                          <a:solidFill>
                            <a:srgbClr val="263238"/>
                          </a:solidFill>
                          <a:latin typeface="Calibri"/>
                        </a:rPr>
                        <a:t>Antibiótico intravenoso, elevación, férula y vigilancia estrecha; drenaje si no mejora en 24 horas [r9]</a:t>
                      </a:r>
                    </a:p>
                  </a:txBody>
                  <a:tcPr>
                    <a:solidFill>
                      <a:srgbClr val="EEF3F4"/>
                    </a:solidFill>
                  </a:tcPr>
                </a:tc>
              </a:tr>
              <a:tr h="457200">
                <a:tc>
                  <a:txBody>
                    <a:bodyPr/>
                    <a:lstStyle/>
                    <a:p>
                      <a:r>
                        <a:rPr sz="1400">
                          <a:solidFill>
                            <a:srgbClr val="263238"/>
                          </a:solidFill>
                          <a:latin typeface="Calibri"/>
                        </a:rPr>
                        <a:t>Espacio profundo de la palma o del dorso</a:t>
                      </a:r>
                    </a:p>
                  </a:txBody>
                  <a:tcPr>
                    <a:solidFill>
                      <a:srgbClr val="FFFFFF"/>
                    </a:solidFill>
                  </a:tcPr>
                </a:tc>
                <a:tc>
                  <a:txBody>
                    <a:bodyPr/>
                    <a:lstStyle/>
                    <a:p>
                      <a:r>
                        <a:rPr sz="1400">
                          <a:solidFill>
                            <a:srgbClr val="263238"/>
                          </a:solidFill>
                          <a:latin typeface="Calibri"/>
                        </a:rPr>
                        <a:t>Compartimentos tenar, palmar medio, Parona, interdigitales o subaponeurótico dorsal [r9]</a:t>
                      </a:r>
                    </a:p>
                  </a:txBody>
                  <a:tcPr>
                    <a:solidFill>
                      <a:srgbClr val="FFFFFF"/>
                    </a:solidFill>
                  </a:tcPr>
                </a:tc>
                <a:tc>
                  <a:txBody>
                    <a:bodyPr/>
                    <a:lstStyle/>
                    <a:p>
                      <a:r>
                        <a:rPr sz="1400">
                          <a:solidFill>
                            <a:srgbClr val="263238"/>
                          </a:solidFill>
                          <a:latin typeface="Calibri"/>
                        </a:rPr>
                        <a:t>Pus profundo con poco signo en la piel [r10]</a:t>
                      </a:r>
                    </a:p>
                  </a:txBody>
                  <a:tcPr>
                    <a:solidFill>
                      <a:srgbClr val="FFFFFF"/>
                    </a:solidFill>
                  </a:tcPr>
                </a:tc>
                <a:tc>
                  <a:txBody>
                    <a:bodyPr/>
                    <a:lstStyle/>
                    <a:p>
                      <a:r>
                        <a:rPr sz="1400">
                          <a:solidFill>
                            <a:srgbClr val="263238"/>
                          </a:solidFill>
                          <a:latin typeface="Calibri"/>
                        </a:rPr>
                        <a:t>Cirugía de mano: drenaje de todos los espacios que se comunican [r10]</a:t>
                      </a:r>
                    </a:p>
                  </a:txBody>
                  <a:tcPr>
                    <a:solidFill>
                      <a:srgbClr val="FFFFFF"/>
                    </a:solidFill>
                  </a:tcPr>
                </a:tc>
              </a:tr>
              <a:tr h="457200">
                <a:tc>
                  <a:txBody>
                    <a:bodyPr/>
                    <a:lstStyle/>
                    <a:p>
                      <a:r>
                        <a:rPr sz="1400">
                          <a:solidFill>
                            <a:srgbClr val="263238"/>
                          </a:solidFill>
                          <a:latin typeface="Calibri"/>
                        </a:rPr>
                        <a:t>Mordedura humana o animal</a:t>
                      </a:r>
                    </a:p>
                  </a:txBody>
                  <a:tcPr>
                    <a:solidFill>
                      <a:srgbClr val="EEF3F4"/>
                    </a:solidFill>
                  </a:tcPr>
                </a:tc>
                <a:tc>
                  <a:txBody>
                    <a:bodyPr/>
                    <a:lstStyle/>
                    <a:p>
                      <a:r>
                        <a:rPr sz="1400">
                          <a:solidFill>
                            <a:srgbClr val="263238"/>
                          </a:solidFill>
                          <a:latin typeface="Calibri"/>
                        </a:rPr>
                        <a:t>Herida contaminada con flora oral</a:t>
                      </a:r>
                    </a:p>
                  </a:txBody>
                  <a:tcPr>
                    <a:solidFill>
                      <a:srgbClr val="EEF3F4"/>
                    </a:solidFill>
                  </a:tcPr>
                </a:tc>
                <a:tc>
                  <a:txBody>
                    <a:bodyPr/>
                    <a:lstStyle/>
                    <a:p>
                      <a:r>
                        <a:rPr sz="1400">
                          <a:solidFill>
                            <a:srgbClr val="263238"/>
                          </a:solidFill>
                          <a:latin typeface="Calibri"/>
                        </a:rPr>
                        <a:t>Penetración a articulación o tendón [r44]</a:t>
                      </a:r>
                    </a:p>
                  </a:txBody>
                  <a:tcPr>
                    <a:solidFill>
                      <a:srgbClr val="EEF3F4"/>
                    </a:solidFill>
                  </a:tcPr>
                </a:tc>
                <a:tc>
                  <a:txBody>
                    <a:bodyPr/>
                    <a:lstStyle/>
                    <a:p>
                      <a:r>
                        <a:rPr sz="1400">
                          <a:solidFill>
                            <a:srgbClr val="263238"/>
                          </a:solidFill>
                          <a:latin typeface="Calibri"/>
                        </a:rPr>
                        <a:t>Lavado, exploración, evaluar tétanos y rabia, y antibiótico según riesgo [r43]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qué tan frecuentes son y a quién le tocan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Macneal P et al. In: StatPearls [Internet]. 2023. PMID 32644572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Frecuencia.</a:t>
            </a:r>
          </a:p>
          <a:p>
            <a:pPr marL="347472" indent="-347472">
              <a:spcAft>
                <a:spcPts val="1400"/>
              </a:spcAft>
              <a:buChar char="•"/>
            </a:pPr>
            <a:r>
              <a:rPr sz="2800">
                <a:solidFill>
                  <a:srgbClr val="263238"/>
                </a:solidFill>
                <a:latin typeface="Calibri"/>
              </a:rPr>
              <a:t>La paroniquia aguda es una de las infecciones más comunes de la mano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Peso de la tenosinovitis flexora entre las infecciones de la mano (% reportado)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Hermena S et al. In: StatPearls [Internet]. 2026. PMID 35015439</a:t>
            </a:r>
          </a:p>
          <a:p>
            <a:r>
              <a:rPr sz="1000">
                <a:solidFill>
                  <a:srgbClr val="5A6469"/>
                </a:solidFill>
                <a:latin typeface="Calibri"/>
              </a:rPr>
              <a:t>[r21] Forder BH et al. J Plast Reconstr Aesthet Surg. 2024. doi:10.1016/j.bjps.2024.05.039</a:t>
            </a:r>
          </a:p>
          <a:p>
            <a:r>
              <a:rPr sz="1000">
                <a:solidFill>
                  <a:srgbClr val="5A6469"/>
                </a:solidFill>
                <a:latin typeface="Calibri"/>
              </a:rPr>
              <a:t>[r17] Kennedy CD et al. Clin Orthop Relat Res. 2016. doi:10.1007/s11999-015-4367-x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Cifras de referencia por escenario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[r11] Fowler JR et al. J Hand Surg Am. 2013. doi:10.1016/j.jhsa.2013.03.013</a:t>
            </a:r>
          </a:p>
          <a:p>
            <a:r>
              <a:rPr sz="800">
                <a:solidFill>
                  <a:srgbClr val="5A6469"/>
                </a:solidFill>
                <a:latin typeface="Calibri"/>
              </a:rPr>
              <a:t>[r12] Kistler JM et al. Hand (N Y). 2019. doi:10.1177/1558944717750921</a:t>
            </a:r>
          </a:p>
          <a:p>
            <a:r>
              <a:rPr sz="800">
                <a:solidFill>
                  <a:srgbClr val="5A6469"/>
                </a:solidFill>
                <a:latin typeface="Calibri"/>
              </a:rPr>
              <a:t>[r17] Kennedy CD et al. Clin Orthop Relat Res. 2016. doi:10.1007/s11999-015-4367-x</a:t>
            </a:r>
          </a:p>
          <a:p>
            <a:r>
              <a:rPr sz="800">
                <a:solidFill>
                  <a:srgbClr val="5A6469"/>
                </a:solidFill>
                <a:latin typeface="Calibri"/>
              </a:rPr>
              <a:t>[r25] Hermena S et al. In: StatPearls [Internet]. 2026. PMID 35015439</a:t>
            </a:r>
          </a:p>
          <a:p>
            <a:r>
              <a:rPr sz="800">
                <a:solidFill>
                  <a:srgbClr val="5A6469"/>
                </a:solidFill>
                <a:latin typeface="Calibri"/>
              </a:rPr>
              <a:t>[r40] Medeiros I et al. Cochrane Database Syst Rev. 2001. doi:10.1002/14651858.CD001738</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Escenario</a:t>
                      </a:r>
                    </a:p>
                  </a:txBody>
                  <a:tcPr>
                    <a:solidFill>
                      <a:srgbClr val="0F5F6B"/>
                    </a:solidFill>
                  </a:tcPr>
                </a:tc>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Tenosinovitis flexora entre las infecciones de la mano</a:t>
                      </a:r>
                    </a:p>
                  </a:txBody>
                  <a:tcPr>
                    <a:solidFill>
                      <a:srgbClr val="EEF3F4"/>
                    </a:solidFill>
                  </a:tcPr>
                </a:tc>
                <a:tc>
                  <a:txBody>
                    <a:bodyPr/>
                    <a:lstStyle/>
                    <a:p>
                      <a:r>
                        <a:rPr sz="1600">
                          <a:solidFill>
                            <a:srgbClr val="263238"/>
                          </a:solidFill>
                          <a:latin typeface="Calibri"/>
                        </a:rPr>
                        <a:t>2,5 % a 9,5 % [r25]; 9,4 % (13 de 138) [r17]</a:t>
                      </a:r>
                    </a:p>
                  </a:txBody>
                  <a:tcPr>
                    <a:solidFill>
                      <a:srgbClr val="EEF3F4"/>
                    </a:solidFill>
                  </a:tcPr>
                </a:tc>
                <a:tc>
                  <a:txBody>
                    <a:bodyPr/>
                    <a:lstStyle/>
                    <a:p>
                      <a:r>
                        <a:rPr sz="1600">
                          <a:solidFill>
                            <a:srgbClr val="263238"/>
                          </a:solidFill>
                          <a:latin typeface="Calibri"/>
                        </a:rPr>
                        <a:t>Revisión narrativa y serie citada</a:t>
                      </a:r>
                    </a:p>
                  </a:txBody>
                  <a:tcPr>
                    <a:solidFill>
                      <a:srgbClr val="EEF3F4"/>
                    </a:solidFill>
                  </a:tcPr>
                </a:tc>
              </a:tr>
              <a:tr h="457200">
                <a:tc>
                  <a:txBody>
                    <a:bodyPr/>
                    <a:lstStyle/>
                    <a:p>
                      <a:r>
                        <a:rPr sz="1600">
                          <a:solidFill>
                            <a:srgbClr val="263238"/>
                          </a:solidFill>
                          <a:latin typeface="Calibri"/>
                        </a:rPr>
                        <a:t>Ingresos por infección de mano en un centro urbano, 2005 a 2010</a:t>
                      </a:r>
                    </a:p>
                  </a:txBody>
                  <a:tcPr>
                    <a:solidFill>
                      <a:srgbClr val="FFFFFF"/>
                    </a:solidFill>
                  </a:tcPr>
                </a:tc>
                <a:tc>
                  <a:txBody>
                    <a:bodyPr/>
                    <a:lstStyle/>
                    <a:p>
                      <a:r>
                        <a:rPr sz="1600">
                          <a:solidFill>
                            <a:srgbClr val="263238"/>
                          </a:solidFill>
                          <a:latin typeface="Calibri"/>
                        </a:rPr>
                        <a:t>2287 pacientes; 1507 drenajes; 458 (30 %) con cultivo positivo [r11]</a:t>
                      </a:r>
                    </a:p>
                  </a:txBody>
                  <a:tcPr>
                    <a:solidFill>
                      <a:srgbClr val="FFFFFF"/>
                    </a:solidFill>
                  </a:tcPr>
                </a:tc>
                <a:tc>
                  <a:txBody>
                    <a:bodyPr/>
                    <a:lstStyle/>
                    <a:p>
                      <a:r>
                        <a:rPr sz="1600">
                          <a:solidFill>
                            <a:srgbClr val="263238"/>
                          </a:solidFill>
                          <a:latin typeface="Calibri"/>
                        </a:rPr>
                        <a:t>Cohorte retrospectiva</a:t>
                      </a:r>
                    </a:p>
                  </a:txBody>
                  <a:tcPr>
                    <a:solidFill>
                      <a:srgbClr val="FFFFFF"/>
                    </a:solidFill>
                  </a:tcPr>
                </a:tc>
              </a:tr>
              <a:tr h="457200">
                <a:tc>
                  <a:txBody>
                    <a:bodyPr/>
                    <a:lstStyle/>
                    <a:p>
                      <a:r>
                        <a:rPr sz="1600">
                          <a:solidFill>
                            <a:srgbClr val="263238"/>
                          </a:solidFill>
                          <a:latin typeface="Calibri"/>
                        </a:rPr>
                        <a:t>Infecciones de la mano con cultivo positivo, 2005 a 2014</a:t>
                      </a:r>
                    </a:p>
                  </a:txBody>
                  <a:tcPr>
                    <a:solidFill>
                      <a:srgbClr val="EEF3F4"/>
                    </a:solidFill>
                  </a:tcPr>
                </a:tc>
                <a:tc>
                  <a:txBody>
                    <a:bodyPr/>
                    <a:lstStyle/>
                    <a:p>
                      <a:r>
                        <a:rPr sz="1600">
                          <a:solidFill>
                            <a:srgbClr val="263238"/>
                          </a:solidFill>
                          <a:latin typeface="Calibri"/>
                        </a:rPr>
                        <a:t>815 casos [r12]</a:t>
                      </a:r>
                    </a:p>
                  </a:txBody>
                  <a:tcPr>
                    <a:solidFill>
                      <a:srgbClr val="EEF3F4"/>
                    </a:solidFill>
                  </a:tcPr>
                </a:tc>
                <a:tc>
                  <a:txBody>
                    <a:bodyPr/>
                    <a:lstStyle/>
                    <a:p>
                      <a:r>
                        <a:rPr sz="1600">
                          <a:solidFill>
                            <a:srgbClr val="263238"/>
                          </a:solidFill>
                          <a:latin typeface="Calibri"/>
                        </a:rPr>
                        <a:t>Cohorte retrospectiva</a:t>
                      </a:r>
                    </a:p>
                  </a:txBody>
                  <a:tcPr>
                    <a:solidFill>
                      <a:srgbClr val="EEF3F4"/>
                    </a:solidFill>
                  </a:tcPr>
                </a:tc>
              </a:tr>
              <a:tr h="457200">
                <a:tc>
                  <a:txBody>
                    <a:bodyPr/>
                    <a:lstStyle/>
                    <a:p>
                      <a:r>
                        <a:rPr sz="1600">
                          <a:solidFill>
                            <a:srgbClr val="263238"/>
                          </a:solidFill>
                          <a:latin typeface="Calibri"/>
                        </a:rPr>
                        <a:t>Mordeduras de mamíferos y urgencias</a:t>
                      </a:r>
                    </a:p>
                  </a:txBody>
                  <a:tcPr>
                    <a:solidFill>
                      <a:srgbClr val="FFFFFF"/>
                    </a:solidFill>
                  </a:tcPr>
                </a:tc>
                <a:tc>
                  <a:txBody>
                    <a:bodyPr/>
                    <a:lstStyle/>
                    <a:p>
                      <a:r>
                        <a:rPr sz="1600">
                          <a:solidFill>
                            <a:srgbClr val="263238"/>
                          </a:solidFill>
                          <a:latin typeface="Calibri"/>
                        </a:rPr>
                        <a:t>Hasta 1 % de las consultas [r40]</a:t>
                      </a:r>
                    </a:p>
                  </a:txBody>
                  <a:tcPr>
                    <a:solidFill>
                      <a:srgbClr val="FFFFFF"/>
                    </a:solidFill>
                  </a:tcPr>
                </a:tc>
                <a:tc>
                  <a:txBody>
                    <a:bodyPr/>
                    <a:lstStyle/>
                    <a:p>
                      <a:r>
                        <a:rPr sz="1600">
                          <a:solidFill>
                            <a:srgbClr val="263238"/>
                          </a:solidFill>
                          <a:latin typeface="Calibri"/>
                        </a:rPr>
                        <a:t>Revisión Cochrane</a:t>
                      </a:r>
                    </a:p>
                  </a:txBody>
                  <a:tcPr>
                    <a:solidFill>
                      <a:srgbClr val="FFFFFF"/>
                    </a:solidFill>
                  </a:tcPr>
                </a:tc>
              </a:tr>
              <a:tr h="457200">
                <a:tc>
                  <a:txBody>
                    <a:bodyPr/>
                    <a:lstStyle/>
                    <a:p>
                      <a:r>
                        <a:rPr sz="1600">
                          <a:solidFill>
                            <a:srgbClr val="263238"/>
                          </a:solidFill>
                          <a:latin typeface="Calibri"/>
                        </a:rPr>
                        <a:t>Mordedura de gato en la mano</a:t>
                      </a:r>
                    </a:p>
                  </a:txBody>
                  <a:tcPr>
                    <a:solidFill>
                      <a:srgbClr val="EEF3F4"/>
                    </a:solidFill>
                  </a:tcPr>
                </a:tc>
                <a:tc>
                  <a:txBody>
                    <a:bodyPr/>
                    <a:lstStyle/>
                    <a:p>
                      <a:r>
                        <a:rPr sz="1600">
                          <a:solidFill>
                            <a:srgbClr val="263238"/>
                          </a:solidFill>
                          <a:latin typeface="Calibri"/>
                        </a:rPr>
                        <a:t>30 % de 193 pacientes hospitalizados [r46]</a:t>
                      </a:r>
                    </a:p>
                  </a:txBody>
                  <a:tcPr>
                    <a:solidFill>
                      <a:srgbClr val="EEF3F4"/>
                    </a:solidFill>
                  </a:tcPr>
                </a:tc>
                <a:tc>
                  <a:txBody>
                    <a:bodyPr/>
                    <a:lstStyle/>
                    <a:p>
                      <a:r>
                        <a:rPr sz="1600">
                          <a:solidFill>
                            <a:srgbClr val="263238"/>
                          </a:solidFill>
                          <a:latin typeface="Calibri"/>
                        </a:rPr>
                        <a:t>Cohorte retrospectiva</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entra el germen y por qué el espacio cerrado lo empeora todo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Macneal P et al. In: StatPearls [Internet]. 2023. PMID 32644572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Cómo entra.</a:t>
            </a:r>
          </a:p>
          <a:p>
            <a:pPr marL="347472" indent="-347472">
              <a:spcAft>
                <a:spcPts val="1400"/>
              </a:spcAft>
              <a:buChar char="•"/>
            </a:pPr>
            <a:r>
              <a:rPr sz="2400">
                <a:solidFill>
                  <a:srgbClr val="263238"/>
                </a:solidFill>
                <a:latin typeface="Calibri"/>
              </a:rPr>
              <a:t>La paroniquia nace donde el pliegue deja de sellar la uña: padrastros arrancados, uñas mordidas o encarnadas, manicuras y pequeños traumatismos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entra el germen y por qué el espacio cerrado lo empeora todo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Schnall SB et al. Compartment syndrome and its management. 1996. PMID 8836073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14 pacientes con tenosinovitis a los que se midió, todos tenían la presión elevada y en 8 llegó a 30 mmHg o más, niveles propios de un síndrome compartimental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Mecanismo: cómo entra el germen y por qué el espacio cerrado lo empeora todo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Macneal P et al. In: StatPearls [Internet]. 2023. PMID 32644572</a:t>
            </a:r>
          </a:p>
          <a:p>
            <a:r>
              <a:rPr sz="800">
                <a:solidFill>
                  <a:srgbClr val="5A6469"/>
                </a:solidFill>
                <a:latin typeface="Calibri"/>
              </a:rPr>
              <a:t>[r10] Rigopoulos N et al. Orthop Rev (Pavia). 2012. doi:10.4081/or.2012.e19</a:t>
            </a:r>
          </a:p>
          <a:p>
            <a:r>
              <a:rPr sz="800">
                <a:solidFill>
                  <a:srgbClr val="5A6469"/>
                </a:solidFill>
                <a:latin typeface="Calibri"/>
              </a:rPr>
              <a:t>[r17] Kennedy CD et al. Clin Orthop Relat Res. 2016. doi:10.1007/s11999-015-4367-x</a:t>
            </a:r>
          </a:p>
          <a:p>
            <a:r>
              <a:rPr sz="800">
                <a:solidFill>
                  <a:srgbClr val="5A6469"/>
                </a:solidFill>
                <a:latin typeface="Calibri"/>
              </a:rPr>
              <a:t>[r19] Pang HN et al. J Bone Joint Surg Am. 2007. doi:10.2106/JBJS.F.01356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Conviene recordar la consecuencia: un dorso muy hinchado no descarta un problema palmar.</a:t>
            </a:r>
          </a:p>
          <a:p>
            <a:pPr marL="347472" indent="-347472">
              <a:spcAft>
                <a:spcPts val="1400"/>
              </a:spcAft>
              <a:buChar char="•"/>
            </a:pPr>
            <a:r>
              <a:rPr sz="2800">
                <a:solidFill>
                  <a:srgbClr val="263238"/>
                </a:solidFill>
                <a:latin typeface="Calibri"/>
              </a:rPr>
              <a:t>Dos consecuencias prácticas.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Anatomía: el pulpejo, la vaina flexora, las bursas y los espacios profundos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Flevas DA et al. EFORT Open Rev. 2019. doi:10.1302/2058-5241.4.180082</a:t>
            </a:r>
          </a:p>
          <a:p>
            <a:r>
              <a:rPr sz="1000">
                <a:solidFill>
                  <a:srgbClr val="5A6469"/>
                </a:solidFill>
                <a:latin typeface="Calibri"/>
              </a:rPr>
              <a:t>[r7] Nardi NM et al. In: StatPearls [Internet]. 2024. PMID 28613683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pulpejo no es una masa blanda sino un conjunto de pequeños compartimentos… [r9]</a:t>
            </a:r>
          </a:p>
          <a:p>
            <a:pPr marL="347472" indent="-347472">
              <a:spcAft>
                <a:spcPts val="1400"/>
              </a:spcAft>
              <a:buChar char="•"/>
            </a:pPr>
            <a:r>
              <a:rPr sz="2400">
                <a:solidFill>
                  <a:srgbClr val="263238"/>
                </a:solidFill>
                <a:latin typeface="Calibri"/>
              </a:rPr>
              <a:t>Por eso el panadizo duele tanto: el pus y el edema comprimen una pulpa que no puede ceder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Comunicación de la vaina flexora del meñique con la bursa cubital según la fuente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Hermena S et al. In: StatPearls [Internet]. 2026. PMID 35015439</a:t>
            </a:r>
          </a:p>
          <a:p>
            <a:r>
              <a:rPr sz="1000">
                <a:solidFill>
                  <a:srgbClr val="5A6469"/>
                </a:solidFill>
                <a:latin typeface="Calibri"/>
              </a:rPr>
              <a:t>[r39] Aguiar RO et al. Skeletal Radiol. 2006. doi:10.1007/s00256-006-0143-z</a:t>
            </a:r>
          </a:p>
          <a:p>
            <a:r>
              <a:rPr sz="1000">
                <a:solidFill>
                  <a:srgbClr val="5A6469"/>
                </a:solidFill>
                <a:latin typeface="Calibri"/>
              </a:rPr>
              <a:t>[r37] Phillips CS et al. J Hand Surg Am. 1995. doi:10.1016/S0363-5023(05)80282-5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Comunicación entre la bursa radial y la bursa cubital según la fuente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Hermena S et al. In: StatPearls [Internet]. 2026. PMID 35015439</a:t>
            </a:r>
          </a:p>
          <a:p>
            <a:r>
              <a:rPr sz="1000">
                <a:solidFill>
                  <a:srgbClr val="5A6469"/>
                </a:solidFill>
                <a:latin typeface="Calibri"/>
              </a:rPr>
              <a:t>[r39] Aguiar RO et al. Skeletal Radiol. 2006. doi:10.1007/s00256-006-0143-z</a:t>
            </a:r>
          </a:p>
          <a:p>
            <a:r>
              <a:rPr sz="1000">
                <a:solidFill>
                  <a:srgbClr val="5A6469"/>
                </a:solidFill>
                <a:latin typeface="Calibri"/>
              </a:rPr>
              <a:t>[r38] Fussey JM et al. J Hand Surg Eur Vol. 2009. doi:10.1177/1753193409344529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cambian la conducta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Leggit JC. Am Fam Physician. 2017. PMID 28671378</a:t>
            </a:r>
          </a:p>
          <a:p>
            <a:r>
              <a:rPr sz="800">
                <a:solidFill>
                  <a:srgbClr val="5A6469"/>
                </a:solidFill>
                <a:latin typeface="Calibri"/>
              </a:rPr>
              <a:t>[r4] Tosti A et al. J Am Acad Dermatol. 2002. doi:10.1067/mjd.2002.122191</a:t>
            </a:r>
          </a:p>
          <a:p>
            <a:r>
              <a:rPr sz="800">
                <a:solidFill>
                  <a:srgbClr val="5A6469"/>
                </a:solidFill>
                <a:latin typeface="Calibri"/>
              </a:rPr>
              <a:t>[r5] Bednar MS et al. J Hand Surg Am. 1991. doi:10.1016/s0363-5023(10)80118-2</a:t>
            </a:r>
          </a:p>
          <a:p>
            <a:r>
              <a:rPr sz="800">
                <a:solidFill>
                  <a:srgbClr val="5A6469"/>
                </a:solidFill>
                <a:latin typeface="Calibri"/>
              </a:rPr>
              <a:t>[r8] Macneal P et al. In: StatPearls [Internet]. 2023. PMID 32644572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Cuatro variantes obligan a cambiar el plan que se tenía en la cabeza.</a:t>
            </a:r>
          </a:p>
          <a:p>
            <a:pPr marL="347472" indent="-347472">
              <a:spcAft>
                <a:spcPts val="1400"/>
              </a:spcAft>
              <a:buChar char="•"/>
            </a:pPr>
            <a:r>
              <a:rPr sz="2800">
                <a:solidFill>
                  <a:srgbClr val="263238"/>
                </a:solidFill>
                <a:latin typeface="Calibri"/>
              </a:rPr>
              <a:t>La paroniquia crónica no es una paroniquia aguda lenta.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que cambian la conducta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Leggit JC. Am Fam Physician. 2017. PMID 28671378</a:t>
            </a:r>
          </a:p>
          <a:p>
            <a:r>
              <a:rPr sz="800">
                <a:solidFill>
                  <a:srgbClr val="5A6469"/>
                </a:solidFill>
                <a:latin typeface="Calibri"/>
              </a:rPr>
              <a:t>[r4] Tosti A et al. J Am Acad Dermatol. 2002. doi:10.1067/mjd.2002.122191</a:t>
            </a:r>
          </a:p>
          <a:p>
            <a:r>
              <a:rPr sz="800">
                <a:solidFill>
                  <a:srgbClr val="5A6469"/>
                </a:solidFill>
                <a:latin typeface="Calibri"/>
              </a:rPr>
              <a:t>[r5] Bednar MS et al. J Hand Surg Am. 1991. doi:10.1016/s0363-5023(10)80118-2</a:t>
            </a:r>
          </a:p>
          <a:p>
            <a:r>
              <a:rPr sz="800">
                <a:solidFill>
                  <a:srgbClr val="5A6469"/>
                </a:solidFill>
                <a:latin typeface="Calibri"/>
              </a:rPr>
              <a:t>[r8] Macneal P et al. In: StatPearls [Internet]. 2023. PMID 32644572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panadizo herpético se parece al panadizo bacteriano y no se drena.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y diagnósticos que se parecen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Leggit JC. Am Fam Physician. 2017. PMID 28671378</a:t>
            </a:r>
          </a:p>
          <a:p>
            <a:r>
              <a:rPr sz="800">
                <a:solidFill>
                  <a:srgbClr val="5A6469"/>
                </a:solidFill>
                <a:latin typeface="Calibri"/>
              </a:rPr>
              <a:t>[r4] Tosti A et al. J Am Acad Dermatol. 2002. doi:10.1067/mjd.2002.122191</a:t>
            </a:r>
          </a:p>
          <a:p>
            <a:r>
              <a:rPr sz="800">
                <a:solidFill>
                  <a:srgbClr val="5A6469"/>
                </a:solidFill>
                <a:latin typeface="Calibri"/>
              </a:rPr>
              <a:t>[r9] Flevas DA et al. EFORT Open Rev. 2019. doi:10.1302/2058-5241.4.180082</a:t>
            </a:r>
          </a:p>
          <a:p>
            <a:r>
              <a:rPr sz="800">
                <a:solidFill>
                  <a:srgbClr val="5A6469"/>
                </a:solidFill>
                <a:latin typeface="Calibri"/>
              </a:rPr>
              <a:t>[r10] Rigopoulos N et al. Orthop Rev (Pavia). 2012. doi:10.4081/or.2012.e19</a:t>
            </a:r>
          </a:p>
          <a:p>
            <a:r>
              <a:rPr sz="800">
                <a:solidFill>
                  <a:srgbClr val="5A6469"/>
                </a:solidFill>
                <a:latin typeface="Calibri"/>
              </a:rPr>
              <a:t>[r17] Kennedy CD et al. Clin Orthop Relat Res. 2016. doi:10.1007/s11999-015-4367-x</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Variante o imitador</a:t>
                      </a:r>
                    </a:p>
                  </a:txBody>
                  <a:tcPr>
                    <a:solidFill>
                      <a:srgbClr val="0F5F6B"/>
                    </a:solidFill>
                  </a:tcPr>
                </a:tc>
                <a:tc>
                  <a:txBody>
                    <a:bodyPr/>
                    <a:lstStyle/>
                    <a:p>
                      <a:r>
                        <a:rPr sz="1600" b="1">
                          <a:solidFill>
                            <a:srgbClr val="FFFFFF"/>
                          </a:solidFill>
                          <a:latin typeface="Calibri"/>
                        </a:rPr>
                        <a:t>Rasgo que lo distingue</a:t>
                      </a:r>
                    </a:p>
                  </a:txBody>
                  <a:tcPr>
                    <a:solidFill>
                      <a:srgbClr val="0F5F6B"/>
                    </a:solidFill>
                  </a:tcPr>
                </a:tc>
                <a:tc>
                  <a:txBody>
                    <a:bodyPr/>
                    <a:lstStyle/>
                    <a:p>
                      <a:r>
                        <a:rPr sz="1600" b="1">
                          <a:solidFill>
                            <a:srgbClr val="FFFFFF"/>
                          </a:solidFill>
                          <a:latin typeface="Calibri"/>
                        </a:rPr>
                        <a:t>Qué cambia en la conducta</a:t>
                      </a:r>
                    </a:p>
                  </a:txBody>
                  <a:tcPr>
                    <a:solidFill>
                      <a:srgbClr val="0F5F6B"/>
                    </a:solidFill>
                  </a:tcPr>
                </a:tc>
              </a:tr>
              <a:tr h="457200">
                <a:tc>
                  <a:txBody>
                    <a:bodyPr/>
                    <a:lstStyle/>
                    <a:p>
                      <a:r>
                        <a:rPr sz="1600">
                          <a:solidFill>
                            <a:srgbClr val="263238"/>
                          </a:solidFill>
                          <a:latin typeface="Calibri"/>
                        </a:rPr>
                        <a:t>Paroniquia crónica</a:t>
                      </a:r>
                    </a:p>
                  </a:txBody>
                  <a:tcPr>
                    <a:solidFill>
                      <a:srgbClr val="EEF3F4"/>
                    </a:solidFill>
                  </a:tcPr>
                </a:tc>
                <a:tc>
                  <a:txBody>
                    <a:bodyPr/>
                    <a:lstStyle/>
                    <a:p>
                      <a:r>
                        <a:rPr sz="1600">
                          <a:solidFill>
                            <a:srgbClr val="263238"/>
                          </a:solidFill>
                          <a:latin typeface="Calibri"/>
                        </a:rPr>
                        <a:t>Evolución de 6 semanas o más; dermatitis irritativa [r1]</a:t>
                      </a:r>
                    </a:p>
                  </a:txBody>
                  <a:tcPr>
                    <a:solidFill>
                      <a:srgbClr val="EEF3F4"/>
                    </a:solidFill>
                  </a:tcPr>
                </a:tc>
                <a:tc>
                  <a:txBody>
                    <a:bodyPr/>
                    <a:lstStyle/>
                    <a:p>
                      <a:r>
                        <a:rPr sz="1600">
                          <a:solidFill>
                            <a:srgbClr val="263238"/>
                          </a:solidFill>
                          <a:latin typeface="Calibri"/>
                        </a:rPr>
                        <a:t>Corticoide tópico antes que antifúngico [r4]</a:t>
                      </a:r>
                    </a:p>
                  </a:txBody>
                  <a:tcPr>
                    <a:solidFill>
                      <a:srgbClr val="EEF3F4"/>
                    </a:solidFill>
                  </a:tcPr>
                </a:tc>
              </a:tr>
              <a:tr h="457200">
                <a:tc>
                  <a:txBody>
                    <a:bodyPr/>
                    <a:lstStyle/>
                    <a:p>
                      <a:r>
                        <a:rPr sz="1600">
                          <a:solidFill>
                            <a:srgbClr val="263238"/>
                          </a:solidFill>
                          <a:latin typeface="Calibri"/>
                        </a:rPr>
                        <a:t>Panadizo herpético</a:t>
                      </a:r>
                    </a:p>
                  </a:txBody>
                  <a:tcPr>
                    <a:solidFill>
                      <a:srgbClr val="FFFFFF"/>
                    </a:solidFill>
                  </a:tcPr>
                </a:tc>
                <a:tc>
                  <a:txBody>
                    <a:bodyPr/>
                    <a:lstStyle/>
                    <a:p>
                      <a:r>
                        <a:rPr sz="1600">
                          <a:solidFill>
                            <a:srgbClr val="263238"/>
                          </a:solidFill>
                          <a:latin typeface="Calibri"/>
                        </a:rPr>
                        <a:t>Pulpa blanda, vesículas y pródromo ardoroso de 24 a 72 horas [r9]</a:t>
                      </a:r>
                    </a:p>
                  </a:txBody>
                  <a:tcPr>
                    <a:solidFill>
                      <a:srgbClr val="FFFFFF"/>
                    </a:solidFill>
                  </a:tcPr>
                </a:tc>
                <a:tc>
                  <a:txBody>
                    <a:bodyPr/>
                    <a:lstStyle/>
                    <a:p>
                      <a:r>
                        <a:rPr sz="1600">
                          <a:solidFill>
                            <a:srgbClr val="263238"/>
                          </a:solidFill>
                          <a:latin typeface="Calibri"/>
                        </a:rPr>
                        <a:t>No se incide [r9]</a:t>
                      </a:r>
                    </a:p>
                  </a:txBody>
                  <a:tcPr>
                    <a:solidFill>
                      <a:srgbClr val="FFFFFF"/>
                    </a:solidFill>
                  </a:tcPr>
                </a:tc>
              </a:tr>
              <a:tr h="457200">
                <a:tc>
                  <a:txBody>
                    <a:bodyPr/>
                    <a:lstStyle/>
                    <a:p>
                      <a:r>
                        <a:rPr sz="1600">
                          <a:solidFill>
                            <a:srgbClr val="263238"/>
                          </a:solidFill>
                          <a:latin typeface="Calibri"/>
                        </a:rPr>
                        <a:t>Hemorragia en la vaina por anticoagulación</a:t>
                      </a:r>
                    </a:p>
                  </a:txBody>
                  <a:tcPr>
                    <a:solidFill>
                      <a:srgbClr val="EEF3F4"/>
                    </a:solidFill>
                  </a:tcPr>
                </a:tc>
                <a:tc>
                  <a:txBody>
                    <a:bodyPr/>
                    <a:lstStyle/>
                    <a:p>
                      <a:r>
                        <a:rPr sz="1600">
                          <a:solidFill>
                            <a:srgbClr val="263238"/>
                          </a:solidFill>
                          <a:latin typeface="Calibri"/>
                        </a:rPr>
                        <a:t>Paciente anticoagulado con dedo doloroso [r10]</a:t>
                      </a:r>
                    </a:p>
                  </a:txBody>
                  <a:tcPr>
                    <a:solidFill>
                      <a:srgbClr val="EEF3F4"/>
                    </a:solidFill>
                  </a:tcPr>
                </a:tc>
                <a:tc>
                  <a:txBody>
                    <a:bodyPr/>
                    <a:lstStyle/>
                    <a:p>
                      <a:r>
                        <a:rPr sz="1600">
                          <a:solidFill>
                            <a:srgbClr val="263238"/>
                          </a:solidFill>
                          <a:latin typeface="Calibri"/>
                        </a:rPr>
                        <a:t>Pensarlo antes de operar por infección [r10]</a:t>
                      </a:r>
                    </a:p>
                  </a:txBody>
                  <a:tcPr>
                    <a:solidFill>
                      <a:srgbClr val="EEF3F4"/>
                    </a:solidFill>
                  </a:tcPr>
                </a:tc>
              </a:tr>
              <a:tr h="457200">
                <a:tc>
                  <a:txBody>
                    <a:bodyPr/>
                    <a:lstStyle/>
                    <a:p>
                      <a:r>
                        <a:rPr sz="1600">
                          <a:solidFill>
                            <a:srgbClr val="263238"/>
                          </a:solidFill>
                          <a:latin typeface="Calibri"/>
                        </a:rPr>
                        <a:t>Tenosinovitis gonocócica</a:t>
                      </a:r>
                    </a:p>
                  </a:txBody>
                  <a:tcPr>
                    <a:solidFill>
                      <a:srgbClr val="FFFFFF"/>
                    </a:solidFill>
                  </a:tcPr>
                </a:tc>
                <a:tc>
                  <a:txBody>
                    <a:bodyPr/>
                    <a:lstStyle/>
                    <a:p>
                      <a:r>
                        <a:rPr sz="1600">
                          <a:solidFill>
                            <a:srgbClr val="263238"/>
                          </a:solidFill>
                          <a:latin typeface="Calibri"/>
                        </a:rPr>
                        <a:t>Complicación descrita de la infección gonocócica [r10]</a:t>
                      </a:r>
                    </a:p>
                  </a:txBody>
                  <a:tcPr>
                    <a:solidFill>
                      <a:srgbClr val="FFFFFF"/>
                    </a:solidFill>
                  </a:tcPr>
                </a:tc>
                <a:tc>
                  <a:txBody>
                    <a:bodyPr/>
                    <a:lstStyle/>
                    <a:p>
                      <a:r>
                        <a:rPr sz="1600">
                          <a:solidFill>
                            <a:srgbClr val="263238"/>
                          </a:solidFill>
                          <a:latin typeface="Calibri"/>
                        </a:rPr>
                        <a:t>Incluirla en el diagnóstico diferencial [r10]</a:t>
                      </a:r>
                    </a:p>
                  </a:txBody>
                  <a:tcPr>
                    <a:solidFill>
                      <a:srgbClr val="FFFFFF"/>
                    </a:solidFill>
                  </a:tcPr>
                </a:tc>
              </a:tr>
              <a:tr h="457200">
                <a:tc>
                  <a:txBody>
                    <a:bodyPr/>
                    <a:lstStyle/>
                    <a:p>
                      <a:r>
                        <a:rPr sz="1600">
                          <a:solidFill>
                            <a:srgbClr val="263238"/>
                          </a:solidFill>
                          <a:latin typeface="Calibri"/>
                        </a:rPr>
                        <a:t>Artritis séptica de MCF o interfalángica, artritis gotosa y abscesos</a:t>
                      </a:r>
                    </a:p>
                  </a:txBody>
                  <a:tcPr>
                    <a:solidFill>
                      <a:srgbClr val="EEF3F4"/>
                    </a:solidFill>
                  </a:tcPr>
                </a:tc>
                <a:tc>
                  <a:txBody>
                    <a:bodyPr/>
                    <a:lstStyle/>
                    <a:p>
                      <a:r>
                        <a:rPr sz="1600">
                          <a:solidFill>
                            <a:srgbClr val="263238"/>
                          </a:solidFill>
                          <a:latin typeface="Calibri"/>
                        </a:rPr>
                        <a:t>Imitan la tenosinovitis [r17]</a:t>
                      </a:r>
                    </a:p>
                  </a:txBody>
                  <a:tcPr>
                    <a:solidFill>
                      <a:srgbClr val="EEF3F4"/>
                    </a:solidFill>
                  </a:tcPr>
                </a:tc>
                <a:tc>
                  <a:txBody>
                    <a:bodyPr/>
                    <a:lstStyle/>
                    <a:p>
                      <a:r>
                        <a:rPr sz="1600">
                          <a:solidFill>
                            <a:srgbClr val="263238"/>
                          </a:solidFill>
                          <a:latin typeface="Calibri"/>
                        </a:rPr>
                        <a:t>Entran en el diagnóstico diferencial; la falta de un signo no descarta la tenosinovitis [r17]</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Microbiología: qué germen sospechar y por qué cambia con el escenario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Flevas DA et al. EFORT Open Rev. 2019. doi:10.1302/2058-5241.4.180082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regla general.</a:t>
            </a:r>
          </a:p>
          <a:p>
            <a:pPr marL="347472" indent="-347472">
              <a:spcAft>
                <a:spcPts val="1400"/>
              </a:spcAft>
              <a:buChar char="•"/>
            </a:pPr>
            <a:r>
              <a:rPr sz="2400">
                <a:solidFill>
                  <a:srgbClr val="263238"/>
                </a:solidFill>
                <a:latin typeface="Calibri"/>
              </a:rPr>
              <a:t>En la mayoría de los casos el germen entra con una herida en casa o en el trabajo y es grampositivo; S. aureus es el aislamiento más frecuente, hasta 80 %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Prevalencia de SARM en series de infección de la mano de EE.UU. y en 2 ensayos de absceso cutáneo (% de casos; los denominadores no son idénticos)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Wilson PC et al. Ann Plast Surg. 2009. doi:10.1097/SAP.0b013e31818a6665</a:t>
            </a:r>
          </a:p>
          <a:p>
            <a:r>
              <a:rPr sz="800">
                <a:solidFill>
                  <a:srgbClr val="5A6469"/>
                </a:solidFill>
                <a:latin typeface="Calibri"/>
              </a:rPr>
              <a:t>[r11] Fowler JR et al. J Hand Surg Am. 2013. doi:10.1016/j.jhsa.2013.03.013</a:t>
            </a:r>
          </a:p>
          <a:p>
            <a:r>
              <a:rPr sz="800">
                <a:solidFill>
                  <a:srgbClr val="5A6469"/>
                </a:solidFill>
                <a:latin typeface="Calibri"/>
              </a:rPr>
              <a:t>[r12] Kistler JM et al. Hand (N Y). 2019. doi:10.1177/1558944717750921</a:t>
            </a:r>
          </a:p>
          <a:p>
            <a:r>
              <a:rPr sz="800">
                <a:solidFill>
                  <a:srgbClr val="5A6469"/>
                </a:solidFill>
                <a:latin typeface="Calibri"/>
              </a:rPr>
              <a:t>[r15] Daum RS et al. N Engl J Med. 2017. doi:10.1056/NEJMoa1607033</a:t>
            </a:r>
          </a:p>
          <a:p>
            <a:r>
              <a:rPr sz="800">
                <a:solidFill>
                  <a:srgbClr val="5A6469"/>
                </a:solidFill>
                <a:latin typeface="Calibri"/>
              </a:rPr>
              <a:t>[r14] Talan DA et al. N Engl J Med. 2016. doi:10.1056/NEJMoa1507476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Aislamientos en 50 mordeduras humanas infectadas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[r41] Talan DA et al. Clin Infect Dis. 2003. doi:10.1086/379331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3 ejes, cada uno para una decisión distinta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Leggit JC. Am Fam Physician. 2017. PMID 28671378</a:t>
            </a:r>
          </a:p>
          <a:p>
            <a:r>
              <a:rPr sz="800">
                <a:solidFill>
                  <a:srgbClr val="5A6469"/>
                </a:solidFill>
                <a:latin typeface="Calibri"/>
              </a:rPr>
              <a:t>[r8] Macneal P et al. In: StatPearls [Internet]. 2023. PMID 32644572</a:t>
            </a:r>
          </a:p>
          <a:p>
            <a:r>
              <a:rPr sz="800">
                <a:solidFill>
                  <a:srgbClr val="5A6469"/>
                </a:solidFill>
                <a:latin typeface="Calibri"/>
              </a:rPr>
              <a:t>[r9] Flevas DA et al. EFORT Open Rev. 2019. doi:10.1302/2058-5241.4.180082</a:t>
            </a:r>
          </a:p>
          <a:p>
            <a:r>
              <a:rPr sz="800">
                <a:solidFill>
                  <a:srgbClr val="5A6469"/>
                </a:solidFill>
                <a:latin typeface="Calibri"/>
              </a:rPr>
              <a:t>[r10] Rigopoulos N et al. Orthop Rev (Pavia). 2012. doi:10.4081/or.2012.e19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la mano infectada no hay una sola clasificación que sirva para todo.</a:t>
            </a:r>
          </a:p>
          <a:p>
            <a:pPr marL="347472" indent="-347472">
              <a:spcAft>
                <a:spcPts val="1400"/>
              </a:spcAft>
              <a:buChar char="•"/>
            </a:pPr>
            <a:r>
              <a:rPr sz="2400">
                <a:solidFill>
                  <a:srgbClr val="263238"/>
                </a:solidFill>
                <a:latin typeface="Calibri"/>
              </a:rPr>
              <a:t>Se usan 3 ejes, y cada uno responde una pregunta distinta.</a:t>
            </a:r>
          </a:p>
          <a:p>
            <a:pPr marL="347472" indent="-347472">
              <a:spcAft>
                <a:spcPts val="1400"/>
              </a:spcAft>
              <a:buChar char="•"/>
            </a:pPr>
            <a:r>
              <a:rPr sz="2400">
                <a:solidFill>
                  <a:srgbClr val="263238"/>
                </a:solidFill>
                <a:latin typeface="Calibri"/>
              </a:rPr>
              <a:t>Por tiempo (paroniquia).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Amputación según el grupo de Pang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Pang HN et al. J Bone Joint Surg Am. 2007. doi:10.2106/JBJS.F.01356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Recuperación media del movimiento activo total según el grupo de Pang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Pang HN et al. J Bone Joint Surg Am. 2007. doi:10.2106/JBJS.F.01356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lo clínico manda, la imagen busca lo que no se 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Macneal P et al. In: StatPearls [Internet]. 2023. PMID 32644572</a:t>
            </a:r>
          </a:p>
          <a:p>
            <a:r>
              <a:rPr sz="800">
                <a:solidFill>
                  <a:srgbClr val="5A6469"/>
                </a:solidFill>
                <a:latin typeface="Calibri"/>
              </a:rPr>
              <a:t>[r9] Flevas DA et al. EFORT Open Rev. 2019. doi:10.1302/2058-5241.4.180082</a:t>
            </a:r>
          </a:p>
          <a:p>
            <a:r>
              <a:rPr sz="800">
                <a:solidFill>
                  <a:srgbClr val="5A6469"/>
                </a:solidFill>
                <a:latin typeface="Calibri"/>
              </a:rPr>
              <a:t>[r10] Rigopoulos N et al. Orthop Rev (Pavia). 2012. doi:10.4081/or.2012.e19</a:t>
            </a:r>
          </a:p>
          <a:p>
            <a:r>
              <a:rPr sz="800">
                <a:solidFill>
                  <a:srgbClr val="5A6469"/>
                </a:solidFill>
                <a:latin typeface="Calibri"/>
              </a:rPr>
              <a:t>[r17] Kennedy CD et al. Clin Orthop Relat Res. 2016. doi:10.1007/s11999-015-4367-x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diagnóstico es clínico en casi todo el capítulo.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Diagnóstico: lo clínico manda, la imagen busca lo que no se ve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Prunières G et al. Hand Surg Rehabil. 2018. doi:10.1016/j.hansur.2018.03.002</a:t>
            </a:r>
          </a:p>
          <a:p>
            <a:r>
              <a:rPr sz="1000">
                <a:solidFill>
                  <a:srgbClr val="5A6469"/>
                </a:solidFill>
                <a:latin typeface="Calibri"/>
              </a:rPr>
              <a:t>[r31] Myers DM et al. Hand (N Y). 2023. doi:10.1177/15589447221092058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Tenosinovitis.</a:t>
            </a:r>
          </a:p>
          <a:p>
            <a:pPr marL="347472" indent="-347472">
              <a:spcAft>
                <a:spcPts val="1400"/>
              </a:spcAft>
              <a:buChar char="•"/>
            </a:pPr>
            <a:r>
              <a:rPr sz="2400">
                <a:solidFill>
                  <a:srgbClr val="263238"/>
                </a:solidFill>
                <a:latin typeface="Calibri"/>
              </a:rPr>
              <a:t>Se piensa en ella con los signos de Kanavel (ver el bloque siguiente) y se apoya en la ecografía o la TC cuando hay duda [r30][r31].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pedir ante una mano infectada y para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Macneal P et al. In: StatPearls [Internet]. 2023. PMID 32644572</a:t>
            </a:r>
          </a:p>
          <a:p>
            <a:r>
              <a:rPr sz="800">
                <a:solidFill>
                  <a:srgbClr val="5A6469"/>
                </a:solidFill>
                <a:latin typeface="Calibri"/>
              </a:rPr>
              <a:t>[r10] Rigopoulos N et al. Orthop Rev (Pavia). 2012. doi:10.4081/or.2012.e19</a:t>
            </a:r>
          </a:p>
          <a:p>
            <a:r>
              <a:rPr sz="800">
                <a:solidFill>
                  <a:srgbClr val="5A6469"/>
                </a:solidFill>
                <a:latin typeface="Calibri"/>
              </a:rPr>
              <a:t>[r26] Frenkel Rutenberg T et al. J Plast Surg Hand Surg. 2020. doi:10.1080/2000656X.2019.1657434</a:t>
            </a:r>
          </a:p>
          <a:p>
            <a:r>
              <a:rPr sz="800">
                <a:solidFill>
                  <a:srgbClr val="5A6469"/>
                </a:solidFill>
                <a:latin typeface="Calibri"/>
              </a:rPr>
              <a:t>[r30] Prunières G et al. Hand Surg Rehabil. 2018. doi:10.1016/j.hansur.2018.03.002</a:t>
            </a:r>
          </a:p>
          <a:p>
            <a:r>
              <a:rPr sz="800">
                <a:solidFill>
                  <a:srgbClr val="5A6469"/>
                </a:solidFill>
                <a:latin typeface="Calibri"/>
              </a:rPr>
              <a:t>[r31] Myers DM et al. Hand (N Y). 2023. doi:10.1177/15589447221092058</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Prueba</a:t>
                      </a:r>
                    </a:p>
                  </a:txBody>
                  <a:tcPr>
                    <a:solidFill>
                      <a:srgbClr val="0F5F6B"/>
                    </a:solidFill>
                  </a:tcPr>
                </a:tc>
                <a:tc>
                  <a:txBody>
                    <a:bodyPr/>
                    <a:lstStyle/>
                    <a:p>
                      <a:r>
                        <a:rPr sz="1600" b="1">
                          <a:solidFill>
                            <a:srgbClr val="FFFFFF"/>
                          </a:solidFill>
                          <a:latin typeface="Calibri"/>
                        </a:rPr>
                        <a:t>Para qué</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Glucemia</a:t>
                      </a:r>
                    </a:p>
                  </a:txBody>
                  <a:tcPr>
                    <a:solidFill>
                      <a:srgbClr val="EEF3F4"/>
                    </a:solidFill>
                  </a:tcPr>
                </a:tc>
                <a:tc>
                  <a:txBody>
                    <a:bodyPr/>
                    <a:lstStyle/>
                    <a:p>
                      <a:r>
                        <a:rPr sz="1600">
                          <a:solidFill>
                            <a:srgbClr val="263238"/>
                          </a:solidFill>
                          <a:latin typeface="Calibri"/>
                        </a:rPr>
                        <a:t>Detectar diabetes o mal control</a:t>
                      </a:r>
                    </a:p>
                  </a:txBody>
                  <a:tcPr>
                    <a:solidFill>
                      <a:srgbClr val="EEF3F4"/>
                    </a:solidFill>
                  </a:tcPr>
                </a:tc>
                <a:tc>
                  <a:txBody>
                    <a:bodyPr/>
                    <a:lstStyle/>
                    <a:p>
                      <a:r>
                        <a:rPr sz="1600">
                          <a:solidFill>
                            <a:srgbClr val="263238"/>
                          </a:solidFill>
                          <a:latin typeface="Calibri"/>
                        </a:rPr>
                        <a:t>[r8]</a:t>
                      </a:r>
                    </a:p>
                  </a:txBody>
                  <a:tcPr>
                    <a:solidFill>
                      <a:srgbClr val="EEF3F4"/>
                    </a:solidFill>
                  </a:tcPr>
                </a:tc>
              </a:tr>
              <a:tr h="457200">
                <a:tc>
                  <a:txBody>
                    <a:bodyPr/>
                    <a:lstStyle/>
                    <a:p>
                      <a:r>
                        <a:rPr sz="1600">
                          <a:solidFill>
                            <a:srgbClr val="263238"/>
                          </a:solidFill>
                          <a:latin typeface="Calibri"/>
                        </a:rPr>
                        <a:t>Radiografía del dedo o de la mano</a:t>
                      </a:r>
                    </a:p>
                  </a:txBody>
                  <a:tcPr>
                    <a:solidFill>
                      <a:srgbClr val="FFFFFF"/>
                    </a:solidFill>
                  </a:tcPr>
                </a:tc>
                <a:tc>
                  <a:txBody>
                    <a:bodyPr/>
                    <a:lstStyle/>
                    <a:p>
                      <a:r>
                        <a:rPr sz="1600">
                          <a:solidFill>
                            <a:srgbClr val="263238"/>
                          </a:solidFill>
                          <a:latin typeface="Calibri"/>
                        </a:rPr>
                        <a:t>Cuerpo extraño, fractura, osteomielitis</a:t>
                      </a:r>
                    </a:p>
                  </a:txBody>
                  <a:tcPr>
                    <a:solidFill>
                      <a:srgbClr val="FFFFFF"/>
                    </a:solidFill>
                  </a:tcPr>
                </a:tc>
                <a:tc>
                  <a:txBody>
                    <a:bodyPr/>
                    <a:lstStyle/>
                    <a:p>
                      <a:r>
                        <a:rPr sz="1600">
                          <a:solidFill>
                            <a:srgbClr val="263238"/>
                          </a:solidFill>
                          <a:latin typeface="Calibri"/>
                        </a:rPr>
                        <a:t>[r8]</a:t>
                      </a:r>
                    </a:p>
                  </a:txBody>
                  <a:tcPr>
                    <a:solidFill>
                      <a:srgbClr val="FFFFFF"/>
                    </a:solidFill>
                  </a:tcPr>
                </a:tc>
              </a:tr>
              <a:tr h="457200">
                <a:tc>
                  <a:txBody>
                    <a:bodyPr/>
                    <a:lstStyle/>
                    <a:p>
                      <a:r>
                        <a:rPr sz="1600">
                          <a:solidFill>
                            <a:srgbClr val="263238"/>
                          </a:solidFill>
                          <a:latin typeface="Calibri"/>
                        </a:rPr>
                        <a:t>Cultivo del pus o de la vaina, antes del antibiótico</a:t>
                      </a:r>
                    </a:p>
                  </a:txBody>
                  <a:tcPr>
                    <a:solidFill>
                      <a:srgbClr val="EEF3F4"/>
                    </a:solidFill>
                  </a:tcPr>
                </a:tc>
                <a:tc>
                  <a:txBody>
                    <a:bodyPr/>
                    <a:lstStyle/>
                    <a:p>
                      <a:r>
                        <a:rPr sz="1600">
                          <a:solidFill>
                            <a:srgbClr val="263238"/>
                          </a:solidFill>
                          <a:latin typeface="Calibri"/>
                        </a:rPr>
                        <a:t>Identificar el germen y su resistencia</a:t>
                      </a:r>
                    </a:p>
                  </a:txBody>
                  <a:tcPr>
                    <a:solidFill>
                      <a:srgbClr val="EEF3F4"/>
                    </a:solidFill>
                  </a:tcPr>
                </a:tc>
                <a:tc>
                  <a:txBody>
                    <a:bodyPr/>
                    <a:lstStyle/>
                    <a:p>
                      <a:r>
                        <a:rPr sz="1600">
                          <a:solidFill>
                            <a:srgbClr val="263238"/>
                          </a:solidFill>
                          <a:latin typeface="Calibri"/>
                        </a:rPr>
                        <a:t>[r10]</a:t>
                      </a:r>
                    </a:p>
                  </a:txBody>
                  <a:tcPr>
                    <a:solidFill>
                      <a:srgbClr val="EEF3F4"/>
                    </a:solidFill>
                  </a:tcPr>
                </a:tc>
              </a:tr>
              <a:tr h="457200">
                <a:tc>
                  <a:txBody>
                    <a:bodyPr/>
                    <a:lstStyle/>
                    <a:p>
                      <a:r>
                        <a:rPr sz="1600">
                          <a:solidFill>
                            <a:srgbClr val="263238"/>
                          </a:solidFill>
                          <a:latin typeface="Calibri"/>
                        </a:rPr>
                        <a:t>Marcadores inflamatorios</a:t>
                      </a:r>
                    </a:p>
                  </a:txBody>
                  <a:tcPr>
                    <a:solidFill>
                      <a:srgbClr val="FFFFFF"/>
                    </a:solidFill>
                  </a:tcPr>
                </a:tc>
                <a:tc>
                  <a:txBody>
                    <a:bodyPr/>
                    <a:lstStyle/>
                    <a:p>
                      <a:r>
                        <a:rPr sz="1600">
                          <a:solidFill>
                            <a:srgbClr val="263238"/>
                          </a:solidFill>
                          <a:latin typeface="Calibri"/>
                        </a:rPr>
                        <a:t>Apoyo, nunca decisión: elevados en 82,2 % de una serie de tenosinovitis</a:t>
                      </a:r>
                    </a:p>
                  </a:txBody>
                  <a:tcPr>
                    <a:solidFill>
                      <a:srgbClr val="FFFFFF"/>
                    </a:solidFill>
                  </a:tcPr>
                </a:tc>
                <a:tc>
                  <a:txBody>
                    <a:bodyPr/>
                    <a:lstStyle/>
                    <a:p>
                      <a:r>
                        <a:rPr sz="1600">
                          <a:solidFill>
                            <a:srgbClr val="263238"/>
                          </a:solidFill>
                          <a:latin typeface="Calibri"/>
                        </a:rPr>
                        <a:t>[r26]</a:t>
                      </a:r>
                    </a:p>
                  </a:txBody>
                  <a:tcPr>
                    <a:solidFill>
                      <a:srgbClr val="FFFFFF"/>
                    </a:solidFill>
                  </a:tcPr>
                </a:tc>
              </a:tr>
              <a:tr h="457200">
                <a:tc>
                  <a:txBody>
                    <a:bodyPr/>
                    <a:lstStyle/>
                    <a:p>
                      <a:r>
                        <a:rPr sz="1600">
                          <a:solidFill>
                            <a:srgbClr val="263238"/>
                          </a:solidFill>
                          <a:latin typeface="Calibri"/>
                        </a:rPr>
                        <a:t>Ecografía o TC con contraste</a:t>
                      </a:r>
                    </a:p>
                  </a:txBody>
                  <a:tcPr>
                    <a:solidFill>
                      <a:srgbClr val="EEF3F4"/>
                    </a:solidFill>
                  </a:tcPr>
                </a:tc>
                <a:tc>
                  <a:txBody>
                    <a:bodyPr/>
                    <a:lstStyle/>
                    <a:p>
                      <a:r>
                        <a:rPr sz="1600">
                          <a:solidFill>
                            <a:srgbClr val="263238"/>
                          </a:solidFill>
                          <a:latin typeface="Calibri"/>
                        </a:rPr>
                        <a:t>Cuando hay duda de tenosinovitis (ver imágenes)</a:t>
                      </a:r>
                    </a:p>
                  </a:txBody>
                  <a:tcPr>
                    <a:solidFill>
                      <a:srgbClr val="EEF3F4"/>
                    </a:solidFill>
                  </a:tcPr>
                </a:tc>
                <a:tc>
                  <a:txBody>
                    <a:bodyPr/>
                    <a:lstStyle/>
                    <a:p>
                      <a:r>
                        <a:rPr sz="1600">
                          <a:solidFill>
                            <a:srgbClr val="263238"/>
                          </a:solidFill>
                          <a:latin typeface="Calibri"/>
                        </a:rPr>
                        <a:t>[r30][r31]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los signos de Kanavel, con su rendimiento real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Kennedy CD et al. Clin Orthop Relat Res. 2016. doi:10.1007/s11999-015-4367-x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describió Kanavel.</a:t>
            </a:r>
          </a:p>
          <a:p>
            <a:pPr marL="347472" indent="-347472">
              <a:spcAft>
                <a:spcPts val="1400"/>
              </a:spcAft>
              <a:buChar char="•"/>
            </a:pPr>
            <a:r>
              <a:rPr sz="2400">
                <a:solidFill>
                  <a:srgbClr val="263238"/>
                </a:solidFill>
                <a:latin typeface="Calibri"/>
              </a:rPr>
              <a:t>En 1912 describió 3 signos: dolor exquisito a lo largo de la vaina, limitado a la vaina; flexión del dedo; y dolor exquisito al extenderlo, máximo en el extremo proximal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cada signo de Kanavel en 75 pacientes con tenosinovitis confirmada (sensibilidad de cada signo,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Kennedy CD et al. Clin Orthop Relat Res. 2016. doi:10.1007/s11999-015-4367-x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Rango de sensibilidad y especificidad de los signos de Kanavel (extremos del rango reportado,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Kennedy CD et al. Hand (N Y). 2017. doi:10.1177/1558944717692089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qué buscar con la radiografía, la ecografía y la tomografía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Macneal P et al. In: StatPearls [Internet]. 2023. PMID 32644572</a:t>
            </a:r>
          </a:p>
          <a:p>
            <a:r>
              <a:rPr sz="800">
                <a:solidFill>
                  <a:srgbClr val="5A6469"/>
                </a:solidFill>
                <a:latin typeface="Calibri"/>
              </a:rPr>
              <a:t>[r9] Flevas DA et al. EFORT Open Rev. 2019. doi:10.1302/2058-5241.4.180082</a:t>
            </a:r>
          </a:p>
          <a:p>
            <a:r>
              <a:rPr sz="800">
                <a:solidFill>
                  <a:srgbClr val="5A6469"/>
                </a:solidFill>
                <a:latin typeface="Calibri"/>
              </a:rPr>
              <a:t>[r17] Kennedy CD et al. Clin Orthop Relat Res. 2016. doi:10.1007/s11999-015-4367-x</a:t>
            </a:r>
          </a:p>
          <a:p>
            <a:r>
              <a:rPr sz="800">
                <a:solidFill>
                  <a:srgbClr val="5A6469"/>
                </a:solidFill>
                <a:latin typeface="Calibri"/>
              </a:rPr>
              <a:t>[r18] Kennedy CD et al. Hand (N Y). 2017. doi:10.1177/1558944717692089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imagen no decide cuándo operar una tenosinovitis típica, pero ayuda en 2 situaciones: cuando el cuadro es dudoso y cuando se sospecha algo más (cuerpo extraño, hueso, absceso).</a:t>
            </a:r>
          </a:p>
          <a:p>
            <a:pPr marL="347472" indent="-347472">
              <a:spcAft>
                <a:spcPts val="1400"/>
              </a:spcAft>
              <a:buChar char="•"/>
            </a:pPr>
            <a:r>
              <a:rPr sz="2400">
                <a:solidFill>
                  <a:srgbClr val="263238"/>
                </a:solidFill>
                <a:latin typeface="Calibri"/>
              </a:rPr>
              <a:t>Radiografía.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Diámetro de la vaina flexora cerca de la polea A2 en ecografía (mm)</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Prunières G et al. Hand Surg Rehabil. 2018. doi:10.1016/j.hansur.2018.03.002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imagen para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Macneal P et al. In: StatPearls [Internet]. 2023. PMID 32644572</a:t>
            </a:r>
          </a:p>
          <a:p>
            <a:r>
              <a:rPr sz="1000">
                <a:solidFill>
                  <a:srgbClr val="5A6469"/>
                </a:solidFill>
                <a:latin typeface="Calibri"/>
              </a:rPr>
              <a:t>[r30] Prunières G et al. Hand Surg Rehabil. 2018. doi:10.1016/j.hansur.2018.03.002</a:t>
            </a:r>
          </a:p>
          <a:p>
            <a:r>
              <a:rPr sz="1000">
                <a:solidFill>
                  <a:srgbClr val="5A6469"/>
                </a:solidFill>
                <a:latin typeface="Calibri"/>
              </a:rPr>
              <a:t>[r31] Myers DM et al. Hand (N Y). 2023. doi:10.1177/15589447221092058</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Estudio</a:t>
                      </a:r>
                    </a:p>
                  </a:txBody>
                  <a:tcPr>
                    <a:solidFill>
                      <a:srgbClr val="0F5F6B"/>
                    </a:solidFill>
                  </a:tcPr>
                </a:tc>
                <a:tc>
                  <a:txBody>
                    <a:bodyPr/>
                    <a:lstStyle/>
                    <a:p>
                      <a:r>
                        <a:rPr sz="1600" b="1">
                          <a:solidFill>
                            <a:srgbClr val="FFFFFF"/>
                          </a:solidFill>
                          <a:latin typeface="Calibri"/>
                        </a:rPr>
                        <a:t>Qué busca</a:t>
                      </a:r>
                    </a:p>
                  </a:txBody>
                  <a:tcPr>
                    <a:solidFill>
                      <a:srgbClr val="0F5F6B"/>
                    </a:solidFill>
                  </a:tcPr>
                </a:tc>
                <a:tc>
                  <a:txBody>
                    <a:bodyPr/>
                    <a:lstStyle/>
                    <a:p>
                      <a:r>
                        <a:rPr sz="1600" b="1">
                          <a:solidFill>
                            <a:srgbClr val="FFFFFF"/>
                          </a:solidFill>
                          <a:latin typeface="Calibri"/>
                        </a:rPr>
                        <a:t>Dato clave</a:t>
                      </a:r>
                    </a:p>
                  </a:txBody>
                  <a:tcPr>
                    <a:solidFill>
                      <a:srgbClr val="0F5F6B"/>
                    </a:solidFill>
                  </a:tcPr>
                </a:tc>
              </a:tr>
              <a:tr h="457200">
                <a:tc>
                  <a:txBody>
                    <a:bodyPr/>
                    <a:lstStyle/>
                    <a:p>
                      <a:r>
                        <a:rPr sz="1600">
                          <a:solidFill>
                            <a:srgbClr val="263238"/>
                          </a:solidFill>
                          <a:latin typeface="Calibri"/>
                        </a:rPr>
                        <a:t>Radiografía simple</a:t>
                      </a:r>
                    </a:p>
                  </a:txBody>
                  <a:tcPr>
                    <a:solidFill>
                      <a:srgbClr val="EEF3F4"/>
                    </a:solidFill>
                  </a:tcPr>
                </a:tc>
                <a:tc>
                  <a:txBody>
                    <a:bodyPr/>
                    <a:lstStyle/>
                    <a:p>
                      <a:r>
                        <a:rPr sz="1600">
                          <a:solidFill>
                            <a:srgbClr val="263238"/>
                          </a:solidFill>
                          <a:latin typeface="Calibri"/>
                        </a:rPr>
                        <a:t>Cuerpo extraño, fractura, osteomielitis</a:t>
                      </a:r>
                    </a:p>
                  </a:txBody>
                  <a:tcPr>
                    <a:solidFill>
                      <a:srgbClr val="EEF3F4"/>
                    </a:solidFill>
                  </a:tcPr>
                </a:tc>
                <a:tc>
                  <a:txBody>
                    <a:bodyPr/>
                    <a:lstStyle/>
                    <a:p>
                      <a:r>
                        <a:rPr sz="1600">
                          <a:solidFill>
                            <a:srgbClr val="263238"/>
                          </a:solidFill>
                          <a:latin typeface="Calibri"/>
                        </a:rPr>
                        <a:t>Indicada en la fase de absceso [r8]</a:t>
                      </a:r>
                    </a:p>
                  </a:txBody>
                  <a:tcPr>
                    <a:solidFill>
                      <a:srgbClr val="EEF3F4"/>
                    </a:solidFill>
                  </a:tcPr>
                </a:tc>
              </a:tr>
              <a:tr h="457200">
                <a:tc>
                  <a:txBody>
                    <a:bodyPr/>
                    <a:lstStyle/>
                    <a:p>
                      <a:r>
                        <a:rPr sz="1600">
                          <a:solidFill>
                            <a:srgbClr val="263238"/>
                          </a:solidFill>
                          <a:latin typeface="Calibri"/>
                        </a:rPr>
                        <a:t>Ecografía</a:t>
                      </a:r>
                    </a:p>
                  </a:txBody>
                  <a:tcPr>
                    <a:solidFill>
                      <a:srgbClr val="FFFFFF"/>
                    </a:solidFill>
                  </a:tcPr>
                </a:tc>
                <a:tc>
                  <a:txBody>
                    <a:bodyPr/>
                    <a:lstStyle/>
                    <a:p>
                      <a:r>
                        <a:rPr sz="1600">
                          <a:solidFill>
                            <a:srgbClr val="263238"/>
                          </a:solidFill>
                          <a:latin typeface="Calibri"/>
                        </a:rPr>
                        <a:t>Engrosamiento de la vaina flexora</a:t>
                      </a:r>
                    </a:p>
                  </a:txBody>
                  <a:tcPr>
                    <a:solidFill>
                      <a:srgbClr val="FFFFFF"/>
                    </a:solidFill>
                  </a:tcPr>
                </a:tc>
                <a:tc>
                  <a:txBody>
                    <a:bodyPr/>
                    <a:lstStyle/>
                    <a:p>
                      <a:r>
                        <a:rPr sz="1600">
                          <a:solidFill>
                            <a:srgbClr val="263238"/>
                          </a:solidFill>
                          <a:latin typeface="Calibri"/>
                        </a:rPr>
                        <a:t>5,01 mm en dedo infectado frente a 4,17 mm en el sano; aumento unilateral de más de 20 % [r30]</a:t>
                      </a:r>
                    </a:p>
                  </a:txBody>
                  <a:tcPr>
                    <a:solidFill>
                      <a:srgbClr val="FFFFFF"/>
                    </a:solidFill>
                  </a:tcPr>
                </a:tc>
              </a:tr>
              <a:tr h="457200">
                <a:tc>
                  <a:txBody>
                    <a:bodyPr/>
                    <a:lstStyle/>
                    <a:p>
                      <a:r>
                        <a:rPr sz="1600">
                          <a:solidFill>
                            <a:srgbClr val="263238"/>
                          </a:solidFill>
                          <a:latin typeface="Calibri"/>
                        </a:rPr>
                        <a:t>TC con contraste</a:t>
                      </a:r>
                    </a:p>
                  </a:txBody>
                  <a:tcPr>
                    <a:solidFill>
                      <a:srgbClr val="EEF3F4"/>
                    </a:solidFill>
                  </a:tcPr>
                </a:tc>
                <a:tc>
                  <a:txBody>
                    <a:bodyPr/>
                    <a:lstStyle/>
                    <a:p>
                      <a:r>
                        <a:rPr sz="1600">
                          <a:solidFill>
                            <a:srgbClr val="263238"/>
                          </a:solidFill>
                          <a:latin typeface="Calibri"/>
                        </a:rPr>
                        <a:t>Razón vaina/tendón en cortes coronal y sagital</a:t>
                      </a:r>
                    </a:p>
                  </a:txBody>
                  <a:tcPr>
                    <a:solidFill>
                      <a:srgbClr val="EEF3F4"/>
                    </a:solidFill>
                  </a:tcPr>
                </a:tc>
                <a:tc>
                  <a:txBody>
                    <a:bodyPr/>
                    <a:lstStyle/>
                    <a:p>
                      <a:r>
                        <a:rPr sz="1600">
                          <a:solidFill>
                            <a:srgbClr val="263238"/>
                          </a:solidFill>
                          <a:latin typeface="Calibri"/>
                        </a:rPr>
                        <a:t>1,3 o más: alta sensibilidad y especificidad [r31]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Algoritmo de la mano infectada en urgencias: dónde está el pus y qué hacer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Leggit JC. Am Fam Physician. 2017. PMID 28671378</a:t>
            </a:r>
          </a:p>
          <a:p>
            <a:r>
              <a:rPr sz="800">
                <a:solidFill>
                  <a:srgbClr val="5A6469"/>
                </a:solidFill>
                <a:latin typeface="Calibri"/>
              </a:rPr>
              <a:t>[r2] Gottlieb M et al. J Emerg Med. 2025. doi:10.1016/j.jemermed.2025.07.054</a:t>
            </a:r>
          </a:p>
          <a:p>
            <a:r>
              <a:rPr sz="800">
                <a:solidFill>
                  <a:srgbClr val="5A6469"/>
                </a:solidFill>
                <a:latin typeface="Calibri"/>
              </a:rPr>
              <a:t>[r6] Rabarin F et al. A 103-case series. 2017. doi:10.1016/j.otsr.2017.03.024</a:t>
            </a:r>
          </a:p>
          <a:p>
            <a:r>
              <a:rPr sz="800">
                <a:solidFill>
                  <a:srgbClr val="5A6469"/>
                </a:solidFill>
                <a:latin typeface="Calibri"/>
              </a:rPr>
              <a:t>[r8] Macneal P et al. In: StatPearls [Internet]. 2023. PMID 32644572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algoritmo ordena lo que se pregunta, en el orden de la urgencia: primero lo que mata o amputa, después lo que se resuelve en urgencias.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Mano o dedo infectado en urgencias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Flevas DA et al. EFORT Open Rev. 2019. doi:10.1302/2058-5241.4.180082</a:t>
            </a:r>
          </a:p>
          <a:p>
            <a:r>
              <a:rPr sz="800">
                <a:solidFill>
                  <a:srgbClr val="5A6469"/>
                </a:solidFill>
                <a:latin typeface="Calibri"/>
              </a:rPr>
              <a:t>[r44] Shewring DJ et al. J Hand Surg Eur Vol. 2015. doi:10.1177/1753193415576249</a:t>
            </a:r>
          </a:p>
          <a:p>
            <a:r>
              <a:rPr sz="800">
                <a:solidFill>
                  <a:srgbClr val="5A6469"/>
                </a:solidFill>
                <a:latin typeface="Calibri"/>
              </a:rPr>
              <a:t>[r43] National Institute for Health and Care Excellence. NICE guideline NG184. 2020.</a:t>
            </a:r>
          </a:p>
          <a:p>
            <a:r>
              <a:rPr sz="800">
                <a:solidFill>
                  <a:srgbClr val="5A6469"/>
                </a:solidFill>
                <a:latin typeface="Calibri"/>
              </a:rPr>
              <a:t>[r17] Kennedy CD et al. Clin Orthop Relat Res. 2016. doi:10.1007/s11999-015-4367-x</a:t>
            </a:r>
          </a:p>
          <a:p>
            <a:r>
              <a:rPr sz="800">
                <a:solidFill>
                  <a:srgbClr val="5A6469"/>
                </a:solidFill>
                <a:latin typeface="Calibri"/>
              </a:rPr>
              <a:t>[r24] Draeger RW et al. J Am Acad Orthop Surg. 2012. doi:10.5435/JAAOS-20-06-373</a:t>
            </a:r>
          </a:p>
          <a:p>
            <a:r>
              <a:rPr sz="800">
                <a:solidFill>
                  <a:srgbClr val="5A6469"/>
                </a:solidFill>
                <a:latin typeface="Calibri"/>
              </a:rPr>
              <a:t>(+8 referencias más en las láminas finales)</a:t>
            </a:r>
          </a:p>
        </p:txBody>
      </p:sp>
      <p:sp>
        <p:nvSpPr>
          <p:cNvPr id="6" name="Rounded Rectangle 5"/>
          <p:cNvSpPr/>
          <p:nvPr/>
        </p:nvSpPr>
        <p:spPr>
          <a:xfrm>
            <a:off x="4754880" y="1508760"/>
            <a:ext cx="2743200" cy="291712"/>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Mano o dedo con dolor, tumefacción y eritema, con o sin herida o mordedura</a:t>
            </a:r>
          </a:p>
        </p:txBody>
      </p:sp>
      <p:sp>
        <p:nvSpPr>
          <p:cNvPr id="7" name="Decision 6"/>
          <p:cNvSpPr/>
          <p:nvPr/>
        </p:nvSpPr>
        <p:spPr>
          <a:xfrm>
            <a:off x="4572000" y="1910200"/>
            <a:ext cx="3108960" cy="446979"/>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¿Paciente inestable, o dolor desproporcionado con piel poco llamativa?</a:t>
            </a:r>
          </a:p>
        </p:txBody>
      </p:sp>
      <p:sp>
        <p:nvSpPr>
          <p:cNvPr id="8" name="Rounded Rectangle 7"/>
          <p:cNvSpPr/>
          <p:nvPr/>
        </p:nvSpPr>
        <p:spPr>
          <a:xfrm>
            <a:off x="2987040" y="2466908"/>
            <a:ext cx="2743200" cy="44697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Pensar en fascitis necrosante: urgencia quirúrgica, desbridamiento y antibiótico intravenoso amplio; con tratamiento precoz la sobrevida supera 90 % [r9]</a:t>
            </a:r>
          </a:p>
        </p:txBody>
      </p:sp>
      <p:sp>
        <p:nvSpPr>
          <p:cNvPr id="9" name="Decision 8"/>
          <p:cNvSpPr/>
          <p:nvPr/>
        </p:nvSpPr>
        <p:spPr>
          <a:xfrm>
            <a:off x="6339839" y="2466908"/>
            <a:ext cx="3108960" cy="446979"/>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¿Mordedura humana o animal, o herida de nudillo por golpe de puño cerrado?</a:t>
            </a:r>
          </a:p>
        </p:txBody>
      </p:sp>
      <p:sp>
        <p:nvSpPr>
          <p:cNvPr id="10" name="Rectangle 9"/>
          <p:cNvSpPr/>
          <p:nvPr/>
        </p:nvSpPr>
        <p:spPr>
          <a:xfrm>
            <a:off x="2987040" y="3023616"/>
            <a:ext cx="2743200" cy="44697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Lavar y explorar (en una serie quirúrgica de lesiones por puño cerrado la articulación estaba penetrada en 96 %), evaluar tétanos y rabia y, si hay indicación de antibiótico, coamoxiclav como primera elección [r44][r43]</a:t>
            </a:r>
          </a:p>
        </p:txBody>
      </p:sp>
      <p:sp>
        <p:nvSpPr>
          <p:cNvPr id="11" name="Decision 10"/>
          <p:cNvSpPr/>
          <p:nvPr/>
        </p:nvSpPr>
        <p:spPr>
          <a:xfrm>
            <a:off x="6339839" y="3023616"/>
            <a:ext cx="3108960" cy="446979"/>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¿Dolor a lo largo de la vaina, dedo semiflexionado, dolor con la extensión pasiva o dedo fusiforme (signos de Kanavel)?</a:t>
            </a:r>
          </a:p>
        </p:txBody>
      </p:sp>
      <p:sp>
        <p:nvSpPr>
          <p:cNvPr id="12" name="Decision 11"/>
          <p:cNvSpPr/>
          <p:nvPr/>
        </p:nvSpPr>
        <p:spPr>
          <a:xfrm>
            <a:off x="1920239" y="3580323"/>
            <a:ext cx="3108960" cy="446979"/>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¿Penetra articulación, tendón o hueso, o hay absceso, celulitis grave o signos de sepsis?</a:t>
            </a:r>
          </a:p>
        </p:txBody>
      </p:sp>
      <p:sp>
        <p:nvSpPr>
          <p:cNvPr id="13" name="Rectangle 12"/>
          <p:cNvSpPr/>
          <p:nvPr/>
        </p:nvSpPr>
        <p:spPr>
          <a:xfrm>
            <a:off x="4754880" y="3580323"/>
            <a:ext cx="2743200" cy="446979"/>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Sospecha de tenosinovitis: antibiótico intravenoso, elevación, férula y vigilancia estrecha desde ya; no esperar a tener los 4 signos [r9][r17]</a:t>
            </a:r>
          </a:p>
        </p:txBody>
      </p:sp>
      <p:sp>
        <p:nvSpPr>
          <p:cNvPr id="14" name="Decision 13"/>
          <p:cNvSpPr/>
          <p:nvPr/>
        </p:nvSpPr>
        <p:spPr>
          <a:xfrm>
            <a:off x="7223759" y="3580323"/>
            <a:ext cx="3108960" cy="446979"/>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¿Pérdida de la concavidad de la palma, edema dorsal marcado o dedos rígidos fuera del trayecto de una vaina?</a:t>
            </a:r>
          </a:p>
        </p:txBody>
      </p:sp>
      <p:sp>
        <p:nvSpPr>
          <p:cNvPr id="15" name="Rounded Rectangle 14"/>
          <p:cNvSpPr/>
          <p:nvPr/>
        </p:nvSpPr>
        <p:spPr>
          <a:xfrm>
            <a:off x="1667256" y="4137031"/>
            <a:ext cx="1847088" cy="44697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Derivar a cirugía de mano: exploración y lavado en quirófano [r43][r44]</a:t>
            </a:r>
          </a:p>
        </p:txBody>
      </p:sp>
      <p:sp>
        <p:nvSpPr>
          <p:cNvPr id="16" name="Rounded Rectangle 15"/>
          <p:cNvSpPr/>
          <p:nvPr/>
        </p:nvSpPr>
        <p:spPr>
          <a:xfrm>
            <a:off x="3435096" y="4137031"/>
            <a:ext cx="1847088" cy="44697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Tratamiento o profilaxis con coamoxiclav (3 días de profilaxis o 5 de tratamiento) y reevaluar si no mejora en 24 a 48 horas [r43]</a:t>
            </a:r>
          </a:p>
        </p:txBody>
      </p:sp>
      <p:sp>
        <p:nvSpPr>
          <p:cNvPr id="17" name="Decision 16"/>
          <p:cNvSpPr/>
          <p:nvPr/>
        </p:nvSpPr>
        <p:spPr>
          <a:xfrm>
            <a:off x="5202936" y="4137031"/>
            <a:ext cx="1847088" cy="446979"/>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¿Pus subcutáneo, isquemia digital, diabetes o presentación tardía?</a:t>
            </a:r>
          </a:p>
        </p:txBody>
      </p:sp>
      <p:sp>
        <p:nvSpPr>
          <p:cNvPr id="18" name="Rounded Rectangle 17"/>
          <p:cNvSpPr/>
          <p:nvPr/>
        </p:nvSpPr>
        <p:spPr>
          <a:xfrm>
            <a:off x="6970776" y="4137031"/>
            <a:ext cx="1847088" cy="44697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Sospechar espacio profundo: cirugía de mano y drenaje de todos los espacios que se comunican [r10]</a:t>
            </a:r>
          </a:p>
        </p:txBody>
      </p:sp>
      <p:sp>
        <p:nvSpPr>
          <p:cNvPr id="19" name="Decision 18"/>
          <p:cNvSpPr/>
          <p:nvPr/>
        </p:nvSpPr>
        <p:spPr>
          <a:xfrm>
            <a:off x="8738616" y="4137031"/>
            <a:ext cx="1847088" cy="446979"/>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¿Vesículas, pulpa blanda y pródromo de ardor?</a:t>
            </a:r>
          </a:p>
        </p:txBody>
      </p:sp>
      <p:sp>
        <p:nvSpPr>
          <p:cNvPr id="20" name="Rounded Rectangle 19"/>
          <p:cNvSpPr/>
          <p:nvPr/>
        </p:nvSpPr>
        <p:spPr>
          <a:xfrm>
            <a:off x="1755647" y="4693738"/>
            <a:ext cx="2377440" cy="44697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Drenaje quirúrgico de la vaina con cultivo, sin diferirlo: fuera de los casos más tempranos es el tratamiento estándar [r24], y estos factores marcan peor pronóstico [r19][r35]</a:t>
            </a:r>
          </a:p>
        </p:txBody>
      </p:sp>
      <p:sp>
        <p:nvSpPr>
          <p:cNvPr id="21" name="Rounded Rectangle 20"/>
          <p:cNvSpPr/>
          <p:nvPr/>
        </p:nvSpPr>
        <p:spPr>
          <a:xfrm>
            <a:off x="3877056" y="4693738"/>
            <a:ext cx="2377440" cy="44697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Antibiótico intravenoso y vigilancia estrecha; si no mejora en 24 horas, drenaje quirúrgico [r9]. En casos no complicados, el manejo sin cirugía se ha descrito bajo vigilancia de un especialista de mano [r26]</a:t>
            </a:r>
          </a:p>
        </p:txBody>
      </p:sp>
      <p:sp>
        <p:nvSpPr>
          <p:cNvPr id="22" name="Rounded Rectangle 21"/>
          <p:cNvSpPr/>
          <p:nvPr/>
        </p:nvSpPr>
        <p:spPr>
          <a:xfrm>
            <a:off x="5998464" y="4693738"/>
            <a:ext cx="2377440" cy="446979"/>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Panadizo herpético: no se drena [r9]</a:t>
            </a:r>
          </a:p>
        </p:txBody>
      </p:sp>
      <p:sp>
        <p:nvSpPr>
          <p:cNvPr id="23" name="Decision 22"/>
          <p:cNvSpPr/>
          <p:nvPr/>
        </p:nvSpPr>
        <p:spPr>
          <a:xfrm>
            <a:off x="8119871" y="4693738"/>
            <a:ext cx="2377440" cy="446979"/>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¿Absceso en el pliegue ungueal o en la pulpa?</a:t>
            </a:r>
          </a:p>
        </p:txBody>
      </p:sp>
      <p:sp>
        <p:nvSpPr>
          <p:cNvPr id="24" name="Rectangle 23"/>
          <p:cNvSpPr/>
          <p:nvPr/>
        </p:nvSpPr>
        <p:spPr>
          <a:xfrm>
            <a:off x="2987040" y="5250446"/>
            <a:ext cx="2743200" cy="291712"/>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Drenar en urgencias con bloqueo digital: incisión simple en la paroniquia; en el panadizo, volar si es superficial o lateral si es profundo, sin cruzar la interfalángica distal [r2][r6]</a:t>
            </a:r>
          </a:p>
        </p:txBody>
      </p:sp>
      <p:sp>
        <p:nvSpPr>
          <p:cNvPr id="25" name="Rounded Rectangle 24"/>
          <p:cNvSpPr/>
          <p:nvPr/>
        </p:nvSpPr>
        <p:spPr>
          <a:xfrm>
            <a:off x="6522720" y="5250446"/>
            <a:ext cx="2743200" cy="291712"/>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Sin absceso: medidas locales, antibiótico según contexto, vigilancia cercana; si aparece pus, drenar [r8][r2]</a:t>
            </a:r>
          </a:p>
        </p:txBody>
      </p:sp>
      <p:sp>
        <p:nvSpPr>
          <p:cNvPr id="26" name="Rounded Rectangle 25"/>
          <p:cNvSpPr/>
          <p:nvPr/>
        </p:nvSpPr>
        <p:spPr>
          <a:xfrm>
            <a:off x="4754880" y="5651887"/>
            <a:ext cx="2743200" cy="291712"/>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Control a los 5 a 7 días; antibiótico solo si el paciente es inmunocomprometido o la infección es grave [r6][r1]</a:t>
            </a:r>
          </a:p>
        </p:txBody>
      </p:sp>
      <p:cxnSp>
        <p:nvCxnSpPr>
          <p:cNvPr id="27" name="Connector 26"/>
          <p:cNvCxnSpPr>
            <a:stCxn id="6" idx="2"/>
            <a:endCxn id="7" idx="0"/>
          </p:cNvCxnSpPr>
          <p:nvPr/>
        </p:nvCxnSpPr>
        <p:spPr>
          <a:xfrm flipH="1">
            <a:off x="6126480" y="1800472"/>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7" idx="2"/>
            <a:endCxn id="8" idx="0"/>
          </p:cNvCxnSpPr>
          <p:nvPr/>
        </p:nvCxnSpPr>
        <p:spPr>
          <a:xfrm flipH="1">
            <a:off x="4358640" y="2357179"/>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5004816" y="234986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7" idx="2"/>
            <a:endCxn id="9" idx="0"/>
          </p:cNvCxnSpPr>
          <p:nvPr/>
        </p:nvCxnSpPr>
        <p:spPr>
          <a:xfrm>
            <a:off x="6126480" y="2357179"/>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800087" y="2349864"/>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9" idx="2"/>
            <a:endCxn id="10" idx="0"/>
          </p:cNvCxnSpPr>
          <p:nvPr/>
        </p:nvCxnSpPr>
        <p:spPr>
          <a:xfrm flipH="1">
            <a:off x="4358640" y="2913887"/>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153911" y="290657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4" name="Connector 33"/>
          <p:cNvCxnSpPr>
            <a:stCxn id="9" idx="2"/>
            <a:endCxn id="11" idx="0"/>
          </p:cNvCxnSpPr>
          <p:nvPr/>
        </p:nvCxnSpPr>
        <p:spPr>
          <a:xfrm flipH="1">
            <a:off x="7894319" y="291388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7949183" y="2906572"/>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0" idx="2"/>
            <a:endCxn id="12" idx="0"/>
          </p:cNvCxnSpPr>
          <p:nvPr/>
        </p:nvCxnSpPr>
        <p:spPr>
          <a:xfrm flipH="1">
            <a:off x="3474719" y="3470595"/>
            <a:ext cx="88392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a:stCxn id="12" idx="2"/>
            <a:endCxn id="15" idx="0"/>
          </p:cNvCxnSpPr>
          <p:nvPr/>
        </p:nvCxnSpPr>
        <p:spPr>
          <a:xfrm flipH="1">
            <a:off x="2590800" y="4027302"/>
            <a:ext cx="88391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2662427" y="401998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9" name="Connector 38"/>
          <p:cNvCxnSpPr>
            <a:stCxn id="12" idx="2"/>
            <a:endCxn id="16" idx="0"/>
          </p:cNvCxnSpPr>
          <p:nvPr/>
        </p:nvCxnSpPr>
        <p:spPr>
          <a:xfrm>
            <a:off x="3474719" y="4027302"/>
            <a:ext cx="88392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3838955" y="4019987"/>
            <a:ext cx="457200" cy="274320"/>
          </a:xfrm>
          <a:prstGeom prst="rect">
            <a:avLst/>
          </a:prstGeom>
          <a:noFill/>
        </p:spPr>
        <p:txBody>
          <a:bodyPr wrap="square">
            <a:spAutoFit/>
          </a:bodyPr>
          <a:lstStyle/>
          <a:p>
            <a:r>
              <a:rPr sz="1200" b="1">
                <a:solidFill>
                  <a:srgbClr val="D97706"/>
                </a:solidFill>
                <a:latin typeface="Calibri"/>
              </a:rPr>
              <a:t>no</a:t>
            </a:r>
          </a:p>
        </p:txBody>
      </p:sp>
      <p:cxnSp>
        <p:nvCxnSpPr>
          <p:cNvPr id="41" name="Connector 40"/>
          <p:cNvCxnSpPr>
            <a:stCxn id="11" idx="2"/>
            <a:endCxn id="13" idx="0"/>
          </p:cNvCxnSpPr>
          <p:nvPr/>
        </p:nvCxnSpPr>
        <p:spPr>
          <a:xfrm flipH="1">
            <a:off x="6126480" y="3470595"/>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772655" y="346327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3" name="Connector 42"/>
          <p:cNvCxnSpPr>
            <a:stCxn id="11" idx="2"/>
            <a:endCxn id="14" idx="0"/>
          </p:cNvCxnSpPr>
          <p:nvPr/>
        </p:nvCxnSpPr>
        <p:spPr>
          <a:xfrm>
            <a:off x="7894319" y="3470595"/>
            <a:ext cx="88392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8258555" y="3463279"/>
            <a:ext cx="457200" cy="274320"/>
          </a:xfrm>
          <a:prstGeom prst="rect">
            <a:avLst/>
          </a:prstGeom>
          <a:noFill/>
        </p:spPr>
        <p:txBody>
          <a:bodyPr wrap="square">
            <a:spAutoFit/>
          </a:bodyPr>
          <a:lstStyle/>
          <a:p>
            <a:r>
              <a:rPr sz="1200" b="1">
                <a:solidFill>
                  <a:srgbClr val="D97706"/>
                </a:solidFill>
                <a:latin typeface="Calibri"/>
              </a:rPr>
              <a:t>no</a:t>
            </a:r>
          </a:p>
        </p:txBody>
      </p:sp>
      <p:cxnSp>
        <p:nvCxnSpPr>
          <p:cNvPr id="45" name="Connector 44"/>
          <p:cNvCxnSpPr>
            <a:stCxn id="13" idx="2"/>
            <a:endCxn id="17" idx="0"/>
          </p:cNvCxnSpPr>
          <p:nvPr/>
        </p:nvCxnSpPr>
        <p:spPr>
          <a:xfrm flipH="1">
            <a:off x="6126480" y="4027302"/>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6" name="Connector 45"/>
          <p:cNvCxnSpPr>
            <a:stCxn id="17" idx="2"/>
            <a:endCxn id="20" idx="0"/>
          </p:cNvCxnSpPr>
          <p:nvPr/>
        </p:nvCxnSpPr>
        <p:spPr>
          <a:xfrm flipH="1">
            <a:off x="2944367" y="4584010"/>
            <a:ext cx="3182113"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4509820" y="457669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8" name="Connector 47"/>
          <p:cNvCxnSpPr>
            <a:stCxn id="17" idx="2"/>
            <a:endCxn id="21" idx="0"/>
          </p:cNvCxnSpPr>
          <p:nvPr/>
        </p:nvCxnSpPr>
        <p:spPr>
          <a:xfrm flipH="1">
            <a:off x="5065776" y="4584010"/>
            <a:ext cx="1060704"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5252313" y="4576694"/>
            <a:ext cx="457200" cy="274320"/>
          </a:xfrm>
          <a:prstGeom prst="rect">
            <a:avLst/>
          </a:prstGeom>
          <a:noFill/>
        </p:spPr>
        <p:txBody>
          <a:bodyPr wrap="square">
            <a:spAutoFit/>
          </a:bodyPr>
          <a:lstStyle/>
          <a:p>
            <a:r>
              <a:rPr sz="1200" b="1">
                <a:solidFill>
                  <a:srgbClr val="D97706"/>
                </a:solidFill>
                <a:latin typeface="Calibri"/>
              </a:rPr>
              <a:t>no</a:t>
            </a:r>
          </a:p>
        </p:txBody>
      </p:sp>
      <p:cxnSp>
        <p:nvCxnSpPr>
          <p:cNvPr id="50" name="Connector 49"/>
          <p:cNvCxnSpPr>
            <a:stCxn id="14" idx="2"/>
            <a:endCxn id="18" idx="0"/>
          </p:cNvCxnSpPr>
          <p:nvPr/>
        </p:nvCxnSpPr>
        <p:spPr>
          <a:xfrm flipH="1">
            <a:off x="7894320" y="4027302"/>
            <a:ext cx="88391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7965947" y="401998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2" name="Connector 51"/>
          <p:cNvCxnSpPr>
            <a:stCxn id="14" idx="2"/>
            <a:endCxn id="19" idx="0"/>
          </p:cNvCxnSpPr>
          <p:nvPr/>
        </p:nvCxnSpPr>
        <p:spPr>
          <a:xfrm>
            <a:off x="8778239" y="4027302"/>
            <a:ext cx="88392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9142475" y="4019987"/>
            <a:ext cx="457200" cy="274320"/>
          </a:xfrm>
          <a:prstGeom prst="rect">
            <a:avLst/>
          </a:prstGeom>
          <a:noFill/>
        </p:spPr>
        <p:txBody>
          <a:bodyPr wrap="square">
            <a:spAutoFit/>
          </a:bodyPr>
          <a:lstStyle/>
          <a:p>
            <a:r>
              <a:rPr sz="1200" b="1">
                <a:solidFill>
                  <a:srgbClr val="D97706"/>
                </a:solidFill>
                <a:latin typeface="Calibri"/>
              </a:rPr>
              <a:t>no</a:t>
            </a:r>
          </a:p>
        </p:txBody>
      </p:sp>
      <p:cxnSp>
        <p:nvCxnSpPr>
          <p:cNvPr id="54" name="Connector 53"/>
          <p:cNvCxnSpPr>
            <a:stCxn id="19" idx="2"/>
            <a:endCxn id="22" idx="0"/>
          </p:cNvCxnSpPr>
          <p:nvPr/>
        </p:nvCxnSpPr>
        <p:spPr>
          <a:xfrm flipH="1">
            <a:off x="7187184" y="4584010"/>
            <a:ext cx="2474976"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8292998" y="4576694"/>
            <a:ext cx="457200" cy="274320"/>
          </a:xfrm>
          <a:prstGeom prst="rect">
            <a:avLst/>
          </a:prstGeom>
          <a:noFill/>
        </p:spPr>
        <p:txBody>
          <a:bodyPr wrap="square">
            <a:spAutoFit/>
          </a:bodyPr>
          <a:lstStyle/>
          <a:p>
            <a:r>
              <a:rPr sz="1200" b="1">
                <a:solidFill>
                  <a:srgbClr val="D97706"/>
                </a:solidFill>
                <a:latin typeface="Calibri"/>
              </a:rPr>
              <a:t>sí</a:t>
            </a:r>
          </a:p>
        </p:txBody>
      </p:sp>
      <p:cxnSp>
        <p:nvCxnSpPr>
          <p:cNvPr id="56" name="Connector 55"/>
          <p:cNvCxnSpPr>
            <a:stCxn id="19" idx="2"/>
            <a:endCxn id="23" idx="0"/>
          </p:cNvCxnSpPr>
          <p:nvPr/>
        </p:nvCxnSpPr>
        <p:spPr>
          <a:xfrm flipH="1">
            <a:off x="9308591" y="4584010"/>
            <a:ext cx="35356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9035490" y="4576694"/>
            <a:ext cx="457200" cy="274320"/>
          </a:xfrm>
          <a:prstGeom prst="rect">
            <a:avLst/>
          </a:prstGeom>
          <a:noFill/>
        </p:spPr>
        <p:txBody>
          <a:bodyPr wrap="square">
            <a:spAutoFit/>
          </a:bodyPr>
          <a:lstStyle/>
          <a:p>
            <a:r>
              <a:rPr sz="1200" b="1">
                <a:solidFill>
                  <a:srgbClr val="D97706"/>
                </a:solidFill>
                <a:latin typeface="Calibri"/>
              </a:rPr>
              <a:t>no</a:t>
            </a:r>
          </a:p>
        </p:txBody>
      </p:sp>
      <p:cxnSp>
        <p:nvCxnSpPr>
          <p:cNvPr id="58" name="Connector 57"/>
          <p:cNvCxnSpPr>
            <a:stCxn id="23" idx="2"/>
            <a:endCxn id="24" idx="0"/>
          </p:cNvCxnSpPr>
          <p:nvPr/>
        </p:nvCxnSpPr>
        <p:spPr>
          <a:xfrm flipH="1">
            <a:off x="4358640" y="5140717"/>
            <a:ext cx="494995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7073188" y="513340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60" name="Connector 59"/>
          <p:cNvCxnSpPr>
            <a:stCxn id="24" idx="2"/>
            <a:endCxn id="26" idx="0"/>
          </p:cNvCxnSpPr>
          <p:nvPr/>
        </p:nvCxnSpPr>
        <p:spPr>
          <a:xfrm>
            <a:off x="4358640" y="554215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61" name="Connector 60"/>
          <p:cNvCxnSpPr>
            <a:stCxn id="23" idx="2"/>
            <a:endCxn id="25" idx="0"/>
          </p:cNvCxnSpPr>
          <p:nvPr/>
        </p:nvCxnSpPr>
        <p:spPr>
          <a:xfrm flipH="1">
            <a:off x="7894320" y="5140717"/>
            <a:ext cx="141427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62" name="TextBox 61"/>
          <p:cNvSpPr txBox="1"/>
          <p:nvPr/>
        </p:nvSpPr>
        <p:spPr>
          <a:xfrm>
            <a:off x="8310676" y="5133402"/>
            <a:ext cx="457200" cy="274320"/>
          </a:xfrm>
          <a:prstGeom prst="rect">
            <a:avLst/>
          </a:prstGeom>
          <a:noFill/>
        </p:spPr>
        <p:txBody>
          <a:bodyPr wrap="square">
            <a:spAutoFit/>
          </a:bodyPr>
          <a:lstStyle/>
          <a:p>
            <a:r>
              <a:rPr sz="1200" b="1">
                <a:solidFill>
                  <a:srgbClr val="D97706"/>
                </a:solidFill>
                <a:latin typeface="Calibri"/>
              </a:rPr>
              <a:t>no</a:t>
            </a:r>
          </a:p>
        </p:txBody>
      </p:sp>
      <p:sp>
        <p:nvSpPr>
          <p:cNvPr id="63" name="TextBox 62"/>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drenar lo que está cerrado, tratar al germen y decidir con honestidad cuánta evidencia hay</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Flevas DA et al. EFORT Open Rev. 2019. doi:10.1302/2058-5241.4.180082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tratamiento de la mano infectada combina antibiótico adecuado, inmovilización, control del edema y cirugía suficiente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 excelente de movilidad en tenosinovitis según el tratamiento, en la revisión de 28 series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Giladi AM et al. J Hand Surg Eur Vol. 2015. doi:10.1177/1753193415570248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Readmisión tras operar la tenosinovitis según la vía del antibiótico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Frizzell K et al. Cureus. 2022. doi:10.7759/cureus.32825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cómo se hace, por qué y qué evitar (apoyo de estudio, no sustituye al tutor)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Leggit JC. Am Fam Physician. 2017. PMID 28671378</a:t>
            </a:r>
          </a:p>
          <a:p>
            <a:r>
              <a:rPr sz="800">
                <a:solidFill>
                  <a:srgbClr val="5A6469"/>
                </a:solidFill>
                <a:latin typeface="Calibri"/>
              </a:rPr>
              <a:t>[r2] Gottlieb M et al. J Emerg Med. 2025. doi:10.1016/j.jemermed.2025.07.054</a:t>
            </a:r>
          </a:p>
          <a:p>
            <a:r>
              <a:rPr sz="800">
                <a:solidFill>
                  <a:srgbClr val="5A6469"/>
                </a:solidFill>
                <a:latin typeface="Calibri"/>
              </a:rPr>
              <a:t>[r6] Rabarin F et al. A 103-case series. 2017. doi:10.1016/j.otsr.2017.03.024</a:t>
            </a:r>
          </a:p>
          <a:p>
            <a:r>
              <a:rPr sz="800">
                <a:solidFill>
                  <a:srgbClr val="5A6469"/>
                </a:solidFill>
                <a:latin typeface="Calibri"/>
              </a:rPr>
              <a:t>[r8] Macneal P et al. In: StatPearls [Internet]. 2023. PMID 32644572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Estas descripciones sirven para entender qué se hace y por qué.</a:t>
            </a:r>
          </a:p>
          <a:p>
            <a:pPr marL="347472" indent="-347472">
              <a:spcAft>
                <a:spcPts val="1400"/>
              </a:spcAft>
              <a:buChar char="•"/>
            </a:pPr>
            <a:r>
              <a:rPr sz="2400">
                <a:solidFill>
                  <a:srgbClr val="263238"/>
                </a:solidFill>
                <a:latin typeface="Calibri"/>
              </a:rPr>
              <a:t>Lo que no tiene estudio que lo respalde se rotula práctica habitual y no lleva cifras.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cómo se hace, por qué y qué evitar (apoyo de estudio, no sustituye al tutor)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Gottlieb M et al. J Emerg Med. 2025. doi:10.1016/j.jemermed.2025.07.054</a:t>
            </a:r>
          </a:p>
          <a:p>
            <a:r>
              <a:rPr sz="1000">
                <a:solidFill>
                  <a:srgbClr val="5A6469"/>
                </a:solidFill>
                <a:latin typeface="Calibri"/>
              </a:rPr>
              <a:t>[r10] Rigopoulos N et al. Orthop Rev (Pavia). 2012. doi:10.4081/or.2012.e19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Cruzar el pliegue de la interfalángica distal con la incisión de un panadizo, que expone la articulación o la vaina [r2][r10].</a:t>
            </a:r>
          </a:p>
          <a:p>
            <a:pPr marL="347472" indent="-347472">
              <a:spcAft>
                <a:spcPts val="1400"/>
              </a:spcAft>
              <a:buChar char="•"/>
            </a:pPr>
            <a:r>
              <a:rPr sz="2400">
                <a:solidFill>
                  <a:srgbClr val="263238"/>
                </a:solidFill>
                <a:latin typeface="Calibri"/>
              </a:rPr>
              <a:t>Exanguinar con Esmarch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Exploración quirúrgica de lesiones por puño cerrado en 147 pacientes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[r44] Shewring DJ et al. J Hand Surg Eur Vol. 2015. doi:10.1177/1753193415576249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Mordeduras humanas y animales: la herida pequeña que abre una articulación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Flevas DA et al. EFORT Open Rev. 2019. doi:10.1302/2058-5241.4.180082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Por qué son especiales en la mano.</a:t>
            </a:r>
          </a:p>
          <a:p>
            <a:pPr marL="347472" indent="-347472">
              <a:spcAft>
                <a:spcPts val="1400"/>
              </a:spcAft>
              <a:buChar char="•"/>
            </a:pPr>
            <a:r>
              <a:rPr sz="2400">
                <a:solidFill>
                  <a:srgbClr val="263238"/>
                </a:solidFill>
                <a:latin typeface="Calibri"/>
              </a:rPr>
              <a:t>Una mordedura en la mano se infecta con más facilidad que en otras zonas porque hay muchos compartimentos pequeños y poca cobertura [r9].</a:t>
            </a:r>
          </a:p>
          <a:p>
            <a:pPr marL="347472" indent="-347472">
              <a:spcAft>
                <a:spcPts val="1400"/>
              </a:spcAft>
              <a:buChar char="•"/>
            </a:pPr>
            <a:r>
              <a:rPr sz="2400">
                <a:solidFill>
                  <a:srgbClr val="263238"/>
                </a:solidFill>
                <a:latin typeface="Calibri"/>
              </a:rPr>
              <a:t>El animal importa.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69</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Gravedad de las mordeduras de la mano en distintas series (%; los denominadores son distintos)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Flevas DA et al. EFORT Open Rev. 2019. doi:10.1302/2058-5241.4.180082</a:t>
            </a:r>
          </a:p>
          <a:p>
            <a:r>
              <a:rPr sz="800">
                <a:solidFill>
                  <a:srgbClr val="5A6469"/>
                </a:solidFill>
                <a:latin typeface="Calibri"/>
              </a:rPr>
              <a:t>[r46] Babovic N et al. J Hand Surg Am. 2014. doi:10.1016/j.jhsa.2013.11.003</a:t>
            </a:r>
          </a:p>
          <a:p>
            <a:r>
              <a:rPr sz="800">
                <a:solidFill>
                  <a:srgbClr val="5A6469"/>
                </a:solidFill>
                <a:latin typeface="Calibri"/>
              </a:rPr>
              <a:t>[r44] Shewring DJ et al. J Hand Surg Eur Vol. 2015. doi:10.1177/1753193415576249</a:t>
            </a:r>
          </a:p>
          <a:p>
            <a:r>
              <a:rPr sz="800">
                <a:solidFill>
                  <a:srgbClr val="5A6469"/>
                </a:solidFill>
                <a:latin typeface="Calibri"/>
              </a:rPr>
              <a:t>[r47] Manchon J et al. Hand Surg Rehabil. 2026. doi:10.1016/j.hansur.2026.102625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69</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Profilaxis antibiótica en mordeduras según NICE (adultos)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[r43] National Institute for Health and Care Excellence. NICE guideline NG184. 2020.</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Mordedura</a:t>
                      </a:r>
                    </a:p>
                  </a:txBody>
                  <a:tcPr>
                    <a:solidFill>
                      <a:srgbClr val="0F5F6B"/>
                    </a:solidFill>
                  </a:tcPr>
                </a:tc>
                <a:tc>
                  <a:txBody>
                    <a:bodyPr/>
                    <a:lstStyle/>
                    <a:p>
                      <a:r>
                        <a:rPr sz="1600" b="1">
                          <a:solidFill>
                            <a:srgbClr val="FFFFFF"/>
                          </a:solidFill>
                          <a:latin typeface="Calibri"/>
                        </a:rPr>
                        <a:t>No ofrecer</a:t>
                      </a:r>
                    </a:p>
                  </a:txBody>
                  <a:tcPr>
                    <a:solidFill>
                      <a:srgbClr val="0F5F6B"/>
                    </a:solidFill>
                  </a:tcPr>
                </a:tc>
                <a:tc>
                  <a:txBody>
                    <a:bodyPr/>
                    <a:lstStyle/>
                    <a:p>
                      <a:r>
                        <a:rPr sz="1600" b="1">
                          <a:solidFill>
                            <a:srgbClr val="FFFFFF"/>
                          </a:solidFill>
                          <a:latin typeface="Calibri"/>
                        </a:rPr>
                        <a:t>Ofrecer o considerar</a:t>
                      </a:r>
                    </a:p>
                  </a:txBody>
                  <a:tcPr>
                    <a:solidFill>
                      <a:srgbClr val="0F5F6B"/>
                    </a:solidFill>
                  </a:tcPr>
                </a:tc>
              </a:tr>
              <a:tr h="457200">
                <a:tc>
                  <a:txBody>
                    <a:bodyPr/>
                    <a:lstStyle/>
                    <a:p>
                      <a:r>
                        <a:rPr sz="1600">
                          <a:solidFill>
                            <a:srgbClr val="263238"/>
                          </a:solidFill>
                          <a:latin typeface="Calibri"/>
                        </a:rPr>
                        <a:t>Humana</a:t>
                      </a:r>
                    </a:p>
                  </a:txBody>
                  <a:tcPr>
                    <a:solidFill>
                      <a:srgbClr val="EEF3F4"/>
                    </a:solidFill>
                  </a:tcPr>
                </a:tc>
                <a:tc>
                  <a:txBody>
                    <a:bodyPr/>
                    <a:lstStyle/>
                    <a:p>
                      <a:r>
                        <a:rPr sz="1600">
                          <a:solidFill>
                            <a:srgbClr val="263238"/>
                          </a:solidFill>
                          <a:latin typeface="Calibri"/>
                        </a:rPr>
                        <a:t>No rompió la piel [r43]</a:t>
                      </a:r>
                    </a:p>
                  </a:txBody>
                  <a:tcPr>
                    <a:solidFill>
                      <a:srgbClr val="EEF3F4"/>
                    </a:solidFill>
                  </a:tcPr>
                </a:tc>
                <a:tc>
                  <a:txBody>
                    <a:bodyPr/>
                    <a:lstStyle/>
                    <a:p>
                      <a:r>
                        <a:rPr sz="1600">
                          <a:solidFill>
                            <a:srgbClr val="263238"/>
                          </a:solidFill>
                          <a:latin typeface="Calibri"/>
                        </a:rPr>
                        <a:t>Rompió la piel y sangró: ofrecer; rompió la piel sin sangrar: considerar si es mano u otra zona de riesgo, o si hay comorbilidad [r43]</a:t>
                      </a:r>
                    </a:p>
                  </a:txBody>
                  <a:tcPr>
                    <a:solidFill>
                      <a:srgbClr val="EEF3F4"/>
                    </a:solidFill>
                  </a:tcPr>
                </a:tc>
              </a:tr>
              <a:tr h="457200">
                <a:tc>
                  <a:txBody>
                    <a:bodyPr/>
                    <a:lstStyle/>
                    <a:p>
                      <a:r>
                        <a:rPr sz="1600">
                          <a:solidFill>
                            <a:srgbClr val="263238"/>
                          </a:solidFill>
                          <a:latin typeface="Calibri"/>
                        </a:rPr>
                        <a:t>Gato</a:t>
                      </a:r>
                    </a:p>
                  </a:txBody>
                  <a:tcPr>
                    <a:solidFill>
                      <a:srgbClr val="FFFFFF"/>
                    </a:solidFill>
                  </a:tcPr>
                </a:tc>
                <a:tc>
                  <a:txBody>
                    <a:bodyPr/>
                    <a:lstStyle/>
                    <a:p>
                      <a:r>
                        <a:rPr sz="1600">
                          <a:solidFill>
                            <a:srgbClr val="263238"/>
                          </a:solidFill>
                          <a:latin typeface="Calibri"/>
                        </a:rPr>
                        <a:t>No rompió la piel [r43]</a:t>
                      </a:r>
                    </a:p>
                  </a:txBody>
                  <a:tcPr>
                    <a:solidFill>
                      <a:srgbClr val="FFFFFF"/>
                    </a:solidFill>
                  </a:tcPr>
                </a:tc>
                <a:tc>
                  <a:txBody>
                    <a:bodyPr/>
                    <a:lstStyle/>
                    <a:p>
                      <a:r>
                        <a:rPr sz="1600">
                          <a:solidFill>
                            <a:srgbClr val="263238"/>
                          </a:solidFill>
                          <a:latin typeface="Calibri"/>
                        </a:rPr>
                        <a:t>Rompió la piel y sangró: ofrecer; sin sangrar pero posiblemente profunda: considerar [r43]</a:t>
                      </a:r>
                    </a:p>
                  </a:txBody>
                  <a:tcPr>
                    <a:solidFill>
                      <a:srgbClr val="FFFFFF"/>
                    </a:solidFill>
                  </a:tcPr>
                </a:tc>
              </a:tr>
              <a:tr h="457200">
                <a:tc>
                  <a:txBody>
                    <a:bodyPr/>
                    <a:lstStyle/>
                    <a:p>
                      <a:r>
                        <a:rPr sz="1600">
                          <a:solidFill>
                            <a:srgbClr val="263238"/>
                          </a:solidFill>
                          <a:latin typeface="Calibri"/>
                        </a:rPr>
                        <a:t>Perro u otra mascota tradicional</a:t>
                      </a:r>
                    </a:p>
                  </a:txBody>
                  <a:tcPr>
                    <a:solidFill>
                      <a:srgbClr val="EEF3F4"/>
                    </a:solidFill>
                  </a:tcPr>
                </a:tc>
                <a:tc>
                  <a:txBody>
                    <a:bodyPr/>
                    <a:lstStyle/>
                    <a:p>
                      <a:r>
                        <a:rPr sz="1600">
                          <a:solidFill>
                            <a:srgbClr val="263238"/>
                          </a:solidFill>
                          <a:latin typeface="Calibri"/>
                        </a:rPr>
                        <a:t>No rompió la piel, o rompió sin sangrar [r43]</a:t>
                      </a:r>
                    </a:p>
                  </a:txBody>
                  <a:tcPr>
                    <a:solidFill>
                      <a:srgbClr val="EEF3F4"/>
                    </a:solidFill>
                  </a:tcPr>
                </a:tc>
                <a:tc>
                  <a:txBody>
                    <a:bodyPr/>
                    <a:lstStyle/>
                    <a:p>
                      <a:r>
                        <a:rPr sz="1600">
                          <a:solidFill>
                            <a:srgbClr val="263238"/>
                          </a:solidFill>
                          <a:latin typeface="Calibri"/>
                        </a:rPr>
                        <a:t>Sangró y penetró estructuras profundas, es profunda o está contaminada: ofrecer; sangró en mano o paciente de riesgo: considerar [r43]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69</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rigidez, necrosis tendinosa, extensión del pus y amputación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Draeger RW et al. J Am Acad Orthop Surg. 2012. doi:10.5435/JAAOS-20-06-373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Rigidez.</a:t>
            </a:r>
          </a:p>
          <a:p>
            <a:pPr marL="347472" indent="-347472">
              <a:spcAft>
                <a:spcPts val="1400"/>
              </a:spcAft>
              <a:buChar char="•"/>
            </a:pPr>
            <a:r>
              <a:rPr sz="2400">
                <a:solidFill>
                  <a:srgbClr val="263238"/>
                </a:solidFill>
                <a:latin typeface="Calibri"/>
              </a:rPr>
              <a:t>Conviene avisarlo desde el inicio: incluso un paciente sano, bien tratado y a tiempo, suele quedar con algo de rigidez; la llegada tardía o las comorbilidades empujan hacia la rigidez grave o la amputación [r24].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69</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Amputación, readmisión o revisión quirúrgica en distintas series (%; denominadores distintos)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Pang HN et al. J Bone Joint Surg Am. 2007. doi:10.2106/JBJS.F.01356</a:t>
            </a:r>
          </a:p>
          <a:p>
            <a:r>
              <a:rPr sz="800">
                <a:solidFill>
                  <a:srgbClr val="5A6469"/>
                </a:solidFill>
                <a:latin typeface="Calibri"/>
              </a:rPr>
              <a:t>[r35] Idarrha F et al. Injury. 2026. doi:10.1016/j.injury.2026.113631</a:t>
            </a:r>
          </a:p>
          <a:p>
            <a:r>
              <a:rPr sz="800">
                <a:solidFill>
                  <a:srgbClr val="5A6469"/>
                </a:solidFill>
                <a:latin typeface="Calibri"/>
              </a:rPr>
              <a:t>[r32] Sawyer JD et al. J Hand Surg Glob Online. 2025. doi:10.1016/j.jhsg.2024.08.017</a:t>
            </a:r>
          </a:p>
          <a:p>
            <a:r>
              <a:rPr sz="800">
                <a:solidFill>
                  <a:srgbClr val="5A6469"/>
                </a:solidFill>
                <a:latin typeface="Calibri"/>
              </a:rPr>
              <a:t>[r26] Frenkel Rutenberg T et al. J Plast Surg Hand Surg. 2020. doi:10.1080/2000656X.2019.1657434</a:t>
            </a:r>
          </a:p>
          <a:p>
            <a:r>
              <a:rPr sz="800">
                <a:solidFill>
                  <a:srgbClr val="5A6469"/>
                </a:solidFill>
                <a:latin typeface="Calibri"/>
              </a:rPr>
              <a:t>[r47] Manchon J et al. Hand Surg Rehabil. 2026. doi:10.1016/j.hansur.2026.102625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69</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Factores asociados a mal resultado y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Pang HN et al. J Bone Joint Surg Am. 2007. doi:10.2106/JBJS.F.01356</a:t>
            </a:r>
          </a:p>
          <a:p>
            <a:r>
              <a:rPr sz="800">
                <a:solidFill>
                  <a:srgbClr val="5A6469"/>
                </a:solidFill>
                <a:latin typeface="Calibri"/>
              </a:rPr>
              <a:t>[r28] Frizzell K et al. Cureus. 2022. doi:10.7759/cureus.32825</a:t>
            </a:r>
          </a:p>
          <a:p>
            <a:r>
              <a:rPr sz="800">
                <a:solidFill>
                  <a:srgbClr val="5A6469"/>
                </a:solidFill>
                <a:latin typeface="Calibri"/>
              </a:rPr>
              <a:t>[r29] Müller CT et al. Plast Reconstr Surg. 2015. doi:10.1097/PRS.0000000000001510</a:t>
            </a:r>
          </a:p>
          <a:p>
            <a:r>
              <a:rPr sz="800">
                <a:solidFill>
                  <a:srgbClr val="5A6469"/>
                </a:solidFill>
                <a:latin typeface="Calibri"/>
              </a:rPr>
              <a:t>[r35] Idarrha F et al. Injury. 2026. doi:10.1016/j.injury.2026.113631</a:t>
            </a:r>
          </a:p>
          <a:p>
            <a:r>
              <a:rPr sz="800">
                <a:solidFill>
                  <a:srgbClr val="5A6469"/>
                </a:solidFill>
                <a:latin typeface="Calibri"/>
              </a:rPr>
              <a:t>[r46] Babovic N et al. J Hand Surg Am. 2014. doi:10.1016/j.jhsa.2013.11.003</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Factor</a:t>
                      </a:r>
                    </a:p>
                  </a:txBody>
                  <a:tcPr>
                    <a:solidFill>
                      <a:srgbClr val="0F5F6B"/>
                    </a:solidFill>
                  </a:tcPr>
                </a:tc>
                <a:tc>
                  <a:txBody>
                    <a:bodyPr/>
                    <a:lstStyle/>
                    <a:p>
                      <a:r>
                        <a:rPr sz="1600" b="1">
                          <a:solidFill>
                            <a:srgbClr val="FFFFFF"/>
                          </a:solidFill>
                          <a:latin typeface="Calibri"/>
                        </a:rPr>
                        <a:t>Qué se asoció</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Edad mayor de 43 años; diabetes, enfermedad vascular periférica o insuficiencia renal</a:t>
                      </a:r>
                    </a:p>
                  </a:txBody>
                  <a:tcPr>
                    <a:solidFill>
                      <a:srgbClr val="EEF3F4"/>
                    </a:solidFill>
                  </a:tcPr>
                </a:tc>
                <a:tc>
                  <a:txBody>
                    <a:bodyPr/>
                    <a:lstStyle/>
                    <a:p>
                      <a:r>
                        <a:rPr sz="1600">
                          <a:solidFill>
                            <a:srgbClr val="263238"/>
                          </a:solidFill>
                          <a:latin typeface="Calibri"/>
                        </a:rPr>
                        <a:t>Peor resultado en tenosinovitis</a:t>
                      </a:r>
                    </a:p>
                  </a:txBody>
                  <a:tcPr>
                    <a:solidFill>
                      <a:srgbClr val="EEF3F4"/>
                    </a:solidFill>
                  </a:tcPr>
                </a:tc>
                <a:tc>
                  <a:txBody>
                    <a:bodyPr/>
                    <a:lstStyle/>
                    <a:p>
                      <a:r>
                        <a:rPr sz="1600">
                          <a:solidFill>
                            <a:srgbClr val="263238"/>
                          </a:solidFill>
                          <a:latin typeface="Calibri"/>
                        </a:rPr>
                        <a:t>[r19]</a:t>
                      </a:r>
                    </a:p>
                  </a:txBody>
                  <a:tcPr>
                    <a:solidFill>
                      <a:srgbClr val="EEF3F4"/>
                    </a:solidFill>
                  </a:tcPr>
                </a:tc>
              </a:tr>
              <a:tr h="457200">
                <a:tc>
                  <a:txBody>
                    <a:bodyPr/>
                    <a:lstStyle/>
                    <a:p>
                      <a:r>
                        <a:rPr sz="1600">
                          <a:solidFill>
                            <a:srgbClr val="263238"/>
                          </a:solidFill>
                          <a:latin typeface="Calibri"/>
                        </a:rPr>
                        <a:t>Pus subcutáneo, isquemia digital e infección polimicrobiana</a:t>
                      </a:r>
                    </a:p>
                  </a:txBody>
                  <a:tcPr>
                    <a:solidFill>
                      <a:srgbClr val="FFFFFF"/>
                    </a:solidFill>
                  </a:tcPr>
                </a:tc>
                <a:tc>
                  <a:txBody>
                    <a:bodyPr/>
                    <a:lstStyle/>
                    <a:p>
                      <a:r>
                        <a:rPr sz="1600">
                          <a:solidFill>
                            <a:srgbClr val="263238"/>
                          </a:solidFill>
                          <a:latin typeface="Calibri"/>
                        </a:rPr>
                        <a:t>Peor resultado en tenosinovitis</a:t>
                      </a:r>
                    </a:p>
                  </a:txBody>
                  <a:tcPr>
                    <a:solidFill>
                      <a:srgbClr val="FFFFFF"/>
                    </a:solidFill>
                  </a:tcPr>
                </a:tc>
                <a:tc>
                  <a:txBody>
                    <a:bodyPr/>
                    <a:lstStyle/>
                    <a:p>
                      <a:r>
                        <a:rPr sz="1600">
                          <a:solidFill>
                            <a:srgbClr val="263238"/>
                          </a:solidFill>
                          <a:latin typeface="Calibri"/>
                        </a:rPr>
                        <a:t>[r19]</a:t>
                      </a:r>
                    </a:p>
                  </a:txBody>
                  <a:tcPr>
                    <a:solidFill>
                      <a:srgbClr val="FFFFFF"/>
                    </a:solidFill>
                  </a:tcPr>
                </a:tc>
              </a:tr>
              <a:tr h="457200">
                <a:tc>
                  <a:txBody>
                    <a:bodyPr/>
                    <a:lstStyle/>
                    <a:p>
                      <a:r>
                        <a:rPr sz="1600">
                          <a:solidFill>
                            <a:srgbClr val="263238"/>
                          </a:solidFill>
                          <a:latin typeface="Calibri"/>
                        </a:rPr>
                        <a:t>Retraso de consulta (OR ajustado 1,13 por día), diabetes (OR ajustado 3,19) y estadio de Michon (OR ajustado 8,71 por nivel)</a:t>
                      </a:r>
                    </a:p>
                  </a:txBody>
                  <a:tcPr>
                    <a:solidFill>
                      <a:srgbClr val="EEF3F4"/>
                    </a:solidFill>
                  </a:tcPr>
                </a:tc>
                <a:tc>
                  <a:txBody>
                    <a:bodyPr/>
                    <a:lstStyle/>
                    <a:p>
                      <a:r>
                        <a:rPr sz="1600">
                          <a:solidFill>
                            <a:srgbClr val="263238"/>
                          </a:solidFill>
                          <a:latin typeface="Calibri"/>
                        </a:rPr>
                        <a:t>Resultado funcional desfavorable</a:t>
                      </a:r>
                    </a:p>
                  </a:txBody>
                  <a:tcPr>
                    <a:solidFill>
                      <a:srgbClr val="EEF3F4"/>
                    </a:solidFill>
                  </a:tcPr>
                </a:tc>
                <a:tc>
                  <a:txBody>
                    <a:bodyPr/>
                    <a:lstStyle/>
                    <a:p>
                      <a:r>
                        <a:rPr sz="1600">
                          <a:solidFill>
                            <a:srgbClr val="263238"/>
                          </a:solidFill>
                          <a:latin typeface="Calibri"/>
                        </a:rPr>
                        <a:t>[r35]</a:t>
                      </a:r>
                    </a:p>
                  </a:txBody>
                  <a:tcPr>
                    <a:solidFill>
                      <a:srgbClr val="EEF3F4"/>
                    </a:solidFill>
                  </a:tcPr>
                </a:tc>
              </a:tr>
              <a:tr h="457200">
                <a:tc>
                  <a:txBody>
                    <a:bodyPr/>
                    <a:lstStyle/>
                    <a:p>
                      <a:r>
                        <a:rPr sz="1600">
                          <a:solidFill>
                            <a:srgbClr val="263238"/>
                          </a:solidFill>
                          <a:latin typeface="Calibri"/>
                        </a:rPr>
                        <a:t>Infección anaerobia y diabetes</a:t>
                      </a:r>
                    </a:p>
                  </a:txBody>
                  <a:tcPr>
                    <a:solidFill>
                      <a:srgbClr val="FFFFFF"/>
                    </a:solidFill>
                  </a:tcPr>
                </a:tc>
                <a:tc>
                  <a:txBody>
                    <a:bodyPr/>
                    <a:lstStyle/>
                    <a:p>
                      <a:r>
                        <a:rPr sz="1600">
                          <a:solidFill>
                            <a:srgbClr val="263238"/>
                          </a:solidFill>
                          <a:latin typeface="Calibri"/>
                        </a:rPr>
                        <a:t>Amputación en el subanálisis</a:t>
                      </a:r>
                    </a:p>
                  </a:txBody>
                  <a:tcPr>
                    <a:solidFill>
                      <a:srgbClr val="FFFFFF"/>
                    </a:solidFill>
                  </a:tcPr>
                </a:tc>
                <a:tc>
                  <a:txBody>
                    <a:bodyPr/>
                    <a:lstStyle/>
                    <a:p>
                      <a:r>
                        <a:rPr sz="1600">
                          <a:solidFill>
                            <a:srgbClr val="263238"/>
                          </a:solidFill>
                          <a:latin typeface="Calibri"/>
                        </a:rPr>
                        <a:t>[r28]</a:t>
                      </a:r>
                    </a:p>
                  </a:txBody>
                  <a:tcPr>
                    <a:solidFill>
                      <a:srgbClr val="FFFFFF"/>
                    </a:solidFill>
                  </a:tcPr>
                </a:tc>
              </a:tr>
              <a:tr h="457200">
                <a:tc>
                  <a:txBody>
                    <a:bodyPr/>
                    <a:lstStyle/>
                    <a:p>
                      <a:r>
                        <a:rPr sz="1600">
                          <a:solidFill>
                            <a:srgbClr val="263238"/>
                          </a:solidFill>
                          <a:latin typeface="Calibri"/>
                        </a:rPr>
                        <a:t>Absceso subcutáneo</a:t>
                      </a:r>
                    </a:p>
                  </a:txBody>
                  <a:tcPr>
                    <a:solidFill>
                      <a:srgbClr val="EEF3F4"/>
                    </a:solidFill>
                  </a:tcPr>
                </a:tc>
                <a:tc>
                  <a:txBody>
                    <a:bodyPr/>
                    <a:lstStyle/>
                    <a:p>
                      <a:r>
                        <a:rPr sz="1600">
                          <a:solidFill>
                            <a:srgbClr val="263238"/>
                          </a:solidFill>
                          <a:latin typeface="Calibri"/>
                        </a:rPr>
                        <a:t>Necesidad de otro desbridamiento (OR 4,6)</a:t>
                      </a:r>
                    </a:p>
                  </a:txBody>
                  <a:tcPr>
                    <a:solidFill>
                      <a:srgbClr val="EEF3F4"/>
                    </a:solidFill>
                  </a:tcPr>
                </a:tc>
                <a:tc>
                  <a:txBody>
                    <a:bodyPr/>
                    <a:lstStyle/>
                    <a:p>
                      <a:r>
                        <a:rPr sz="1600">
                          <a:solidFill>
                            <a:srgbClr val="263238"/>
                          </a:solidFill>
                          <a:latin typeface="Calibri"/>
                        </a:rPr>
                        <a:t>[r29]</a:t>
                      </a:r>
                    </a:p>
                  </a:txBody>
                  <a:tcPr>
                    <a:solidFill>
                      <a:srgbClr val="EEF3F4"/>
                    </a:solidFill>
                  </a:tcPr>
                </a:tc>
              </a:tr>
              <a:tr h="457200">
                <a:tc>
                  <a:txBody>
                    <a:bodyPr/>
                    <a:lstStyle/>
                    <a:p>
                      <a:r>
                        <a:rPr sz="1600">
                          <a:solidFill>
                            <a:srgbClr val="263238"/>
                          </a:solidFill>
                          <a:latin typeface="Calibri"/>
                        </a:rPr>
                        <a:t>Diabetes, artritis séptica, retraso de más de 72 horas y edad de 45 a 65 años</a:t>
                      </a:r>
                    </a:p>
                  </a:txBody>
                  <a:tcPr>
                    <a:solidFill>
                      <a:srgbClr val="FFFFFF"/>
                    </a:solidFill>
                  </a:tcPr>
                </a:tc>
                <a:tc>
                  <a:txBody>
                    <a:bodyPr/>
                    <a:lstStyle/>
                    <a:p>
                      <a:r>
                        <a:rPr sz="1600">
                          <a:solidFill>
                            <a:srgbClr val="263238"/>
                          </a:solidFill>
                          <a:latin typeface="Calibri"/>
                        </a:rPr>
                        <a:t>Revisión quirúrgica en infección por Pasteurella</a:t>
                      </a:r>
                    </a:p>
                  </a:txBody>
                  <a:tcPr>
                    <a:solidFill>
                      <a:srgbClr val="FFFFFF"/>
                    </a:solidFill>
                  </a:tcPr>
                </a:tc>
                <a:tc>
                  <a:txBody>
                    <a:bodyPr/>
                    <a:lstStyle/>
                    <a:p>
                      <a:r>
                        <a:rPr sz="1600">
                          <a:solidFill>
                            <a:srgbClr val="263238"/>
                          </a:solidFill>
                          <a:latin typeface="Calibri"/>
                        </a:rPr>
                        <a:t>[r47]</a:t>
                      </a:r>
                    </a:p>
                  </a:txBody>
                  <a:tcPr>
                    <a:solidFill>
                      <a:srgbClr val="FFFFFF"/>
                    </a:solidFill>
                  </a:tcPr>
                </a:tc>
              </a:tr>
              <a:tr h="457200">
                <a:tc>
                  <a:txBody>
                    <a:bodyPr/>
                    <a:lstStyle/>
                    <a:p>
                      <a:r>
                        <a:rPr sz="1600">
                          <a:solidFill>
                            <a:srgbClr val="263238"/>
                          </a:solidFill>
                          <a:latin typeface="Calibri"/>
                        </a:rPr>
                        <a:t>Fumar, inmunocompromiso y mordedura sobre articulación o vaina</a:t>
                      </a:r>
                    </a:p>
                  </a:txBody>
                  <a:tcPr>
                    <a:solidFill>
                      <a:srgbClr val="EEF3F4"/>
                    </a:solidFill>
                  </a:tcPr>
                </a:tc>
                <a:tc>
                  <a:txBody>
                    <a:bodyPr/>
                    <a:lstStyle/>
                    <a:p>
                      <a:r>
                        <a:rPr sz="1600">
                          <a:solidFill>
                            <a:srgbClr val="263238"/>
                          </a:solidFill>
                          <a:latin typeface="Calibri"/>
                        </a:rPr>
                        <a:t>Hospitalización tras mordedura de gato</a:t>
                      </a:r>
                    </a:p>
                  </a:txBody>
                  <a:tcPr>
                    <a:solidFill>
                      <a:srgbClr val="EEF3F4"/>
                    </a:solidFill>
                  </a:tcPr>
                </a:tc>
                <a:tc>
                  <a:txBody>
                    <a:bodyPr/>
                    <a:lstStyle/>
                    <a:p>
                      <a:r>
                        <a:rPr sz="1600">
                          <a:solidFill>
                            <a:srgbClr val="263238"/>
                          </a:solidFill>
                          <a:latin typeface="Calibri"/>
                        </a:rPr>
                        <a:t>[r46]</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69</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se puede esperar y qué lo empeora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Pang HN et al. J Bone Joint Surg Am. 2007. doi:10.2106/JBJS.F.01356</a:t>
            </a:r>
          </a:p>
          <a:p>
            <a:r>
              <a:rPr sz="800">
                <a:solidFill>
                  <a:srgbClr val="5A6469"/>
                </a:solidFill>
                <a:latin typeface="Calibri"/>
              </a:rPr>
              <a:t>[r24] Draeger RW et al. J Am Acad Orthop Surg. 2012. doi:10.5435/JAAOS-20-06-373</a:t>
            </a:r>
          </a:p>
          <a:p>
            <a:r>
              <a:rPr sz="800">
                <a:solidFill>
                  <a:srgbClr val="5A6469"/>
                </a:solidFill>
                <a:latin typeface="Calibri"/>
              </a:rPr>
              <a:t>[r26] Frenkel Rutenberg T et al. J Plast Surg Hand Surg. 2020. doi:10.1080/2000656X.2019.1657434</a:t>
            </a:r>
          </a:p>
          <a:p>
            <a:r>
              <a:rPr sz="800">
                <a:solidFill>
                  <a:srgbClr val="5A6469"/>
                </a:solidFill>
                <a:latin typeface="Calibri"/>
              </a:rPr>
              <a:t>[r35] Idarrha F et al. Injury. 2026. doi:10.1016/j.injury.2026.113631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esperar de la movilidad.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69</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qué se puede esperar y qué lo empeora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Idarrha F et al. Injury. 2026. doi:10.1016/j.injury.2026.113631</a:t>
            </a:r>
          </a:p>
          <a:p>
            <a:r>
              <a:rPr sz="1000">
                <a:solidFill>
                  <a:srgbClr val="5A6469"/>
                </a:solidFill>
                <a:latin typeface="Calibri"/>
              </a:rPr>
              <a:t>[r47] Manchon J et al. Hand Surg Rehabil. 2026. doi:10.1016/j.hansur.2026.102625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retraso pesa mucho: cada día de retraso en consultar se asoció a un aumento de las probabilidades de mal resultado funcional (OR ajustado 1,13 por día)… [r35] [r47]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69</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Buenos resultados funcionales en distintas series de tenosinovitis (%; las definiciones de resultado difieren)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Pang HN et al. J Bone Joint Surg Am. 2007. doi:10.2106/JBJS.F.01356</a:t>
            </a:r>
          </a:p>
          <a:p>
            <a:r>
              <a:rPr sz="1000">
                <a:solidFill>
                  <a:srgbClr val="5A6469"/>
                </a:solidFill>
                <a:latin typeface="Calibri"/>
              </a:rPr>
              <a:t>[r26] Frenkel Rutenberg T et al. J Plast Surg Hand Surg. 2020. doi:10.1080/2000656X.2019.1657434</a:t>
            </a:r>
          </a:p>
          <a:p>
            <a:r>
              <a:rPr sz="1000">
                <a:solidFill>
                  <a:srgbClr val="5A6469"/>
                </a:solidFill>
                <a:latin typeface="Calibri"/>
              </a:rPr>
              <a:t>[r35] Idarrha F et al. Injury. 2026. doi:10.1016/j.injury.2026.113631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69</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movilizar pronto, con la infección ya controlada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[r36] Rekant MS et al. Hand Clin. 2020. doi:10.1016/j.hcl.2020.03.014</a:t>
            </a:r>
          </a:p>
          <a:p>
            <a:r>
              <a:rPr sz="1000">
                <a:solidFill>
                  <a:srgbClr val="5A6469"/>
                </a:solidFill>
                <a:latin typeface="Calibri"/>
              </a:rPr>
              <a:t>[r10] Rigopoulos N et al. Orthop Rev (Pavia). 2012. doi:10.4081/or.2012.e19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Principio.</a:t>
            </a:r>
          </a:p>
          <a:p>
            <a:pPr marL="347472" indent="-347472">
              <a:spcAft>
                <a:spcPts val="1400"/>
              </a:spcAft>
              <a:buChar char="•"/>
            </a:pPr>
            <a:r>
              <a:rPr sz="2400">
                <a:solidFill>
                  <a:srgbClr val="263238"/>
                </a:solidFill>
                <a:latin typeface="Calibri"/>
              </a:rPr>
              <a:t>Un terapeuta de mano entra pronto: cuida la herida y guía los ejercicios pasivos asistidos y activos de muñeca y dedos [r36].</a:t>
            </a:r>
          </a:p>
          <a:p>
            <a:pPr marL="347472" indent="-347472">
              <a:spcAft>
                <a:spcPts val="1400"/>
              </a:spcAft>
              <a:buChar char="•"/>
            </a:pPr>
            <a:r>
              <a:rPr sz="2400">
                <a:solidFill>
                  <a:srgbClr val="263238"/>
                </a:solidFill>
                <a:latin typeface="Calibri"/>
              </a:rPr>
              <a:t>La rehabilitación arranca cuando ceden los signos agudos [r10].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69</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movilizar pronto, con la infección ya controlada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Lille S et al. J Hand Surg Br. 2000. doi:10.1054/jhsb.2000.0400</a:t>
            </a:r>
          </a:p>
          <a:p>
            <a:r>
              <a:rPr sz="1000">
                <a:solidFill>
                  <a:srgbClr val="5A6469"/>
                </a:solidFill>
                <a:latin typeface="Calibri"/>
              </a:rPr>
              <a:t>[r36] Rekant MS et al. Hand Clin. 2020. doi:10.1016/j.hcl.2020.03.014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irrigación continua no mostró mejores resultados funcionales que la intraoperatoria sola [r23].</a:t>
            </a:r>
          </a:p>
          <a:p>
            <a:pPr marL="347472" indent="-347472">
              <a:spcAft>
                <a:spcPts val="1400"/>
              </a:spcAft>
              <a:buChar char="•"/>
            </a:pPr>
            <a:r>
              <a:rPr sz="2400">
                <a:solidFill>
                  <a:srgbClr val="263238"/>
                </a:solidFill>
                <a:latin typeface="Calibri"/>
              </a:rPr>
              <a:t>Qué se sabe y qué no.</a:t>
            </a:r>
          </a:p>
          <a:p>
            <a:pPr marL="347472" indent="-347472">
              <a:spcAft>
                <a:spcPts val="1400"/>
              </a:spcAft>
              <a:buChar char="•"/>
            </a:pPr>
            <a:r>
              <a:rPr sz="2400">
                <a:solidFill>
                  <a:srgbClr val="263238"/>
                </a:solidFill>
                <a:latin typeface="Calibri"/>
              </a:rPr>
              <a:t>La recomendación de sumar pronto a un terapeuta de mano viene de una revisión de expertos [r36].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69</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movilizar pronto, con la infección ya controlada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Draeger RW et al. J Am Acad Orthop Surg. 2012. doi:10.5435/JAAOS-20-06-373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decirle al paciente.</a:t>
            </a:r>
          </a:p>
          <a:p>
            <a:pPr marL="347472" indent="-347472">
              <a:spcAft>
                <a:spcPts val="1400"/>
              </a:spcAft>
              <a:buChar char="•"/>
            </a:pPr>
            <a:r>
              <a:rPr sz="2400">
                <a:solidFill>
                  <a:srgbClr val="263238"/>
                </a:solidFill>
                <a:latin typeface="Calibri"/>
              </a:rPr>
              <a:t>El dedo infectado tiende a rigidizarse aun con tratamiento oportuno [r24]; conviene pedirle que mueva lo que no esté inmovilizado y que acuda a cada control (práctica habitual).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69</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Rigopoulos N et al. Orthop Rev (Pavia). 2012. doi:10.4081/or.2012.e19</a:t>
            </a:r>
          </a:p>
          <a:p>
            <a:r>
              <a:rPr sz="1000">
                <a:solidFill>
                  <a:srgbClr val="5A6469"/>
                </a:solidFill>
                <a:latin typeface="Calibri"/>
              </a:rPr>
              <a:t>[r1] Leggit JC. Am Fam Physician. 2017. PMID 28671378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El drenaje manda: el absceso o el pus en espacio cerrado se drena con campo sin sangre y sin Esmarch [r10]; con drenaje completo, el antibiótico oral normalmente no hace falta en el paciente sano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69</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Rigopoulos N et al. Orthop Rev (Pavia). 2012. doi:10.4081/or.2012.e19</a:t>
            </a:r>
          </a:p>
          <a:p>
            <a:r>
              <a:rPr sz="1000">
                <a:solidFill>
                  <a:srgbClr val="5A6469"/>
                </a:solidFill>
                <a:latin typeface="Calibri"/>
              </a:rPr>
              <a:t>[r9] Flevas DA et al. EFORT Open Rev. 2019. doi:10.1302/2058-5241.4.180082</a:t>
            </a:r>
          </a:p>
          <a:p>
            <a:r>
              <a:rPr sz="1000">
                <a:solidFill>
                  <a:srgbClr val="5A6469"/>
                </a:solidFill>
                <a:latin typeface="Calibri"/>
              </a:rPr>
              <a:t>[r43] National Institute for Health and Care Excellence. NICE guideline NG184. 2020.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Cultivo del pus o de la vaina antes del antibiótico [r10].</a:t>
            </a:r>
          </a:p>
          <a:p>
            <a:pPr marL="347472" indent="-347472">
              <a:spcAft>
                <a:spcPts val="1400"/>
              </a:spcAft>
              <a:buChar char="•"/>
            </a:pPr>
            <a:r>
              <a:rPr sz="2400">
                <a:solidFill>
                  <a:srgbClr val="263238"/>
                </a:solidFill>
                <a:latin typeface="Calibri"/>
              </a:rPr>
              <a:t>Paciente inestable con una infección de partes blandas poco llamativa: piensa en fascitis necrosante [r9].</a:t>
            </a:r>
          </a:p>
          <a:p>
            <a:pPr marL="347472" indent="-347472">
              <a:spcAft>
                <a:spcPts val="1400"/>
              </a:spcAft>
              <a:buChar char="•"/>
            </a:pPr>
            <a:r>
              <a:rPr sz="2400">
                <a:solidFill>
                  <a:srgbClr val="263238"/>
                </a:solidFill>
                <a:latin typeface="Calibri"/>
              </a:rPr>
              <a:t>Mordedura: evalúa riesgo de tétanos, rabia y virus de transmisión por sangre [r43].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69</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[r10] Rigopoulos N et al. Orthop Rev (Pavia). 2012. doi:10.4081/or.2012.e19</a:t>
            </a:r>
          </a:p>
          <a:p>
            <a:r>
              <a:rPr sz="800">
                <a:solidFill>
                  <a:srgbClr val="5A6469"/>
                </a:solidFill>
                <a:latin typeface="Calibri"/>
              </a:rPr>
              <a:t>[r1] Leggit JC. Am Fam Physician. 2017. PMID 28671378</a:t>
            </a:r>
          </a:p>
          <a:p>
            <a:r>
              <a:rPr sz="800">
                <a:solidFill>
                  <a:srgbClr val="5A6469"/>
                </a:solidFill>
                <a:latin typeface="Calibri"/>
              </a:rPr>
              <a:t>[r18] Kennedy CD et al. Hand (N Y). 2017. doi:10.1177/1558944717692089</a:t>
            </a:r>
          </a:p>
          <a:p>
            <a:r>
              <a:rPr sz="800">
                <a:solidFill>
                  <a:srgbClr val="5A6469"/>
                </a:solidFill>
                <a:latin typeface="Calibri"/>
              </a:rPr>
              <a:t>[r17] Kennedy CD et al. Clin Orthop Relat Res. 2016. doi:10.1007/s11999-015-4367-x</a:t>
            </a:r>
          </a:p>
          <a:p>
            <a:r>
              <a:rPr sz="800">
                <a:solidFill>
                  <a:srgbClr val="5A6469"/>
                </a:solidFill>
                <a:latin typeface="Calibri"/>
              </a:rPr>
              <a:t>[r9] Flevas DA et al. EFORT Open Rev. 2019. doi:10.1302/2058-5241.4.180082</a:t>
            </a:r>
          </a:p>
          <a:p>
            <a:r>
              <a:rPr sz="800">
                <a:solidFill>
                  <a:srgbClr val="5A6469"/>
                </a:solidFill>
                <a:latin typeface="Calibri"/>
              </a:rPr>
              <a:t>(+1 referencias más en las láminas finales)</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pus en un espacio cerrado se drena; el antibiótico completa [r10][r1].</a:t>
            </a:r>
          </a:p>
          <a:p>
            <a:pPr marL="347472" indent="-347472">
              <a:spcAft>
                <a:spcPts val="1400"/>
              </a:spcAft>
              <a:buChar char="•"/>
            </a:pPr>
            <a:r>
              <a:rPr sz="2400">
                <a:solidFill>
                  <a:srgbClr val="263238"/>
                </a:solidFill>
                <a:latin typeface="Calibri"/>
              </a:rPr>
              <a:t>Sospecha de tenosinovitis: se actúa, no se espera a los 4 signos [r18][r17].</a:t>
            </a:r>
          </a:p>
          <a:p>
            <a:pPr marL="347472" indent="-347472">
              <a:spcAft>
                <a:spcPts val="1400"/>
              </a:spcAft>
              <a:buChar char="•"/>
            </a:pPr>
            <a:r>
              <a:rPr sz="2400">
                <a:solidFill>
                  <a:srgbClr val="263238"/>
                </a:solidFill>
                <a:latin typeface="Calibri"/>
              </a:rPr>
              <a:t>No se incide un panadizo herpético y no se cruza la interfalángica distal [r9][r2].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69</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paroniquia aguda · paroniquia crónica · panadizo · felon · tenosinovitis flexora piógena · signos de Kanavel · vaina flexora · bursa radial · bursa cubital · espacio de Parona · absceso en herradura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69</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Leggit JC. Am Fam Physician. 2017. PMID 28671378</a:t>
            </a:r>
          </a:p>
          <a:p>
            <a:r>
              <a:rPr sz="1000">
                <a:solidFill>
                  <a:srgbClr val="5A6469"/>
                </a:solidFill>
                <a:latin typeface="Calibri"/>
              </a:rPr>
              <a:t>[r2] Gottlieb M et al. J Emerg Med. 2025. doi:10.1016/j.jemermed.2025.07.054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Absceso del pliegue ungueal: se drena; con drenaje completo, normalmente sin antibiótico [r1].</a:t>
            </a:r>
          </a:p>
          <a:p>
            <a:pPr marL="347472" indent="-347472">
              <a:spcAft>
                <a:spcPts val="1400"/>
              </a:spcAft>
              <a:buChar char="•"/>
            </a:pPr>
            <a:r>
              <a:rPr sz="2400">
                <a:solidFill>
                  <a:srgbClr val="263238"/>
                </a:solidFill>
                <a:latin typeface="Calibri"/>
              </a:rPr>
              <a:t>Panadizo: incisión volar si es superficial o lateral si es profundo, sin cruzar la interfalángica distal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69</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diabético de 52 años con el índice hinchado 3 días después de un corte con un cuchillo de cocina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 sin datos de pacientes reales.</a:t>
            </a:r>
          </a:p>
          <a:p>
            <a:pPr marL="347472" indent="-347472">
              <a:spcAft>
                <a:spcPts val="1400"/>
              </a:spcAft>
              <a:buChar char="•"/>
            </a:pPr>
            <a:r>
              <a:rPr sz="2400">
                <a:solidFill>
                  <a:srgbClr val="263238"/>
                </a:solidFill>
                <a:latin typeface="Calibri"/>
              </a:rPr>
              <a:t>Hombre de 52 años con diabetes tipo 2 mal controlada.</a:t>
            </a:r>
          </a:p>
          <a:p>
            <a:pPr marL="347472" indent="-347472">
              <a:spcAft>
                <a:spcPts val="1400"/>
              </a:spcAft>
              <a:buChar char="•"/>
            </a:pPr>
            <a:r>
              <a:rPr sz="2400">
                <a:solidFill>
                  <a:srgbClr val="263238"/>
                </a:solidFill>
                <a:latin typeface="Calibri"/>
              </a:rPr>
              <a:t>Hace 3 días se cortó la cara volar del dedo índice derecho con un cuchillo de cocina.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69</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diagnóstico sospechas y qué signos lo sustentan?</a:t>
            </a:r>
          </a:p>
          <a:p>
            <a:pPr marL="347472" indent="-347472">
              <a:spcAft>
                <a:spcPts val="1400"/>
              </a:spcAft>
              <a:buChar char="•"/>
            </a:pPr>
            <a:r>
              <a:rPr sz="2400">
                <a:solidFill>
                  <a:srgbClr val="263238"/>
                </a:solidFill>
                <a:latin typeface="Calibri"/>
              </a:rPr>
              <a:t>2. ¿En qué grupo de Pang está y qué le dices del pronóstico?</a:t>
            </a:r>
          </a:p>
          <a:p>
            <a:pPr marL="347472" indent="-347472">
              <a:spcAft>
                <a:spcPts val="1400"/>
              </a:spcAft>
              <a:buChar char="•"/>
            </a:pPr>
            <a:r>
              <a:rPr sz="2400">
                <a:solidFill>
                  <a:srgbClr val="263238"/>
                </a:solidFill>
                <a:latin typeface="Calibri"/>
              </a:rPr>
              <a:t>3. ¿Qué haces en las primeras horas y por qué no esperas?</a:t>
            </a:r>
          </a:p>
          <a:p>
            <a:pPr marL="347472" indent="-347472">
              <a:spcAft>
                <a:spcPts val="1400"/>
              </a:spcAft>
              <a:buChar char="•"/>
            </a:pPr>
            <a:r>
              <a:rPr sz="2400">
                <a:solidFill>
                  <a:srgbClr val="263238"/>
                </a:solidFill>
                <a:latin typeface="Calibri"/>
              </a:rPr>
              <a:t>4. ¿Qué factores de mal pronóstico tiene este paciente?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69</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Kennedy CD et al. Clin Orthop Relat Res. 2016. doi:10.1007/s11999-015-4367-x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Tiene los 4 signos de Kanavel y sospecha de tenosinovitis flexora piógena [r17].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69</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Leggit JC. Acute and Chronic Paronychia. Am Fam Physician. 2017;96(1):44-51. https://pubmed.ncbi.nlm.nih.gov/28671378/</a:t>
            </a:r>
          </a:p>
          <a:p>
            <a:pPr>
              <a:spcAft>
                <a:spcPts val="800"/>
              </a:spcAft>
            </a:pPr>
            <a:r>
              <a:rPr sz="1200">
                <a:solidFill>
                  <a:srgbClr val="263238"/>
                </a:solidFill>
                <a:latin typeface="Calibri"/>
              </a:rPr>
              <a:t>[r2] Gottlieb M, Long B. Management of Finger Felons and Paronychia: A Narrative Review. J Emerg Med. 2025;78:1-11. doi:10.1016/j.jemermed.2025.07.054 https://doi.org/10.1016/j.jemermed.2025.07.054</a:t>
            </a:r>
          </a:p>
          <a:p>
            <a:pPr>
              <a:spcAft>
                <a:spcPts val="800"/>
              </a:spcAft>
            </a:pPr>
            <a:r>
              <a:rPr sz="1200">
                <a:solidFill>
                  <a:srgbClr val="263238"/>
                </a:solidFill>
                <a:latin typeface="Calibri"/>
              </a:rPr>
              <a:t>[r3] Shaw J, Body R. Best evidence topic report. Incision and drainage preferable to oral antibiotics in acute paronychial nail infection?. Emerg Med J. 2005;22(11):813-4. doi:10.1136/emj.2005.030163 https://doi.org/10.1136/emj.2005.030163</a:t>
            </a:r>
          </a:p>
          <a:p>
            <a:pPr>
              <a:spcAft>
                <a:spcPts val="800"/>
              </a:spcAft>
            </a:pPr>
            <a:r>
              <a:rPr sz="1200">
                <a:solidFill>
                  <a:srgbClr val="263238"/>
                </a:solidFill>
                <a:latin typeface="Calibri"/>
              </a:rPr>
              <a:t>[r4] Tosti A, Piraccini BM, Ghetti E, Colombo MD. Topical steroids versus systemic antifungals in the treatment of chronic paronychia: an open, randomized double-blind and double dummy study. J Am Acad Dermatol. 2002;47(1):73-6. doi:10.1067/mjd.2002.122191 https://doi.org/10.1067/mjd.2002.122191</a:t>
            </a:r>
          </a:p>
          <a:p>
            <a:pPr>
              <a:spcAft>
                <a:spcPts val="800"/>
              </a:spcAft>
            </a:pPr>
            <a:r>
              <a:rPr sz="1200">
                <a:solidFill>
                  <a:srgbClr val="263238"/>
                </a:solidFill>
                <a:latin typeface="Calibri"/>
              </a:rPr>
              <a:t>[r5] Bednar MS, Lane LB. Eponychial marsupialization and nail removal for surgical treatment of chronic paronychia. J Hand Surg Am. 1991;16(2):314-7. doi:10.1016/s0363-5023(10)80118-2 https://doi.org/10.1016/s0363-5023(10)80118-2</a:t>
            </a:r>
          </a:p>
          <a:p>
            <a:pPr>
              <a:spcAft>
                <a:spcPts val="800"/>
              </a:spcAft>
            </a:pPr>
            <a:r>
              <a:rPr sz="1200">
                <a:solidFill>
                  <a:srgbClr val="263238"/>
                </a:solidFill>
                <a:latin typeface="Calibri"/>
              </a:rPr>
              <a:t>[r6] Rabarin F, Jeudy J, Cesari B, Petit A, Bigorre N, Saint-Cast Y, et al. Acute finger-tip infection: Management and treatment. A 103-case series. Orthop Traumatol Surg Res. 2017;103(6):933-936. doi:10.1016/j.otsr.2017.03.024 https://doi.org/10.1016/j.otsr.2017.03.024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69</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Nardi NM, McDonald EJ, Syed HA, Schaefer TJ. Felon. In: StatPearls [Internet]. Treasure Island (FL): StatPearls Publishing; 2024 Jan-. PMID: 28613683 https://www.ncbi.nlm.nih.gov/books/NBK430933/</a:t>
            </a:r>
          </a:p>
          <a:p>
            <a:pPr>
              <a:spcAft>
                <a:spcPts val="800"/>
              </a:spcAft>
            </a:pPr>
            <a:r>
              <a:rPr sz="1200">
                <a:solidFill>
                  <a:srgbClr val="263238"/>
                </a:solidFill>
                <a:latin typeface="Calibri"/>
              </a:rPr>
              <a:t>[r8] Macneal P, Milroy C. Paronychia Drainage. In: StatPearls [Internet]. Treasure Island (FL): StatPearls Publishing; 2023 Jan-. PMID: 32644572 https://www.ncbi.nlm.nih.gov/books/NBK559146/</a:t>
            </a:r>
          </a:p>
          <a:p>
            <a:pPr>
              <a:spcAft>
                <a:spcPts val="800"/>
              </a:spcAft>
            </a:pPr>
            <a:r>
              <a:rPr sz="1200">
                <a:solidFill>
                  <a:srgbClr val="263238"/>
                </a:solidFill>
                <a:latin typeface="Calibri"/>
              </a:rPr>
              <a:t>[r9] Flevas DA, Syngouna S, Fandridis E, Tsiodras S, Mavrogenis AF. Infections of the hand: an overview. EFORT Open Rev. 2019;4(5):183-193. doi:10.1302/2058-5241.4.180082 https://doi.org/10.1302/2058-5241.4.180082</a:t>
            </a:r>
          </a:p>
          <a:p>
            <a:pPr>
              <a:spcAft>
                <a:spcPts val="800"/>
              </a:spcAft>
            </a:pPr>
            <a:r>
              <a:rPr sz="1200">
                <a:solidFill>
                  <a:srgbClr val="263238"/>
                </a:solidFill>
                <a:latin typeface="Calibri"/>
              </a:rPr>
              <a:t>[r10] Rigopoulos N, Dailiana ZH, Varitimidis S, Malizos KN. Closed-space hand infections: diagnostic and treatment considerations. Orthop Rev (Pavia). 2012;4(2):e19. doi:10.4081/or.2012.e19 https://doi.org/10.4081/or.2012.e19</a:t>
            </a:r>
          </a:p>
          <a:p>
            <a:pPr>
              <a:spcAft>
                <a:spcPts val="800"/>
              </a:spcAft>
            </a:pPr>
            <a:r>
              <a:rPr sz="1200">
                <a:solidFill>
                  <a:srgbClr val="263238"/>
                </a:solidFill>
                <a:latin typeface="Calibri"/>
              </a:rPr>
              <a:t>[r11] Fowler JR, Ilyas AM. Epidemiology of adult acute hand infections at an urban medical center. J Hand Surg Am. 2013;38(6):1189-93. doi:10.1016/j.jhsa.2013.03.013 https://doi.org/10.1016/j.jhsa.2013.03.013</a:t>
            </a:r>
          </a:p>
          <a:p>
            <a:pPr>
              <a:spcAft>
                <a:spcPts val="800"/>
              </a:spcAft>
            </a:pPr>
            <a:r>
              <a:rPr sz="1200">
                <a:solidFill>
                  <a:srgbClr val="263238"/>
                </a:solidFill>
                <a:latin typeface="Calibri"/>
              </a:rPr>
              <a:t>[r12] Kistler JM, Thoder JJ, Ilyas AM. MRSA Incidence and Antibiotic Trends in Urban Hand Infections: A 10-Year Longitudinal Study. Hand (N Y). 2019;14(4):449-454. doi:10.1177/1558944717750921 https://doi.org/10.1177/1558944717750921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69</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Wilson PC, Rinker B. The incidence of methicillin-resistant staphylococcus aureus in community-acquired hand infections. Ann Plast Surg. 2009;62(5):513-6. doi:10.1097/SAP.0b013e31818a6665 https://doi.org/10.1097/SAP.0b013e31818a6665</a:t>
            </a:r>
          </a:p>
          <a:p>
            <a:pPr>
              <a:spcAft>
                <a:spcPts val="800"/>
              </a:spcAft>
            </a:pPr>
            <a:r>
              <a:rPr sz="1200">
                <a:solidFill>
                  <a:srgbClr val="263238"/>
                </a:solidFill>
                <a:latin typeface="Calibri"/>
              </a:rPr>
              <a:t>[r14] Talan DA, Mower WR, Krishnadasan A, Abrahamian FM, Lovecchio F, Karras DJ, et al. Trimethoprim-Sulfamethoxazole versus Placebo for Uncomplicated Skin Abscess. N Engl J Med. 2016;374(9):823-32. doi:10.1056/NEJMoa1507476 https://doi.org/10.1056/NEJMoa1507476</a:t>
            </a:r>
          </a:p>
          <a:p>
            <a:pPr>
              <a:spcAft>
                <a:spcPts val="800"/>
              </a:spcAft>
            </a:pPr>
            <a:r>
              <a:rPr sz="1200">
                <a:solidFill>
                  <a:srgbClr val="263238"/>
                </a:solidFill>
                <a:latin typeface="Calibri"/>
              </a:rPr>
              <a:t>[r15] Daum RS, Miller LG, Immergluck L, Fritz S, Creech CB, Young D, et al. A Placebo-Controlled Trial of Antibiotics for Smaller Skin Abscesses. N Engl J Med. 2017;376(26):2545-2555. doi:10.1056/NEJMoa1607033 https://doi.org/10.1056/NEJMoa1607033</a:t>
            </a:r>
          </a:p>
          <a:p>
            <a:pPr>
              <a:spcAft>
                <a:spcPts val="800"/>
              </a:spcAft>
            </a:pPr>
            <a:r>
              <a:rPr sz="1200">
                <a:solidFill>
                  <a:srgbClr val="263238"/>
                </a:solidFill>
                <a:latin typeface="Calibri"/>
              </a:rPr>
              <a:t>[r16] Singer AJ, Thode HC Jr. Systemic antibiotics after incision and drainage of simple abscesses: a meta-analysis. Emerg Med J. 2014;31(7):576-578. doi:10.1136/emermed-2013-202571 https://doi.org/10.1136/emermed-2013-202571</a:t>
            </a:r>
          </a:p>
          <a:p>
            <a:pPr>
              <a:spcAft>
                <a:spcPts val="800"/>
              </a:spcAft>
            </a:pPr>
            <a:r>
              <a:rPr sz="1200">
                <a:solidFill>
                  <a:srgbClr val="263238"/>
                </a:solidFill>
                <a:latin typeface="Calibri"/>
              </a:rPr>
              <a:t>[r17] Kennedy CD, Huang JI, Hanel DP. In Brief: Kanavel's Signs and Pyogenic Flexor Tenosynovitis. Clin Orthop Relat Res. 2016;474(1):280-4. doi:10.1007/s11999-015-4367-x https://doi.org/10.1007/s11999-015-4367-x</a:t>
            </a:r>
          </a:p>
          <a:p>
            <a:pPr>
              <a:spcAft>
                <a:spcPts val="800"/>
              </a:spcAft>
            </a:pPr>
            <a:r>
              <a:rPr sz="1200">
                <a:solidFill>
                  <a:srgbClr val="263238"/>
                </a:solidFill>
                <a:latin typeface="Calibri"/>
              </a:rPr>
              <a:t>[r18] Kennedy CD, Lauder AS, Pribaz JR, Kennedy SA. Differentiation Between Pyogenic Flexor Tenosynovitis and Other Finger Infections. Hand (N Y). 2017;12(6):585-590. doi:10.1177/1558944717692089 https://doi.org/10.1177/1558944717692089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69</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Pang HN, Teoh LC, Yam AK, Lee JY, Puhaindran ME, Tan AB. Factors affecting the prognosis of pyogenic flexor tenosynovitis. J Bone Joint Surg Am. 2007;89(8):1742-8. doi:10.2106/JBJS.F.01356 https://doi.org/10.2106/JBJS.F.01356</a:t>
            </a:r>
          </a:p>
          <a:p>
            <a:pPr>
              <a:spcAft>
                <a:spcPts val="800"/>
              </a:spcAft>
            </a:pPr>
            <a:r>
              <a:rPr sz="1200">
                <a:solidFill>
                  <a:srgbClr val="263238"/>
                </a:solidFill>
                <a:latin typeface="Calibri"/>
              </a:rPr>
              <a:t>[r20] Giladi AM, Malay S, Chung KC. A systematic review of the management of acute pyogenic flexor tenosynovitis. J Hand Surg Eur Vol. 2015;40(7):720-8. doi:10.1177/1753193415570248 https://doi.org/10.1177/1753193415570248</a:t>
            </a:r>
          </a:p>
          <a:p>
            <a:pPr>
              <a:spcAft>
                <a:spcPts val="800"/>
              </a:spcAft>
            </a:pPr>
            <a:r>
              <a:rPr sz="1200">
                <a:solidFill>
                  <a:srgbClr val="263238"/>
                </a:solidFill>
                <a:latin typeface="Calibri"/>
              </a:rPr>
              <a:t>[r21] Forder BH, Hennessy M, Turner B, Wormald J. Systematic review of treatment for pyogenic flexor tenosynovitis of the hand. J Plast Reconstr Aesthet Surg. 2024;96:23-32. doi:10.1016/j.bjps.2024.05.039 https://doi.org/10.1016/j.bjps.2024.05.039</a:t>
            </a:r>
          </a:p>
          <a:p>
            <a:pPr>
              <a:spcAft>
                <a:spcPts val="800"/>
              </a:spcAft>
            </a:pPr>
            <a:r>
              <a:rPr sz="1200">
                <a:solidFill>
                  <a:srgbClr val="263238"/>
                </a:solidFill>
                <a:latin typeface="Calibri"/>
              </a:rPr>
              <a:t>[r22] Gutowski KA, Ochoa O, Adams WP Jr. Closed-catheter irrigation is as effective as open drainage for treatment of pyogenic flexor tenosynovitis. Ann Plast Surg. 2002;49(4):350-4. doi:10.1097/00000637-200210000-00003 https://doi.org/10.1097/00000637-200210000-00003</a:t>
            </a:r>
          </a:p>
          <a:p>
            <a:pPr>
              <a:spcAft>
                <a:spcPts val="800"/>
              </a:spcAft>
            </a:pPr>
            <a:r>
              <a:rPr sz="1200">
                <a:solidFill>
                  <a:srgbClr val="263238"/>
                </a:solidFill>
                <a:latin typeface="Calibri"/>
              </a:rPr>
              <a:t>[r23] Lille S, Hayakawa T, Neumeister MW, Brown RE, Zook EG, Murray K. Continuous postoperative catheter irrigation is not necessary for the treatment of suppurative flexor tenosynovitis. J Hand Surg Br. 2000;25(3):304-7. doi:10.1054/jhsb.2000.0400 https://doi.org/10.1054/jhsb.2000.0400</a:t>
            </a:r>
          </a:p>
          <a:p>
            <a:pPr>
              <a:spcAft>
                <a:spcPts val="800"/>
              </a:spcAft>
            </a:pPr>
            <a:r>
              <a:rPr sz="1200">
                <a:solidFill>
                  <a:srgbClr val="263238"/>
                </a:solidFill>
                <a:latin typeface="Calibri"/>
              </a:rPr>
              <a:t>[r24] Draeger RW, Bynum DK Jr. Flexor tendon sheath infections of the hand. J Am Acad Orthop Surg. 2012;20(6):373-82. doi:10.5435/JAAOS-20-06-373 https://doi.org/10.5435/JAAOS-20-06-373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69</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Hermena S, Beutel BG, Tiwari V. Pyogenic Flexor Tenosynovitis. In: StatPearls [Internet]. Treasure Island (FL): StatPearls Publishing; 2026 Jan-. PMID: 35015439 https://www.ncbi.nlm.nih.gov/books/NBK576414/</a:t>
            </a:r>
          </a:p>
          <a:p>
            <a:pPr>
              <a:spcAft>
                <a:spcPts val="800"/>
              </a:spcAft>
            </a:pPr>
            <a:r>
              <a:rPr sz="1200">
                <a:solidFill>
                  <a:srgbClr val="263238"/>
                </a:solidFill>
                <a:latin typeface="Calibri"/>
              </a:rPr>
              <a:t>[r26] Frenkel Rutenberg T, Velkes S, Sidon E, Paz L, Peylan J, Shemesh S, et al. Conservative treatment for pyogenic flexor tenosynovitis: a single institution experience. J Plast Surg Hand Surg. 2020;54(1):14-18. doi:10.1080/2000656X.2019.1657434 https://doi.org/10.1080/2000656X.2019.1657434</a:t>
            </a:r>
          </a:p>
          <a:p>
            <a:pPr>
              <a:spcAft>
                <a:spcPts val="800"/>
              </a:spcAft>
            </a:pPr>
            <a:r>
              <a:rPr sz="1200">
                <a:solidFill>
                  <a:srgbClr val="263238"/>
                </a:solidFill>
                <a:latin typeface="Calibri"/>
              </a:rPr>
              <a:t>[r27] Latario L, Abeler J, Clegg S, Thurber L, Igiesuorobo O, Jones M. Antibiotics Versus Surgery in Treatment of Early Flexor Tenosynovitis. Hand (N Y). 2023;18(5):804-810. doi:10.1177/15589447211043187 https://doi.org/10.1177/15589447211043187</a:t>
            </a:r>
          </a:p>
          <a:p>
            <a:pPr>
              <a:spcAft>
                <a:spcPts val="800"/>
              </a:spcAft>
            </a:pPr>
            <a:r>
              <a:rPr sz="1200">
                <a:solidFill>
                  <a:srgbClr val="263238"/>
                </a:solidFill>
                <a:latin typeface="Calibri"/>
              </a:rPr>
              <a:t>[r28] Frizzell K, Galvis E, Bhandari L. A Comparison of Parenteral and Per-Oral Antibiotic Usage in Pyogenic Flexor Tenosynovitis: A Retrospective Study. Cureus. 2022;14(12):e32825. doi:10.7759/cureus.32825 https://doi.org/10.7759/cureus.32825</a:t>
            </a:r>
          </a:p>
          <a:p>
            <a:pPr>
              <a:spcAft>
                <a:spcPts val="800"/>
              </a:spcAft>
            </a:pPr>
            <a:r>
              <a:rPr sz="1200">
                <a:solidFill>
                  <a:srgbClr val="263238"/>
                </a:solidFill>
                <a:latin typeface="Calibri"/>
              </a:rPr>
              <a:t>[r29] Müller CT, Uçkay I, Erba P, Lipsky BA, Hoffmeyer P, Beaulieu JY. Septic Tenosynovitis of the Hand: Factors Predicting Need for Subsequent Débridement. Plast Reconstr Surg. 2015;136(3):338e-343e. doi:10.1097/PRS.0000000000001510 https://doi.org/10.1097/PRS.0000000000001510</a:t>
            </a:r>
          </a:p>
          <a:p>
            <a:pPr>
              <a:spcAft>
                <a:spcPts val="800"/>
              </a:spcAft>
            </a:pPr>
            <a:r>
              <a:rPr sz="1200">
                <a:solidFill>
                  <a:srgbClr val="263238"/>
                </a:solidFill>
                <a:latin typeface="Calibri"/>
              </a:rPr>
              <a:t>[r30] Prunières G, Igeta Y, Hidalgo Díaz JJ, Gouzou S, Facca S, Xavier F, et al. Ultrasound for the diagnosis of pyogenic flexor tenosynovitis. Hand Surg Rehabil. 2018;37(4):243-6. doi:10.1016/j.hansur.2018.03.002 https://doi.org/10.1016/j.hansur.2018.03.002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69</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Myers DM, Goubeaux C, Skura B, Warmoth PJ, Taylor BC. Contrast Enhanced Computed Tomography in the Diagnosis of Acute Pyogenic Flexor Tenosynovitis. Hand (N Y). 2023;18(8):1323-1329. doi:10.1177/15589447221092058 https://doi.org/10.1177/15589447221092058</a:t>
            </a:r>
          </a:p>
          <a:p>
            <a:pPr>
              <a:spcAft>
                <a:spcPts val="800"/>
              </a:spcAft>
            </a:pPr>
            <a:r>
              <a:rPr sz="1200">
                <a:solidFill>
                  <a:srgbClr val="263238"/>
                </a:solidFill>
                <a:latin typeface="Calibri"/>
              </a:rPr>
              <a:t>[r32] Sawyer JD, Davis J, Scaife S, Neumeister MW, Daugherty THF. Operative Versus Nonoperative Management of Pyogenic Flexor Tenosynovitis: An Analysis of the National Readmissions Database. J Hand Surg Glob Online. 2025;7(1):9-13. doi:10.1016/j.jhsg.2024.08.017 https://doi.org/10.1016/j.jhsg.2024.08.017</a:t>
            </a:r>
          </a:p>
          <a:p>
            <a:pPr>
              <a:spcAft>
                <a:spcPts val="800"/>
              </a:spcAft>
            </a:pPr>
            <a:r>
              <a:rPr sz="1200">
                <a:solidFill>
                  <a:srgbClr val="263238"/>
                </a:solidFill>
                <a:latin typeface="Calibri"/>
              </a:rPr>
              <a:t>[r33] Schnall SB, Vu-Rose T, Holtom PD, Doyle B, Stevanovic M. Tissue pressures in pyogenic flexor tenosynovitis of the finger. Compartment syndrome and its management. J Bone Joint Surg Br. 1996;78(5):793-5. https://pubmed.ncbi.nlm.nih.gov/8836073/</a:t>
            </a:r>
          </a:p>
          <a:p>
            <a:pPr>
              <a:spcAft>
                <a:spcPts val="800"/>
              </a:spcAft>
            </a:pPr>
            <a:r>
              <a:rPr sz="1200">
                <a:solidFill>
                  <a:srgbClr val="263238"/>
                </a:solidFill>
                <a:latin typeface="Calibri"/>
              </a:rPr>
              <a:t>[r34] Sharma KS, Rao K, Hobson MI. Space of Parona infections: experience in management and outcomes in a regional hand centre. J Plast Reconstr Aesthet Surg. 2013;66(7):968-72. doi:10.1016/j.bjps.2013.03.020 https://doi.org/10.1016/j.bjps.2013.03.020</a:t>
            </a:r>
          </a:p>
          <a:p>
            <a:pPr>
              <a:spcAft>
                <a:spcPts val="800"/>
              </a:spcAft>
            </a:pPr>
            <a:r>
              <a:rPr sz="1200">
                <a:solidFill>
                  <a:srgbClr val="263238"/>
                </a:solidFill>
                <a:latin typeface="Calibri"/>
              </a:rPr>
              <a:t>[r35] Idarrha F, Demnati B, Boumediane EM, El Khir YF, Aziz S, Benhima MA, et al. Predictive factors for outcomes in pyogenic flexor tenosynovitis: a 10-year analysis of 341 patients. Injury. 2026;57(10):113631. doi:10.1016/j.injury.2026.113631 https://doi.org/10.1016/j.injury.2026.113631</a:t>
            </a:r>
          </a:p>
          <a:p>
            <a:pPr>
              <a:spcAft>
                <a:spcPts val="800"/>
              </a:spcAft>
            </a:pPr>
            <a:r>
              <a:rPr sz="1200">
                <a:solidFill>
                  <a:srgbClr val="263238"/>
                </a:solidFill>
                <a:latin typeface="Calibri"/>
              </a:rPr>
              <a:t>[r36] Rekant MS, Tarr R. Hand Abscesses: Volar and Dorsal. Hand Clin. 2020;36(3):307-312. doi:10.1016/j.hcl.2020.03.014 https://doi.org/10.1016/j.hcl.2020.03.014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67 / 69</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Phillips CS, Falender R, Mass DP. The flexor synovial sheath anatomy of the little finger: a macroscopic study. J Hand Surg Am. 1995;20(4):636-41. doi:10.1016/S0363-5023(05)80282-5 https://doi.org/10.1016/S0363-5023(05)80282-5</a:t>
            </a:r>
          </a:p>
          <a:p>
            <a:pPr>
              <a:spcAft>
                <a:spcPts val="800"/>
              </a:spcAft>
            </a:pPr>
            <a:r>
              <a:rPr sz="1200">
                <a:solidFill>
                  <a:srgbClr val="263238"/>
                </a:solidFill>
                <a:latin typeface="Calibri"/>
              </a:rPr>
              <a:t>[r38] Fussey JM, Chin KF, Gogi N, Gella S, Deshmukh SC. An anatomic study of flexor tendon sheaths: a cadaveric study. J Hand Surg Eur Vol. 2009;34(6):762-5. doi:10.1177/1753193409344529 https://doi.org/10.1177/1753193409344529</a:t>
            </a:r>
          </a:p>
          <a:p>
            <a:pPr>
              <a:spcAft>
                <a:spcPts val="800"/>
              </a:spcAft>
            </a:pPr>
            <a:r>
              <a:rPr sz="1200">
                <a:solidFill>
                  <a:srgbClr val="263238"/>
                </a:solidFill>
                <a:latin typeface="Calibri"/>
              </a:rPr>
              <a:t>[r39] Aguiar RO, Gasparetto EL, Escuissato DL, Marchiori E, Trudell DJ, Haghighi P, et al. Radial and ulnar bursae of the wrist: cadaveric investigation of regional anatomy with ultrasonographic-guided tenography and MR imaging. Skeletal Radiol. 2006;35(11):828-32. doi:10.1007/s00256-006-0143-z https://doi.org/10.1007/s00256-006-0143-z</a:t>
            </a:r>
          </a:p>
          <a:p>
            <a:pPr>
              <a:spcAft>
                <a:spcPts val="800"/>
              </a:spcAft>
            </a:pPr>
            <a:r>
              <a:rPr sz="1200">
                <a:solidFill>
                  <a:srgbClr val="263238"/>
                </a:solidFill>
                <a:latin typeface="Calibri"/>
              </a:rPr>
              <a:t>[r40] Medeiros I, Saconato H. Antibiotic prophylaxis for mammalian bites. Cochrane Database Syst Rev. 2001;2001(2):CD001738. doi:10.1002/14651858.CD001738 https://doi.org/10.1002/14651858.CD001738</a:t>
            </a:r>
          </a:p>
          <a:p>
            <a:pPr>
              <a:spcAft>
                <a:spcPts val="800"/>
              </a:spcAft>
            </a:pPr>
            <a:r>
              <a:rPr sz="1200">
                <a:solidFill>
                  <a:srgbClr val="263238"/>
                </a:solidFill>
                <a:latin typeface="Calibri"/>
              </a:rPr>
              <a:t>[r41] Talan DA, Abrahamian FM, Moran GJ, Citron DM, Tan JO, Goldstein EJ, et al. Clinical presentation and bacteriologic analysis of infected human bites in patients presenting to emergency departments. Clin Infect Dis. 2003;37(11):1481-9. doi:10.1086/379331 https://doi.org/10.1086/379331</a:t>
            </a:r>
          </a:p>
          <a:p>
            <a:pPr>
              <a:spcAft>
                <a:spcPts val="800"/>
              </a:spcAft>
            </a:pPr>
            <a:r>
              <a:rPr sz="1200">
                <a:solidFill>
                  <a:srgbClr val="263238"/>
                </a:solidFill>
                <a:latin typeface="Calibri"/>
              </a:rPr>
              <a:t>[r42] Talan DA, Citron DM, Abrahamian FM, Moran GJ, Goldstein EJ. Bacteriologic analysis of infected dog and cat bites. Emergency Medicine Animal Bite Infection Study Group. N Engl J Med. 1999;340(2):85-92. doi:10.1056/NEJM199901143400202 https://doi.org/10.1056/NEJM199901143400202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68 / 69</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National Institute for Health and Care Excellence. Human and animal bites: antimicrobial prescribing. NICE guideline NG184. London: NICE; 2020 Nov 4. Disponible en: https://www.nice.org.uk/guidance/ng184 https://www.nice.org.uk/guidance/ng184</a:t>
            </a:r>
          </a:p>
          <a:p>
            <a:pPr>
              <a:spcAft>
                <a:spcPts val="800"/>
              </a:spcAft>
            </a:pPr>
            <a:r>
              <a:rPr sz="1200">
                <a:solidFill>
                  <a:srgbClr val="263238"/>
                </a:solidFill>
                <a:latin typeface="Calibri"/>
              </a:rPr>
              <a:t>[r44] Shewring DJ, Trickett RW, Subramanian KN, Hnyda R. The management of clenched fist 'fight bite' injuries of the hand. J Hand Surg Eur Vol. 2015;40(8):819-24. doi:10.1177/1753193415576249 https://doi.org/10.1177/1753193415576249</a:t>
            </a:r>
          </a:p>
          <a:p>
            <a:pPr>
              <a:spcAft>
                <a:spcPts val="800"/>
              </a:spcAft>
            </a:pPr>
            <a:r>
              <a:rPr sz="1200">
                <a:solidFill>
                  <a:srgbClr val="263238"/>
                </a:solidFill>
                <a:latin typeface="Calibri"/>
              </a:rPr>
              <a:t>[r45] Brakenbury PH, Muwanga C. A comparative double blind study of amoxycillin/clavulanate vs placebo in the prevention of infection after animal bites. Arch Emerg Med. 1989;6(4):251-6. doi:10.1136/emj.6.4.251 https://doi.org/10.1136/emj.6.4.251</a:t>
            </a:r>
          </a:p>
          <a:p>
            <a:pPr>
              <a:spcAft>
                <a:spcPts val="800"/>
              </a:spcAft>
            </a:pPr>
            <a:r>
              <a:rPr sz="1200">
                <a:solidFill>
                  <a:srgbClr val="263238"/>
                </a:solidFill>
                <a:latin typeface="Calibri"/>
              </a:rPr>
              <a:t>[r46] Babovic N, Cayci C, Carlsen BT. Cat bite infections of the hand: assessment of morbidity and predictors of severe infection. J Hand Surg Am. 2014;39(2):286-90. doi:10.1016/j.jhsa.2013.11.003 https://doi.org/10.1016/j.jhsa.2013.11.003</a:t>
            </a:r>
          </a:p>
          <a:p>
            <a:pPr>
              <a:spcAft>
                <a:spcPts val="800"/>
              </a:spcAft>
            </a:pPr>
            <a:r>
              <a:rPr sz="1200">
                <a:solidFill>
                  <a:srgbClr val="263238"/>
                </a:solidFill>
                <a:latin typeface="Calibri"/>
              </a:rPr>
              <a:t>[r47] Manchon J, Chantelot C, Senneville É, Saab M. Risk factors for surgical revision and functional outcomes in 121 Pasteurella hand infections. Hand Surg Rehabil. 2026;45(2):102625. doi:10.1016/j.hansur.2026.102625 https://doi.org/10.1016/j.hansur.2026.102625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69 / 69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Infecciones de la mano: dónde está el pus, qué se hace y qué evidencia lo respalda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