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Hombro</c:v>
                </c:pt>
                <c:pt idx="1">
                  <c:v>Tobillo</c:v>
                </c:pt>
                <c:pt idx="2">
                  <c:v>Cadera</c:v>
                </c:pt>
                <c:pt idx="3">
                  <c:v>Muñeca</c:v>
                </c:pt>
                <c:pt idx="4">
                  <c:v>Mano</c:v>
                </c:pt>
                <c:pt idx="5">
                  <c:v>Codo</c:v>
                </c:pt>
                <c:pt idx="6">
                  <c:v>Rodilla</c:v>
                </c:pt>
                <c:pt idx="7">
                  <c:v>Pie</c:v>
                </c:pt>
              </c:strCache>
            </c:strRef>
          </c:cat>
          <c:val>
            <c:numRef>
              <c:f>Sheet1!$B$2:$B$9</c:f>
              <c:numCache>
                <c:formatCode>General</c:formatCode>
                <c:ptCount val="8"/>
                <c:pt idx="0">
                  <c:v>1.9</c:v>
                </c:pt>
                <c:pt idx="1">
                  <c:v>2.8</c:v>
                </c:pt>
                <c:pt idx="2">
                  <c:v>3.9</c:v>
                </c:pt>
                <c:pt idx="3">
                  <c:v>4.1</c:v>
                </c:pt>
                <c:pt idx="4">
                  <c:v>5.4</c:v>
                </c:pt>
                <c:pt idx="5">
                  <c:v>6.0</c:v>
                </c:pt>
                <c:pt idx="6">
                  <c:v>6.3</c:v>
                </c:pt>
                <c:pt idx="7">
                  <c:v>7.6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Errores, 20:00 a 02:00</c:v>
                </c:pt>
                <c:pt idx="1">
                  <c:v>Controles, 20:00 a 02:00</c:v>
                </c:pt>
              </c:strCache>
            </c:strRef>
          </c:cat>
          <c:val>
            <c:numRef>
              <c:f>Sheet1!$B$2:$B$3</c:f>
              <c:numCache>
                <c:formatCode>General</c:formatCode>
                <c:ptCount val="2"/>
                <c:pt idx="0">
                  <c:v>47</c:v>
                </c:pt>
                <c:pt idx="1">
                  <c:v>20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Identificadas en la segunda lectura</c:v>
                </c:pt>
                <c:pt idx="1">
                  <c:v>Atribuidas a lesión imperceptible</c:v>
                </c:pt>
              </c:strCache>
            </c:strRef>
          </c:cat>
          <c:val>
            <c:numRef>
              <c:f>Sheet1!$B$2:$B$3</c:f>
              <c:numCache>
                <c:formatCode>General</c:formatCode>
                <c:ptCount val="2"/>
                <c:pt idx="0">
                  <c:v>70</c:v>
                </c:pt>
                <c:pt idx="1">
                  <c:v>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Niños, seguimiento radiográfico a las 3 semanas</c:v>
                </c:pt>
                <c:pt idx="1">
                  <c:v>Niños, RM</c:v>
                </c:pt>
                <c:pt idx="2">
                  <c:v>Adultos, RM</c:v>
                </c:pt>
              </c:strCache>
            </c:strRef>
          </c:cat>
          <c:val>
            <c:numRef>
              <c:f>Sheet1!$B$2:$B$4</c:f>
              <c:numCache>
                <c:formatCode>General</c:formatCode>
                <c:ptCount val="3"/>
                <c:pt idx="0">
                  <c:v>76</c:v>
                </c:pt>
                <c:pt idx="1">
                  <c:v>23</c:v>
                </c:pt>
                <c:pt idx="2">
                  <c:v>75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AP, línea de Klein clásica</c:v>
                </c:pt>
                <c:pt idx="1">
                  <c:v>AP, línea de Klein modificada</c:v>
                </c:pt>
                <c:pt idx="2">
                  <c:v>Lateral en rana</c:v>
                </c:pt>
              </c:strCache>
            </c:strRef>
          </c:cat>
          <c:val>
            <c:numRef>
              <c:f>Sheet1!$B$2:$B$4</c:f>
              <c:numCache>
                <c:formatCode>General</c:formatCode>
                <c:ptCount val="3"/>
                <c:pt idx="0">
                  <c:v>39</c:v>
                </c:pt>
                <c:pt idx="1">
                  <c:v>87</c:v>
                </c:pt>
                <c:pt idx="2">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Desplazada</c:v>
                </c:pt>
                <c:pt idx="1">
                  <c:v>No desplazada</c:v>
                </c:pt>
                <c:pt idx="2">
                  <c:v>Columna medial</c:v>
                </c:pt>
                <c:pt idx="3">
                  <c:v>Columnas intermedia y lateral</c:v>
                </c:pt>
                <c:pt idx="4">
                  <c:v>Lesión de 3 columnas</c:v>
                </c:pt>
              </c:strCache>
            </c:strRef>
          </c:cat>
          <c:val>
            <c:numRef>
              <c:f>Sheet1!$B$2:$B$6</c:f>
              <c:numCache>
                <c:formatCode>General</c:formatCode>
                <c:ptCount val="5"/>
                <c:pt idx="0">
                  <c:v>95.5</c:v>
                </c:pt>
                <c:pt idx="1">
                  <c:v>76.7</c:v>
                </c:pt>
                <c:pt idx="2">
                  <c:v>60.7</c:v>
                </c:pt>
                <c:pt idx="3">
                  <c:v>81.5</c:v>
                </c:pt>
                <c:pt idx="4">
                  <c:v>92.1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Sheet1!$A$2:$A$9</c:f>
              <c:strCache>
                <c:ptCount val="8"/>
                <c:pt idx="0">
                  <c:v>Ottawa tobillo (66 estudios)</c:v>
                </c:pt>
                <c:pt idx="1">
                  <c:v>Ottawa tobillo adultos (15 estudios)</c:v>
                </c:pt>
                <c:pt idx="2">
                  <c:v>Ottawa rodilla adultos</c:v>
                </c:pt>
                <c:pt idx="3">
                  <c:v>Canadiense C-spine (metaanálisis)</c:v>
                </c:pt>
                <c:pt idx="4">
                  <c:v>NEXUS (metaanálisis)</c:v>
                </c:pt>
                <c:pt idx="5">
                  <c:v>Canadiense C-spine (cohorte directa)</c:v>
                </c:pt>
                <c:pt idx="6">
                  <c:v>NEXUS (cohorte directa)</c:v>
                </c:pt>
                <c:pt idx="7">
                  <c:v>NEXUS (original)</c:v>
                </c:pt>
              </c:strCache>
            </c:strRef>
          </c:cat>
          <c:val>
            <c:numRef>
              <c:f>Sheet1!$B$2:$B$9</c:f>
              <c:numCache>
                <c:formatCode>General</c:formatCode>
                <c:ptCount val="8"/>
                <c:pt idx="0">
                  <c:v>99.4</c:v>
                </c:pt>
                <c:pt idx="1">
                  <c:v>91</c:v>
                </c:pt>
                <c:pt idx="2">
                  <c:v>99</c:v>
                </c:pt>
                <c:pt idx="3">
                  <c:v>98.7</c:v>
                </c:pt>
                <c:pt idx="4">
                  <c:v>89.9</c:v>
                </c:pt>
                <c:pt idx="5">
                  <c:v>99.4</c:v>
                </c:pt>
                <c:pt idx="6">
                  <c:v>90.7</c:v>
                </c:pt>
                <c:pt idx="7">
                  <c:v>99.0</c:v>
                </c:pt>
              </c:numCache>
            </c:numRef>
          </c:val>
        </c:ser>
        <c:ser>
          <c:idx val="1"/>
          <c:order val="1"/>
          <c:tx>
            <c:strRef>
              <c:f>Sheet1!$C$1</c:f>
              <c:strCache>
                <c:ptCount val="1"/>
                <c:pt idx="0">
                  <c:v>Especificidad</c:v>
                </c:pt>
              </c:strCache>
            </c:strRef>
          </c:tx>
          <c:spPr>
            <a:solidFill>
              <a:srgbClr val="D97706"/>
            </a:solidFill>
          </c:spPr>
          <c:cat>
            <c:strRef>
              <c:f>Sheet1!$A$2:$A$9</c:f>
              <c:strCache>
                <c:ptCount val="8"/>
                <c:pt idx="0">
                  <c:v>Ottawa tobillo (66 estudios)</c:v>
                </c:pt>
                <c:pt idx="1">
                  <c:v>Ottawa tobillo adultos (15 estudios)</c:v>
                </c:pt>
                <c:pt idx="2">
                  <c:v>Ottawa rodilla adultos</c:v>
                </c:pt>
                <c:pt idx="3">
                  <c:v>Canadiense C-spine (metaanálisis)</c:v>
                </c:pt>
                <c:pt idx="4">
                  <c:v>NEXUS (metaanálisis)</c:v>
                </c:pt>
                <c:pt idx="5">
                  <c:v>Canadiense C-spine (cohorte directa)</c:v>
                </c:pt>
                <c:pt idx="6">
                  <c:v>NEXUS (cohorte directa)</c:v>
                </c:pt>
                <c:pt idx="7">
                  <c:v>NEXUS (original)</c:v>
                </c:pt>
              </c:strCache>
            </c:strRef>
          </c:cat>
          <c:val>
            <c:numRef>
              <c:f>Sheet1!$C$2:$C$9</c:f>
              <c:numCache>
                <c:formatCode>General</c:formatCode>
                <c:ptCount val="8"/>
                <c:pt idx="0">
                  <c:v>35.3</c:v>
                </c:pt>
                <c:pt idx="1">
                  <c:v>25</c:v>
                </c:pt>
                <c:pt idx="2">
                  <c:v>49</c:v>
                </c:pt>
                <c:pt idx="3">
                  <c:v>16.7</c:v>
                </c:pt>
                <c:pt idx="4">
                  <c:v>39.8</c:v>
                </c:pt>
                <c:pt idx="5">
                  <c:v>45.1</c:v>
                </c:pt>
                <c:pt idx="6">
                  <c:v>36.8</c:v>
                </c:pt>
                <c:pt idx="7">
                  <c:v>12.9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Sheet1!$A$2:$A$10</c:f>
              <c:strCache>
                <c:ptCount val="9"/>
                <c:pt idx="0">
                  <c:v>Gammagrafía (Yin 2010)</c:v>
                </c:pt>
                <c:pt idx="1">
                  <c:v>RM (Yin 2010)</c:v>
                </c:pt>
                <c:pt idx="2">
                  <c:v>TC (Yin 2010)</c:v>
                </c:pt>
                <c:pt idx="3">
                  <c:v>Gammagrafía (Cochrane)</c:v>
                </c:pt>
                <c:pt idx="4">
                  <c:v>RM (Cochrane)</c:v>
                </c:pt>
                <c:pt idx="5">
                  <c:v>TC (Cochrane)</c:v>
                </c:pt>
                <c:pt idx="6">
                  <c:v>RM (Bäcker 2020)</c:v>
                </c:pt>
                <c:pt idx="7">
                  <c:v>TC (Bäcker 2020)</c:v>
                </c:pt>
                <c:pt idx="8">
                  <c:v>Ecografía (Bäcker 2020)</c:v>
                </c:pt>
              </c:strCache>
            </c:strRef>
          </c:cat>
          <c:val>
            <c:numRef>
              <c:f>Sheet1!$B$2:$B$10</c:f>
              <c:numCache>
                <c:formatCode>General</c:formatCode>
                <c:ptCount val="9"/>
                <c:pt idx="0">
                  <c:v>97</c:v>
                </c:pt>
                <c:pt idx="1">
                  <c:v>96</c:v>
                </c:pt>
                <c:pt idx="2">
                  <c:v>93</c:v>
                </c:pt>
                <c:pt idx="3">
                  <c:v>99</c:v>
                </c:pt>
                <c:pt idx="4">
                  <c:v>88</c:v>
                </c:pt>
                <c:pt idx="5">
                  <c:v>72</c:v>
                </c:pt>
                <c:pt idx="6">
                  <c:v>94.2</c:v>
                </c:pt>
                <c:pt idx="7">
                  <c:v>81.5</c:v>
                </c:pt>
                <c:pt idx="8">
                  <c:v>81.5</c:v>
                </c:pt>
              </c:numCache>
            </c:numRef>
          </c:val>
        </c:ser>
        <c:ser>
          <c:idx val="1"/>
          <c:order val="1"/>
          <c:tx>
            <c:strRef>
              <c:f>Sheet1!$C$1</c:f>
              <c:strCache>
                <c:ptCount val="1"/>
                <c:pt idx="0">
                  <c:v>Especificidad</c:v>
                </c:pt>
              </c:strCache>
            </c:strRef>
          </c:tx>
          <c:spPr>
            <a:solidFill>
              <a:srgbClr val="D97706"/>
            </a:solidFill>
          </c:spPr>
          <c:cat>
            <c:strRef>
              <c:f>Sheet1!$A$2:$A$10</c:f>
              <c:strCache>
                <c:ptCount val="9"/>
                <c:pt idx="0">
                  <c:v>Gammagrafía (Yin 2010)</c:v>
                </c:pt>
                <c:pt idx="1">
                  <c:v>RM (Yin 2010)</c:v>
                </c:pt>
                <c:pt idx="2">
                  <c:v>TC (Yin 2010)</c:v>
                </c:pt>
                <c:pt idx="3">
                  <c:v>Gammagrafía (Cochrane)</c:v>
                </c:pt>
                <c:pt idx="4">
                  <c:v>RM (Cochrane)</c:v>
                </c:pt>
                <c:pt idx="5">
                  <c:v>TC (Cochrane)</c:v>
                </c:pt>
                <c:pt idx="6">
                  <c:v>RM (Bäcker 2020)</c:v>
                </c:pt>
                <c:pt idx="7">
                  <c:v>TC (Bäcker 2020)</c:v>
                </c:pt>
                <c:pt idx="8">
                  <c:v>Ecografía (Bäcker 2020)</c:v>
                </c:pt>
              </c:strCache>
            </c:strRef>
          </c:cat>
          <c:val>
            <c:numRef>
              <c:f>Sheet1!$C$2:$C$10</c:f>
              <c:numCache>
                <c:formatCode>General</c:formatCode>
                <c:ptCount val="9"/>
                <c:pt idx="0">
                  <c:v>89</c:v>
                </c:pt>
                <c:pt idx="1">
                  <c:v>99</c:v>
                </c:pt>
                <c:pt idx="2">
                  <c:v>99</c:v>
                </c:pt>
                <c:pt idx="3">
                  <c:v>86</c:v>
                </c:pt>
                <c:pt idx="4">
                  <c:v>100</c:v>
                </c:pt>
                <c:pt idx="5">
                  <c:v>99</c:v>
                </c:pt>
                <c:pt idx="6">
                  <c:v>97.7</c:v>
                </c:pt>
                <c:pt idx="7">
                  <c:v>96.0</c:v>
                </c:pt>
                <c:pt idx="8">
                  <c:v>77.4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Fractura aislada del trocánter mayor</c:v>
                </c:pt>
                <c:pt idx="1">
                  <c:v>Informe equívoco</c:v>
                </c:pt>
                <c:pt idx="2">
                  <c:v>Mayor de 80 años</c:v>
                </c:pt>
                <c:pt idx="3">
                  <c:v>Antecedente de trauma</c:v>
                </c:pt>
                <c:pt idx="4">
                  <c:v>Sin fractura definida</c:v>
                </c:pt>
              </c:strCache>
            </c:strRef>
          </c:cat>
          <c:val>
            <c:numRef>
              <c:f>Sheet1!$B$2:$B$6</c:f>
              <c:numCache>
                <c:formatCode>General</c:formatCode>
                <c:ptCount val="5"/>
                <c:pt idx="0">
                  <c:v>92</c:v>
                </c:pt>
                <c:pt idx="1">
                  <c:v>58</c:v>
                </c:pt>
                <c:pt idx="2">
                  <c:v>44</c:v>
                </c:pt>
                <c:pt idx="3">
                  <c:v>41</c:v>
                </c:pt>
                <c:pt idx="4">
                  <c:v>39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Línea de base</c:v>
                </c:pt>
                <c:pt idx="1">
                  <c:v>Tras revisión de errores y enseñanza</c:v>
                </c:pt>
                <c:pt idx="2">
                  <c:v>Tras rediseño del proceso</c:v>
                </c:pt>
              </c:strCache>
            </c:strRef>
          </c:cat>
          <c:val>
            <c:numRef>
              <c:f>Sheet1!$B$2:$B$4</c:f>
              <c:numCache>
                <c:formatCode>General</c:formatCode>
                <c:ptCount val="3"/>
                <c:pt idx="0">
                  <c:v>3</c:v>
                </c:pt>
                <c:pt idx="1">
                  <c:v>1.2</c:v>
                </c:pt>
                <c:pt idx="2">
                  <c:v>0.3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Sin IA</c:v>
                </c:pt>
                <c:pt idx="1">
                  <c:v>Con IA</c:v>
                </c:pt>
              </c:strCache>
            </c:strRef>
          </c:cat>
          <c:val>
            <c:numRef>
              <c:f>Sheet1!$B$2:$B$3</c:f>
              <c:numCache>
                <c:formatCode>General</c:formatCode>
                <c:ptCount val="2"/>
                <c:pt idx="0">
                  <c:v>64.8</c:v>
                </c:pt>
                <c:pt idx="1">
                  <c:v>75.2</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Sin IA</c:v>
                </c:pt>
                <c:pt idx="1">
                  <c:v>Con IA</c:v>
                </c:pt>
              </c:strCache>
            </c:strRef>
          </c:cat>
          <c:val>
            <c:numRef>
              <c:f>Sheet1!$C$2:$C$3</c:f>
              <c:numCache>
                <c:formatCode>General</c:formatCode>
                <c:ptCount val="2"/>
                <c:pt idx="0">
                  <c:v>90.6</c:v>
                </c:pt>
                <c:pt idx="1">
                  <c:v>95.6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Cirugía</c:v>
                </c:pt>
                <c:pt idx="1">
                  <c:v>Yeso u ortesis</c:v>
                </c:pt>
                <c:pt idx="2">
                  <c:v>Sin cambio de tratamiento en la primera semana</c:v>
                </c:pt>
              </c:strCache>
            </c:strRef>
          </c:cat>
          <c:val>
            <c:numRef>
              <c:f>Sheet1!$B$2:$B$4</c:f>
              <c:numCache>
                <c:formatCode>General</c:formatCode>
                <c:ptCount val="3"/>
                <c:pt idx="0">
                  <c:v>9.3</c:v>
                </c:pt>
                <c:pt idx="1">
                  <c:v>45.7</c:v>
                </c:pt>
                <c:pt idx="2">
                  <c:v>38.1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Lectura sistemática de una radiografía en trauma.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método; Epidemiología: cuánto se escapa en urgencias; Por qué se escapan las lesiones; Líneas, arcos y signos indirectos; Cómo describir y clasificar lo que se ve; Las lesiones que más se pasan por alto; Reglas de decisión para pedir radiografía; Cuándo pedir TC o RM; Algoritmo: de la solicitud a la imagen que corresponde; Cómo reducir los errores de lectura; Qué cuesta el diagnóstico tardío. Estructura sugerida por el autor para diez minutos: Lámina 1 (1 min) · Caso didáctico inventado: adulto joven con dolor en la tabaquera anatómica tras una caída; radiografía «normal». Pregunta al auditorio: ¿lo mando a casa?. Lámina 2 (1 min) · El problema no es el equipo: 3,7 % de las fracturas de extremidades se omitió en la lectura inicial y 70 % se identificó al revisar de nuevo [r1]. Lámina 3 (1 min) · Por qué se escapan: satisfacción de búsqueda. Con varias anomalías en la misma placa, el OR de omisión fue 4,2 [r2]; en el hombro, más omisión con fractura del húmero proximal [r3]. Lámina 4 (2 min) · Recorrido de lectura en 8 pasos y plantilla de descripción de una fractura (práctica habitual / opinión experta); proyecciones mínimas y regla de los dos como ayuda de memoria. Lámina 5 (1 min) · Las lesiones que más se omiten: perilunar 25 % [r4], Lisfranc cerca de 20 % [r5], luxación posterior de hombro hasta 79 % en algunos estudios [r6]. Lámina 6 (1 min) · Líneas y signos con sus límites: línea radiocapitelar (50 % fuera del tercio medio en codos normales [r12]), Klein (39 % frente a 100 % con la lateral en rana [r13]) y arcos de Gilula con la muñeca en neutro [r14]. Lámina 7 (1 min) · Reglas de decisión para pedir la placa: Ottawa de tobillo con sensibilidad de 99,4 % y especificidad de 35,3 % [r37]; regla canadiense frente a NEXUS: 99,4 % frente a 90,7 % de sensibilidad [r43]. Lámina 8 (1 min) · Placa negativa con sospecha: escafoides con RM de primera línea [r15] y cadera del anciano con 39 % de fractura quirúrgica oculta [r8]; la TC perdería 56 de 1000 fracturas de escafoides en la revisión Cochrane [r35]. Lámina 9 (1 min) · Cómo bajar los errores: relectura sistemática y enseñanza llevaron los falsos negativos de 3 % a 0,3 % [r47]; la IA como apoyo subió la sensibilidad de 64,8 % a 75,2 % [r48]. Lámina 10 (cierre) · Volver al caso: tabaquera dolorosa y radiografía normal igual a inmovilizar [r10] y considerar RM [r15]. Mensaje final: el método protege más que el ojo.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Leer una radiografía de trauma es repetir siempre el mismo recorrido: primero se juzga si la imagen sirve, después se revisa en orden fijo y solo al final se describe lo hallado. El método existe para que la vista no se detenga en lo primero que llama la atención. La falla frecuente es de lectura, no de equipo: en una serie de 3081 fracturas de extremidades, la lectura inicial omitió 3,7 % (fuente: Wei CJ y colaboradores, 2006). Al revisar de nuevo las mismas imágenes, 70 % de esas fracturas sí se identificó (fuente: Wei CJ y colaboradores, 2006). Encontrar una lesión no autoriza a dejar de buscar. En urgencias se omitió más patología cuando había varias anomalías en la misma placa (OR 4,2) (fuente: Kinnersly J y colaboradores, 2025), y en el hombro la luxación posterior se escapa más si hay fractura del húmero proximal (fuente: Magnussen AP y colaboradores, 2020). Las lesiones que más se escapan tienen nombre: la luxación-fractura perilunar se omitió al inicio en 25 % (fuente: Herzberg G y colaboradores, 1993); la lesión de Lisfranc, en cerca de 20 % (fuente: Lau S y colaboradores, 2017); la luxación posterior de hombro, hasta 79 % en algunos estudios (fuente: Kokkalis ZT y colaboradores, 2017). Una radiografía normal no descarta cuando la sospecha clínica sigue alta: en sospecha de escafoides, 21,8 % tenía fractura visible solo en imagen avanzada (fuente: Bäcker HC y colaboradores, 2020); en ancianos con sospecha clínica y sin fractura radiográfica definida, 39 % tenía fractura quirúrgica oculta en RM (fuente: Haj-Mirzaian A y colaboradores, 2020). Las reglas de decisión (Ottawa, NEXUS, regla canadiense de columna cervical) sirven para decidir si pedir radiografía, no para leerla: son muy sensibles y poco específicas, por ejemplo regla canadiense con sensibilidad de 98,7 % y especificidad de 16,7 % en metaanálisis (fuente: Vazirizadeh-Mahabadi 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método. Leer una radiografía de trauma no es «mirar la placa»: es repetir siempre el mismo recorrido, para que el ojo no se quede en lo primero que llama la atención. El método ordena la búsqueda. No reemplaza el examen clínico ni la discusión con el tutor. Por qué importa un método Lo que más falla en urgencias no es el equipo sino una lectura que se detiene antes de tiempo. En 3081 fracturas confirmadas de extremidades, la lectura inicial omitió 115, un promedio de 3,7 % (fuente: Wei CJ y colaboradores, 2006). Cuando dos radiólogos revisaron las imágenes, 70 % de esas fracturas se identificó (fuente: Wei CJ y colaboradores, 2006). Solo 33 % de las omisiones se atribuyó a lesiones imperceptibles en la radiografía (fuente: Wei CJ y colaboradores, 2006). Dicho de otro modo: la mayoría estaba a la vista y no se vio. Un recorrido en 8 pasos (práctica habitual / opinión experta; no hay estudio que compare métodos de lectura entre sí) Identificar: paciente, lado, fecha, proyección y marcador. Un lado equivocado cambia la conducta. Juzgar la calidad: la placa debe incluir la zona del dolor y las articulaciones vecinas, estar bien penetrada y en la proyección correcta. Si no cumple, no descarta nada y se repite. Alineación y articulaciones: congruencia articular y líneas de referencia (ver el bloque de líneas y signos). Hueso: seguir la cortical de todo el hueso, buscando interrupciones, escalones, cambios de densidad y líneas de impactación. Partes blandas: derrame, almohadillas grasas, tumefacción, gas, cuerpos extraños. Zonas de omisión frecuente: recorrer a propósito los sitios donde se esconde lo que más se pasa por alto (bloque de diagnóstico), aunque ya se haya encontrado una fractura. En un experimento de lectura, una primera fractura de baja morbilidad empeoró la detección de las sutiles que venían después (fuente: Berbaum KS y colaboradores, 2007). Describir con la plantilla de abajo, antes de interpretar. Correlacionar y decidir: ¿la imagen explica el cuadro clínico? Si no, otra proyección, inmovilización con seguimiento o imagen avanzada. Proyecciones mínimas La revisión de Rossie pide al menos 2 proyecciones ortogonales en la mayoría de las lesiones articulares y considera estándar 3 (AP, lateral y oblicua) en tobillo, muñeca y pie (fuente: Rossie D, 2026). Una sola proyección puede mostrar una fractura como una sombra dudosa; la segunda la confirma o la descarta (opinión experta). Después de reducir una luxación, la radiografía posreducción es obligatoria (fuente: Rossie D, 2026). La «regla de los dos» (ayuda docente; práctica habitual / opinión experta, sin estudio que mida su efecto como conjunto) Se enseña como dos vistas, dos articulaciones, dos momentos y dos lados: Dos vistas: proyecciones ortogonales, para no depender de una sombra. Dos articulaciones: la proximal y la distal del hueso lesionado, para no perder una lesión asociada. Si cabe una Monteggia, la placa de antebrazo tiene que abarcar el codo; sin él no se puede juzgar la alineación radiocapitelar (fuente: Li X y colaboradores, 2026). Dos momentos: antes y después de reducir (fuente: Rossie D, 2026); y un segundo momento cuando la sospecha persiste con la placa inicial normal. Ojo: la placa «de confirmación» a las 6 semanas en escafoides resultó mala herramienta (fuente: Mallee WH y colaboradores, 2016). Dos lados: en el adulto casi nunca se necesita placa del lado sano; en el niño sirve cuando hay duda sobre cómo luce la fisis normal a esa edad (fuente: Rossie D, 2026). Cada pieza tiene respaldo propio, como se ve arriba; la regla completa es solo una forma de acordarse. Descripción estandarizada de una fractura Describir primero obliga a mirar todo el hueso; clasificar viene después. La plantilla de la tabla sirve para dictar una fractura a un colega por teléfono sin enviar la imagen. Es una convención docente: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«Plantilla para describir una fractura (convención docente)» tiene 3 columnas: Elemento, Qué hay que responder, Cómo decirlo (ejemplo). Fila 1: Elemento, Hueso y lado; Qué hay que responder, Qué hueso, qué lado y en qué proyección se ve; Cómo decirlo (ejemplo), Radio distal derecho, proyecciones PA y lateral. Fila 2: Elemento, Localización; Qué hay que responder, Epífisis, metáfisis o diáfisis; tercio proximal, medio o distal; extraarticular o intraarticular; Cómo decirlo (ejemplo), Metáfisis distal, extraarticular. Fila 3: Elemento, Trazo; Qué hay que responder, Transversa, oblicua, espiroidea, conminuta, por avulsión o por impactación; Cómo decirlo (ejemplo), Trazo oblicuo corto. Fila 4: Elemento, Desplazamiento; Qué hay que responder, Hacia dónde se fue el fragmento distal respecto del proximal y cuánto (en milímetros o como fracción del ancho del hueso); Cómo decirlo (ejemplo), Desplazada hacia dorsal. Fila 5: Elemento, Angulación; Qué hay que responder, Hacia dónde apunta el vértice y cuántos grados; se nombra la proyección en que se mide; Cómo decirlo (ejemplo), Angulación con vértice volar en la lateral. Fila 6: Elemento, Rotación; Qué hay que responder, Difícil de ver en una placa; si hay duda se compara con alineación de contornos y con la clínica, y se considera otra imagen; Cómo decirlo (ejemplo), Sospecha de rotación: contornos no coinciden. Fila 7: Elemento, Acortamiento; Qué hay que responder, Cabalgamiento o impactación; longitud frente al lado sano cuando sea posible; Cómo decirlo (ejemplo), Acortada por impactación. Fila 8: Elemento, Conminución; Qué hay que responder, Número aproximado de fragmentos, fragmento en cuña, pérdida de hueso; Cómo decirlo (ejemplo), Fragmento en cuña posterior. Fila 9: Elemento, Compromiso articular; Qué hay que responder, Escalón, diástasis o impactación de la superficie articular; Cómo decirlo (ejemplo), Escalón articular visible en la lateral. Fila 10: Elemento, Abierta o cerrada; Qué hay que responder, Se decide por la exploración de la piel, no por la placa; el gas en partes blandas es una pista; Cómo decirlo (ejemplo), Cerrada; piel íntegra. Fila 11: Elemento, Lesiones asociadas; Qué hay que responder, Luxación vecina, otra fractura, signos de lesión ligamentaria; revisar ambas articulaciones; Cómo decirlo (ejemplo), Sin luxación; articulación distal congruente. La tabla completa tiene más filas: están en el documento Word.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«Proyecciones mínimas por región (guía docente; las notas citan la evidencia disponible)» tiene 4 columnas: Región, Proyecciones habituales, Qué evita perder, Nota de evidencia. Fila 1: Región, Hombro; Proyecciones habituales, AP verdadera, escapular Y y una proyección axial o axial de trauma; Qué evita perder, Luxación posterior; Nota de evidencia, Informe de calidad: las axiales fueron más fiables que la AP y la Y; el protocolo local pidió axial en todo hombro traumático (fuente: Magnussen AP y colaboradores, 2020). Fila 2: Región, Codo; Proyecciones habituales, AP y lateral verdadera; Qué evita perder, Derrame, fractura de la cabeza radial, desalineación radiocapitelar; Nota de evidencia, La línea radiocapitelar es más consistente en la lateral, por el cuello radial (fuente: Ramirez RN y colaboradores, 2014). Fila 3: Región, Antebrazo; Proyecciones habituales, AP y lateral que incluyan codo y muñeca; Qué evita perder, Monteggia y Galeazzi; Nota de evidencia, Incluir el codo si se sospecha Monteggia (fuente: Li X y colaboradores, 2026). Fila 4: Región, Muñeca y escafoides; Proyecciones habituales, PA, lateral verdadera y oblicua; proyecciones propias de escafoides si hay sospecha; Qué evita perder, Escafoides, luxación perilunar; Nota de evidencia, 3 proyecciones son estándar en muñeca (fuente: Rossie D, 2026). Fila 5: Región, Cadera y pelvis; Proyecciones habituales, AP de pelvis y una lateral o axial de la cadera dolorosa; Qué evita perder, Fractura del cuello femoral oculta; Nota de evidencia, La radiografía es la primera línea, con sensibilidad limitada en fracturas no desplazadas (fuente: Ross AB y colaboradores, 2019). Fila 6: Región, Rodilla; Proyecciones habituales, AP y lateral; axial de rótula si el dolor es anterior; Qué evita perder, Fractura de platillo, rótula, cabeza del peroné; Nota de evidencia, Práctica habitual / opinión experta. Fila 7: Región, Tobillo; Proyecciones habituales, AP, mortaja y lateral; Qué evita perder, Maléolos, sindesmosis; Nota de evidencia, 3 proyecciones son estándar en tobillo (fuente: Rossie D, 2026). Fila 8: Región, Pie y Lisfranc; Proyecciones habituales, AP, oblicua y lateral; con carga de peso si se sospecha Lisfranc; Qué evita perder, Lisfranc, base del quinto metatarsiano, navicular; Nota de evidencia, La carga de peso mejora la detección de una lesión de Lisfranc sutil (fuente: Sripanich Y y colaboradores, 2020). (fuente: Magnussen AP y colaboradores, 2020) (fuente: Rossie D, 2026) (fuente: Ramirez RN y colaboradores, 2014) (fuente: Li X y colaboradores, 2026) (fuente: Ross AB y colaboradores, 2019) (fuente: Sripanich Y y colaboradores, 2020). La tabla completa tiene más filas: están en el documento Word. Con esto cerramos definición y método. Sigamos con epidemiología: cuánto se escapa en urgencias.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se escapa en urgencias. Hablar de «la tasa de error» en urgencias engaña: cada estudio cuenta algo distinto (fracturas omitidas, discrepancias con radiología, consultas con error) y el denominador cambia. Las cifras que siguen no se suman ni se comparan entre sí; sirven para dimensionar el problema. Cuatro lecturas del mismo problema Serie de 3081 fracturas confirmadas de extremidades: la lectura inicial omitió 115, un promedio de 3,7 % (fuente: Wei CJ y colaboradores, 2006). Dos años de consultas por lesión: 1 % de las consultas terminó en un error de diagnóstico de fractura y 3,1 % de las fracturas no se diagnosticó en la primera visita; 86 % de esos errores tuvo consecuencias para el tratamiento (fuente: Hallas P y colaboradores, 2006). Hospital docente, 2012-2017: de 25.957 fracturas atendidas, el médico de urgencias omitió 289 (1,1 %) (fuente: Mattijssen-Horstink L y colaboradores, 2020). Tres meses de radiografías (2359 radiografías): 140 (6 %) tuvieron discrepancia entre urgencias y radiología; 47 % de las discrepancias fueron falsos positivos y 53 % omisiones; 35 discrepancias (2 %) cambiaron el manejo (fuente: Kinnersly J y colaboradores, 2025). Lo último matiza lo anterior: la mayoría de las discrepancias no cambió la conducta (fuente: Kinnersly J y colaboradores, 2025). Eso no vuelve inocua la omisión: en la serie del hospital docente, 9,3 % de las fracturas omitidas terminó en cirugía (fuente: Mattijssen-Horstink L y colaboradores, 2020). Dónde se escapan Por región, lo omitido como porcentaje de las fracturas de esa región fue más alto en el pie (7,6 %) y la rodilla (6,3 %), y más bajo en el hombro (1,9 %) (fuente: Wei CJ y colaboradores, 2006). Por edad, lo más omitido fue el codo (28,6 %) y la muñeca (20,8 %) en niños, el pie (17,2 %) en adultos y la pelvis y cadera (37,3 %) en ancianos, como porcentaje de las fracturas omitidas de cada grupo (fuente: Mattijssen-Horstink L y colaboradores, 2020). En la serie australiana, el codo fue la región con más discrepancias: 15 % de sus radiografías (fuente: Kinnersly J y colaboradores, 2025). Cuándo Dos estudios independientes ubican el pico de errores en la tarde-noche, con horarios algo distintos: 47 % de los errores entre las 20:00 y las 02:00, frente a 20 % de los controles (p &lt; 0,005) (fuente: Hallas P y colaboradores, 2006), y 49 % de las omisiones entre las 16:00 y las 21:00 (fuente: Mattijssen-Horstink L y colaboradores, 2020). En el primero, ninguna característica del paciente anticipó el error (fuente: Hallas P y colaboradores, 2006). Es decir, el riesgo está en el sistema y en la hora, no en un tipo de paciente.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«Fracturas omitidas en la lectura inicial, según región (porcentaje de las fracturas de esa región)» muestra lo siguiente. Pie: 7.6 por ciento (fuente: Wei CJ y colaboradores, 2006). Rodilla: 6.3 por ciento (fuente: Wei CJ y colaboradores, 2006). Codo: 6 por ciento (fuente: Wei CJ y colaboradores, 2006). Mano: 5.4 por ciento (fuente: Wei CJ y colaboradores, 2006). Muñeca: 4.1 por ciento (fuente: Wei CJ y colaboradores, 2006). Cadera: 3.9 por ciento (fuente: Wei CJ y colaboradores, 2006). Tobillo: 2.8 por ciento (fuente: Wei CJ y colaboradores, 2006). Hombro: 1.9 por ciento (fuente: Wei CJ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«Errores de diagnóstico de fractura según franja horaria (porcentaje de los casos de error y de los controles)» muestra lo siguiente. Errores, 20:00 a 02:00: 47 por ciento (fuente: Hallas P y colaboradores, 2006). Controles, 20:00 a 02:00: 20 por ciento (fuente: Hallas P y colaboradores, 2006). En el documento Word de este tema encontrarás además: Cuatro estudios, cuatro denominadores distintos. Con esto cerramos epidemiología: cuánto se escapa en urgencias. Sigamos con por qué se escapan las lesiones.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por qué se escapan las lesiones. Conviene separar dos errores distintos. En la omisión, el lector nunca llega a ver el hallazgo clave; en la malinterpretación, sí lo ve, pero lo lee mal y termina en un diagnóstico equivocado (fuente: Busby LP y colaboradores, 2018). Se corrigen con estrategias diferentes: la primera con búsqueda sistemática, la segunda con conocimiento de la lesión y de sus variantes normales. Satisfacción de búsqueda Es el error más didáctico del trauma: el hallazgo de una primera anomalía hace que el resto de la placa se revise con menos cuidado (fuente: Magnussen AP y colaboradores, 2020). Tres datos de fuentes distintas lo respaldan: En un experimento de lectura con politraumatizados simulados, las fracturas sutiles se detectaron peor cuando antes había una fractura de baja morbilidad; con fracturas de alta morbilidad no apareció ese efecto (fuente: Berbaum KS y colaboradores, 2007). En la práctica de urgencias, se omitió más patología cuando había varias anomalías en la misma radiografía: OR 4,2 (IC 95 % 2,5 a 6,8) (fuente: Kinnersly J y colaboradores, 2025). En el hombro, la luxación posterior se omitió más cuando había fractura asociada del húmero proximal, y una fractura de la tuberosidad menor que parece aislada suele esconder una luxación posterior (fuente: Magnussen AP y colaboradores, 2020). Por eso el paso 6 del recorrido existe: después de la primera fractura, se vuelve a recorrer las zonas de omisión frecuente.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Falta de información clínica Quien lee mejor cuando sabe dónde duele. Añadir un esquema con el sitio del dolor al texto de la solicitud subió la sensibilidad para fracturas sutiles del pie de 67 % a 73 % (p &lt; 0,001), y la fractura del tercer metatarsiano fue la más omitida (74 %) (fuente: Sarwar A y colaboradores, 2014). Escribir «dolor en el tercer metatarsiano» cuesta una línea y orienta la búsqueda. Lo sutil no es lo imperceptible En la serie de Wei, la razón más frecuente de omisión fue la sutileza, y solo 33 % de las omisiones se atribuyó a lesiones realmente imperceptibles (fuente: Wei CJ y colaboradores, 2006). En la segunda lectura se identificó 70 % (fuente: Wei CJ y colaboradores, 2006). La conclusión práctica es que la mayoría se corrige con más tiempo, más orden y una segunda mirada. Hora y sistema Los errores se concentran en la tarde-noche (fuente: Hallas P y colaboradores, 2006) (fuente: Mattijssen-Horstink L y colaboradores, 2020), y no se encontró un perfil de paciente que los anticipara (fuente: Hallas P y colaboradores, 2006). Un buen sistema (relectura por radiología, reunión diaria) se aprovecha de eso; ver el bloque de estrategias.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«Fracturas omitidas inicialmente: qué proporción se vio en la segunda lectura y qué proporción era imperceptible» muestra lo siguiente. Identificadas en la segunda lectura: 70 por ciento (fuente: Wei CJ y colaboradores, 2006). Atribuidas a lesión imperceptible: 33 por ciento (fuente: Wei CJ y colaboradores, 2006). Con esto cerramos por qué se escapan las lesiones. Sigamos con líneas, arcos y signos indirectos.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líneas, arcos y signos indirectos. Las líneas de referencia y los signos indirectos son atajos para detectar una desalineación o un derrame que la vista no capta a primera lectura. Úselos como preguntas («¿esto sigue la línea?»), no como veredictos. Cada uno tiene límites medidos, y varios fallan justo donde más se usan. Almohadilla grasa del codo («signo de la vela») Un derrame intraarticular levanta las almohadillas grasas y las vuelve visibles en la lateral (mecanismo clásico; práctica habitual). El signo es una pista de fractura intraarticular oculta, pero su rendimiento varía mucho según cómo se mida el desenlace: En 45 niños con almohadilla posterior elevada y sin otra fractura visible, 34 (76 %) tenían fractura en las radiografías a las 3 semanas (fuente: Skaggs DL y colaboradores, 1999). Las fracturas fueron supracondíleas en 53 % y del cúbito proximal en 26 % (fuente: Skaggs DL y colaboradores, 1999). En 26 niños con el signo y RM, solo 6 (23 %) tenían fractura oculta y 19 (73 %) una contusión ósea; hallar la fractura no cambió el tratamiento (fuente: Al-Aubaidi Z y colaboradores, 2012). En 20 adultos con derrame y sin fractura visible que se sometieron a RM, 75 % tenía fractura oculta, casi siempre en la cabeza radial (86,6 %) (fuente: O'Dwyer H y colaboradores, 2004). El tamaño del derrame no predijo la fractura (fuente: O'Dwyer H y colaboradores, 2004). En 183 pacientes con trauma de codo, la radiografía tuvo sensibilidad de 46,9 % y especificidad de 85,9 % frente a TC; al considerar el signo, la sensibilidad subió a 60,2 % y la especificidad fue 81,2 % (fuente: Afacan MA y colaboradores, 2025). Los dos estudios pediátricos discrepan (76 % frente a 23 %) porque usaron referencias distintas: radiografías de seguimiento y RM (fuente: Skaggs DL y colaboradores, 1999) (fuente: Al-Aubaidi Z y colaboradores, 2012). Ambos llevan a la misma conducta práctica: tratar como probable fractura y revisar, sin cambiar el tratamiento por la sospecha (fuente: Al-Aubaidi Z y colaboradores, 2012). Línea radiocapitelar Debe pasar por el centro del capitelo en cualquier proyección; es la herramienta de cabecera para Monteggia y para luxación de la cabeza radial. Pero en 116 codos pediátricos normales, 50 % de las líneas cayó fuera del tercio medio y 8,6 % no tocó el capitelo (fuente: Ramirez RN y colaboradores, 2014). Trazada por la diáfisis radial, no alcanza el capitelo en 15,6 % de los codos normales (fuente: Ramirez RN y colaboradores, 2014). La línea más consistente se traza por el cuello radial en la lateral (fuente: Ramirez RN y colaboradores, 2014). Si la línea no cruza bien el capitelo, eso hace sospechar una lesión pero no la confirma; la línea rinde mejor en niños mayores de 5 años (fuente: Ramirez RN y colaboradores, 2014). Línea de Klein (epifisiolisis femoral proximal) Se traza sobre el borde superior del cuello femoral en la AP de pelvis y debe tocar la epífisis. En 23 caderas con epifisiolisis, la definición clásica solo diagnosticó 9 (39 %); la modificada, 20 (87 %); la lateral en rana identificó las 23 (100 %) (fuente: Pinkowsky GJ y colaboradores, 2013). Ante sospecha en un niño se piden AP y lateral en rana (fuente: Pinkowsky GJ y colaboradores, 2013). Arcos de Gilula (carpo) Son tres arcos que deben ser continuos en una muñeca normal; su ruptura sugiere luxación o inestabilidad carpiana. Pero en 100 muñecas asintomáticas, los arcos I y II se interrumpieron en desviación radial (80 y 78 casos a nivel luno-piramidal) (fuente: Peh WC y colaboradores, 1996). El arco III se mantuvo intacto en todas las posiciones (fuente: Peh WC y colaboradores, 1996). Por eso los arcos I y II solo se juzgan con confianza si la muñeca está en neutro estricto; con desviación, se leen con cautela (fuente: Peh WC y colaboradores, 1996). Signo de la bombilla (hombro) La cabeza humeral simétrica, de perfil circular, sugiere rotación interna fija y luxación posterior. Pero el paciente suele llegar inmovilizado en rotación interna con cabestrillo, de modo que el signo puede ser poco fiable (fuente: Magnussen AP y colaboradores, 2020). La proyección axial confirmó el diagnóstico en todos los hombros de la serie clásica de luxaciones posteriores bloqueadas (fuente: Hawkins RJ y colaboradores, 1987). Línea de Shenton (cadera) Es el arco continuo entre el borde inferior del cuello femoral y el borde superior del agujero obturador; su ruptura sugiere luxación o fractura del cuello. En trauma agudo no se halló un estudio abierto que mida su sensibilidad y especificidad, por lo que se usa como pista y se confirma con otra proyección o imagen (opinión experta). Lisfranc: distancias y congruencia En la radiografía se evalúa la distancia entre las bases del primer y el segundo metatarsiano, o entre la cuña medial y la base del segundo, y la congruencia de cada base con su hueso del tarso (fuente: Sripanich Y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«Almohadilla grasa del codo sin fractura visible: porcentaje con fractura oculta según el estudio» muestra lo siguiente. Niños, seguimiento radiográfico a las 3 semanas: 76 por ciento (fuente: Skaggs DL y colaboradores, 1999). Niños, RM: 23 por ciento (fuente: Al-Aubaidi Z y colaboradores, 2012). Adultos, RM: 75 por ciento (fuente: O'Dwyer H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«Epifisiolisis femoral proximal: porcentaje diagnosticado según la proyección y la línea usada» muestra lo siguiente. AP, línea de Klein clásica: 39 por ciento (fuente: Pinkowsky GJ y colaboradores, 2013). AP, línea de Klein modificada: 87 por ciento (fuente: Pinkowsky GJ y colaboradores, 2013). Lateral en rana: 100 por ciento (fuente: Pinkowsky GJ y colaboradores, 2013). En el documento Word de este tema encontrarás además: Líneas y signos: qué evalúan y dónde fallan. Con esto cerramos líneas, arcos y signos indirectos. Sigamos con cómo describir y clasificar lo que se ve.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cómo describir y clasificar lo que se ve. Describir y clasificar no son lo mismo. Describir es decir lo que se ve, hueso por hueso, con la plantilla del primer bloque. Clasificar es poner esa fractura en un grupo que comparte pronóstico y tratamiento. Se describe siempre; se clasifica cuando el tema lo pide y la placa lo permite. El sistema unificado El compendio OTA/AO de fracturas y luxaciones agrupa las lesiones por región y segmento óseo e incluye una clasificación propia de fractura abierta (OTA-OFC) y una pediátrica (fuente: Meinberg EG y colaboradores, 2018). Se cita como Meinberg y cols., J Orthop Trauma 2018 (fuente: Meinberg EG y colaboradores, 2018). En esta biblioteca no se reproducen sus esquemas; cada tema describe sus clasificaciones con palabras y esquemas propios y enlaza la fuente.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Abierta o cerrada La condición de abierta no se decide en la radiografía sino por la exploración de la piel; el gas en partes blandas es una pista. El manejo de la fractura abierta se trata en un tema aparte de la biblioteca. Epónimos que ordenan la búsqueda Monteggia y Galeazzi nombran una pareja de lesiones: fractura de un hueso del antebrazo y luxación de una articulación vecina. En Galeazzi, fractura de la diáfisis del radio con disrupción de la articulación radiocubital distal (fuente: Atesok KI y colaboradores, 2011); en Monteggia, fractura o deformidad plástica del cúbito con luxación de la cabeza radial (fuente: David-West KS y colaboradores, 2005). Reconocer la pareja obliga a incluir ambas articulaciones en la placa.</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«Descripción frente a clasificación» tiene 3 columnas: Herramienta, Qué responde, Para qué sirve en la decisión (opinión experta / práctica habitual). Fila 1: Herramienta, Descripción libre (plantilla); Qué responde, Cómo es la fractura: hueso, localización, trazo, desplazamiento, angulación, rotación, acortamiento, conminución, compromiso articular, abierta o cerrada; Para qué sirve en la decisión (opinión experta / práctica habitual), Permite comunicarla sin la imagen, decidir si hay que reducir y comparar en el tiempo. Fila 2: Herramienta, Compendio OTA/AO (fuente: Meinberg EG y colaboradores, 2018); Qué responde, En qué grupo cae por región, segmento y morfología; Para qué sirve en la decisión (opinión experta / práctica habitual), Agrupa por pronóstico y orienta la fijación; permite comparar series. Fila 3: Herramienta, Clasificación de fractura abierta OTA-OFC (fuente: Meinberg EG y colaboradores, 2018); Qué responde, Gravedad de la lesión abierta; Para qué sirve en la decisión (opinión experta / práctica habitual), Orienta el desbridamiento y la cobertura. Fila 4: Herramienta, Clasificación pediátrica (fuente: Meinberg EG y colaboradores, 2018); Qué responde, Fracturas de huesos largos en esqueleto inmaduro; Para qué sirve en la decisión (opinión experta / práctica habitual), Orienta tratamiento conservador o quirúrgico en niños. Fila 5: Herramienta, Epónimos (Monteggia, Galeazzi); Qué responde, Pareja de lesiones en el antebrazo; Para qué sirve en la decisión (opinión experta / práctica habitual), Obliga a revisar ambas articulaciones (fuente: Atesok KI y colaboradores, 2011) (fuente: David-West KS y colaboradores, 2005). (fuente: Meinberg EG y colaboradores, 2018) (fuente: Atesok KI y colaboradores, 2011) (fuente: David-West KS y colaboradores, 2005). Con esto cerramos cómo describir y clasificar lo que se ve. Sigamos con las lesiones que más se pasan por alto.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las lesiones que más se pasan por alto. Estas siete lesiones se repiten en las series de omisiones. Se recorren a propósito, aunque ya haya un hallazgo (satisfacción de búsqueda). Las cifras de omisión no son comparables entre sí: cada fuente define «omitida» de modo distinto. 1. Fractura del escafoides La radiografía inicial puede ser normal. En una revisión sistemática (42 artículos, 2507 pacientes), 21,8 % de las sospechas tenía una fractura que no se vio en la radiografía y se diagnosticó con imagen avanzada (fuente: Bäcker HC y colaboradores, 2020). La radiografía puede omitir hasta 16 % cuando no hay una línea clara (fuente: Bäcker HC y colaboradores, 2020). La revisión Cochrane parte de la misma premisa: con la placa inicial normal la fractura sigue siendo posible y hace falta otra imagen (fuente: Mallee WH y colaboradores, 2015). Qué hacer: inmovilizar y tratar como fractura si la tabaquera duele con placa normal (fuente: Rossie D, 2026), y considerar RM de primera línea tras un examen clínico minucioso (fuente: National Institute for Health and Care Excellence, 2016). 2. Luxación posterior de hombro Es rara (cerca de 0,9 % de las luxaciones-fracturas de hombro) y el diagnóstico inicial se omite hasta en 79 % en algunos estudios (fuente: Kokkalis ZT y colaboradores, 2017). En la serie clásica de Hawkins (41 luxaciones posteriores bloqueadas en 40 pacientes), la mayoría no fue reconocida por el primer médico que vio al paciente, y pasó en promedio 1 año entre la lesión y el diagnóstico (fuente: Hawkins RJ y colaboradores, 1987). Se omite más si hay fractura del húmero proximal; la AP y la Y no siempre diagnostican, y las axiales son más fiables (fuente: Magnussen AP y colaboradores, 2020). Qué buscar: cabeza humeral en rotación interna (signo de la bombilla, con sus límites) y fractura de la tuberosidad menor (fuente: Magnussen AP y colaboradores, 2020). Qué hacer: proyección axial, con umbral bajo para TC (fuente: Magnussen AP y colaboradores, 2020). 3. Lesión de Lisfranc Se diagnostica mal en alrededor de 20 % de los casos (fuente: Lau S y colaboradores, 2017). En 307 pacientes con lesión y 100 sin ella (TC como referencia), la radiografía convencional tuvo sensibilidad de 81,8 % y especificidad de 90,0 % (fuente: Chen C y colaboradores, 2023). El reconocimiento fue de 92,1 % en lesiones de las 3 columnas, 81,5 % en intermedia-lateral y 60,7 % en la columna medial (fuente: Chen C y colaboradores, 2023); y de 76,7 % en las no desplazadas frente a 95,5 % en las desplazadas (fuente: Chen C y colaboradores, 2023). Qué hacer: carga de peso y TC; tras ver la TC, 21,9 % de las decisiones iniciales de tratamiento cambió (fuente: Chen C y colaboradores, 2023) (fuente: Sripanich Y y colaboradores, 2020). 4. Fractura oculta del cuello femoral En ancianos con sospecha clínica y sin fractura radiográfica definida, 39 % tenía una fractura de cadera quirúrgica en RM (fuente: Haj-Mirzaian A y colaboradores, 2020). Si hay una fractura aislada del trocánter mayor en la placa, 92 % tenía fractura quirúrgica asociada (fuente: Haj-Mirzaian A y colaboradores, 2020). La frecuencia fue mayor en mayores de 80 años (44 %), con informe equívoco (58 %) y con antecedente de trauma (41 %) (fuente: Haj-Mirzaian A y colaboradores, 2020). Qué hacer: RM, o TC si no hay RM (fuente: Haj-Mirzaian A y colaboradores, 2020) (fuente: Kellock TT y colaboradores, 2019). 5. Monteggia En una serie retrospectiva de 39 lesiones de Monteggia (1992-2001), 8 se omitieron: 1 clásica y 7 variantes en que el cúbito solo tiene deformidad plástica; la edad media de los omitidos fue 6,3 años (fuente: David-West KS y colaboradores, 2005). El intervalo medio hasta el diagnóstico fue 33,5 semanas (fuente: David-West KS y colaboradores, 2005). En el niño, el riesgo de no verla sube si el cúbito está apenas incurvado o roto de forma incompleta y si el radio se sale del capitelo solo un poco (fuente: Li X y colaboradores, 2026). Qué hacer: incluir el codo en toda radiografía de antebrazo con fractura del cúbito, y usar la línea radiocapitelar con sus límites (fuente: Li X y colaboradores, 2026) (fuente: Ramirez RN y colaboradores, 2014). 6. Galeazzi Se subdiagnostica con frecuencia: la fractura del radio se ve, pero la rotura ligamentaria de la articulación radiocubital distal no (fuente: Atesok KI y colaboradores, 2011). En el adulto, el yeso suele fracasar, porque los músculos y las cargas vuelven a desplazar el radio distal y la articulación radiocubital distal (fuente: Atesok KI y colaboradores, 2011). Qué hacer: toda fractura diafisaria del radio obliga a mirar la articulación radiocubital distal. 7. Luxación o luxofractura perilunar En 166 casos de una serie multicéntrica, el diagnóstico se omitió al inicio en 41 (25 %) (fuente: Herzberg G y colaboradores, 1993). El desplazamiento fue dorsal en 161 casos (97 %) y la luxofractura transescafoidea dorsal fue 61 % de la serie (fuente: Herzberg G y colaboradores, 1993). La demora empeora el resultado, y la artrosis postraumática apareció en 56 % incluso en casos tratados a tiempo (fuente: Herzberg G y colaboradores, 1993). Qué hacer: leer los arcos de Gilula con la muñeca en neutro (fuente: Peh WC y colaboradores, 1996) y completar con una lateral verdadera (práctica habitual).</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«Lisfranc: porcentaje reconocido en la radiografía convencional según el tipo de lesión» muestra lo siguiente. Lesión de 3 columnas: 92.1 por ciento (fuente: Chen C y colaboradores, 2023). Columnas intermedia y lateral: 81.5 por ciento (fuente: Chen C y colaboradores, 2023). Columna medial: 60.7 por ciento (fuente: Chen C y colaboradores, 2023). No desplazada: 76.7 por ciento (fuente: Chen C y colaboradores, 2023). Desplazada: 95.5 por ciento (fuente: Chen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«Lesiones de omisión frecuente: qué buscar, cuánto se omite y el siguiente paso» tiene 4 columnas: Lesión, Qué buscar en la radiografía, Dato de omisión, Si la sospecha persiste. Fila 1: Lesión, Escafoides; Qué buscar en la radiografía, Línea o escalón en la cintura; proyecciones propias de escafoides; Dato de omisión, 21,8 % de sospechas con fractura vista solo en imagen avanzada (fuente: Bäcker HC y colaboradores, 2020); Si la sospecha persiste, Inmovilizar (fuente: Rossie D, 2026) y considerar RM (fuente: National Institute for Health and Care Excellence, 2016). Fila 2: Lesión, Luxación posterior de hombro; Qué buscar en la radiografía, Cabeza en rotación interna (bombilla), fractura de tuberosidad menor; Dato de omisión, Hasta 79 % omitida en algunos estudios (fuente: Kokkalis ZT y colaboradores, 2017); Si la sospecha persiste, Axial o TC (fuente: Magnussen AP y colaboradores, 2020). Fila 3: Lesión, Lisfranc; Qué buscar en la radiografía, Distancias M1-M2 y C1-M2; congruencia de las bases; Dato de omisión, Cerca de 20 % mal diagnosticada (fuente: Lau S y colaboradores, 2017); sensibilidad de la radiografía 81,8 % (fuente: Chen C y colaboradores, 2023); Si la sospecha persiste, Carga de peso, TC, RM (fuente: Sripanich Y y colaboradores, 2020) (fuente: Chen C y colaboradores, 2023). Fila 4: Lesión, Cuello femoral oculto; Qué buscar en la radiografía, Trabéculas y cortical del cuello; fractura aislada del trocánter mayor; Dato de omisión, 39 % de fractura quirúrgica oculta en ancianos con placa negativa (fuente: Haj-Mirzaian A y colaboradores, 2020); Si la sospecha persiste, RM; TC si no hay RM (fuente: Haj-Mirzaian A y colaboradores, 2020) (fuente: Kellock TT y colaboradores, 2019). Fila 5: Lesión, Monteggia; Qué buscar en la radiografía, Luxación de la cabeza radial con fractura o deformidad plástica del cúbito; Dato de omisión, 8 de 39 omitidas en una serie (fuente: David-West KS y colaboradores, 2005); Si la sospecha persiste, Incluir el codo; línea radiocapitelar con cautela (fuente: Li X y colaboradores, 2026) (fuente: Ramirez RN y colaboradores, 2014). Fila 6: Lesión, Galeazzi; Qué buscar en la radiografía, Fractura diafisaria del radio y articulación radiocubital distal; Dato de omisión, Subdiagnóstico común (fuente: Atesok KI y colaboradores, 2011); Si la sospecha persiste, Revisar la articulación radiocubital distal. Fila 7: Lesión, Perilunar; Qué buscar en la radiografía, Arcos de Gilula rotos en muñeca en neutro; Dato de omisión, 25 % omitida al inicio (fuente: Herzberg G y colaboradores, 1993); Si la sospecha persiste, Proyecciones ortogonales (práctica habitual) y valoración urgente: la demora empeora el resultado (fuente: Herzberg G y colaboradores, 1993). (fuente: Magnussen AP y colaboradores, 2020) (fuente: Herzberg G y colaboradores, 1993) (fuente: Lau S y colaboradores, 2017) (fuente: Kokkalis ZT y colaboradores, 2017) (fuente: Bäcker HC y colaboradores, 2020) (fuente: Haj-Mirzaian A y colaboradores, 2020) (fuente: Ramirez RN y colaboradores, 2014) (fuente: Peh WC y colaboradores, 1996) (fuente: National Institute for Health and Care Excellence, 2016) (fuente: Li X y colaboradores, 2026) (fuente: Chen C y colaboradores, 2023) (fuente: Sripanich Y y colaboradores, 2020) (fuente: Atesok KI y colaboradores, 2011) (fuente: David-West KS y colaboradores, 2005) (fuente: Kellock TT y colaboradores, 2019) (fuente: Rossie D, 2026). Con esto cerramos las lesiones que más se pasan por alto. Sigamos con reglas de decisión para pedir radiografía.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reglas de decisión para pedir radiografía. Las reglas de decisión responden una pregunta previa a la lectura: ¿hace falta la radiografía? Se diseñaron para no perder fracturas, por eso son muy sensibles y poco específicas. Un resultado «positivo» solo significa «pida la imagen». Reglas de Ottawa Tobillo. Requisito: dolor en la zona maleolar. Con eso, basta uno de estos hallazgos para pedir la placa: hueso doloroso en el borde posterior o en la punta de un maléolo, o no poder dar 4 pasos, tanto al momento de la lesión como en urgencias (fuente: Gomes YE y colaboradores, 2022) (fuente: Rossie D, 2026). Pie. Requisito: dolor en el mediopié. Con eso, basta hueso doloroso en la base del quinto metatarsiano o en el navicular, o no poder cargar como en el tobillo (fuente: Rossie D, 2026). Rodilla. Basta uno: 55 años o más, rótula como único punto doloroso a la palpación, cabeza del peroné dolorosa, flexión que no llega a 90 grados, o no poder dar 4 pasos en la exploración (fuente: Rossie D, 2026). NICE recomienda usarlas: rodilla en mayores de 2 años, tobillo y pie en mayores de 5 años (fuente: National Institute for Health and Care Excellence, 2016). No se aplican con sensibilidad disminuida ni con lesiones que distraen (fuente: Rossie D, 2026). Rendimiento medido. En un metaanálisis de 66 estudios, la regla de tobillo tuvo sensibilidad de 99,4 % y especificidad de 35,3 % (fuente: Beckenkamp PR y colaboradores, 2017). Otro metaanálisis, solo de adultos y solo de tobillo (15 estudios), halló sensibilidad de 0,91 y especificidad de 0,25, con heterogeneidad muy alta (fuente: Gomes YE y colaboradores, 2022); las dos cifras discrepan y se dan ambas. Además, las estimaciones bajaron al tomar los estudios de bajo riesgo de sesgo en los que todos los pacientes tuvieron radiografía (fuente: Beckenkamp PR y colaboradores, 2017). En niños, la sensibilidad agrupada fue 98,5 % y la regla redujo el uso de radiografía en 24,8 %; los autores limitan su conclusión a mayores de 5 años (fuente: Dowling S y colaboradores, 2009). La regla de rodilla en adultos tuvo sensibilidad de 0,99 y especificidad de 0,49 (8 estudios, 7385 pacientes) (fuente: Sims JI y colaboradores, 2020). Efecto en la práctica. En un ensayo antes-después en 8 hospitales (12.777 adultos), el uso de radiografía de tobillo bajó de 82,8 % a 60,9 %, sin diferencia en fracturas diagnosticadas tras el alta (0,5 % frente a 0,4 %) (fuente: Stiell I y colaboradores, 1995). Columna cervical: NEXUS y regla canadiense NEXUS exige 5 criterios: sin dolor en la línea media cervical, sin déficit neurológico focal, alerta normal, sin intoxicación y sin lesión dolorosa que distraiga (fuente: Hoffman JR y colaboradores, 2000). En 34.069 pacientes identificó todas las lesiones cervicales menos 8 de 818 (sensibilidad 99,0 %, especificidad 12,9 %) (fuente: Hoffman JR y colaboradores, 2000). La regla canadiense pregunta, en orden, por un factor de alto riesgo (edad de 65 años o más, mecanismo peligroso o parestesias), por un factor de bajo riesgo que permita evaluar el movimiento, y por la capacidad de rotar activamente el cuello 45 grados a cada lado (fuente: Stiell IG y colaboradores, 2001). En su derivación tuvo sensibilidad de 100 % y especificidad de 42,5 % en 8924 adultos alertas y estables (fuente: Stiell IG y colaboradores, 2001). Comparadas en la misma cohorte (8283 pacientes, 2,0 % con lesión importante) y excluidos los casos en que no se evaluó el movimiento, la regla canadiense tuvo sensibilidad de 99,4 % y especificidad de 45,1 %, frente a 90,7 % y 36,8 % de NEXUS; habría perdido a 1 paciente, y NEXUS a 16 (fuente: Stiell IG y colaboradores, 2003). En 10,2 % de los pacientes no se evaluó el movimiento como exige la regla (fuente: Stiell IG y colaboradores, 2003). Un metaanálisis de comparaciones directas halló sensibilidad de 0,987 y especificidad de 0,167 para la regla canadiense, y 0,899 y 0,398 para NEXUS (fuente: Vazirizadeh-Mahabadi M y colaboradores, 2023). Por esa baja especificidad, advierten los autores, ambas reglas seguirán dejando pasar muchos estudios de imagen que no hacían falta (fuente: Vazirizadeh-Mahabadi M y colaboradores, 2023). Nótese la discrepancia de NEXUS: 99,0 % en su estudio original (fuente: Hoffman JR y colaboradores, 2000) y 90,7 % (fuente: Stiell IG y colaboradores, 2003) u 89,9 % (fuente: Vazirizadeh-Mahabadi M y colaboradores, 2023) en las comparaciones directas. Cómo usarlas: antes de pedir la placa, no después. Los estudios originales de estas reglas son clásicos; los metaanálisis citados los actualizan. No sustituyen el juicio clínico ni sirven para interpretar la imagen.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«Reglas de decisión: sensibilidad y especificidad (porcentaje)» muestra lo siguiente. Ottawa tobillo (66 estudios): sensibilidad 99.4 por ciento y especificidad 35.3 por ciento (fuente: Beckenkamp PR y colaboradores, 2017). Ottawa tobillo adultos (15 estudios): sensibilidad 91 por ciento y especificidad 25 por ciento (fuente: Gomes YE y colaboradores, 2022). Ottawa rodilla adultos: sensibilidad 99 por ciento y especificidad 49 por ciento (fuente: Sims JI y colaboradores, 2020). Canadiense C-spine (metaanálisis): sensibilidad 98.7 por ciento y especificidad 16.7 por ciento (fuente: Vazirizadeh-Mahabadi M y colaboradores, 2023). NEXUS (metaanálisis): sensibilidad 89.9 por ciento y especificidad 39.8 por ciento (fuente: Vazirizadeh-Mahabadi M y colaboradores, 2023). Canadiense C-spine (cohorte directa): sensibilidad 99.4 por ciento y especificidad 45.1 por ciento (fuente: Stiell IG y colaboradores, 2003). NEXUS (cohorte directa): sensibilidad 90.7 por ciento y especificidad 36.8 por ciento (fuente: Stiell IG y colaboradores, 2003). NEXUS (original): sensibilidad 99 por ciento y especificidad 12.9 por ciento (fuente: Hoffman JR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«Rendimiento de las reglas de decisión (sensibilidad y especificidad)» tiene 4 columnas: Regla, Fuente, Sensibilidad, Especificidad. Fila 1: Regla, Ottawa tobillo (metaanálisis, 66 estudios); Fuente, Beckenkamp y cols. 2017 (fuente: Beckenkamp PR y colaboradores, 2017); Sensibilidad, 99,4 %; Especificidad, 35,3 %. Fila 2: Regla, Ottawa tobillo, adultos (metaanálisis, 15 estudios); Fuente, Gomes y cols. 2022 (fuente: Gomes YE y colaboradores, 2022); Sensibilidad, 91 %; Especificidad, 25 %. Fila 3: Regla, Ottawa rodilla, adultos (metaanálisis, 8 estudios); Fuente, Sims y cols. 2020 (fuente: Sims JI y colaboradores, 2020); Sensibilidad, 99 %; Especificidad, 49 %. Fila 4: Regla, Regla canadiense de columna cervical (metaanálisis); Fuente, Vazirizadeh y Yarahmadi 2023 (fuente: Vazirizadeh-Mahabadi M y colaboradores, 2023); Sensibilidad, 98,7 %; Especificidad, 16,7 %. Fila 5: Regla, NEXUS (metaanálisis); Fuente, Vazirizadeh y Yarahmadi 2023 (fuente: Vazirizadeh-Mahabadi M y colaboradores, 2023); Sensibilidad, 89,9 %; Especificidad, 39,8 %. Fila 6: Regla, Regla canadiense (cohorte directa); Fuente, Stiell y cols. 2003 (fuente: Stiell IG y colaboradores, 2003); Sensibilidad, 99,4 %; Especificidad, 45,1 %. Fila 7: Regla, NEXUS (cohorte directa); Fuente, Stiell y cols. 2003 (fuente: Stiell IG y colaboradores, 2003); Sensibilidad, 90,7 %; Especificidad, 36,8 %. Fila 8: Regla, NEXUS (estudio original); Fuente, Hoffman y cols. 2000 (fuente: Hoffman JR y colaboradores, 2000); Sensibilidad, 99,0 %; Especificidad, 12,9 %. (fuente: Vazirizadeh-Mahabadi M y colaboradores, 2023) (fuente: Gomes YE y colaboradores, 2022) (fuente: Beckenkamp PR y colaboradores, 2017) (fuente: Sims JI y colaboradores, 2020) (fuente: Hoffman JR y colaboradores, 2000) (fuente: Stiell IG y colaboradores, 2003). La tabla completa tiene más filas: están en el documento Word. Con esto cerramos reglas de decisión para pedir radiografía. Sigamos con cuándo pedir tc o rm.</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cuándo pedir tc o rm. La radiografía es la primera línea y, con sospecha persistente y placa normal, no es la última. La pregunta útil no es «¿pido TC o RM?» sino «¿qué lesión me preocupa y qué prueba la muestra?». Escafoides NICE recomienda considerar RM como imagen de primera línea en sospecha de fractura de escafoides tras un examen clínico minucioso (fuente: National Institute for Health and Care Excellence, 2016). Los estudios son de calidad moderada a buena, con intervalos de confianza amplios (fuente: Mallee WH y colaboradores, 2015): Metaanálisis de 26 estudios: gammagrafía ósea con sensibilidad de 97 % y especificidad de 89 %; RM con 96 % y 99 %; TC con 93 % y 99 % (fuente: Yin ZG y colaboradores, 2010). Los autores piden estudios pareados para comparar la TC (fuente: Yin ZG y colaboradores, 2010). Revisión Cochrane de 11 estudios: TC con sensibilidad de 0,72 y especificidad de 0,99; RM con 0,88 y 1,00; gammagrafía con 0,99 y 0,86 (fuente: Mallee WH y colaboradores, 2015). Con una prevalencia mediana de fractura real de 20 % entre las sospechas (fuente: Mallee WH y colaboradores, 2015), en 1000 pacientes la gammagrafía sobretrataría a 112 y la TC a 8; la gammagrafía perdería 2 fracturas y la TC 56 (fuente: Mallee WH y colaboradores, 2015). Los intervalos son amplios y las comparaciones, mayormente indirectas (fuente: Mallee WH y colaboradores, 2015). Revisión sistemática de 42 artículos: RM con sensibilidad de 94,2 % y especificidad de 97,7 %; TC con 81,5 % y 96,0 %; ecografía con 81,5 % y 77,4 % (fuente: Bäcker HC y colaboradores, 2020). Con análisis de clases latentes, las radiografías de seguimiento tuvieron sensibilidad de 91,1 % y especificidad de 99,8 %, aunque suelen usarse como patrón de referencia, su lectura también se equivoca (fuente: Yin ZG y colaboradores, 2012). La radiografía a las 6 semanas no es una buena confirmación: concordancia ligera entre cirujanos (kappa 0,15 y 0,14) (fuente: Mallee WH y colaboradores, 2016). Lectura práctica: las fuentes discrepan en el orden. Yin 2012 y Bäcker 2020 sitúan a la RM como la más exacta (fuente: Yin ZG y colaboradores, 2012) (fuente: Bäcker HC y colaboradores, 2020); la revisión Cochrane halló la sensibilidad más alta en la gammagrafía, a costa de más sobretratamiento (fuente: Mallee WH y colaboradores, 2015). En las tres fuentes, la TC fue menos sensible que la RM (fuente: Yin ZG y colaboradores, 2010) (fuente: Mallee WH y colaboradores, 2015) (fuente: Bäcker HC y colaboradores, 2020). Fractura oculta de cadera La radiografía es la primera línea, con sensibilidad limitada en fracturas no desplazadas (fuente: Ross AB y colaboradores, 2019). En 35 estudios con 2992 ancianos, la frecuencia de fractura quirúrgica oculta fue 39 % entre quienes no tenían fractura radiográfica definida (con RM como referencia), 92 % con fractura aislada del trocánter mayor, 44 % en mayores de 80 años, 58 % con informe equívoco y 41 % con antecedente de trauma (fuente: Haj-Mirzaian A y colaboradores, 2020). Con RM como referencia, la sensibilidad de la TC fue 79 % y la de la gammagrafía 87 % (fuente: Haj-Mirzaian A y colaboradores, 2020); en otro metaanálisis de 13 estudios, la TC tuvo sensibilidad de 94 % y especificidad de 100 %, con 50 falsos negativos en 1248 pacientes (fuente: Kellock TT y colaboradores, 2019). Ambas revisiones dejan a la RM como prueba preferida (fuente: Haj-Mirzaian A y colaboradores, 2020) (fuente: Kellock TT y colaboradores, 2019). La TC queda como alternativa cuando la RM está contraindicada o no se consigue pronto, y una TC normal no cierra el caso si la sospecha sigue: entonces toca RM (fuente: Kellock TT y colaboradores, 2019). Lectura prudente del 39 %: proviene de estudios en que se hizo RM por sospecha clínica, y no equivale a la frecuencia en cualquier dolor de cadera (inferencia de esta guía a partir de (fuente: Haj-Mirzaian A y colaboradores, 2020)). Lisfranc Con carga de peso, la radiografía muestra mejor la lesión sutil; para fracturas sin desplazamiento y subluxaciones mínimas rinde más la TC, y para ver ligamentos, la RM (fuente: Sripanich Y y colaboradores, 2020). Tras ver la TC, 21,9 % de las decisiones iniciales de tratamiento cambió, y con radiografía negativa y sospecha los autores sugieren carga protegida y TC (fuente: Chen C y colaboradores, 2023). Columna cervical En 7 estudios, la sensibilidad agrupada para lesión cervical fue 52 % con radiografía simple y 98 % con TC; no hubo ensayos aleatorizados (fuente: Holmes JF y colaboradores, 2005). Los criterios de entrada variaron mucho entre estudios (fuente: Holmes JF y colaboradores, 2005). Los autores proponen la TC como primera prueba en el paciente de muy alto riesgo, por ejemplo con el estado de conciencia muy deprimido, y no hallaron evidencia suficiente para reemplazar la radiografía en el de bajo riesgo (fuente: Holmes JF y colaboradores, 2005). Codo En 183 pacientes, la radiografía sola tuvo sensibilidad de 46,9 % frente a TC, y fue insuficiente para decidir cirugía; con alta sospecha, los autores consideran la TC (fuente: Afacan MA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«Sospecha de escafoides con radiografía negativa: sensibilidad y especificidad por prueba y fuente (porcentaje)» muestra lo siguiente. Gammagrafía (Yin 2010): sensibilidad 97 por ciento y especificidad 89 por ciento (fuente: Yin ZG y colaboradores, 2010). RM (Yin 2010): sensibilidad 96 por ciento y especificidad 99 por ciento (fuente: Yin ZG y colaboradores, 2010). TC (Yin 2010): sensibilidad 93 por ciento y especificidad 99 por ciento (fuente: Yin ZG y colaboradores, 2010). Gammagrafía (Cochrane): sensibilidad 99 por ciento y especificidad 86 por ciento (fuente: Mallee WH y colaboradores, 2015). RM (Cochrane): sensibilidad 88 por ciento y especificidad 100 por ciento (fuente: Mallee WH y colaboradores, 2015). TC (Cochrane): sensibilidad 72 por ciento y especificidad 99 por ciento (fuente: Mallee WH y colaboradores, 2015). RM (Bäcker 2020): sensibilidad 94.2 por ciento y especificidad 97.7 por ciento (fuente: Bäcker HC y colaboradores, 2020). TC (Bäcker 2020): sensibilidad 81.5 por ciento y especificidad 96 por ciento (fuente: Bäcker HC y colaboradores, 2020). Ecografía (Bäcker 2020): sensibilidad 81.5 por ciento y especificidad 77.4 por ciento (fuente: Bäcker HC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«Anciano con dolor de cadera y radiografía negativa o dudosa: frecuencia de fractura quirúrgica oculta (RM como referencia)» muestra lo siguiente. Sin fractura definida: 39 por ciento (fuente: Haj-Mirzaian A y colaboradores, 2020). Antecedente de trauma: 41 por ciento (fuente: Haj-Mirzaian A y colaboradores, 2020). Mayor de 80 años: 44 por ciento (fuente: Haj-Mirzaian A y colaboradores, 2020). Informe equívoco: 58 por ciento (fuente: Haj-Mirzaian A y colaboradores, 2020). Fractura aislada del trocánter mayor: 92 por ciento (fuente: Haj-Mirzaian A y colaboradores, 2020). En el documento Word de este tema encontrarás además: Columna cervical: sensibilidad agrupada para lesión según la imagen; Si la radiografía es normal y la sospecha persiste. Con esto cerramos cuándo pedir tc o rm. Sigamos con algoritmo: de la solicitud a la imagen que corresponde.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la solicitud a la imagen que corresponde. El flujo resume el bloque anterior: decidir si hace falta la radiografía, asegurar que sirva, leerla en orden, y no cerrar el caso si la sospecha clínica sigue. Las proyecciones mínimas siguen la revisión narrativa de Rossie (fuente: Rossie D, 2026); las ramas de RM o TC siguen a NICE para escafoides (fuente: National Institute for Health and Care Excellence, 2016), la evidencia de cadera oculta (fuente: Haj-Mirzaian A y colaboradores, 2020), el informe de calidad del hombro posterior (fuente: Magnussen AP y colaboradores, 2020) y el metaanálisis de columna cervical (fuente: Holmes JF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apoyo de estudio, no sustituye el protocolo de su servicio.</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«Lectura sistemática y decisión de imagen adicional en trauma» se lee de arriba hacia abajo. Se parte de: Trauma de extremidad o columna con posible indicación de radiografía. Se decide: ¿Existe una regla validada para esta región (Ottawa, NEXUS o regla canadiense) y el paciente la cumple? Si la respuesta es regla negativa, aplicar la regla: si es negativa y no hay señales de alarma, no pedir radiografía y dar control. Si la respuesta es regla positiva o no aplicable, pedir radiografía con las proyecciones mínimas e incluir articulaciones vecinas. Se hace: Aplicar la regla: si es negativa y no hay señales de alarma, no pedir radiografía y dar control. Se hace: Pedir radiografía con las proyecciones mínimas e incluir articulaciones vecinas. Se decide: ¿La calidad técnica permite descartar lesión en la zona del dolor? Si la respuesta es no, repetir o añadir proyección (axial de hombro, lateral verdadera, carga de peso en lisfranc, proyecciones de escafoides). Si la respuesta es sí, leer en orden fijo y describir con la plantilla; recorrer las zonas de omisión frecuente aunque ya haya un hallazgo. Se hace: Repetir o añadir proyección (axial de hombro, lateral verdadera, carga de peso en Lisfranc, proyecciones de escafoides). Se hace: Leer en orden fijo y describir con la plantilla; recorrer las zonas de omisión frecuente aunque ya haya un hallazgo. Se decide: ¿Hay fractura o luxación evidente? Si la respuesta es sí, describir, buscar lesión asociada en las articulaciones vecinas, tratar y obtener radiografía posreducción si se reduce. Si la respuesta es no, ¿la imagen explica el cuadro clínico?. Se hace: Describir, buscar lesión asociada en las articulaciones vecinas, tratar y obtener radiografía posreducción si se reduce. Se decide: ¿La imagen explica el cuadro clínico? Si la respuesta es sí, y sin sospecha oculta, alta con indicaciones y control según la lesión. Si la respuesta es no, ¿persiste sospecha de lesión oculta (escafoides, cuello femoral, lisfranc, columna cervical, hombro posterior)?. Termina en: Alta con indicaciones y control según la lesión. Se decide: ¿Persiste sospecha de lesión oculta (escafoides, cuello femoral, Lisfranc, columna cervical, hombro posterior)? Si la respuesta es sí, inmovilizar o proteger y pedir la imagen que corresponde: rm de primera línea en escafoides y cadera oculta, tc en lisfranc, hombro posterior y columna cervical de alto riesgo. Si la respuesta es no, pero hay duda de lectura, pedir segunda lectura (radiología o reunión diaria) y avisar al paciente si cambia el diagnóstico. Se hace: Inmovilizar o proteger y pedir la imagen que corresponde: RM de primera línea en escafoides y cadera oculta, TC en Lisfranc, hombro posterior y columna cervical de alto riesgo. Termina en: El resultado de la imagen avanzada define el tratamiento. Se hace: Pedir segunda lectura (radiología o reunión diaria) y avisar al paciente si cambia el diagnóstico. Con esto cerramos algoritmo: de la solicitud a la imagen que corresponde. Sigamos con cómo reducir los errores de lectura.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cómo reducir los errores de lectura. Hay estrategias de sistema, de clínico y de tecnología. La evidencia es de estudios observacionales y experimentales de lectura, no de ensayos aleatorizados. De sistema En un servicio de urgencias, revisar los errores en reuniones y usarlos para enseñar bajó los falsos negativos de 3 % a 1,2 %; tras rediseñar el proceso (sistema fijo de interpretación, relectura del radiólogo en menos de 12 horas y llamada al paciente si había un error significativo), bajaron a 0,3 % (fuente: Espinosa JA y colaboradores, 2000). En el hospital docente neerlandés, los autores consideran que revisar los casos cada día con radiología, en una reunión multidisciplinaria, es una forma muy eficaz de rescatar las fracturas omitidas (fuente: Mattijssen-Horstink L y colaboradores, 2020). En el hombro, un protocolo con axial rutinaria y umbral bajo para TC aumentó el uso de axiales y mejoró el diagnóstico (fuente: Magnussen AP y colaboradores, 2020). Del clínico Dar la información clínica: un esquema con el sitio del dolor subió la sensibilidad para fracturas sutiles del pie de 67 % a 73 % (fuente: Sarwar A y colaboradores, 2014). Reconocer los sesgos propios: una revisión de la literatura describe los sesgos cognitivos más frecuentes y estrategias para reducirlos (fuente: Busby LP y colaboradores, 2018). Seguir buscando tras el primer hallazgo, con un orden fijo (fuente: Berbaum KS y colaboradores, 2007) (fuente: Magnussen AP y colaboradores, 2020). No confiar ciegamente en una lista de verificación impuesta: con radiografías de tórax eliminó el efecto de satisfacción de búsqueda, pero el área ROC fue peor que cuando los lectores verbalizaban su búsqueda (0,68 frente a 0,75) (fuente: Berbaum K y colaboradores, 2006). No hay estudio equivalente en trauma esquelético. De tecnología: inteligencia artificial En un estudio con 24 lectores y 480 exámenes (prevalencia de fractura fijada en 50 %), la sensibilidad por paciente con asistencia de IA fue 75,2 % frente a 64,8 % sin IA, y la especificidad 95,6 % frente a 90,6 % (fuente: Guermazi A y colaboradores, 2022). La ganancia fue significativa en todas las regiones (8,0 a 16,2 puntos) salvo hombro-clavícula y columna, donde fue de 4,2 y 2,6 puntos sin significación (fuente: Guermazi A y colaboradores, 2022). En un metaanálisis de 42 estudios, la sensibilidad agrupada en validación interna fue 92 % para la IA y 91 % para los clínicos (fuente: Kuo RYL y colaboradores, 2022); en validación externa, 91 % y 94 % (fuente: Kuo RYL y colaboradores, 2022). No hubo diferencia significativa, y 22 de 42 estudios (52 %) tuvieron alto riesgo de sesgo (fuente: Kuo RYL y colaboradores, 2022). La IA es un apoyo, no un sustituto de la lectura sistemática.</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«Falsos negativos en la lectura de radiografías por urgencias, antes y después de mejorar el sistema» muestra lo siguiente. Línea de base: 3 por ciento (fuente: Espinosa JA y colaboradores, 2000). Tras revisión de errores y enseñanza: 1.2 por ciento (fuente: Espinosa JA y colaboradores, 2000). Tras rediseño del proceso: 0.3 por ciento (fuente: Espinosa JA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«Lectura de fracturas con y sin asistencia de IA (24 lectores, 480 exámenes)» muestra lo siguiente. Sin IA: sensibilidad 64.8 por ciento y especificidad 90.6 por ciento (fuente: Guermazi A y colaboradores, 2022). Con IA: sensibilidad 75.2 por ciento y especificidad 95.6 por ciento (fuente: Guermazi A y colaboradores, 2022). Con esto cerramos cómo reducir los errores de lectura. Sigamos con qué cuesta el diagnóstico tardío.</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cuesta el diagnóstico tardío. No toda omisión es grave, pero algunas sí. En el hospital docente neerlandés, de las fracturas omitidas, 9,3 % requirió cirugía, 45,7 % recibió yeso u ortesis y 38,1 % no tuvo cambios de tratamiento en la primera semana; en 6,9 % faltó seguimiento (fuente: Mattijssen-Horstink L y colaboradores, 2020). En la serie de Hallas y Ellingsen, 86 % de los errores tuvo consecuencias para el tratamiento (fuente: Hallas P y colaboradores, 2006). Cuando el retraso cambia la técnica Monteggia: en las 8 omitidas, el intervalo medio hasta el diagnóstico fue 33,5 semanas; las 2 diagnosticadas en menos de 4 semanas se trataron con manipulación cerrada, y las otras 6 necesitaron osteotomía de cúbito, reparación del ligamento anular y estabilización de la cabeza radial con una aguja transcapitelar (fuente: David-West KS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Hombro posterior: el intervalo promedio hasta el diagnóstico fue 1 año en una serie de 41 luxaciones bloqueadas (fuente: Hawkins RJ y colaboradores, 1987). Perilunar: el retraso del tratamiento y la lesión abierta empeoraron el resultado clínico (fuente: Herzberg G y colaboradores, 1993). Galeazzi: si se diagnostica tarde o se trata mal, quedan secuelas que incapacitan, como articulación radiocubital distal inestable, consolidación viciosa, pérdida de la pronosupinación, dolor crónico de muñeca y artrosis (fuente: Atesok KI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«Fracturas omitidas en urgencias: qué se hizo con ellas (porcentaje de las omitidas)» muestra lo siguiente. Cirugía: 9.3 por ciento (fuente: Mattijssen-Horstink L y colaboradores, 2020). Yeso u ortesis: 45.7 por ciento (fuente: Mattijssen-Horstink L y colaboradores, 2020). Sin cambio de tratamiento en la primera semana: 38.1 por ciento (fuente: Mattijssen-Horstink L y colaboradores, 2020). Con esto cerramos qué cuesta el diagnóstico tardío.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Primero la calidad: la placa debe tener las proyecciones mínimas, 2 ortogonales y 3 en tobillo, muñeca y pie (fuente: Rossie D, 2026). Si no muestra bien la zona del dolor y sus articulaciones vecinas, no descarta nada y se repite o se amplía (práctica habitual / opinión experta). Orden fijo y completo, y descripción antes que interpretación (práctica habitual / opinión experta). La satisfacción de búsqueda es real: tras ver una fractura de baja morbilidad, las sutiles se detectaron peor (fuente: Berbaum KS y colaboradores, 2007), y en el hombro la fractura distrae de la luxación (fuente: Magnussen AP y colaboradores, 2020). Encontrar una lesión no cierra el examen. Las líneas y los signos indirectos son preguntas, no veredictos: todos tienen límites medidos, y algunos fallan justo en el escenario donde más se usan (fuente: Ramirez RN y colaboradores, 2014) (fuente: Pinkowsky GJ y colaboradores, 2013) (fuente: Peh WC y colaboradores, 1996). Las lesiones que más se omiten se buscan a propósito: escafoides, luxación posterior de hombro, Lisfranc, cuello femoral oculto, Monteggia y Galeazzi, perilunar (fuente: Lau S y colaboradores, 2017) (fuente: Kokkalis ZT y colaboradores, 2017) (fuente: Herzberg G y colaboradores, 1993). Radiografía negativa con sospecha sostenida no es radiografía descartada: se protege al paciente, se pide la imagen que corresponde (RM o TC) y se decide con ese resultado (fuente: National Institute for Health and Care Excellence, 2016) (fuente: Haj-Mirzaian A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Decirle al lector dónde duele: un esquema con el sitio del dolor subió la sensibilidad para fracturas sutiles del pie de 67 % a 73 % (fuente: Sarwar A y colaboradores, 2014). Incluir siempre la articulación proximal y la distal del hueso lesionado; en el antebrazo, una placa que no incluya el codo puede dejar escapar una lesión de Monteggia (fuente: Li X y colaboradores, 2026). Radiografía posreducción obligatoria tras reducir una luxación, para confirmar congruencia y buscar fracturas antes ocultas (fuente: Rossie D, 2026). La regla de Ottawa de tobillo y pie se usa en mayores de 5 años, y la de rodilla en mayores de 2 años (fuente: National Institute for Health and Care Excellence, 2016); no se aplica con sensibilidad disminuida ni con lesiones que distraen (fuente: Rossie D, 2026). Si la lectura es dudosa, se informa como dudosa y se avanza (otra proyección, seguimiento o imagen avanzada) en vez de forzar un 'normal'; es lo que propone un marco reciente de lectura de la Monteggia pediátrica (fuente: Li X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mayoría de las fracturas omitidas estaba a la vista: se corrigen con orden, tiempo y segunda mirada (fuente: Wei CJ y colaboradores, 2006). Hallar una lesión no cierra el examen: se recorren las zonas de omisión frecuente (fuente: Kinnersly J y colaboradores, 2025) (fuente: Magnussen AP y colaboradores, 2020). Las líneas y los signos son preguntas con límites medidos, no veredictos (fuente: Ramirez RN y colaboradores, 2014) (fuente: Pinkowsky GJ y colaboradores, 2013) (fuente: Peh WC y colaboradores, 1996). Las reglas de decisión sirven para pedir la placa; son sensibles y poco específicas (fuente: Vazirizadeh-Mahabadi M y colaboradores, 2023) (fuente: Beckenkamp PR y colaboradores, 2017). Placa negativa con sospecha sostenida: proteger y pedir la imagen que corresponde (fuente: National Institute for Health and Care Excellence, 2016) (fuente: Haj-Mirzaian A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hart" Target="../charts/char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Leer la radiografía de trauma sin que se escape lo que duele</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principios · todas-las-regiones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método</a:t>
            </a:r>
          </a:p>
          <a:p>
            <a:pPr marL="347472" indent="-347472">
              <a:spcAft>
                <a:spcPts val="1400"/>
              </a:spcAft>
              <a:buChar char="•"/>
            </a:pPr>
            <a:r>
              <a:rPr sz="2200">
                <a:solidFill>
                  <a:srgbClr val="263238"/>
                </a:solidFill>
                <a:latin typeface="Calibri"/>
              </a:rPr>
              <a:t>2. Epidemiología: cuánto se escapa en urgencias</a:t>
            </a:r>
          </a:p>
          <a:p>
            <a:pPr marL="347472" indent="-347472">
              <a:spcAft>
                <a:spcPts val="1400"/>
              </a:spcAft>
              <a:buChar char="•"/>
            </a:pPr>
            <a:r>
              <a:rPr sz="2200">
                <a:solidFill>
                  <a:srgbClr val="263238"/>
                </a:solidFill>
                <a:latin typeface="Calibri"/>
              </a:rPr>
              <a:t>3. Por qué se escapan las lesiones</a:t>
            </a:r>
          </a:p>
          <a:p>
            <a:pPr marL="347472" indent="-347472">
              <a:spcAft>
                <a:spcPts val="1400"/>
              </a:spcAft>
              <a:buChar char="•"/>
            </a:pPr>
            <a:r>
              <a:rPr sz="2200">
                <a:solidFill>
                  <a:srgbClr val="263238"/>
                </a:solidFill>
                <a:latin typeface="Calibri"/>
              </a:rPr>
              <a:t>4. Líneas, arcos y signos indirectos</a:t>
            </a:r>
          </a:p>
          <a:p>
            <a:pPr marL="347472" indent="-347472">
              <a:spcAft>
                <a:spcPts val="1400"/>
              </a:spcAft>
              <a:buChar char="•"/>
            </a:pPr>
            <a:r>
              <a:rPr sz="2200">
                <a:solidFill>
                  <a:srgbClr val="263238"/>
                </a:solidFill>
                <a:latin typeface="Calibri"/>
              </a:rPr>
              <a:t>5. Cómo describir y clasificar lo que se ve</a:t>
            </a:r>
          </a:p>
          <a:p>
            <a:pPr marL="347472" indent="-347472">
              <a:spcAft>
                <a:spcPts val="1400"/>
              </a:spcAft>
              <a:buChar char="•"/>
            </a:pPr>
            <a:r>
              <a:rPr sz="2200">
                <a:solidFill>
                  <a:srgbClr val="263238"/>
                </a:solidFill>
                <a:latin typeface="Calibri"/>
              </a:rPr>
              <a:t>6. Las lesiones que más se pasan por alto</a:t>
            </a:r>
          </a:p>
          <a:p>
            <a:pPr marL="347472" indent="-347472">
              <a:spcAft>
                <a:spcPts val="1400"/>
              </a:spcAft>
              <a:buChar char="•"/>
            </a:pPr>
            <a:r>
              <a:rPr sz="2200">
                <a:solidFill>
                  <a:srgbClr val="263238"/>
                </a:solidFill>
                <a:latin typeface="Calibri"/>
              </a:rPr>
              <a:t>7. Reglas de decisión para pedir radiografía</a:t>
            </a:r>
          </a:p>
          <a:p>
            <a:pPr marL="347472" indent="-347472">
              <a:spcAft>
                <a:spcPts val="1400"/>
              </a:spcAft>
              <a:buChar char="•"/>
            </a:pPr>
            <a:r>
              <a:rPr sz="2200">
                <a:solidFill>
                  <a:srgbClr val="263238"/>
                </a:solidFill>
                <a:latin typeface="Calibri"/>
              </a:rPr>
              <a:t>8. Cuándo pedir TC o RM</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Algoritmo: de la solicitud a la imagen que corresponde</a:t>
            </a:r>
          </a:p>
          <a:p>
            <a:pPr marL="347472" indent="-347472">
              <a:spcAft>
                <a:spcPts val="1400"/>
              </a:spcAft>
              <a:buChar char="•"/>
            </a:pPr>
            <a:r>
              <a:rPr sz="2200">
                <a:solidFill>
                  <a:srgbClr val="263238"/>
                </a:solidFill>
                <a:latin typeface="Calibri"/>
              </a:rPr>
              <a:t>10. Cómo reducir los errores de lectura</a:t>
            </a:r>
          </a:p>
          <a:p>
            <a:pPr marL="347472" indent="-347472">
              <a:spcAft>
                <a:spcPts val="1400"/>
              </a:spcAft>
              <a:buChar char="•"/>
            </a:pPr>
            <a:r>
              <a:rPr sz="2200">
                <a:solidFill>
                  <a:srgbClr val="263238"/>
                </a:solidFill>
                <a:latin typeface="Calibri"/>
              </a:rPr>
              <a:t>11. Qué cuesta el diagnóstico tardío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48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Leer una radiografía de trauma es repetir siempre el mismo recorrido: primero se juzga si la imagen sirve…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48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método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Wei CJ et al. Acta Radiol. 2006. doi:10.1080/02841850600806340</a:t>
            </a:r>
          </a:p>
          <a:p>
            <a:r>
              <a:rPr sz="800">
                <a:solidFill>
                  <a:srgbClr val="5A6469"/>
                </a:solidFill>
                <a:latin typeface="Calibri"/>
              </a:rPr>
              <a:t>[r3] Magnussen AP et al. BMJ Open Qual. 2020. doi:10.1136/bmjoq-2018-000550</a:t>
            </a:r>
          </a:p>
          <a:p>
            <a:r>
              <a:rPr sz="800">
                <a:solidFill>
                  <a:srgbClr val="5A6469"/>
                </a:solidFill>
                <a:latin typeface="Calibri"/>
              </a:rPr>
              <a:t>[r10] Rossie D. Cureus. 2026. doi:10.7759/cureus.111769</a:t>
            </a:r>
          </a:p>
          <a:p>
            <a:r>
              <a:rPr sz="800">
                <a:solidFill>
                  <a:srgbClr val="5A6469"/>
                </a:solidFill>
                <a:latin typeface="Calibri"/>
              </a:rPr>
              <a:t>[r11] Berbaum KS et al. Acad Radiol. 2007. doi:10.1016/j.acra.2007.02.016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Leer una radiografía de trauma no es «mirar la placa»: es repetir siempre el mismo recorrido, para que el ojo no se quede en lo primero que llama la atención.</a:t>
            </a:r>
          </a:p>
          <a:p>
            <a:pPr marL="347472" indent="-347472">
              <a:spcAft>
                <a:spcPts val="1400"/>
              </a:spcAft>
              <a:buChar char="•"/>
            </a:pPr>
            <a:r>
              <a:rPr sz="2400">
                <a:solidFill>
                  <a:srgbClr val="263238"/>
                </a:solidFill>
                <a:latin typeface="Calibri"/>
              </a:rPr>
              <a:t>El método ordena la búsqueda.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48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Plantilla para describir una fractura (convención docente)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Wei CJ et al. Acta Radiol. 2006. doi:10.1080/02841850600806340</a:t>
            </a:r>
          </a:p>
          <a:p>
            <a:r>
              <a:rPr sz="800">
                <a:solidFill>
                  <a:srgbClr val="5A6469"/>
                </a:solidFill>
                <a:latin typeface="Calibri"/>
              </a:rPr>
              <a:t>[r3] Magnussen AP et al. BMJ Open Qual. 2020. doi:10.1136/bmjoq-2018-000550</a:t>
            </a:r>
          </a:p>
          <a:p>
            <a:r>
              <a:rPr sz="800">
                <a:solidFill>
                  <a:srgbClr val="5A6469"/>
                </a:solidFill>
                <a:latin typeface="Calibri"/>
              </a:rPr>
              <a:t>[r10] Rossie D. Cureus. 2026. doi:10.7759/cureus.111769</a:t>
            </a:r>
          </a:p>
          <a:p>
            <a:r>
              <a:rPr sz="800">
                <a:solidFill>
                  <a:srgbClr val="5A6469"/>
                </a:solidFill>
                <a:latin typeface="Calibri"/>
              </a:rPr>
              <a:t>[r11] Berbaum KS et al. Acad Radiol. 2007. doi:10.1016/j.acra.2007.02.016</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Elemento</a:t>
                      </a:r>
                    </a:p>
                  </a:txBody>
                  <a:tcPr>
                    <a:solidFill>
                      <a:srgbClr val="0F5F6B"/>
                    </a:solidFill>
                  </a:tcPr>
                </a:tc>
                <a:tc>
                  <a:txBody>
                    <a:bodyPr/>
                    <a:lstStyle/>
                    <a:p>
                      <a:r>
                        <a:rPr sz="1600" b="1">
                          <a:solidFill>
                            <a:srgbClr val="FFFFFF"/>
                          </a:solidFill>
                          <a:latin typeface="Calibri"/>
                        </a:rPr>
                        <a:t>Qué hay que responder</a:t>
                      </a:r>
                    </a:p>
                  </a:txBody>
                  <a:tcPr>
                    <a:solidFill>
                      <a:srgbClr val="0F5F6B"/>
                    </a:solidFill>
                  </a:tcPr>
                </a:tc>
                <a:tc>
                  <a:txBody>
                    <a:bodyPr/>
                    <a:lstStyle/>
                    <a:p>
                      <a:r>
                        <a:rPr sz="1600" b="1">
                          <a:solidFill>
                            <a:srgbClr val="FFFFFF"/>
                          </a:solidFill>
                          <a:latin typeface="Calibri"/>
                        </a:rPr>
                        <a:t>Cómo decirlo (ejemplo)</a:t>
                      </a:r>
                    </a:p>
                  </a:txBody>
                  <a:tcPr>
                    <a:solidFill>
                      <a:srgbClr val="0F5F6B"/>
                    </a:solidFill>
                  </a:tcPr>
                </a:tc>
              </a:tr>
              <a:tr h="457200">
                <a:tc>
                  <a:txBody>
                    <a:bodyPr/>
                    <a:lstStyle/>
                    <a:p>
                      <a:r>
                        <a:rPr sz="1600">
                          <a:solidFill>
                            <a:srgbClr val="263238"/>
                          </a:solidFill>
                          <a:latin typeface="Calibri"/>
                        </a:rPr>
                        <a:t>Hueso y lado</a:t>
                      </a:r>
                    </a:p>
                  </a:txBody>
                  <a:tcPr>
                    <a:solidFill>
                      <a:srgbClr val="EEF3F4"/>
                    </a:solidFill>
                  </a:tcPr>
                </a:tc>
                <a:tc>
                  <a:txBody>
                    <a:bodyPr/>
                    <a:lstStyle/>
                    <a:p>
                      <a:r>
                        <a:rPr sz="1600">
                          <a:solidFill>
                            <a:srgbClr val="263238"/>
                          </a:solidFill>
                          <a:latin typeface="Calibri"/>
                        </a:rPr>
                        <a:t>Qué hueso, qué lado y en qué proyección se ve</a:t>
                      </a:r>
                    </a:p>
                  </a:txBody>
                  <a:tcPr>
                    <a:solidFill>
                      <a:srgbClr val="EEF3F4"/>
                    </a:solidFill>
                  </a:tcPr>
                </a:tc>
                <a:tc>
                  <a:txBody>
                    <a:bodyPr/>
                    <a:lstStyle/>
                    <a:p>
                      <a:r>
                        <a:rPr sz="1600">
                          <a:solidFill>
                            <a:srgbClr val="263238"/>
                          </a:solidFill>
                          <a:latin typeface="Calibri"/>
                        </a:rPr>
                        <a:t>Radio distal derecho, proyecciones PA y lateral</a:t>
                      </a:r>
                    </a:p>
                  </a:txBody>
                  <a:tcPr>
                    <a:solidFill>
                      <a:srgbClr val="EEF3F4"/>
                    </a:solidFill>
                  </a:tcPr>
                </a:tc>
              </a:tr>
              <a:tr h="457200">
                <a:tc>
                  <a:txBody>
                    <a:bodyPr/>
                    <a:lstStyle/>
                    <a:p>
                      <a:r>
                        <a:rPr sz="1600">
                          <a:solidFill>
                            <a:srgbClr val="263238"/>
                          </a:solidFill>
                          <a:latin typeface="Calibri"/>
                        </a:rPr>
                        <a:t>Localización</a:t>
                      </a:r>
                    </a:p>
                  </a:txBody>
                  <a:tcPr>
                    <a:solidFill>
                      <a:srgbClr val="FFFFFF"/>
                    </a:solidFill>
                  </a:tcPr>
                </a:tc>
                <a:tc>
                  <a:txBody>
                    <a:bodyPr/>
                    <a:lstStyle/>
                    <a:p>
                      <a:r>
                        <a:rPr sz="1600">
                          <a:solidFill>
                            <a:srgbClr val="263238"/>
                          </a:solidFill>
                          <a:latin typeface="Calibri"/>
                        </a:rPr>
                        <a:t>Epífisis, metáfisis o diáfisis; tercio proximal, medio o distal; extraarticular o intraarticular</a:t>
                      </a:r>
                    </a:p>
                  </a:txBody>
                  <a:tcPr>
                    <a:solidFill>
                      <a:srgbClr val="FFFFFF"/>
                    </a:solidFill>
                  </a:tcPr>
                </a:tc>
                <a:tc>
                  <a:txBody>
                    <a:bodyPr/>
                    <a:lstStyle/>
                    <a:p>
                      <a:r>
                        <a:rPr sz="1600">
                          <a:solidFill>
                            <a:srgbClr val="263238"/>
                          </a:solidFill>
                          <a:latin typeface="Calibri"/>
                        </a:rPr>
                        <a:t>Metáfisis distal, extraarticular</a:t>
                      </a:r>
                    </a:p>
                  </a:txBody>
                  <a:tcPr>
                    <a:solidFill>
                      <a:srgbClr val="FFFFFF"/>
                    </a:solidFill>
                  </a:tcPr>
                </a:tc>
              </a:tr>
              <a:tr h="457200">
                <a:tc>
                  <a:txBody>
                    <a:bodyPr/>
                    <a:lstStyle/>
                    <a:p>
                      <a:r>
                        <a:rPr sz="1600">
                          <a:solidFill>
                            <a:srgbClr val="263238"/>
                          </a:solidFill>
                          <a:latin typeface="Calibri"/>
                        </a:rPr>
                        <a:t>Trazo</a:t>
                      </a:r>
                    </a:p>
                  </a:txBody>
                  <a:tcPr>
                    <a:solidFill>
                      <a:srgbClr val="EEF3F4"/>
                    </a:solidFill>
                  </a:tcPr>
                </a:tc>
                <a:tc>
                  <a:txBody>
                    <a:bodyPr/>
                    <a:lstStyle/>
                    <a:p>
                      <a:r>
                        <a:rPr sz="1600">
                          <a:solidFill>
                            <a:srgbClr val="263238"/>
                          </a:solidFill>
                          <a:latin typeface="Calibri"/>
                        </a:rPr>
                        <a:t>Transversa, oblicua, espiroidea, conminuta, por avulsión o por impactación</a:t>
                      </a:r>
                    </a:p>
                  </a:txBody>
                  <a:tcPr>
                    <a:solidFill>
                      <a:srgbClr val="EEF3F4"/>
                    </a:solidFill>
                  </a:tcPr>
                </a:tc>
                <a:tc>
                  <a:txBody>
                    <a:bodyPr/>
                    <a:lstStyle/>
                    <a:p>
                      <a:r>
                        <a:rPr sz="1600">
                          <a:solidFill>
                            <a:srgbClr val="263238"/>
                          </a:solidFill>
                          <a:latin typeface="Calibri"/>
                        </a:rPr>
                        <a:t>Trazo oblicuo corto</a:t>
                      </a:r>
                    </a:p>
                  </a:txBody>
                  <a:tcPr>
                    <a:solidFill>
                      <a:srgbClr val="EEF3F4"/>
                    </a:solidFill>
                  </a:tcPr>
                </a:tc>
              </a:tr>
              <a:tr h="457200">
                <a:tc>
                  <a:txBody>
                    <a:bodyPr/>
                    <a:lstStyle/>
                    <a:p>
                      <a:r>
                        <a:rPr sz="1600">
                          <a:solidFill>
                            <a:srgbClr val="263238"/>
                          </a:solidFill>
                          <a:latin typeface="Calibri"/>
                        </a:rPr>
                        <a:t>Desplazamiento</a:t>
                      </a:r>
                    </a:p>
                  </a:txBody>
                  <a:tcPr>
                    <a:solidFill>
                      <a:srgbClr val="FFFFFF"/>
                    </a:solidFill>
                  </a:tcPr>
                </a:tc>
                <a:tc>
                  <a:txBody>
                    <a:bodyPr/>
                    <a:lstStyle/>
                    <a:p>
                      <a:r>
                        <a:rPr sz="1600">
                          <a:solidFill>
                            <a:srgbClr val="263238"/>
                          </a:solidFill>
                          <a:latin typeface="Calibri"/>
                        </a:rPr>
                        <a:t>Hacia dónde se fue el fragmento distal respecto del proximal y cuánto (en milímetros o como fracción del ancho del hueso)</a:t>
                      </a:r>
                    </a:p>
                  </a:txBody>
                  <a:tcPr>
                    <a:solidFill>
                      <a:srgbClr val="FFFFFF"/>
                    </a:solidFill>
                  </a:tcPr>
                </a:tc>
                <a:tc>
                  <a:txBody>
                    <a:bodyPr/>
                    <a:lstStyle/>
                    <a:p>
                      <a:r>
                        <a:rPr sz="1600">
                          <a:solidFill>
                            <a:srgbClr val="263238"/>
                          </a:solidFill>
                          <a:latin typeface="Calibri"/>
                        </a:rPr>
                        <a:t>Desplazada hacia dorsal</a:t>
                      </a:r>
                    </a:p>
                  </a:txBody>
                  <a:tcPr>
                    <a:solidFill>
                      <a:srgbClr val="FFFFFF"/>
                    </a:solidFill>
                  </a:tcPr>
                </a:tc>
              </a:tr>
              <a:tr h="457200">
                <a:tc>
                  <a:txBody>
                    <a:bodyPr/>
                    <a:lstStyle/>
                    <a:p>
                      <a:r>
                        <a:rPr sz="1600">
                          <a:solidFill>
                            <a:srgbClr val="263238"/>
                          </a:solidFill>
                          <a:latin typeface="Calibri"/>
                        </a:rPr>
                        <a:t>Angulación</a:t>
                      </a:r>
                    </a:p>
                  </a:txBody>
                  <a:tcPr>
                    <a:solidFill>
                      <a:srgbClr val="EEF3F4"/>
                    </a:solidFill>
                  </a:tcPr>
                </a:tc>
                <a:tc>
                  <a:txBody>
                    <a:bodyPr/>
                    <a:lstStyle/>
                    <a:p>
                      <a:r>
                        <a:rPr sz="1600">
                          <a:solidFill>
                            <a:srgbClr val="263238"/>
                          </a:solidFill>
                          <a:latin typeface="Calibri"/>
                        </a:rPr>
                        <a:t>Hacia dónde apunta el vértice y cuántos grados; se nombra la proyección en que se mide</a:t>
                      </a:r>
                    </a:p>
                  </a:txBody>
                  <a:tcPr>
                    <a:solidFill>
                      <a:srgbClr val="EEF3F4"/>
                    </a:solidFill>
                  </a:tcPr>
                </a:tc>
                <a:tc>
                  <a:txBody>
                    <a:bodyPr/>
                    <a:lstStyle/>
                    <a:p>
                      <a:r>
                        <a:rPr sz="1600">
                          <a:solidFill>
                            <a:srgbClr val="263238"/>
                          </a:solidFill>
                          <a:latin typeface="Calibri"/>
                        </a:rPr>
                        <a:t>Angulación con vértice volar en la lateral</a:t>
                      </a:r>
                    </a:p>
                  </a:txBody>
                  <a:tcPr>
                    <a:solidFill>
                      <a:srgbClr val="EEF3F4"/>
                    </a:solidFill>
                  </a:tcPr>
                </a:tc>
              </a:tr>
              <a:tr h="457200">
                <a:tc>
                  <a:txBody>
                    <a:bodyPr/>
                    <a:lstStyle/>
                    <a:p>
                      <a:r>
                        <a:rPr sz="1600">
                          <a:solidFill>
                            <a:srgbClr val="263238"/>
                          </a:solidFill>
                          <a:latin typeface="Calibri"/>
                        </a:rPr>
                        <a:t>Rotación</a:t>
                      </a:r>
                    </a:p>
                  </a:txBody>
                  <a:tcPr>
                    <a:solidFill>
                      <a:srgbClr val="FFFFFF"/>
                    </a:solidFill>
                  </a:tcPr>
                </a:tc>
                <a:tc>
                  <a:txBody>
                    <a:bodyPr/>
                    <a:lstStyle/>
                    <a:p>
                      <a:r>
                        <a:rPr sz="1600">
                          <a:solidFill>
                            <a:srgbClr val="263238"/>
                          </a:solidFill>
                          <a:latin typeface="Calibri"/>
                        </a:rPr>
                        <a:t>Difícil de ver en una placa; si hay duda se compara con alineación de contornos y con la clínica, y se considera otra imagen</a:t>
                      </a:r>
                    </a:p>
                  </a:txBody>
                  <a:tcPr>
                    <a:solidFill>
                      <a:srgbClr val="FFFFFF"/>
                    </a:solidFill>
                  </a:tcPr>
                </a:tc>
                <a:tc>
                  <a:txBody>
                    <a:bodyPr/>
                    <a:lstStyle/>
                    <a:p>
                      <a:r>
                        <a:rPr sz="1600">
                          <a:solidFill>
                            <a:srgbClr val="263238"/>
                          </a:solidFill>
                          <a:latin typeface="Calibri"/>
                        </a:rPr>
                        <a:t>Sospecha de rotación: contornos no coinciden</a:t>
                      </a:r>
                    </a:p>
                  </a:txBody>
                  <a:tcPr>
                    <a:solidFill>
                      <a:srgbClr val="FFFFFF"/>
                    </a:solidFill>
                  </a:tcPr>
                </a:tc>
              </a:tr>
              <a:tr h="457200">
                <a:tc>
                  <a:txBody>
                    <a:bodyPr/>
                    <a:lstStyle/>
                    <a:p>
                      <a:r>
                        <a:rPr sz="1600">
                          <a:solidFill>
                            <a:srgbClr val="263238"/>
                          </a:solidFill>
                          <a:latin typeface="Calibri"/>
                        </a:rPr>
                        <a:t>Acortamiento</a:t>
                      </a:r>
                    </a:p>
                  </a:txBody>
                  <a:tcPr>
                    <a:solidFill>
                      <a:srgbClr val="EEF3F4"/>
                    </a:solidFill>
                  </a:tcPr>
                </a:tc>
                <a:tc>
                  <a:txBody>
                    <a:bodyPr/>
                    <a:lstStyle/>
                    <a:p>
                      <a:r>
                        <a:rPr sz="1600">
                          <a:solidFill>
                            <a:srgbClr val="263238"/>
                          </a:solidFill>
                          <a:latin typeface="Calibri"/>
                        </a:rPr>
                        <a:t>Cabalgamiento o impactación; longitud frente al lado sano cuando sea posible</a:t>
                      </a:r>
                    </a:p>
                  </a:txBody>
                  <a:tcPr>
                    <a:solidFill>
                      <a:srgbClr val="EEF3F4"/>
                    </a:solidFill>
                  </a:tcPr>
                </a:tc>
                <a:tc>
                  <a:txBody>
                    <a:bodyPr/>
                    <a:lstStyle/>
                    <a:p>
                      <a:r>
                        <a:rPr sz="1600">
                          <a:solidFill>
                            <a:srgbClr val="263238"/>
                          </a:solidFill>
                          <a:latin typeface="Calibri"/>
                        </a:rPr>
                        <a:t>Acortada por impactación</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48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Proyecciones mínimas por región (guía docente; las notas citan la evidencia disponible)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Magnussen AP et al. BMJ Open Qual. 2020. doi:10.1136/bmjoq-2018-000550</a:t>
            </a:r>
          </a:p>
          <a:p>
            <a:r>
              <a:rPr sz="800">
                <a:solidFill>
                  <a:srgbClr val="5A6469"/>
                </a:solidFill>
                <a:latin typeface="Calibri"/>
              </a:rPr>
              <a:t>[r10] Rossie D. Cureus. 2026. doi:10.7759/cureus.111769</a:t>
            </a:r>
          </a:p>
          <a:p>
            <a:r>
              <a:rPr sz="800">
                <a:solidFill>
                  <a:srgbClr val="5A6469"/>
                </a:solidFill>
                <a:latin typeface="Calibri"/>
              </a:rPr>
              <a:t>[r12] Ramirez RN et al. J Pediatr Orthop. 2014. doi:10.1097/BPO.0000000000000199</a:t>
            </a:r>
          </a:p>
          <a:p>
            <a:r>
              <a:rPr sz="800">
                <a:solidFill>
                  <a:srgbClr val="5A6469"/>
                </a:solidFill>
                <a:latin typeface="Calibri"/>
              </a:rPr>
              <a:t>[r17] Li X et al. Diagnostics (Basel). 2026. doi:10.3390/diagnostics16132105</a:t>
            </a:r>
          </a:p>
          <a:p>
            <a:r>
              <a:rPr sz="800">
                <a:solidFill>
                  <a:srgbClr val="5A6469"/>
                </a:solidFill>
                <a:latin typeface="Calibri"/>
              </a:rPr>
              <a:t>[r26] Ross AB et al. J Am Coll Radiol. 2019. doi:10.1016/j.jacr.2019.02.028</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Región</a:t>
                      </a:r>
                    </a:p>
                  </a:txBody>
                  <a:tcPr>
                    <a:solidFill>
                      <a:srgbClr val="0F5F6B"/>
                    </a:solidFill>
                  </a:tcPr>
                </a:tc>
                <a:tc>
                  <a:txBody>
                    <a:bodyPr/>
                    <a:lstStyle/>
                    <a:p>
                      <a:r>
                        <a:rPr sz="1400" b="1">
                          <a:solidFill>
                            <a:srgbClr val="FFFFFF"/>
                          </a:solidFill>
                          <a:latin typeface="Calibri"/>
                        </a:rPr>
                        <a:t>Proyecciones habituales</a:t>
                      </a:r>
                    </a:p>
                  </a:txBody>
                  <a:tcPr>
                    <a:solidFill>
                      <a:srgbClr val="0F5F6B"/>
                    </a:solidFill>
                  </a:tcPr>
                </a:tc>
                <a:tc>
                  <a:txBody>
                    <a:bodyPr/>
                    <a:lstStyle/>
                    <a:p>
                      <a:r>
                        <a:rPr sz="1400" b="1">
                          <a:solidFill>
                            <a:srgbClr val="FFFFFF"/>
                          </a:solidFill>
                          <a:latin typeface="Calibri"/>
                        </a:rPr>
                        <a:t>Qué evita perder</a:t>
                      </a:r>
                    </a:p>
                  </a:txBody>
                  <a:tcPr>
                    <a:solidFill>
                      <a:srgbClr val="0F5F6B"/>
                    </a:solidFill>
                  </a:tcPr>
                </a:tc>
                <a:tc>
                  <a:txBody>
                    <a:bodyPr/>
                    <a:lstStyle/>
                    <a:p>
                      <a:r>
                        <a:rPr sz="1400" b="1">
                          <a:solidFill>
                            <a:srgbClr val="FFFFFF"/>
                          </a:solidFill>
                          <a:latin typeface="Calibri"/>
                        </a:rPr>
                        <a:t>Nota de evidencia</a:t>
                      </a:r>
                    </a:p>
                  </a:txBody>
                  <a:tcPr>
                    <a:solidFill>
                      <a:srgbClr val="0F5F6B"/>
                    </a:solidFill>
                  </a:tcPr>
                </a:tc>
              </a:tr>
              <a:tr h="457200">
                <a:tc>
                  <a:txBody>
                    <a:bodyPr/>
                    <a:lstStyle/>
                    <a:p>
                      <a:r>
                        <a:rPr sz="1400">
                          <a:solidFill>
                            <a:srgbClr val="263238"/>
                          </a:solidFill>
                          <a:latin typeface="Calibri"/>
                        </a:rPr>
                        <a:t>Hombro</a:t>
                      </a:r>
                    </a:p>
                  </a:txBody>
                  <a:tcPr>
                    <a:solidFill>
                      <a:srgbClr val="EEF3F4"/>
                    </a:solidFill>
                  </a:tcPr>
                </a:tc>
                <a:tc>
                  <a:txBody>
                    <a:bodyPr/>
                    <a:lstStyle/>
                    <a:p>
                      <a:r>
                        <a:rPr sz="1400">
                          <a:solidFill>
                            <a:srgbClr val="263238"/>
                          </a:solidFill>
                          <a:latin typeface="Calibri"/>
                        </a:rPr>
                        <a:t>AP verdadera, escapular Y y una proyección axial o axial de trauma</a:t>
                      </a:r>
                    </a:p>
                  </a:txBody>
                  <a:tcPr>
                    <a:solidFill>
                      <a:srgbClr val="EEF3F4"/>
                    </a:solidFill>
                  </a:tcPr>
                </a:tc>
                <a:tc>
                  <a:txBody>
                    <a:bodyPr/>
                    <a:lstStyle/>
                    <a:p>
                      <a:r>
                        <a:rPr sz="1400">
                          <a:solidFill>
                            <a:srgbClr val="263238"/>
                          </a:solidFill>
                          <a:latin typeface="Calibri"/>
                        </a:rPr>
                        <a:t>Luxación posterior</a:t>
                      </a:r>
                    </a:p>
                  </a:txBody>
                  <a:tcPr>
                    <a:solidFill>
                      <a:srgbClr val="EEF3F4"/>
                    </a:solidFill>
                  </a:tcPr>
                </a:tc>
                <a:tc>
                  <a:txBody>
                    <a:bodyPr/>
                    <a:lstStyle/>
                    <a:p>
                      <a:r>
                        <a:rPr sz="1400">
                          <a:solidFill>
                            <a:srgbClr val="263238"/>
                          </a:solidFill>
                          <a:latin typeface="Calibri"/>
                        </a:rPr>
                        <a:t>Informe de calidad: las axiales fueron más fiables que la AP y la Y; el protocolo local pidió axial en todo hombro traumático [r3]</a:t>
                      </a:r>
                    </a:p>
                  </a:txBody>
                  <a:tcPr>
                    <a:solidFill>
                      <a:srgbClr val="EEF3F4"/>
                    </a:solidFill>
                  </a:tcPr>
                </a:tc>
              </a:tr>
              <a:tr h="457200">
                <a:tc>
                  <a:txBody>
                    <a:bodyPr/>
                    <a:lstStyle/>
                    <a:p>
                      <a:r>
                        <a:rPr sz="1400">
                          <a:solidFill>
                            <a:srgbClr val="263238"/>
                          </a:solidFill>
                          <a:latin typeface="Calibri"/>
                        </a:rPr>
                        <a:t>Codo</a:t>
                      </a:r>
                    </a:p>
                  </a:txBody>
                  <a:tcPr>
                    <a:solidFill>
                      <a:srgbClr val="FFFFFF"/>
                    </a:solidFill>
                  </a:tcPr>
                </a:tc>
                <a:tc>
                  <a:txBody>
                    <a:bodyPr/>
                    <a:lstStyle/>
                    <a:p>
                      <a:r>
                        <a:rPr sz="1400">
                          <a:solidFill>
                            <a:srgbClr val="263238"/>
                          </a:solidFill>
                          <a:latin typeface="Calibri"/>
                        </a:rPr>
                        <a:t>AP y lateral verdadera</a:t>
                      </a:r>
                    </a:p>
                  </a:txBody>
                  <a:tcPr>
                    <a:solidFill>
                      <a:srgbClr val="FFFFFF"/>
                    </a:solidFill>
                  </a:tcPr>
                </a:tc>
                <a:tc>
                  <a:txBody>
                    <a:bodyPr/>
                    <a:lstStyle/>
                    <a:p>
                      <a:r>
                        <a:rPr sz="1400">
                          <a:solidFill>
                            <a:srgbClr val="263238"/>
                          </a:solidFill>
                          <a:latin typeface="Calibri"/>
                        </a:rPr>
                        <a:t>Derrame, fractura de la cabeza radial, desalineación radiocapitelar</a:t>
                      </a:r>
                    </a:p>
                  </a:txBody>
                  <a:tcPr>
                    <a:solidFill>
                      <a:srgbClr val="FFFFFF"/>
                    </a:solidFill>
                  </a:tcPr>
                </a:tc>
                <a:tc>
                  <a:txBody>
                    <a:bodyPr/>
                    <a:lstStyle/>
                    <a:p>
                      <a:r>
                        <a:rPr sz="1400">
                          <a:solidFill>
                            <a:srgbClr val="263238"/>
                          </a:solidFill>
                          <a:latin typeface="Calibri"/>
                        </a:rPr>
                        <a:t>La línea radiocapitelar es más consistente en la lateral, por el cuello radial [r12]</a:t>
                      </a:r>
                    </a:p>
                  </a:txBody>
                  <a:tcPr>
                    <a:solidFill>
                      <a:srgbClr val="FFFFFF"/>
                    </a:solidFill>
                  </a:tcPr>
                </a:tc>
              </a:tr>
              <a:tr h="457200">
                <a:tc>
                  <a:txBody>
                    <a:bodyPr/>
                    <a:lstStyle/>
                    <a:p>
                      <a:r>
                        <a:rPr sz="1400">
                          <a:solidFill>
                            <a:srgbClr val="263238"/>
                          </a:solidFill>
                          <a:latin typeface="Calibri"/>
                        </a:rPr>
                        <a:t>Antebrazo</a:t>
                      </a:r>
                    </a:p>
                  </a:txBody>
                  <a:tcPr>
                    <a:solidFill>
                      <a:srgbClr val="EEF3F4"/>
                    </a:solidFill>
                  </a:tcPr>
                </a:tc>
                <a:tc>
                  <a:txBody>
                    <a:bodyPr/>
                    <a:lstStyle/>
                    <a:p>
                      <a:r>
                        <a:rPr sz="1400">
                          <a:solidFill>
                            <a:srgbClr val="263238"/>
                          </a:solidFill>
                          <a:latin typeface="Calibri"/>
                        </a:rPr>
                        <a:t>AP y lateral que incluyan codo y muñeca</a:t>
                      </a:r>
                    </a:p>
                  </a:txBody>
                  <a:tcPr>
                    <a:solidFill>
                      <a:srgbClr val="EEF3F4"/>
                    </a:solidFill>
                  </a:tcPr>
                </a:tc>
                <a:tc>
                  <a:txBody>
                    <a:bodyPr/>
                    <a:lstStyle/>
                    <a:p>
                      <a:r>
                        <a:rPr sz="1400">
                          <a:solidFill>
                            <a:srgbClr val="263238"/>
                          </a:solidFill>
                          <a:latin typeface="Calibri"/>
                        </a:rPr>
                        <a:t>Monteggia y Galeazzi</a:t>
                      </a:r>
                    </a:p>
                  </a:txBody>
                  <a:tcPr>
                    <a:solidFill>
                      <a:srgbClr val="EEF3F4"/>
                    </a:solidFill>
                  </a:tcPr>
                </a:tc>
                <a:tc>
                  <a:txBody>
                    <a:bodyPr/>
                    <a:lstStyle/>
                    <a:p>
                      <a:r>
                        <a:rPr sz="1400">
                          <a:solidFill>
                            <a:srgbClr val="263238"/>
                          </a:solidFill>
                          <a:latin typeface="Calibri"/>
                        </a:rPr>
                        <a:t>Incluir el codo si se sospecha Monteggia [r17]</a:t>
                      </a:r>
                    </a:p>
                  </a:txBody>
                  <a:tcPr>
                    <a:solidFill>
                      <a:srgbClr val="EEF3F4"/>
                    </a:solidFill>
                  </a:tcPr>
                </a:tc>
              </a:tr>
              <a:tr h="457200">
                <a:tc>
                  <a:txBody>
                    <a:bodyPr/>
                    <a:lstStyle/>
                    <a:p>
                      <a:r>
                        <a:rPr sz="1400">
                          <a:solidFill>
                            <a:srgbClr val="263238"/>
                          </a:solidFill>
                          <a:latin typeface="Calibri"/>
                        </a:rPr>
                        <a:t>Muñeca y escafoides</a:t>
                      </a:r>
                    </a:p>
                  </a:txBody>
                  <a:tcPr>
                    <a:solidFill>
                      <a:srgbClr val="FFFFFF"/>
                    </a:solidFill>
                  </a:tcPr>
                </a:tc>
                <a:tc>
                  <a:txBody>
                    <a:bodyPr/>
                    <a:lstStyle/>
                    <a:p>
                      <a:r>
                        <a:rPr sz="1400">
                          <a:solidFill>
                            <a:srgbClr val="263238"/>
                          </a:solidFill>
                          <a:latin typeface="Calibri"/>
                        </a:rPr>
                        <a:t>PA, lateral verdadera y oblicua; proyecciones propias de escafoides si hay sospecha</a:t>
                      </a:r>
                    </a:p>
                  </a:txBody>
                  <a:tcPr>
                    <a:solidFill>
                      <a:srgbClr val="FFFFFF"/>
                    </a:solidFill>
                  </a:tcPr>
                </a:tc>
                <a:tc>
                  <a:txBody>
                    <a:bodyPr/>
                    <a:lstStyle/>
                    <a:p>
                      <a:r>
                        <a:rPr sz="1400">
                          <a:solidFill>
                            <a:srgbClr val="263238"/>
                          </a:solidFill>
                          <a:latin typeface="Calibri"/>
                        </a:rPr>
                        <a:t>Escafoides, luxación perilunar</a:t>
                      </a:r>
                    </a:p>
                  </a:txBody>
                  <a:tcPr>
                    <a:solidFill>
                      <a:srgbClr val="FFFFFF"/>
                    </a:solidFill>
                  </a:tcPr>
                </a:tc>
                <a:tc>
                  <a:txBody>
                    <a:bodyPr/>
                    <a:lstStyle/>
                    <a:p>
                      <a:r>
                        <a:rPr sz="1400">
                          <a:solidFill>
                            <a:srgbClr val="263238"/>
                          </a:solidFill>
                          <a:latin typeface="Calibri"/>
                        </a:rPr>
                        <a:t>3 proyecciones son estándar en muñeca [r10]</a:t>
                      </a:r>
                    </a:p>
                  </a:txBody>
                  <a:tcPr>
                    <a:solidFill>
                      <a:srgbClr val="FFFFFF"/>
                    </a:solidFill>
                  </a:tcPr>
                </a:tc>
              </a:tr>
              <a:tr h="457200">
                <a:tc>
                  <a:txBody>
                    <a:bodyPr/>
                    <a:lstStyle/>
                    <a:p>
                      <a:r>
                        <a:rPr sz="1400">
                          <a:solidFill>
                            <a:srgbClr val="263238"/>
                          </a:solidFill>
                          <a:latin typeface="Calibri"/>
                        </a:rPr>
                        <a:t>Cadera y pelvis</a:t>
                      </a:r>
                    </a:p>
                  </a:txBody>
                  <a:tcPr>
                    <a:solidFill>
                      <a:srgbClr val="EEF3F4"/>
                    </a:solidFill>
                  </a:tcPr>
                </a:tc>
                <a:tc>
                  <a:txBody>
                    <a:bodyPr/>
                    <a:lstStyle/>
                    <a:p>
                      <a:r>
                        <a:rPr sz="1400">
                          <a:solidFill>
                            <a:srgbClr val="263238"/>
                          </a:solidFill>
                          <a:latin typeface="Calibri"/>
                        </a:rPr>
                        <a:t>AP de pelvis y una lateral o axial de la cadera dolorosa</a:t>
                      </a:r>
                    </a:p>
                  </a:txBody>
                  <a:tcPr>
                    <a:solidFill>
                      <a:srgbClr val="EEF3F4"/>
                    </a:solidFill>
                  </a:tcPr>
                </a:tc>
                <a:tc>
                  <a:txBody>
                    <a:bodyPr/>
                    <a:lstStyle/>
                    <a:p>
                      <a:r>
                        <a:rPr sz="1400">
                          <a:solidFill>
                            <a:srgbClr val="263238"/>
                          </a:solidFill>
                          <a:latin typeface="Calibri"/>
                        </a:rPr>
                        <a:t>Fractura del cuello femoral oculta</a:t>
                      </a:r>
                    </a:p>
                  </a:txBody>
                  <a:tcPr>
                    <a:solidFill>
                      <a:srgbClr val="EEF3F4"/>
                    </a:solidFill>
                  </a:tcPr>
                </a:tc>
                <a:tc>
                  <a:txBody>
                    <a:bodyPr/>
                    <a:lstStyle/>
                    <a:p>
                      <a:r>
                        <a:rPr sz="1400">
                          <a:solidFill>
                            <a:srgbClr val="263238"/>
                          </a:solidFill>
                          <a:latin typeface="Calibri"/>
                        </a:rPr>
                        <a:t>La radiografía es la primera línea, con sensibilidad limitada en fracturas no desplazadas [r26]</a:t>
                      </a:r>
                    </a:p>
                  </a:txBody>
                  <a:tcPr>
                    <a:solidFill>
                      <a:srgbClr val="EEF3F4"/>
                    </a:solidFill>
                  </a:tcPr>
                </a:tc>
              </a:tr>
              <a:tr h="457200">
                <a:tc>
                  <a:txBody>
                    <a:bodyPr/>
                    <a:lstStyle/>
                    <a:p>
                      <a:r>
                        <a:rPr sz="1400">
                          <a:solidFill>
                            <a:srgbClr val="263238"/>
                          </a:solidFill>
                          <a:latin typeface="Calibri"/>
                        </a:rPr>
                        <a:t>Rodilla</a:t>
                      </a:r>
                    </a:p>
                  </a:txBody>
                  <a:tcPr>
                    <a:solidFill>
                      <a:srgbClr val="FFFFFF"/>
                    </a:solidFill>
                  </a:tcPr>
                </a:tc>
                <a:tc>
                  <a:txBody>
                    <a:bodyPr/>
                    <a:lstStyle/>
                    <a:p>
                      <a:r>
                        <a:rPr sz="1400">
                          <a:solidFill>
                            <a:srgbClr val="263238"/>
                          </a:solidFill>
                          <a:latin typeface="Calibri"/>
                        </a:rPr>
                        <a:t>AP y lateral; axial de rótula si el dolor es anterior</a:t>
                      </a:r>
                    </a:p>
                  </a:txBody>
                  <a:tcPr>
                    <a:solidFill>
                      <a:srgbClr val="FFFFFF"/>
                    </a:solidFill>
                  </a:tcPr>
                </a:tc>
                <a:tc>
                  <a:txBody>
                    <a:bodyPr/>
                    <a:lstStyle/>
                    <a:p>
                      <a:r>
                        <a:rPr sz="1400">
                          <a:solidFill>
                            <a:srgbClr val="263238"/>
                          </a:solidFill>
                          <a:latin typeface="Calibri"/>
                        </a:rPr>
                        <a:t>Fractura de platillo, rótula, cabeza del peroné</a:t>
                      </a:r>
                    </a:p>
                  </a:txBody>
                  <a:tcPr>
                    <a:solidFill>
                      <a:srgbClr val="FFFFFF"/>
                    </a:solidFill>
                  </a:tcPr>
                </a:tc>
                <a:tc>
                  <a:txBody>
                    <a:bodyPr/>
                    <a:lstStyle/>
                    <a:p>
                      <a:r>
                        <a:rPr sz="1400">
                          <a:solidFill>
                            <a:srgbClr val="263238"/>
                          </a:solidFill>
                          <a:latin typeface="Calibri"/>
                        </a:rPr>
                        <a:t>Práctica habitual / opinión experta</a:t>
                      </a:r>
                    </a:p>
                  </a:txBody>
                  <a:tcPr>
                    <a:solidFill>
                      <a:srgbClr val="FFFFFF"/>
                    </a:solidFill>
                  </a:tcPr>
                </a:tc>
              </a:tr>
              <a:tr h="457200">
                <a:tc>
                  <a:txBody>
                    <a:bodyPr/>
                    <a:lstStyle/>
                    <a:p>
                      <a:r>
                        <a:rPr sz="1400">
                          <a:solidFill>
                            <a:srgbClr val="263238"/>
                          </a:solidFill>
                          <a:latin typeface="Calibri"/>
                        </a:rPr>
                        <a:t>Tobillo</a:t>
                      </a:r>
                    </a:p>
                  </a:txBody>
                  <a:tcPr>
                    <a:solidFill>
                      <a:srgbClr val="EEF3F4"/>
                    </a:solidFill>
                  </a:tcPr>
                </a:tc>
                <a:tc>
                  <a:txBody>
                    <a:bodyPr/>
                    <a:lstStyle/>
                    <a:p>
                      <a:r>
                        <a:rPr sz="1400">
                          <a:solidFill>
                            <a:srgbClr val="263238"/>
                          </a:solidFill>
                          <a:latin typeface="Calibri"/>
                        </a:rPr>
                        <a:t>AP, mortaja y lateral</a:t>
                      </a:r>
                    </a:p>
                  </a:txBody>
                  <a:tcPr>
                    <a:solidFill>
                      <a:srgbClr val="EEF3F4"/>
                    </a:solidFill>
                  </a:tcPr>
                </a:tc>
                <a:tc>
                  <a:txBody>
                    <a:bodyPr/>
                    <a:lstStyle/>
                    <a:p>
                      <a:r>
                        <a:rPr sz="1400">
                          <a:solidFill>
                            <a:srgbClr val="263238"/>
                          </a:solidFill>
                          <a:latin typeface="Calibri"/>
                        </a:rPr>
                        <a:t>Maléolos, sindesmosis</a:t>
                      </a:r>
                    </a:p>
                  </a:txBody>
                  <a:tcPr>
                    <a:solidFill>
                      <a:srgbClr val="EEF3F4"/>
                    </a:solidFill>
                  </a:tcPr>
                </a:tc>
                <a:tc>
                  <a:txBody>
                    <a:bodyPr/>
                    <a:lstStyle/>
                    <a:p>
                      <a:r>
                        <a:rPr sz="1400">
                          <a:solidFill>
                            <a:srgbClr val="263238"/>
                          </a:solidFill>
                          <a:latin typeface="Calibri"/>
                        </a:rPr>
                        <a:t>3 proyecciones son estándar en tobillo [r10]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48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se escapa en urgencias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Wei CJ et al. Acta Radiol. 2006. doi:10.1080/02841850600806340</a:t>
            </a:r>
          </a:p>
          <a:p>
            <a:r>
              <a:rPr sz="800">
                <a:solidFill>
                  <a:srgbClr val="5A6469"/>
                </a:solidFill>
                <a:latin typeface="Calibri"/>
              </a:rPr>
              <a:t>[r2] Kinnersly J et al. Emerg Med Australas. 2025. doi:10.1111/1742-6723.14539</a:t>
            </a:r>
          </a:p>
          <a:p>
            <a:r>
              <a:rPr sz="800">
                <a:solidFill>
                  <a:srgbClr val="5A6469"/>
                </a:solidFill>
                <a:latin typeface="Calibri"/>
              </a:rPr>
              <a:t>[r24] Hallas P et al. BMC Emerg Med. 2006. doi:10.1186/1471-227X-6-4</a:t>
            </a:r>
          </a:p>
          <a:p>
            <a:r>
              <a:rPr sz="800">
                <a:solidFill>
                  <a:srgbClr val="5A6469"/>
                </a:solidFill>
                <a:latin typeface="Calibri"/>
              </a:rPr>
              <a:t>[r25] Mattijssen-Horstink L et al. Scand J Trauma Resusc Emerg Med. 2020. doi:10.1186/s13049-020-00727-8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Hablar de «la tasa de error» en urgencias engaña: cada estudio cuenta algo distinto (fracturas omitidas, discrepancias con radiología, consultas con error) y el denominador cambia.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48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Fracturas omitidas en la lectura inicial, según región (porcentaje de las fracturas de esa región)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Wei CJ et al. Acta Radiol. 2006. doi:10.1080/02841850600806340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48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Errores de diagnóstico de fractura según franja horaria (porcentaje de los casos de error y de los controles)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Hallas P et al. BMC Emerg Med. 2006. doi:10.1186/1471-227X-6-4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48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Por qué se escapan las lesiones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Busby LP et al. Radiographics. 2018. doi:10.1148/rg.2018170107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Conviene separar dos errores distintos.</a:t>
            </a:r>
          </a:p>
          <a:p>
            <a:pPr marL="347472" indent="-347472">
              <a:spcAft>
                <a:spcPts val="1400"/>
              </a:spcAft>
              <a:buChar char="•"/>
            </a:pPr>
            <a:r>
              <a:rPr sz="2400">
                <a:solidFill>
                  <a:srgbClr val="263238"/>
                </a:solidFill>
                <a:latin typeface="Calibri"/>
              </a:rPr>
              <a:t>En la omisión, el lector nunca llega a ver el hallazgo clave; en la malinterpretación, sí lo ve, pero lo lee mal y termina en un diagnóstico equivocado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48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Por qué se escapan las lesiones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Wei CJ et al. Acta Radiol. 2006. doi:10.1080/02841850600806340</a:t>
            </a:r>
          </a:p>
          <a:p>
            <a:r>
              <a:rPr sz="800">
                <a:solidFill>
                  <a:srgbClr val="5A6469"/>
                </a:solidFill>
                <a:latin typeface="Calibri"/>
              </a:rPr>
              <a:t>[r2] Kinnersly J et al. Emerg Med Australas. 2025. doi:10.1111/1742-6723.14539</a:t>
            </a:r>
          </a:p>
          <a:p>
            <a:r>
              <a:rPr sz="800">
                <a:solidFill>
                  <a:srgbClr val="5A6469"/>
                </a:solidFill>
                <a:latin typeface="Calibri"/>
              </a:rPr>
              <a:t>[r3] Magnussen AP et al. BMJ Open Qual. 2020. doi:10.1136/bmjoq-2018-000550</a:t>
            </a:r>
          </a:p>
          <a:p>
            <a:r>
              <a:rPr sz="800">
                <a:solidFill>
                  <a:srgbClr val="5A6469"/>
                </a:solidFill>
                <a:latin typeface="Calibri"/>
              </a:rPr>
              <a:t>[r11] Berbaum KS et al. Acad Radiol. 2007. doi:10.1016/j.acra.2007.02.016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Falta de información clínica</a:t>
            </a:r>
          </a:p>
          <a:p>
            <a:pPr marL="347472" indent="-347472">
              <a:spcAft>
                <a:spcPts val="1400"/>
              </a:spcAft>
              <a:buChar char="•"/>
            </a:pPr>
            <a:r>
              <a:rPr sz="2800">
                <a:solidFill>
                  <a:srgbClr val="263238"/>
                </a:solidFill>
                <a:latin typeface="Calibri"/>
              </a:rPr>
              <a:t>Quien lee mejor cuando sabe dónde duele.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48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Fracturas omitidas inicialmente: qué proporción se vio en la segunda lectura y qué proporción era imperceptible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Wei CJ et al. Acta Radiol. 2006. doi:10.1080/02841850600806340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48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Líneas, arcos y signos indirectos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Magnussen AP et al. BMJ Open Qual. 2020. doi:10.1136/bmjoq-2018-000550</a:t>
            </a:r>
          </a:p>
          <a:p>
            <a:r>
              <a:rPr sz="800">
                <a:solidFill>
                  <a:srgbClr val="5A6469"/>
                </a:solidFill>
                <a:latin typeface="Calibri"/>
              </a:rPr>
              <a:t>[r12] Ramirez RN et al. J Pediatr Orthop. 2014. doi:10.1097/BPO.0000000000000199</a:t>
            </a:r>
          </a:p>
          <a:p>
            <a:r>
              <a:rPr sz="800">
                <a:solidFill>
                  <a:srgbClr val="5A6469"/>
                </a:solidFill>
                <a:latin typeface="Calibri"/>
              </a:rPr>
              <a:t>[r13] Pinkowsky GJ et al. J Pediatr. 2013. doi:10.1016/j.jpeds.2012.10.007</a:t>
            </a:r>
          </a:p>
          <a:p>
            <a:r>
              <a:rPr sz="800">
                <a:solidFill>
                  <a:srgbClr val="5A6469"/>
                </a:solidFill>
                <a:latin typeface="Calibri"/>
              </a:rPr>
              <a:t>[r14] Peh WC et al. J Hand Surg Am. 1996. doi:10.1016/S0363-5023(96)80004-9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líneas de referencia y los signos indirectos son atajos para detectar una desalineación o un derrame que la vista no capta a primera lectura.</a:t>
            </a:r>
          </a:p>
          <a:p>
            <a:pPr marL="347472" indent="-347472">
              <a:spcAft>
                <a:spcPts val="1400"/>
              </a:spcAft>
              <a:buChar char="•"/>
            </a:pPr>
            <a:r>
              <a:rPr sz="2400">
                <a:solidFill>
                  <a:srgbClr val="263238"/>
                </a:solidFill>
                <a:latin typeface="Calibri"/>
              </a:rPr>
              <a:t>Úselos como preguntas («¿esto sigue la línea?»), no como veredictos.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48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Almohadilla grasa del codo sin fractura visible: porcentaje con fractura oculta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Skaggs DL et al. J Bone Joint Surg Am. 1999. doi:10.2106/00004623-199910000-00007</a:t>
            </a:r>
          </a:p>
          <a:p>
            <a:r>
              <a:rPr sz="1000">
                <a:solidFill>
                  <a:srgbClr val="5A6469"/>
                </a:solidFill>
                <a:latin typeface="Calibri"/>
              </a:rPr>
              <a:t>[r19] Al-Aubaidi Z et al. J Pediatr Orthop B. 2012. doi:10.1097/BPB.0b013e328355e5d8</a:t>
            </a:r>
          </a:p>
          <a:p>
            <a:r>
              <a:rPr sz="1000">
                <a:solidFill>
                  <a:srgbClr val="5A6469"/>
                </a:solidFill>
                <a:latin typeface="Calibri"/>
              </a:rPr>
              <a:t>[r29] O'Dwyer H et al. J Comput Assist Tomogr. 2004. doi:10.1097/00004728-200407000-00021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48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Epifisiolisis femoral proximal: porcentaje diagnosticado según la proyección y la línea usada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Pinkowsky GJ et al. J Pediatr. 2013. doi:10.1016/j.jpeds.2012.10.007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48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describir y clasificar lo que se 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Meinberg EG et al. J Orthop Trauma. 2018. doi:10.1097/BOT.0000000000001063</a:t>
            </a:r>
          </a:p>
          <a:p>
            <a:r>
              <a:rPr sz="1000">
                <a:solidFill>
                  <a:srgbClr val="5A6469"/>
                </a:solidFill>
                <a:latin typeface="Calibri"/>
              </a:rPr>
              <a:t>[r33] Atesok KI et al. J Am Acad Orthop Surg. 2011. doi:10.5435/00124635-201110000-00006</a:t>
            </a:r>
          </a:p>
          <a:p>
            <a:r>
              <a:rPr sz="1000">
                <a:solidFill>
                  <a:srgbClr val="5A6469"/>
                </a:solidFill>
                <a:latin typeface="Calibri"/>
              </a:rPr>
              <a:t>[r34] David-West KS et al. Injury. 2005. doi:10.1016/j.injury.2004.12.033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Describir y clasificar no son lo mismo.</a:t>
            </a:r>
          </a:p>
          <a:p>
            <a:pPr marL="347472" indent="-347472">
              <a:spcAft>
                <a:spcPts val="1400"/>
              </a:spcAft>
              <a:buChar char="•"/>
            </a:pPr>
            <a:r>
              <a:rPr sz="2400">
                <a:solidFill>
                  <a:srgbClr val="263238"/>
                </a:solidFill>
                <a:latin typeface="Calibri"/>
              </a:rPr>
              <a:t>Describir es decir lo que se ve, hueso por hueso, con la plantilla del primer bloque.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48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describir y clasificar lo que se ve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Meinberg EG et al. J Orthop Trauma. 2018. doi:10.1097/BOT.0000000000001063</a:t>
            </a:r>
          </a:p>
          <a:p>
            <a:r>
              <a:rPr sz="1000">
                <a:solidFill>
                  <a:srgbClr val="5A6469"/>
                </a:solidFill>
                <a:latin typeface="Calibri"/>
              </a:rPr>
              <a:t>[r33] Atesok KI et al. J Am Acad Orthop Surg. 2011. doi:10.5435/00124635-201110000-00006</a:t>
            </a:r>
          </a:p>
          <a:p>
            <a:r>
              <a:rPr sz="1000">
                <a:solidFill>
                  <a:srgbClr val="5A6469"/>
                </a:solidFill>
                <a:latin typeface="Calibri"/>
              </a:rPr>
              <a:t>[r34] David-West KS et al. Injury. 2005. doi:10.1016/j.injury.2004.12.033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Abierta o cerrada</a:t>
            </a:r>
          </a:p>
          <a:p>
            <a:pPr marL="347472" indent="-347472">
              <a:spcAft>
                <a:spcPts val="1400"/>
              </a:spcAft>
              <a:buChar char="•"/>
            </a:pPr>
            <a:r>
              <a:rPr sz="2400">
                <a:solidFill>
                  <a:srgbClr val="263238"/>
                </a:solidFill>
                <a:latin typeface="Calibri"/>
              </a:rPr>
              <a:t>La condición de abierta no se decide en la radiografía sino por la exploración de la piel; el gas en partes blandas es una pista.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48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Descripción frente a clasificación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Meinberg EG et al. J Orthop Trauma. 2018. doi:10.1097/BOT.0000000000001063</a:t>
            </a:r>
          </a:p>
          <a:p>
            <a:r>
              <a:rPr sz="1000">
                <a:solidFill>
                  <a:srgbClr val="5A6469"/>
                </a:solidFill>
                <a:latin typeface="Calibri"/>
              </a:rPr>
              <a:t>[r33] Atesok KI et al. J Am Acad Orthop Surg. 2011. doi:10.5435/00124635-201110000-00006</a:t>
            </a:r>
          </a:p>
          <a:p>
            <a:r>
              <a:rPr sz="1000">
                <a:solidFill>
                  <a:srgbClr val="5A6469"/>
                </a:solidFill>
                <a:latin typeface="Calibri"/>
              </a:rPr>
              <a:t>[r34] David-West KS et al. Injury. 2005. doi:10.1016/j.injury.2004.12.033</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Herramienta</a:t>
                      </a:r>
                    </a:p>
                  </a:txBody>
                  <a:tcPr>
                    <a:solidFill>
                      <a:srgbClr val="0F5F6B"/>
                    </a:solidFill>
                  </a:tcPr>
                </a:tc>
                <a:tc>
                  <a:txBody>
                    <a:bodyPr/>
                    <a:lstStyle/>
                    <a:p>
                      <a:r>
                        <a:rPr sz="1600" b="1">
                          <a:solidFill>
                            <a:srgbClr val="FFFFFF"/>
                          </a:solidFill>
                          <a:latin typeface="Calibri"/>
                        </a:rPr>
                        <a:t>Qué responde</a:t>
                      </a:r>
                    </a:p>
                  </a:txBody>
                  <a:tcPr>
                    <a:solidFill>
                      <a:srgbClr val="0F5F6B"/>
                    </a:solidFill>
                  </a:tcPr>
                </a:tc>
                <a:tc>
                  <a:txBody>
                    <a:bodyPr/>
                    <a:lstStyle/>
                    <a:p>
                      <a:r>
                        <a:rPr sz="1600" b="1">
                          <a:solidFill>
                            <a:srgbClr val="FFFFFF"/>
                          </a:solidFill>
                          <a:latin typeface="Calibri"/>
                        </a:rPr>
                        <a:t>Para qué sirve en la decisión (opinión experta / práctica habitual)</a:t>
                      </a:r>
                    </a:p>
                  </a:txBody>
                  <a:tcPr>
                    <a:solidFill>
                      <a:srgbClr val="0F5F6B"/>
                    </a:solidFill>
                  </a:tcPr>
                </a:tc>
              </a:tr>
              <a:tr h="457200">
                <a:tc>
                  <a:txBody>
                    <a:bodyPr/>
                    <a:lstStyle/>
                    <a:p>
                      <a:r>
                        <a:rPr sz="1600">
                          <a:solidFill>
                            <a:srgbClr val="263238"/>
                          </a:solidFill>
                          <a:latin typeface="Calibri"/>
                        </a:rPr>
                        <a:t>Descripción libre (plantilla)</a:t>
                      </a:r>
                    </a:p>
                  </a:txBody>
                  <a:tcPr>
                    <a:solidFill>
                      <a:srgbClr val="EEF3F4"/>
                    </a:solidFill>
                  </a:tcPr>
                </a:tc>
                <a:tc>
                  <a:txBody>
                    <a:bodyPr/>
                    <a:lstStyle/>
                    <a:p>
                      <a:r>
                        <a:rPr sz="1600">
                          <a:solidFill>
                            <a:srgbClr val="263238"/>
                          </a:solidFill>
                          <a:latin typeface="Calibri"/>
                        </a:rPr>
                        <a:t>Cómo es la fractura: hueso, localización, trazo, desplazamiento, angulación, rotación, acortamiento, conminución, compromiso articular, abierta o cerrada</a:t>
                      </a:r>
                    </a:p>
                  </a:txBody>
                  <a:tcPr>
                    <a:solidFill>
                      <a:srgbClr val="EEF3F4"/>
                    </a:solidFill>
                  </a:tcPr>
                </a:tc>
                <a:tc>
                  <a:txBody>
                    <a:bodyPr/>
                    <a:lstStyle/>
                    <a:p>
                      <a:r>
                        <a:rPr sz="1600">
                          <a:solidFill>
                            <a:srgbClr val="263238"/>
                          </a:solidFill>
                          <a:latin typeface="Calibri"/>
                        </a:rPr>
                        <a:t>Permite comunicarla sin la imagen, decidir si hay que reducir y comparar en el tiempo</a:t>
                      </a:r>
                    </a:p>
                  </a:txBody>
                  <a:tcPr>
                    <a:solidFill>
                      <a:srgbClr val="EEF3F4"/>
                    </a:solidFill>
                  </a:tcPr>
                </a:tc>
              </a:tr>
              <a:tr h="457200">
                <a:tc>
                  <a:txBody>
                    <a:bodyPr/>
                    <a:lstStyle/>
                    <a:p>
                      <a:r>
                        <a:rPr sz="1600">
                          <a:solidFill>
                            <a:srgbClr val="263238"/>
                          </a:solidFill>
                          <a:latin typeface="Calibri"/>
                        </a:rPr>
                        <a:t>Compendio OTA/AO [r32]</a:t>
                      </a:r>
                    </a:p>
                  </a:txBody>
                  <a:tcPr>
                    <a:solidFill>
                      <a:srgbClr val="FFFFFF"/>
                    </a:solidFill>
                  </a:tcPr>
                </a:tc>
                <a:tc>
                  <a:txBody>
                    <a:bodyPr/>
                    <a:lstStyle/>
                    <a:p>
                      <a:r>
                        <a:rPr sz="1600">
                          <a:solidFill>
                            <a:srgbClr val="263238"/>
                          </a:solidFill>
                          <a:latin typeface="Calibri"/>
                        </a:rPr>
                        <a:t>En qué grupo cae por región, segmento y morfología</a:t>
                      </a:r>
                    </a:p>
                  </a:txBody>
                  <a:tcPr>
                    <a:solidFill>
                      <a:srgbClr val="FFFFFF"/>
                    </a:solidFill>
                  </a:tcPr>
                </a:tc>
                <a:tc>
                  <a:txBody>
                    <a:bodyPr/>
                    <a:lstStyle/>
                    <a:p>
                      <a:r>
                        <a:rPr sz="1600">
                          <a:solidFill>
                            <a:srgbClr val="263238"/>
                          </a:solidFill>
                          <a:latin typeface="Calibri"/>
                        </a:rPr>
                        <a:t>Agrupa por pronóstico y orienta la fijación; permite comparar series</a:t>
                      </a:r>
                    </a:p>
                  </a:txBody>
                  <a:tcPr>
                    <a:solidFill>
                      <a:srgbClr val="FFFFFF"/>
                    </a:solidFill>
                  </a:tcPr>
                </a:tc>
              </a:tr>
              <a:tr h="457200">
                <a:tc>
                  <a:txBody>
                    <a:bodyPr/>
                    <a:lstStyle/>
                    <a:p>
                      <a:r>
                        <a:rPr sz="1600">
                          <a:solidFill>
                            <a:srgbClr val="263238"/>
                          </a:solidFill>
                          <a:latin typeface="Calibri"/>
                        </a:rPr>
                        <a:t>Clasificación de fractura abierta OTA-OFC [r32]</a:t>
                      </a:r>
                    </a:p>
                  </a:txBody>
                  <a:tcPr>
                    <a:solidFill>
                      <a:srgbClr val="EEF3F4"/>
                    </a:solidFill>
                  </a:tcPr>
                </a:tc>
                <a:tc>
                  <a:txBody>
                    <a:bodyPr/>
                    <a:lstStyle/>
                    <a:p>
                      <a:r>
                        <a:rPr sz="1600">
                          <a:solidFill>
                            <a:srgbClr val="263238"/>
                          </a:solidFill>
                          <a:latin typeface="Calibri"/>
                        </a:rPr>
                        <a:t>Gravedad de la lesión abierta</a:t>
                      </a:r>
                    </a:p>
                  </a:txBody>
                  <a:tcPr>
                    <a:solidFill>
                      <a:srgbClr val="EEF3F4"/>
                    </a:solidFill>
                  </a:tcPr>
                </a:tc>
                <a:tc>
                  <a:txBody>
                    <a:bodyPr/>
                    <a:lstStyle/>
                    <a:p>
                      <a:r>
                        <a:rPr sz="1600">
                          <a:solidFill>
                            <a:srgbClr val="263238"/>
                          </a:solidFill>
                          <a:latin typeface="Calibri"/>
                        </a:rPr>
                        <a:t>Orienta el desbridamiento y la cobertura</a:t>
                      </a:r>
                    </a:p>
                  </a:txBody>
                  <a:tcPr>
                    <a:solidFill>
                      <a:srgbClr val="EEF3F4"/>
                    </a:solidFill>
                  </a:tcPr>
                </a:tc>
              </a:tr>
              <a:tr h="457200">
                <a:tc>
                  <a:txBody>
                    <a:bodyPr/>
                    <a:lstStyle/>
                    <a:p>
                      <a:r>
                        <a:rPr sz="1600">
                          <a:solidFill>
                            <a:srgbClr val="263238"/>
                          </a:solidFill>
                          <a:latin typeface="Calibri"/>
                        </a:rPr>
                        <a:t>Clasificación pediátrica [r32]</a:t>
                      </a:r>
                    </a:p>
                  </a:txBody>
                  <a:tcPr>
                    <a:solidFill>
                      <a:srgbClr val="FFFFFF"/>
                    </a:solidFill>
                  </a:tcPr>
                </a:tc>
                <a:tc>
                  <a:txBody>
                    <a:bodyPr/>
                    <a:lstStyle/>
                    <a:p>
                      <a:r>
                        <a:rPr sz="1600">
                          <a:solidFill>
                            <a:srgbClr val="263238"/>
                          </a:solidFill>
                          <a:latin typeface="Calibri"/>
                        </a:rPr>
                        <a:t>Fracturas de huesos largos en esqueleto inmaduro</a:t>
                      </a:r>
                    </a:p>
                  </a:txBody>
                  <a:tcPr>
                    <a:solidFill>
                      <a:srgbClr val="FFFFFF"/>
                    </a:solidFill>
                  </a:tcPr>
                </a:tc>
                <a:tc>
                  <a:txBody>
                    <a:bodyPr/>
                    <a:lstStyle/>
                    <a:p>
                      <a:r>
                        <a:rPr sz="1600">
                          <a:solidFill>
                            <a:srgbClr val="263238"/>
                          </a:solidFill>
                          <a:latin typeface="Calibri"/>
                        </a:rPr>
                        <a:t>Orienta tratamiento conservador o quirúrgico en niños</a:t>
                      </a:r>
                    </a:p>
                  </a:txBody>
                  <a:tcPr>
                    <a:solidFill>
                      <a:srgbClr val="FFFFFF"/>
                    </a:solidFill>
                  </a:tcPr>
                </a:tc>
              </a:tr>
              <a:tr h="457200">
                <a:tc>
                  <a:txBody>
                    <a:bodyPr/>
                    <a:lstStyle/>
                    <a:p>
                      <a:r>
                        <a:rPr sz="1600">
                          <a:solidFill>
                            <a:srgbClr val="263238"/>
                          </a:solidFill>
                          <a:latin typeface="Calibri"/>
                        </a:rPr>
                        <a:t>Epónimos (Monteggia, Galeazzi)</a:t>
                      </a:r>
                    </a:p>
                  </a:txBody>
                  <a:tcPr>
                    <a:solidFill>
                      <a:srgbClr val="EEF3F4"/>
                    </a:solidFill>
                  </a:tcPr>
                </a:tc>
                <a:tc>
                  <a:txBody>
                    <a:bodyPr/>
                    <a:lstStyle/>
                    <a:p>
                      <a:r>
                        <a:rPr sz="1600">
                          <a:solidFill>
                            <a:srgbClr val="263238"/>
                          </a:solidFill>
                          <a:latin typeface="Calibri"/>
                        </a:rPr>
                        <a:t>Pareja de lesiones en el antebrazo</a:t>
                      </a:r>
                    </a:p>
                  </a:txBody>
                  <a:tcPr>
                    <a:solidFill>
                      <a:srgbClr val="EEF3F4"/>
                    </a:solidFill>
                  </a:tcPr>
                </a:tc>
                <a:tc>
                  <a:txBody>
                    <a:bodyPr/>
                    <a:lstStyle/>
                    <a:p>
                      <a:r>
                        <a:rPr sz="1600">
                          <a:solidFill>
                            <a:srgbClr val="263238"/>
                          </a:solidFill>
                          <a:latin typeface="Calibri"/>
                        </a:rPr>
                        <a:t>Obliga a revisar ambas articulaciones [r33][r34]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48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Las lesiones que más se pasan por alto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Magnussen AP et al. BMJ Open Qual. 2020. doi:10.1136/bmjoq-2018-000550</a:t>
            </a:r>
          </a:p>
          <a:p>
            <a:r>
              <a:rPr sz="800">
                <a:solidFill>
                  <a:srgbClr val="5A6469"/>
                </a:solidFill>
                <a:latin typeface="Calibri"/>
              </a:rPr>
              <a:t>[r4] Herzberg G et al. J Hand Surg Am. 1993. doi:10.1016/0363-5023(93)90041-Z</a:t>
            </a:r>
          </a:p>
          <a:p>
            <a:r>
              <a:rPr sz="800">
                <a:solidFill>
                  <a:srgbClr val="5A6469"/>
                </a:solidFill>
                <a:latin typeface="Calibri"/>
              </a:rPr>
              <a:t>[r5] Lau S et al. Emerg Med J. 2017. doi:10.1136/emermed-2015-205317</a:t>
            </a:r>
          </a:p>
          <a:p>
            <a:r>
              <a:rPr sz="800">
                <a:solidFill>
                  <a:srgbClr val="5A6469"/>
                </a:solidFill>
                <a:latin typeface="Calibri"/>
              </a:rPr>
              <a:t>[r6] Kokkalis ZT et al. Eur J Orthop Surg Traumatol. 2017. doi:10.1007/s00590-016-1840-5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Estas siete lesiones se repiten en las series de omisiones.</a:t>
            </a:r>
          </a:p>
          <a:p>
            <a:pPr marL="347472" indent="-347472">
              <a:spcAft>
                <a:spcPts val="1400"/>
              </a:spcAft>
              <a:buChar char="•"/>
            </a:pPr>
            <a:r>
              <a:rPr sz="2800">
                <a:solidFill>
                  <a:srgbClr val="263238"/>
                </a:solidFill>
                <a:latin typeface="Calibri"/>
              </a:rPr>
              <a:t>Se recorren a propósito, aunque ya haya un hallazgo (satisfacción de búsqueda).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48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Lisfranc: porcentaje reconocido en la radiografía convencional según el tipo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Chen C et al. 2023. doi:10.1186/s13047-023-00608-0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48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Lesiones de omisión frecuente: qué buscar, cuánto se omite y el siguiente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Magnussen AP et al. BMJ Open Qual. 2020. doi:10.1136/bmjoq-2018-000550</a:t>
            </a:r>
          </a:p>
          <a:p>
            <a:r>
              <a:rPr sz="800">
                <a:solidFill>
                  <a:srgbClr val="5A6469"/>
                </a:solidFill>
                <a:latin typeface="Calibri"/>
              </a:rPr>
              <a:t>[r4] Herzberg G et al. J Hand Surg Am. 1993. doi:10.1016/0363-5023(93)90041-Z</a:t>
            </a:r>
          </a:p>
          <a:p>
            <a:r>
              <a:rPr sz="800">
                <a:solidFill>
                  <a:srgbClr val="5A6469"/>
                </a:solidFill>
                <a:latin typeface="Calibri"/>
              </a:rPr>
              <a:t>[r5] Lau S et al. Emerg Med J. 2017. doi:10.1136/emermed-2015-205317</a:t>
            </a:r>
          </a:p>
          <a:p>
            <a:r>
              <a:rPr sz="800">
                <a:solidFill>
                  <a:srgbClr val="5A6469"/>
                </a:solidFill>
                <a:latin typeface="Calibri"/>
              </a:rPr>
              <a:t>[r6] Kokkalis ZT et al. Eur J Orthop Surg Traumatol. 2017. doi:10.1007/s00590-016-1840-5</a:t>
            </a:r>
          </a:p>
          <a:p>
            <a:r>
              <a:rPr sz="800">
                <a:solidFill>
                  <a:srgbClr val="5A6469"/>
                </a:solidFill>
                <a:latin typeface="Calibri"/>
              </a:rPr>
              <a:t>[r7] Bäcker HC et al. J Wrist Surg. 2020. doi:10.1055/s-0039-1693147</a:t>
            </a:r>
          </a:p>
          <a:p>
            <a:r>
              <a:rPr sz="800">
                <a:solidFill>
                  <a:srgbClr val="5A6469"/>
                </a:solidFill>
                <a:latin typeface="Calibri"/>
              </a:rPr>
              <a:t>(+11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Lesión</a:t>
                      </a:r>
                    </a:p>
                  </a:txBody>
                  <a:tcPr>
                    <a:solidFill>
                      <a:srgbClr val="0F5F6B"/>
                    </a:solidFill>
                  </a:tcPr>
                </a:tc>
                <a:tc>
                  <a:txBody>
                    <a:bodyPr/>
                    <a:lstStyle/>
                    <a:p>
                      <a:r>
                        <a:rPr sz="1400" b="1">
                          <a:solidFill>
                            <a:srgbClr val="FFFFFF"/>
                          </a:solidFill>
                          <a:latin typeface="Calibri"/>
                        </a:rPr>
                        <a:t>Qué buscar en la radiografía</a:t>
                      </a:r>
                    </a:p>
                  </a:txBody>
                  <a:tcPr>
                    <a:solidFill>
                      <a:srgbClr val="0F5F6B"/>
                    </a:solidFill>
                  </a:tcPr>
                </a:tc>
                <a:tc>
                  <a:txBody>
                    <a:bodyPr/>
                    <a:lstStyle/>
                    <a:p>
                      <a:r>
                        <a:rPr sz="1400" b="1">
                          <a:solidFill>
                            <a:srgbClr val="FFFFFF"/>
                          </a:solidFill>
                          <a:latin typeface="Calibri"/>
                        </a:rPr>
                        <a:t>Dato de omisión</a:t>
                      </a:r>
                    </a:p>
                  </a:txBody>
                  <a:tcPr>
                    <a:solidFill>
                      <a:srgbClr val="0F5F6B"/>
                    </a:solidFill>
                  </a:tcPr>
                </a:tc>
                <a:tc>
                  <a:txBody>
                    <a:bodyPr/>
                    <a:lstStyle/>
                    <a:p>
                      <a:r>
                        <a:rPr sz="1400" b="1">
                          <a:solidFill>
                            <a:srgbClr val="FFFFFF"/>
                          </a:solidFill>
                          <a:latin typeface="Calibri"/>
                        </a:rPr>
                        <a:t>Si la sospecha persiste</a:t>
                      </a:r>
                    </a:p>
                  </a:txBody>
                  <a:tcPr>
                    <a:solidFill>
                      <a:srgbClr val="0F5F6B"/>
                    </a:solidFill>
                  </a:tcPr>
                </a:tc>
              </a:tr>
              <a:tr h="457200">
                <a:tc>
                  <a:txBody>
                    <a:bodyPr/>
                    <a:lstStyle/>
                    <a:p>
                      <a:r>
                        <a:rPr sz="1400">
                          <a:solidFill>
                            <a:srgbClr val="263238"/>
                          </a:solidFill>
                          <a:latin typeface="Calibri"/>
                        </a:rPr>
                        <a:t>Escafoides</a:t>
                      </a:r>
                    </a:p>
                  </a:txBody>
                  <a:tcPr>
                    <a:solidFill>
                      <a:srgbClr val="EEF3F4"/>
                    </a:solidFill>
                  </a:tcPr>
                </a:tc>
                <a:tc>
                  <a:txBody>
                    <a:bodyPr/>
                    <a:lstStyle/>
                    <a:p>
                      <a:r>
                        <a:rPr sz="1400">
                          <a:solidFill>
                            <a:srgbClr val="263238"/>
                          </a:solidFill>
                          <a:latin typeface="Calibri"/>
                        </a:rPr>
                        <a:t>Línea o escalón en la cintura; proyecciones propias de escafoides</a:t>
                      </a:r>
                    </a:p>
                  </a:txBody>
                  <a:tcPr>
                    <a:solidFill>
                      <a:srgbClr val="EEF3F4"/>
                    </a:solidFill>
                  </a:tcPr>
                </a:tc>
                <a:tc>
                  <a:txBody>
                    <a:bodyPr/>
                    <a:lstStyle/>
                    <a:p>
                      <a:r>
                        <a:rPr sz="1400">
                          <a:solidFill>
                            <a:srgbClr val="263238"/>
                          </a:solidFill>
                          <a:latin typeface="Calibri"/>
                        </a:rPr>
                        <a:t>21,8 % de sospechas con fractura vista solo en imagen avanzada [r7]</a:t>
                      </a:r>
                    </a:p>
                  </a:txBody>
                  <a:tcPr>
                    <a:solidFill>
                      <a:srgbClr val="EEF3F4"/>
                    </a:solidFill>
                  </a:tcPr>
                </a:tc>
                <a:tc>
                  <a:txBody>
                    <a:bodyPr/>
                    <a:lstStyle/>
                    <a:p>
                      <a:r>
                        <a:rPr sz="1400">
                          <a:solidFill>
                            <a:srgbClr val="263238"/>
                          </a:solidFill>
                          <a:latin typeface="Calibri"/>
                        </a:rPr>
                        <a:t>Inmovilizar [r10] y considerar RM [r15]</a:t>
                      </a:r>
                    </a:p>
                  </a:txBody>
                  <a:tcPr>
                    <a:solidFill>
                      <a:srgbClr val="EEF3F4"/>
                    </a:solidFill>
                  </a:tcPr>
                </a:tc>
              </a:tr>
              <a:tr h="457200">
                <a:tc>
                  <a:txBody>
                    <a:bodyPr/>
                    <a:lstStyle/>
                    <a:p>
                      <a:r>
                        <a:rPr sz="1400">
                          <a:solidFill>
                            <a:srgbClr val="263238"/>
                          </a:solidFill>
                          <a:latin typeface="Calibri"/>
                        </a:rPr>
                        <a:t>Luxación posterior de hombro</a:t>
                      </a:r>
                    </a:p>
                  </a:txBody>
                  <a:tcPr>
                    <a:solidFill>
                      <a:srgbClr val="FFFFFF"/>
                    </a:solidFill>
                  </a:tcPr>
                </a:tc>
                <a:tc>
                  <a:txBody>
                    <a:bodyPr/>
                    <a:lstStyle/>
                    <a:p>
                      <a:r>
                        <a:rPr sz="1400">
                          <a:solidFill>
                            <a:srgbClr val="263238"/>
                          </a:solidFill>
                          <a:latin typeface="Calibri"/>
                        </a:rPr>
                        <a:t>Cabeza en rotación interna (bombilla), fractura de tuberosidad menor</a:t>
                      </a:r>
                    </a:p>
                  </a:txBody>
                  <a:tcPr>
                    <a:solidFill>
                      <a:srgbClr val="FFFFFF"/>
                    </a:solidFill>
                  </a:tcPr>
                </a:tc>
                <a:tc>
                  <a:txBody>
                    <a:bodyPr/>
                    <a:lstStyle/>
                    <a:p>
                      <a:r>
                        <a:rPr sz="1400">
                          <a:solidFill>
                            <a:srgbClr val="263238"/>
                          </a:solidFill>
                          <a:latin typeface="Calibri"/>
                        </a:rPr>
                        <a:t>Hasta 79 % omitida en algunos estudios [r6]</a:t>
                      </a:r>
                    </a:p>
                  </a:txBody>
                  <a:tcPr>
                    <a:solidFill>
                      <a:srgbClr val="FFFFFF"/>
                    </a:solidFill>
                  </a:tcPr>
                </a:tc>
                <a:tc>
                  <a:txBody>
                    <a:bodyPr/>
                    <a:lstStyle/>
                    <a:p>
                      <a:r>
                        <a:rPr sz="1400">
                          <a:solidFill>
                            <a:srgbClr val="263238"/>
                          </a:solidFill>
                          <a:latin typeface="Calibri"/>
                        </a:rPr>
                        <a:t>Axial o TC [r3]</a:t>
                      </a:r>
                    </a:p>
                  </a:txBody>
                  <a:tcPr>
                    <a:solidFill>
                      <a:srgbClr val="FFFFFF"/>
                    </a:solidFill>
                  </a:tcPr>
                </a:tc>
              </a:tr>
              <a:tr h="457200">
                <a:tc>
                  <a:txBody>
                    <a:bodyPr/>
                    <a:lstStyle/>
                    <a:p>
                      <a:r>
                        <a:rPr sz="1400">
                          <a:solidFill>
                            <a:srgbClr val="263238"/>
                          </a:solidFill>
                          <a:latin typeface="Calibri"/>
                        </a:rPr>
                        <a:t>Lisfranc</a:t>
                      </a:r>
                    </a:p>
                  </a:txBody>
                  <a:tcPr>
                    <a:solidFill>
                      <a:srgbClr val="EEF3F4"/>
                    </a:solidFill>
                  </a:tcPr>
                </a:tc>
                <a:tc>
                  <a:txBody>
                    <a:bodyPr/>
                    <a:lstStyle/>
                    <a:p>
                      <a:r>
                        <a:rPr sz="1400">
                          <a:solidFill>
                            <a:srgbClr val="263238"/>
                          </a:solidFill>
                          <a:latin typeface="Calibri"/>
                        </a:rPr>
                        <a:t>Distancias M1-M2 y C1-M2; congruencia de las bases</a:t>
                      </a:r>
                    </a:p>
                  </a:txBody>
                  <a:tcPr>
                    <a:solidFill>
                      <a:srgbClr val="EEF3F4"/>
                    </a:solidFill>
                  </a:tcPr>
                </a:tc>
                <a:tc>
                  <a:txBody>
                    <a:bodyPr/>
                    <a:lstStyle/>
                    <a:p>
                      <a:r>
                        <a:rPr sz="1400">
                          <a:solidFill>
                            <a:srgbClr val="263238"/>
                          </a:solidFill>
                          <a:latin typeface="Calibri"/>
                        </a:rPr>
                        <a:t>Cerca de 20 % mal diagnosticada [r5]; sensibilidad de la radiografía 81,8 % [r21]</a:t>
                      </a:r>
                    </a:p>
                  </a:txBody>
                  <a:tcPr>
                    <a:solidFill>
                      <a:srgbClr val="EEF3F4"/>
                    </a:solidFill>
                  </a:tcPr>
                </a:tc>
                <a:tc>
                  <a:txBody>
                    <a:bodyPr/>
                    <a:lstStyle/>
                    <a:p>
                      <a:r>
                        <a:rPr sz="1400">
                          <a:solidFill>
                            <a:srgbClr val="263238"/>
                          </a:solidFill>
                          <a:latin typeface="Calibri"/>
                        </a:rPr>
                        <a:t>Carga de peso, TC, RM [r27][r21]</a:t>
                      </a:r>
                    </a:p>
                  </a:txBody>
                  <a:tcPr>
                    <a:solidFill>
                      <a:srgbClr val="EEF3F4"/>
                    </a:solidFill>
                  </a:tcPr>
                </a:tc>
              </a:tr>
              <a:tr h="457200">
                <a:tc>
                  <a:txBody>
                    <a:bodyPr/>
                    <a:lstStyle/>
                    <a:p>
                      <a:r>
                        <a:rPr sz="1400">
                          <a:solidFill>
                            <a:srgbClr val="263238"/>
                          </a:solidFill>
                          <a:latin typeface="Calibri"/>
                        </a:rPr>
                        <a:t>Cuello femoral oculto</a:t>
                      </a:r>
                    </a:p>
                  </a:txBody>
                  <a:tcPr>
                    <a:solidFill>
                      <a:srgbClr val="FFFFFF"/>
                    </a:solidFill>
                  </a:tcPr>
                </a:tc>
                <a:tc>
                  <a:txBody>
                    <a:bodyPr/>
                    <a:lstStyle/>
                    <a:p>
                      <a:r>
                        <a:rPr sz="1400">
                          <a:solidFill>
                            <a:srgbClr val="263238"/>
                          </a:solidFill>
                          <a:latin typeface="Calibri"/>
                        </a:rPr>
                        <a:t>Trabéculas y cortical del cuello; fractura aislada del trocánter mayor</a:t>
                      </a:r>
                    </a:p>
                  </a:txBody>
                  <a:tcPr>
                    <a:solidFill>
                      <a:srgbClr val="FFFFFF"/>
                    </a:solidFill>
                  </a:tcPr>
                </a:tc>
                <a:tc>
                  <a:txBody>
                    <a:bodyPr/>
                    <a:lstStyle/>
                    <a:p>
                      <a:r>
                        <a:rPr sz="1400">
                          <a:solidFill>
                            <a:srgbClr val="263238"/>
                          </a:solidFill>
                          <a:latin typeface="Calibri"/>
                        </a:rPr>
                        <a:t>39 % de fractura quirúrgica oculta en ancianos con placa negativa [r8]</a:t>
                      </a:r>
                    </a:p>
                  </a:txBody>
                  <a:tcPr>
                    <a:solidFill>
                      <a:srgbClr val="FFFFFF"/>
                    </a:solidFill>
                  </a:tcPr>
                </a:tc>
                <a:tc>
                  <a:txBody>
                    <a:bodyPr/>
                    <a:lstStyle/>
                    <a:p>
                      <a:r>
                        <a:rPr sz="1400">
                          <a:solidFill>
                            <a:srgbClr val="263238"/>
                          </a:solidFill>
                          <a:latin typeface="Calibri"/>
                        </a:rPr>
                        <a:t>RM; TC si no hay RM [r8][r36]</a:t>
                      </a:r>
                    </a:p>
                  </a:txBody>
                  <a:tcPr>
                    <a:solidFill>
                      <a:srgbClr val="FFFFFF"/>
                    </a:solidFill>
                  </a:tcPr>
                </a:tc>
              </a:tr>
              <a:tr h="457200">
                <a:tc>
                  <a:txBody>
                    <a:bodyPr/>
                    <a:lstStyle/>
                    <a:p>
                      <a:r>
                        <a:rPr sz="1400">
                          <a:solidFill>
                            <a:srgbClr val="263238"/>
                          </a:solidFill>
                          <a:latin typeface="Calibri"/>
                        </a:rPr>
                        <a:t>Monteggia</a:t>
                      </a:r>
                    </a:p>
                  </a:txBody>
                  <a:tcPr>
                    <a:solidFill>
                      <a:srgbClr val="EEF3F4"/>
                    </a:solidFill>
                  </a:tcPr>
                </a:tc>
                <a:tc>
                  <a:txBody>
                    <a:bodyPr/>
                    <a:lstStyle/>
                    <a:p>
                      <a:r>
                        <a:rPr sz="1400">
                          <a:solidFill>
                            <a:srgbClr val="263238"/>
                          </a:solidFill>
                          <a:latin typeface="Calibri"/>
                        </a:rPr>
                        <a:t>Luxación de la cabeza radial con fractura o deformidad plástica del cúbito</a:t>
                      </a:r>
                    </a:p>
                  </a:txBody>
                  <a:tcPr>
                    <a:solidFill>
                      <a:srgbClr val="EEF3F4"/>
                    </a:solidFill>
                  </a:tcPr>
                </a:tc>
                <a:tc>
                  <a:txBody>
                    <a:bodyPr/>
                    <a:lstStyle/>
                    <a:p>
                      <a:r>
                        <a:rPr sz="1400">
                          <a:solidFill>
                            <a:srgbClr val="263238"/>
                          </a:solidFill>
                          <a:latin typeface="Calibri"/>
                        </a:rPr>
                        <a:t>8 de 39 omitidas en una serie [r34]</a:t>
                      </a:r>
                    </a:p>
                  </a:txBody>
                  <a:tcPr>
                    <a:solidFill>
                      <a:srgbClr val="EEF3F4"/>
                    </a:solidFill>
                  </a:tcPr>
                </a:tc>
                <a:tc>
                  <a:txBody>
                    <a:bodyPr/>
                    <a:lstStyle/>
                    <a:p>
                      <a:r>
                        <a:rPr sz="1400">
                          <a:solidFill>
                            <a:srgbClr val="263238"/>
                          </a:solidFill>
                          <a:latin typeface="Calibri"/>
                        </a:rPr>
                        <a:t>Incluir el codo; línea radiocapitelar con cautela [r17][r12]</a:t>
                      </a:r>
                    </a:p>
                  </a:txBody>
                  <a:tcPr>
                    <a:solidFill>
                      <a:srgbClr val="EEF3F4"/>
                    </a:solidFill>
                  </a:tcPr>
                </a:tc>
              </a:tr>
              <a:tr h="457200">
                <a:tc>
                  <a:txBody>
                    <a:bodyPr/>
                    <a:lstStyle/>
                    <a:p>
                      <a:r>
                        <a:rPr sz="1400">
                          <a:solidFill>
                            <a:srgbClr val="263238"/>
                          </a:solidFill>
                          <a:latin typeface="Calibri"/>
                        </a:rPr>
                        <a:t>Galeazzi</a:t>
                      </a:r>
                    </a:p>
                  </a:txBody>
                  <a:tcPr>
                    <a:solidFill>
                      <a:srgbClr val="FFFFFF"/>
                    </a:solidFill>
                  </a:tcPr>
                </a:tc>
                <a:tc>
                  <a:txBody>
                    <a:bodyPr/>
                    <a:lstStyle/>
                    <a:p>
                      <a:r>
                        <a:rPr sz="1400">
                          <a:solidFill>
                            <a:srgbClr val="263238"/>
                          </a:solidFill>
                          <a:latin typeface="Calibri"/>
                        </a:rPr>
                        <a:t>Fractura diafisaria del radio y articulación radiocubital distal</a:t>
                      </a:r>
                    </a:p>
                  </a:txBody>
                  <a:tcPr>
                    <a:solidFill>
                      <a:srgbClr val="FFFFFF"/>
                    </a:solidFill>
                  </a:tcPr>
                </a:tc>
                <a:tc>
                  <a:txBody>
                    <a:bodyPr/>
                    <a:lstStyle/>
                    <a:p>
                      <a:r>
                        <a:rPr sz="1400">
                          <a:solidFill>
                            <a:srgbClr val="263238"/>
                          </a:solidFill>
                          <a:latin typeface="Calibri"/>
                        </a:rPr>
                        <a:t>Subdiagnóstico común [r33]</a:t>
                      </a:r>
                    </a:p>
                  </a:txBody>
                  <a:tcPr>
                    <a:solidFill>
                      <a:srgbClr val="FFFFFF"/>
                    </a:solidFill>
                  </a:tcPr>
                </a:tc>
                <a:tc>
                  <a:txBody>
                    <a:bodyPr/>
                    <a:lstStyle/>
                    <a:p>
                      <a:r>
                        <a:rPr sz="1400">
                          <a:solidFill>
                            <a:srgbClr val="263238"/>
                          </a:solidFill>
                          <a:latin typeface="Calibri"/>
                        </a:rPr>
                        <a:t>Revisar la articulación radiocubital distal</a:t>
                      </a:r>
                    </a:p>
                  </a:txBody>
                  <a:tcPr>
                    <a:solidFill>
                      <a:srgbClr val="FFFFFF"/>
                    </a:solidFill>
                  </a:tcPr>
                </a:tc>
              </a:tr>
              <a:tr h="457200">
                <a:tc>
                  <a:txBody>
                    <a:bodyPr/>
                    <a:lstStyle/>
                    <a:p>
                      <a:r>
                        <a:rPr sz="1400">
                          <a:solidFill>
                            <a:srgbClr val="263238"/>
                          </a:solidFill>
                          <a:latin typeface="Calibri"/>
                        </a:rPr>
                        <a:t>Perilunar</a:t>
                      </a:r>
                    </a:p>
                  </a:txBody>
                  <a:tcPr>
                    <a:solidFill>
                      <a:srgbClr val="EEF3F4"/>
                    </a:solidFill>
                  </a:tcPr>
                </a:tc>
                <a:tc>
                  <a:txBody>
                    <a:bodyPr/>
                    <a:lstStyle/>
                    <a:p>
                      <a:r>
                        <a:rPr sz="1400">
                          <a:solidFill>
                            <a:srgbClr val="263238"/>
                          </a:solidFill>
                          <a:latin typeface="Calibri"/>
                        </a:rPr>
                        <a:t>Arcos de Gilula rotos en muñeca en neutro</a:t>
                      </a:r>
                    </a:p>
                  </a:txBody>
                  <a:tcPr>
                    <a:solidFill>
                      <a:srgbClr val="EEF3F4"/>
                    </a:solidFill>
                  </a:tcPr>
                </a:tc>
                <a:tc>
                  <a:txBody>
                    <a:bodyPr/>
                    <a:lstStyle/>
                    <a:p>
                      <a:r>
                        <a:rPr sz="1400">
                          <a:solidFill>
                            <a:srgbClr val="263238"/>
                          </a:solidFill>
                          <a:latin typeface="Calibri"/>
                        </a:rPr>
                        <a:t>25 % omitida al inicio [r4]</a:t>
                      </a:r>
                    </a:p>
                  </a:txBody>
                  <a:tcPr>
                    <a:solidFill>
                      <a:srgbClr val="EEF3F4"/>
                    </a:solidFill>
                  </a:tcPr>
                </a:tc>
                <a:tc>
                  <a:txBody>
                    <a:bodyPr/>
                    <a:lstStyle/>
                    <a:p>
                      <a:r>
                        <a:rPr sz="1400">
                          <a:solidFill>
                            <a:srgbClr val="263238"/>
                          </a:solidFill>
                          <a:latin typeface="Calibri"/>
                        </a:rPr>
                        <a:t>Proyecciones ortogonales (práctica habitual) y valoración urgente: la demora empeora el resultado [r4]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48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Reglas de decisión para pedir radiografía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Vazirizadeh-Mahabadi M et al. Arch Acad Emerg Med. 2023. doi:10.22037/aaem.v11i1.1833</a:t>
            </a:r>
          </a:p>
          <a:p>
            <a:r>
              <a:rPr sz="800">
                <a:solidFill>
                  <a:srgbClr val="5A6469"/>
                </a:solidFill>
                <a:latin typeface="Calibri"/>
              </a:rPr>
              <a:t>[r10] Rossie D. Cureus. 2026. doi:10.7759/cureus.111769</a:t>
            </a:r>
          </a:p>
          <a:p>
            <a:r>
              <a:rPr sz="800">
                <a:solidFill>
                  <a:srgbClr val="5A6469"/>
                </a:solidFill>
                <a:latin typeface="Calibri"/>
              </a:rPr>
              <a:t>[r15] National Institute for Health and Care Excellence. NICE guideline NG38. 2016.</a:t>
            </a:r>
          </a:p>
          <a:p>
            <a:r>
              <a:rPr sz="800">
                <a:solidFill>
                  <a:srgbClr val="5A6469"/>
                </a:solidFill>
                <a:latin typeface="Calibri"/>
              </a:rPr>
              <a:t>[r20] Gomes YE et al. BMC Musculoskelet Disord. 2022. doi:10.1186/s12891-022-05831-7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reglas de decisión responden una pregunta previa a la lectura: ¿hace falta la radiografía?</a:t>
            </a:r>
          </a:p>
          <a:p>
            <a:pPr marL="347472" indent="-347472">
              <a:spcAft>
                <a:spcPts val="1400"/>
              </a:spcAft>
              <a:buChar char="•"/>
            </a:pPr>
            <a:r>
              <a:rPr sz="2400">
                <a:solidFill>
                  <a:srgbClr val="263238"/>
                </a:solidFill>
                <a:latin typeface="Calibri"/>
              </a:rPr>
              <a:t>Se diseñaron para no perder fracturas, por eso son muy sensibles y poco específicas.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48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Reglas de decisión: sensibilidad y especificidad (porcentaje)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[r37] Beckenkamp PR et al. Br J Sports Med. 2017. doi:10.1136/bjsports-2016-096858</a:t>
            </a:r>
          </a:p>
          <a:p>
            <a:r>
              <a:rPr sz="800">
                <a:solidFill>
                  <a:srgbClr val="5A6469"/>
                </a:solidFill>
                <a:latin typeface="Calibri"/>
              </a:rPr>
              <a:t>[r20] Gomes YE et al. BMC Musculoskelet Disord. 2022. doi:10.1186/s12891-022-05831-7</a:t>
            </a:r>
          </a:p>
          <a:p>
            <a:r>
              <a:rPr sz="800">
                <a:solidFill>
                  <a:srgbClr val="5A6469"/>
                </a:solidFill>
                <a:latin typeface="Calibri"/>
              </a:rPr>
              <a:t>[r39] Sims JI et al. Eur Radiol. 2020. doi:10.1007/s00330-020-06804-x</a:t>
            </a:r>
          </a:p>
          <a:p>
            <a:r>
              <a:rPr sz="800">
                <a:solidFill>
                  <a:srgbClr val="5A6469"/>
                </a:solidFill>
                <a:latin typeface="Calibri"/>
              </a:rPr>
              <a:t>[r9] Vazirizadeh-Mahabadi M et al. Arch Acad Emerg Med. 2023. doi:10.22037/aaem.v11i1.1833</a:t>
            </a:r>
          </a:p>
          <a:p>
            <a:r>
              <a:rPr sz="800">
                <a:solidFill>
                  <a:srgbClr val="5A6469"/>
                </a:solidFill>
                <a:latin typeface="Calibri"/>
              </a:rPr>
              <a:t>[r43] Stiell IG et al. N Engl J Med. 2003. doi:10.1056/NEJMoa031375</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48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Rendimiento de las reglas de decisión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Vazirizadeh-Mahabadi M et al. Arch Acad Emerg Med. 2023. doi:10.22037/aaem.v11i1.1833</a:t>
            </a:r>
          </a:p>
          <a:p>
            <a:r>
              <a:rPr sz="800">
                <a:solidFill>
                  <a:srgbClr val="5A6469"/>
                </a:solidFill>
                <a:latin typeface="Calibri"/>
              </a:rPr>
              <a:t>[r20] Gomes YE et al. BMC Musculoskelet Disord. 2022. doi:10.1186/s12891-022-05831-7</a:t>
            </a:r>
          </a:p>
          <a:p>
            <a:r>
              <a:rPr sz="800">
                <a:solidFill>
                  <a:srgbClr val="5A6469"/>
                </a:solidFill>
                <a:latin typeface="Calibri"/>
              </a:rPr>
              <a:t>[r37] Beckenkamp PR et al. Br J Sports Med. 2017. doi:10.1136/bjsports-2016-096858</a:t>
            </a:r>
          </a:p>
          <a:p>
            <a:r>
              <a:rPr sz="800">
                <a:solidFill>
                  <a:srgbClr val="5A6469"/>
                </a:solidFill>
                <a:latin typeface="Calibri"/>
              </a:rPr>
              <a:t>[r39] Sims JI et al. Eur Radiol. 2020. doi:10.1007/s00330-020-06804-x</a:t>
            </a:r>
          </a:p>
          <a:p>
            <a:r>
              <a:rPr sz="800">
                <a:solidFill>
                  <a:srgbClr val="5A6469"/>
                </a:solidFill>
                <a:latin typeface="Calibri"/>
              </a:rPr>
              <a:t>[r41] Hoffman JR et al. National Emergency X-Radiography Utilization Study Group. 2000. doi:10.1056/NEJM200007133430203</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Regla</a:t>
                      </a:r>
                    </a:p>
                  </a:txBody>
                  <a:tcPr>
                    <a:solidFill>
                      <a:srgbClr val="0F5F6B"/>
                    </a:solidFill>
                  </a:tcPr>
                </a:tc>
                <a:tc>
                  <a:txBody>
                    <a:bodyPr/>
                    <a:lstStyle/>
                    <a:p>
                      <a:r>
                        <a:rPr sz="1400" b="1">
                          <a:solidFill>
                            <a:srgbClr val="FFFFFF"/>
                          </a:solidFill>
                          <a:latin typeface="Calibri"/>
                        </a:rPr>
                        <a:t>Fuente</a:t>
                      </a:r>
                    </a:p>
                  </a:txBody>
                  <a:tcPr>
                    <a:solidFill>
                      <a:srgbClr val="0F5F6B"/>
                    </a:solidFill>
                  </a:tcPr>
                </a:tc>
                <a:tc>
                  <a:txBody>
                    <a:bodyPr/>
                    <a:lstStyle/>
                    <a:p>
                      <a:r>
                        <a:rPr sz="1400" b="1">
                          <a:solidFill>
                            <a:srgbClr val="FFFFFF"/>
                          </a:solidFill>
                          <a:latin typeface="Calibri"/>
                        </a:rPr>
                        <a:t>Sensibilidad</a:t>
                      </a:r>
                    </a:p>
                  </a:txBody>
                  <a:tcPr>
                    <a:solidFill>
                      <a:srgbClr val="0F5F6B"/>
                    </a:solidFill>
                  </a:tcPr>
                </a:tc>
                <a:tc>
                  <a:txBody>
                    <a:bodyPr/>
                    <a:lstStyle/>
                    <a:p>
                      <a:r>
                        <a:rPr sz="1400" b="1">
                          <a:solidFill>
                            <a:srgbClr val="FFFFFF"/>
                          </a:solidFill>
                          <a:latin typeface="Calibri"/>
                        </a:rPr>
                        <a:t>Especificidad</a:t>
                      </a:r>
                    </a:p>
                  </a:txBody>
                  <a:tcPr>
                    <a:solidFill>
                      <a:srgbClr val="0F5F6B"/>
                    </a:solidFill>
                  </a:tcPr>
                </a:tc>
              </a:tr>
              <a:tr h="457200">
                <a:tc>
                  <a:txBody>
                    <a:bodyPr/>
                    <a:lstStyle/>
                    <a:p>
                      <a:r>
                        <a:rPr sz="1400">
                          <a:solidFill>
                            <a:srgbClr val="263238"/>
                          </a:solidFill>
                          <a:latin typeface="Calibri"/>
                        </a:rPr>
                        <a:t>Ottawa tobillo (metaanálisis, 66 estudios)</a:t>
                      </a:r>
                    </a:p>
                  </a:txBody>
                  <a:tcPr>
                    <a:solidFill>
                      <a:srgbClr val="EEF3F4"/>
                    </a:solidFill>
                  </a:tcPr>
                </a:tc>
                <a:tc>
                  <a:txBody>
                    <a:bodyPr/>
                    <a:lstStyle/>
                    <a:p>
                      <a:r>
                        <a:rPr sz="1400">
                          <a:solidFill>
                            <a:srgbClr val="263238"/>
                          </a:solidFill>
                          <a:latin typeface="Calibri"/>
                        </a:rPr>
                        <a:t>Beckenkamp y cols. 2017 [r37]</a:t>
                      </a:r>
                    </a:p>
                  </a:txBody>
                  <a:tcPr>
                    <a:solidFill>
                      <a:srgbClr val="EEF3F4"/>
                    </a:solidFill>
                  </a:tcPr>
                </a:tc>
                <a:tc>
                  <a:txBody>
                    <a:bodyPr/>
                    <a:lstStyle/>
                    <a:p>
                      <a:r>
                        <a:rPr sz="1400">
                          <a:solidFill>
                            <a:srgbClr val="263238"/>
                          </a:solidFill>
                          <a:latin typeface="Calibri"/>
                        </a:rPr>
                        <a:t>99,4 %</a:t>
                      </a:r>
                    </a:p>
                  </a:txBody>
                  <a:tcPr>
                    <a:solidFill>
                      <a:srgbClr val="EEF3F4"/>
                    </a:solidFill>
                  </a:tcPr>
                </a:tc>
                <a:tc>
                  <a:txBody>
                    <a:bodyPr/>
                    <a:lstStyle/>
                    <a:p>
                      <a:r>
                        <a:rPr sz="1400">
                          <a:solidFill>
                            <a:srgbClr val="263238"/>
                          </a:solidFill>
                          <a:latin typeface="Calibri"/>
                        </a:rPr>
                        <a:t>35,3 %</a:t>
                      </a:r>
                    </a:p>
                  </a:txBody>
                  <a:tcPr>
                    <a:solidFill>
                      <a:srgbClr val="EEF3F4"/>
                    </a:solidFill>
                  </a:tcPr>
                </a:tc>
              </a:tr>
              <a:tr h="457200">
                <a:tc>
                  <a:txBody>
                    <a:bodyPr/>
                    <a:lstStyle/>
                    <a:p>
                      <a:r>
                        <a:rPr sz="1400">
                          <a:solidFill>
                            <a:srgbClr val="263238"/>
                          </a:solidFill>
                          <a:latin typeface="Calibri"/>
                        </a:rPr>
                        <a:t>Ottawa tobillo, adultos (metaanálisis, 15 estudios)</a:t>
                      </a:r>
                    </a:p>
                  </a:txBody>
                  <a:tcPr>
                    <a:solidFill>
                      <a:srgbClr val="FFFFFF"/>
                    </a:solidFill>
                  </a:tcPr>
                </a:tc>
                <a:tc>
                  <a:txBody>
                    <a:bodyPr/>
                    <a:lstStyle/>
                    <a:p>
                      <a:r>
                        <a:rPr sz="1400">
                          <a:solidFill>
                            <a:srgbClr val="263238"/>
                          </a:solidFill>
                          <a:latin typeface="Calibri"/>
                        </a:rPr>
                        <a:t>Gomes y cols. 2022 [r20]</a:t>
                      </a:r>
                    </a:p>
                  </a:txBody>
                  <a:tcPr>
                    <a:solidFill>
                      <a:srgbClr val="FFFFFF"/>
                    </a:solidFill>
                  </a:tcPr>
                </a:tc>
                <a:tc>
                  <a:txBody>
                    <a:bodyPr/>
                    <a:lstStyle/>
                    <a:p>
                      <a:r>
                        <a:rPr sz="1400">
                          <a:solidFill>
                            <a:srgbClr val="263238"/>
                          </a:solidFill>
                          <a:latin typeface="Calibri"/>
                        </a:rPr>
                        <a:t>91 %</a:t>
                      </a:r>
                    </a:p>
                  </a:txBody>
                  <a:tcPr>
                    <a:solidFill>
                      <a:srgbClr val="FFFFFF"/>
                    </a:solidFill>
                  </a:tcPr>
                </a:tc>
                <a:tc>
                  <a:txBody>
                    <a:bodyPr/>
                    <a:lstStyle/>
                    <a:p>
                      <a:r>
                        <a:rPr sz="1400">
                          <a:solidFill>
                            <a:srgbClr val="263238"/>
                          </a:solidFill>
                          <a:latin typeface="Calibri"/>
                        </a:rPr>
                        <a:t>25 %</a:t>
                      </a:r>
                    </a:p>
                  </a:txBody>
                  <a:tcPr>
                    <a:solidFill>
                      <a:srgbClr val="FFFFFF"/>
                    </a:solidFill>
                  </a:tcPr>
                </a:tc>
              </a:tr>
              <a:tr h="457200">
                <a:tc>
                  <a:txBody>
                    <a:bodyPr/>
                    <a:lstStyle/>
                    <a:p>
                      <a:r>
                        <a:rPr sz="1400">
                          <a:solidFill>
                            <a:srgbClr val="263238"/>
                          </a:solidFill>
                          <a:latin typeface="Calibri"/>
                        </a:rPr>
                        <a:t>Ottawa rodilla, adultos (metaanálisis, 8 estudios)</a:t>
                      </a:r>
                    </a:p>
                  </a:txBody>
                  <a:tcPr>
                    <a:solidFill>
                      <a:srgbClr val="EEF3F4"/>
                    </a:solidFill>
                  </a:tcPr>
                </a:tc>
                <a:tc>
                  <a:txBody>
                    <a:bodyPr/>
                    <a:lstStyle/>
                    <a:p>
                      <a:r>
                        <a:rPr sz="1400">
                          <a:solidFill>
                            <a:srgbClr val="263238"/>
                          </a:solidFill>
                          <a:latin typeface="Calibri"/>
                        </a:rPr>
                        <a:t>Sims y cols. 2020 [r39]</a:t>
                      </a:r>
                    </a:p>
                  </a:txBody>
                  <a:tcPr>
                    <a:solidFill>
                      <a:srgbClr val="EEF3F4"/>
                    </a:solidFill>
                  </a:tcPr>
                </a:tc>
                <a:tc>
                  <a:txBody>
                    <a:bodyPr/>
                    <a:lstStyle/>
                    <a:p>
                      <a:r>
                        <a:rPr sz="1400">
                          <a:solidFill>
                            <a:srgbClr val="263238"/>
                          </a:solidFill>
                          <a:latin typeface="Calibri"/>
                        </a:rPr>
                        <a:t>99 %</a:t>
                      </a:r>
                    </a:p>
                  </a:txBody>
                  <a:tcPr>
                    <a:solidFill>
                      <a:srgbClr val="EEF3F4"/>
                    </a:solidFill>
                  </a:tcPr>
                </a:tc>
                <a:tc>
                  <a:txBody>
                    <a:bodyPr/>
                    <a:lstStyle/>
                    <a:p>
                      <a:r>
                        <a:rPr sz="1400">
                          <a:solidFill>
                            <a:srgbClr val="263238"/>
                          </a:solidFill>
                          <a:latin typeface="Calibri"/>
                        </a:rPr>
                        <a:t>49 %</a:t>
                      </a:r>
                    </a:p>
                  </a:txBody>
                  <a:tcPr>
                    <a:solidFill>
                      <a:srgbClr val="EEF3F4"/>
                    </a:solidFill>
                  </a:tcPr>
                </a:tc>
              </a:tr>
              <a:tr h="457200">
                <a:tc>
                  <a:txBody>
                    <a:bodyPr/>
                    <a:lstStyle/>
                    <a:p>
                      <a:r>
                        <a:rPr sz="1400">
                          <a:solidFill>
                            <a:srgbClr val="263238"/>
                          </a:solidFill>
                          <a:latin typeface="Calibri"/>
                        </a:rPr>
                        <a:t>Regla canadiense de columna cervical (metaanálisis)</a:t>
                      </a:r>
                    </a:p>
                  </a:txBody>
                  <a:tcPr>
                    <a:solidFill>
                      <a:srgbClr val="FFFFFF"/>
                    </a:solidFill>
                  </a:tcPr>
                </a:tc>
                <a:tc>
                  <a:txBody>
                    <a:bodyPr/>
                    <a:lstStyle/>
                    <a:p>
                      <a:r>
                        <a:rPr sz="1400">
                          <a:solidFill>
                            <a:srgbClr val="263238"/>
                          </a:solidFill>
                          <a:latin typeface="Calibri"/>
                        </a:rPr>
                        <a:t>Vazirizadeh y Yarahmadi 2023 [r9]</a:t>
                      </a:r>
                    </a:p>
                  </a:txBody>
                  <a:tcPr>
                    <a:solidFill>
                      <a:srgbClr val="FFFFFF"/>
                    </a:solidFill>
                  </a:tcPr>
                </a:tc>
                <a:tc>
                  <a:txBody>
                    <a:bodyPr/>
                    <a:lstStyle/>
                    <a:p>
                      <a:r>
                        <a:rPr sz="1400">
                          <a:solidFill>
                            <a:srgbClr val="263238"/>
                          </a:solidFill>
                          <a:latin typeface="Calibri"/>
                        </a:rPr>
                        <a:t>98,7 %</a:t>
                      </a:r>
                    </a:p>
                  </a:txBody>
                  <a:tcPr>
                    <a:solidFill>
                      <a:srgbClr val="FFFFFF"/>
                    </a:solidFill>
                  </a:tcPr>
                </a:tc>
                <a:tc>
                  <a:txBody>
                    <a:bodyPr/>
                    <a:lstStyle/>
                    <a:p>
                      <a:r>
                        <a:rPr sz="1400">
                          <a:solidFill>
                            <a:srgbClr val="263238"/>
                          </a:solidFill>
                          <a:latin typeface="Calibri"/>
                        </a:rPr>
                        <a:t>16,7 %</a:t>
                      </a:r>
                    </a:p>
                  </a:txBody>
                  <a:tcPr>
                    <a:solidFill>
                      <a:srgbClr val="FFFFFF"/>
                    </a:solidFill>
                  </a:tcPr>
                </a:tc>
              </a:tr>
              <a:tr h="457200">
                <a:tc>
                  <a:txBody>
                    <a:bodyPr/>
                    <a:lstStyle/>
                    <a:p>
                      <a:r>
                        <a:rPr sz="1400">
                          <a:solidFill>
                            <a:srgbClr val="263238"/>
                          </a:solidFill>
                          <a:latin typeface="Calibri"/>
                        </a:rPr>
                        <a:t>NEXUS (metaanálisis)</a:t>
                      </a:r>
                    </a:p>
                  </a:txBody>
                  <a:tcPr>
                    <a:solidFill>
                      <a:srgbClr val="EEF3F4"/>
                    </a:solidFill>
                  </a:tcPr>
                </a:tc>
                <a:tc>
                  <a:txBody>
                    <a:bodyPr/>
                    <a:lstStyle/>
                    <a:p>
                      <a:r>
                        <a:rPr sz="1400">
                          <a:solidFill>
                            <a:srgbClr val="263238"/>
                          </a:solidFill>
                          <a:latin typeface="Calibri"/>
                        </a:rPr>
                        <a:t>Vazirizadeh y Yarahmadi 2023 [r9]</a:t>
                      </a:r>
                    </a:p>
                  </a:txBody>
                  <a:tcPr>
                    <a:solidFill>
                      <a:srgbClr val="EEF3F4"/>
                    </a:solidFill>
                  </a:tcPr>
                </a:tc>
                <a:tc>
                  <a:txBody>
                    <a:bodyPr/>
                    <a:lstStyle/>
                    <a:p>
                      <a:r>
                        <a:rPr sz="1400">
                          <a:solidFill>
                            <a:srgbClr val="263238"/>
                          </a:solidFill>
                          <a:latin typeface="Calibri"/>
                        </a:rPr>
                        <a:t>89,9 %</a:t>
                      </a:r>
                    </a:p>
                  </a:txBody>
                  <a:tcPr>
                    <a:solidFill>
                      <a:srgbClr val="EEF3F4"/>
                    </a:solidFill>
                  </a:tcPr>
                </a:tc>
                <a:tc>
                  <a:txBody>
                    <a:bodyPr/>
                    <a:lstStyle/>
                    <a:p>
                      <a:r>
                        <a:rPr sz="1400">
                          <a:solidFill>
                            <a:srgbClr val="263238"/>
                          </a:solidFill>
                          <a:latin typeface="Calibri"/>
                        </a:rPr>
                        <a:t>39,8 %</a:t>
                      </a:r>
                    </a:p>
                  </a:txBody>
                  <a:tcPr>
                    <a:solidFill>
                      <a:srgbClr val="EEF3F4"/>
                    </a:solidFill>
                  </a:tcPr>
                </a:tc>
              </a:tr>
              <a:tr h="457200">
                <a:tc>
                  <a:txBody>
                    <a:bodyPr/>
                    <a:lstStyle/>
                    <a:p>
                      <a:r>
                        <a:rPr sz="1400">
                          <a:solidFill>
                            <a:srgbClr val="263238"/>
                          </a:solidFill>
                          <a:latin typeface="Calibri"/>
                        </a:rPr>
                        <a:t>Regla canadiense (cohorte directa)</a:t>
                      </a:r>
                    </a:p>
                  </a:txBody>
                  <a:tcPr>
                    <a:solidFill>
                      <a:srgbClr val="FFFFFF"/>
                    </a:solidFill>
                  </a:tcPr>
                </a:tc>
                <a:tc>
                  <a:txBody>
                    <a:bodyPr/>
                    <a:lstStyle/>
                    <a:p>
                      <a:r>
                        <a:rPr sz="1400">
                          <a:solidFill>
                            <a:srgbClr val="263238"/>
                          </a:solidFill>
                          <a:latin typeface="Calibri"/>
                        </a:rPr>
                        <a:t>Stiell y cols. 2003 [r43]</a:t>
                      </a:r>
                    </a:p>
                  </a:txBody>
                  <a:tcPr>
                    <a:solidFill>
                      <a:srgbClr val="FFFFFF"/>
                    </a:solidFill>
                  </a:tcPr>
                </a:tc>
                <a:tc>
                  <a:txBody>
                    <a:bodyPr/>
                    <a:lstStyle/>
                    <a:p>
                      <a:r>
                        <a:rPr sz="1400">
                          <a:solidFill>
                            <a:srgbClr val="263238"/>
                          </a:solidFill>
                          <a:latin typeface="Calibri"/>
                        </a:rPr>
                        <a:t>99,4 %</a:t>
                      </a:r>
                    </a:p>
                  </a:txBody>
                  <a:tcPr>
                    <a:solidFill>
                      <a:srgbClr val="FFFFFF"/>
                    </a:solidFill>
                  </a:tcPr>
                </a:tc>
                <a:tc>
                  <a:txBody>
                    <a:bodyPr/>
                    <a:lstStyle/>
                    <a:p>
                      <a:r>
                        <a:rPr sz="1400">
                          <a:solidFill>
                            <a:srgbClr val="263238"/>
                          </a:solidFill>
                          <a:latin typeface="Calibri"/>
                        </a:rPr>
                        <a:t>45,1 %</a:t>
                      </a:r>
                    </a:p>
                  </a:txBody>
                  <a:tcPr>
                    <a:solidFill>
                      <a:srgbClr val="FFFFFF"/>
                    </a:solidFill>
                  </a:tcPr>
                </a:tc>
              </a:tr>
              <a:tr h="457200">
                <a:tc>
                  <a:txBody>
                    <a:bodyPr/>
                    <a:lstStyle/>
                    <a:p>
                      <a:r>
                        <a:rPr sz="1400">
                          <a:solidFill>
                            <a:srgbClr val="263238"/>
                          </a:solidFill>
                          <a:latin typeface="Calibri"/>
                        </a:rPr>
                        <a:t>NEXUS (cohorte directa)</a:t>
                      </a:r>
                    </a:p>
                  </a:txBody>
                  <a:tcPr>
                    <a:solidFill>
                      <a:srgbClr val="EEF3F4"/>
                    </a:solidFill>
                  </a:tcPr>
                </a:tc>
                <a:tc>
                  <a:txBody>
                    <a:bodyPr/>
                    <a:lstStyle/>
                    <a:p>
                      <a:r>
                        <a:rPr sz="1400">
                          <a:solidFill>
                            <a:srgbClr val="263238"/>
                          </a:solidFill>
                          <a:latin typeface="Calibri"/>
                        </a:rPr>
                        <a:t>Stiell y cols. 2003 [r43]</a:t>
                      </a:r>
                    </a:p>
                  </a:txBody>
                  <a:tcPr>
                    <a:solidFill>
                      <a:srgbClr val="EEF3F4"/>
                    </a:solidFill>
                  </a:tcPr>
                </a:tc>
                <a:tc>
                  <a:txBody>
                    <a:bodyPr/>
                    <a:lstStyle/>
                    <a:p>
                      <a:r>
                        <a:rPr sz="1400">
                          <a:solidFill>
                            <a:srgbClr val="263238"/>
                          </a:solidFill>
                          <a:latin typeface="Calibri"/>
                        </a:rPr>
                        <a:t>90,7 %</a:t>
                      </a:r>
                    </a:p>
                  </a:txBody>
                  <a:tcPr>
                    <a:solidFill>
                      <a:srgbClr val="EEF3F4"/>
                    </a:solidFill>
                  </a:tcPr>
                </a:tc>
                <a:tc>
                  <a:txBody>
                    <a:bodyPr/>
                    <a:lstStyle/>
                    <a:p>
                      <a:r>
                        <a:rPr sz="1400">
                          <a:solidFill>
                            <a:srgbClr val="263238"/>
                          </a:solidFill>
                          <a:latin typeface="Calibri"/>
                        </a:rPr>
                        <a:t>36,8 %</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48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Cuándo pedir TC o RM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Magnussen AP et al. BMJ Open Qual. 2020. doi:10.1136/bmjoq-2018-000550</a:t>
            </a:r>
          </a:p>
          <a:p>
            <a:r>
              <a:rPr sz="800">
                <a:solidFill>
                  <a:srgbClr val="5A6469"/>
                </a:solidFill>
                <a:latin typeface="Calibri"/>
              </a:rPr>
              <a:t>[r7] Bäcker HC et al. J Wrist Surg. 2020. doi:10.1055/s-0039-1693147</a:t>
            </a:r>
          </a:p>
          <a:p>
            <a:r>
              <a:rPr sz="800">
                <a:solidFill>
                  <a:srgbClr val="5A6469"/>
                </a:solidFill>
                <a:latin typeface="Calibri"/>
              </a:rPr>
              <a:t>[r8] Haj-Mirzaian A et al. Radiology. 2020. doi:10.1148/radiol.2020192167</a:t>
            </a:r>
          </a:p>
          <a:p>
            <a:r>
              <a:rPr sz="800">
                <a:solidFill>
                  <a:srgbClr val="5A6469"/>
                </a:solidFill>
                <a:latin typeface="Calibri"/>
              </a:rPr>
              <a:t>[r10] Rossie D. Cureus. 2026. doi:10.7759/cureus.111769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radiografía es la primera línea y, con sospecha persistente y placa normal, no es la última.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48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Sospecha de escafoides con radiografía negativa: sensibilidad y especificidad por prueba y fuente (porcentaje)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Yin ZG et al. Clin Orthop Relat Res. 2010. doi:10.1007/s11999-009-1081-6</a:t>
            </a:r>
          </a:p>
          <a:p>
            <a:r>
              <a:rPr sz="1000">
                <a:solidFill>
                  <a:srgbClr val="5A6469"/>
                </a:solidFill>
                <a:latin typeface="Calibri"/>
              </a:rPr>
              <a:t>[r35] Mallee WH et al. Cochrane Database Syst Rev. 2015. doi:10.1002/14651858.CD010023.pub2</a:t>
            </a:r>
          </a:p>
          <a:p>
            <a:r>
              <a:rPr sz="1000">
                <a:solidFill>
                  <a:srgbClr val="5A6469"/>
                </a:solidFill>
                <a:latin typeface="Calibri"/>
              </a:rPr>
              <a:t>[r7] Bäcker HC et al. J Wrist Surg. 2020. doi:10.1055/s-0039-1693147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48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Anciano con dolor de cadera y radiografía negativa o dudosa: frecuencia de fractura quirúrgica oculta (RM como referencia)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Haj-Mirzaian A et al. Radiology. 2020. doi:10.1148/radiol.2020192167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48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la solicitud a la imagen que corresponde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Magnussen AP et al. BMJ Open Qual. 2020. doi:10.1136/bmjoq-2018-000550</a:t>
            </a:r>
          </a:p>
          <a:p>
            <a:r>
              <a:rPr sz="800">
                <a:solidFill>
                  <a:srgbClr val="5A6469"/>
                </a:solidFill>
                <a:latin typeface="Calibri"/>
              </a:rPr>
              <a:t>[r8] Haj-Mirzaian A et al. Radiology. 2020. doi:10.1148/radiol.2020192167</a:t>
            </a:r>
          </a:p>
          <a:p>
            <a:r>
              <a:rPr sz="800">
                <a:solidFill>
                  <a:srgbClr val="5A6469"/>
                </a:solidFill>
                <a:latin typeface="Calibri"/>
              </a:rPr>
              <a:t>[r10] Rossie D. Cureus. 2026. doi:10.7759/cureus.111769</a:t>
            </a:r>
          </a:p>
          <a:p>
            <a:r>
              <a:rPr sz="800">
                <a:solidFill>
                  <a:srgbClr val="5A6469"/>
                </a:solidFill>
                <a:latin typeface="Calibri"/>
              </a:rPr>
              <a:t>[r15] National Institute for Health and Care Excellence. NICE guideline NG38.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flujo resume el bloque anterior: decidir si hace falta la radiografía, asegurar que sirva, leerla en orden, y no cerrar el caso si la sospecha clínica sigue.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48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Algoritmo: de la solicitud a la imagen que corresponde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Magnussen AP et al. BMJ Open Qual. 2020. doi:10.1136/bmjoq-2018-000550</a:t>
            </a:r>
          </a:p>
          <a:p>
            <a:r>
              <a:rPr sz="800">
                <a:solidFill>
                  <a:srgbClr val="5A6469"/>
                </a:solidFill>
                <a:latin typeface="Calibri"/>
              </a:rPr>
              <a:t>[r8] Haj-Mirzaian A et al. Radiology. 2020. doi:10.1148/radiol.2020192167</a:t>
            </a:r>
          </a:p>
          <a:p>
            <a:r>
              <a:rPr sz="800">
                <a:solidFill>
                  <a:srgbClr val="5A6469"/>
                </a:solidFill>
                <a:latin typeface="Calibri"/>
              </a:rPr>
              <a:t>[r10] Rossie D. Cureus. 2026. doi:10.7759/cureus.111769</a:t>
            </a:r>
          </a:p>
          <a:p>
            <a:r>
              <a:rPr sz="800">
                <a:solidFill>
                  <a:srgbClr val="5A6469"/>
                </a:solidFill>
                <a:latin typeface="Calibri"/>
              </a:rPr>
              <a:t>[r15] National Institute for Health and Care Excellence. NICE guideline NG38.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no sustituye el protocolo de su servicio.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48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Lectura sistemática y decisión de imagen adicional en trauma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Magnussen AP et al. BMJ Open Qual. 2020. doi:10.1136/bmjoq-2018-000550</a:t>
            </a:r>
          </a:p>
          <a:p>
            <a:r>
              <a:rPr sz="800">
                <a:solidFill>
                  <a:srgbClr val="5A6469"/>
                </a:solidFill>
                <a:latin typeface="Calibri"/>
              </a:rPr>
              <a:t>[r8] Haj-Mirzaian A et al. Radiology. 2020. doi:10.1148/radiol.2020192167</a:t>
            </a:r>
          </a:p>
          <a:p>
            <a:r>
              <a:rPr sz="800">
                <a:solidFill>
                  <a:srgbClr val="5A6469"/>
                </a:solidFill>
                <a:latin typeface="Calibri"/>
              </a:rPr>
              <a:t>[r10] Rossie D. Cureus. 2026. doi:10.7759/cureus.111769</a:t>
            </a:r>
          </a:p>
          <a:p>
            <a:r>
              <a:rPr sz="800">
                <a:solidFill>
                  <a:srgbClr val="5A6469"/>
                </a:solidFill>
                <a:latin typeface="Calibri"/>
              </a:rPr>
              <a:t>[r15] National Institute for Health and Care Excellence. NICE guideline NG38. 2016.</a:t>
            </a:r>
          </a:p>
        </p:txBody>
      </p:sp>
      <p:sp>
        <p:nvSpPr>
          <p:cNvPr id="6" name="Rounded Rectangle 5"/>
          <p:cNvSpPr/>
          <p:nvPr/>
        </p:nvSpPr>
        <p:spPr>
          <a:xfrm>
            <a:off x="4754880" y="1508760"/>
            <a:ext cx="2743200" cy="24430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Trauma de extremidad o columna con posible indicación de radiografía</a:t>
            </a:r>
          </a:p>
        </p:txBody>
      </p:sp>
      <p:sp>
        <p:nvSpPr>
          <p:cNvPr id="7" name="Decision 6"/>
          <p:cNvSpPr/>
          <p:nvPr/>
        </p:nvSpPr>
        <p:spPr>
          <a:xfrm>
            <a:off x="4572000" y="1862795"/>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¿Existe una regla validada para esta región (Ottawa, NEXUS o regla canadiense) y el paciente la cumple?</a:t>
            </a:r>
          </a:p>
        </p:txBody>
      </p:sp>
      <p:sp>
        <p:nvSpPr>
          <p:cNvPr id="8" name="Rectangle 7"/>
          <p:cNvSpPr/>
          <p:nvPr/>
        </p:nvSpPr>
        <p:spPr>
          <a:xfrm>
            <a:off x="2987040" y="2346866"/>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Aplicar la regla: si es negativa y no hay señales de alarma, no pedir radiografía y dar control</a:t>
            </a:r>
          </a:p>
        </p:txBody>
      </p:sp>
      <p:sp>
        <p:nvSpPr>
          <p:cNvPr id="9" name="Rectangle 8"/>
          <p:cNvSpPr/>
          <p:nvPr/>
        </p:nvSpPr>
        <p:spPr>
          <a:xfrm>
            <a:off x="6522720" y="2346866"/>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Pedir radiografía con las proyecciones mínimas e incluir articulaciones vecinas</a:t>
            </a:r>
          </a:p>
        </p:txBody>
      </p:sp>
      <p:sp>
        <p:nvSpPr>
          <p:cNvPr id="10" name="Decision 9"/>
          <p:cNvSpPr/>
          <p:nvPr/>
        </p:nvSpPr>
        <p:spPr>
          <a:xfrm>
            <a:off x="4572000" y="2700902"/>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¿La calidad técnica permite descartar lesión en la zona del dolor?</a:t>
            </a:r>
          </a:p>
        </p:txBody>
      </p:sp>
      <p:sp>
        <p:nvSpPr>
          <p:cNvPr id="11" name="Rectangle 10"/>
          <p:cNvSpPr/>
          <p:nvPr/>
        </p:nvSpPr>
        <p:spPr>
          <a:xfrm>
            <a:off x="2987040" y="3184972"/>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Repetir o añadir proyección (axial de hombro, lateral verdadera, carga de peso en Lisfranc, proyecciones de escafoides)</a:t>
            </a:r>
          </a:p>
        </p:txBody>
      </p:sp>
      <p:sp>
        <p:nvSpPr>
          <p:cNvPr id="12" name="Rectangle 11"/>
          <p:cNvSpPr/>
          <p:nvPr/>
        </p:nvSpPr>
        <p:spPr>
          <a:xfrm>
            <a:off x="6522720" y="3184972"/>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Leer en orden fijo y describir con la plantilla; recorrer las zonas de omisión frecuente aunque ya haya un hallazgo</a:t>
            </a:r>
          </a:p>
        </p:txBody>
      </p:sp>
      <p:sp>
        <p:nvSpPr>
          <p:cNvPr id="13" name="Decision 12"/>
          <p:cNvSpPr/>
          <p:nvPr/>
        </p:nvSpPr>
        <p:spPr>
          <a:xfrm>
            <a:off x="4572000" y="3539008"/>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fractura o luxación evidente?</a:t>
            </a:r>
          </a:p>
        </p:txBody>
      </p:sp>
      <p:sp>
        <p:nvSpPr>
          <p:cNvPr id="14" name="Rectangle 13"/>
          <p:cNvSpPr/>
          <p:nvPr/>
        </p:nvSpPr>
        <p:spPr>
          <a:xfrm>
            <a:off x="4754880" y="4023079"/>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Describir, buscar lesión asociada en las articulaciones vecinas, tratar y obtener radiografía posreducción si se reduce</a:t>
            </a:r>
          </a:p>
        </p:txBody>
      </p:sp>
      <p:sp>
        <p:nvSpPr>
          <p:cNvPr id="15" name="Decision 14"/>
          <p:cNvSpPr/>
          <p:nvPr/>
        </p:nvSpPr>
        <p:spPr>
          <a:xfrm>
            <a:off x="4572000" y="4377115"/>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¿La imagen explica el cuadro clínico?</a:t>
            </a:r>
          </a:p>
        </p:txBody>
      </p:sp>
      <p:sp>
        <p:nvSpPr>
          <p:cNvPr id="16" name="Decision 15"/>
          <p:cNvSpPr/>
          <p:nvPr/>
        </p:nvSpPr>
        <p:spPr>
          <a:xfrm>
            <a:off x="4572000" y="4861185"/>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¿Persiste sospecha de lesión oculta (escafoides, cuello femoral, Lisfranc, columna cervical, hombro posterior)?</a:t>
            </a:r>
          </a:p>
        </p:txBody>
      </p:sp>
      <p:sp>
        <p:nvSpPr>
          <p:cNvPr id="17" name="Rectangle 16"/>
          <p:cNvSpPr/>
          <p:nvPr/>
        </p:nvSpPr>
        <p:spPr>
          <a:xfrm>
            <a:off x="2987040" y="5345256"/>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Inmovilizar o proteger y pedir la imagen que corresponde: RM de primera línea en escafoides y cadera oculta, TC en Lisfranc, hombro posterior y columna cervical de alto riesgo</a:t>
            </a:r>
          </a:p>
        </p:txBody>
      </p:sp>
      <p:sp>
        <p:nvSpPr>
          <p:cNvPr id="18" name="Rectangle 17"/>
          <p:cNvSpPr/>
          <p:nvPr/>
        </p:nvSpPr>
        <p:spPr>
          <a:xfrm>
            <a:off x="6522720" y="5345256"/>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Pedir segunda lectura (radiología o reunión diaria) y avisar al paciente si cambia el diagnóstico</a:t>
            </a:r>
          </a:p>
        </p:txBody>
      </p:sp>
      <p:sp>
        <p:nvSpPr>
          <p:cNvPr id="19" name="Rounded Rectangle 18"/>
          <p:cNvSpPr/>
          <p:nvPr/>
        </p:nvSpPr>
        <p:spPr>
          <a:xfrm>
            <a:off x="2987040" y="5699292"/>
            <a:ext cx="2743200" cy="24430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Alta con indicaciones y control según la lesión</a:t>
            </a:r>
          </a:p>
        </p:txBody>
      </p:sp>
      <p:sp>
        <p:nvSpPr>
          <p:cNvPr id="20" name="Rounded Rectangle 19"/>
          <p:cNvSpPr/>
          <p:nvPr/>
        </p:nvSpPr>
        <p:spPr>
          <a:xfrm>
            <a:off x="6522720" y="5699292"/>
            <a:ext cx="2743200" cy="24430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 resultado de la imagen avanzada define el tratamiento</a:t>
            </a:r>
          </a:p>
        </p:txBody>
      </p:sp>
      <p:cxnSp>
        <p:nvCxnSpPr>
          <p:cNvPr id="21" name="Connector 20"/>
          <p:cNvCxnSpPr>
            <a:stCxn id="6" idx="2"/>
            <a:endCxn id="7" idx="0"/>
          </p:cNvCxnSpPr>
          <p:nvPr/>
        </p:nvCxnSpPr>
        <p:spPr>
          <a:xfrm flipH="1">
            <a:off x="6126480" y="175306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7" idx="2"/>
            <a:endCxn id="8" idx="0"/>
          </p:cNvCxnSpPr>
          <p:nvPr/>
        </p:nvCxnSpPr>
        <p:spPr>
          <a:xfrm flipH="1">
            <a:off x="4358640" y="223713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004816" y="2229822"/>
            <a:ext cx="457200" cy="274320"/>
          </a:xfrm>
          <a:prstGeom prst="rect">
            <a:avLst/>
          </a:prstGeom>
          <a:noFill/>
        </p:spPr>
        <p:txBody>
          <a:bodyPr wrap="square">
            <a:spAutoFit/>
          </a:bodyPr>
          <a:lstStyle/>
          <a:p>
            <a:r>
              <a:rPr sz="1200" b="1">
                <a:solidFill>
                  <a:srgbClr val="D97706"/>
                </a:solidFill>
                <a:latin typeface="Calibri"/>
              </a:rPr>
              <a:t>regla negativa</a:t>
            </a:r>
          </a:p>
        </p:txBody>
      </p:sp>
      <p:cxnSp>
        <p:nvCxnSpPr>
          <p:cNvPr id="24" name="Connector 23"/>
          <p:cNvCxnSpPr>
            <a:stCxn id="7" idx="2"/>
            <a:endCxn id="9" idx="0"/>
          </p:cNvCxnSpPr>
          <p:nvPr/>
        </p:nvCxnSpPr>
        <p:spPr>
          <a:xfrm>
            <a:off x="6126480" y="223713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800088" y="2229822"/>
            <a:ext cx="457200" cy="274320"/>
          </a:xfrm>
          <a:prstGeom prst="rect">
            <a:avLst/>
          </a:prstGeom>
          <a:noFill/>
        </p:spPr>
        <p:txBody>
          <a:bodyPr wrap="square">
            <a:spAutoFit/>
          </a:bodyPr>
          <a:lstStyle/>
          <a:p>
            <a:r>
              <a:rPr sz="1200" b="1">
                <a:solidFill>
                  <a:srgbClr val="D97706"/>
                </a:solidFill>
                <a:latin typeface="Calibri"/>
              </a:rPr>
              <a:t>regla positiva o no aplicable</a:t>
            </a:r>
          </a:p>
        </p:txBody>
      </p:sp>
      <p:cxnSp>
        <p:nvCxnSpPr>
          <p:cNvPr id="26" name="Connector 25"/>
          <p:cNvCxnSpPr>
            <a:stCxn id="9" idx="2"/>
            <a:endCxn id="10" idx="0"/>
          </p:cNvCxnSpPr>
          <p:nvPr/>
        </p:nvCxnSpPr>
        <p:spPr>
          <a:xfrm flipH="1">
            <a:off x="6126480" y="259117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10" idx="2"/>
            <a:endCxn id="11" idx="0"/>
          </p:cNvCxnSpPr>
          <p:nvPr/>
        </p:nvCxnSpPr>
        <p:spPr>
          <a:xfrm flipH="1">
            <a:off x="4358640" y="307524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004816" y="306792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9" name="Connector 28"/>
          <p:cNvCxnSpPr>
            <a:stCxn id="11" idx="2"/>
            <a:endCxn id="10" idx="0"/>
          </p:cNvCxnSpPr>
          <p:nvPr/>
        </p:nvCxnSpPr>
        <p:spPr>
          <a:xfrm flipV="1">
            <a:off x="4358640" y="2700902"/>
            <a:ext cx="1767840" cy="72837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0" idx="2"/>
            <a:endCxn id="12" idx="0"/>
          </p:cNvCxnSpPr>
          <p:nvPr/>
        </p:nvCxnSpPr>
        <p:spPr>
          <a:xfrm>
            <a:off x="6126480" y="307524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800088" y="306792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2" name="Connector 31"/>
          <p:cNvCxnSpPr>
            <a:stCxn id="12" idx="2"/>
            <a:endCxn id="13" idx="0"/>
          </p:cNvCxnSpPr>
          <p:nvPr/>
        </p:nvCxnSpPr>
        <p:spPr>
          <a:xfrm flipH="1">
            <a:off x="6126480" y="342927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3" idx="2"/>
            <a:endCxn id="14" idx="0"/>
          </p:cNvCxnSpPr>
          <p:nvPr/>
        </p:nvCxnSpPr>
        <p:spPr>
          <a:xfrm flipH="1">
            <a:off x="6126480" y="391335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181344" y="390603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3" idx="2"/>
            <a:endCxn id="15" idx="0"/>
          </p:cNvCxnSpPr>
          <p:nvPr/>
        </p:nvCxnSpPr>
        <p:spPr>
          <a:xfrm flipH="1">
            <a:off x="6126480" y="3913350"/>
            <a:ext cx="0" cy="46376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181344" y="4029947"/>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4" idx="2"/>
            <a:endCxn id="15" idx="0"/>
          </p:cNvCxnSpPr>
          <p:nvPr/>
        </p:nvCxnSpPr>
        <p:spPr>
          <a:xfrm flipH="1">
            <a:off x="6126480" y="426738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5" idx="2"/>
            <a:endCxn id="19" idx="0"/>
          </p:cNvCxnSpPr>
          <p:nvPr/>
        </p:nvCxnSpPr>
        <p:spPr>
          <a:xfrm flipH="1">
            <a:off x="4358640" y="4751457"/>
            <a:ext cx="1767840" cy="94783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004816" y="5037479"/>
            <a:ext cx="457200" cy="274320"/>
          </a:xfrm>
          <a:prstGeom prst="rect">
            <a:avLst/>
          </a:prstGeom>
          <a:noFill/>
        </p:spPr>
        <p:txBody>
          <a:bodyPr wrap="square">
            <a:spAutoFit/>
          </a:bodyPr>
          <a:lstStyle/>
          <a:p>
            <a:r>
              <a:rPr sz="1200" b="1">
                <a:solidFill>
                  <a:srgbClr val="D97706"/>
                </a:solidFill>
                <a:latin typeface="Calibri"/>
              </a:rPr>
              <a:t>sí, y sin sospecha oculta</a:t>
            </a:r>
          </a:p>
        </p:txBody>
      </p:sp>
      <p:cxnSp>
        <p:nvCxnSpPr>
          <p:cNvPr id="40" name="Connector 39"/>
          <p:cNvCxnSpPr>
            <a:stCxn id="15" idx="2"/>
            <a:endCxn id="16" idx="0"/>
          </p:cNvCxnSpPr>
          <p:nvPr/>
        </p:nvCxnSpPr>
        <p:spPr>
          <a:xfrm flipH="1">
            <a:off x="6126480" y="475145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181344" y="4744141"/>
            <a:ext cx="457200" cy="274320"/>
          </a:xfrm>
          <a:prstGeom prst="rect">
            <a:avLst/>
          </a:prstGeom>
          <a:noFill/>
        </p:spPr>
        <p:txBody>
          <a:bodyPr wrap="square">
            <a:spAutoFit/>
          </a:bodyPr>
          <a:lstStyle/>
          <a:p>
            <a:r>
              <a:rPr sz="1200" b="1">
                <a:solidFill>
                  <a:srgbClr val="D97706"/>
                </a:solidFill>
                <a:latin typeface="Calibri"/>
              </a:rPr>
              <a:t>no</a:t>
            </a:r>
          </a:p>
        </p:txBody>
      </p:sp>
      <p:cxnSp>
        <p:nvCxnSpPr>
          <p:cNvPr id="42" name="Connector 41"/>
          <p:cNvCxnSpPr>
            <a:stCxn id="16" idx="2"/>
            <a:endCxn id="17" idx="0"/>
          </p:cNvCxnSpPr>
          <p:nvPr/>
        </p:nvCxnSpPr>
        <p:spPr>
          <a:xfrm flipH="1">
            <a:off x="4358640" y="523552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5004816" y="522821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4" name="Connector 43"/>
          <p:cNvCxnSpPr>
            <a:stCxn id="16" idx="2"/>
            <a:endCxn id="18" idx="0"/>
          </p:cNvCxnSpPr>
          <p:nvPr/>
        </p:nvCxnSpPr>
        <p:spPr>
          <a:xfrm>
            <a:off x="6126480" y="523552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800088" y="5228212"/>
            <a:ext cx="457200" cy="274320"/>
          </a:xfrm>
          <a:prstGeom prst="rect">
            <a:avLst/>
          </a:prstGeom>
          <a:noFill/>
        </p:spPr>
        <p:txBody>
          <a:bodyPr wrap="square">
            <a:spAutoFit/>
          </a:bodyPr>
          <a:lstStyle/>
          <a:p>
            <a:r>
              <a:rPr sz="1200" b="1">
                <a:solidFill>
                  <a:srgbClr val="D97706"/>
                </a:solidFill>
                <a:latin typeface="Calibri"/>
              </a:rPr>
              <a:t>no, pero hay duda de lectura</a:t>
            </a:r>
          </a:p>
        </p:txBody>
      </p:sp>
      <p:cxnSp>
        <p:nvCxnSpPr>
          <p:cNvPr id="46" name="Connector 45"/>
          <p:cNvCxnSpPr>
            <a:stCxn id="17" idx="2"/>
            <a:endCxn id="20" idx="0"/>
          </p:cNvCxnSpPr>
          <p:nvPr/>
        </p:nvCxnSpPr>
        <p:spPr>
          <a:xfrm>
            <a:off x="4358640" y="5589563"/>
            <a:ext cx="353568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Connector 46"/>
          <p:cNvCxnSpPr>
            <a:stCxn id="18" idx="2"/>
            <a:endCxn id="19" idx="0"/>
          </p:cNvCxnSpPr>
          <p:nvPr/>
        </p:nvCxnSpPr>
        <p:spPr>
          <a:xfrm flipH="1">
            <a:off x="4358640" y="5589563"/>
            <a:ext cx="353568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48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reducir los errores de lectura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Magnussen AP et al. BMJ Open Qual. 2020. doi:10.1136/bmjoq-2018-000550</a:t>
            </a:r>
          </a:p>
          <a:p>
            <a:r>
              <a:rPr sz="800">
                <a:solidFill>
                  <a:srgbClr val="5A6469"/>
                </a:solidFill>
                <a:latin typeface="Calibri"/>
              </a:rPr>
              <a:t>[r11] Berbaum KS et al. Acad Radiol. 2007. doi:10.1016/j.acra.2007.02.016</a:t>
            </a:r>
          </a:p>
          <a:p>
            <a:r>
              <a:rPr sz="800">
                <a:solidFill>
                  <a:srgbClr val="5A6469"/>
                </a:solidFill>
                <a:latin typeface="Calibri"/>
              </a:rPr>
              <a:t>[r16] Sarwar A et al. AJR Am J Roentgenol. 2014. doi:10.2214/AJR.13.11932</a:t>
            </a:r>
          </a:p>
          <a:p>
            <a:r>
              <a:rPr sz="800">
                <a:solidFill>
                  <a:srgbClr val="5A6469"/>
                </a:solidFill>
                <a:latin typeface="Calibri"/>
              </a:rPr>
              <a:t>[r23] Berbaum K et al. 2006. doi:10.1016/j.acra.2005.11.032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estrategias de sistema, de clínico y de tecnología.</a:t>
            </a:r>
          </a:p>
          <a:p>
            <a:pPr marL="347472" indent="-347472">
              <a:spcAft>
                <a:spcPts val="1400"/>
              </a:spcAft>
              <a:buChar char="•"/>
            </a:pPr>
            <a:r>
              <a:rPr sz="2400">
                <a:solidFill>
                  <a:srgbClr val="263238"/>
                </a:solidFill>
                <a:latin typeface="Calibri"/>
              </a:rPr>
              <a:t>La evidencia es de estudios observacionales y experimentales de lectura, no de ensayos aleatorizados.</a:t>
            </a:r>
          </a:p>
          <a:p>
            <a:pPr marL="347472" indent="-347472">
              <a:spcAft>
                <a:spcPts val="1400"/>
              </a:spcAft>
              <a:buChar char="•"/>
            </a:pPr>
            <a:r>
              <a:rPr sz="2400">
                <a:solidFill>
                  <a:srgbClr val="263238"/>
                </a:solidFill>
                <a:latin typeface="Calibri"/>
              </a:rPr>
              <a:t>De sistema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48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Falsos negativos en la lectura de radiografías por urgencias, antes y después de mejorar el sistema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Espinosa JA et al. BMJ. 2000. doi:10.1136/bmj.320.7237.737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48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Lectura de fracturas con y sin asistencia de IA (24 lectores, 480 exámenes)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Guermazi A et al. Radiology. 2022. doi:10.1148/radiol.210937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48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cuesta el diagnóstico tardío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Herzberg G et al. J Hand Surg Am. 1993. doi:10.1016/0363-5023(93)90041-Z</a:t>
            </a:r>
          </a:p>
          <a:p>
            <a:r>
              <a:rPr sz="800">
                <a:solidFill>
                  <a:srgbClr val="5A6469"/>
                </a:solidFill>
                <a:latin typeface="Calibri"/>
              </a:rPr>
              <a:t>[r24] Hallas P et al. BMC Emerg Med. 2006. doi:10.1186/1471-227X-6-4</a:t>
            </a:r>
          </a:p>
          <a:p>
            <a:r>
              <a:rPr sz="800">
                <a:solidFill>
                  <a:srgbClr val="5A6469"/>
                </a:solidFill>
                <a:latin typeface="Calibri"/>
              </a:rPr>
              <a:t>[r25] Mattijssen-Horstink L et al. Scand J Trauma Resusc Emerg Med. 2020. doi:10.1186/s13049-020-00727-8</a:t>
            </a:r>
          </a:p>
          <a:p>
            <a:r>
              <a:rPr sz="800">
                <a:solidFill>
                  <a:srgbClr val="5A6469"/>
                </a:solidFill>
                <a:latin typeface="Calibri"/>
              </a:rPr>
              <a:t>[r31] Hawkins RJ et al. J Bone Joint Surg Am. 1987. PMID 3805075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toda omisión es grave, pero algunas sí.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48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cuesta el diagnóstico tardío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Hawkins RJ et al. J Bone Joint Surg Am. 1987. PMID 3805075</a:t>
            </a:r>
          </a:p>
          <a:p>
            <a:r>
              <a:rPr sz="1000">
                <a:solidFill>
                  <a:srgbClr val="5A6469"/>
                </a:solidFill>
                <a:latin typeface="Calibri"/>
              </a:rPr>
              <a:t>[r4] Herzberg G et al. J Hand Surg Am. 1993. doi:10.1016/0363-5023(93)90041-Z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Hombro posterior: el intervalo promedio hasta el diagnóstico fue 1 año en una serie de 41 luxaciones bloqueadas [r31].</a:t>
            </a:r>
          </a:p>
          <a:p>
            <a:pPr marL="347472" indent="-347472">
              <a:spcAft>
                <a:spcPts val="1400"/>
              </a:spcAft>
              <a:buChar char="•"/>
            </a:pPr>
            <a:r>
              <a:rPr sz="2400">
                <a:solidFill>
                  <a:srgbClr val="263238"/>
                </a:solidFill>
                <a:latin typeface="Calibri"/>
              </a:rPr>
              <a:t>Perilunar: el retraso del tratamiento y la lesión abierta empeoraron el resultado clínico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48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Fracturas omitidas en urgencias: qué se hizo con ellas (porcentaje de las omitidas)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Mattijssen-Horstink L et al. Scand J Trauma Resusc Emerg Med. 2020. doi:10.1186/s13049-020-00727-8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48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Rossie D. Cureus. 2026. doi:10.7759/cureus.111769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Primero la calidad: la placa debe tener las proyecciones mínimas, 2 ortogonales y 3 en tobillo, muñeca y pie. Si no muestra bien la zona del dolor y sus articulaciones vecinas…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48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Sarwar A et al. AJR Am J Roentgenol. 2014. doi:10.2214/AJR.13.11932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Decirle al lector dónde duele: un esquema con el sitio del dolor subió la sensibilidad para fracturas sutiles del pie de 67 % a 73 %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48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Wei CJ et al. Acta Radiol. 2006. doi:10.1080/02841850600806340</a:t>
            </a:r>
          </a:p>
          <a:p>
            <a:r>
              <a:rPr sz="1000">
                <a:solidFill>
                  <a:srgbClr val="5A6469"/>
                </a:solidFill>
                <a:latin typeface="Calibri"/>
              </a:rPr>
              <a:t>[r2] Kinnersly J et al. Emerg Med Australas. 2025. doi:10.1111/1742-6723.14539</a:t>
            </a:r>
          </a:p>
          <a:p>
            <a:r>
              <a:rPr sz="1000">
                <a:solidFill>
                  <a:srgbClr val="5A6469"/>
                </a:solidFill>
                <a:latin typeface="Calibri"/>
              </a:rPr>
              <a:t>[r3] Magnussen AP et al. BMJ Open Qual. 2020. doi:10.1136/bmjoq-2018-000550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mayoría de las fracturas omitidas estaba a la vista: se corrigen con orden, tiempo y segunda mirada [r1].</a:t>
            </a:r>
          </a:p>
          <a:p>
            <a:pPr marL="347472" indent="-347472">
              <a:spcAft>
                <a:spcPts val="1400"/>
              </a:spcAft>
              <a:buChar char="•"/>
            </a:pPr>
            <a:r>
              <a:rPr sz="2400">
                <a:solidFill>
                  <a:srgbClr val="263238"/>
                </a:solidFill>
                <a:latin typeface="Calibri"/>
              </a:rPr>
              <a:t>Hallar una lesión no cierra el examen: se recorren las zonas de omisión frecuente [r2][r3].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48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Wei CJ, Tsai WC, Tiu CM, Wu HT, Chiou HJ, Chang CY. Systematic analysis of missed extremity fractures in emergency radiology. Acta Radiol. 2006;47(7):710-7. https://doi.org/10.1080/02841850600806340</a:t>
            </a:r>
          </a:p>
          <a:p>
            <a:pPr>
              <a:spcAft>
                <a:spcPts val="800"/>
              </a:spcAft>
            </a:pPr>
            <a:r>
              <a:rPr sz="1200">
                <a:solidFill>
                  <a:srgbClr val="263238"/>
                </a:solidFill>
                <a:latin typeface="Calibri"/>
              </a:rPr>
              <a:t>[r2] Kinnersly J, Ahmed F, Selman C, Bourke EM. Skeletal radiograph interpretation discrepancies in the emergency department setting: A retrospective chart review. Emerg Med Australas. 2025;37(1):e14539. https://doi.org/10.1111/1742-6723.14539</a:t>
            </a:r>
          </a:p>
          <a:p>
            <a:pPr>
              <a:spcAft>
                <a:spcPts val="800"/>
              </a:spcAft>
            </a:pPr>
            <a:r>
              <a:rPr sz="1200">
                <a:solidFill>
                  <a:srgbClr val="263238"/>
                </a:solidFill>
                <a:latin typeface="Calibri"/>
              </a:rPr>
              <a:t>[r3] Magnussen AP, Watura C, Torr N, Walker M, Amiras D, Griffiths D. Missed posterior shoulder fracture dislocations: a new protocol from a London major trauma centre. BMJ Open Qual. 2020;9(1):e000550. https://doi.org/10.1136/bmjoq-2018-000550</a:t>
            </a:r>
          </a:p>
          <a:p>
            <a:pPr>
              <a:spcAft>
                <a:spcPts val="800"/>
              </a:spcAft>
            </a:pPr>
            <a:r>
              <a:rPr sz="1200">
                <a:solidFill>
                  <a:srgbClr val="263238"/>
                </a:solidFill>
                <a:latin typeface="Calibri"/>
              </a:rPr>
              <a:t>[r4] Herzberg G, Comtet JJ, Linscheid RL, Amadio PC, Cooney WP, Stalder J. Perilunate dislocations and fracture-dislocations: a multicenter study. J Hand Surg Am. 1993;18(5):768-79. https://doi.org/10.1016/0363-5023(93)90041-Z</a:t>
            </a:r>
          </a:p>
          <a:p>
            <a:pPr>
              <a:spcAft>
                <a:spcPts val="800"/>
              </a:spcAft>
            </a:pPr>
            <a:r>
              <a:rPr sz="1200">
                <a:solidFill>
                  <a:srgbClr val="263238"/>
                </a:solidFill>
                <a:latin typeface="Calibri"/>
              </a:rPr>
              <a:t>[r5] Lau S, Bozin M, Thillainadesan T. Lisfranc fracture dislocation: a review of a commonly missed injury of the midfoot. Emerg Med J. 2017;34(1):52-56. https://doi.org/10.1136/emermed-2015-205317</a:t>
            </a:r>
          </a:p>
          <a:p>
            <a:pPr>
              <a:spcAft>
                <a:spcPts val="800"/>
              </a:spcAft>
            </a:pPr>
            <a:r>
              <a:rPr sz="1200">
                <a:solidFill>
                  <a:srgbClr val="263238"/>
                </a:solidFill>
                <a:latin typeface="Calibri"/>
              </a:rPr>
              <a:t>[r6] Kokkalis ZT, Iliopoulos ID, Antoniou G, Antoniadou T, Mavrogenis AF, Panagiotopoulos E. Posterior shoulder fracture-dislocation: an update with treatment algorithm. Eur J Orthop Surg Traumatol. 2017;27(3):285-294. https://doi.org/10.1007/s00590-016-1840-5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48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Bäcker HC, Wu CH, Strauch RJ. Systematic Review of Diagnosis of Clinically Suspected Scaphoid Fractures. J Wrist Surg. 2020;9(1):81-89. https://doi.org/10.1055/s-0039-1693147</a:t>
            </a:r>
          </a:p>
          <a:p>
            <a:pPr>
              <a:spcAft>
                <a:spcPts val="800"/>
              </a:spcAft>
            </a:pPr>
            <a:r>
              <a:rPr sz="1200">
                <a:solidFill>
                  <a:srgbClr val="263238"/>
                </a:solidFill>
                <a:latin typeface="Calibri"/>
              </a:rPr>
              <a:t>[r8] Haj-Mirzaian A, Eng J, Khorasani R, Raja AS, Levin AS, Smith SE, et al. Use of Advanced Imaging for Radiographically Occult Hip Fracture in Elderly Patients: A Systematic Review and Meta-Analysis. Radiology. 2020;296(3):521-531. https://doi.org/10.1148/radiol.2020192167</a:t>
            </a:r>
          </a:p>
          <a:p>
            <a:pPr>
              <a:spcAft>
                <a:spcPts val="800"/>
              </a:spcAft>
            </a:pPr>
            <a:r>
              <a:rPr sz="1200">
                <a:solidFill>
                  <a:srgbClr val="263238"/>
                </a:solidFill>
                <a:latin typeface="Calibri"/>
              </a:rPr>
              <a:t>[r9] Vazirizadeh-Mahabadi M, Yarahmadi M. Canadian C-spine Rule versus NEXUS in Screening of Clinically Important Traumatic Cervical Spine Injuries; a systematic review and meta-analysis. Arch Acad Emerg Med. 2023;11(1):e5. https://doi.org/10.22037/aaem.v11i1.1833</a:t>
            </a:r>
          </a:p>
          <a:p>
            <a:pPr>
              <a:spcAft>
                <a:spcPts val="800"/>
              </a:spcAft>
            </a:pPr>
            <a:r>
              <a:rPr sz="1200">
                <a:solidFill>
                  <a:srgbClr val="263238"/>
                </a:solidFill>
                <a:latin typeface="Calibri"/>
              </a:rPr>
              <a:t>[r10] Rossie D. A Systematic Approach to the Evaluation of Acute Musculoskeletal Injuries in the Emergency Department. Cureus. 2026;18(6):e111769. https://doi.org/10.7759/cureus.111769</a:t>
            </a:r>
          </a:p>
          <a:p>
            <a:pPr>
              <a:spcAft>
                <a:spcPts val="800"/>
              </a:spcAft>
            </a:pPr>
            <a:r>
              <a:rPr sz="1200">
                <a:solidFill>
                  <a:srgbClr val="263238"/>
                </a:solidFill>
                <a:latin typeface="Calibri"/>
              </a:rPr>
              <a:t>[r11] Berbaum KS, El-Khoury GY, Ohashi K, Schartz KM, Caldwell RT, Madsen M, et al. Satisfaction of search in multitrauma patients: severity of detected fractures. Acad Radiol. 2007;14(6):711-22. https://doi.org/10.1016/j.acra.2007.02.016</a:t>
            </a:r>
          </a:p>
          <a:p>
            <a:pPr>
              <a:spcAft>
                <a:spcPts val="800"/>
              </a:spcAft>
            </a:pPr>
            <a:r>
              <a:rPr sz="1200">
                <a:solidFill>
                  <a:srgbClr val="263238"/>
                </a:solidFill>
                <a:latin typeface="Calibri"/>
              </a:rPr>
              <a:t>[r12] Ramirez RN, Ryan DD, Williams J, Wren TA, Ibrahim D, Weiss JM, et al. A line drawn along the radial shaft misses the capitellum in 16% of radiographs of normal elbows. J Pediatr Orthop. 2014;34(8):763-7. https://doi.org/10.1097/BPO.0000000000000199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48</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Pinkowsky GJ, Hennrikus WL. Klein line on the anteroposterior radiograph is not a sensitive diagnostic radiologic test for slipped capital femoral epiphysis. J Pediatr. 2013;162(4):804-7. https://doi.org/10.1016/j.jpeds.2012.10.007</a:t>
            </a:r>
          </a:p>
          <a:p>
            <a:pPr>
              <a:spcAft>
                <a:spcPts val="800"/>
              </a:spcAft>
            </a:pPr>
            <a:r>
              <a:rPr sz="1200">
                <a:solidFill>
                  <a:srgbClr val="263238"/>
                </a:solidFill>
                <a:latin typeface="Calibri"/>
              </a:rPr>
              <a:t>[r14] Peh WC, Gilula LA. Normal disruption of carpal arcs. J Hand Surg Am. 1996;21(4):561-6. https://doi.org/10.1016/S0363-5023(96)80004-9</a:t>
            </a:r>
          </a:p>
          <a:p>
            <a:pPr>
              <a:spcAft>
                <a:spcPts val="800"/>
              </a:spcAft>
            </a:pPr>
            <a:r>
              <a:rPr sz="1200">
                <a:solidFill>
                  <a:srgbClr val="263238"/>
                </a:solidFill>
                <a:latin typeface="Calibri"/>
              </a:rPr>
              <a:t>[r15] National Institute for Health and Care Excellence. Fractures (non-complex): assessment and management. NICE guideline NG38. London: NICE; 2016. https://www.nice.org.uk/guidance/ng38</a:t>
            </a:r>
          </a:p>
          <a:p>
            <a:pPr>
              <a:spcAft>
                <a:spcPts val="800"/>
              </a:spcAft>
            </a:pPr>
            <a:r>
              <a:rPr sz="1200">
                <a:solidFill>
                  <a:srgbClr val="263238"/>
                </a:solidFill>
                <a:latin typeface="Calibri"/>
              </a:rPr>
              <a:t>[r16] Sarwar A, Wu JS, Kung J, Brook A, Lee KS, Gauguet JM, et al. Graphic representation of clinical symptoms: a tool for improving detection of subtle fractures on foot radiographs. AJR Am J Roentgenol. 2014;203(4):W429-33. https://doi.org/10.2214/AJR.13.11932</a:t>
            </a:r>
          </a:p>
          <a:p>
            <a:pPr>
              <a:spcAft>
                <a:spcPts val="800"/>
              </a:spcAft>
            </a:pPr>
            <a:r>
              <a:rPr sz="1200">
                <a:solidFill>
                  <a:srgbClr val="263238"/>
                </a:solidFill>
                <a:latin typeface="Calibri"/>
              </a:rPr>
              <a:t>[r17] Li X, Gao F, Wang J, Chen B, Li T. Radiocapitellar Alignment in Suspected Pediatric Monteggia Lesions: Narrative Review and Imaging Interpretation Framework. Diagnostics (Basel). 2026;16(13):2105. https://doi.org/10.3390/diagnostics16132105</a:t>
            </a:r>
          </a:p>
          <a:p>
            <a:pPr>
              <a:spcAft>
                <a:spcPts val="800"/>
              </a:spcAft>
            </a:pPr>
            <a:r>
              <a:rPr sz="1200">
                <a:solidFill>
                  <a:srgbClr val="263238"/>
                </a:solidFill>
                <a:latin typeface="Calibri"/>
              </a:rPr>
              <a:t>[r18] Skaggs DL, Mirzayan R. The posterior fat pad sign in association with occult fracture of the elbow in children. J Bone Joint Surg Am. 1999;81(10):1429-33. https://doi.org/10.2106/00004623-199910000-00007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48</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Al-Aubaidi Z, Torfing T. The role of fat pad sign in diagnosing occult elbow fractures in the pediatric patient: a prospective magnetic resonance imaging study. J Pediatr Orthop B. 2012;21(6):514-9. https://doi.org/10.1097/BPB.0b013e328355e5d8</a:t>
            </a:r>
          </a:p>
          <a:p>
            <a:pPr>
              <a:spcAft>
                <a:spcPts val="800"/>
              </a:spcAft>
            </a:pPr>
            <a:r>
              <a:rPr sz="1200">
                <a:solidFill>
                  <a:srgbClr val="263238"/>
                </a:solidFill>
                <a:latin typeface="Calibri"/>
              </a:rPr>
              <a:t>[r20] Gomes YE, Chau M, Banwell HA, Causby RS. Diagnostic accuracy of the Ottawa ankle rule to exclude fractures in acute ankle injuries in adults: a systematic review and meta-analysis. BMC Musculoskelet Disord. 2022;23(1):885. https://doi.org/10.1186/s12891-022-05831-7</a:t>
            </a:r>
          </a:p>
          <a:p>
            <a:pPr>
              <a:spcAft>
                <a:spcPts val="800"/>
              </a:spcAft>
            </a:pPr>
            <a:r>
              <a:rPr sz="1200">
                <a:solidFill>
                  <a:srgbClr val="263238"/>
                </a:solidFill>
                <a:latin typeface="Calibri"/>
              </a:rPr>
              <a:t>[r21] Chen C, Jiang J, Wang C, Zou J, Shi Z, Yang Y. Is the diagnostic validity of conventional radiography for Lisfranc injury acceptable? J Foot Ankle Res. 2023;16(1):9. https://doi.org/10.1186/s13047-023-00608-0</a:t>
            </a:r>
          </a:p>
          <a:p>
            <a:pPr>
              <a:spcAft>
                <a:spcPts val="800"/>
              </a:spcAft>
            </a:pPr>
            <a:r>
              <a:rPr sz="1200">
                <a:solidFill>
                  <a:srgbClr val="263238"/>
                </a:solidFill>
                <a:latin typeface="Calibri"/>
              </a:rPr>
              <a:t>[r22] Mallee WH, Mellema JJ, Guitton TG, Goslings JC, Ring D, Doornberg JN. 6-week radiographs unsuitable for diagnosis of suspected scaphoid fractures. Arch Orthop Trauma Surg. 2016;136(6):771-8. https://doi.org/10.1007/s00402-016-2438-4</a:t>
            </a:r>
          </a:p>
          <a:p>
            <a:pPr>
              <a:spcAft>
                <a:spcPts val="800"/>
              </a:spcAft>
            </a:pPr>
            <a:r>
              <a:rPr sz="1200">
                <a:solidFill>
                  <a:srgbClr val="263238"/>
                </a:solidFill>
                <a:latin typeface="Calibri"/>
              </a:rPr>
              <a:t>[r23] Berbaum K, Franken EA Jr, Caldwell RT, Schartz KM. Can a checklist reduce SOS errors in chest radiography? Acad Radiol. 2006;13(3):296-304. https://doi.org/10.1016/j.acra.2005.11.032</a:t>
            </a:r>
          </a:p>
          <a:p>
            <a:pPr>
              <a:spcAft>
                <a:spcPts val="800"/>
              </a:spcAft>
            </a:pPr>
            <a:r>
              <a:rPr sz="1200">
                <a:solidFill>
                  <a:srgbClr val="263238"/>
                </a:solidFill>
                <a:latin typeface="Calibri"/>
              </a:rPr>
              <a:t>[r24] Hallas P, Ellingsen T. Errors in fracture diagnoses in the emergency department--characteristics of patients and diurnal variation. BMC Emerg Med. 2006;6:4. https://doi.org/10.1186/1471-227X-6-4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48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Mattijssen-Horstink L, Langeraar JJ, Mauritz GJ, van der Stappen W, Baggelaar M, Tan ECTH. Radiologic discrepancies in diagnosis of fractures in a Dutch teaching emergency department: a retrospective analysis. Scand J Trauma Resusc Emerg Med. 2020;28(1):38. https://doi.org/10.1186/s13049-020-00727-8</a:t>
            </a:r>
          </a:p>
          <a:p>
            <a:pPr>
              <a:spcAft>
                <a:spcPts val="800"/>
              </a:spcAft>
            </a:pPr>
            <a:r>
              <a:rPr sz="1200">
                <a:solidFill>
                  <a:srgbClr val="263238"/>
                </a:solidFill>
                <a:latin typeface="Calibri"/>
              </a:rPr>
              <a:t>[r26] Ross AB, Lee KS, Chang EY, Amini B, Bussell JK, Gorbachova T, et al. ACR Appropriateness Criteria® Acute Hip Pain-Suspected Fracture. J Am Coll Radiol. 2019;16(5S):S18-S25. https://doi.org/10.1016/j.jacr.2019.02.028</a:t>
            </a:r>
          </a:p>
          <a:p>
            <a:pPr>
              <a:spcAft>
                <a:spcPts val="800"/>
              </a:spcAft>
            </a:pPr>
            <a:r>
              <a:rPr sz="1200">
                <a:solidFill>
                  <a:srgbClr val="263238"/>
                </a:solidFill>
                <a:latin typeface="Calibri"/>
              </a:rPr>
              <a:t>[r27] Sripanich Y, Weinberg MW, Krähenbühl N, Rungprai C, Mills MK, Saltzman CL, et al. Imaging in Lisfranc injury: a systematic literature review. Skeletal Radiol. 2020;49(1):31-53. https://doi.org/10.1007/s00256-019-03282-1</a:t>
            </a:r>
          </a:p>
          <a:p>
            <a:pPr>
              <a:spcAft>
                <a:spcPts val="800"/>
              </a:spcAft>
            </a:pPr>
            <a:r>
              <a:rPr sz="1200">
                <a:solidFill>
                  <a:srgbClr val="263238"/>
                </a:solidFill>
                <a:latin typeface="Calibri"/>
              </a:rPr>
              <a:t>[r28] Busby LP, Courtier JL, Glastonbury CM. Bias in Radiology: The How and Why of Misses and Misinterpretations. Radiographics. 2018;38(1):236-247. https://doi.org/10.1148/rg.2018170107</a:t>
            </a:r>
          </a:p>
          <a:p>
            <a:pPr>
              <a:spcAft>
                <a:spcPts val="800"/>
              </a:spcAft>
            </a:pPr>
            <a:r>
              <a:rPr sz="1200">
                <a:solidFill>
                  <a:srgbClr val="263238"/>
                </a:solidFill>
                <a:latin typeface="Calibri"/>
              </a:rPr>
              <a:t>[r29] O'Dwyer H, O'Sullivan P, Fitzgerald D, Lee MJ, McGrath F, Logan PM. The fat pad sign following elbow trauma in adults: its usefulness and reliability in suspecting occult fracture. J Comput Assist Tomogr. 2004;28(4):562-5. https://doi.org/10.1097/00004728-200407000-00021</a:t>
            </a:r>
          </a:p>
          <a:p>
            <a:pPr>
              <a:spcAft>
                <a:spcPts val="800"/>
              </a:spcAft>
            </a:pPr>
            <a:r>
              <a:rPr sz="1200">
                <a:solidFill>
                  <a:srgbClr val="263238"/>
                </a:solidFill>
                <a:latin typeface="Calibri"/>
              </a:rPr>
              <a:t>[r30] Afacan MA, Kilic KK, Temiz A, Tayfur İ, Doganay F. Diagnostic accuracy of fat pad sign, X-ray, and computed tomography in elbow trauma: implications for treatment choices-a retrospective study. PeerJ. 2025;13:e18922. https://doi.org/10.7717/peerj.18922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48</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Hawkins RJ, Neer CS 2nd, Pianta RM, Mendoza FX. Locked posterior dislocation of the shoulder. J Bone Joint Surg Am. 1987;69(1):9-18. https://pubmed.ncbi.nlm.nih.gov/3805075/</a:t>
            </a:r>
          </a:p>
          <a:p>
            <a:pPr>
              <a:spcAft>
                <a:spcPts val="800"/>
              </a:spcAft>
            </a:pPr>
            <a:r>
              <a:rPr sz="1200">
                <a:solidFill>
                  <a:srgbClr val="263238"/>
                </a:solidFill>
                <a:latin typeface="Calibri"/>
              </a:rPr>
              <a:t>[r32] Meinberg EG, Agel J, Roberts CS, Karam MD, Kellam JF. Fracture and Dislocation Classification Compendium-2018. J Orthop Trauma. 2018;32 Suppl 1:S1-S170. https://doi.org/10.1097/BOT.0000000000001063</a:t>
            </a:r>
          </a:p>
          <a:p>
            <a:pPr>
              <a:spcAft>
                <a:spcPts val="800"/>
              </a:spcAft>
            </a:pPr>
            <a:r>
              <a:rPr sz="1200">
                <a:solidFill>
                  <a:srgbClr val="263238"/>
                </a:solidFill>
                <a:latin typeface="Calibri"/>
              </a:rPr>
              <a:t>[r33] Atesok KI, Jupiter JB, Weiss AP. Galeazzi fracture. J Am Acad Orthop Surg. 2011;19(10):623-33. https://doi.org/10.5435/00124635-201110000-00006</a:t>
            </a:r>
          </a:p>
          <a:p>
            <a:pPr>
              <a:spcAft>
                <a:spcPts val="800"/>
              </a:spcAft>
            </a:pPr>
            <a:r>
              <a:rPr sz="1200">
                <a:solidFill>
                  <a:srgbClr val="263238"/>
                </a:solidFill>
                <a:latin typeface="Calibri"/>
              </a:rPr>
              <a:t>[r34] David-West KS, Wilson NI, Sherlock DA, Bennet GC. Missed Monteggia injuries. Injury. 2005;36(10):1206-9. https://doi.org/10.1016/j.injury.2004.12.033</a:t>
            </a:r>
          </a:p>
          <a:p>
            <a:pPr>
              <a:spcAft>
                <a:spcPts val="800"/>
              </a:spcAft>
            </a:pPr>
            <a:r>
              <a:rPr sz="1200">
                <a:solidFill>
                  <a:srgbClr val="263238"/>
                </a:solidFill>
                <a:latin typeface="Calibri"/>
              </a:rPr>
              <a:t>[r35] Mallee WH, Wang J, Poolman RW, Kloen P, Maas M, de Vet HC, et al. Computed tomography versus magnetic resonance imaging versus bone scintigraphy for clinically suspected scaphoid fractures in patients with negative plain radiographs. Cochrane Database Syst Rev. 2015;2015(6):CD010023. https://doi.org/10.1002/14651858.CD010023.pub2</a:t>
            </a:r>
          </a:p>
          <a:p>
            <a:pPr>
              <a:spcAft>
                <a:spcPts val="800"/>
              </a:spcAft>
            </a:pPr>
            <a:r>
              <a:rPr sz="1200">
                <a:solidFill>
                  <a:srgbClr val="263238"/>
                </a:solidFill>
                <a:latin typeface="Calibri"/>
              </a:rPr>
              <a:t>[r36] Kellock TT, Khurana B, Mandell JC. Diagnostic Performance of CT for Occult Proximal Femoral Fractures: A Systematic Review and Meta-Analysis. AJR Am J Roentgenol. 2019;213(6):1324-1330. https://doi.org/10.2214/AJR.19.21510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48</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Beckenkamp PR, Lin CC, Macaskill P, Michaleff ZA, Maher CG, Moseley AM. Diagnostic accuracy of the Ottawa Ankle and Midfoot Rules: a systematic review with meta-analysis. Br J Sports Med. 2017;51(6):504-510. https://doi.org/10.1136/bjsports-2016-096858</a:t>
            </a:r>
          </a:p>
          <a:p>
            <a:pPr>
              <a:spcAft>
                <a:spcPts val="800"/>
              </a:spcAft>
            </a:pPr>
            <a:r>
              <a:rPr sz="1200">
                <a:solidFill>
                  <a:srgbClr val="263238"/>
                </a:solidFill>
                <a:latin typeface="Calibri"/>
              </a:rPr>
              <a:t>[r38] Dowling S, Spooner CH, Liang Y, Dryden DM, Friesen C, Klassen TP, et al. Accuracy of Ottawa Ankle Rules to exclude fractures of the ankle and midfoot in children: a meta-analysis. Acad Emerg Med. 2009;16(4):277-87. https://doi.org/10.1111/j.1553-2712.2008.00333.x</a:t>
            </a:r>
          </a:p>
          <a:p>
            <a:pPr>
              <a:spcAft>
                <a:spcPts val="800"/>
              </a:spcAft>
            </a:pPr>
            <a:r>
              <a:rPr sz="1200">
                <a:solidFill>
                  <a:srgbClr val="263238"/>
                </a:solidFill>
                <a:latin typeface="Calibri"/>
              </a:rPr>
              <a:t>[r39] Sims JI, Chau MT, Davies JR. Diagnostic accuracy of the Ottawa Knee Rule in adult acute knee injuries: a systematic review and meta-analysis. Eur Radiol. 2020;30(8):4438-4446. https://doi.org/10.1007/s00330-020-06804-x</a:t>
            </a:r>
          </a:p>
          <a:p>
            <a:pPr>
              <a:spcAft>
                <a:spcPts val="800"/>
              </a:spcAft>
            </a:pPr>
            <a:r>
              <a:rPr sz="1200">
                <a:solidFill>
                  <a:srgbClr val="263238"/>
                </a:solidFill>
                <a:latin typeface="Calibri"/>
              </a:rPr>
              <a:t>[r40] Stiell I, Wells G, Laupacis A, Brison R, Verbeek R, Vandemheen K, et al. Multicentre trial to introduce the Ottawa ankle rules for use of radiography in acute ankle injuries. Multicentre Ankle Rule Study Group. BMJ. 1995;311(7005):594-7. https://doi.org/10.1136/bmj.311.7005.594</a:t>
            </a:r>
          </a:p>
          <a:p>
            <a:pPr>
              <a:spcAft>
                <a:spcPts val="800"/>
              </a:spcAft>
            </a:pPr>
            <a:r>
              <a:rPr sz="1200">
                <a:solidFill>
                  <a:srgbClr val="263238"/>
                </a:solidFill>
                <a:latin typeface="Calibri"/>
              </a:rPr>
              <a:t>[r41] Hoffman JR, Mower WR, Wolfson AB, Todd KH, Zucker MI. Validity of a set of clinical criteria to rule out injury to the cervical spine in patients with blunt trauma. National Emergency X-Radiography Utilization Study Group. N Engl J Med. 2000;343(2):94-9. https://doi.org/10.1056/NEJM200007133430203</a:t>
            </a:r>
          </a:p>
          <a:p>
            <a:pPr>
              <a:spcAft>
                <a:spcPts val="800"/>
              </a:spcAft>
            </a:pPr>
            <a:r>
              <a:rPr sz="1200">
                <a:solidFill>
                  <a:srgbClr val="263238"/>
                </a:solidFill>
                <a:latin typeface="Calibri"/>
              </a:rPr>
              <a:t>[r42] Stiell IG, Wells GA, Vandemheen KL, Clement CM, Lesiuk H, De Maio VJ, et al. The Canadian C-spine rule for radiography in alert and stable trauma patients. JAMA. 2001;286(15):1841-8. https://doi.org/10.1001/jama.286.15.1841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48</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Stiell IG, Clement CM, McKnight RD, Brison R, Schull MJ, Rowe BH, et al. The Canadian C-spine rule versus the NEXUS low-risk criteria in patients with trauma. N Engl J Med. 2003;349(26):2510-8. https://doi.org/10.1056/NEJMoa031375</a:t>
            </a:r>
          </a:p>
          <a:p>
            <a:pPr>
              <a:spcAft>
                <a:spcPts val="800"/>
              </a:spcAft>
            </a:pPr>
            <a:r>
              <a:rPr sz="1200">
                <a:solidFill>
                  <a:srgbClr val="263238"/>
                </a:solidFill>
                <a:latin typeface="Calibri"/>
              </a:rPr>
              <a:t>[r44] Yin ZG, Zhang JB, Kan SL, Wang XG. Diagnosing suspected scaphoid fractures: a systematic review and meta-analysis. Clin Orthop Relat Res. 2010;468(3):723-34. https://doi.org/10.1007/s11999-009-1081-6</a:t>
            </a:r>
          </a:p>
          <a:p>
            <a:pPr>
              <a:spcAft>
                <a:spcPts val="800"/>
              </a:spcAft>
            </a:pPr>
            <a:r>
              <a:rPr sz="1200">
                <a:solidFill>
                  <a:srgbClr val="263238"/>
                </a:solidFill>
                <a:latin typeface="Calibri"/>
              </a:rPr>
              <a:t>[r45] Yin ZG, Zhang JB, Kan SL, Wang XG. Diagnostic accuracy of imaging modalities for suspected scaphoid fractures: meta-analysis combined with latent class analysis. J Bone Joint Surg Br. 2012;94(8):1077-85. https://doi.org/10.1302/0301-620X.94B8.28998</a:t>
            </a:r>
          </a:p>
          <a:p>
            <a:pPr>
              <a:spcAft>
                <a:spcPts val="800"/>
              </a:spcAft>
            </a:pPr>
            <a:r>
              <a:rPr sz="1200">
                <a:solidFill>
                  <a:srgbClr val="263238"/>
                </a:solidFill>
                <a:latin typeface="Calibri"/>
              </a:rPr>
              <a:t>[r46] Holmes JF, Akkinepalli R. Computed tomography versus plain radiography to screen for cervical spine injury: a meta-analysis. J Trauma. 2005;58(5):902-5. https://doi.org/10.1097/01.ta.0000162138.36519.2a</a:t>
            </a:r>
          </a:p>
          <a:p>
            <a:pPr>
              <a:spcAft>
                <a:spcPts val="800"/>
              </a:spcAft>
            </a:pPr>
            <a:r>
              <a:rPr sz="1200">
                <a:solidFill>
                  <a:srgbClr val="263238"/>
                </a:solidFill>
                <a:latin typeface="Calibri"/>
              </a:rPr>
              <a:t>[r47] Espinosa JA, Nolan TW. Reducing errors made by emergency physicians in interpreting radiographs: longitudinal study. BMJ. 2000;320(7237):737-40. https://doi.org/10.1136/bmj.320.7237.737</a:t>
            </a:r>
          </a:p>
          <a:p>
            <a:pPr>
              <a:spcAft>
                <a:spcPts val="800"/>
              </a:spcAft>
            </a:pPr>
            <a:r>
              <a:rPr sz="1200">
                <a:solidFill>
                  <a:srgbClr val="263238"/>
                </a:solidFill>
                <a:latin typeface="Calibri"/>
              </a:rPr>
              <a:t>[r48] Guermazi A, Tannoury C, Kompel AJ, Murakami AM, Ducarouge A, Gillibert A, et al. Improving Radiographic Fracture Recognition Performance and Efficiency Using Artificial Intelligence. Radiology. 2022;302(3):627-636. https://doi.org/10.1148/radiol.210937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48</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Kuo RYL, Harrison C, Curran TA, Jones B, Freethy A, Cussons D, et al. Artificial Intelligence in Fracture Detection: A Systematic Review and Meta-Analysis. Radiology. 2022;304(1):50-62. https://doi.org/10.1148/radiol.211785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48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Leer la radiografía de trauma sin que se escape lo que duele</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