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 personas-año</c:v>
                </c:pt>
              </c:strCache>
            </c:strRef>
          </c:tx>
          <c:spPr>
            <a:solidFill>
              <a:srgbClr val="0F5F6B"/>
            </a:solidFill>
          </c:spPr>
          <c:cat>
            <c:strRef>
              <c:f>Sheet1!$A$2:$A$5</c:f>
              <c:strCache>
                <c:ptCount val="4"/>
                <c:pt idx="0">
                  <c:v>Estados Unidos, pico a los 40-44 años</c:v>
                </c:pt>
                <c:pt idx="1">
                  <c:v>Estados Unidos global (2014-2024)</c:v>
                </c:pt>
                <c:pt idx="2">
                  <c:v>Oslo (2014-2015)</c:v>
                </c:pt>
                <c:pt idx="3">
                  <c:v>Tampere, TC (2012-2016)</c:v>
                </c:pt>
              </c:strCache>
            </c:strRef>
          </c:cat>
          <c:val>
            <c:numRef>
              <c:f>Sheet1!$B$2:$B$5</c:f>
              <c:numCache>
                <c:formatCode>General</c:formatCode>
                <c:ptCount val="4"/>
                <c:pt idx="0">
                  <c:v>33.6</c:v>
                </c:pt>
                <c:pt idx="1">
                  <c:v>22.4</c:v>
                </c:pt>
                <c:pt idx="2">
                  <c:v>14</c:v>
                </c:pt>
                <c:pt idx="3">
                  <c:v>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 personas-año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coeficiente</c:v>
                </c:pt>
              </c:strCache>
            </c:strRef>
          </c:tx>
          <c:spPr>
            <a:solidFill>
              <a:srgbClr val="0F5F6B"/>
            </a:solidFill>
          </c:spPr>
          <c:cat>
            <c:strRef>
              <c:f>Sheet1!$A$2:$A$6</c:f>
              <c:strCache>
                <c:ptCount val="5"/>
                <c:pt idx="0">
                  <c:v>ICC intraobservador, Myerson-Hardcastle (entrenados)</c:v>
                </c:pt>
                <c:pt idx="1">
                  <c:v>ICC interobservador, Myerson-Hardcastle (entrenados)</c:v>
                </c:pt>
                <c:pt idx="2">
                  <c:v>Kappa interobservador, Hardcastle modificada</c:v>
                </c:pt>
                <c:pt idx="3">
                  <c:v>Kappa interobservador, radiografía sin carga (1.ª lectura)</c:v>
                </c:pt>
                <c:pt idx="4">
                  <c:v>Kappa interobservador, radiografía sin carga (2.ª lectura)</c:v>
                </c:pt>
              </c:strCache>
            </c:strRef>
          </c:cat>
          <c:val>
            <c:numRef>
              <c:f>Sheet1!$B$2:$B$6</c:f>
              <c:numCache>
                <c:formatCode>General</c:formatCode>
                <c:ptCount val="5"/>
                <c:pt idx="0">
                  <c:v>0.94</c:v>
                </c:pt>
                <c:pt idx="1">
                  <c:v>0.81</c:v>
                </c:pt>
                <c:pt idx="2">
                  <c:v>0.54</c:v>
                </c:pt>
                <c:pt idx="3">
                  <c:v>0.5</c:v>
                </c:pt>
                <c:pt idx="4">
                  <c:v>0.58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coeficiente</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Columna medial</c:v>
                </c:pt>
                <c:pt idx="1">
                  <c:v>Sin desplazamiento</c:v>
                </c:pt>
                <c:pt idx="2">
                  <c:v>Intermedia-lateral</c:v>
                </c:pt>
                <c:pt idx="3">
                  <c:v>Lesiones desplazadas</c:v>
                </c:pt>
                <c:pt idx="4">
                  <c:v>Lesiones de 3 columnas</c:v>
                </c:pt>
              </c:strCache>
            </c:strRef>
          </c:cat>
          <c:val>
            <c:numRef>
              <c:f>Sheet1!$B$2:$B$6</c:f>
              <c:numCache>
                <c:formatCode>General</c:formatCode>
                <c:ptCount val="5"/>
                <c:pt idx="0">
                  <c:v>60.7</c:v>
                </c:pt>
                <c:pt idx="1">
                  <c:v>76.7</c:v>
                </c:pt>
                <c:pt idx="2">
                  <c:v>81.5</c:v>
                </c:pt>
                <c:pt idx="3">
                  <c:v>95.5</c:v>
                </c:pt>
                <c:pt idx="4">
                  <c:v>92.1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Radiografía convencional</c:v>
                </c:pt>
                <c:pt idx="1">
                  <c:v>Radiografía sin carga</c:v>
                </c:pt>
                <c:pt idx="2">
                  <c:v>RM, ligamento plantar C1-M2M3</c:v>
                </c:pt>
                <c:pt idx="3">
                  <c:v>Ecografía, distancia dorsal C1-M2</c:v>
                </c:pt>
                <c:pt idx="4">
                  <c:v>Ecografía, distancia articular C1-M2</c:v>
                </c:pt>
              </c:strCache>
            </c:strRef>
          </c:cat>
          <c:val>
            <c:numRef>
              <c:f>Sheet1!$B$2:$B$6</c:f>
              <c:numCache>
                <c:formatCode>General</c:formatCode>
                <c:ptCount val="5"/>
                <c:pt idx="0">
                  <c:v>81.8</c:v>
                </c:pt>
                <c:pt idx="1">
                  <c:v>76.1</c:v>
                </c:pt>
                <c:pt idx="2">
                  <c:v>94</c:v>
                </c:pt>
                <c:pt idx="3">
                  <c:v>88</c:v>
                </c:pt>
                <c:pt idx="4">
                  <c:v>76</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Radiografía convencional</c:v>
                </c:pt>
                <c:pt idx="1">
                  <c:v>Radiografía sin carga</c:v>
                </c:pt>
                <c:pt idx="2">
                  <c:v>RM, ligamento plantar C1-M2M3</c:v>
                </c:pt>
                <c:pt idx="3">
                  <c:v>Ecografía, distancia dorsal C1-M2</c:v>
                </c:pt>
                <c:pt idx="4">
                  <c:v>Ecografía, distancia articular C1-M2</c:v>
                </c:pt>
              </c:strCache>
            </c:strRef>
          </c:cat>
          <c:val>
            <c:numRef>
              <c:f>Sheet1!$C$2:$C$6</c:f>
              <c:numCache>
                <c:formatCode>General</c:formatCode>
                <c:ptCount val="5"/>
                <c:pt idx="0">
                  <c:v>90.0</c:v>
                </c:pt>
                <c:pt idx="1">
                  <c:v>85.3</c:v>
                </c:pt>
                <c:pt idx="2">
                  <c:v>75</c:v>
                </c:pt>
                <c:pt idx="3">
                  <c:v>72</c:v>
                </c:pt>
                <c:pt idx="4">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Artrodesis: toda reoperación</c:v>
                </c:pt>
                <c:pt idx="1">
                  <c:v>ORIF: toda reoperación</c:v>
                </c:pt>
                <c:pt idx="2">
                  <c:v>Artrodesis: no planeadas</c:v>
                </c:pt>
                <c:pt idx="3">
                  <c:v>ORIF: no planeadas</c:v>
                </c:pt>
              </c:strCache>
            </c:strRef>
          </c:cat>
          <c:val>
            <c:numRef>
              <c:f>Sheet1!$B$2:$B$5</c:f>
              <c:numCache>
                <c:formatCode>General</c:formatCode>
                <c:ptCount val="4"/>
                <c:pt idx="0">
                  <c:v>17.6</c:v>
                </c:pt>
                <c:pt idx="1">
                  <c:v>64.1</c:v>
                </c:pt>
                <c:pt idx="2">
                  <c:v>14.7</c:v>
                </c:pt>
                <c:pt idx="3">
                  <c:v>38.3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Ly 2006: ORIF</c:v>
                </c:pt>
                <c:pt idx="1">
                  <c:v>Ly 2006: artrodesis</c:v>
                </c:pt>
                <c:pt idx="2">
                  <c:v>Stødle 2020: artrodesis</c:v>
                </c:pt>
                <c:pt idx="3">
                  <c:v>Stødle 2020: placa puente</c:v>
                </c:pt>
              </c:strCache>
            </c:strRef>
          </c:cat>
          <c:val>
            <c:numRef>
              <c:f>Sheet1!$B$2:$B$5</c:f>
              <c:numCache>
                <c:formatCode>General</c:formatCode>
                <c:ptCount val="4"/>
                <c:pt idx="0">
                  <c:v>68.6</c:v>
                </c:pt>
                <c:pt idx="1">
                  <c:v>88</c:v>
                </c:pt>
                <c:pt idx="2">
                  <c:v>89</c:v>
                </c:pt>
                <c:pt idx="3">
                  <c:v>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Reducción cerrada y tornillos</c:v>
                </c:pt>
                <c:pt idx="1">
                  <c:v>ORIF con tornillos</c:v>
                </c:pt>
                <c:pt idx="2">
                  <c:v>ORIF con agujas K</c:v>
                </c:pt>
              </c:strCache>
            </c:strRef>
          </c:cat>
          <c:val>
            <c:numRef>
              <c:f>Sheet1!$B$2:$B$4</c:f>
              <c:numCache>
                <c:formatCode>General</c:formatCode>
                <c:ptCount val="3"/>
                <c:pt idx="0">
                  <c:v>16.3</c:v>
                </c:pt>
                <c:pt idx="1">
                  <c:v>66.5</c:v>
                </c:pt>
                <c:pt idx="2">
                  <c:v>17.1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Infección</c:v>
                </c:pt>
                <c:pt idx="1">
                  <c:v>Síndrome compartimental</c:v>
                </c:pt>
                <c:pt idx="2">
                  <c:v>Problemas de piel</c:v>
                </c:pt>
                <c:pt idx="3">
                  <c:v>Artrodesis posterior</c:v>
                </c:pt>
                <c:pt idx="4">
                  <c:v>Problemas de tornillos</c:v>
                </c:pt>
                <c:pt idx="5">
                  <c:v>Artrosis postraumática</c:v>
                </c:pt>
              </c:strCache>
            </c:strRef>
          </c:cat>
          <c:val>
            <c:numRef>
              <c:f>Sheet1!$B$2:$B$7</c:f>
              <c:numCache>
                <c:formatCode>General</c:formatCode>
                <c:ptCount val="6"/>
                <c:pt idx="0">
                  <c:v>1.5</c:v>
                </c:pt>
                <c:pt idx="1">
                  <c:v>2.6</c:v>
                </c:pt>
                <c:pt idx="2">
                  <c:v>3.6</c:v>
                </c:pt>
                <c:pt idx="3">
                  <c:v>7.8</c:v>
                </c:pt>
                <c:pt idx="4">
                  <c:v>16</c:v>
                </c:pt>
                <c:pt idx="5">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Metaanálisis: tras artrodesis</c:v>
                </c:pt>
                <c:pt idx="1">
                  <c:v>Metaanálisis: tras ORIF</c:v>
                </c:pt>
                <c:pt idx="2">
                  <c:v>Kuo (ORIF)</c:v>
                </c:pt>
                <c:pt idx="3">
                  <c:v>Revisión de 11 artículos (ORIF)</c:v>
                </c:pt>
                <c:pt idx="4">
                  <c:v>Dubois-Ferrière: sintomática</c:v>
                </c:pt>
                <c:pt idx="5">
                  <c:v>Dubois-Ferrière: signos radiográficos (a 10,9 años)</c:v>
                </c:pt>
              </c:strCache>
            </c:strRef>
          </c:cat>
          <c:val>
            <c:numRef>
              <c:f>Sheet1!$B$2:$B$7</c:f>
              <c:numCache>
                <c:formatCode>General</c:formatCode>
                <c:ptCount val="6"/>
                <c:pt idx="0">
                  <c:v>2.8</c:v>
                </c:pt>
                <c:pt idx="1">
                  <c:v>17.3</c:v>
                </c:pt>
                <c:pt idx="2">
                  <c:v>25</c:v>
                </c:pt>
                <c:pt idx="3">
                  <c:v>49.6</c:v>
                </c:pt>
                <c:pt idx="4">
                  <c:v>54.1</c:v>
                </c:pt>
                <c:pt idx="5">
                  <c:v>72.1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Deportistas y militares: retorno global</c:v>
                </c:pt>
                <c:pt idx="1">
                  <c:v>Fijación percutánea (deportistas)</c:v>
                </c:pt>
                <c:pt idx="2">
                  <c:v>ORIF (deportistas)</c:v>
                </c:pt>
                <c:pt idx="3">
                  <c:v>Artrodesis parcial primaria (deportistas)</c:v>
                </c:pt>
                <c:pt idx="4">
                  <c:v>Actividad previa tras artrodesis</c:v>
                </c:pt>
                <c:pt idx="5">
                  <c:v>Actividad previa tras ORIF</c:v>
                </c:pt>
              </c:strCache>
            </c:strRef>
          </c:cat>
          <c:val>
            <c:numRef>
              <c:f>Sheet1!$B$2:$B$7</c:f>
              <c:numCache>
                <c:formatCode>General</c:formatCode>
                <c:ptCount val="6"/>
                <c:pt idx="0">
                  <c:v>86.17</c:v>
                </c:pt>
                <c:pt idx="1">
                  <c:v>98</c:v>
                </c:pt>
                <c:pt idx="2">
                  <c:v>78</c:v>
                </c:pt>
                <c:pt idx="3">
                  <c:v>85</c:v>
                </c:pt>
                <c:pt idx="4">
                  <c:v>79.2</c:v>
                </c:pt>
                <c:pt idx="5">
                  <c:v>65.7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puntos</c:v>
                </c:pt>
              </c:strCache>
            </c:strRef>
          </c:tx>
          <c:spPr>
            <a:solidFill>
              <a:srgbClr val="0F5F6B"/>
            </a:solidFill>
          </c:spPr>
          <c:cat>
            <c:strRef>
              <c:f>Sheet1!$A$2:$A$7</c:f>
              <c:strCache>
                <c:ptCount val="6"/>
                <c:pt idx="0">
                  <c:v>Rammelt: artrodesis correctiva tardía</c:v>
                </c:pt>
                <c:pt idx="1">
                  <c:v>Kuo: ORIF</c:v>
                </c:pt>
                <c:pt idx="2">
                  <c:v>Stavlas: revisión de 257 pacientes</c:v>
                </c:pt>
                <c:pt idx="3">
                  <c:v>Dubois-Ferrière: a 10,9 años</c:v>
                </c:pt>
                <c:pt idx="4">
                  <c:v>Rammelt: fijación primaria</c:v>
                </c:pt>
                <c:pt idx="5">
                  <c:v>Wagner: percutánea, baja energía</c:v>
                </c:pt>
              </c:strCache>
            </c:strRef>
          </c:cat>
          <c:val>
            <c:numRef>
              <c:f>Sheet1!$B$2:$B$7</c:f>
              <c:numCache>
                <c:formatCode>General</c:formatCode>
                <c:ptCount val="6"/>
                <c:pt idx="0">
                  <c:v>71.8</c:v>
                </c:pt>
                <c:pt idx="1">
                  <c:v>77</c:v>
                </c:pt>
                <c:pt idx="2">
                  <c:v>78.1</c:v>
                </c:pt>
                <c:pt idx="3">
                  <c:v>79.0</c:v>
                </c:pt>
                <c:pt idx="4">
                  <c:v>81.4</c:v>
                </c:pt>
                <c:pt idx="5">
                  <c:v>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Lesión de Lisfranc (tarsometatarsiana).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Biomecánica; Clasificación; Diagnóstico y la lesión que se pasa por alto; Examen físico; Imágenes; Algoritmo de decisión; Tratamiento; Técnica quirúrgica; Complicaciones; Pronóstico; Rehabilitación y retiro del implante. Estructura sugerida por el autor para diez minutos: Lámina 1 (0:30): Caso y pregunta que ordena todo: ¿cuántas se pierden con radiografía sin carga? 24 % [r4]. Lámina 2 (1:00): Anatomía: el ligamento interóseo es el más grueso y rígido [r10] y el 2.º metatarsiano está encajado como en una mortaja [r13]. Lámina 3 (1:00): Epidemiología: de 9,2 a 22,4 por 100 000 personas-año según el estudio [r3, r28]; la mayoría es de baja energía [r3]. Lámina 4 (1:00): Clasificaciones: Hardcastle y Myerson describen el patrón [r9], Nunley-Vertullo, el esguince sutil [r36]; concordancia: ICC de 0,81 con entrenamiento [r37] y kappa de 0,54 en otro estudio [r38]. Lámina 5 (1:00): Diagnóstico: examen sin sensibilidad verificada y radiografía bilateral con carga; radiografía convencional con sensibilidad de 81,8 % y especificidad de 90,0 % [r41]. Lámina 6 (1:00): TC, TC con carga y RM: RM con sensibilidad de 94 % y especificidad de 75 % [r19]; TC con carga con AUC de 0,91 en volumen articular [r21]. Lámina 7 (1:00): Decisión: estable frente a inestable; sin cirugía solo si es estable y con control, porque se vio desplazamiento tardío en 54 % [r22]. Lámina 8 (1:00): Fijar o fusionar: Ly, 68,6 frente a 88 de AOFAS [r53]; metaanálisis de 2024, reoperaciones con OR de 0,16 [r7]; ensayo multicéntrico de 2024, diferencia de 6,5 sin significación [r8]. Lámina 9 (1:00): Técnica: medial a lateral, tornillo de Lisfranc y no fijar de forma rígida el 4.º y 5.º [r13]. Lámina 10 (1:00): Complicaciones y pronóstico: artrosis postraumática de 49 % tras ORIF [r13]; desplazamiento residual de más de 2 mm, peor rendimiento [r25]. Lámina 11 (0:30): Mensajes para llevar: sospecha, carga bilateral, estabilidad, reducción anatómica y conversación honesta sobre el implante.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lesión de Lisfranc es la rotura del complejo ligamentario que sostiene la unión entre la cuña medial y la base del 2.º metatarsiano, con o sin fractura o luxación de las articulaciones tarsometatarsianas; representa cerca de 0,2 % de todas las fracturas y es de las que más se pasan por alto (fuente: Smith N y colaboradores, 2016; Stern JM y colaboradores, 2026). La mayoría de las lesiones del mediopié que se ven en TC son de baja energía y sin desplazamiento (menos de 2 mm) (fuente: Ponkilainen VT y colaboradores, 2019), y con radiografías sin carga se escapa alrededor de 24 % de las lesiones (fuente: Ponkilainen VT y colaboradores, 2020). Ante la sospecha: radiografía bilateral con carga y, si hay duda, TC (fuente: Moracia-Ochagavía I y colaboradores, 2019; Chen C y colaboradores, 2023). Lo que decide el pronóstico es una reducción anatómica y mantenida (fuente: Stern JM y colaboradores, 2026; Kuo RS y colaboradores, 2000). Las lesiones estables sin desplazamiento se tratan sin cirugía; las inestables o desplazadas se operan (fuente: Poutoglidou F y colaboradores, 2024). La discusión viva es fijar o fusionar: el metaanálisis de 2024 favoreció la artrodesis primaria en reoperaciones (OR 0,16) (fuente: O'Connor KP y colaboradores, 2024), pero el ensayo multicéntrico de 2024 no halló diferencia en la función a los 24 meses y quedó con poca potencia (fuente: Ponkilainen 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lesión de Lisfranc es la alteración de la articulación tarsometatarsiana (TMT): la zona donde las bases de los 5 metatarsianos se encuentran con las 3 cuñas y el cuboides (fuente: Moracia-Ochagavía I y colaboradores, 2019). Cubre un espectro muy ancho: desde el esguince ligamentario aislado hasta la fractura-luxación compleja o el aplastamiento (fuente: Stern JM y colaboradores, 2026). Lo que la hace especial es el ligamento, más que el hueso. El ligamento de Lisfranc va de la cara lateral de la cuña medial a la cara medial de la base del 2.º metatarsiano; StatPearls lo considera el estabilizador principal del mediopié, el que impide que la columna medial se separe de la media (fuente: Stern JM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 romperse, el 2.º metatarsiano pierde su sujeción y con él el arco del mediopié (fuente: Moracia-Ochagavía I y colaboradores, 2019). La idea que ordena el capítulo: la estabilidad decide la conducta. Una revisión de 2024 lo resume así: las clasificaciones clásicas describen la anatomía pero ayudan poco a decidir, de modo que conviene ordenar las lesiones por su estabilidad, juzgada con radiografía con carga y TC (fuente: Poutoglidou F y colaboradores, 2024). Para razonar cada caso conviene hacerse 3 preguntas: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¿Hay lesión del complejo, aunque la radiografía de entrada parezca normal? ¿Es estable (se mantiene alineada con carga) o inestable? Si es inestable: ¿qué se fija, con qué y cómo se evita un fracaso?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La cifra clásica es de 1 caso por cada 55 000 personas y por año (fuente: Ponkilainen VT y colaboradores, 2019). Las series más recientes, que buscan la lesión con TC o con grandes bases de datos, dan números más altos: 9,2 por 100 000 personas-año en Tampere (fuente: Ponkilainen VT y colaboradores, 2019), 14 por 100 000 en Oslo (fuente: Stødle AH y colaboradores, 2020) y 22,4 por 100 000 en una base de datos de Estados Unidos de 2014 a 2024 (fuente: Sanghvi PA y colaboradores, 2025). Hipótesis no demostrada: parte de la diferencia viene de cuánta lesión sutil se detecta con cada método. Edad y sexo: en Estados Unidos el pico fue de 33,6 por 100 000 personas-año a los 40-44 años, con igual tasa en hombres y mujeres (fuente: Sanghvi PA y colaboradores, 2025). Una revisión de 2019 da otro dato: los hombres la sufrirían 2 a 4 veces más (fuente: Moracia-Ochagavía I y colaboradores, 2019); ante la discrepancia, conviene citar ambas. Energía del trauma: en Oslo, solo 31 % fue de alta energía (fuente: Stødle AH y colaboradores, 2020); en Tampere, más de 2 tercios de las lesiones del mediopié eran de baja energía y no tenían desplazamiento (menos de 2 mm) (fuente: Ponkilainen VT y colaboradores, 2019). Proporción dentro del mediopié: en TC, 233 de 307 lesiones del mediopié (75,9 %) eran del área de Lisfranc (fuente: Ponkilainen VT y colaboradores, 2019). Atletas: 41 de 2162 jugadores (1,8 %) del Combine de la NFL tenían una lesión previa de Lisfranc (fuente: McHale KJ y colaboradores, 2017). Politrauma: en 410 fracturas-luxaciones del mediopié operadas, más de la mitad de las lesiones sin politrauma ocurrió por mecanismos de alta velocidad (fuente: Orji C y colaboradores, 2025). Qué predice inestabilidad: sexo femenino, fracturas intraarticulares de las 2 articulaciones TMT laterales y una 2.ª TMT más baja (fuente: Stødle AH y colaboradores, 2020). En la base de datos de Estados Unidos, cerca de 40 % de los pacientes recibió cirugía dentro del primer año; el procedimiento más frecuente fue el ORIF, luego la artrodesis y después la reducción cerrada con agujas percutáneas (fuente: Sanghvi PA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de lesión de Lisfranc según el estudio» muestra lo siguiente. Tampere, TC (2012-2016): 9.2 por 100 000 personas-año (fuente: Ponkilainen VT y colaboradores, 2019). Oslo (2014-2015): 14 por 100 000 personas-año (fuente: Stødle AH y colaboradores, 2020). Estados Unidos global (2014-2024): 22.4 por 100 000 personas-año (fuente: Sanghvi PA y colaboradores, 2025). Estados Unidos, pico a los 40-44 años: 33.6 por 100 000 personas-año (fuente: Sanghvi PA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«Incidencia y características según el estudio» tiene 4 columnas: Estudio, Método, Hallazgo principal, Cita. Fila 1: Estudio, Tampere (Finlandia), 2012-2016; Método, Pacientes con TC por lesión aguda del pie; Hallazgo principal, Incidencia de Lisfranc 9,2 por 100 000 personas-año; más de 2 tercios sin desplazamiento y de baja energía; Cita, (fuente: Ponkilainen VT y colaboradores, 2019). Fila 2: Estudio, Oslo (Noruega), 2014-2015; Método, 84 lesiones con diagnóstico radiológico; Hallazgo principal, 14 por 100 000 personas-año; 31 % de alta energía; Cita, (fuente: Stødle AH y colaboradores, 2020). Fila 3: Estudio, Estados Unidos, 2014-2024; Método, Base de datos TriNetX, 21 964 lesiones; Hallazgo principal, 22,4 por 100 000 personas-año; pico de 33,6 a los 40-44 años; Cita, (fuente: Sanghvi PA y colaboradores, 2025). Fila 4: Estudio, Combine de la NFL, 2009-2015; Método, Cohorte de 2162 jugadores; Hallazgo principal, 1,8 % con lesión de Lisfranc; 63,4 % de ellos operados; Cita, (fuente: McHale KJ y colaboradores, 2017). (fuente: Ponkilainen VT y colaboradores, 2019) (fuente: Stødle AH y colaboradores, 2020) (fuente: Sanghvi PA y colaboradores, 2025) (fuente: McHale KJ y colaboradores, 2017).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Hay dos caminos. En el directo, una fuerza grande cae sobre el pie: accidentes de tráfico, aplastamientos, caídas de altura. Produce fractura-luxación con daño de partes blandas y, a menudo, daño neurovascular (fuente: Mohamed A y colaboradores, 2025; Moracia-Ochagavía I y colaboradores, 2019). En el indirecto, el pie queda en flexión plantar, recibe carga axial y una rotación. Resultado: el antepié recibe un momento combinado (hiperflexión, compresión y abducción) que termina en el TMT y empuja los metatarsianos hacia dorsal y lateral (fuente: Mohamed A y colaboradores, 2025). En el deporte predomina la baja energía: a menudo solo se rompe el ligamento, y por eso la primera radiografía puede verse normal aunque el mediopié sea inestable (fuente: Stern JM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suele desplazarse hacia dorsal? Porque los ligamentos dorsales del TMT son más débiles que los plantares (fuente: Moracia-Ochagavía I y colaboradores, 2019). No es solo un problema del atleta: en 410 casos operados, más de la mitad de las lesiones sin politrauma vino de mecanismos de alta velocidad, y en los politraumatizados se lesionaron más columnas (3 columnas en 77,97 % frente a 34,00 %) (fuente: Orji C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«Mecanismos y qué esperar» tiene 4 columnas: Mecanismo, Cómo ocurre, Cuadro habitual, Cita. Fila 1: Mecanismo, Directo, alta energía; Cómo ocurre, Aplastamiento, accidente de tráfico, caída de altura; Cuadro habitual, Fractura-luxación con daño de partes blandas y posible compromiso neurovascular; Cita, (fuente: Mohamed A y colaboradores, 2025; Moracia-Ochagavía I y colaboradores, 2019). Fila 2: Mecanismo, Indirecto, baja energía; Cómo ocurre, Carga axial y rotación con el pie en flexión plantar (deporte, tropiezo); Cuadro habitual, Ligamentaria pura o con avulsión; radiografía inicial a veces normal; Cita, (fuente: Stern JM y colaboradores, 2026; Mohamed A y colaboradores, 2025). Fila 3: Mecanismo, Politrauma; Cómo ocurre, Alta velocidad con otras lesiones graves; Cuadro habitual, Más columnas lesionadas: 3 columnas en 77,97 % frente a 34,00 % sin politrauma; Cita, (fuente: Orji C y colaboradores, 2025). (fuente: Mohamed A y colaboradores, 2025) (fuente: Moracia-Ochagavía I y colaboradores, 2019) (fuente: Stern JM y colaboradores, 2026) (fuente: Orji C y colaboradores, 2025). Con esto cerramos mecanismo de lesión. Sigamos con anatomía.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1. Los huesos y su arquitectura. En el TMT se articulan 5 metatarsianos con 3 cuñas y el cuboides (fuente: Moracia-Ochagavía I y colaboradores, 2019). Piense en un arco romano visto de frente: las bases trapezoidales de los 3 primeros metatarsianos y sus cuñas forman el arco transverso, y la 2.ª TMT es la dovela central (fuente: Moracia-Ochagavía I y colaboradores, 2019). La base del 2.º metatarsiano se hunde entre la 1.ª y la 3.ª cuña como en una mortaja; si esa mortaja es poco profunda, el riesgo de lesión se considera mayor (fuente: Moracia-Ochagavía I y colaboradores, 2019). 2. Qué se mueve y qué no. Las 3 primeras articulaciones cuña-metatarsiano son rígidas por diseño. En cambio, el 4.º y el 5.º metatarsiano se mueven sobre el cuboides, y esa movilidad es la que deja que el pie se acomode al terreno (fuente: Moracia-Ochagavía I y colaboradores, 2019). 3. El complejo ligamentario. La mayoría de los estudios cadavéricos lo describe como 3 estructuras: ligamento dorsal, interóseo y plantar de Lisfranc (fuente: Sripanich Y y colaboradores, 2021). De los 3, el interóseo (de la cuña medial a la base del 2.º metatarsiano) gana en todo: es el de mayor espesor y mayor superficie de inserción ósea y, en las pruebas mecánicas, el que más rigidez y carga hasta la falla mostró (fuente: Sripanich Y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Entre el 1.º y el 2.º metatarsiano no hay ligamento intermetatarsiano; esa unión depende del interóseo de Lisfranc (fuente: Moracia-Ochagavía I y colaboradores, 2019). 4. Cómo se ve en RM. En 10 pies cadavéricos, la RM de alta resolución permitió identificar los distintos elementos del complejo (fuente: Castro M y colaboradores, 2010). 5. Estructuras vecinas que importan al operar. La rama terminal medial del nervio peroneo profundo da la sensibilidad del dorso del primer espacio intermetatarsiano; la revisión de EFORT describe su neuropatía postraumática en la lesión de Lisfranc (fuente: Moracia-Ochagavía I y colaboradores, 2019). Los vasos dorsales del pie y los tendones extensores quedan bajo la incisión (descripción docente, práctica habitual: sin dato verificable con cifras). Los compartimentos del pie, y en especial el calcáneo como compartimento indicador, son los que se vigilan en el trauma de alta energía (fuente: Lutter C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estabilizadoras del mediopié» tiene 4 columnas: Estructura, Une, Qué recordar, Cita. Fila 1: Estructura, Ligamento dorsal TMT; Une, Cuña medial con base del 2.º metatarsiano (y otras TMT); Qué recordar, Los dorsales son más débiles que los plantares: por eso el desplazamiento suele ser dorsal; Cita, (fuente: Moracia-Ochagavía I y colaboradores, 2019). Fila 2: Estructura, Ligamento interóseo de Lisfranc; Une, Zona lateral de la cuña medial con zona medial del 2.º metatarsiano; Qué recordar, El más grueso, más rígido y de mayor inserción ósea; Cita, (fuente: Sripanich Y y colaboradores, 2021; Moracia-Ochagavía I y colaboradores, 2019). Fila 3: Estructura, Ligamento plantar; Une, Cuña medial con bases del 2.º y 3.er metatarsianos; Qué recordar, Su rotura en RM fue el mejor predictor de inestabilidad; Cita, (fuente: Raikin SM y colaboradores, 2009). Fila 4: Estructura, Ligamentos intermetatarsianos; Une, 2.º al 5.º metatarsianos; Qué recordar, No existe entre el 1.º y el 2.º; Cita, (fuente: Moracia-Ochagavía I y colaboradores, 2019). Fila 5: Estructura, Ligamento interóseo intercuneiforme; Une, 1.ª con 2.ª cuña; Qué recordar, Su rotura se asocia a inestabilidad longitudinal; Cita, (fuente: Kaar S y colaboradores, 2007). (fuente: Moracia-Ochagavía I y colaboradores, 2019) (fuente: Sripanich Y y colaboradores, 2021) (fuente: Raikin SM y colaboradores, 2009) (fuente: Kaar S y colaboradores, 2007). Con esto cerramos anatomía.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En 10 pies de cadáver se cortaron los ligamentos de forma secuencial para ver qué hay que romper para que el mediopié se abra (fuente: Kaar S y colaboradores, 2007). Con el ligamento de Lisfranc solo seccionado, la radiografía con carga mostró inestabilidad en apenas 1 de 10 especímenes (fuente: Kaar S y colaboradores, 2007): un ligamento roto puede no abrirse con la carga de un pie normal. Para llegar a la inestabilidad transversal hizo falta cortar el interóseo C1-M2 y el ligamento plantar hacia el 2.º y 3.er metatarsianos; para la longitudinal, el interóseo C1-M2 y el interóseo entre la 1.ª y la 2.ª cuña (fuente: Kaar S y colaboradores, 2007). Con estrés en abducción, el patrón transversal fue diagnóstico en 5 de 5 especímenes; con estrés en aducción, el patrón longitudinal lo fue en 4 de 5 en el espacio entre cuñas (fuente: Kaar S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autores definieron inestabilidad como un desplazamiento de 2 mm o más (fuente: Kaar S y colaboradores, 2007). Esto explica dos cosas clínicas: por qué una lesión puramente ligamentaria puede verse "normal" sin carga, y por qué un autor deja sin fijación rígida las articulaciones de la 4.ª y 5.ª columnas, que son las móviles (fuente: Moracia-Ochagavía I y colaboradores, 2019). Qué dicen los estudios de fijación en cadáver. Un botón de sutura dio estabilidad similar a un tornillo cuando solo se cortó el ligamento de Lisfranc (diferencia media frente al ligamento cortado de 1,2 mm con tornillo y de 1,00 mm con botón) (fuente: Panchbhavi VK y colaboradores, 2009). Otro trabajo, en 8 pares de cadáveres, encontró menos desplazamiento con tornillo canulado de 4,0 mm que con botón (fuente: Ahmed S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placa dorsal redujo la diástasis dorsal igual que el tornillo, pero con carga dejó más diástasis plantar, casi estadísticamente distinta (fuente: Bansal A y colaboradores, 2019). La conclusión honesta: una revisión sistemática de 2023 juzgó la evidencia biomecánica no concluyente, con tendencia a menos diástasis con tornillo que con botón (fuente: Chona DV y colaboradores, 2023). Un modelo de cadáver, además, no reemplaza a un ensayo clínico. Con esto cerramos biomecánica. Sigamos con clasificación.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No hay una clasificación única que lo resuelva todo. Cada sistema responde a una pregunta distinta, y conviene saber cuál: Quenu y Kuss (1909) describieron la lesión con el concepto de 3 columnas y la separaron en homolateral, aislada y divergente (fuente: Moracia-Ochagavía I y colaboradores, 2019). Hardcastle (1982) propuso clasificar por el tipo de lesión y no por la fuerza deformante: su serie reunió 119 pacientes de 5 centros, y concluyó que el pronóstico depende de lograr y mantener una reducción exacta (fuente: Hardcastle PH y colaboradores, 1982). Sus tipos son A (incongruencia total), B (parcial) y C (divergente) (fuente: Moracia-Ochagavía I y colaboradores, 2019). Myerson (1986) es la modificación más usada de ese esquema (fuente: Mohamed A y colaboradores, 2025); divide el tipo B en B1 (medial) y B2 (lateral) (fuente: Mohamed A y colaboradores, 2025). Nunley y Vertullo (2002) se hicieron para el esguince sutil del deportista, con estadios I, II y III según diástasis y pérdida del arco (fuente: Nunley JA y colaboradores, 2002). Sivakumar propuso añadir un tipo D para la lesión sutil: D1 con distancia C1-M2 de 2 mm o menos (sin fijación) y D2 con más de 2 mm (fijación), pura ligamentaria (D2L) o con avulsión ósea (D2B) (fuente: Moracia-Ochagavía I y colaboradores, 2019). Clasificación por estabilidad (2024): una revisión de la BJJ critica que los sistemas originales se basan en la anatomía y orientan poco el tratamiento, y propone una clasificación centrada en la estabilidad (fuente: Poutoglidou F y colaboradores, 2024). Una discrepancia que hay que conocer. El corte de diástasis del estadio II de Nunley y Vertullo se cita como 2 a 5 mm en una revisión (fuente: Moracia-Ochagavía I y colaboradores, 2019) y como 1 a 5 mm en otra (fuente: Mohamed A y colaboradores, 2025); ambas coinciden en que el estadio III supera los 5 mm con pérdida de altura del arco (fuente: Moracia-Ochagavía I y colaboradores, 2019; Mohamed A y colaboradores, 2025). Antes de citar el límite en una presentación, abra el artículo original (resumen en PubMed) (fuente: Nunley JA y colaboradores, 2002). Qué clasificación se usa para decidir. De 58 trabajos que declararon indicaciones quirúrgicas explícitas, solo 11 las expresaron mediante una clasificación: 8 usaron Nunley-Vertullo y 2 Myerson (fuente: Pearsall C y colaboradores, 2024). En la práctica, la decisión se toma con la estabilidad (radiografías con carga, TC o RM) y no con la letra del sistema. Concordancia entre observadores. Con la clasificación de Hardcastle modificada por Myerson, 38 observadores entrenados lograron un ICC interobservador de 0,81 y un ICC intraobservador de 0,94 sobre 39 radiografías (fuente: Mahmoud S y colaboradores, 2015). En otro estudio con 21 observadores y 13 radiografías, el kappa medio fue de 0,54 (concordancia moderada) (fuente: Talarico RH y colaboradores, 2006). Y reconocer la lesión en radiografías sin carga también fue irregular: kappa interobservador de 0,50 y 0,58 en las dos lecturas (fuente: Ponkilainen VT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«Concordancia entre observadores en la lesión de Lisfranc (coeficiente de 0 a 1)» muestra lo siguiente. ICC intraobservador, Myerson-Hardcastle (entrenados): 0.9 coeficiente (fuente: Mahmoud S y colaboradores, 2015). ICC interobservador, Myerson-Hardcastle (entrenados): 0.8 coeficiente (fuente: Mahmoud S y colaboradores, 2015). Kappa interobservador, Hardcastle modificada: 0.5 coeficiente (fuente: Talarico RH y colaboradores, 2006). Kappa interobservador, radiografía sin carga (1.ª lectura): 0.5 coeficiente (fuente: Ponkilainen VT y colaboradores, 2020). Kappa interobservador, radiografía sin carga (2.ª lectura): 0.6 coeficiente (fuente: Ponkilainen VT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«Sistemas de clasificación: qué describe cada uno y para qué sirve en la decisión» tiene 4 columnas: Sistema, Qué describe, Para qué sirve, Cita. Fila 1: Sistema, Quenu-Kuss (1909); Qué describe, 3 columnas: homolateral, aislada, divergente; Para qué sirve, Valor histórico; Cita, (fuente: Moracia-Ochagavía I y colaboradores, 2019). Fila 2: Sistema, Hardcastle (1982) / Myerson (1986); Qué describe, Patrón de desplazamiento de los metatarsianos: A total, B parcial (B1 medial, B2 lateral), C divergente; Para qué sirve, Describir el patrón y comparar series; el tipo C se asoció a más artrosis y a más artrodesis secundaria; Cita, (fuente: Hardcastle PH y colaboradores, 1982; Mohamed A y colaboradores, 2025; Dubois-Ferrière V y colaboradores, 2016; Campbell ML y colaboradores, 2025). Fila 3: Sistema, Nunley-Vertullo (2002); Qué describe, Esguince sutil del deportista en 3 estadios (sin desplazamiento; diástasis sin pérdida de arco; diástasis con pérdida de arco); Para qué sirve, Estadio I sin cirugía; II y III con reducción anatómica y fijación; Cita, (fuente: Nunley JA y colaboradores, 2002). Fila 4: Sistema, Sivakumar, tipo D; Qué describe, Lesión sutil: D1 hasta 2 mm entre C1 y M2; D2 más de 2 mm; Para qué sirve, Separar la que no necesita fijación de la que sí; Cita, (fuente: Moracia-Ochagavía I y colaboradores, 2019). Fila 5: Sistema, Por estabilidad (BJJ 2024); Qué describe, Estable o inestable según carga y TC; Para qué sirve, Orientar el tratamiento; Cita, (fuente: Poutoglidou F y colaboradores, 2024). (fuente: Moracia-Ochagavía I y colaboradores, 2019) (fuente: Hardcastle PH y colaboradores, 1982) (fuente: Mohamed A y colaboradores, 2025) (fuente: Dubois-Ferrière V y colaboradores, 2016) (fuente: Campbell ML y colaboradores, 2025) (fuente: Nunley JA y colaboradores, 2002) (fuente: Poutoglidou F y colaboradores, 2024). Con esto cerramos clasificación. Sigamos con diagnóstico y la lesión que se pasa por alto.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y la lesión que se pasa por alto. Dos escenarios obligan a pensar en ella: el dolor de mediopié y el politraumatizado, en quien otras lesiones pueden taparla (fuente: Moracia-Ochagavía I y colaboradores, 2019). Cuando la energía fue alta, el pie lo anuncia: se ve deformado, duele, está hinchado y el paciente no camina (fuente: Moracia-Ochagavía I y colaboradores, 2019). Cuando fue baja, el cuadro engaña: no hay deformidad, el paciente llega caminando con dolor y edema, y puede contar que sintió o escuchó un «pop» en el mediopié y que luego le dolió al pisar (fuente: Moracia-Ochagavía I y colaboradores, 2019). Hay cuatro formas de mirar cuántas se pierden, y ninguna es para tranquilizarse: Con radiografías sin carga, 24 % de las lesiones confirmadas por TC se escapó (fuente: Ponkilainen VT y colaboradores, 2020). Una revisión de StatPearls dice que hasta 20 % se pasa por alto al inicio (fuente: Stern JM y colaboradores, 2026). Un estudio con TC 3D sostiene que hasta un tercio de las lesiones se diagnostica mal (fuente: Tamir E y colaboradores, 2023). Una revisión narrativa de 2025 habla de 20 % a 40 % de lesiones perdidas por estudios insuficientes, falta de sospecha o consulta tardía (fuente: Mohamed A y colaboradores, 2025). Se pierden más las sin desplazamiento (76,7 % se reconoce en radiografía frente a 95,5 % de las desplazadas) y las de columna medial (60,7 %) (fuente: Chen 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advertencia ya figuraba en un artículo de urgencias de 1995: el error diagnóstico es común y puede dejar discapacidad crónica (fuente: Englanoff G y colaboradores, 1995). La evidencia es mixta, y hay que decirlo así. En 8 pacientes con lesiones de baja energía no diagnosticadas, operados a las 15,1 semanas de media, todos volvieron al trabajo y a su deporte, con función entre regular y buena (fuente: Cassinelli SJ y colaboradores, 2016). En 171 lesiones de baja energía de militares en servicio activo no hubo asociación entre el tiempo hasta el tratamiento y el resultado, aunque la artrodesis de rescate tuvo peores tasas de retorno al servicio (fuente: Hawkinson MP y colaboradores, 2017). Y cuando se comparó la fijación primaria con la artrodesis correctiva secundaria, el AOFAS fue de 81,4 con fijación primaria y de 71,8 con la secundaria (p = 0,031) (fuente: Rammelt S y colaboradores, 2008). Dicho en simple: llegar tarde no cierra la puerta, pero el mejor resultado se logra tratando a tiempo.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«Reconocimiento de la lesión en la radiografía convencional según el tipo de lesión (TC como referencia)» muestra lo siguiente. Lesiones de 3 columnas: 92.1 por ciento (fuente: Chen C y colaboradores, 2023). Lesiones desplazadas: 95.5 por ciento (fuente: Chen C y colaboradores, 2023). Intermedia-lateral: 81.5 por ciento (fuente: Chen C y colaboradores, 2023). Sin desplazamiento: 76.7 por ciento (fuente: Chen C y colaboradores, 2023). Columna medial: 60.7 por ciento (fuente: Chen C y colaboradores, 2023). Con esto cerramos diagnóstico y la lesión que se pasa por alto.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Estas maniobras salen de la descripción clínica de un autor en una revisión (fuente: Moracia-Ochagavía I y colaboradores, 2019). No encontré sensibilidad ni especificidad verificadas para ninguna de ellas; úselas para orientar y no para descartar. Esa ausencia de datos es la razón de que el examen se complemente siempre con imagen. Inspección: equimosis plantar en el mediopié; la revisión la considera muy sugestiva (fuente: Moracia-Ochagavía I y colaboradores, 2019). Palpación y movilización de las TMT: dolor al palpar o al mover las articulaciones tarsometatarsianas (fuente: Moracia-Ochagavía I y colaboradores, 2019). Provocación en abducción-pronación: una mano sujeta el retropié y la otra lleva el antepié en abducción y pronación pasivas; el dolor en el TMT orienta (fuente: Moracia-Ochagavía I y colaboradores, 2019). Prueba de la tecla de piano: con mediopié y retropié inmovilizados, se desplaza la cabeza de un metatarsiano por vez; sirve para localizar qué TMT está dañada (fuente: Moracia-Ochagavía I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Signo de la brecha (gap): el hallux y el 2.º dedo quedan más separados que en el lado sano; la revisión lo relaciona con inestabilidad entre las cuñas (fuente: Moracia-Ochagavía I y colaboradores, 2019). Sensibilidad del dorso del primer espacio: alteración por neuropatía de la rama terminal medial del nervio peroneo profundo (fuente: Moracia-Ochagavía I y colaboradores, 2019). Compartimentos: en alta energía, buscar dolor desproporcionado y tensión; el diagnóstico se apoya en la medición de presiones (fuente: Lutter C y colaboradores, 2019). Examine siempre el tobillo y el resto del pie, y explore a fondo el mediopié del politraumatizado, donde la lesión es poco apreciada frente a las otras (fuente: Orji C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«Maniobras descritas y su nivel de evidencia» tiene 4 columnas: Maniobra, Cómo se hace, Qué sugiere, Evidencia. Fila 1: Maniobra, Inspección plantar; Cómo se hace, Buscar equimosis en la planta del mediopié; Qué sugiere, Lesión del complejo de Lisfranc; Evidencia, Descripción de un autor; sin sensibilidad o especificidad verificada (fuente: Moracia-Ochagavía I y colaboradores, 2019). Fila 2: Maniobra, Tecla de piano; Cómo se hace, Mover la cabeza del metatarsiano con mediopié y retropié fijos; Qué sugiere, Aísla la TMT dañada; Evidencia, Descripción de un autor; sin sensibilidad o especificidad verificada (fuente: Moracia-Ochagavía I y colaboradores, 2019). Fila 3: Maniobra, Abducción-pronación pasiva; Cómo se hace, Antepié en abducción y pronación con retropié fijo; Qué sugiere, Dolor en TMT, inestabilidad; Evidencia, Descripción de un autor; sin sensibilidad o especificidad verificada (fuente: Moracia-Ochagavía I y colaboradores, 2019). Fila 4: Maniobra, Signo de la brecha; Cómo se hace, Medir la separación hallux-2.º dedo; Qué sugiere, Inestabilidad intercuneiforme; Evidencia, Descripción de un autor; sin sensibilidad o especificidad verificada (fuente: Moracia-Ochagavía I y colaboradores, 2019). Fila 5: Maniobra, Sensibilidad del primer espacio; Cómo se hace, Explorar el dorso del primer espacio; Qué sugiere, Neuropatía del peroneo profundo; Evidencia, Descripción de un autor; sin sensibilidad o especificidad verificada (fuente: Moracia-Ochagavía I y colaboradores, 2019). (fuente: Moracia-Ochagavía I y colaboradores, 2019). Con esto cerramos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Pida ambos pies para comparar; si el dolor no deja cargar, se puede hacer con anestesia regional del tobillo (fuente: Moracia-Ochagavía I y colaboradores, 2019). Las proyecciones son 3: AP, oblicua interna y lateral (fuente: Moracia-Ochagavía I y colaboradores, 2019). AP: comprobar que el borde medial del 2.º metatarsiano continúa con el de la 2.ª cuña y que la distancia entre las bases del 1.º y 2.º metatarsianos no pase de 2 mm; buscar el signo del fleck, que es un fragmento óseo en el primer espacio e indica avulsión del ligamento de Lisfranc (fuente: Moracia-Ochagavía I y colaboradores, 2019). Oblicua interna: el borde medial del cuboides debe seguir con el del 4.º metatarsiano (fuente: Moracia-Ochagavía I y colaboradores, 2019). Lateral: desplazamiento dorsal o plantar de los metatarsianos (fuente: Moracia-Ochagavía I y colaboradores, 2019). Con carga es mejor. Las radiografías con carga son superiores a las de estrés manual, en las que la fuerza aplicada es limitada (fuente: Moracia-Ochagavía I y colaboradores, 2019), y mejoran la detección de lesión sutil (fuente: Sripanich Y y colaboradores, 2020). Una AP angulada 28,9° mejora la visualización de la articulación en la mayoría de los pacientes (fuente: Moracia-Ochagavía I y colaboradores, 2019). En urgencias, un estudio de 117 pacientes propuso radiografías bilaterales con carga como primera línea, porque tras una radiografía con carga negativa o dudosa solo 12 % tuvo una TC positiva (fuente: Kennelly H y colaboradores, 2019). ¿Qué es "anormal"? Los criterios son heterogéneos: una revisión halló 12 criterios radiográficos distintos y propone como mínimo una diástasis M1-M2 de 2 mm o más en AP o subluxación de la 2.ª cuña sobre el 2.º metatarsiano (fuente: Seow D y colaboradores, 2023). Cuando los trabajos definen una indicación de cirugía, el corte de diástasis varía entre 1 y 3 mm (fuente: Pearsall C y colaboradores, 2024). La TC aclara la alineación de las TMT y las fracturas ocultas, y supera a la radiografía en fracturas sin desplazamiento y en subluxación mínima (fuente: Sripanich Y y colaboradores, 2020). En el metaanálisis de TC convencional y con carga, la diástasis M1-M2 fue en promedio 0,88 mm mayor y la C1-M2 2,61 mm mayor en el pie lesionado (fuente: Gómez AL y colaboradores, 2026). La TC con carga mostró buena exactitud (AUC de 0,91 para el volumen articular axial); la TC convencional fue más variable, con sensibilidad de 69 % a 97,9 % y especificidad de 39,3 % a 100 % (fuente: Gómez AL y colaboradores, 2026). En TC 3D, los signos del Mercedes y de los metatarsianos o cuñas "asomados" tuvieron sensibilidad de 92 % a 97 % y especificidad de 92 % a 93 % (fuente: Tamir E y colaboradores, 2023). Estos números vienen de estudios retrospectivos: no sustituyen el juicio clínico. La RM es la mejor para el ligamento (fuente: Sripanich Y y colaboradores, 2020). En 21 pies estudiados con RM y contrastados con la cirugía (17 inestables y 4 estables), el mejor predictor de inestabilidad fue la rotura del ligamento plantar entre la 1.ª cuña y las bases del 2.º y 3.er metatarsianos, con sensibilidad de 94 %, especificidad de 75 % y VPP de 94 % (fuente: Raikin SM y colaboradores, 2009). Si ese ligamento se ve sano, lo más probable es un mediopié estable, y los autores plantean que eso podría evitar la radiografía de estrés bajo anestesia en el caso dudoso (fuente: Raikin SM y colaboradores, 2009). En 25 pacientes con lesión sutil, la distancia dorsal C1-M2 con corte de 9,3 mm tuvo sensibilidad de 88 % y especificidad de 72 %; la distancia articular con corte de 2,1 mm tuvo 76 % y 96 % (fuente: Yoshimoto K y colaboradores, 2025). Una revisión previa concluía que su exactitud para inestabilidad no estaba demostrada (fuente: Sripanich Y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distintos estudios por imagen en la lesión de Lisfranc» muestra lo siguiente. Radiografía convencional: sensibilidad 81.8 por ciento y especificidad 90 por ciento (fuente: Chen C y colaboradores, 2023). Radiografía sin carga: sensibilidad 76.1 por ciento y especificidad 85.3 por ciento (fuente: Ponkilainen VT y colaboradores, 2020). RM, ligamento plantar C1-M2M3: sensibilidad 94 por ciento y especificidad 75 por ciento (fuente: Raikin SM y colaboradores, 2009). Ecografía, distancia dorsal C1-M2: sensibilidad 88 por ciento y especificidad 72 por ciento (fuente: Yoshimoto K y colaboradores, 2025). Ecografía, distancia articular C1-M2: sensibilidad 76 por ciento y especificidad 96 por ciento (fuente: Yoshimoto 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«Rendimiento diagnóstico por estudio (resultados de cada trabajo; no son directamente comparables)» tiene 5 columnas: Estudio, Sensibilidad, Especificidad, Comentario, Cita. Fila 1: Estudio, Radiografía convencional (TC como referencia); Sensibilidad, 81,8 %; Especificidad, 90,0 %; Comentario, 307 con lesión y 100 sin lesión; Cita, (fuente: Chen C y colaboradores, 2023). Fila 2: Estudio, Radiografía sin carga (TC como referencia); Sensibilidad, 76,1 %; Especificidad, 85,3 %; Comentario, Sensibilidad en lesión sutil 65,4 % frente a 87,1 % en la grave; Cita, (fuente: Ponkilainen VT y colaboradores, 2020). Fila 3: Estudio, TC convencional; Sensibilidad, 69 % a 97,9 %; Especificidad, 39,3 % a 100 %; Comentario, Rango entre estudios; Cita, (fuente: Gómez AL y colaboradores, 2026). Fila 4: Estudio, TC con carga; Sensibilidad, Alta, sin cifra puntual en el resumen; Especificidad, Alta, sin cifra puntual en el resumen; Comentario, AUC de 0,91 para el volumen articular axial; Cita, (fuente: Gómez AL y colaboradores, 2026). Fila 5: Estudio, Signos en TC 3D (Mercedes, metatarsiano y cuña asomados); Sensibilidad, 92 % a 97 %; Especificidad, 92 % a 93 %; Comentario, 52 pies con lesión y 50 controles; Cita, (fuente: Tamir E y colaboradores, 2023). Fila 6: Estudio, RM, ligamento plantar C1-M2M3 roto; Sensibilidad, 94 %; Especificidad, 75 %; Comentario, 21 pies (17 inestables); referencia: cirugía; Cita, (fuente: Raikin SM y colaboradores, 2009). Fila 7: Estudio, Ecografía, distancia dorsal C1-M2 (corte de 9,3 mm); Sensibilidad, 88 %; Especificidad, 72 %; Comentario, 25 pacientes con lesión sutil; Cita, (fuente: Yoshimoto K y colaboradores, 2025). Fila 8: Estudio, Ecografía, distancia articular C1-M2 (corte de 2,1 mm); Sensibilidad, 76 %; Especificidad, 96 %; Comentario, 25 pacientes con lesión sutil; Cita, (fuente: Yoshimoto K y colaboradores, 2025). (fuente: Chen C y colaboradores, 2023) (fuente: Ponkilainen VT y colaboradores, 2020) (fuente: Gómez AL y colaboradores, 2026) (fuente: Tamir E y colaboradores, 2023) (fuente: Raikin SM y colaboradores, 2009) (fuente: Yoshimoto K y colaboradores, 2025). La tabla completa tiene más filas: están en el documento Word. Con esto cerramos imágenes.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algoritmo resume el camino que siguen las revisiones consultadas; no es una guía oficial. No encontré una guía clínica de una sociedad (AAOS, BOAST, OTA o EFORT) sobre lesión de Lisfranc con acceso abierto, de modo que cada paso se apoya en revisiones y estudios que cito.</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ACR publicó en 2020 criterios de adecuación de imagen para el trauma agudo del pie, incluidos escenarios que las reglas de Ottawa no cubren (fuente: Expert Panel on Musculoskeletal Imaging; Gorbachova T y colaboradores, 2020); su resumen no da cifras para Lisfranc, por eso no extraigo datos de ahí.</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«Lesión de Lisfranc: de la sospecha a la decisión» se lee de arriba hacia abajo. Se parte de: Dolor de mediopié tras torsión, carga axial o trauma de alta energía del pie. Se decide: ¿Deformidad, piel comprometida o sospecha de síndrome compartimental? Si la respuesta es sí, urgencia: alinear y estabilizar con agujas k o fijador, vigilar compartimentos y diferir la cirugía definitiva 10 a 15 días hasta el signo de la arruga (fuente: Moracia-Ochagavía I y colaboradores, 2019); si hay síndrome compartimental, fasciotomía (fuente: Lutter C y colaboradores, 2019). Si la respuesta es no, radiografía de ambos pies (ap, oblicua, lateral), con carga si el dolor lo permite (fuente: Moracia-Ochagavía I y colaboradores, 2019; Kennelly H y colaboradores, 2019). Se hace: Urgencia: alinear y estabilizar con agujas K o fijador, vigilar compartimentos y diferir la cirugía definitiva 10 a 15 días hasta el signo de la arruga (fuente: Moracia-Ochagavía I y colaboradores, 2019); si hay síndrome compartimental, fasciotomía (fuente: Lutter C y colaboradores, 2019). Se hace: Radiografía de ambos pies (AP, oblicua, lateral), con carga si el dolor lo permite (fuente: Moracia-Ochagavía I y colaboradores, 2019; Kennelly H y colaboradores, 2019). Se decide: ¿Diástasis M1-M2 de 2 mm o más, fleck o subluxación? (fuente: Seow D y colaboradores, 2023; Moracia-Ochagavía I y colaboradores, 2019)? Si la respuesta es sí, ¿inestable o desplazada?. Si la respuesta es no, pero sospecha, sospecha persistente: tc o tc con carga y, si hay dudas del ligamento, rm (fuente: Sripanich Y y colaboradores, 2020; Raikin SM y colaboradores, 2009). Se hace: Sospecha persistente: TC o TC con carga y, si hay dudas del ligamento, RM (fuente: Sripanich Y y colaboradores, 2020; Raikin SM y colaboradores, 2009). Se decide: ¿Inestable o desplazada? Si la respuesta es no, estable sin desplazamiento: inmovilización sin carga durante 6 semanas, con controles con carga (fuente: Poutoglidou F y colaboradores, 2024; Guerreiro F y colaboradores, 2023). Si la respuesta es sí, cirugía: reducción anatómica y fijación estable. Se hace: Estable sin desplazamiento: inmovilización sin carga durante 6 semanas, con controles con carga (fuente: Poutoglidou F y colaboradores, 2024; Guerreiro F y colaboradores, 2023). Se hace: Cirugía: reducción anatómica y fijación estable. Se decide: ¿Lesión puramente ligamentosa, conminución articular o luxación de la 1.ª TMT? Si la respuesta es sí, valorar artrodesis primaria de las columnas medial y media; la evidencia es mixta (fuente: O'Connor KP y colaboradores, 2024; Ponkilainen V y colaboradores, 2024; Sun C y colaboradores, 2022). Si la respuesta es no, orif con tornillos, placa puente o fijación flexible; informar de la posibilidad de retirar implante (fuente: Poutoglidou F y colaboradores, 2024; Smith N y colaboradores, 2016). Se hace: Valorar artrodesis primaria de las columnas medial y media; la evidencia es mixta (fuente: O'Connor KP y colaboradores, 2024; Ponkilainen V y colaboradores, 2024; Sun C y colaboradores, 2022). Se hace: ORIF con tornillos, placa puente o fijación flexible; informar de la posibilidad de retirar implante (fuente: Poutoglidou F y colaboradores, 2024; Smith N y colaboradores, 2016). Termina en: Seguimiento con carga y detección de pérdida de reducción (fuente: Fajardo Y y colaboradores, 2025).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Una revisión de la BJJ ubica aquí las lesiones estables: buenos resultados con inmovilización y sin carga durante 6 semanas (fuente: Poutoglidou F y colaboradores, 2024). StatPearls coincide en que la lesión estable y sin desplazamiento puede manejarse con inmovilización y carga protegida (fuente: Stern JM y colaboradores, 2026). En deportistas, el retorno fue de 100 % en 4,0 semanas para el estadio 1 (35 pacientes) y de 100 % en 9,1 semanas para el estadio 2 estable (16 pacientes) (fuente: Robertson GAJ y colaboradores, 2019). Un ensayo aleatorizado de lesiones sin desplazamiento confirmadas por TC (27 pacientes) no halló diferencia entre no operar y fijar (VAS-FA de 96,1 y 91,8 a los 2 años), pero quedó con poca potencia (fuente: Ponkilainen V y colaboradores, 2025). La advertencia viene de una revisión de 8 trabajos con 220 pacientes: un estudio halló desplazamiento tardío en 54 % de los tratados sin cirugía, la artrosis secundaria varió entre 5 % y 38 % y la cirugía posterior llegó a 56 % (fuente: Guerreiro F y colaboradores, 2023). Esa revisión también dice que no hay una definición clara de lesión estable, y que la TC sin desplazamiento en la distancia entre la cuña medial y el 2.º metatarsiano marcó los mejores resultados (fuente: Guerreiro F y colaboradores, 2023). Las lesiones desplazadas o inestables requieren cirugía para restaurar la alineación (fuente: Stern JM y colaboradores, 2026). En alta energía, un autor recomienda estabilizar primero con agujas K o fijador externo y diferir la cirugía definitiva 10 a 15 días, hasta que la piel muestre el signo de la arruga (fuente: Moracia-Ochagavía I y colaboradores, 2019). En la lesión abierta, una serie de 14 pacientes apoya el manejo por etapas: desbridamiento radical, estabilización temporal con agujas K y fijación definitiva cuando mejora el tejido blando (fuente: Gu W y colaboradores, 2017). La respuesta honesta es que los ensayos aleatorizados disponibles son pequeños (fuente: Ly TV y colaboradores, 2006; Henning JA y colaboradores, 2009; Sun C y colaboradores, 2022; Stødle AH y colaboradores, 2020; Ponkilainen V y colaboradores, 2024; Ponkilainen V y colaboradores, 2025; Ahmad J y colaboradores, 2016) y que los metaanálisis no coinciden del todo (tablas siguientes). Qué dice a favor de la artrodesis: AOFAS de 88 frente a 68,6 con ORIF a los 2 años en lesiones ligamentarias (fuente: Ly TV y colaboradores, 2006); en la luxación de la 1.ª TMT, peor función y 10 reluxaciones con ORIF y ninguna con artrodesis (fuente: Sun C y colaboradores, 2022); menos reoperaciones y menos artrosis postraumática en el metaanálisis de 2024 (18 estudios) (fuente: O'Connor KP y colaboradores, 2024). Qué matiza: el ensayo de Henning no halló diferencia funcional y la menor reintervención con artrodesis dependía de retirar siempre el implante en el grupo ORIF (fuente: Henning JA y colaboradores, 2009); el ensayo multicéntrico de 2024 no halló diferencia (diferencia de 6,5 en VAS-FA, IC 95 % de -5,3 a 18,2) y quedó sin potencia suficiente (fuente: Ponkilainen V y colaboradores, 2024); sin contar los retiros de implante, una revisión cita tasas de reoperación de 29,5 % con ORIF y 29,6 % con artrodesis parcial primaria (fuente: Moracia-Ochagavía I y colaboradores, 2019). Qué no se sabe: los efectos a largo plazo de la artrodesis, incluida la artrosis de articulaciones adyacentes, casi no están descritos (fuente: O'Connor KP y colaboradores, 2024). Por qué los metaanálisis no coinciden: reúnen distinto número y tipo de estudios (3 ensayos en 2016 (fuente: Smith N y colaboradores, 2016), 8 estudios en 2020 (fuente: Alcelik I y colaboradores, 2020) y 18 estudios en 2024 (fuente: O'Connor KP y colaboradores, 2024)). El de 2016 y el de 2020 no hallaron diferencia funcional, y sí más retiro de implante con ORIF (RR 0,23 en el primero (fuente: Smith N y colaboradores, 2016) y OR 13,13 en el segundo (fuente: Alcelik I y colaboradores, 2020)); el de 2024 encontró mejor AOFAS y menos reoperaciones con artrodesis (fuente: O'Connor KP y colaboradores, 2024). Y la revisión de retorno al deporte de 2025 no halló diferencia en el retorno ni en las complicaciones entre ambas (fuente: Feldman MW y colaboradores, 2025). Tornillos transarticulares frente a placa puente dorsal: un metaanálisis de 4 estudios (210 pacientes) halló mejor AOFAS con placa, pero sin diferencias en artrosis ni fallo de implante, y con literatura escasa (fuente: Boksh K y colaboradores, 2020). La revisión de la BJJ habla de un consenso creciente hacia la placa puente (fuente: Poutoglidou F y colaboradores, 2024). En cadáver, la placa dejó más diástasis plantar bajo carga que el tornillo (fuente: Bansal A y colaboradores, 2019). Tipo de tornillo: en una serie de 78 pacientes fijados solo con tornillos, al comparar el canulado de rosca parcial de 4,0 mm (26) con el sólido de rosca completa de 3,5 mm (43), la pérdida de reducción fue de 19,2 % y 14,0 %, la rotura de 3,8 % y 18,6 % y el retiro sintomático de 19,2 % y 18,6 %, sin diferencias significativas (fuente: Fajardo Y y colaboradores, 2025). Fijación flexible (botón de sutura o cinta): en 63 pacientes con lesión ligamentaria aislada, los botones dieron mejor AOFAS a los 6 meses pero sin diferencia al año ni al final del seguimiento (fuente: Cho J y colaboradores, 2021). Una revisión de 14 artículos (243 pies) reportó AOFAS medio de 90,1 (6 estudios que lo midieron) y ninguna complicación ni retiro de implante (fuente: Chona DV y colaboradores, 2023); el metaanálisis de 2024 señala retiro de implante de 0 % con fijación flexible frente a 86,0 % con ORIF y 22,5 % con artrodesis, aunque con estudios de un solo brazo y evidencia de baja calidad (fuente: O'Connor KP y colaboradores, 2024). Los estudios en cadáver discrepan: estabilidad similar al tornillo en uno (fuente: Panchbhavi VK y colaboradores, 2009) y menor desplazamiento con tornillo en otro (fuente: Ahmed S y colaboradores, 2010). Un estudio de 489 lesiones halló mayor probabilidad de artrodesis secundaria cuando el tratamiento inicial fue un botón de sutura (OR 4,6), con las limitaciones de ser retrospectivo (fuente: Campbell ML y colaboradores, 2025). Fijación percutánea: en 106 pacientes de 4 estudios, el AOFAS fue de 85 a 87,54 según el tipo de Myerson, si se lograba reducción anatómica (fuente: Stavrakakis IM y colaboradores, 2019); en 22 pacientes con lesión de baja energía, el AOFAS medio fue de 94 y el retorno al trabajo ocurrió a las 7 semanas (fuente: Wagner E y colaboradores, 2013). En deportistas, la fijación percutánea tuvo mejor retorno (98 %) que ORIF (78 %), aunque puede no ser posible en alta energía (fuente: Robertson GAJ y colaboradores, 2019). Tornillos bioabsorbibles: en un ensayo de 40 pacientes, el FAAM final fue de 91,2 con bioabsorbibles y de 89,6 con acero (P = 0,4), con la ventaja de no requerir retiro (fuente: Ahmad J y colaboradores, 2016). Lesiones con fleck: en 30 pacientes con un solo tornillo percutáneo, 20 % perdió la reducción y 23,3 % retiró tornillos, con buena función (fuente: Pourmorteza M y colaboradores, 2022). En una cohorte de 489 lesiones, 8,7 % de los ORIF terminó en artrodesis secundaria, con peores resultados que la artrodesis primaria (resultado pobre en 21,9 % frente a 6,5 %) (fuente: Campbell ML y colaboradores, 2025). En 171 lesiones de militares, la artrodesis de rescate tuvo peores tasas de retorno al servicio (fuente: Hawkinson MP y colaboradores, 2017). Y una artrodesis correctiva, hecha en promedio a los 22 meses de la lesión, dio peor resultado que la fijación primaria (AOFAS de 71,8 frente a 81,4) (fuente: Rammelt S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«Reoperaciones tras ORIF y tras artrodesis primaria (metaanálisis de 18 estudios)» muestra lo siguiente. Artrodesis: toda reoperación: 17.6 por ciento (fuente: O'Connor KP y colaboradores, 2024). ORIF: toda reoperación: 64.1 por ciento (fuente: O'Connor KP y colaboradores, 2024). Artrodesis: no planeadas: 14.7 por ciento (fuente: O'Connor KP y colaboradores, 2024). ORIF: no planeadas: 38.3 por ciento (fuente: O'Connor KP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«AOFAS del mediopié a los 2 años en dos ensayos aleatorizados» muestra lo siguiente. Ly 2006: ORIF: 68.6 puntos (fuente: Ly TV y colaboradores, 2006). Ly 2006: artrodesis: 88 puntos (fuente: Ly TV y colaboradores, 2006). Stødle 2020: artrodesis: 89 puntos (fuente: Stødle AH y colaboradores, 2020). Stødle 2020: placa puente: 85 puntos (fuente: Stødle AH y colaboradores, 2020). En el documento Word de este tema encontrarás además: Retiro de implante según la técnica (metaanálisis de lesiones ligamentarias); Ensayos aleatorizados sobre el tratamiento quirúrgico de la lesión de Lisfranc; Metaanálisis y revisiones sobre fijar o fusionar. Con esto cerramos tratamiento. Sigamos con técnica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Este bloque es apoyo de estudio, no un manual operatorio: no sustituye al tutor ni al manual del implante. Lo que viene de la descripción de un autor lo rotulo como tal; lo que es práctica habitual y no tiene estudio que lo respalde va marcado como práctica habitual / opinión experta y no lleva cifras. Qué se hace en la práctica. En una revisión de 11 artículos con 257 pacientes, los 3 primeros rayos se trataron con reducción cerrada y tornillos (16,3 %), ORIF con tornillos (66,5 %) u ORIF con agujas K (17,1 %); para el 4.º y 5.º rayos el método preferido fueron las agujas K (fuente: Stavlas P y colaboradores, 2010). Una alternativa de abordaje. Se ha descrito una sola incisión longitudinal sobre el 2.º metatarsiano, desde la TMT hasta la articulación metatarsofalángica, con ventanas para acceder a cada TMT, con tasas de complicaciones de herida similares a las de los abordajes clásicos según sus autores (fuente: Moracia-Ochagavía I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Errores frecuentes del residente (práctica habitual / opinión experta, salvo donde se cita): Aceptar una reducción incompleta porque "se ve bien" sin comparar con el lado sano. Cerrar la piel con tensión sobre puentes de piel estrechos entre 2 incisiones: se asocian a complicaciones de partes blandas (fuente: Moracia-Ochagavía I y colaboradores, 2019). Fijar con tornillos rígidos las articulaciones de adaptación del 4.º y 5.º metatarsianos con el cuboides (fuente: Moracia-Ochagavía I y colaboradores, 2019). Dejar un desplazamiento residual de más de 2 mm frente al lado sano: en jugadores del Combine de la NFL se asoció con peores resultados deportivos (fuente: McHale KJ y colaboradores, 2017). Olvidar evaluar la 3.ª TMT. No hablar con el paciente del retiro del implante (fuente: Smith N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«Cómo se fijaron los 3 primeros rayos en 11 artículos (257 pacientes)» muestra lo siguiente. Reducción cerrada y tornillos: 16.3 por ciento (fuente: Stavlas P y colaboradores, 2010). ORIF con tornillos: 66.5 por ciento (fuente: Stavlas P y colaboradores, 2010). ORIF con agujas K: 17.1 por ciento (fuente: Stavlas P y colaboradores, 2010). Con esto cerramos técnica quirúrgica.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Artrosis postraumática. Es la complicación más frecuente. En una revisión de 11 artículos apareció en 49,6 % de los pacientes con ORIF, aunque solo en 7,8 % fue lo bastante grave como para necesitar artrodesis (fuente: Stavlas P y colaboradores, 2010). En 48 pacientes seguidos por 52 meses fue de 25 % (fuente: Kuo RS y colaboradores, 2000); a los 10,9 años de media, 72,1 % tuvo signos radiográficos de artrosis y 54,1 % tuvo artrosis sintomática, con peor resultado (fuente: Dubois-Ferrière V y colaboradores, 2016). Los factores de riesgo fueron la reducción no anatómica, el patrón tipo C de Myerson y el tabaquismo (fuente: Dubois-Ferrière V y colaboradores, 2016). Pérdida de reducción y problemas de tornillos. En una serie con un tornillo percutáneo, 20 % perdió la reducción, 6,6 % rompió un tornillo y 13,3 % tuvo tornillos que se salieron (fuente: Pourmorteza M y colaboradores, 2022). En 78 pacientes con solo tornillos, la pérdida de reducción fue de 14,0 % a 19,2 % según el tipo de tornillo (fuente: Fajardo Y y colaboradores, 2025). En el ensayo de la 1.ª TMT hubo 10 reluxaciones tras ORIF (fuente: Sun C y colaboradores, 2022). Piel e infección. Según la revisión de EFORT, las complicaciones de piel fueron de 3,6 % y la infección de 1,5 %; con 2 incisiones, la infección superficial varió de 0 % a 9 % y el retraso de cicatrización de 0 % a 13 % (fuente: Moracia-Ochagavía I y colaboradores, 2019). Síndrome compartimental. Frecuencia de 2,6 % tras ORIF en esa misma revisión (fuente: Moracia-Ochagavía I y colaboradores, 2019). Es una urgencia quirúrgica que puede aparecer tras luxaciones de Lisfranc o Chopart; el umbral propuesto es una diferencia menor de 20 mmHg entre la diastólica y la presión del compartimento, y la descompresión se hace con 2 incisiones dorsales más 1 medioplantar que abre el compartimento calcáneo (fuente: Lutter C y colaboradores, 2019). Retiro de implante y reintervención. Con ORIF hay más cirugía para retirar metal (OR 13,13) (fuente: Alcelik I y colaboradores, 2020). En un ensayo, las cirugías secundarias (planificadas o no, incluido el retiro del material) fueron de 78,6 % con ORIF y de 16,7 % con artrodesis (fuente: Henning JA y colaboradores, 2009). Artrodesis secundaria. Se necesitó en 8,7 % tras un ORIF inicial; el patrón divergente tuvo más probabilidad de requerirla que el homolateral (OR 6,9) (fuente: Campbell ML y colaboradores, 2025). Otras: neuropatía de la rama terminal del peroneo profundo (fuente: Moracia-Ochagavía I y colaboradores, 2019); trombosis venosa profunda de 0,5 % y distrofia simpática refleja de 1 % en la revisión de EFORT (fuente: Moracia-Ochagavía I y colaboradores, 2019). Lo que no sabemos bien: el metaanálisis de 2024 no halló datos de artrosis de articulaciones adyacentes tras artrodesis en los estudios incluidos (fuente: O'Connor KP y colaboradores, 2024); en cambio, en una serie de 25 artrodesis parciales citada por la revisión de EFORT, 3 pacientes tuvieron signos radiográficos de artrosis adyacente (fuente: Moracia-Ochagavía I y colaboradores, 2019). El riesgo existe y está mal medido.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ORIF en la revisión de EFORT» muestra lo siguiente. Artrosis postraumática: 49 por ciento (fuente: Moracia-Ochagavía I y colaboradores, 2019). Problemas de tornillos: 16 por ciento (fuente: Moracia-Ochagavía I y colaboradores, 2019). Artrodesis posterior: 7.8 por ciento (fuente: Moracia-Ochagavía I y colaboradores, 2019). Problemas de piel: 3.6 por ciento (fuente: Moracia-Ochagavía I y colaboradores, 2019). Síndrome compartimental: 2.6 por ciento (fuente: Moracia-Ochagavía I y colaboradores, 2019). Infección: 1.5 por ciento (fuente: Moracia-Ochagavía I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«Artrosis postraumática según el estudio» muestra lo siguiente. Dubois-Ferrière: signos radiográficos (a 10,9 años): 72.1 por ciento (fuente: Dubois-Ferrière V y colaboradores, 2016). Dubois-Ferrière: sintomática: 54.1 por ciento (fuente: Dubois-Ferrière V y colaboradores, 2016). Revisión de 11 artículos (ORIF): 49.6 por ciento (fuente: Stavlas P y colaboradores, 2010). Kuo (ORIF): 25 por ciento (fuente: Kuo RS y colaboradores, 2000). Metaanálisis: tras ORIF: 17.3 por ciento (fuente: O'Connor KP y colaboradores, 2024). Metaanálisis: tras artrodesis: 2.8 por ciento (fuente: O'Connor KP y colaboradores, 2024). En el documento Word de este tema encontrarás además: Frecuencia de complicaciones tras ORIF según la literatura revisada.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El mejor predictor es la reducción. StatPearls la señala como el predictor más importante del resultado funcional a largo plazo (fuente: Stern JM y colaboradores, 2026), y Hardcastle ya lo decía con 119 pacientes en 1982 (fuente: Hardcastle PH y colaboradores, 1982). En 48 pacientes con ORIF, la reducción anatómica fue el determinante del buen resultado, y la lesión puramente ligamentosa tendió a resultados peores incluso con reducción anatómica (fuente: Kuo RS y colaboradores, 2000). Función a medio y largo plazo. El AOFAS medio fue de 77 en la serie de Kuo (fuente: Kuo RS y colaboradores, 2000), de 78,1 en la revisión de 257 pacientes (fuente: Stavlas P y colaboradores, 2010) y de 79,0 a los 10,9 años de seguimiento, con índice de función del pie de 16,9 y dolor de 2,5 en una escala visual (fuente: Dubois-Ferrière V y colaboradores, 2016). Con fijación percutánea en lesiones de baja energía el AOFAS fue más alto, de 94, en una serie de 22 pacientes (fuente: Wagner E y colaboradores, 2013). Retorno al deporte o al trabajo. En deportistas y militares, 86,17 % volvió al juego o al servicio tras una lesión de baja energía (fuente: Attia AK y colaboradores, 2021). El retorno a la actividad previa fue de 79,2 % tras artrodesis y de 65,7 % tras ORIF en un metaanálisis (fuente: O'Connor KP y colaboradores, 2024). En el Combine de la NFL, 17 de 41 atletas (41,5 %) tenían un desplazamiento residual mayor de 2 mm frente al pie sano, y esos jugadores tuvieron peor posición de draft y menos partidos jugados en los primeros 2 años (fuente: McHale KJ y colaboradores, 2017). En 171 lesiones de militares, ORIF y artrodesis primaria no difirieron en el retorno al servicio (fuente: Hawkinson MP y colaboradores, 2017). Lo que no se sabe. Faltan estudios clínicos de seguimiento largo tras artrodesis primaria, por lo que sus efectos tardíos, incluida la artrosis de articulaciones adyacentes, se conocen poco (fuente: O'Connor KP y colaboradores, 2024). En 2026 la JBJS publicó un seguimiento a una década del ensayo noruego, pero su registro en PubMed no trae resumen con cifras, así que no las uso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«Retorno al deporte o a la actividad según la fuente» muestra lo siguiente. Deportistas y militares: retorno global: 86.2 por ciento (fuente: Attia AK y colaboradores, 2021). Fijación percutánea (deportistas): 98 por ciento (fuente: Robertson GAJ y colaboradores, 2019). ORIF (deportistas): 78 por ciento (fuente: Robertson GAJ y colaboradores, 2019). Artrodesis parcial primaria (deportistas): 85 por ciento (fuente: Robertson GAJ y colaboradores, 2019). Actividad previa tras artrodesis: 79.2 por ciento (fuente: O'Connor KP y colaboradores, 2024). Actividad previa tras ORIF: 65.7 por ciento (fuente: O'Connor KP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«AOFAS del mediopié según el estudio» muestra lo siguiente. Wagner: percutánea, baja energía: 94 puntos (fuente: Wagner E y colaboradores, 2013). Rammelt: fijación primaria: 81.4 puntos (fuente: Rammelt S y colaboradores, 2008). Dubois-Ferrière: a 10,9 años: 79 puntos (fuente: Dubois-Ferrière V y colaboradores, 2016). Stavlas: revisión de 257 pacientes: 78.1 puntos (fuente: Stavlas P y colaboradores, 2010). Kuo: ORIF: 77 puntos (fuente: Kuo RS y colaboradores, 2000). Rammelt: artrodesis correctiva tardía: 71.8 puntos (fuente: Rammelt S y colaboradores, 2008). Con esto cerramos pronóstico. Sigamos con rehabilitación y retiro del implante.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retiro del implante. No hay un protocolo único con respaldo de ensayos; los que siguen son los publicados por autores, y se comparan entre sí. Protocolo de un autor (EFORT): férula 2 a 3 semanas, retiro de puntos, bota sin carga durante 4 a 6 semanas más, luego carga con bota e interior con descarga del arco 4 semanas más, y deporte a los 8 a 12 meses (fuente: Moracia-Ochagavía I y colaboradores, 2019). Carga precoz percutánea (Wagner): 3 semanas sin carga y luego carga según tolerancia; retorno al trabajo a las 7 semanas y a deportes sin síntomas a las 12,4 semanas, en 22 pacientes seleccionados con lesión de baja energía (fuente: Wagner E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Lesión estable sin cirugía (BJJ): inmovilización y descarga durante 6 semanas (fuente: Poutoglidou F y colaboradores, 2024). Tiempos de retorno al deporte: de 8 a 30 semanas con ORIF y de 19,7 a 28,5 con artrodesis (fuente: Feldman MW y colaboradores, 2025); con fijación percutánea 11,6 semanas, con ORIF 19,6 y con artrodesis parcial 22,0 (fuente: Robertson GAJ y colaboradores, 2019). Retiro del implante. No hay consenso: en una encuesta nacional del Reino Unido, 37,7 % de 183 cirujanos consultores lo retira de rutina, con una mediana de 6 meses (fuente: Rhodes A y colaboradores, 2021). Las 2 razones más elegidas fueron optimizar la función y reducir el riesgo de rotura del material (y de una cirugía posterior más difícil), y 68,5 % de los encuestados estaría dispuesto a participar en un ensayo aleatorizado sobre retirar o conservar (fuente: Rhodes 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autor de EFORT no lo hace de rutina (fuente: Moracia-Ochagavía I y colaboradores, 2019). Una serie de fijación percutánea con un solo tornillo retiró 23,3 % (fuente: Pourmorteza M y colaboradores, 2022). Con tornillos bioabsorbibles, que no requieren retiro, el resultado fue comparable al del acero en un ensayo (fuente: Ahmad J y colaboradores, 2016). En la fijación flexible no se reportaron retiros en la revisión de 14 artículos (fuente: Chona DV y colaboradores, 2023). Con esto cerramos rehabilitación y retiro del implante.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Sospechar antes de pedir imágenes: dolor de mediopié tras una torsión con el pie en flexión plantar y carga axial, o cualquier trauma de alta energía del pie, obliga a descartar una lesión de Lisfranc: ambas revisiones piden un índice alto de sospecha (fuente: Stern JM y colaboradores, 2026; Mohamed A y colaboradores, 2025). Manda la estabilidad, no el trazo de fractura: el ligamento interóseo entre la cuña medial y el 2.º metatarsiano es el más grueso y el más rígido del complejo (fuente: Sripanich Y y colaboradores, 2021); cuando falla, la columna medial se separa de la columna media (fuente: Stern JM y colaboradores, 2026). Imagen en escalera: radiografía de ambos pies con carga; TC (o TC con carga) si persiste la duda; RM para ver el ligamento (fuente: Sripanich Y y colaboradores, 2020). Una radiografía normal sin carga no descarta la lesión (fuente: Ponkilainen VT y colaboradores, 2020). Reducción anatómica y estable: es el principal predictor del resultado funcional (fuente: Stern JM y colaboradores, 2026), y en una serie de 48 pacientes fue el determinante de un buen resultado (fuente: Kuo RS y colaboradores, 2000). Elegir la fijación con los datos delante: tras ORIF hay más reoperaciones, sobre todo por retiro del implante (fuente: Smith N y colaboradores, 2016; Alcelik I y colaboradores, 2020); la artrodesis primaria evita parte de esas cirugías, pero sus efectos a largo plazo son poco conocidos (fuente: O'Connor KP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Radiografía de ambos pies para comparar con el lado sano; si el dolor impide la carga, se puede hacer bajo anestesia regional del tobillo (fuente: Moracia-Ochagavía I y colaboradores, 2019). En trauma de alta energía hay que pensar en síndrome compartimental del pie: un umbral de diagnóstico propuesto es una diferencia menor de 20 mmHg entre la presión diastólica y la presión del compartimento (fuente: Lutter C y colaboradores, 2019). Más de la mitad de las lesiones del mediopié sin politrauma se produjo por mecanismos de alta velocidad (fuente: Orji C y colaboradores, 2025): no baje la guardia porque no haya otras lesiones. Antes de operar, informar sobre el riesgo de artrosis postraumática (fuente: Dubois-Ferrière V y colaboradores, 2016), de retirar implantes (fuente: Smith N y colaboradores, 2016) y, con ORIF, de una artrodesis secundaria (fuente: Alcelik I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La lesión de Lisfranc se pasa por alto: radiografía sin carga, 24 % perdido (fuente: Ponkilainen VT y colaboradores, 2020). La estabilidad decide, no el trazo de fractura (fuente: Poutoglidou F y colaboradores, 2024). La reducción anatómica es el principal predictor del resultado (fuente: Stern JM y colaboradores, 2026). ORIF frente a artrodesis sigue abierta: más retiros con ORIF (fuente: Alcelik I y colaboradores, 2020), más datos a largo plazo pendientes (fuente: O'Connor KP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Lisfranc · articulación tarsometatarsiana · TMT · ligamento de Lisfranc · ligamento interóseo C1-M2 · signo del fleck · Myerson · Hardcastle · Nunley-Vertullo · diástasis M1-M2 · radiografía con carga · TC con carga · RM del mediopié · ORIF · artrodesis primaria · placa puente dorsal · botón de sutura · retiro de implante · artrosis postraumática · síndrome compartimental del pie · mediopié · AOFAS · tornillo de Lisfranc · lesión que se pasa por alto.</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Una radiografía sin carga normal no descarta Lisfranc: pida ambos pies con carga (fuente: Ponkilainen VT y colaboradores, 2020; Moracia-Ochagavía I y colaboradores, 2019). El ligamento interóseo entre la cuña medial y el 2.º metatarsiano es el más grueso y rígido (fuente: Sripanich Y y colaboradores, 2021). Fleck significa avulsión del ligamento de Lisfranc: lesión inestable (fuente: Pourmorteza M y colaboradores, 2022). La reducción anatómica y mantenida es el mejor predictor del resultado (fuente: Stern JM y colaboradores, 2026). ORIF: más retiros de implante. Artrodesis: menos reoperaciones, pero efecto a largo plazo desconocido (fuente: Alcelik I y colaboradores, 2020; O'Connor KP y colaboradores, 2024). En alta energía primero la piel: estabilizar y esperar el signo de la arruga (fuente: Moracia-Ochagavía I y colaboradores, 2019). Las TMT del 4.º y 5.º rayos se mueven: no se fijan de forma rígida (fuente: Moracia-Ochagavía I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para estudio. Hombre de 29 años, futbolista aficionado. En un cambio de dirección, un rival cae sobre su talón con el pie derecho en flexión plantar; sigue caminando con dolor. En urgencias hay edema del dorso y equimosis en la planta del mediopié. Las radiografías AP y oblicua, sin carga, se informan como normales y se da el alta con vendaje. A las 3 semanas no puede correr ni apoyar sin dolor en la pierna derecha. Se piden radiografías bilaterales con carga: aumento de la distancia entre el 1.º y 2.º metatarsianos frente al lado sano y un pequeño fragmento óseo en el primer espacio.</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datos del día 0 hacían sospechar una lesión de Lisfranc?. ¿Por qué no bastó la radiografía inicial y qué estudio sigue?. ¿Es una lesión estable o inestable? ¿Qué cambia si hubieran pasado 3 semanas?. ¿Cómo decide entre ORIF y artrodesis primaria y qué le dice al paciente sobre el implante?.</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equimosis plantar y el dolor de mediopié tras una carga axial con flexión plantar son datos que apuntan a la lesión (fuente: Moracia-Ochagavía I y colaboradores, 2019; Mohamed A y colaboradores, 2025). Con radiografías sin carga se escapó 24 % de las lesiones confirmadas por TC (fuente: Ponkilainen VT y colaboradores, 2020), por eso se pide carga bilateral y, si hay duda, TC (fuente: Chen C y colaboradores, 2023; Sripanich Y y colaboradores, 2020). El fleck es una avulsión del ligamento de Lisfranc y marca una lesión inestable (fuente: Pourmorteza M y colaboradores, 2022): el manejo es quirúrgico y la meta es una reducción anatómica (fuente: Stern JM y colaboradores, 2026). El retraso del diagnóstico no cierra la puerta: en una serie de 8 pacientes operados a las 15,1 semanas de media, todos volvieron al trabajo y a su deporte (fuente: Cassinelli SJ y colaboradores, 2016). Entre ORIF y artrodesis no hay un ensayo concluyente: el ORIF suma más cirugías para retirar metal (OR 13,13) (fuente: Alcelik I y colaboradores, 2020), y la artrodesis primaria se asocia a menos reoperaciones, aunque sus efectos a largo plazo son poco conocidos (fuente: O'Connor KP y colaboradores, 2024); el ensayo multicéntrico de 2024 no halló diferencia funcional (fuente: Ponkilainen V y colaboradores, 2024). En un deportista joven, la conversación honesta es esa: más cirugías con una opción, menos movilidad futura con la otra, y datos todavía débiles. La lesión que se pasa por alto casi nunca se ve con una radiografía sin carga: la sospecha clínica y la carga bilateral son la herramienta (fuente: Ponkilainen VT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Lesión de Lisfranc: la que se pasa por alto y la decisión de fijar o fusionar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mediopie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2026-10-31.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a:t>
            </a:r>
          </a:p>
          <a:p>
            <a:pPr marL="347472" indent="-347472">
              <a:spcAft>
                <a:spcPts val="1400"/>
              </a:spcAft>
              <a:buChar char="•"/>
            </a:pPr>
            <a:r>
              <a:rPr sz="2200">
                <a:solidFill>
                  <a:srgbClr val="263238"/>
                </a:solidFill>
                <a:latin typeface="Calibri"/>
              </a:rPr>
              <a:t>5. Biomecánica</a:t>
            </a:r>
          </a:p>
          <a:p>
            <a:pPr marL="347472" indent="-347472">
              <a:spcAft>
                <a:spcPts val="1400"/>
              </a:spcAft>
              <a:buChar char="•"/>
            </a:pPr>
            <a:r>
              <a:rPr sz="2200">
                <a:solidFill>
                  <a:srgbClr val="263238"/>
                </a:solidFill>
                <a:latin typeface="Calibri"/>
              </a:rPr>
              <a:t>6. Clasificación</a:t>
            </a:r>
          </a:p>
          <a:p>
            <a:pPr marL="347472" indent="-347472">
              <a:spcAft>
                <a:spcPts val="1400"/>
              </a:spcAft>
              <a:buChar char="•"/>
            </a:pPr>
            <a:r>
              <a:rPr sz="2200">
                <a:solidFill>
                  <a:srgbClr val="263238"/>
                </a:solidFill>
                <a:latin typeface="Calibri"/>
              </a:rPr>
              <a:t>7. Diagnóstico y la lesión que se pasa por alto</a:t>
            </a:r>
          </a:p>
          <a:p>
            <a:pPr marL="347472" indent="-347472">
              <a:spcAft>
                <a:spcPts val="1400"/>
              </a:spcAft>
              <a:buChar char="•"/>
            </a:pPr>
            <a:r>
              <a:rPr sz="2200">
                <a:solidFill>
                  <a:srgbClr val="263238"/>
                </a:solidFill>
                <a:latin typeface="Calibri"/>
              </a:rPr>
              <a:t>8. Examen físico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a:t>
            </a:r>
          </a:p>
          <a:p>
            <a:pPr marL="347472" indent="-347472">
              <a:spcAft>
                <a:spcPts val="1400"/>
              </a:spcAft>
              <a:buChar char="•"/>
            </a:pPr>
            <a:r>
              <a:rPr sz="2200">
                <a:solidFill>
                  <a:srgbClr val="263238"/>
                </a:solidFill>
                <a:latin typeface="Calibri"/>
              </a:rPr>
              <a:t>10. Algoritmo de decisión</a:t>
            </a:r>
          </a:p>
          <a:p>
            <a:pPr marL="347472" indent="-347472">
              <a:spcAft>
                <a:spcPts val="1400"/>
              </a:spcAft>
              <a:buChar char="•"/>
            </a:pPr>
            <a:r>
              <a:rPr sz="2200">
                <a:solidFill>
                  <a:srgbClr val="263238"/>
                </a:solidFill>
                <a:latin typeface="Calibri"/>
              </a:rPr>
              <a:t>11. Tratamiento</a:t>
            </a:r>
          </a:p>
          <a:p>
            <a:pPr marL="347472" indent="-347472">
              <a:spcAft>
                <a:spcPts val="1400"/>
              </a:spcAft>
              <a:buChar char="•"/>
            </a:pPr>
            <a:r>
              <a:rPr sz="2200">
                <a:solidFill>
                  <a:srgbClr val="263238"/>
                </a:solidFill>
                <a:latin typeface="Calibri"/>
              </a:rPr>
              <a:t>12. Técnica quirúrgica</a:t>
            </a:r>
          </a:p>
          <a:p>
            <a:pPr marL="347472" indent="-347472">
              <a:spcAft>
                <a:spcPts val="1400"/>
              </a:spcAft>
              <a:buChar char="•"/>
            </a:pPr>
            <a:r>
              <a:rPr sz="2200">
                <a:solidFill>
                  <a:srgbClr val="263238"/>
                </a:solidFill>
                <a:latin typeface="Calibri"/>
              </a:rPr>
              <a:t>13. Complicaciones</a:t>
            </a:r>
          </a:p>
          <a:p>
            <a:pPr marL="347472" indent="-347472">
              <a:spcAft>
                <a:spcPts val="1400"/>
              </a:spcAft>
              <a:buChar char="•"/>
            </a:pPr>
            <a:r>
              <a:rPr sz="2200">
                <a:solidFill>
                  <a:srgbClr val="263238"/>
                </a:solidFill>
                <a:latin typeface="Calibri"/>
              </a:rPr>
              <a:t>14. Pronóstico</a:t>
            </a:r>
          </a:p>
          <a:p>
            <a:pPr marL="347472" indent="-347472">
              <a:spcAft>
                <a:spcPts val="1400"/>
              </a:spcAft>
              <a:buChar char="•"/>
            </a:pPr>
            <a:r>
              <a:rPr sz="2200">
                <a:solidFill>
                  <a:srgbClr val="263238"/>
                </a:solidFill>
                <a:latin typeface="Calibri"/>
              </a:rPr>
              <a:t>15. Rehabilitación y retiro del implante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Smith N et al. Clin Orthop Relat Res. 2016. doi:10.1007/s11999-015-4366-y</a:t>
            </a:r>
          </a:p>
          <a:p>
            <a:r>
              <a:rPr sz="1000">
                <a:solidFill>
                  <a:srgbClr val="5A6469"/>
                </a:solidFill>
                <a:latin typeface="Calibri"/>
              </a:rPr>
              <a:t>[r2] Stern JM et al. In: StatPearls [Internet]. 2026. PMID 28846306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lesión de Lisfranc es la rotura del complejo ligamentario que sostiene la unión entre la cuña medial y la base del 2.º metatarsiano, con o sin fractura o luxación de las articulaciones tarsometatarsianas… [r1]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lesión de Lisfranc es la alteración de la articulación tarsometatarsiana (TMT): la zona donde las bases de los 5 metatarsianos se encuentran con las 3 cuñas y el cuboides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 romperse, el 2.º metatarsiano pierde su sujeción y con él el arco del mediopié [r13].</a:t>
            </a:r>
          </a:p>
          <a:p>
            <a:pPr marL="347472" indent="-347472">
              <a:spcAft>
                <a:spcPts val="1400"/>
              </a:spcAft>
              <a:buChar char="•"/>
            </a:pPr>
            <a:r>
              <a:rPr sz="2400">
                <a:solidFill>
                  <a:srgbClr val="263238"/>
                </a:solidFill>
                <a:latin typeface="Calibri"/>
              </a:rPr>
              <a:t>La idea que ordena el capítulo: la estabilidad decide la conducta.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Stern JM et al. In: StatPearls [Internet]. 2026. PMID 28846306</a:t>
            </a:r>
          </a:p>
          <a:p>
            <a:r>
              <a:rPr sz="1000">
                <a:solidFill>
                  <a:srgbClr val="5A6469"/>
                </a:solidFill>
                <a:latin typeface="Calibri"/>
              </a:rPr>
              <a:t>[r6] Poutoglidou F et al. Bone Joint J. 2024. doi:10.1302/0301-620X.106B12.BJJ-2024-0581.R1</a:t>
            </a:r>
          </a:p>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lesión del complejo, aunque la radiografía de entrada parezca normal?</a:t>
            </a:r>
          </a:p>
          <a:p>
            <a:pPr marL="347472" indent="-347472">
              <a:spcAft>
                <a:spcPts val="1400"/>
              </a:spcAft>
              <a:buChar char="•"/>
            </a:pPr>
            <a:r>
              <a:rPr sz="2400">
                <a:solidFill>
                  <a:srgbClr val="263238"/>
                </a:solidFill>
                <a:latin typeface="Calibri"/>
              </a:rPr>
              <a:t>¿Es estable (se mantiene alineada con carga) o inestable?</a:t>
            </a:r>
          </a:p>
          <a:p>
            <a:pPr marL="347472" indent="-347472">
              <a:spcAft>
                <a:spcPts val="1400"/>
              </a:spcAft>
              <a:buChar char="•"/>
            </a:pPr>
            <a:r>
              <a:rPr sz="2400">
                <a:solidFill>
                  <a:srgbClr val="263238"/>
                </a:solidFill>
                <a:latin typeface="Calibri"/>
              </a:rPr>
              <a:t>Si es inestable: ¿qué se fija, con qué y cómo se evita un fracaso?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Ponkilainen VT et al. Foot Ankle Int. 2019. doi:10.1177/1071100718799741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cifra clásica es de 1 caso por cada 55 000 personas y por año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de lesión de Lisfranc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Ponkilainen VT et al. Foot Ankle Int. 2019. doi:10.1177/1071100718799741</a:t>
            </a:r>
          </a:p>
          <a:p>
            <a:r>
              <a:rPr sz="1000">
                <a:solidFill>
                  <a:srgbClr val="5A6469"/>
                </a:solidFill>
                <a:latin typeface="Calibri"/>
              </a:rPr>
              <a:t>[r27] Stødle AH et al. Foot Ankle Surg. 2020. doi:10.1016/j.fas.2019.06.002</a:t>
            </a:r>
          </a:p>
          <a:p>
            <a:r>
              <a:rPr sz="1000">
                <a:solidFill>
                  <a:srgbClr val="5A6469"/>
                </a:solidFill>
                <a:latin typeface="Calibri"/>
              </a:rPr>
              <a:t>[r28] Sanghvi PA et al. Arch Orthop Trauma Surg. 2025. doi:10.1007/s00402-025-06042-0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Incidencia y características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Ponkilainen VT et al. Foot Ankle Int. 2019. doi:10.1177/1071100718799741</a:t>
            </a:r>
          </a:p>
          <a:p>
            <a:r>
              <a:rPr sz="800">
                <a:solidFill>
                  <a:srgbClr val="5A6469"/>
                </a:solidFill>
                <a:latin typeface="Calibri"/>
              </a:rPr>
              <a:t>[r27] Stødle AH et al. Foot Ankle Surg. 2020. doi:10.1016/j.fas.2019.06.002</a:t>
            </a:r>
          </a:p>
          <a:p>
            <a:r>
              <a:rPr sz="800">
                <a:solidFill>
                  <a:srgbClr val="5A6469"/>
                </a:solidFill>
                <a:latin typeface="Calibri"/>
              </a:rPr>
              <a:t>[r28] Sanghvi PA et al. Arch Orthop Trauma Surg. 2025. doi:10.1007/s00402-025-06042-0</a:t>
            </a:r>
          </a:p>
          <a:p>
            <a:r>
              <a:rPr sz="800">
                <a:solidFill>
                  <a:srgbClr val="5A6469"/>
                </a:solidFill>
                <a:latin typeface="Calibri"/>
              </a:rPr>
              <a:t>[r25] McHale KJ et al. Am J Sports Med. 2017. doi:10.1177/0363546517697297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Método</a:t>
                      </a:r>
                    </a:p>
                  </a:txBody>
                  <a:tcPr>
                    <a:solidFill>
                      <a:srgbClr val="0F5F6B"/>
                    </a:solidFill>
                  </a:tcPr>
                </a:tc>
                <a:tc>
                  <a:txBody>
                    <a:bodyPr/>
                    <a:lstStyle/>
                    <a:p>
                      <a:r>
                        <a:rPr sz="1400" b="1">
                          <a:solidFill>
                            <a:srgbClr val="FFFFFF"/>
                          </a:solidFill>
                          <a:latin typeface="Calibri"/>
                        </a:rPr>
                        <a:t>Hallazgo principal</a:t>
                      </a:r>
                    </a:p>
                  </a:txBody>
                  <a:tcPr>
                    <a:solidFill>
                      <a:srgbClr val="0F5F6B"/>
                    </a:solidFill>
                  </a:tcPr>
                </a:tc>
                <a:tc>
                  <a:txBody>
                    <a:bodyPr/>
                    <a:lstStyle/>
                    <a:p>
                      <a:r>
                        <a:rPr sz="1400" b="1">
                          <a:solidFill>
                            <a:srgbClr val="FFFFFF"/>
                          </a:solidFill>
                          <a:latin typeface="Calibri"/>
                        </a:rPr>
                        <a:t>Cita</a:t>
                      </a:r>
                    </a:p>
                  </a:txBody>
                  <a:tcPr>
                    <a:solidFill>
                      <a:srgbClr val="0F5F6B"/>
                    </a:solidFill>
                  </a:tcPr>
                </a:tc>
              </a:tr>
              <a:tr h="457200">
                <a:tc>
                  <a:txBody>
                    <a:bodyPr/>
                    <a:lstStyle/>
                    <a:p>
                      <a:r>
                        <a:rPr sz="1400">
                          <a:solidFill>
                            <a:srgbClr val="263238"/>
                          </a:solidFill>
                          <a:latin typeface="Calibri"/>
                        </a:rPr>
                        <a:t>Tampere (Finlandia), 2012-2016</a:t>
                      </a:r>
                    </a:p>
                  </a:txBody>
                  <a:tcPr>
                    <a:solidFill>
                      <a:srgbClr val="EEF3F4"/>
                    </a:solidFill>
                  </a:tcPr>
                </a:tc>
                <a:tc>
                  <a:txBody>
                    <a:bodyPr/>
                    <a:lstStyle/>
                    <a:p>
                      <a:r>
                        <a:rPr sz="1400">
                          <a:solidFill>
                            <a:srgbClr val="263238"/>
                          </a:solidFill>
                          <a:latin typeface="Calibri"/>
                        </a:rPr>
                        <a:t>Pacientes con TC por lesión aguda del pie</a:t>
                      </a:r>
                    </a:p>
                  </a:txBody>
                  <a:tcPr>
                    <a:solidFill>
                      <a:srgbClr val="EEF3F4"/>
                    </a:solidFill>
                  </a:tcPr>
                </a:tc>
                <a:tc>
                  <a:txBody>
                    <a:bodyPr/>
                    <a:lstStyle/>
                    <a:p>
                      <a:r>
                        <a:rPr sz="1400">
                          <a:solidFill>
                            <a:srgbClr val="263238"/>
                          </a:solidFill>
                          <a:latin typeface="Calibri"/>
                        </a:rPr>
                        <a:t>Incidencia de Lisfranc 9,2 por 100 000 personas-año; más de 2 tercios sin desplazamiento y de baja energía</a:t>
                      </a:r>
                    </a:p>
                  </a:txBody>
                  <a:tcPr>
                    <a:solidFill>
                      <a:srgbClr val="EEF3F4"/>
                    </a:solidFill>
                  </a:tcPr>
                </a:tc>
                <a:tc>
                  <a:txBody>
                    <a:bodyPr/>
                    <a:lstStyle/>
                    <a:p>
                      <a:r>
                        <a:rPr sz="1400">
                          <a:solidFill>
                            <a:srgbClr val="263238"/>
                          </a:solidFill>
                          <a:latin typeface="Calibri"/>
                        </a:rPr>
                        <a:t>[r3]</a:t>
                      </a:r>
                    </a:p>
                  </a:txBody>
                  <a:tcPr>
                    <a:solidFill>
                      <a:srgbClr val="EEF3F4"/>
                    </a:solidFill>
                  </a:tcPr>
                </a:tc>
              </a:tr>
              <a:tr h="457200">
                <a:tc>
                  <a:txBody>
                    <a:bodyPr/>
                    <a:lstStyle/>
                    <a:p>
                      <a:r>
                        <a:rPr sz="1400">
                          <a:solidFill>
                            <a:srgbClr val="263238"/>
                          </a:solidFill>
                          <a:latin typeface="Calibri"/>
                        </a:rPr>
                        <a:t>Oslo (Noruega), 2014-2015</a:t>
                      </a:r>
                    </a:p>
                  </a:txBody>
                  <a:tcPr>
                    <a:solidFill>
                      <a:srgbClr val="FFFFFF"/>
                    </a:solidFill>
                  </a:tcPr>
                </a:tc>
                <a:tc>
                  <a:txBody>
                    <a:bodyPr/>
                    <a:lstStyle/>
                    <a:p>
                      <a:r>
                        <a:rPr sz="1400">
                          <a:solidFill>
                            <a:srgbClr val="263238"/>
                          </a:solidFill>
                          <a:latin typeface="Calibri"/>
                        </a:rPr>
                        <a:t>84 lesiones con diagnóstico radiológico</a:t>
                      </a:r>
                    </a:p>
                  </a:txBody>
                  <a:tcPr>
                    <a:solidFill>
                      <a:srgbClr val="FFFFFF"/>
                    </a:solidFill>
                  </a:tcPr>
                </a:tc>
                <a:tc>
                  <a:txBody>
                    <a:bodyPr/>
                    <a:lstStyle/>
                    <a:p>
                      <a:r>
                        <a:rPr sz="1400">
                          <a:solidFill>
                            <a:srgbClr val="263238"/>
                          </a:solidFill>
                          <a:latin typeface="Calibri"/>
                        </a:rPr>
                        <a:t>14 por 100 000 personas-año; 31 % de alta energía</a:t>
                      </a:r>
                    </a:p>
                  </a:txBody>
                  <a:tcPr>
                    <a:solidFill>
                      <a:srgbClr val="FFFFFF"/>
                    </a:solidFill>
                  </a:tcPr>
                </a:tc>
                <a:tc>
                  <a:txBody>
                    <a:bodyPr/>
                    <a:lstStyle/>
                    <a:p>
                      <a:r>
                        <a:rPr sz="1400">
                          <a:solidFill>
                            <a:srgbClr val="263238"/>
                          </a:solidFill>
                          <a:latin typeface="Calibri"/>
                        </a:rPr>
                        <a:t>[r27]</a:t>
                      </a:r>
                    </a:p>
                  </a:txBody>
                  <a:tcPr>
                    <a:solidFill>
                      <a:srgbClr val="FFFFFF"/>
                    </a:solidFill>
                  </a:tcPr>
                </a:tc>
              </a:tr>
              <a:tr h="457200">
                <a:tc>
                  <a:txBody>
                    <a:bodyPr/>
                    <a:lstStyle/>
                    <a:p>
                      <a:r>
                        <a:rPr sz="1400">
                          <a:solidFill>
                            <a:srgbClr val="263238"/>
                          </a:solidFill>
                          <a:latin typeface="Calibri"/>
                        </a:rPr>
                        <a:t>Estados Unidos, 2014-2024</a:t>
                      </a:r>
                    </a:p>
                  </a:txBody>
                  <a:tcPr>
                    <a:solidFill>
                      <a:srgbClr val="EEF3F4"/>
                    </a:solidFill>
                  </a:tcPr>
                </a:tc>
                <a:tc>
                  <a:txBody>
                    <a:bodyPr/>
                    <a:lstStyle/>
                    <a:p>
                      <a:r>
                        <a:rPr sz="1400">
                          <a:solidFill>
                            <a:srgbClr val="263238"/>
                          </a:solidFill>
                          <a:latin typeface="Calibri"/>
                        </a:rPr>
                        <a:t>Base de datos TriNetX, 21 964 lesiones</a:t>
                      </a:r>
                    </a:p>
                  </a:txBody>
                  <a:tcPr>
                    <a:solidFill>
                      <a:srgbClr val="EEF3F4"/>
                    </a:solidFill>
                  </a:tcPr>
                </a:tc>
                <a:tc>
                  <a:txBody>
                    <a:bodyPr/>
                    <a:lstStyle/>
                    <a:p>
                      <a:r>
                        <a:rPr sz="1400">
                          <a:solidFill>
                            <a:srgbClr val="263238"/>
                          </a:solidFill>
                          <a:latin typeface="Calibri"/>
                        </a:rPr>
                        <a:t>22,4 por 100 000 personas-año; pico de 33,6 a los 40-44 años</a:t>
                      </a:r>
                    </a:p>
                  </a:txBody>
                  <a:tcPr>
                    <a:solidFill>
                      <a:srgbClr val="EEF3F4"/>
                    </a:solidFill>
                  </a:tcPr>
                </a:tc>
                <a:tc>
                  <a:txBody>
                    <a:bodyPr/>
                    <a:lstStyle/>
                    <a:p>
                      <a:r>
                        <a:rPr sz="1400">
                          <a:solidFill>
                            <a:srgbClr val="263238"/>
                          </a:solidFill>
                          <a:latin typeface="Calibri"/>
                        </a:rPr>
                        <a:t>[r28]</a:t>
                      </a:r>
                    </a:p>
                  </a:txBody>
                  <a:tcPr>
                    <a:solidFill>
                      <a:srgbClr val="EEF3F4"/>
                    </a:solidFill>
                  </a:tcPr>
                </a:tc>
              </a:tr>
              <a:tr h="457200">
                <a:tc>
                  <a:txBody>
                    <a:bodyPr/>
                    <a:lstStyle/>
                    <a:p>
                      <a:r>
                        <a:rPr sz="1400">
                          <a:solidFill>
                            <a:srgbClr val="263238"/>
                          </a:solidFill>
                          <a:latin typeface="Calibri"/>
                        </a:rPr>
                        <a:t>Combine de la NFL, 2009-2015</a:t>
                      </a:r>
                    </a:p>
                  </a:txBody>
                  <a:tcPr>
                    <a:solidFill>
                      <a:srgbClr val="FFFFFF"/>
                    </a:solidFill>
                  </a:tcPr>
                </a:tc>
                <a:tc>
                  <a:txBody>
                    <a:bodyPr/>
                    <a:lstStyle/>
                    <a:p>
                      <a:r>
                        <a:rPr sz="1400">
                          <a:solidFill>
                            <a:srgbClr val="263238"/>
                          </a:solidFill>
                          <a:latin typeface="Calibri"/>
                        </a:rPr>
                        <a:t>Cohorte de 2162 jugadores</a:t>
                      </a:r>
                    </a:p>
                  </a:txBody>
                  <a:tcPr>
                    <a:solidFill>
                      <a:srgbClr val="FFFFFF"/>
                    </a:solidFill>
                  </a:tcPr>
                </a:tc>
                <a:tc>
                  <a:txBody>
                    <a:bodyPr/>
                    <a:lstStyle/>
                    <a:p>
                      <a:r>
                        <a:rPr sz="1400">
                          <a:solidFill>
                            <a:srgbClr val="263238"/>
                          </a:solidFill>
                          <a:latin typeface="Calibri"/>
                        </a:rPr>
                        <a:t>1,8 % con lesión de Lisfranc; 63,4 % de ellos operados</a:t>
                      </a:r>
                    </a:p>
                  </a:txBody>
                  <a:tcPr>
                    <a:solidFill>
                      <a:srgbClr val="FFFFFF"/>
                    </a:solidFill>
                  </a:tcPr>
                </a:tc>
                <a:tc>
                  <a:txBody>
                    <a:bodyPr/>
                    <a:lstStyle/>
                    <a:p>
                      <a:r>
                        <a:rPr sz="1400">
                          <a:solidFill>
                            <a:srgbClr val="263238"/>
                          </a:solidFill>
                          <a:latin typeface="Calibri"/>
                        </a:rPr>
                        <a:t>[r25]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Mohamed A et al. Cureus. 2025. doi:10.7759/cureus.94615</a:t>
            </a:r>
          </a:p>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dos caminos.</a:t>
            </a:r>
          </a:p>
          <a:p>
            <a:pPr marL="347472" indent="-347472">
              <a:spcAft>
                <a:spcPts val="1400"/>
              </a:spcAft>
              <a:buChar char="•"/>
            </a:pPr>
            <a:r>
              <a:rPr sz="2400">
                <a:solidFill>
                  <a:srgbClr val="263238"/>
                </a:solidFill>
                <a:latin typeface="Calibri"/>
              </a:rPr>
              <a:t>En el directo, una fuerza grande cae sobre el pie: accidentes de tráfico, aplastamientos, caídas de altura.</a:t>
            </a:r>
          </a:p>
          <a:p>
            <a:pPr marL="347472" indent="-347472">
              <a:spcAft>
                <a:spcPts val="1400"/>
              </a:spcAft>
              <a:buChar char="•"/>
            </a:pPr>
            <a:r>
              <a:rPr sz="2400">
                <a:solidFill>
                  <a:srgbClr val="263238"/>
                </a:solidFill>
                <a:latin typeface="Calibri"/>
              </a:rPr>
              <a:t>Produce fractura-luxación con daño de partes blandas y, a menudo, daño neurovascular [r9,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suele desplazarse hacia dorsal?</a:t>
            </a:r>
          </a:p>
          <a:p>
            <a:pPr marL="347472" indent="-347472">
              <a:spcAft>
                <a:spcPts val="1400"/>
              </a:spcAft>
              <a:buChar char="•"/>
            </a:pPr>
            <a:r>
              <a:rPr sz="2800">
                <a:solidFill>
                  <a:srgbClr val="263238"/>
                </a:solidFill>
                <a:latin typeface="Calibri"/>
              </a:rPr>
              <a:t>Porque los ligamentos dorsales del TMT son más débiles que los plantares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Mecanismos y qué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Mohamed A et al. Cureus. 2025. doi:10.7759/cureus.94615</a:t>
            </a:r>
          </a:p>
          <a:p>
            <a:r>
              <a:rPr sz="800">
                <a:solidFill>
                  <a:srgbClr val="5A6469"/>
                </a:solidFill>
                <a:latin typeface="Calibri"/>
              </a:rPr>
              <a:t>[r13] Moracia-Ochagavía I et al. EFORT Open Rev. 2019. doi:10.1302/2058-5241.4.180076</a:t>
            </a:r>
          </a:p>
          <a:p>
            <a:r>
              <a:rPr sz="800">
                <a:solidFill>
                  <a:srgbClr val="5A6469"/>
                </a:solidFill>
                <a:latin typeface="Calibri"/>
              </a:rPr>
              <a:t>[r2] Stern JM et al. In: StatPearls [Internet]. 2026. PMID 28846306</a:t>
            </a:r>
          </a:p>
          <a:p>
            <a:r>
              <a:rPr sz="800">
                <a:solidFill>
                  <a:srgbClr val="5A6469"/>
                </a:solidFill>
                <a:latin typeface="Calibri"/>
              </a:rPr>
              <a:t>[r15] Orji C et al. Eur J Trauma Emerg Surg. 2025. doi:10.1007/s00068-024-02702-9</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Mecanismo</a:t>
                      </a:r>
                    </a:p>
                  </a:txBody>
                  <a:tcPr>
                    <a:solidFill>
                      <a:srgbClr val="0F5F6B"/>
                    </a:solidFill>
                  </a:tcPr>
                </a:tc>
                <a:tc>
                  <a:txBody>
                    <a:bodyPr/>
                    <a:lstStyle/>
                    <a:p>
                      <a:r>
                        <a:rPr sz="1400" b="1">
                          <a:solidFill>
                            <a:srgbClr val="FFFFFF"/>
                          </a:solidFill>
                          <a:latin typeface="Calibri"/>
                        </a:rPr>
                        <a:t>Cómo ocurre</a:t>
                      </a:r>
                    </a:p>
                  </a:txBody>
                  <a:tcPr>
                    <a:solidFill>
                      <a:srgbClr val="0F5F6B"/>
                    </a:solidFill>
                  </a:tcPr>
                </a:tc>
                <a:tc>
                  <a:txBody>
                    <a:bodyPr/>
                    <a:lstStyle/>
                    <a:p>
                      <a:r>
                        <a:rPr sz="1400" b="1">
                          <a:solidFill>
                            <a:srgbClr val="FFFFFF"/>
                          </a:solidFill>
                          <a:latin typeface="Calibri"/>
                        </a:rPr>
                        <a:t>Cuadro habitual</a:t>
                      </a:r>
                    </a:p>
                  </a:txBody>
                  <a:tcPr>
                    <a:solidFill>
                      <a:srgbClr val="0F5F6B"/>
                    </a:solidFill>
                  </a:tcPr>
                </a:tc>
                <a:tc>
                  <a:txBody>
                    <a:bodyPr/>
                    <a:lstStyle/>
                    <a:p>
                      <a:r>
                        <a:rPr sz="1400" b="1">
                          <a:solidFill>
                            <a:srgbClr val="FFFFFF"/>
                          </a:solidFill>
                          <a:latin typeface="Calibri"/>
                        </a:rPr>
                        <a:t>Cita</a:t>
                      </a:r>
                    </a:p>
                  </a:txBody>
                  <a:tcPr>
                    <a:solidFill>
                      <a:srgbClr val="0F5F6B"/>
                    </a:solidFill>
                  </a:tcPr>
                </a:tc>
              </a:tr>
              <a:tr h="457200">
                <a:tc>
                  <a:txBody>
                    <a:bodyPr/>
                    <a:lstStyle/>
                    <a:p>
                      <a:r>
                        <a:rPr sz="1400">
                          <a:solidFill>
                            <a:srgbClr val="263238"/>
                          </a:solidFill>
                          <a:latin typeface="Calibri"/>
                        </a:rPr>
                        <a:t>Directo, alta energía</a:t>
                      </a:r>
                    </a:p>
                  </a:txBody>
                  <a:tcPr>
                    <a:solidFill>
                      <a:srgbClr val="EEF3F4"/>
                    </a:solidFill>
                  </a:tcPr>
                </a:tc>
                <a:tc>
                  <a:txBody>
                    <a:bodyPr/>
                    <a:lstStyle/>
                    <a:p>
                      <a:r>
                        <a:rPr sz="1400">
                          <a:solidFill>
                            <a:srgbClr val="263238"/>
                          </a:solidFill>
                          <a:latin typeface="Calibri"/>
                        </a:rPr>
                        <a:t>Aplastamiento, accidente de tráfico, caída de altura</a:t>
                      </a:r>
                    </a:p>
                  </a:txBody>
                  <a:tcPr>
                    <a:solidFill>
                      <a:srgbClr val="EEF3F4"/>
                    </a:solidFill>
                  </a:tcPr>
                </a:tc>
                <a:tc>
                  <a:txBody>
                    <a:bodyPr/>
                    <a:lstStyle/>
                    <a:p>
                      <a:r>
                        <a:rPr sz="1400">
                          <a:solidFill>
                            <a:srgbClr val="263238"/>
                          </a:solidFill>
                          <a:latin typeface="Calibri"/>
                        </a:rPr>
                        <a:t>Fractura-luxación con daño de partes blandas y posible compromiso neurovascular</a:t>
                      </a:r>
                    </a:p>
                  </a:txBody>
                  <a:tcPr>
                    <a:solidFill>
                      <a:srgbClr val="EEF3F4"/>
                    </a:solidFill>
                  </a:tcPr>
                </a:tc>
                <a:tc>
                  <a:txBody>
                    <a:bodyPr/>
                    <a:lstStyle/>
                    <a:p>
                      <a:r>
                        <a:rPr sz="1400">
                          <a:solidFill>
                            <a:srgbClr val="263238"/>
                          </a:solidFill>
                          <a:latin typeface="Calibri"/>
                        </a:rPr>
                        <a:t>[r9, r13]</a:t>
                      </a:r>
                    </a:p>
                  </a:txBody>
                  <a:tcPr>
                    <a:solidFill>
                      <a:srgbClr val="EEF3F4"/>
                    </a:solidFill>
                  </a:tcPr>
                </a:tc>
              </a:tr>
              <a:tr h="457200">
                <a:tc>
                  <a:txBody>
                    <a:bodyPr/>
                    <a:lstStyle/>
                    <a:p>
                      <a:r>
                        <a:rPr sz="1400">
                          <a:solidFill>
                            <a:srgbClr val="263238"/>
                          </a:solidFill>
                          <a:latin typeface="Calibri"/>
                        </a:rPr>
                        <a:t>Indirecto, baja energía</a:t>
                      </a:r>
                    </a:p>
                  </a:txBody>
                  <a:tcPr>
                    <a:solidFill>
                      <a:srgbClr val="FFFFFF"/>
                    </a:solidFill>
                  </a:tcPr>
                </a:tc>
                <a:tc>
                  <a:txBody>
                    <a:bodyPr/>
                    <a:lstStyle/>
                    <a:p>
                      <a:r>
                        <a:rPr sz="1400">
                          <a:solidFill>
                            <a:srgbClr val="263238"/>
                          </a:solidFill>
                          <a:latin typeface="Calibri"/>
                        </a:rPr>
                        <a:t>Carga axial y rotación con el pie en flexión plantar (deporte, tropiezo)</a:t>
                      </a:r>
                    </a:p>
                  </a:txBody>
                  <a:tcPr>
                    <a:solidFill>
                      <a:srgbClr val="FFFFFF"/>
                    </a:solidFill>
                  </a:tcPr>
                </a:tc>
                <a:tc>
                  <a:txBody>
                    <a:bodyPr/>
                    <a:lstStyle/>
                    <a:p>
                      <a:r>
                        <a:rPr sz="1400">
                          <a:solidFill>
                            <a:srgbClr val="263238"/>
                          </a:solidFill>
                          <a:latin typeface="Calibri"/>
                        </a:rPr>
                        <a:t>Ligamentaria pura o con avulsión; radiografía inicial a veces normal</a:t>
                      </a:r>
                    </a:p>
                  </a:txBody>
                  <a:tcPr>
                    <a:solidFill>
                      <a:srgbClr val="FFFFFF"/>
                    </a:solidFill>
                  </a:tcPr>
                </a:tc>
                <a:tc>
                  <a:txBody>
                    <a:bodyPr/>
                    <a:lstStyle/>
                    <a:p>
                      <a:r>
                        <a:rPr sz="1400">
                          <a:solidFill>
                            <a:srgbClr val="263238"/>
                          </a:solidFill>
                          <a:latin typeface="Calibri"/>
                        </a:rPr>
                        <a:t>[r2, r9]</a:t>
                      </a:r>
                    </a:p>
                  </a:txBody>
                  <a:tcPr>
                    <a:solidFill>
                      <a:srgbClr val="FFFFFF"/>
                    </a:solidFill>
                  </a:tcPr>
                </a:tc>
              </a:tr>
              <a:tr h="457200">
                <a:tc>
                  <a:txBody>
                    <a:bodyPr/>
                    <a:lstStyle/>
                    <a:p>
                      <a:r>
                        <a:rPr sz="1400">
                          <a:solidFill>
                            <a:srgbClr val="263238"/>
                          </a:solidFill>
                          <a:latin typeface="Calibri"/>
                        </a:rPr>
                        <a:t>Politrauma</a:t>
                      </a:r>
                    </a:p>
                  </a:txBody>
                  <a:tcPr>
                    <a:solidFill>
                      <a:srgbClr val="EEF3F4"/>
                    </a:solidFill>
                  </a:tcPr>
                </a:tc>
                <a:tc>
                  <a:txBody>
                    <a:bodyPr/>
                    <a:lstStyle/>
                    <a:p>
                      <a:r>
                        <a:rPr sz="1400">
                          <a:solidFill>
                            <a:srgbClr val="263238"/>
                          </a:solidFill>
                          <a:latin typeface="Calibri"/>
                        </a:rPr>
                        <a:t>Alta velocidad con otras lesiones graves</a:t>
                      </a:r>
                    </a:p>
                  </a:txBody>
                  <a:tcPr>
                    <a:solidFill>
                      <a:srgbClr val="EEF3F4"/>
                    </a:solidFill>
                  </a:tcPr>
                </a:tc>
                <a:tc>
                  <a:txBody>
                    <a:bodyPr/>
                    <a:lstStyle/>
                    <a:p>
                      <a:r>
                        <a:rPr sz="1400">
                          <a:solidFill>
                            <a:srgbClr val="263238"/>
                          </a:solidFill>
                          <a:latin typeface="Calibri"/>
                        </a:rPr>
                        <a:t>Más columnas lesionadas: 3 columnas en 77,97 % frente a 34,00 % sin politrauma</a:t>
                      </a:r>
                    </a:p>
                  </a:txBody>
                  <a:tcPr>
                    <a:solidFill>
                      <a:srgbClr val="EEF3F4"/>
                    </a:solidFill>
                  </a:tcPr>
                </a:tc>
                <a:tc>
                  <a:txBody>
                    <a:bodyPr/>
                    <a:lstStyle/>
                    <a:p>
                      <a:r>
                        <a:rPr sz="1400">
                          <a:solidFill>
                            <a:srgbClr val="263238"/>
                          </a:solidFill>
                          <a:latin typeface="Calibri"/>
                        </a:rPr>
                        <a:t>[r15]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Los huesos y su arquitectura.</a:t>
            </a:r>
          </a:p>
          <a:p>
            <a:pPr marL="347472" indent="-347472">
              <a:spcAft>
                <a:spcPts val="1400"/>
              </a:spcAft>
              <a:buChar char="•"/>
            </a:pPr>
            <a:r>
              <a:rPr sz="2800">
                <a:solidFill>
                  <a:srgbClr val="263238"/>
                </a:solidFill>
                <a:latin typeface="Calibri"/>
              </a:rPr>
              <a:t>En el TMT se articulan 5 metatarsianos con 3 cuñas y el cuboides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Entre el 1.º y el 2.º metatarsiano no hay ligamento intermetatarsiano; esa unión depende del interóseo de Lisfranc [r13].</a:t>
            </a:r>
          </a:p>
          <a:p>
            <a:pPr marL="347472" indent="-347472">
              <a:spcAft>
                <a:spcPts val="1400"/>
              </a:spcAft>
              <a:buChar char="•"/>
            </a:pPr>
            <a:r>
              <a:rPr sz="2400">
                <a:solidFill>
                  <a:srgbClr val="263238"/>
                </a:solidFill>
                <a:latin typeface="Calibri"/>
              </a:rPr>
              <a:t>4.</a:t>
            </a:r>
          </a:p>
          <a:p>
            <a:pPr marL="347472" indent="-347472">
              <a:spcAft>
                <a:spcPts val="1400"/>
              </a:spcAft>
              <a:buChar char="•"/>
            </a:pPr>
            <a:r>
              <a:rPr sz="2400">
                <a:solidFill>
                  <a:srgbClr val="263238"/>
                </a:solidFill>
                <a:latin typeface="Calibri"/>
              </a:rPr>
              <a:t>Cómo se ve en RM.</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estabilizadoras del mediopié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Moracia-Ochagavía I et al. EFORT Open Rev. 2019. doi:10.1302/2058-5241.4.180076</a:t>
            </a:r>
          </a:p>
          <a:p>
            <a:r>
              <a:rPr sz="800">
                <a:solidFill>
                  <a:srgbClr val="5A6469"/>
                </a:solidFill>
                <a:latin typeface="Calibri"/>
              </a:rPr>
              <a:t>[r10] Sripanich Y et al. J Biomech. 2021. doi:10.1016/j.jbiomech.2021.110287</a:t>
            </a:r>
          </a:p>
          <a:p>
            <a:r>
              <a:rPr sz="800">
                <a:solidFill>
                  <a:srgbClr val="5A6469"/>
                </a:solidFill>
                <a:latin typeface="Calibri"/>
              </a:rPr>
              <a:t>[r19] Raikin SM et al. 2009. doi:10.2106/JBJS.H.01075</a:t>
            </a:r>
          </a:p>
          <a:p>
            <a:r>
              <a:rPr sz="800">
                <a:solidFill>
                  <a:srgbClr val="5A6469"/>
                </a:solidFill>
                <a:latin typeface="Calibri"/>
              </a:rPr>
              <a:t>[r30] Kaar S et al. J Bone Joint Surg Am. 2007. doi:10.2106/JBJS.F.00958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Une</a:t>
                      </a:r>
                    </a:p>
                  </a:txBody>
                  <a:tcPr>
                    <a:solidFill>
                      <a:srgbClr val="0F5F6B"/>
                    </a:solidFill>
                  </a:tcPr>
                </a:tc>
                <a:tc>
                  <a:txBody>
                    <a:bodyPr/>
                    <a:lstStyle/>
                    <a:p>
                      <a:r>
                        <a:rPr sz="1400" b="1">
                          <a:solidFill>
                            <a:srgbClr val="FFFFFF"/>
                          </a:solidFill>
                          <a:latin typeface="Calibri"/>
                        </a:rPr>
                        <a:t>Qué recordar</a:t>
                      </a:r>
                    </a:p>
                  </a:txBody>
                  <a:tcPr>
                    <a:solidFill>
                      <a:srgbClr val="0F5F6B"/>
                    </a:solidFill>
                  </a:tcPr>
                </a:tc>
                <a:tc>
                  <a:txBody>
                    <a:bodyPr/>
                    <a:lstStyle/>
                    <a:p>
                      <a:r>
                        <a:rPr sz="1400" b="1">
                          <a:solidFill>
                            <a:srgbClr val="FFFFFF"/>
                          </a:solidFill>
                          <a:latin typeface="Calibri"/>
                        </a:rPr>
                        <a:t>Cita</a:t>
                      </a:r>
                    </a:p>
                  </a:txBody>
                  <a:tcPr>
                    <a:solidFill>
                      <a:srgbClr val="0F5F6B"/>
                    </a:solidFill>
                  </a:tcPr>
                </a:tc>
              </a:tr>
              <a:tr h="457200">
                <a:tc>
                  <a:txBody>
                    <a:bodyPr/>
                    <a:lstStyle/>
                    <a:p>
                      <a:r>
                        <a:rPr sz="1400">
                          <a:solidFill>
                            <a:srgbClr val="263238"/>
                          </a:solidFill>
                          <a:latin typeface="Calibri"/>
                        </a:rPr>
                        <a:t>Ligamento dorsal TMT</a:t>
                      </a:r>
                    </a:p>
                  </a:txBody>
                  <a:tcPr>
                    <a:solidFill>
                      <a:srgbClr val="EEF3F4"/>
                    </a:solidFill>
                  </a:tcPr>
                </a:tc>
                <a:tc>
                  <a:txBody>
                    <a:bodyPr/>
                    <a:lstStyle/>
                    <a:p>
                      <a:r>
                        <a:rPr sz="1400">
                          <a:solidFill>
                            <a:srgbClr val="263238"/>
                          </a:solidFill>
                          <a:latin typeface="Calibri"/>
                        </a:rPr>
                        <a:t>Cuña medial con base del 2.º metatarsiano (y otras TMT)</a:t>
                      </a:r>
                    </a:p>
                  </a:txBody>
                  <a:tcPr>
                    <a:solidFill>
                      <a:srgbClr val="EEF3F4"/>
                    </a:solidFill>
                  </a:tcPr>
                </a:tc>
                <a:tc>
                  <a:txBody>
                    <a:bodyPr/>
                    <a:lstStyle/>
                    <a:p>
                      <a:r>
                        <a:rPr sz="1400">
                          <a:solidFill>
                            <a:srgbClr val="263238"/>
                          </a:solidFill>
                          <a:latin typeface="Calibri"/>
                        </a:rPr>
                        <a:t>Los dorsales son más débiles que los plantares: por eso el desplazamiento suele ser dorsal</a:t>
                      </a:r>
                    </a:p>
                  </a:txBody>
                  <a:tcPr>
                    <a:solidFill>
                      <a:srgbClr val="EEF3F4"/>
                    </a:solidFill>
                  </a:tcPr>
                </a:tc>
                <a:tc>
                  <a:txBody>
                    <a:bodyPr/>
                    <a:lstStyle/>
                    <a:p>
                      <a:r>
                        <a:rPr sz="1400">
                          <a:solidFill>
                            <a:srgbClr val="263238"/>
                          </a:solidFill>
                          <a:latin typeface="Calibri"/>
                        </a:rPr>
                        <a:t>[r13]</a:t>
                      </a:r>
                    </a:p>
                  </a:txBody>
                  <a:tcPr>
                    <a:solidFill>
                      <a:srgbClr val="EEF3F4"/>
                    </a:solidFill>
                  </a:tcPr>
                </a:tc>
              </a:tr>
              <a:tr h="457200">
                <a:tc>
                  <a:txBody>
                    <a:bodyPr/>
                    <a:lstStyle/>
                    <a:p>
                      <a:r>
                        <a:rPr sz="1400">
                          <a:solidFill>
                            <a:srgbClr val="263238"/>
                          </a:solidFill>
                          <a:latin typeface="Calibri"/>
                        </a:rPr>
                        <a:t>Ligamento interóseo de Lisfranc</a:t>
                      </a:r>
                    </a:p>
                  </a:txBody>
                  <a:tcPr>
                    <a:solidFill>
                      <a:srgbClr val="FFFFFF"/>
                    </a:solidFill>
                  </a:tcPr>
                </a:tc>
                <a:tc>
                  <a:txBody>
                    <a:bodyPr/>
                    <a:lstStyle/>
                    <a:p>
                      <a:r>
                        <a:rPr sz="1400">
                          <a:solidFill>
                            <a:srgbClr val="263238"/>
                          </a:solidFill>
                          <a:latin typeface="Calibri"/>
                        </a:rPr>
                        <a:t>Zona lateral de la cuña medial con zona medial del 2.º metatarsiano</a:t>
                      </a:r>
                    </a:p>
                  </a:txBody>
                  <a:tcPr>
                    <a:solidFill>
                      <a:srgbClr val="FFFFFF"/>
                    </a:solidFill>
                  </a:tcPr>
                </a:tc>
                <a:tc>
                  <a:txBody>
                    <a:bodyPr/>
                    <a:lstStyle/>
                    <a:p>
                      <a:r>
                        <a:rPr sz="1400">
                          <a:solidFill>
                            <a:srgbClr val="263238"/>
                          </a:solidFill>
                          <a:latin typeface="Calibri"/>
                        </a:rPr>
                        <a:t>El más grueso, más rígido y de mayor inserción ósea</a:t>
                      </a:r>
                    </a:p>
                  </a:txBody>
                  <a:tcPr>
                    <a:solidFill>
                      <a:srgbClr val="FFFFFF"/>
                    </a:solidFill>
                  </a:tcPr>
                </a:tc>
                <a:tc>
                  <a:txBody>
                    <a:bodyPr/>
                    <a:lstStyle/>
                    <a:p>
                      <a:r>
                        <a:rPr sz="1400">
                          <a:solidFill>
                            <a:srgbClr val="263238"/>
                          </a:solidFill>
                          <a:latin typeface="Calibri"/>
                        </a:rPr>
                        <a:t>[r10, r13]</a:t>
                      </a:r>
                    </a:p>
                  </a:txBody>
                  <a:tcPr>
                    <a:solidFill>
                      <a:srgbClr val="FFFFFF"/>
                    </a:solidFill>
                  </a:tcPr>
                </a:tc>
              </a:tr>
              <a:tr h="457200">
                <a:tc>
                  <a:txBody>
                    <a:bodyPr/>
                    <a:lstStyle/>
                    <a:p>
                      <a:r>
                        <a:rPr sz="1400">
                          <a:solidFill>
                            <a:srgbClr val="263238"/>
                          </a:solidFill>
                          <a:latin typeface="Calibri"/>
                        </a:rPr>
                        <a:t>Ligamento plantar</a:t>
                      </a:r>
                    </a:p>
                  </a:txBody>
                  <a:tcPr>
                    <a:solidFill>
                      <a:srgbClr val="EEF3F4"/>
                    </a:solidFill>
                  </a:tcPr>
                </a:tc>
                <a:tc>
                  <a:txBody>
                    <a:bodyPr/>
                    <a:lstStyle/>
                    <a:p>
                      <a:r>
                        <a:rPr sz="1400">
                          <a:solidFill>
                            <a:srgbClr val="263238"/>
                          </a:solidFill>
                          <a:latin typeface="Calibri"/>
                        </a:rPr>
                        <a:t>Cuña medial con bases del 2.º y 3.er metatarsianos</a:t>
                      </a:r>
                    </a:p>
                  </a:txBody>
                  <a:tcPr>
                    <a:solidFill>
                      <a:srgbClr val="EEF3F4"/>
                    </a:solidFill>
                  </a:tcPr>
                </a:tc>
                <a:tc>
                  <a:txBody>
                    <a:bodyPr/>
                    <a:lstStyle/>
                    <a:p>
                      <a:r>
                        <a:rPr sz="1400">
                          <a:solidFill>
                            <a:srgbClr val="263238"/>
                          </a:solidFill>
                          <a:latin typeface="Calibri"/>
                        </a:rPr>
                        <a:t>Su rotura en RM fue el mejor predictor de inestabilidad</a:t>
                      </a:r>
                    </a:p>
                  </a:txBody>
                  <a:tcPr>
                    <a:solidFill>
                      <a:srgbClr val="EEF3F4"/>
                    </a:solidFill>
                  </a:tcPr>
                </a:tc>
                <a:tc>
                  <a:txBody>
                    <a:bodyPr/>
                    <a:lstStyle/>
                    <a:p>
                      <a:r>
                        <a:rPr sz="1400">
                          <a:solidFill>
                            <a:srgbClr val="263238"/>
                          </a:solidFill>
                          <a:latin typeface="Calibri"/>
                        </a:rPr>
                        <a:t>[r19]</a:t>
                      </a:r>
                    </a:p>
                  </a:txBody>
                  <a:tcPr>
                    <a:solidFill>
                      <a:srgbClr val="EEF3F4"/>
                    </a:solidFill>
                  </a:tcPr>
                </a:tc>
              </a:tr>
              <a:tr h="457200">
                <a:tc>
                  <a:txBody>
                    <a:bodyPr/>
                    <a:lstStyle/>
                    <a:p>
                      <a:r>
                        <a:rPr sz="1400">
                          <a:solidFill>
                            <a:srgbClr val="263238"/>
                          </a:solidFill>
                          <a:latin typeface="Calibri"/>
                        </a:rPr>
                        <a:t>Ligamentos intermetatarsianos</a:t>
                      </a:r>
                    </a:p>
                  </a:txBody>
                  <a:tcPr>
                    <a:solidFill>
                      <a:srgbClr val="FFFFFF"/>
                    </a:solidFill>
                  </a:tcPr>
                </a:tc>
                <a:tc>
                  <a:txBody>
                    <a:bodyPr/>
                    <a:lstStyle/>
                    <a:p>
                      <a:r>
                        <a:rPr sz="1400">
                          <a:solidFill>
                            <a:srgbClr val="263238"/>
                          </a:solidFill>
                          <a:latin typeface="Calibri"/>
                        </a:rPr>
                        <a:t>2.º al 5.º metatarsianos</a:t>
                      </a:r>
                    </a:p>
                  </a:txBody>
                  <a:tcPr>
                    <a:solidFill>
                      <a:srgbClr val="FFFFFF"/>
                    </a:solidFill>
                  </a:tcPr>
                </a:tc>
                <a:tc>
                  <a:txBody>
                    <a:bodyPr/>
                    <a:lstStyle/>
                    <a:p>
                      <a:r>
                        <a:rPr sz="1400">
                          <a:solidFill>
                            <a:srgbClr val="263238"/>
                          </a:solidFill>
                          <a:latin typeface="Calibri"/>
                        </a:rPr>
                        <a:t>No existe entre el 1.º y el 2.º</a:t>
                      </a:r>
                    </a:p>
                  </a:txBody>
                  <a:tcPr>
                    <a:solidFill>
                      <a:srgbClr val="FFFFFF"/>
                    </a:solidFill>
                  </a:tcPr>
                </a:tc>
                <a:tc>
                  <a:txBody>
                    <a:bodyPr/>
                    <a:lstStyle/>
                    <a:p>
                      <a:r>
                        <a:rPr sz="1400">
                          <a:solidFill>
                            <a:srgbClr val="263238"/>
                          </a:solidFill>
                          <a:latin typeface="Calibri"/>
                        </a:rPr>
                        <a:t>[r13]</a:t>
                      </a:r>
                    </a:p>
                  </a:txBody>
                  <a:tcPr>
                    <a:solidFill>
                      <a:srgbClr val="FFFFFF"/>
                    </a:solidFill>
                  </a:tcPr>
                </a:tc>
              </a:tr>
              <a:tr h="457200">
                <a:tc>
                  <a:txBody>
                    <a:bodyPr/>
                    <a:lstStyle/>
                    <a:p>
                      <a:r>
                        <a:rPr sz="1400">
                          <a:solidFill>
                            <a:srgbClr val="263238"/>
                          </a:solidFill>
                          <a:latin typeface="Calibri"/>
                        </a:rPr>
                        <a:t>Ligamento interóseo intercuneiforme</a:t>
                      </a:r>
                    </a:p>
                  </a:txBody>
                  <a:tcPr>
                    <a:solidFill>
                      <a:srgbClr val="EEF3F4"/>
                    </a:solidFill>
                  </a:tcPr>
                </a:tc>
                <a:tc>
                  <a:txBody>
                    <a:bodyPr/>
                    <a:lstStyle/>
                    <a:p>
                      <a:r>
                        <a:rPr sz="1400">
                          <a:solidFill>
                            <a:srgbClr val="263238"/>
                          </a:solidFill>
                          <a:latin typeface="Calibri"/>
                        </a:rPr>
                        <a:t>1.ª con 2.ª cuña</a:t>
                      </a:r>
                    </a:p>
                  </a:txBody>
                  <a:tcPr>
                    <a:solidFill>
                      <a:srgbClr val="EEF3F4"/>
                    </a:solidFill>
                  </a:tcPr>
                </a:tc>
                <a:tc>
                  <a:txBody>
                    <a:bodyPr/>
                    <a:lstStyle/>
                    <a:p>
                      <a:r>
                        <a:rPr sz="1400">
                          <a:solidFill>
                            <a:srgbClr val="263238"/>
                          </a:solidFill>
                          <a:latin typeface="Calibri"/>
                        </a:rPr>
                        <a:t>Su rotura se asocia a inestabilidad longitudinal</a:t>
                      </a:r>
                    </a:p>
                  </a:txBody>
                  <a:tcPr>
                    <a:solidFill>
                      <a:srgbClr val="EEF3F4"/>
                    </a:solidFill>
                  </a:tcPr>
                </a:tc>
                <a:tc>
                  <a:txBody>
                    <a:bodyPr/>
                    <a:lstStyle/>
                    <a:p>
                      <a:r>
                        <a:rPr sz="1400">
                          <a:solidFill>
                            <a:srgbClr val="263238"/>
                          </a:solidFill>
                          <a:latin typeface="Calibri"/>
                        </a:rPr>
                        <a:t>[r30]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Kaar S et al. J Bone Joint Surg Am. 2007. doi:10.2106/JBJS.F.00958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10 pies de cadáver se cortaron los ligamentos de forma secuencial para ver qué hay que romper para que el mediopié se abra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Kaar S et al. J Bone Joint Surg Am. 2007. doi:10.2106/JBJS.F.00958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autores definieron inestabilidad como un desplazamiento de 2 mm o más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Bansal A et al. J Orthop Trauma. 2019. doi:10.1097/BOT.0000000000001466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placa dorsal redujo la diástasis dorsal igual que el tornillo, pero con carga dejó más diástasis plantar, casi estadísticamente distinta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Ponkilainen VT et al. Arch Orthop Trauma Surg. 2020. doi:10.1007/s00402-020-03391-w</a:t>
            </a:r>
          </a:p>
          <a:p>
            <a:r>
              <a:rPr sz="800">
                <a:solidFill>
                  <a:srgbClr val="5A6469"/>
                </a:solidFill>
                <a:latin typeface="Calibri"/>
              </a:rPr>
              <a:t>[r6] Poutoglidou F et al. Bone Joint J. 2024. doi:10.1302/0301-620X.106B12.BJJ-2024-0581.R1</a:t>
            </a:r>
          </a:p>
          <a:p>
            <a:r>
              <a:rPr sz="800">
                <a:solidFill>
                  <a:srgbClr val="5A6469"/>
                </a:solidFill>
                <a:latin typeface="Calibri"/>
              </a:rPr>
              <a:t>[r9] Mohamed A et al. Cureus. 2025. doi:10.7759/cureus.94615</a:t>
            </a:r>
          </a:p>
          <a:p>
            <a:r>
              <a:rPr sz="8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una clasificación única que lo resuelva todo.</a:t>
            </a:r>
          </a:p>
          <a:p>
            <a:pPr marL="347472" indent="-347472">
              <a:spcAft>
                <a:spcPts val="1400"/>
              </a:spcAft>
              <a:buChar char="•"/>
            </a:pPr>
            <a:r>
              <a:rPr sz="2800">
                <a:solidFill>
                  <a:srgbClr val="263238"/>
                </a:solidFill>
                <a:latin typeface="Calibri"/>
              </a:rPr>
              <a:t>Cada sistema responde a una pregunta distinta, y conviene saber cuál: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Concordancia entre observadores en la lesión de Lisfranc (coeficiente de 0 a 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Mahmoud S et al. Int Orthop. 2015. doi:10.1007/s00264-015-2939-8</a:t>
            </a:r>
          </a:p>
          <a:p>
            <a:r>
              <a:rPr sz="1000">
                <a:solidFill>
                  <a:srgbClr val="5A6469"/>
                </a:solidFill>
                <a:latin typeface="Calibri"/>
              </a:rPr>
              <a:t>[r38] Talarico RH et al. J Foot Ankle Surg. 2006. doi:10.1053/j.jfas.2006.06.006</a:t>
            </a:r>
          </a:p>
          <a:p>
            <a:r>
              <a:rPr sz="1000">
                <a:solidFill>
                  <a:srgbClr val="5A6469"/>
                </a:solidFill>
                <a:latin typeface="Calibri"/>
              </a:rPr>
              <a:t>[r4] Ponkilainen VT et al. Arch Orthop Trauma Surg. 2020. doi:10.1007/s00402-020-03391-w</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Sistemas de clasificación: qué describe cada uno y para qué sirve en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Moracia-Ochagavía I et al. EFORT Open Rev. 2019. doi:10.1302/2058-5241.4.180076</a:t>
            </a:r>
          </a:p>
          <a:p>
            <a:r>
              <a:rPr sz="800">
                <a:solidFill>
                  <a:srgbClr val="5A6469"/>
                </a:solidFill>
                <a:latin typeface="Calibri"/>
              </a:rPr>
              <a:t>[r35] Hardcastle PH et al. Incidence, classification and treatment. 1982. doi:10.1302/0301-620X.64B3.7096403</a:t>
            </a:r>
          </a:p>
          <a:p>
            <a:r>
              <a:rPr sz="800">
                <a:solidFill>
                  <a:srgbClr val="5A6469"/>
                </a:solidFill>
                <a:latin typeface="Calibri"/>
              </a:rPr>
              <a:t>[r9] Mohamed A et al. Cureus. 2025. doi:10.7759/cureus.94615</a:t>
            </a:r>
          </a:p>
          <a:p>
            <a:r>
              <a:rPr sz="800">
                <a:solidFill>
                  <a:srgbClr val="5A6469"/>
                </a:solidFill>
                <a:latin typeface="Calibri"/>
              </a:rPr>
              <a:t>[r16] Dubois-Ferrière V et al. J Bone Joint Surg Am. 2016. doi:10.2106/JBJS.15.00623</a:t>
            </a:r>
          </a:p>
          <a:p>
            <a:r>
              <a:rPr sz="800">
                <a:solidFill>
                  <a:srgbClr val="5A6469"/>
                </a:solidFill>
                <a:latin typeface="Calibri"/>
              </a:rPr>
              <a:t>[r39] Campbell ML et al. J Orthop Trauma. 2025. doi:10.1097/BOT.0000000000002994</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Sistema</a:t>
                      </a:r>
                    </a:p>
                  </a:txBody>
                  <a:tcPr>
                    <a:solidFill>
                      <a:srgbClr val="0F5F6B"/>
                    </a:solidFill>
                  </a:tcPr>
                </a:tc>
                <a:tc>
                  <a:txBody>
                    <a:bodyPr/>
                    <a:lstStyle/>
                    <a:p>
                      <a:r>
                        <a:rPr sz="1400" b="1">
                          <a:solidFill>
                            <a:srgbClr val="FFFFFF"/>
                          </a:solidFill>
                          <a:latin typeface="Calibri"/>
                        </a:rPr>
                        <a:t>Qué describe</a:t>
                      </a:r>
                    </a:p>
                  </a:txBody>
                  <a:tcPr>
                    <a:solidFill>
                      <a:srgbClr val="0F5F6B"/>
                    </a:solidFill>
                  </a:tcPr>
                </a:tc>
                <a:tc>
                  <a:txBody>
                    <a:bodyPr/>
                    <a:lstStyle/>
                    <a:p>
                      <a:r>
                        <a:rPr sz="1400" b="1">
                          <a:solidFill>
                            <a:srgbClr val="FFFFFF"/>
                          </a:solidFill>
                          <a:latin typeface="Calibri"/>
                        </a:rPr>
                        <a:t>Para qué sirve</a:t>
                      </a:r>
                    </a:p>
                  </a:txBody>
                  <a:tcPr>
                    <a:solidFill>
                      <a:srgbClr val="0F5F6B"/>
                    </a:solidFill>
                  </a:tcPr>
                </a:tc>
                <a:tc>
                  <a:txBody>
                    <a:bodyPr/>
                    <a:lstStyle/>
                    <a:p>
                      <a:r>
                        <a:rPr sz="1400" b="1">
                          <a:solidFill>
                            <a:srgbClr val="FFFFFF"/>
                          </a:solidFill>
                          <a:latin typeface="Calibri"/>
                        </a:rPr>
                        <a:t>Cita</a:t>
                      </a:r>
                    </a:p>
                  </a:txBody>
                  <a:tcPr>
                    <a:solidFill>
                      <a:srgbClr val="0F5F6B"/>
                    </a:solidFill>
                  </a:tcPr>
                </a:tc>
              </a:tr>
              <a:tr h="457200">
                <a:tc>
                  <a:txBody>
                    <a:bodyPr/>
                    <a:lstStyle/>
                    <a:p>
                      <a:r>
                        <a:rPr sz="1400">
                          <a:solidFill>
                            <a:srgbClr val="263238"/>
                          </a:solidFill>
                          <a:latin typeface="Calibri"/>
                        </a:rPr>
                        <a:t>Quenu-Kuss (1909)</a:t>
                      </a:r>
                    </a:p>
                  </a:txBody>
                  <a:tcPr>
                    <a:solidFill>
                      <a:srgbClr val="EEF3F4"/>
                    </a:solidFill>
                  </a:tcPr>
                </a:tc>
                <a:tc>
                  <a:txBody>
                    <a:bodyPr/>
                    <a:lstStyle/>
                    <a:p>
                      <a:r>
                        <a:rPr sz="1400">
                          <a:solidFill>
                            <a:srgbClr val="263238"/>
                          </a:solidFill>
                          <a:latin typeface="Calibri"/>
                        </a:rPr>
                        <a:t>3 columnas: homolateral, aislada, divergente</a:t>
                      </a:r>
                    </a:p>
                  </a:txBody>
                  <a:tcPr>
                    <a:solidFill>
                      <a:srgbClr val="EEF3F4"/>
                    </a:solidFill>
                  </a:tcPr>
                </a:tc>
                <a:tc>
                  <a:txBody>
                    <a:bodyPr/>
                    <a:lstStyle/>
                    <a:p>
                      <a:r>
                        <a:rPr sz="1400">
                          <a:solidFill>
                            <a:srgbClr val="263238"/>
                          </a:solidFill>
                          <a:latin typeface="Calibri"/>
                        </a:rPr>
                        <a:t>Valor histórico</a:t>
                      </a:r>
                    </a:p>
                  </a:txBody>
                  <a:tcPr>
                    <a:solidFill>
                      <a:srgbClr val="EEF3F4"/>
                    </a:solidFill>
                  </a:tcPr>
                </a:tc>
                <a:tc>
                  <a:txBody>
                    <a:bodyPr/>
                    <a:lstStyle/>
                    <a:p>
                      <a:r>
                        <a:rPr sz="1400">
                          <a:solidFill>
                            <a:srgbClr val="263238"/>
                          </a:solidFill>
                          <a:latin typeface="Calibri"/>
                        </a:rPr>
                        <a:t>[r13]</a:t>
                      </a:r>
                    </a:p>
                  </a:txBody>
                  <a:tcPr>
                    <a:solidFill>
                      <a:srgbClr val="EEF3F4"/>
                    </a:solidFill>
                  </a:tcPr>
                </a:tc>
              </a:tr>
              <a:tr h="457200">
                <a:tc>
                  <a:txBody>
                    <a:bodyPr/>
                    <a:lstStyle/>
                    <a:p>
                      <a:r>
                        <a:rPr sz="1400">
                          <a:solidFill>
                            <a:srgbClr val="263238"/>
                          </a:solidFill>
                          <a:latin typeface="Calibri"/>
                        </a:rPr>
                        <a:t>Hardcastle (1982) / Myerson (1986)</a:t>
                      </a:r>
                    </a:p>
                  </a:txBody>
                  <a:tcPr>
                    <a:solidFill>
                      <a:srgbClr val="FFFFFF"/>
                    </a:solidFill>
                  </a:tcPr>
                </a:tc>
                <a:tc>
                  <a:txBody>
                    <a:bodyPr/>
                    <a:lstStyle/>
                    <a:p>
                      <a:r>
                        <a:rPr sz="1400">
                          <a:solidFill>
                            <a:srgbClr val="263238"/>
                          </a:solidFill>
                          <a:latin typeface="Calibri"/>
                        </a:rPr>
                        <a:t>Patrón de desplazamiento de los metatarsianos: A total, B parcial (B1 medial, B2 lateral), C divergente</a:t>
                      </a:r>
                    </a:p>
                  </a:txBody>
                  <a:tcPr>
                    <a:solidFill>
                      <a:srgbClr val="FFFFFF"/>
                    </a:solidFill>
                  </a:tcPr>
                </a:tc>
                <a:tc>
                  <a:txBody>
                    <a:bodyPr/>
                    <a:lstStyle/>
                    <a:p>
                      <a:r>
                        <a:rPr sz="1400">
                          <a:solidFill>
                            <a:srgbClr val="263238"/>
                          </a:solidFill>
                          <a:latin typeface="Calibri"/>
                        </a:rPr>
                        <a:t>Describir el patrón y comparar series; el tipo C se asoció a más artrosis y a más artrodesis secundaria</a:t>
                      </a:r>
                    </a:p>
                  </a:txBody>
                  <a:tcPr>
                    <a:solidFill>
                      <a:srgbClr val="FFFFFF"/>
                    </a:solidFill>
                  </a:tcPr>
                </a:tc>
                <a:tc>
                  <a:txBody>
                    <a:bodyPr/>
                    <a:lstStyle/>
                    <a:p>
                      <a:r>
                        <a:rPr sz="1400">
                          <a:solidFill>
                            <a:srgbClr val="263238"/>
                          </a:solidFill>
                          <a:latin typeface="Calibri"/>
                        </a:rPr>
                        <a:t>[r35, r9, r16, r39]</a:t>
                      </a:r>
                    </a:p>
                  </a:txBody>
                  <a:tcPr>
                    <a:solidFill>
                      <a:srgbClr val="FFFFFF"/>
                    </a:solidFill>
                  </a:tcPr>
                </a:tc>
              </a:tr>
              <a:tr h="457200">
                <a:tc>
                  <a:txBody>
                    <a:bodyPr/>
                    <a:lstStyle/>
                    <a:p>
                      <a:r>
                        <a:rPr sz="1400">
                          <a:solidFill>
                            <a:srgbClr val="263238"/>
                          </a:solidFill>
                          <a:latin typeface="Calibri"/>
                        </a:rPr>
                        <a:t>Nunley-Vertullo (2002)</a:t>
                      </a:r>
                    </a:p>
                  </a:txBody>
                  <a:tcPr>
                    <a:solidFill>
                      <a:srgbClr val="EEF3F4"/>
                    </a:solidFill>
                  </a:tcPr>
                </a:tc>
                <a:tc>
                  <a:txBody>
                    <a:bodyPr/>
                    <a:lstStyle/>
                    <a:p>
                      <a:r>
                        <a:rPr sz="1400">
                          <a:solidFill>
                            <a:srgbClr val="263238"/>
                          </a:solidFill>
                          <a:latin typeface="Calibri"/>
                        </a:rPr>
                        <a:t>Esguince sutil del deportista en 3 estadios (sin desplazamiento; diástasis sin pérdida de arco; diástasis con pérdida de arco)</a:t>
                      </a:r>
                    </a:p>
                  </a:txBody>
                  <a:tcPr>
                    <a:solidFill>
                      <a:srgbClr val="EEF3F4"/>
                    </a:solidFill>
                  </a:tcPr>
                </a:tc>
                <a:tc>
                  <a:txBody>
                    <a:bodyPr/>
                    <a:lstStyle/>
                    <a:p>
                      <a:r>
                        <a:rPr sz="1400">
                          <a:solidFill>
                            <a:srgbClr val="263238"/>
                          </a:solidFill>
                          <a:latin typeface="Calibri"/>
                        </a:rPr>
                        <a:t>Estadio I sin cirugía; II y III con reducción anatómica y fijación</a:t>
                      </a:r>
                    </a:p>
                  </a:txBody>
                  <a:tcPr>
                    <a:solidFill>
                      <a:srgbClr val="EEF3F4"/>
                    </a:solidFill>
                  </a:tcPr>
                </a:tc>
                <a:tc>
                  <a:txBody>
                    <a:bodyPr/>
                    <a:lstStyle/>
                    <a:p>
                      <a:r>
                        <a:rPr sz="1400">
                          <a:solidFill>
                            <a:srgbClr val="263238"/>
                          </a:solidFill>
                          <a:latin typeface="Calibri"/>
                        </a:rPr>
                        <a:t>[r36]</a:t>
                      </a:r>
                    </a:p>
                  </a:txBody>
                  <a:tcPr>
                    <a:solidFill>
                      <a:srgbClr val="EEF3F4"/>
                    </a:solidFill>
                  </a:tcPr>
                </a:tc>
              </a:tr>
              <a:tr h="457200">
                <a:tc>
                  <a:txBody>
                    <a:bodyPr/>
                    <a:lstStyle/>
                    <a:p>
                      <a:r>
                        <a:rPr sz="1400">
                          <a:solidFill>
                            <a:srgbClr val="263238"/>
                          </a:solidFill>
                          <a:latin typeface="Calibri"/>
                        </a:rPr>
                        <a:t>Sivakumar, tipo D</a:t>
                      </a:r>
                    </a:p>
                  </a:txBody>
                  <a:tcPr>
                    <a:solidFill>
                      <a:srgbClr val="FFFFFF"/>
                    </a:solidFill>
                  </a:tcPr>
                </a:tc>
                <a:tc>
                  <a:txBody>
                    <a:bodyPr/>
                    <a:lstStyle/>
                    <a:p>
                      <a:r>
                        <a:rPr sz="1400">
                          <a:solidFill>
                            <a:srgbClr val="263238"/>
                          </a:solidFill>
                          <a:latin typeface="Calibri"/>
                        </a:rPr>
                        <a:t>Lesión sutil: D1 hasta 2 mm entre C1 y M2; D2 más de 2 mm</a:t>
                      </a:r>
                    </a:p>
                  </a:txBody>
                  <a:tcPr>
                    <a:solidFill>
                      <a:srgbClr val="FFFFFF"/>
                    </a:solidFill>
                  </a:tcPr>
                </a:tc>
                <a:tc>
                  <a:txBody>
                    <a:bodyPr/>
                    <a:lstStyle/>
                    <a:p>
                      <a:r>
                        <a:rPr sz="1400">
                          <a:solidFill>
                            <a:srgbClr val="263238"/>
                          </a:solidFill>
                          <a:latin typeface="Calibri"/>
                        </a:rPr>
                        <a:t>Separar la que no necesita fijación de la que sí</a:t>
                      </a:r>
                    </a:p>
                  </a:txBody>
                  <a:tcPr>
                    <a:solidFill>
                      <a:srgbClr val="FFFFFF"/>
                    </a:solidFill>
                  </a:tcPr>
                </a:tc>
                <a:tc>
                  <a:txBody>
                    <a:bodyPr/>
                    <a:lstStyle/>
                    <a:p>
                      <a:r>
                        <a:rPr sz="1400">
                          <a:solidFill>
                            <a:srgbClr val="263238"/>
                          </a:solidFill>
                          <a:latin typeface="Calibri"/>
                        </a:rPr>
                        <a:t>[r13]</a:t>
                      </a:r>
                    </a:p>
                  </a:txBody>
                  <a:tcPr>
                    <a:solidFill>
                      <a:srgbClr val="FFFFFF"/>
                    </a:solidFill>
                  </a:tcPr>
                </a:tc>
              </a:tr>
              <a:tr h="457200">
                <a:tc>
                  <a:txBody>
                    <a:bodyPr/>
                    <a:lstStyle/>
                    <a:p>
                      <a:r>
                        <a:rPr sz="1400">
                          <a:solidFill>
                            <a:srgbClr val="263238"/>
                          </a:solidFill>
                          <a:latin typeface="Calibri"/>
                        </a:rPr>
                        <a:t>Por estabilidad (BJJ 2024)</a:t>
                      </a:r>
                    </a:p>
                  </a:txBody>
                  <a:tcPr>
                    <a:solidFill>
                      <a:srgbClr val="EEF3F4"/>
                    </a:solidFill>
                  </a:tcPr>
                </a:tc>
                <a:tc>
                  <a:txBody>
                    <a:bodyPr/>
                    <a:lstStyle/>
                    <a:p>
                      <a:r>
                        <a:rPr sz="1400">
                          <a:solidFill>
                            <a:srgbClr val="263238"/>
                          </a:solidFill>
                          <a:latin typeface="Calibri"/>
                        </a:rPr>
                        <a:t>Estable o inestable según carga y TC</a:t>
                      </a:r>
                    </a:p>
                  </a:txBody>
                  <a:tcPr>
                    <a:solidFill>
                      <a:srgbClr val="EEF3F4"/>
                    </a:solidFill>
                  </a:tcPr>
                </a:tc>
                <a:tc>
                  <a:txBody>
                    <a:bodyPr/>
                    <a:lstStyle/>
                    <a:p>
                      <a:r>
                        <a:rPr sz="1400">
                          <a:solidFill>
                            <a:srgbClr val="263238"/>
                          </a:solidFill>
                          <a:latin typeface="Calibri"/>
                        </a:rPr>
                        <a:t>Orientar el tratamiento</a:t>
                      </a:r>
                    </a:p>
                  </a:txBody>
                  <a:tcPr>
                    <a:solidFill>
                      <a:srgbClr val="EEF3F4"/>
                    </a:solidFill>
                  </a:tcPr>
                </a:tc>
                <a:tc>
                  <a:txBody>
                    <a:bodyPr/>
                    <a:lstStyle/>
                    <a:p>
                      <a:r>
                        <a:rPr sz="1400">
                          <a:solidFill>
                            <a:srgbClr val="263238"/>
                          </a:solidFill>
                          <a:latin typeface="Calibri"/>
                        </a:rPr>
                        <a:t>[r6]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la lesión que se pasa por alto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escenarios obligan a pensar en ella: el dolor de mediopié y el politraumatizado, en quien otras lesiones pueden taparla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y la lesión que se pasa por alto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Englanoff G et al. Ann Emerg Med. 1995. doi:10.1016/s0196-0644(95)70156-7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advertencia ya figuraba en un artículo de urgencias de 1995: el error diagnóstico es común y puede dejar discapacidad crónica [r42].</a:t>
            </a:r>
          </a:p>
          <a:p>
            <a:pPr marL="347472" indent="-347472">
              <a:spcAft>
                <a:spcPts val="1400"/>
              </a:spcAft>
              <a:buChar char="•"/>
            </a:pPr>
            <a:r>
              <a:rPr sz="2400">
                <a:solidFill>
                  <a:srgbClr val="263238"/>
                </a:solidFill>
                <a:latin typeface="Calibri"/>
              </a:rPr>
              <a:t>La evidencia es mixta, y hay que decirlo así.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Reconocimiento de la lesión en la radiografía convencional según el tipo de lesión (TC como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Chen C et al. 2023. doi:10.1186/s13047-023-00608-0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Estas maniobras salen de la descripción clínica de un autor en una revisión [r13].</a:t>
            </a:r>
          </a:p>
          <a:p>
            <a:pPr marL="347472" indent="-347472">
              <a:spcAft>
                <a:spcPts val="1400"/>
              </a:spcAft>
              <a:buChar char="•"/>
            </a:pPr>
            <a:r>
              <a:rPr sz="2400">
                <a:solidFill>
                  <a:srgbClr val="263238"/>
                </a:solidFill>
                <a:latin typeface="Calibri"/>
              </a:rPr>
              <a:t>No encontré sensibilidad ni especificidad verificadas para ninguna de ellas; úselas para orientar y no para descartar.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Signo de la brecha (gap): el hallux y el 2.º dedo quedan más separados que en el lado sano; la revisión lo relaciona con inestabilidad entre las cuñas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Maniobras descritas y su nivel de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Maniobra</a:t>
                      </a:r>
                    </a:p>
                  </a:txBody>
                  <a:tcPr>
                    <a:solidFill>
                      <a:srgbClr val="0F5F6B"/>
                    </a:solidFill>
                  </a:tcPr>
                </a:tc>
                <a:tc>
                  <a:txBody>
                    <a:bodyPr/>
                    <a:lstStyle/>
                    <a:p>
                      <a:r>
                        <a:rPr sz="1400" b="1">
                          <a:solidFill>
                            <a:srgbClr val="FFFFFF"/>
                          </a:solidFill>
                          <a:latin typeface="Calibri"/>
                        </a:rPr>
                        <a:t>Cómo se hace</a:t>
                      </a:r>
                    </a:p>
                  </a:txBody>
                  <a:tcPr>
                    <a:solidFill>
                      <a:srgbClr val="0F5F6B"/>
                    </a:solidFill>
                  </a:tcPr>
                </a:tc>
                <a:tc>
                  <a:txBody>
                    <a:bodyPr/>
                    <a:lstStyle/>
                    <a:p>
                      <a:r>
                        <a:rPr sz="1400" b="1">
                          <a:solidFill>
                            <a:srgbClr val="FFFFFF"/>
                          </a:solidFill>
                          <a:latin typeface="Calibri"/>
                        </a:rPr>
                        <a:t>Qué sugiere</a:t>
                      </a:r>
                    </a:p>
                  </a:txBody>
                  <a:tcPr>
                    <a:solidFill>
                      <a:srgbClr val="0F5F6B"/>
                    </a:solidFill>
                  </a:tcPr>
                </a:tc>
                <a:tc>
                  <a:txBody>
                    <a:bodyPr/>
                    <a:lstStyle/>
                    <a:p>
                      <a:r>
                        <a:rPr sz="1400" b="1">
                          <a:solidFill>
                            <a:srgbClr val="FFFFFF"/>
                          </a:solidFill>
                          <a:latin typeface="Calibri"/>
                        </a:rPr>
                        <a:t>Evidencia</a:t>
                      </a:r>
                    </a:p>
                  </a:txBody>
                  <a:tcPr>
                    <a:solidFill>
                      <a:srgbClr val="0F5F6B"/>
                    </a:solidFill>
                  </a:tcPr>
                </a:tc>
              </a:tr>
              <a:tr h="457200">
                <a:tc>
                  <a:txBody>
                    <a:bodyPr/>
                    <a:lstStyle/>
                    <a:p>
                      <a:r>
                        <a:rPr sz="1400">
                          <a:solidFill>
                            <a:srgbClr val="263238"/>
                          </a:solidFill>
                          <a:latin typeface="Calibri"/>
                        </a:rPr>
                        <a:t>Inspección plantar</a:t>
                      </a:r>
                    </a:p>
                  </a:txBody>
                  <a:tcPr>
                    <a:solidFill>
                      <a:srgbClr val="EEF3F4"/>
                    </a:solidFill>
                  </a:tcPr>
                </a:tc>
                <a:tc>
                  <a:txBody>
                    <a:bodyPr/>
                    <a:lstStyle/>
                    <a:p>
                      <a:r>
                        <a:rPr sz="1400">
                          <a:solidFill>
                            <a:srgbClr val="263238"/>
                          </a:solidFill>
                          <a:latin typeface="Calibri"/>
                        </a:rPr>
                        <a:t>Buscar equimosis en la planta del mediopié</a:t>
                      </a:r>
                    </a:p>
                  </a:txBody>
                  <a:tcPr>
                    <a:solidFill>
                      <a:srgbClr val="EEF3F4"/>
                    </a:solidFill>
                  </a:tcPr>
                </a:tc>
                <a:tc>
                  <a:txBody>
                    <a:bodyPr/>
                    <a:lstStyle/>
                    <a:p>
                      <a:r>
                        <a:rPr sz="1400">
                          <a:solidFill>
                            <a:srgbClr val="263238"/>
                          </a:solidFill>
                          <a:latin typeface="Calibri"/>
                        </a:rPr>
                        <a:t>Lesión del complejo de Lisfranc</a:t>
                      </a:r>
                    </a:p>
                  </a:txBody>
                  <a:tcPr>
                    <a:solidFill>
                      <a:srgbClr val="EEF3F4"/>
                    </a:solidFill>
                  </a:tcPr>
                </a:tc>
                <a:tc>
                  <a:txBody>
                    <a:bodyPr/>
                    <a:lstStyle/>
                    <a:p>
                      <a:r>
                        <a:rPr sz="1400">
                          <a:solidFill>
                            <a:srgbClr val="263238"/>
                          </a:solidFill>
                          <a:latin typeface="Calibri"/>
                        </a:rPr>
                        <a:t>Descripción de un autor; sin sensibilidad o especificidad verificada [r13]</a:t>
                      </a:r>
                    </a:p>
                  </a:txBody>
                  <a:tcPr>
                    <a:solidFill>
                      <a:srgbClr val="EEF3F4"/>
                    </a:solidFill>
                  </a:tcPr>
                </a:tc>
              </a:tr>
              <a:tr h="457200">
                <a:tc>
                  <a:txBody>
                    <a:bodyPr/>
                    <a:lstStyle/>
                    <a:p>
                      <a:r>
                        <a:rPr sz="1400">
                          <a:solidFill>
                            <a:srgbClr val="263238"/>
                          </a:solidFill>
                          <a:latin typeface="Calibri"/>
                        </a:rPr>
                        <a:t>Tecla de piano</a:t>
                      </a:r>
                    </a:p>
                  </a:txBody>
                  <a:tcPr>
                    <a:solidFill>
                      <a:srgbClr val="FFFFFF"/>
                    </a:solidFill>
                  </a:tcPr>
                </a:tc>
                <a:tc>
                  <a:txBody>
                    <a:bodyPr/>
                    <a:lstStyle/>
                    <a:p>
                      <a:r>
                        <a:rPr sz="1400">
                          <a:solidFill>
                            <a:srgbClr val="263238"/>
                          </a:solidFill>
                          <a:latin typeface="Calibri"/>
                        </a:rPr>
                        <a:t>Mover la cabeza del metatarsiano con mediopié y retropié fijos</a:t>
                      </a:r>
                    </a:p>
                  </a:txBody>
                  <a:tcPr>
                    <a:solidFill>
                      <a:srgbClr val="FFFFFF"/>
                    </a:solidFill>
                  </a:tcPr>
                </a:tc>
                <a:tc>
                  <a:txBody>
                    <a:bodyPr/>
                    <a:lstStyle/>
                    <a:p>
                      <a:r>
                        <a:rPr sz="1400">
                          <a:solidFill>
                            <a:srgbClr val="263238"/>
                          </a:solidFill>
                          <a:latin typeface="Calibri"/>
                        </a:rPr>
                        <a:t>Aísla la TMT dañada</a:t>
                      </a:r>
                    </a:p>
                  </a:txBody>
                  <a:tcPr>
                    <a:solidFill>
                      <a:srgbClr val="FFFFFF"/>
                    </a:solidFill>
                  </a:tcPr>
                </a:tc>
                <a:tc>
                  <a:txBody>
                    <a:bodyPr/>
                    <a:lstStyle/>
                    <a:p>
                      <a:r>
                        <a:rPr sz="1400">
                          <a:solidFill>
                            <a:srgbClr val="263238"/>
                          </a:solidFill>
                          <a:latin typeface="Calibri"/>
                        </a:rPr>
                        <a:t>Descripción de un autor; sin sensibilidad o especificidad verificada [r13]</a:t>
                      </a:r>
                    </a:p>
                  </a:txBody>
                  <a:tcPr>
                    <a:solidFill>
                      <a:srgbClr val="FFFFFF"/>
                    </a:solidFill>
                  </a:tcPr>
                </a:tc>
              </a:tr>
              <a:tr h="457200">
                <a:tc>
                  <a:txBody>
                    <a:bodyPr/>
                    <a:lstStyle/>
                    <a:p>
                      <a:r>
                        <a:rPr sz="1400">
                          <a:solidFill>
                            <a:srgbClr val="263238"/>
                          </a:solidFill>
                          <a:latin typeface="Calibri"/>
                        </a:rPr>
                        <a:t>Abducción-pronación pasiva</a:t>
                      </a:r>
                    </a:p>
                  </a:txBody>
                  <a:tcPr>
                    <a:solidFill>
                      <a:srgbClr val="EEF3F4"/>
                    </a:solidFill>
                  </a:tcPr>
                </a:tc>
                <a:tc>
                  <a:txBody>
                    <a:bodyPr/>
                    <a:lstStyle/>
                    <a:p>
                      <a:r>
                        <a:rPr sz="1400">
                          <a:solidFill>
                            <a:srgbClr val="263238"/>
                          </a:solidFill>
                          <a:latin typeface="Calibri"/>
                        </a:rPr>
                        <a:t>Antepié en abducción y pronación con retropié fijo</a:t>
                      </a:r>
                    </a:p>
                  </a:txBody>
                  <a:tcPr>
                    <a:solidFill>
                      <a:srgbClr val="EEF3F4"/>
                    </a:solidFill>
                  </a:tcPr>
                </a:tc>
                <a:tc>
                  <a:txBody>
                    <a:bodyPr/>
                    <a:lstStyle/>
                    <a:p>
                      <a:r>
                        <a:rPr sz="1400">
                          <a:solidFill>
                            <a:srgbClr val="263238"/>
                          </a:solidFill>
                          <a:latin typeface="Calibri"/>
                        </a:rPr>
                        <a:t>Dolor en TMT, inestabilidad</a:t>
                      </a:r>
                    </a:p>
                  </a:txBody>
                  <a:tcPr>
                    <a:solidFill>
                      <a:srgbClr val="EEF3F4"/>
                    </a:solidFill>
                  </a:tcPr>
                </a:tc>
                <a:tc>
                  <a:txBody>
                    <a:bodyPr/>
                    <a:lstStyle/>
                    <a:p>
                      <a:r>
                        <a:rPr sz="1400">
                          <a:solidFill>
                            <a:srgbClr val="263238"/>
                          </a:solidFill>
                          <a:latin typeface="Calibri"/>
                        </a:rPr>
                        <a:t>Descripción de un autor; sin sensibilidad o especificidad verificada [r13]</a:t>
                      </a:r>
                    </a:p>
                  </a:txBody>
                  <a:tcPr>
                    <a:solidFill>
                      <a:srgbClr val="EEF3F4"/>
                    </a:solidFill>
                  </a:tcPr>
                </a:tc>
              </a:tr>
              <a:tr h="457200">
                <a:tc>
                  <a:txBody>
                    <a:bodyPr/>
                    <a:lstStyle/>
                    <a:p>
                      <a:r>
                        <a:rPr sz="1400">
                          <a:solidFill>
                            <a:srgbClr val="263238"/>
                          </a:solidFill>
                          <a:latin typeface="Calibri"/>
                        </a:rPr>
                        <a:t>Signo de la brecha</a:t>
                      </a:r>
                    </a:p>
                  </a:txBody>
                  <a:tcPr>
                    <a:solidFill>
                      <a:srgbClr val="FFFFFF"/>
                    </a:solidFill>
                  </a:tcPr>
                </a:tc>
                <a:tc>
                  <a:txBody>
                    <a:bodyPr/>
                    <a:lstStyle/>
                    <a:p>
                      <a:r>
                        <a:rPr sz="1400">
                          <a:solidFill>
                            <a:srgbClr val="263238"/>
                          </a:solidFill>
                          <a:latin typeface="Calibri"/>
                        </a:rPr>
                        <a:t>Medir la separación hallux-2.º dedo</a:t>
                      </a:r>
                    </a:p>
                  </a:txBody>
                  <a:tcPr>
                    <a:solidFill>
                      <a:srgbClr val="FFFFFF"/>
                    </a:solidFill>
                  </a:tcPr>
                </a:tc>
                <a:tc>
                  <a:txBody>
                    <a:bodyPr/>
                    <a:lstStyle/>
                    <a:p>
                      <a:r>
                        <a:rPr sz="1400">
                          <a:solidFill>
                            <a:srgbClr val="263238"/>
                          </a:solidFill>
                          <a:latin typeface="Calibri"/>
                        </a:rPr>
                        <a:t>Inestabilidad intercuneiforme</a:t>
                      </a:r>
                    </a:p>
                  </a:txBody>
                  <a:tcPr>
                    <a:solidFill>
                      <a:srgbClr val="FFFFFF"/>
                    </a:solidFill>
                  </a:tcPr>
                </a:tc>
                <a:tc>
                  <a:txBody>
                    <a:bodyPr/>
                    <a:lstStyle/>
                    <a:p>
                      <a:r>
                        <a:rPr sz="1400">
                          <a:solidFill>
                            <a:srgbClr val="263238"/>
                          </a:solidFill>
                          <a:latin typeface="Calibri"/>
                        </a:rPr>
                        <a:t>Descripción de un autor; sin sensibilidad o especificidad verificada [r13]</a:t>
                      </a:r>
                    </a:p>
                  </a:txBody>
                  <a:tcPr>
                    <a:solidFill>
                      <a:srgbClr val="FFFFFF"/>
                    </a:solidFill>
                  </a:tcPr>
                </a:tc>
              </a:tr>
              <a:tr h="457200">
                <a:tc>
                  <a:txBody>
                    <a:bodyPr/>
                    <a:lstStyle/>
                    <a:p>
                      <a:r>
                        <a:rPr sz="1400">
                          <a:solidFill>
                            <a:srgbClr val="263238"/>
                          </a:solidFill>
                          <a:latin typeface="Calibri"/>
                        </a:rPr>
                        <a:t>Sensibilidad del primer espacio</a:t>
                      </a:r>
                    </a:p>
                  </a:txBody>
                  <a:tcPr>
                    <a:solidFill>
                      <a:srgbClr val="EEF3F4"/>
                    </a:solidFill>
                  </a:tcPr>
                </a:tc>
                <a:tc>
                  <a:txBody>
                    <a:bodyPr/>
                    <a:lstStyle/>
                    <a:p>
                      <a:r>
                        <a:rPr sz="1400">
                          <a:solidFill>
                            <a:srgbClr val="263238"/>
                          </a:solidFill>
                          <a:latin typeface="Calibri"/>
                        </a:rPr>
                        <a:t>Explorar el dorso del primer espacio</a:t>
                      </a:r>
                    </a:p>
                  </a:txBody>
                  <a:tcPr>
                    <a:solidFill>
                      <a:srgbClr val="EEF3F4"/>
                    </a:solidFill>
                  </a:tcPr>
                </a:tc>
                <a:tc>
                  <a:txBody>
                    <a:bodyPr/>
                    <a:lstStyle/>
                    <a:p>
                      <a:r>
                        <a:rPr sz="1400">
                          <a:solidFill>
                            <a:srgbClr val="263238"/>
                          </a:solidFill>
                          <a:latin typeface="Calibri"/>
                        </a:rPr>
                        <a:t>Neuropatía del peroneo profundo</a:t>
                      </a:r>
                    </a:p>
                  </a:txBody>
                  <a:tcPr>
                    <a:solidFill>
                      <a:srgbClr val="EEF3F4"/>
                    </a:solidFill>
                  </a:tcPr>
                </a:tc>
                <a:tc>
                  <a:txBody>
                    <a:bodyPr/>
                    <a:lstStyle/>
                    <a:p>
                      <a:r>
                        <a:rPr sz="1400">
                          <a:solidFill>
                            <a:srgbClr val="263238"/>
                          </a:solidFill>
                          <a:latin typeface="Calibri"/>
                        </a:rPr>
                        <a:t>Descripción de un autor; sin sensibilidad o especificidad verificada [r13]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Pida ambos pies para comparar; si el dolor no deja cargar, se puede hacer con anestesia regional del tobillo [r13].</a:t>
            </a:r>
          </a:p>
          <a:p>
            <a:pPr marL="347472" indent="-347472">
              <a:spcAft>
                <a:spcPts val="1400"/>
              </a:spcAft>
              <a:buChar char="•"/>
            </a:pPr>
            <a:r>
              <a:rPr sz="2400">
                <a:solidFill>
                  <a:srgbClr val="263238"/>
                </a:solidFill>
                <a:latin typeface="Calibri"/>
              </a:rPr>
              <a:t>Las proyecciones son 3: AP, oblicua interna y lateral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distintos estudios por imagen en la lesión de Lisfranc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[r41] Chen C et al. 2023. doi:10.1186/s13047-023-00608-0</a:t>
            </a:r>
          </a:p>
          <a:p>
            <a:r>
              <a:rPr sz="800">
                <a:solidFill>
                  <a:srgbClr val="5A6469"/>
                </a:solidFill>
                <a:latin typeface="Calibri"/>
              </a:rPr>
              <a:t>[r4] Ponkilainen VT et al. Arch Orthop Trauma Surg. 2020. doi:10.1007/s00402-020-03391-w</a:t>
            </a:r>
          </a:p>
          <a:p>
            <a:r>
              <a:rPr sz="800">
                <a:solidFill>
                  <a:srgbClr val="5A6469"/>
                </a:solidFill>
                <a:latin typeface="Calibri"/>
              </a:rPr>
              <a:t>[r19] Raikin SM et al. 2009. doi:10.2106/JBJS.H.01075</a:t>
            </a:r>
          </a:p>
          <a:p>
            <a:r>
              <a:rPr sz="800">
                <a:solidFill>
                  <a:srgbClr val="5A6469"/>
                </a:solidFill>
                <a:latin typeface="Calibri"/>
              </a:rPr>
              <a:t>[r46] Yoshimoto K et al. J Exp Orthop. 2025. doi:10.1002/jeo2.70434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Rendimiento diagnóstico por estudio (resultados de cada trabajo; no son directamente comparables)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[r41] Chen C et al. 2023. doi:10.1186/s13047-023-00608-0</a:t>
            </a:r>
          </a:p>
          <a:p>
            <a:r>
              <a:rPr sz="800">
                <a:solidFill>
                  <a:srgbClr val="5A6469"/>
                </a:solidFill>
                <a:latin typeface="Calibri"/>
              </a:rPr>
              <a:t>[r4] Ponkilainen VT et al. Arch Orthop Trauma Surg. 2020. doi:10.1007/s00402-020-03391-w</a:t>
            </a:r>
          </a:p>
          <a:p>
            <a:r>
              <a:rPr sz="800">
                <a:solidFill>
                  <a:srgbClr val="5A6469"/>
                </a:solidFill>
                <a:latin typeface="Calibri"/>
              </a:rPr>
              <a:t>[r21] Gómez AL et al. Foot Ankle Surg. 2026. doi:10.1016/j.fas.2025.08.009</a:t>
            </a:r>
          </a:p>
          <a:p>
            <a:r>
              <a:rPr sz="800">
                <a:solidFill>
                  <a:srgbClr val="5A6469"/>
                </a:solidFill>
                <a:latin typeface="Calibri"/>
              </a:rPr>
              <a:t>[r40] Tamir E et al. 2023. doi:10.1097/CORR.0000000000002657</a:t>
            </a:r>
          </a:p>
          <a:p>
            <a:r>
              <a:rPr sz="800">
                <a:solidFill>
                  <a:srgbClr val="5A6469"/>
                </a:solidFill>
                <a:latin typeface="Calibri"/>
              </a:rPr>
              <a:t>[r19] Raikin SM et al. 2009. doi:10.2106/JBJS.H.01075</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Sensibilidad</a:t>
                      </a:r>
                    </a:p>
                  </a:txBody>
                  <a:tcPr>
                    <a:solidFill>
                      <a:srgbClr val="0F5F6B"/>
                    </a:solidFill>
                  </a:tcPr>
                </a:tc>
                <a:tc>
                  <a:txBody>
                    <a:bodyPr/>
                    <a:lstStyle/>
                    <a:p>
                      <a:r>
                        <a:rPr sz="1400" b="1">
                          <a:solidFill>
                            <a:srgbClr val="FFFFFF"/>
                          </a:solidFill>
                          <a:latin typeface="Calibri"/>
                        </a:rPr>
                        <a:t>Especificidad</a:t>
                      </a:r>
                    </a:p>
                  </a:txBody>
                  <a:tcPr>
                    <a:solidFill>
                      <a:srgbClr val="0F5F6B"/>
                    </a:solidFill>
                  </a:tcPr>
                </a:tc>
                <a:tc>
                  <a:txBody>
                    <a:bodyPr/>
                    <a:lstStyle/>
                    <a:p>
                      <a:r>
                        <a:rPr sz="1400" b="1">
                          <a:solidFill>
                            <a:srgbClr val="FFFFFF"/>
                          </a:solidFill>
                          <a:latin typeface="Calibri"/>
                        </a:rPr>
                        <a:t>Comentario</a:t>
                      </a:r>
                    </a:p>
                  </a:txBody>
                  <a:tcPr>
                    <a:solidFill>
                      <a:srgbClr val="0F5F6B"/>
                    </a:solidFill>
                  </a:tcPr>
                </a:tc>
                <a:tc>
                  <a:txBody>
                    <a:bodyPr/>
                    <a:lstStyle/>
                    <a:p>
                      <a:r>
                        <a:rPr sz="1400" b="1">
                          <a:solidFill>
                            <a:srgbClr val="FFFFFF"/>
                          </a:solidFill>
                          <a:latin typeface="Calibri"/>
                        </a:rPr>
                        <a:t>Cita</a:t>
                      </a:r>
                    </a:p>
                  </a:txBody>
                  <a:tcPr>
                    <a:solidFill>
                      <a:srgbClr val="0F5F6B"/>
                    </a:solidFill>
                  </a:tcPr>
                </a:tc>
              </a:tr>
              <a:tr h="457200">
                <a:tc>
                  <a:txBody>
                    <a:bodyPr/>
                    <a:lstStyle/>
                    <a:p>
                      <a:r>
                        <a:rPr sz="1400">
                          <a:solidFill>
                            <a:srgbClr val="263238"/>
                          </a:solidFill>
                          <a:latin typeface="Calibri"/>
                        </a:rPr>
                        <a:t>Radiografía convencional (TC como referencia)</a:t>
                      </a:r>
                    </a:p>
                  </a:txBody>
                  <a:tcPr>
                    <a:solidFill>
                      <a:srgbClr val="EEF3F4"/>
                    </a:solidFill>
                  </a:tcPr>
                </a:tc>
                <a:tc>
                  <a:txBody>
                    <a:bodyPr/>
                    <a:lstStyle/>
                    <a:p>
                      <a:r>
                        <a:rPr sz="1400">
                          <a:solidFill>
                            <a:srgbClr val="263238"/>
                          </a:solidFill>
                          <a:latin typeface="Calibri"/>
                        </a:rPr>
                        <a:t>81,8 %</a:t>
                      </a:r>
                    </a:p>
                  </a:txBody>
                  <a:tcPr>
                    <a:solidFill>
                      <a:srgbClr val="EEF3F4"/>
                    </a:solidFill>
                  </a:tcPr>
                </a:tc>
                <a:tc>
                  <a:txBody>
                    <a:bodyPr/>
                    <a:lstStyle/>
                    <a:p>
                      <a:r>
                        <a:rPr sz="1400">
                          <a:solidFill>
                            <a:srgbClr val="263238"/>
                          </a:solidFill>
                          <a:latin typeface="Calibri"/>
                        </a:rPr>
                        <a:t>90,0 %</a:t>
                      </a:r>
                    </a:p>
                  </a:txBody>
                  <a:tcPr>
                    <a:solidFill>
                      <a:srgbClr val="EEF3F4"/>
                    </a:solidFill>
                  </a:tcPr>
                </a:tc>
                <a:tc>
                  <a:txBody>
                    <a:bodyPr/>
                    <a:lstStyle/>
                    <a:p>
                      <a:r>
                        <a:rPr sz="1400">
                          <a:solidFill>
                            <a:srgbClr val="263238"/>
                          </a:solidFill>
                          <a:latin typeface="Calibri"/>
                        </a:rPr>
                        <a:t>307 con lesión y 100 sin lesión</a:t>
                      </a:r>
                    </a:p>
                  </a:txBody>
                  <a:tcPr>
                    <a:solidFill>
                      <a:srgbClr val="EEF3F4"/>
                    </a:solidFill>
                  </a:tcPr>
                </a:tc>
                <a:tc>
                  <a:txBody>
                    <a:bodyPr/>
                    <a:lstStyle/>
                    <a:p>
                      <a:r>
                        <a:rPr sz="1400">
                          <a:solidFill>
                            <a:srgbClr val="263238"/>
                          </a:solidFill>
                          <a:latin typeface="Calibri"/>
                        </a:rPr>
                        <a:t>[r41]</a:t>
                      </a:r>
                    </a:p>
                  </a:txBody>
                  <a:tcPr>
                    <a:solidFill>
                      <a:srgbClr val="EEF3F4"/>
                    </a:solidFill>
                  </a:tcPr>
                </a:tc>
              </a:tr>
              <a:tr h="457200">
                <a:tc>
                  <a:txBody>
                    <a:bodyPr/>
                    <a:lstStyle/>
                    <a:p>
                      <a:r>
                        <a:rPr sz="1400">
                          <a:solidFill>
                            <a:srgbClr val="263238"/>
                          </a:solidFill>
                          <a:latin typeface="Calibri"/>
                        </a:rPr>
                        <a:t>Radiografía sin carga (TC como referencia)</a:t>
                      </a:r>
                    </a:p>
                  </a:txBody>
                  <a:tcPr>
                    <a:solidFill>
                      <a:srgbClr val="FFFFFF"/>
                    </a:solidFill>
                  </a:tcPr>
                </a:tc>
                <a:tc>
                  <a:txBody>
                    <a:bodyPr/>
                    <a:lstStyle/>
                    <a:p>
                      <a:r>
                        <a:rPr sz="1400">
                          <a:solidFill>
                            <a:srgbClr val="263238"/>
                          </a:solidFill>
                          <a:latin typeface="Calibri"/>
                        </a:rPr>
                        <a:t>76,1 %</a:t>
                      </a:r>
                    </a:p>
                  </a:txBody>
                  <a:tcPr>
                    <a:solidFill>
                      <a:srgbClr val="FFFFFF"/>
                    </a:solidFill>
                  </a:tcPr>
                </a:tc>
                <a:tc>
                  <a:txBody>
                    <a:bodyPr/>
                    <a:lstStyle/>
                    <a:p>
                      <a:r>
                        <a:rPr sz="1400">
                          <a:solidFill>
                            <a:srgbClr val="263238"/>
                          </a:solidFill>
                          <a:latin typeface="Calibri"/>
                        </a:rPr>
                        <a:t>85,3 %</a:t>
                      </a:r>
                    </a:p>
                  </a:txBody>
                  <a:tcPr>
                    <a:solidFill>
                      <a:srgbClr val="FFFFFF"/>
                    </a:solidFill>
                  </a:tcPr>
                </a:tc>
                <a:tc>
                  <a:txBody>
                    <a:bodyPr/>
                    <a:lstStyle/>
                    <a:p>
                      <a:r>
                        <a:rPr sz="1400">
                          <a:solidFill>
                            <a:srgbClr val="263238"/>
                          </a:solidFill>
                          <a:latin typeface="Calibri"/>
                        </a:rPr>
                        <a:t>Sensibilidad en lesión sutil 65,4 % frente a 87,1 % en la grave</a:t>
                      </a:r>
                    </a:p>
                  </a:txBody>
                  <a:tcPr>
                    <a:solidFill>
                      <a:srgbClr val="FFFFFF"/>
                    </a:solidFill>
                  </a:tcPr>
                </a:tc>
                <a:tc>
                  <a:txBody>
                    <a:bodyPr/>
                    <a:lstStyle/>
                    <a:p>
                      <a:r>
                        <a:rPr sz="1400">
                          <a:solidFill>
                            <a:srgbClr val="263238"/>
                          </a:solidFill>
                          <a:latin typeface="Calibri"/>
                        </a:rPr>
                        <a:t>[r4]</a:t>
                      </a:r>
                    </a:p>
                  </a:txBody>
                  <a:tcPr>
                    <a:solidFill>
                      <a:srgbClr val="FFFFFF"/>
                    </a:solidFill>
                  </a:tcPr>
                </a:tc>
              </a:tr>
              <a:tr h="457200">
                <a:tc>
                  <a:txBody>
                    <a:bodyPr/>
                    <a:lstStyle/>
                    <a:p>
                      <a:r>
                        <a:rPr sz="1400">
                          <a:solidFill>
                            <a:srgbClr val="263238"/>
                          </a:solidFill>
                          <a:latin typeface="Calibri"/>
                        </a:rPr>
                        <a:t>TC convencional</a:t>
                      </a:r>
                    </a:p>
                  </a:txBody>
                  <a:tcPr>
                    <a:solidFill>
                      <a:srgbClr val="EEF3F4"/>
                    </a:solidFill>
                  </a:tcPr>
                </a:tc>
                <a:tc>
                  <a:txBody>
                    <a:bodyPr/>
                    <a:lstStyle/>
                    <a:p>
                      <a:r>
                        <a:rPr sz="1400">
                          <a:solidFill>
                            <a:srgbClr val="263238"/>
                          </a:solidFill>
                          <a:latin typeface="Calibri"/>
                        </a:rPr>
                        <a:t>69 % a 97,9 %</a:t>
                      </a:r>
                    </a:p>
                  </a:txBody>
                  <a:tcPr>
                    <a:solidFill>
                      <a:srgbClr val="EEF3F4"/>
                    </a:solidFill>
                  </a:tcPr>
                </a:tc>
                <a:tc>
                  <a:txBody>
                    <a:bodyPr/>
                    <a:lstStyle/>
                    <a:p>
                      <a:r>
                        <a:rPr sz="1400">
                          <a:solidFill>
                            <a:srgbClr val="263238"/>
                          </a:solidFill>
                          <a:latin typeface="Calibri"/>
                        </a:rPr>
                        <a:t>39,3 % a 100 %</a:t>
                      </a:r>
                    </a:p>
                  </a:txBody>
                  <a:tcPr>
                    <a:solidFill>
                      <a:srgbClr val="EEF3F4"/>
                    </a:solidFill>
                  </a:tcPr>
                </a:tc>
                <a:tc>
                  <a:txBody>
                    <a:bodyPr/>
                    <a:lstStyle/>
                    <a:p>
                      <a:r>
                        <a:rPr sz="1400">
                          <a:solidFill>
                            <a:srgbClr val="263238"/>
                          </a:solidFill>
                          <a:latin typeface="Calibri"/>
                        </a:rPr>
                        <a:t>Rango entre estudios</a:t>
                      </a:r>
                    </a:p>
                  </a:txBody>
                  <a:tcPr>
                    <a:solidFill>
                      <a:srgbClr val="EEF3F4"/>
                    </a:solidFill>
                  </a:tcPr>
                </a:tc>
                <a:tc>
                  <a:txBody>
                    <a:bodyPr/>
                    <a:lstStyle/>
                    <a:p>
                      <a:r>
                        <a:rPr sz="1400">
                          <a:solidFill>
                            <a:srgbClr val="263238"/>
                          </a:solidFill>
                          <a:latin typeface="Calibri"/>
                        </a:rPr>
                        <a:t>[r21]</a:t>
                      </a:r>
                    </a:p>
                  </a:txBody>
                  <a:tcPr>
                    <a:solidFill>
                      <a:srgbClr val="EEF3F4"/>
                    </a:solidFill>
                  </a:tcPr>
                </a:tc>
              </a:tr>
              <a:tr h="457200">
                <a:tc>
                  <a:txBody>
                    <a:bodyPr/>
                    <a:lstStyle/>
                    <a:p>
                      <a:r>
                        <a:rPr sz="1400">
                          <a:solidFill>
                            <a:srgbClr val="263238"/>
                          </a:solidFill>
                          <a:latin typeface="Calibri"/>
                        </a:rPr>
                        <a:t>TC con carga</a:t>
                      </a:r>
                    </a:p>
                  </a:txBody>
                  <a:tcPr>
                    <a:solidFill>
                      <a:srgbClr val="FFFFFF"/>
                    </a:solidFill>
                  </a:tcPr>
                </a:tc>
                <a:tc>
                  <a:txBody>
                    <a:bodyPr/>
                    <a:lstStyle/>
                    <a:p>
                      <a:r>
                        <a:rPr sz="1400">
                          <a:solidFill>
                            <a:srgbClr val="263238"/>
                          </a:solidFill>
                          <a:latin typeface="Calibri"/>
                        </a:rPr>
                        <a:t>Alta, sin cifra puntual en el resumen</a:t>
                      </a:r>
                    </a:p>
                  </a:txBody>
                  <a:tcPr>
                    <a:solidFill>
                      <a:srgbClr val="FFFFFF"/>
                    </a:solidFill>
                  </a:tcPr>
                </a:tc>
                <a:tc>
                  <a:txBody>
                    <a:bodyPr/>
                    <a:lstStyle/>
                    <a:p>
                      <a:r>
                        <a:rPr sz="1400">
                          <a:solidFill>
                            <a:srgbClr val="263238"/>
                          </a:solidFill>
                          <a:latin typeface="Calibri"/>
                        </a:rPr>
                        <a:t>Alta, sin cifra puntual en el resumen</a:t>
                      </a:r>
                    </a:p>
                  </a:txBody>
                  <a:tcPr>
                    <a:solidFill>
                      <a:srgbClr val="FFFFFF"/>
                    </a:solidFill>
                  </a:tcPr>
                </a:tc>
                <a:tc>
                  <a:txBody>
                    <a:bodyPr/>
                    <a:lstStyle/>
                    <a:p>
                      <a:r>
                        <a:rPr sz="1400">
                          <a:solidFill>
                            <a:srgbClr val="263238"/>
                          </a:solidFill>
                          <a:latin typeface="Calibri"/>
                        </a:rPr>
                        <a:t>AUC de 0,91 para el volumen articular axial</a:t>
                      </a:r>
                    </a:p>
                  </a:txBody>
                  <a:tcPr>
                    <a:solidFill>
                      <a:srgbClr val="FFFFFF"/>
                    </a:solidFill>
                  </a:tcPr>
                </a:tc>
                <a:tc>
                  <a:txBody>
                    <a:bodyPr/>
                    <a:lstStyle/>
                    <a:p>
                      <a:r>
                        <a:rPr sz="1400">
                          <a:solidFill>
                            <a:srgbClr val="263238"/>
                          </a:solidFill>
                          <a:latin typeface="Calibri"/>
                        </a:rPr>
                        <a:t>[r21]</a:t>
                      </a:r>
                    </a:p>
                  </a:txBody>
                  <a:tcPr>
                    <a:solidFill>
                      <a:srgbClr val="FFFFFF"/>
                    </a:solidFill>
                  </a:tcPr>
                </a:tc>
              </a:tr>
              <a:tr h="457200">
                <a:tc>
                  <a:txBody>
                    <a:bodyPr/>
                    <a:lstStyle/>
                    <a:p>
                      <a:r>
                        <a:rPr sz="1400">
                          <a:solidFill>
                            <a:srgbClr val="263238"/>
                          </a:solidFill>
                          <a:latin typeface="Calibri"/>
                        </a:rPr>
                        <a:t>Signos en TC 3D (Mercedes, metatarsiano y cuña asomados)</a:t>
                      </a:r>
                    </a:p>
                  </a:txBody>
                  <a:tcPr>
                    <a:solidFill>
                      <a:srgbClr val="EEF3F4"/>
                    </a:solidFill>
                  </a:tcPr>
                </a:tc>
                <a:tc>
                  <a:txBody>
                    <a:bodyPr/>
                    <a:lstStyle/>
                    <a:p>
                      <a:r>
                        <a:rPr sz="1400">
                          <a:solidFill>
                            <a:srgbClr val="263238"/>
                          </a:solidFill>
                          <a:latin typeface="Calibri"/>
                        </a:rPr>
                        <a:t>92 % a 97 %</a:t>
                      </a:r>
                    </a:p>
                  </a:txBody>
                  <a:tcPr>
                    <a:solidFill>
                      <a:srgbClr val="EEF3F4"/>
                    </a:solidFill>
                  </a:tcPr>
                </a:tc>
                <a:tc>
                  <a:txBody>
                    <a:bodyPr/>
                    <a:lstStyle/>
                    <a:p>
                      <a:r>
                        <a:rPr sz="1400">
                          <a:solidFill>
                            <a:srgbClr val="263238"/>
                          </a:solidFill>
                          <a:latin typeface="Calibri"/>
                        </a:rPr>
                        <a:t>92 % a 93 %</a:t>
                      </a:r>
                    </a:p>
                  </a:txBody>
                  <a:tcPr>
                    <a:solidFill>
                      <a:srgbClr val="EEF3F4"/>
                    </a:solidFill>
                  </a:tcPr>
                </a:tc>
                <a:tc>
                  <a:txBody>
                    <a:bodyPr/>
                    <a:lstStyle/>
                    <a:p>
                      <a:r>
                        <a:rPr sz="1400">
                          <a:solidFill>
                            <a:srgbClr val="263238"/>
                          </a:solidFill>
                          <a:latin typeface="Calibri"/>
                        </a:rPr>
                        <a:t>52 pies con lesión y 50 controles</a:t>
                      </a:r>
                    </a:p>
                  </a:txBody>
                  <a:tcPr>
                    <a:solidFill>
                      <a:srgbClr val="EEF3F4"/>
                    </a:solidFill>
                  </a:tcPr>
                </a:tc>
                <a:tc>
                  <a:txBody>
                    <a:bodyPr/>
                    <a:lstStyle/>
                    <a:p>
                      <a:r>
                        <a:rPr sz="1400">
                          <a:solidFill>
                            <a:srgbClr val="263238"/>
                          </a:solidFill>
                          <a:latin typeface="Calibri"/>
                        </a:rPr>
                        <a:t>[r40]</a:t>
                      </a:r>
                    </a:p>
                  </a:txBody>
                  <a:tcPr>
                    <a:solidFill>
                      <a:srgbClr val="EEF3F4"/>
                    </a:solidFill>
                  </a:tcPr>
                </a:tc>
              </a:tr>
              <a:tr h="457200">
                <a:tc>
                  <a:txBody>
                    <a:bodyPr/>
                    <a:lstStyle/>
                    <a:p>
                      <a:r>
                        <a:rPr sz="1400">
                          <a:solidFill>
                            <a:srgbClr val="263238"/>
                          </a:solidFill>
                          <a:latin typeface="Calibri"/>
                        </a:rPr>
                        <a:t>RM, ligamento plantar C1-M2M3 roto</a:t>
                      </a:r>
                    </a:p>
                  </a:txBody>
                  <a:tcPr>
                    <a:solidFill>
                      <a:srgbClr val="FFFFFF"/>
                    </a:solidFill>
                  </a:tcPr>
                </a:tc>
                <a:tc>
                  <a:txBody>
                    <a:bodyPr/>
                    <a:lstStyle/>
                    <a:p>
                      <a:r>
                        <a:rPr sz="1400">
                          <a:solidFill>
                            <a:srgbClr val="263238"/>
                          </a:solidFill>
                          <a:latin typeface="Calibri"/>
                        </a:rPr>
                        <a:t>94 %</a:t>
                      </a:r>
                    </a:p>
                  </a:txBody>
                  <a:tcPr>
                    <a:solidFill>
                      <a:srgbClr val="FFFFFF"/>
                    </a:solidFill>
                  </a:tcPr>
                </a:tc>
                <a:tc>
                  <a:txBody>
                    <a:bodyPr/>
                    <a:lstStyle/>
                    <a:p>
                      <a:r>
                        <a:rPr sz="1400">
                          <a:solidFill>
                            <a:srgbClr val="263238"/>
                          </a:solidFill>
                          <a:latin typeface="Calibri"/>
                        </a:rPr>
                        <a:t>75 %</a:t>
                      </a:r>
                    </a:p>
                  </a:txBody>
                  <a:tcPr>
                    <a:solidFill>
                      <a:srgbClr val="FFFFFF"/>
                    </a:solidFill>
                  </a:tcPr>
                </a:tc>
                <a:tc>
                  <a:txBody>
                    <a:bodyPr/>
                    <a:lstStyle/>
                    <a:p>
                      <a:r>
                        <a:rPr sz="1400">
                          <a:solidFill>
                            <a:srgbClr val="263238"/>
                          </a:solidFill>
                          <a:latin typeface="Calibri"/>
                        </a:rPr>
                        <a:t>21 pies (17 inestables); referencia: cirugía</a:t>
                      </a:r>
                    </a:p>
                  </a:txBody>
                  <a:tcPr>
                    <a:solidFill>
                      <a:srgbClr val="FFFFFF"/>
                    </a:solidFill>
                  </a:tcPr>
                </a:tc>
                <a:tc>
                  <a:txBody>
                    <a:bodyPr/>
                    <a:lstStyle/>
                    <a:p>
                      <a:r>
                        <a:rPr sz="1400">
                          <a:solidFill>
                            <a:srgbClr val="263238"/>
                          </a:solidFill>
                          <a:latin typeface="Calibri"/>
                        </a:rPr>
                        <a:t>[r19]</a:t>
                      </a:r>
                    </a:p>
                  </a:txBody>
                  <a:tcPr>
                    <a:solidFill>
                      <a:srgbClr val="FFFFFF"/>
                    </a:solidFill>
                  </a:tcPr>
                </a:tc>
              </a:tr>
              <a:tr h="457200">
                <a:tc>
                  <a:txBody>
                    <a:bodyPr/>
                    <a:lstStyle/>
                    <a:p>
                      <a:r>
                        <a:rPr sz="1400">
                          <a:solidFill>
                            <a:srgbClr val="263238"/>
                          </a:solidFill>
                          <a:latin typeface="Calibri"/>
                        </a:rPr>
                        <a:t>Ecografía, distancia dorsal C1-M2 (corte de 9,3 mm)</a:t>
                      </a:r>
                    </a:p>
                  </a:txBody>
                  <a:tcPr>
                    <a:solidFill>
                      <a:srgbClr val="EEF3F4"/>
                    </a:solidFill>
                  </a:tcPr>
                </a:tc>
                <a:tc>
                  <a:txBody>
                    <a:bodyPr/>
                    <a:lstStyle/>
                    <a:p>
                      <a:r>
                        <a:rPr sz="1400">
                          <a:solidFill>
                            <a:srgbClr val="263238"/>
                          </a:solidFill>
                          <a:latin typeface="Calibri"/>
                        </a:rPr>
                        <a:t>88 %</a:t>
                      </a:r>
                    </a:p>
                  </a:txBody>
                  <a:tcPr>
                    <a:solidFill>
                      <a:srgbClr val="EEF3F4"/>
                    </a:solidFill>
                  </a:tcPr>
                </a:tc>
                <a:tc>
                  <a:txBody>
                    <a:bodyPr/>
                    <a:lstStyle/>
                    <a:p>
                      <a:r>
                        <a:rPr sz="1400">
                          <a:solidFill>
                            <a:srgbClr val="263238"/>
                          </a:solidFill>
                          <a:latin typeface="Calibri"/>
                        </a:rPr>
                        <a:t>72 %</a:t>
                      </a:r>
                    </a:p>
                  </a:txBody>
                  <a:tcPr>
                    <a:solidFill>
                      <a:srgbClr val="EEF3F4"/>
                    </a:solidFill>
                  </a:tcPr>
                </a:tc>
                <a:tc>
                  <a:txBody>
                    <a:bodyPr/>
                    <a:lstStyle/>
                    <a:p>
                      <a:r>
                        <a:rPr sz="1400">
                          <a:solidFill>
                            <a:srgbClr val="263238"/>
                          </a:solidFill>
                          <a:latin typeface="Calibri"/>
                        </a:rPr>
                        <a:t>25 pacientes con lesión sutil</a:t>
                      </a:r>
                    </a:p>
                  </a:txBody>
                  <a:tcPr>
                    <a:solidFill>
                      <a:srgbClr val="EEF3F4"/>
                    </a:solidFill>
                  </a:tcPr>
                </a:tc>
                <a:tc>
                  <a:txBody>
                    <a:bodyPr/>
                    <a:lstStyle/>
                    <a:p>
                      <a:r>
                        <a:rPr sz="1400">
                          <a:solidFill>
                            <a:srgbClr val="263238"/>
                          </a:solidFill>
                          <a:latin typeface="Calibri"/>
                        </a:rPr>
                        <a:t>[r46]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Smith N et al. Clin Orthop Relat Res. 2016. doi:10.1007/s11999-015-4366-y</a:t>
            </a:r>
          </a:p>
          <a:p>
            <a:r>
              <a:rPr sz="800">
                <a:solidFill>
                  <a:srgbClr val="5A6469"/>
                </a:solidFill>
                <a:latin typeface="Calibri"/>
              </a:rPr>
              <a:t>[r6] Poutoglidou F et al. Bone Joint J. 2024. doi:10.1302/0301-620X.106B12.BJJ-2024-0581.R1</a:t>
            </a:r>
          </a:p>
          <a:p>
            <a:r>
              <a:rPr sz="800">
                <a:solidFill>
                  <a:srgbClr val="5A6469"/>
                </a:solidFill>
                <a:latin typeface="Calibri"/>
              </a:rPr>
              <a:t>[r7] O'Connor KP et al. Arch Orthop Trauma Surg. 2024. doi:10.1007/s00402-024-05700-z</a:t>
            </a:r>
          </a:p>
          <a:p>
            <a:r>
              <a:rPr sz="800">
                <a:solidFill>
                  <a:srgbClr val="5A6469"/>
                </a:solidFill>
                <a:latin typeface="Calibri"/>
              </a:rPr>
              <a:t>[r8] Ponkilainen V et al. Foot Ankle Int. 2024. doi:10.1177/10711007241232667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algoritmo resume el camino que siguen las revisiones consultadas; no es una guía oficial.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Expert Panel on Musculoskeletal Imaging; Gorbachova T et al. J Am Coll Radiol. 2020. doi:10.1016/j.jacr.2020.01.019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ACR publicó en 2020 criterios de adecuación de imagen para el trauma agudo del pie, incluidos escenarios que las reglas de Ottawa no cubren…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de Lisfranc: de la sospecha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Moracia-Ochagavía I et al. EFORT Open Rev. 2019. doi:10.1302/2058-5241.4.180076</a:t>
            </a:r>
          </a:p>
          <a:p>
            <a:r>
              <a:rPr sz="800">
                <a:solidFill>
                  <a:srgbClr val="5A6469"/>
                </a:solidFill>
                <a:latin typeface="Calibri"/>
              </a:rPr>
              <a:t>[r14] Lutter C et al. J Foot Ankle Surg. 2019. doi:10.1053/j.jfas.2018.12.026</a:t>
            </a:r>
          </a:p>
          <a:p>
            <a:r>
              <a:rPr sz="800">
                <a:solidFill>
                  <a:srgbClr val="5A6469"/>
                </a:solidFill>
                <a:latin typeface="Calibri"/>
              </a:rPr>
              <a:t>[r20] Kennelly H et al. Emerg Med Australas. 2019. doi:10.1111/1742-6723.13237</a:t>
            </a:r>
          </a:p>
          <a:p>
            <a:r>
              <a:rPr sz="800">
                <a:solidFill>
                  <a:srgbClr val="5A6469"/>
                </a:solidFill>
                <a:latin typeface="Calibri"/>
              </a:rPr>
              <a:t>[r23] Seow D et al. BMC Musculoskelet Disord. 2023. doi:10.1186/s12891-023-07043-z</a:t>
            </a:r>
          </a:p>
          <a:p>
            <a:r>
              <a:rPr sz="800">
                <a:solidFill>
                  <a:srgbClr val="5A6469"/>
                </a:solidFill>
                <a:latin typeface="Calibri"/>
              </a:rPr>
              <a:t>[r11] Sripanich Y et al. Skeletal Radiol. 2020. doi:10.1007/s00256-019-03282-1</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25421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de mediopié tras torsión, carga axial o trauma de alta energía del pie</a:t>
            </a:r>
          </a:p>
        </p:txBody>
      </p:sp>
      <p:sp>
        <p:nvSpPr>
          <p:cNvPr id="7" name="Decision 6"/>
          <p:cNvSpPr/>
          <p:nvPr/>
        </p:nvSpPr>
        <p:spPr>
          <a:xfrm>
            <a:off x="4572000" y="1872700"/>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¿Deformidad, piel comprometida o sospecha de síndrome compartimental?</a:t>
            </a:r>
          </a:p>
        </p:txBody>
      </p:sp>
      <p:sp>
        <p:nvSpPr>
          <p:cNvPr id="8" name="Rectangle 7"/>
          <p:cNvSpPr/>
          <p:nvPr/>
        </p:nvSpPr>
        <p:spPr>
          <a:xfrm>
            <a:off x="4754880" y="2371946"/>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Urgencia: alinear y estabilizar con agujas K o fijador, vigilar compartimentos y diferir la cirugía definitiva 10 a 15 días hasta el signo de la arruga [r13]; si hay síndrome compartimental, fasciotomía [r14]</a:t>
            </a:r>
          </a:p>
        </p:txBody>
      </p:sp>
      <p:sp>
        <p:nvSpPr>
          <p:cNvPr id="9" name="Rectangle 8"/>
          <p:cNvSpPr/>
          <p:nvPr/>
        </p:nvSpPr>
        <p:spPr>
          <a:xfrm>
            <a:off x="4754880" y="2735887"/>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de ambos pies (AP, oblicua, lateral), con carga si el dolor lo permite [r13, r20]</a:t>
            </a:r>
          </a:p>
        </p:txBody>
      </p:sp>
      <p:sp>
        <p:nvSpPr>
          <p:cNvPr id="10" name="Decision 9"/>
          <p:cNvSpPr/>
          <p:nvPr/>
        </p:nvSpPr>
        <p:spPr>
          <a:xfrm>
            <a:off x="4572000" y="3099827"/>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¿Diástasis M1-M2 de 2 mm o más, fleck o subluxación? [r23, r13]</a:t>
            </a:r>
          </a:p>
        </p:txBody>
      </p:sp>
      <p:sp>
        <p:nvSpPr>
          <p:cNvPr id="11" name="Rectangle 10"/>
          <p:cNvSpPr/>
          <p:nvPr/>
        </p:nvSpPr>
        <p:spPr>
          <a:xfrm>
            <a:off x="4754880" y="3599073"/>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Sospecha persistente: TC o TC con carga y, si hay dudas del ligamento, RM [r11, r19]</a:t>
            </a:r>
          </a:p>
        </p:txBody>
      </p:sp>
      <p:sp>
        <p:nvSpPr>
          <p:cNvPr id="12" name="Decision 11"/>
          <p:cNvSpPr/>
          <p:nvPr/>
        </p:nvSpPr>
        <p:spPr>
          <a:xfrm>
            <a:off x="4572000" y="3963014"/>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¿Inestable o desplazada?</a:t>
            </a:r>
          </a:p>
        </p:txBody>
      </p:sp>
      <p:sp>
        <p:nvSpPr>
          <p:cNvPr id="13" name="Rectangle 12"/>
          <p:cNvSpPr/>
          <p:nvPr/>
        </p:nvSpPr>
        <p:spPr>
          <a:xfrm>
            <a:off x="2987040" y="4462260"/>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Estable sin desplazamiento: inmovilización sin carga durante 6 semanas, con controles con carga [r6, r22]</a:t>
            </a:r>
          </a:p>
        </p:txBody>
      </p:sp>
      <p:sp>
        <p:nvSpPr>
          <p:cNvPr id="14" name="Rectangle 13"/>
          <p:cNvSpPr/>
          <p:nvPr/>
        </p:nvSpPr>
        <p:spPr>
          <a:xfrm>
            <a:off x="6522720" y="4462260"/>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Cirugía: reducción anatómica y fijación estable</a:t>
            </a:r>
          </a:p>
        </p:txBody>
      </p:sp>
      <p:sp>
        <p:nvSpPr>
          <p:cNvPr id="15" name="Decision 14"/>
          <p:cNvSpPr/>
          <p:nvPr/>
        </p:nvSpPr>
        <p:spPr>
          <a:xfrm>
            <a:off x="4572000" y="4826200"/>
            <a:ext cx="3108960" cy="389518"/>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puramente ligamentosa, conminución articular o luxación de la 1.ª TMT?</a:t>
            </a:r>
          </a:p>
        </p:txBody>
      </p:sp>
      <p:sp>
        <p:nvSpPr>
          <p:cNvPr id="16" name="Rectangle 15"/>
          <p:cNvSpPr/>
          <p:nvPr/>
        </p:nvSpPr>
        <p:spPr>
          <a:xfrm>
            <a:off x="2987040" y="5325447"/>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Valorar artrodesis primaria de las columnas medial y media; la evidencia es mixta [r7, r8, r48]</a:t>
            </a:r>
          </a:p>
        </p:txBody>
      </p:sp>
      <p:sp>
        <p:nvSpPr>
          <p:cNvPr id="17" name="Rectangle 16"/>
          <p:cNvSpPr/>
          <p:nvPr/>
        </p:nvSpPr>
        <p:spPr>
          <a:xfrm>
            <a:off x="6522720" y="5325447"/>
            <a:ext cx="2743200" cy="2542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ORIF con tornillos, placa puente o fijación flexible; informar de la posibilidad de retirar implante [r6, r1]</a:t>
            </a:r>
          </a:p>
        </p:txBody>
      </p:sp>
      <p:sp>
        <p:nvSpPr>
          <p:cNvPr id="18" name="Rounded Rectangle 17"/>
          <p:cNvSpPr/>
          <p:nvPr/>
        </p:nvSpPr>
        <p:spPr>
          <a:xfrm>
            <a:off x="4754880" y="5689387"/>
            <a:ext cx="2743200" cy="25421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con carga y detección de pérdida de reducción [r49]</a:t>
            </a:r>
          </a:p>
        </p:txBody>
      </p:sp>
      <p:cxnSp>
        <p:nvCxnSpPr>
          <p:cNvPr id="19" name="Connector 18"/>
          <p:cNvCxnSpPr>
            <a:stCxn id="6" idx="2"/>
            <a:endCxn id="7" idx="0"/>
          </p:cNvCxnSpPr>
          <p:nvPr/>
        </p:nvCxnSpPr>
        <p:spPr>
          <a:xfrm flipH="1">
            <a:off x="6126480" y="176297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26221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25490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7" idx="2"/>
            <a:endCxn id="9" idx="0"/>
          </p:cNvCxnSpPr>
          <p:nvPr/>
        </p:nvCxnSpPr>
        <p:spPr>
          <a:xfrm flipH="1">
            <a:off x="6126480" y="2262218"/>
            <a:ext cx="0" cy="47366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38228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8" idx="2"/>
            <a:endCxn id="9" idx="0"/>
          </p:cNvCxnSpPr>
          <p:nvPr/>
        </p:nvCxnSpPr>
        <p:spPr>
          <a:xfrm flipH="1">
            <a:off x="6126480" y="262615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9" idx="2"/>
            <a:endCxn id="10" idx="0"/>
          </p:cNvCxnSpPr>
          <p:nvPr/>
        </p:nvCxnSpPr>
        <p:spPr>
          <a:xfrm flipH="1">
            <a:off x="6126480" y="299009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0" idx="2"/>
            <a:endCxn id="12" idx="0"/>
          </p:cNvCxnSpPr>
          <p:nvPr/>
        </p:nvCxnSpPr>
        <p:spPr>
          <a:xfrm flipH="1">
            <a:off x="6126480" y="3489345"/>
            <a:ext cx="0" cy="47366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360940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0" idx="2"/>
            <a:endCxn id="11" idx="0"/>
          </p:cNvCxnSpPr>
          <p:nvPr/>
        </p:nvCxnSpPr>
        <p:spPr>
          <a:xfrm flipH="1">
            <a:off x="6126480" y="348934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81344" y="3482029"/>
            <a:ext cx="457200" cy="274320"/>
          </a:xfrm>
          <a:prstGeom prst="rect">
            <a:avLst/>
          </a:prstGeom>
          <a:noFill/>
        </p:spPr>
        <p:txBody>
          <a:bodyPr wrap="square">
            <a:spAutoFit/>
          </a:bodyPr>
          <a:lstStyle/>
          <a:p>
            <a:r>
              <a:rPr sz="1200" b="1">
                <a:solidFill>
                  <a:srgbClr val="D97706"/>
                </a:solidFill>
                <a:latin typeface="Calibri"/>
              </a:rPr>
              <a:t>no, pero sospecha</a:t>
            </a:r>
          </a:p>
        </p:txBody>
      </p:sp>
      <p:cxnSp>
        <p:nvCxnSpPr>
          <p:cNvPr id="30" name="Connector 29"/>
          <p:cNvCxnSpPr>
            <a:stCxn id="11" idx="2"/>
            <a:endCxn id="12" idx="0"/>
          </p:cNvCxnSpPr>
          <p:nvPr/>
        </p:nvCxnSpPr>
        <p:spPr>
          <a:xfrm flipH="1">
            <a:off x="6126480" y="385328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2" idx="2"/>
            <a:endCxn id="13" idx="0"/>
          </p:cNvCxnSpPr>
          <p:nvPr/>
        </p:nvCxnSpPr>
        <p:spPr>
          <a:xfrm flipH="1">
            <a:off x="4358640" y="435253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004816" y="434521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4" idx="0"/>
          </p:cNvCxnSpPr>
          <p:nvPr/>
        </p:nvCxnSpPr>
        <p:spPr>
          <a:xfrm>
            <a:off x="6126480" y="435253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800088" y="434521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4" idx="2"/>
            <a:endCxn id="15" idx="0"/>
          </p:cNvCxnSpPr>
          <p:nvPr/>
        </p:nvCxnSpPr>
        <p:spPr>
          <a:xfrm flipH="1">
            <a:off x="6126480" y="4716472"/>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a:stCxn id="15" idx="2"/>
            <a:endCxn id="16" idx="0"/>
          </p:cNvCxnSpPr>
          <p:nvPr/>
        </p:nvCxnSpPr>
        <p:spPr>
          <a:xfrm flipH="1">
            <a:off x="4358640" y="521571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5004816" y="520840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8" name="Connector 37"/>
          <p:cNvCxnSpPr>
            <a:stCxn id="15" idx="2"/>
            <a:endCxn id="17" idx="0"/>
          </p:cNvCxnSpPr>
          <p:nvPr/>
        </p:nvCxnSpPr>
        <p:spPr>
          <a:xfrm>
            <a:off x="6126480" y="521571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6800088" y="5208403"/>
            <a:ext cx="457200" cy="274320"/>
          </a:xfrm>
          <a:prstGeom prst="rect">
            <a:avLst/>
          </a:prstGeom>
          <a:noFill/>
        </p:spPr>
        <p:txBody>
          <a:bodyPr wrap="square">
            <a:spAutoFit/>
          </a:bodyPr>
          <a:lstStyle/>
          <a:p>
            <a:r>
              <a:rPr sz="1200" b="1">
                <a:solidFill>
                  <a:srgbClr val="D97706"/>
                </a:solidFill>
                <a:latin typeface="Calibri"/>
              </a:rPr>
              <a:t>no</a:t>
            </a:r>
          </a:p>
        </p:txBody>
      </p:sp>
      <p:cxnSp>
        <p:nvCxnSpPr>
          <p:cNvPr id="40" name="Connector 39"/>
          <p:cNvCxnSpPr>
            <a:stCxn id="13" idx="2"/>
            <a:endCxn id="18" idx="0"/>
          </p:cNvCxnSpPr>
          <p:nvPr/>
        </p:nvCxnSpPr>
        <p:spPr>
          <a:xfrm>
            <a:off x="4358640" y="4716472"/>
            <a:ext cx="1767840" cy="97291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6" idx="2"/>
            <a:endCxn id="18" idx="0"/>
          </p:cNvCxnSpPr>
          <p:nvPr/>
        </p:nvCxnSpPr>
        <p:spPr>
          <a:xfrm>
            <a:off x="4358640" y="557965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7" idx="2"/>
            <a:endCxn id="18" idx="0"/>
          </p:cNvCxnSpPr>
          <p:nvPr/>
        </p:nvCxnSpPr>
        <p:spPr>
          <a:xfrm flipH="1">
            <a:off x="6126480" y="557965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Poutoglidou F et al. Bone Joint J. 2024. doi:10.1302/0301-620X.106B12.BJJ-2024-0581.R1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revisión de la BJJ ubica aquí las lesiones estables: buenos resultados con inmovilización y sin carga durante 6 semanas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Reoperaciones tras ORIF y tras artrodesis primaria (metaanálisis de 18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O'Connor KP et al. Arch Orthop Trauma Surg. 2024. doi:10.1007/s00402-024-05700-z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AOFAS del mediopié a los 2 años en dos ensayos aleatorizados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Ly TV et al. A prospective, randomized study. 2006. doi:10.2106/JBJS.E.00228</a:t>
            </a:r>
          </a:p>
          <a:p>
            <a:r>
              <a:rPr sz="1000">
                <a:solidFill>
                  <a:srgbClr val="5A6469"/>
                </a:solidFill>
                <a:latin typeface="Calibri"/>
              </a:rPr>
              <a:t>[r55] Stødle AH et al. Foot Ankle Int. 2020. doi:10.1177/1071100720925815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Smith N et al. Clin Orthop Relat Res. 2016. doi:10.1007/s11999-015-4366-y</a:t>
            </a:r>
          </a:p>
          <a:p>
            <a:r>
              <a:rPr sz="800">
                <a:solidFill>
                  <a:srgbClr val="5A6469"/>
                </a:solidFill>
                <a:latin typeface="Calibri"/>
              </a:rPr>
              <a:t>[r13] Moracia-Ochagavía I et al. EFORT Open Rev. 2019. doi:10.1302/2058-5241.4.180076</a:t>
            </a:r>
          </a:p>
          <a:p>
            <a:r>
              <a:rPr sz="800">
                <a:solidFill>
                  <a:srgbClr val="5A6469"/>
                </a:solidFill>
                <a:latin typeface="Calibri"/>
              </a:rPr>
              <a:t>[r16] Dubois-Ferrière V et al. J Bone Joint Surg Am. 2016. doi:10.2106/JBJS.15.00623</a:t>
            </a:r>
          </a:p>
          <a:p>
            <a:r>
              <a:rPr sz="800">
                <a:solidFill>
                  <a:srgbClr val="5A6469"/>
                </a:solidFill>
                <a:latin typeface="Calibri"/>
              </a:rPr>
              <a:t>[r25] McHale KJ et al. Am J Sports Med. 2017. doi:10.1177/0363546517697297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bloque es apoyo de estudio, no un manual operatorio: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Smith N et al. Clin Orthop Relat Res. 2016. doi:10.1007/s11999-015-4366-y</a:t>
            </a:r>
          </a:p>
          <a:p>
            <a:r>
              <a:rPr sz="800">
                <a:solidFill>
                  <a:srgbClr val="5A6469"/>
                </a:solidFill>
                <a:latin typeface="Calibri"/>
              </a:rPr>
              <a:t>[r13] Moracia-Ochagavía I et al. EFORT Open Rev. 2019. doi:10.1302/2058-5241.4.180076</a:t>
            </a:r>
          </a:p>
          <a:p>
            <a:r>
              <a:rPr sz="800">
                <a:solidFill>
                  <a:srgbClr val="5A6469"/>
                </a:solidFill>
                <a:latin typeface="Calibri"/>
              </a:rPr>
              <a:t>[r16] Dubois-Ferrière V et al. J Bone Joint Surg Am. 2016. doi:10.2106/JBJS.15.00623</a:t>
            </a:r>
          </a:p>
          <a:p>
            <a:r>
              <a:rPr sz="800">
                <a:solidFill>
                  <a:srgbClr val="5A6469"/>
                </a:solidFill>
                <a:latin typeface="Calibri"/>
              </a:rPr>
              <a:t>[r25] McHale KJ et al. Am J Sports Med. 2017. doi:10.1177/0363546517697297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Errores frecuentes del residente (práctica habitual / opinión experta, salvo donde se cita):</a:t>
            </a:r>
          </a:p>
          <a:p>
            <a:pPr marL="347472" indent="-347472">
              <a:spcAft>
                <a:spcPts val="1400"/>
              </a:spcAft>
              <a:buChar char="•"/>
            </a:pPr>
            <a:r>
              <a:rPr sz="2400">
                <a:solidFill>
                  <a:srgbClr val="263238"/>
                </a:solidFill>
                <a:latin typeface="Calibri"/>
              </a:rPr>
              <a:t>Aceptar una reducción incompleta porque "se ve bien" sin comparar con el lado sano.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Cómo se fijaron los 3 primeros rayos en 11 artículos (257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Stavlas P et al. Int Orthop. 2010. doi:10.1007/s00264-010-1101-x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Stavlas P et al. Int Orthop. 2010. doi:10.1007/s00264-010-1101-x</a:t>
            </a:r>
          </a:p>
          <a:p>
            <a:r>
              <a:rPr sz="1000">
                <a:solidFill>
                  <a:srgbClr val="5A6469"/>
                </a:solidFill>
                <a:latin typeface="Calibri"/>
              </a:rPr>
              <a:t>[r5] Kuo RS et al. J Bone Joint Surg Am. 2000. doi:10.2106/00004623-200011000-00015</a:t>
            </a:r>
          </a:p>
          <a:p>
            <a:r>
              <a:rPr sz="1000">
                <a:solidFill>
                  <a:srgbClr val="5A6469"/>
                </a:solidFill>
                <a:latin typeface="Calibri"/>
              </a:rPr>
              <a:t>[r16] Dubois-Ferrière V et al. J Bone Joint Surg Am. 2016. doi:10.2106/JBJS.15.00623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Artrosis postraumática. Es la complicación más frecuente. En una revisión de 11 artículos apareció en 49,6 % de los pacientes con ORIF… [r63] [r5]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tras ORIF en la revisión de EFORT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Artrosis postraumática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Dubois-Ferrière V et al. J Bone Joint Surg Am. 2016. doi:10.2106/JBJS.15.00623</a:t>
            </a:r>
          </a:p>
          <a:p>
            <a:r>
              <a:rPr sz="800">
                <a:solidFill>
                  <a:srgbClr val="5A6469"/>
                </a:solidFill>
                <a:latin typeface="Calibri"/>
              </a:rPr>
              <a:t>[r63] Stavlas P et al. Int Orthop. 2010. doi:10.1007/s00264-010-1101-x</a:t>
            </a:r>
          </a:p>
          <a:p>
            <a:r>
              <a:rPr sz="800">
                <a:solidFill>
                  <a:srgbClr val="5A6469"/>
                </a:solidFill>
                <a:latin typeface="Calibri"/>
              </a:rPr>
              <a:t>[r5] Kuo RS et al. J Bone Joint Surg Am. 2000. doi:10.2106/00004623-200011000-00015</a:t>
            </a:r>
          </a:p>
          <a:p>
            <a:r>
              <a:rPr sz="800">
                <a:solidFill>
                  <a:srgbClr val="5A6469"/>
                </a:solidFill>
                <a:latin typeface="Calibri"/>
              </a:rPr>
              <a:t>[r7] O'Connor KP et al. Arch Orthop Trauma Surg. 2024. doi:10.1007/s00402-024-05700-z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67</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Stern JM et al. In: StatPearls [Internet]. 2026. PMID 28846306</a:t>
            </a:r>
          </a:p>
          <a:p>
            <a:r>
              <a:rPr sz="1000">
                <a:solidFill>
                  <a:srgbClr val="5A6469"/>
                </a:solidFill>
                <a:latin typeface="Calibri"/>
              </a:rPr>
              <a:t>[r35] Hardcastle PH et al. Incidence, classification and treatment. 1982. doi:10.1302/0301-620X.64B3.7096403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mejor predictor es la reducción.</a:t>
            </a:r>
          </a:p>
          <a:p>
            <a:pPr marL="347472" indent="-347472">
              <a:spcAft>
                <a:spcPts val="1400"/>
              </a:spcAft>
              <a:buChar char="•"/>
            </a:pPr>
            <a:r>
              <a:rPr sz="2400">
                <a:solidFill>
                  <a:srgbClr val="263238"/>
                </a:solidFill>
                <a:latin typeface="Calibri"/>
              </a:rPr>
              <a:t>StatPearls la señala como el predictor más importante del resultado funcional a largo plazo [r2], y Hardcastle ya lo decía con 119 pacientes en 1982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Retorno al deporte o a la actividad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Attia AK et al. Orthop J Sports Med. 2021. doi:10.1177/2325967120988158</a:t>
            </a:r>
          </a:p>
          <a:p>
            <a:r>
              <a:rPr sz="1000">
                <a:solidFill>
                  <a:srgbClr val="5A6469"/>
                </a:solidFill>
                <a:latin typeface="Calibri"/>
              </a:rPr>
              <a:t>[r50] Robertson GAJ et al. Foot Ankle Surg. 2019. doi:10.1016/j.fas.2018.07.008</a:t>
            </a:r>
          </a:p>
          <a:p>
            <a:r>
              <a:rPr sz="1000">
                <a:solidFill>
                  <a:srgbClr val="5A6469"/>
                </a:solidFill>
                <a:latin typeface="Calibri"/>
              </a:rPr>
              <a:t>[r7] O'Connor KP et al. Arch Orthop Trauma Surg. 2024. doi:10.1007/s00402-024-05700-z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67</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AOFAS del mediopié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[r62] Wagner E et al. Foot Ankle Int. 2013. doi:10.1177/1071100713477403</a:t>
            </a:r>
          </a:p>
          <a:p>
            <a:r>
              <a:rPr sz="800">
                <a:solidFill>
                  <a:srgbClr val="5A6469"/>
                </a:solidFill>
                <a:latin typeface="Calibri"/>
              </a:rPr>
              <a:t>[r45] Rammelt S et al. J Bone Joint Surg Br. 2008. doi:10.1302/0301-620X.90B11.20695</a:t>
            </a:r>
          </a:p>
          <a:p>
            <a:r>
              <a:rPr sz="800">
                <a:solidFill>
                  <a:srgbClr val="5A6469"/>
                </a:solidFill>
                <a:latin typeface="Calibri"/>
              </a:rPr>
              <a:t>[r16] Dubois-Ferrière V et al. J Bone Joint Surg Am. 2016. doi:10.2106/JBJS.15.00623</a:t>
            </a:r>
          </a:p>
          <a:p>
            <a:r>
              <a:rPr sz="800">
                <a:solidFill>
                  <a:srgbClr val="5A6469"/>
                </a:solidFill>
                <a:latin typeface="Calibri"/>
              </a:rPr>
              <a:t>[r63] Stavlas P et al. Int Orthop. 2010. doi:10.1007/s00264-010-1101-x</a:t>
            </a:r>
          </a:p>
          <a:p>
            <a:r>
              <a:rPr sz="800">
                <a:solidFill>
                  <a:srgbClr val="5A6469"/>
                </a:solidFill>
                <a:latin typeface="Calibri"/>
              </a:rPr>
              <a:t>[r5] Kuo RS et al. J Bone Joint Surg Am. 2000. doi:10.2106/00004623-200011000-00015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67</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retiro del implante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Poutoglidou F et al. Bone Joint J. 2024. doi:10.1302/0301-620X.106B12.BJJ-2024-0581.R1</a:t>
            </a:r>
          </a:p>
          <a:p>
            <a:r>
              <a:rPr sz="800">
                <a:solidFill>
                  <a:srgbClr val="5A6469"/>
                </a:solidFill>
                <a:latin typeface="Calibri"/>
              </a:rPr>
              <a:t>[r13] Moracia-Ochagavía I et al. EFORT Open Rev. 2019. doi:10.1302/2058-5241.4.180076</a:t>
            </a:r>
          </a:p>
          <a:p>
            <a:r>
              <a:rPr sz="800">
                <a:solidFill>
                  <a:srgbClr val="5A6469"/>
                </a:solidFill>
                <a:latin typeface="Calibri"/>
              </a:rPr>
              <a:t>[r17] Pourmorteza M et al. Eur J Trauma Emerg Surg. 2022. doi:10.1007/s00068-020-01415-z</a:t>
            </a:r>
          </a:p>
          <a:p>
            <a:r>
              <a:rPr sz="800">
                <a:solidFill>
                  <a:srgbClr val="5A6469"/>
                </a:solidFill>
                <a:latin typeface="Calibri"/>
              </a:rPr>
              <a:t>[r26] Rhodes A et al. Foot (Edinb). 2021. doi:10.1016/j.foot.2021.101811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 protocolo único con respaldo de ensayos; los que siguen son los publicados por autores, y se comparan entre 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67</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retiro del implante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Poutoglidou F et al. Bone Joint J. 2024. doi:10.1302/0301-620X.106B12.BJJ-2024-0581.R1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Lesión estable sin cirugía (BJJ): inmovilización y descarga durante 6 semanas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retiro del implante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a:p>
            <a:r>
              <a:rPr sz="1000">
                <a:solidFill>
                  <a:srgbClr val="5A6469"/>
                </a:solidFill>
                <a:latin typeface="Calibri"/>
              </a:rPr>
              <a:t>[r17] Pourmorteza M et al. Eur J Trauma Emerg Surg. 2022. doi:10.1007/s00068-020-01415-z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autor de EFORT no lo hace de rutina [r13].</a:t>
            </a:r>
          </a:p>
          <a:p>
            <a:pPr marL="347472" indent="-347472">
              <a:spcAft>
                <a:spcPts val="1400"/>
              </a:spcAft>
              <a:buChar char="•"/>
            </a:pPr>
            <a:r>
              <a:rPr sz="2800">
                <a:solidFill>
                  <a:srgbClr val="263238"/>
                </a:solidFill>
                <a:latin typeface="Calibri"/>
              </a:rPr>
              <a:t>Una serie de fijación percutánea con un solo tornillo retiró 23,3 %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Stern JM et al. In: StatPearls [Internet]. 2026. PMID 28846306</a:t>
            </a:r>
          </a:p>
          <a:p>
            <a:r>
              <a:rPr sz="1000">
                <a:solidFill>
                  <a:srgbClr val="5A6469"/>
                </a:solidFill>
                <a:latin typeface="Calibri"/>
              </a:rPr>
              <a:t>[r9] Mohamed A et al. Cureus. 2025. doi:10.7759/cureus.94615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Sospechar antes de pedir imágenes: dolor de mediopié tras una torsión con el pie en flexión plantar y carga axial, o cualquier trauma de alta energía del pie… [r2]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67</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 de ambos pies para comparar con el lado sano; si el dolor impide la carga, se puede hacer bajo anestesia regional del tobillo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67</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Ponkilainen VT et al. Arch Orthop Trauma Surg. 2020. doi:10.1007/s00402-020-03391-w</a:t>
            </a:r>
          </a:p>
          <a:p>
            <a:r>
              <a:rPr sz="1000">
                <a:solidFill>
                  <a:srgbClr val="5A6469"/>
                </a:solidFill>
                <a:latin typeface="Calibri"/>
              </a:rPr>
              <a:t>[r6] Poutoglidou F et al. Bone Joint J. 2024. doi:10.1302/0301-620X.106B12.BJJ-2024-0581.R1</a:t>
            </a:r>
          </a:p>
          <a:p>
            <a:r>
              <a:rPr sz="1000">
                <a:solidFill>
                  <a:srgbClr val="5A6469"/>
                </a:solidFill>
                <a:latin typeface="Calibri"/>
              </a:rPr>
              <a:t>[r2] Stern JM et al. In: StatPearls [Internet]. 2026. PMID 28846306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lesión de Lisfranc se pasa por alto: radiografía sin carga, 24 % perdido [r4].</a:t>
            </a:r>
          </a:p>
          <a:p>
            <a:pPr marL="347472" indent="-347472">
              <a:spcAft>
                <a:spcPts val="1400"/>
              </a:spcAft>
              <a:buChar char="•"/>
            </a:pPr>
            <a:r>
              <a:rPr sz="2400">
                <a:solidFill>
                  <a:srgbClr val="263238"/>
                </a:solidFill>
                <a:latin typeface="Calibri"/>
              </a:rPr>
              <a:t>La estabilidad decide, no el trazo de fractura [r6].</a:t>
            </a:r>
          </a:p>
          <a:p>
            <a:pPr marL="347472" indent="-347472">
              <a:spcAft>
                <a:spcPts val="1400"/>
              </a:spcAft>
              <a:buChar char="•"/>
            </a:pPr>
            <a:r>
              <a:rPr sz="2400">
                <a:solidFill>
                  <a:srgbClr val="263238"/>
                </a:solidFill>
                <a:latin typeface="Calibri"/>
              </a:rPr>
              <a:t>La reducción anatómica es el principal predictor del resultado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67</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Lisfranc · articulación tarsometatarsiana · TMT · ligamento de Lisfranc · ligamento interóseo C1-M2 · signo del fleck · Myerson · Hardcastle · Nunley-Vertullo · diástasis M1-M2 · radiografía con carga · TC con carga…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Ponkilainen VT et al. Arch Orthop Trauma Surg. 2020. doi:10.1007/s00402-020-03391-w</a:t>
            </a:r>
          </a:p>
          <a:p>
            <a:r>
              <a:rPr sz="800">
                <a:solidFill>
                  <a:srgbClr val="5A6469"/>
                </a:solidFill>
                <a:latin typeface="Calibri"/>
              </a:rPr>
              <a:t>[r13] Moracia-Ochagavía I et al. EFORT Open Rev. 2019. doi:10.1302/2058-5241.4.180076</a:t>
            </a:r>
          </a:p>
          <a:p>
            <a:r>
              <a:rPr sz="800">
                <a:solidFill>
                  <a:srgbClr val="5A6469"/>
                </a:solidFill>
                <a:latin typeface="Calibri"/>
              </a:rPr>
              <a:t>[r10] Sripanich Y et al. J Biomech. 2021. doi:10.1016/j.jbiomech.2021.110287</a:t>
            </a:r>
          </a:p>
          <a:p>
            <a:r>
              <a:rPr sz="800">
                <a:solidFill>
                  <a:srgbClr val="5A6469"/>
                </a:solidFill>
                <a:latin typeface="Calibri"/>
              </a:rPr>
              <a:t>[r17] Pourmorteza M et al. Eur J Trauma Emerg Surg. 2022. doi:10.1007/s00068-020-01415-z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radiografía sin carga normal no descarta Lisfranc: pida ambos pies con carga [r4, r13].</a:t>
            </a:r>
          </a:p>
          <a:p>
            <a:pPr marL="347472" indent="-347472">
              <a:spcAft>
                <a:spcPts val="1400"/>
              </a:spcAft>
              <a:buChar char="•"/>
            </a:pPr>
            <a:r>
              <a:rPr sz="2400">
                <a:solidFill>
                  <a:srgbClr val="263238"/>
                </a:solidFill>
                <a:latin typeface="Calibri"/>
              </a:rPr>
              <a:t>El ligamento interóseo entre la cuña medial y el 2.º metatarsiano es el más grueso y rígido [r10].</a:t>
            </a:r>
          </a:p>
          <a:p>
            <a:pPr marL="347472" indent="-347472">
              <a:spcAft>
                <a:spcPts val="1400"/>
              </a:spcAft>
              <a:buChar char="•"/>
            </a:pPr>
            <a:r>
              <a:rPr sz="2400">
                <a:solidFill>
                  <a:srgbClr val="263238"/>
                </a:solidFill>
                <a:latin typeface="Calibri"/>
              </a:rPr>
              <a:t>Fleck significa avulsión del ligamento de Lisfranc: lesión inestable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67</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futbolista aficionado con dolor de mediopié que no mejora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para estudio.</a:t>
            </a:r>
          </a:p>
          <a:p>
            <a:pPr marL="347472" indent="-347472">
              <a:spcAft>
                <a:spcPts val="1400"/>
              </a:spcAft>
              <a:buChar char="•"/>
            </a:pPr>
            <a:r>
              <a:rPr sz="2400">
                <a:solidFill>
                  <a:srgbClr val="263238"/>
                </a:solidFill>
                <a:latin typeface="Calibri"/>
              </a:rPr>
              <a:t>Hombre de 29 años, futbolista aficionado.</a:t>
            </a:r>
          </a:p>
          <a:p>
            <a:pPr marL="347472" indent="-347472">
              <a:spcAft>
                <a:spcPts val="1400"/>
              </a:spcAft>
              <a:buChar char="•"/>
            </a:pPr>
            <a:r>
              <a:rPr sz="2400">
                <a:solidFill>
                  <a:srgbClr val="263238"/>
                </a:solidFill>
                <a:latin typeface="Calibri"/>
              </a:rPr>
              <a:t>En un cambio de dirección, un rival cae sobre su talón con el pie derecho en flexión plantar; sigue caminando con dolor.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67</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datos del día 0 hacían sospechar una lesión de Lisfranc?</a:t>
            </a:r>
          </a:p>
          <a:p>
            <a:pPr marL="347472" indent="-347472">
              <a:spcAft>
                <a:spcPts val="1400"/>
              </a:spcAft>
              <a:buChar char="•"/>
            </a:pPr>
            <a:r>
              <a:rPr sz="2400">
                <a:solidFill>
                  <a:srgbClr val="263238"/>
                </a:solidFill>
                <a:latin typeface="Calibri"/>
              </a:rPr>
              <a:t>2. ¿Por qué no bastó la radiografía inicial y qué estudio sigue?</a:t>
            </a:r>
          </a:p>
          <a:p>
            <a:pPr marL="347472" indent="-347472">
              <a:spcAft>
                <a:spcPts val="1400"/>
              </a:spcAft>
              <a:buChar char="•"/>
            </a:pPr>
            <a:r>
              <a:rPr sz="2400">
                <a:solidFill>
                  <a:srgbClr val="263238"/>
                </a:solidFill>
                <a:latin typeface="Calibri"/>
              </a:rPr>
              <a:t>3. ¿Es una lesión estable o inestable? ¿Qué cambia si hubieran pasado 3 semanas?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Moracia-Ochagavía I et al. EFORT Open Rev. 2019. doi:10.1302/2058-5241.4.180076</a:t>
            </a:r>
          </a:p>
          <a:p>
            <a:r>
              <a:rPr sz="1000">
                <a:solidFill>
                  <a:srgbClr val="5A6469"/>
                </a:solidFill>
                <a:latin typeface="Calibri"/>
              </a:rPr>
              <a:t>[r9] Mohamed A et al. Cureus. 2025. doi:10.7759/cureus.94615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equimosis plantar y el dolor de mediopié tras una carga axial con flexión plantar son datos que apuntan a la lesión [r13,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67</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Smith N, Stone C, Furey A. Does Open Reduction and Internal Fixation versus Primary Arthrodesis Improve Patient Outcomes for Lisfranc Trauma? A Systematic Review and Meta-analysis. Clin Orthop Relat Res. 2016;474(6):1445-52. doi:10.1007/s11999-015-4366-y https://doi.org/10.1007/s11999-015-4366-y</a:t>
            </a:r>
          </a:p>
          <a:p>
            <a:pPr>
              <a:spcAft>
                <a:spcPts val="800"/>
              </a:spcAft>
            </a:pPr>
            <a:r>
              <a:rPr sz="1200">
                <a:solidFill>
                  <a:srgbClr val="263238"/>
                </a:solidFill>
                <a:latin typeface="Calibri"/>
              </a:rPr>
              <a:t>[r2] Stern JM, Bergman R, Singh S. Lisfranc Dislocation. In: StatPearls [Internet]. Treasure Island (FL): StatPearls Publishing; 2026 Jan-. PMID: 28846306. https://www.ncbi.nlm.nih.gov/books/NBK448147/</a:t>
            </a:r>
          </a:p>
          <a:p>
            <a:pPr>
              <a:spcAft>
                <a:spcPts val="800"/>
              </a:spcAft>
            </a:pPr>
            <a:r>
              <a:rPr sz="1200">
                <a:solidFill>
                  <a:srgbClr val="263238"/>
                </a:solidFill>
                <a:latin typeface="Calibri"/>
              </a:rPr>
              <a:t>[r3] Ponkilainen VT, Laine HJ, Mäenpää HM, Mattila VM, Haapasalo HH. Incidence and Characteristics of Midfoot Injuries. Foot Ankle Int. 2019;40(1):105-112. doi:10.1177/1071100718799741 https://doi.org/10.1177/1071100718799741</a:t>
            </a:r>
          </a:p>
          <a:p>
            <a:pPr>
              <a:spcAft>
                <a:spcPts val="800"/>
              </a:spcAft>
            </a:pPr>
            <a:r>
              <a:rPr sz="1200">
                <a:solidFill>
                  <a:srgbClr val="263238"/>
                </a:solidFill>
                <a:latin typeface="Calibri"/>
              </a:rPr>
              <a:t>[r4] Ponkilainen VT, Partio N, Salonen EE, Riuttanen A, Luoma EL, Kask G, et al. Inter- and intraobserver reliability of non-weight-bearing foot radiographs compared with CT in Lisfranc injuries. Arch Orthop Trauma Surg. 2020;140(10):1423-1429. doi:10.1007/s00402-020-03391-w https://doi.org/10.1007/s00402-020-03391-w</a:t>
            </a:r>
          </a:p>
          <a:p>
            <a:pPr>
              <a:spcAft>
                <a:spcPts val="800"/>
              </a:spcAft>
            </a:pPr>
            <a:r>
              <a:rPr sz="1200">
                <a:solidFill>
                  <a:srgbClr val="263238"/>
                </a:solidFill>
                <a:latin typeface="Calibri"/>
              </a:rPr>
              <a:t>[r5] Kuo RS, Tejwani NC, Digiovanni CW, Holt SK, Benirschke SK, Hansen ST Jr, et al. Outcome after open reduction and internal fixation of Lisfranc joint injuries. J Bone Joint Surg Am. 2000;82(11):1609-18. doi:10.2106/00004623-200011000-00015 https://doi.org/10.2106/00004623-200011000-00015</a:t>
            </a:r>
          </a:p>
          <a:p>
            <a:pPr>
              <a:spcAft>
                <a:spcPts val="800"/>
              </a:spcAft>
            </a:pPr>
            <a:r>
              <a:rPr sz="1200">
                <a:solidFill>
                  <a:srgbClr val="263238"/>
                </a:solidFill>
                <a:latin typeface="Calibri"/>
              </a:rPr>
              <a:t>[r6] Poutoglidou F, van Groningen B, McMenemy L, Elliot R, Marsland D. Acute Lisfranc injury management. Bone Joint J. 2024;106-B(12):1431-1442. doi:10.1302/0301-620X.106B12.BJJ-2024-0581.R1 https://doi.org/10.1302/0301-620X.106B12.BJJ-2024-0581.R1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67</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O'Connor KP, Tackett LB, Riehl JT. Primary arthrodesis versus open reduction internal fixation for acute Lisfranc injuries: a systematic review and meta-analysis. Arch Orthop Trauma Surg. 2024;145(1):49. doi:10.1007/s00402-024-05700-z https://doi.org/10.1007/s00402-024-05700-z</a:t>
            </a:r>
          </a:p>
          <a:p>
            <a:pPr>
              <a:spcAft>
                <a:spcPts val="800"/>
              </a:spcAft>
            </a:pPr>
            <a:r>
              <a:rPr sz="1200">
                <a:solidFill>
                  <a:srgbClr val="263238"/>
                </a:solidFill>
                <a:latin typeface="Calibri"/>
              </a:rPr>
              <a:t>[r8] Ponkilainen V, Mäenpää H, Laine HJ, Partio N, Väistö O, Jousmäki J, et al. Open Reduction Internal Fixation vs Primary Arthrodesis for Displaced Lisfranc Injuries: A Multicenter Randomized Controlled Trial. Foot Ankle Int. 2024;45(6):612-620. doi:10.1177/10711007241232667 https://doi.org/10.1177/10711007241232667</a:t>
            </a:r>
          </a:p>
          <a:p>
            <a:pPr>
              <a:spcAft>
                <a:spcPts val="800"/>
              </a:spcAft>
            </a:pPr>
            <a:r>
              <a:rPr sz="1200">
                <a:solidFill>
                  <a:srgbClr val="263238"/>
                </a:solidFill>
                <a:latin typeface="Calibri"/>
              </a:rPr>
              <a:t>[r9] Mohamed A, Elasad A, Khan AU, Fuad U, Salib P. From Missed Diagnosis to Optimal Outcomes: A Comprehensive Review of Lisfranc Injuries. Cureus. 2025;17(10):e94615. doi:10.7759/cureus.94615 https://doi.org/10.7759/cureus.94615</a:t>
            </a:r>
          </a:p>
          <a:p>
            <a:pPr>
              <a:spcAft>
                <a:spcPts val="800"/>
              </a:spcAft>
            </a:pPr>
            <a:r>
              <a:rPr sz="1200">
                <a:solidFill>
                  <a:srgbClr val="263238"/>
                </a:solidFill>
                <a:latin typeface="Calibri"/>
              </a:rPr>
              <a:t>[r10] Sripanich Y, Steadman J, Krähenbühl N, Rungprai C, Saltzman CL, Lenz AL, et al. Anatomy and biomechanics of the Lisfranc ligamentous complex: A systematic literature review. J Biomech. 2021;119:110287. doi:10.1016/j.jbiomech.2021.110287 https://doi.org/10.1016/j.jbiomech.2021.110287</a:t>
            </a:r>
          </a:p>
          <a:p>
            <a:pPr>
              <a:spcAft>
                <a:spcPts val="800"/>
              </a:spcAft>
            </a:pPr>
            <a:r>
              <a:rPr sz="1200">
                <a:solidFill>
                  <a:srgbClr val="263238"/>
                </a:solidFill>
                <a:latin typeface="Calibri"/>
              </a:rPr>
              <a:t>[r11] Sripanich Y, Weinberg MW, Krähenbühl N, Rungprai C, Mills MK, Saltzman CL, et al. Imaging in Lisfranc injury: a systematic literature review. Skeletal Radiol. 2020;49(1):31-53. doi:10.1007/s00256-019-03282-1 https://doi.org/10.1007/s00256-019-03282-1</a:t>
            </a:r>
          </a:p>
          <a:p>
            <a:pPr>
              <a:spcAft>
                <a:spcPts val="800"/>
              </a:spcAft>
            </a:pPr>
            <a:r>
              <a:rPr sz="1200">
                <a:solidFill>
                  <a:srgbClr val="263238"/>
                </a:solidFill>
                <a:latin typeface="Calibri"/>
              </a:rPr>
              <a:t>[r12] Alcelik I, Fenton C, Hannant G, Abdelrahim M, Jowett C, Budgen A, et al. A systematic review and meta-analysis of the treatment of acute lisfranc injuries: Open reduction and internal fixation versus primary arthrodesis. Foot Ankle Surg. 2020;26(3):299-307. doi:10.1016/j.fas.2019.04.003 https://doi.org/10.1016/j.fas.2019.04.003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Moracia-Ochagavía I, Rodríguez-Merchán EC. Lisfranc fracture-dislocations: current management. EFORT Open Rev. 2019;4(7):430-444. doi:10.1302/2058-5241.4.180076 https://doi.org/10.1302/2058-5241.4.180076</a:t>
            </a:r>
          </a:p>
          <a:p>
            <a:pPr>
              <a:spcAft>
                <a:spcPts val="800"/>
              </a:spcAft>
            </a:pPr>
            <a:r>
              <a:rPr sz="1200">
                <a:solidFill>
                  <a:srgbClr val="263238"/>
                </a:solidFill>
                <a:latin typeface="Calibri"/>
              </a:rPr>
              <a:t>[r14] Lutter C, Schöffl V, Hotfiel T, Simon M, Maffulli N. Compartment Syndrome of the Foot: An Evidence-Based Review. J Foot Ankle Surg. 2019;58(4):632-640. doi:10.1053/j.jfas.2018.12.026 https://doi.org/10.1053/j.jfas.2018.12.026</a:t>
            </a:r>
          </a:p>
          <a:p>
            <a:pPr>
              <a:spcAft>
                <a:spcPts val="800"/>
              </a:spcAft>
            </a:pPr>
            <a:r>
              <a:rPr sz="1200">
                <a:solidFill>
                  <a:srgbClr val="263238"/>
                </a:solidFill>
                <a:latin typeface="Calibri"/>
              </a:rPr>
              <a:t>[r15] Orji C, Airey G, Myatt D, Greasley L, Jeyaseelan L, Drummond I, et al. Pattern of injury in polytrauma compared to single limb related Lisfranc joint fractures. Eur J Trauma Emerg Surg. 2025;51(1):57. doi:10.1007/s00068-024-02702-9 https://doi.org/10.1007/s00068-024-02702-9</a:t>
            </a:r>
          </a:p>
          <a:p>
            <a:pPr>
              <a:spcAft>
                <a:spcPts val="800"/>
              </a:spcAft>
            </a:pPr>
            <a:r>
              <a:rPr sz="1200">
                <a:solidFill>
                  <a:srgbClr val="263238"/>
                </a:solidFill>
                <a:latin typeface="Calibri"/>
              </a:rPr>
              <a:t>[r16] Dubois-Ferrière V, Lübbeke A, Chowdhary A, Stern R, Dominguez D, Assal M. Clinical Outcomes and Development of Symptomatic Osteoarthritis 2 to 24 Years After Surgical Treatment of Tarsometatarsal Joint Complex Injuries. J Bone Joint Surg Am. 2016;98(9):713-20. doi:10.2106/JBJS.15.00623 https://doi.org/10.2106/JBJS.15.00623</a:t>
            </a:r>
          </a:p>
          <a:p>
            <a:pPr>
              <a:spcAft>
                <a:spcPts val="800"/>
              </a:spcAft>
            </a:pPr>
            <a:r>
              <a:rPr sz="1200">
                <a:solidFill>
                  <a:srgbClr val="263238"/>
                </a:solidFill>
                <a:latin typeface="Calibri"/>
              </a:rPr>
              <a:t>[r17] Pourmorteza M, Vosoughi AR. Lisfranc fleck sign: characteristics and clinical outcomes following fixation using a percutaneous position Lisfranc screw. Eur J Trauma Emerg Surg. 2022;48(1):471-479. doi:10.1007/s00068-020-01415-z https://doi.org/10.1007/s00068-020-01415-z</a:t>
            </a:r>
          </a:p>
          <a:p>
            <a:pPr>
              <a:spcAft>
                <a:spcPts val="800"/>
              </a:spcAft>
            </a:pPr>
            <a:r>
              <a:rPr sz="1200">
                <a:solidFill>
                  <a:srgbClr val="263238"/>
                </a:solidFill>
                <a:latin typeface="Calibri"/>
              </a:rPr>
              <a:t>[r18] Coss HS, Manos RE, Buoncristiani A, Mills WJ. Abduction stress and AP weightbearing radiography of purely ligamentous injury in the tarsometatarsal joint. Foot Ankle Int. 1998;19(8):537-41. doi:10.1177/107110079801900806 https://doi.org/10.1177/107110079801900806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67</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Raikin SM, Elias I, Dheer S, Besser MP, Morrison WB, Zoga AC. Prediction of midfoot instability in the subtle Lisfranc injury. Comparison of magnetic resonance imaging with intraoperative findings. J Bone Joint Surg Am. 2009;91(4):892-9. doi:10.2106/JBJS.H.01075 https://doi.org/10.2106/JBJS.H.01075</a:t>
            </a:r>
          </a:p>
          <a:p>
            <a:pPr>
              <a:spcAft>
                <a:spcPts val="800"/>
              </a:spcAft>
            </a:pPr>
            <a:r>
              <a:rPr sz="1200">
                <a:solidFill>
                  <a:srgbClr val="263238"/>
                </a:solidFill>
                <a:latin typeface="Calibri"/>
              </a:rPr>
              <a:t>[r20] Kennelly H, Klaassen K, Heitman D, Youngberg R, Platt SR. Utility of weight-bearing radiographs compared to computed tomography scan for the diagnosis of subtle Lisfranc injuries in the emergency setting. Emerg Med Australas. 2019;31(5):741-744. doi:10.1111/1742-6723.13237 https://doi.org/10.1111/1742-6723.13237</a:t>
            </a:r>
          </a:p>
          <a:p>
            <a:pPr>
              <a:spcAft>
                <a:spcPts val="800"/>
              </a:spcAft>
            </a:pPr>
            <a:r>
              <a:rPr sz="1200">
                <a:solidFill>
                  <a:srgbClr val="263238"/>
                </a:solidFill>
                <a:latin typeface="Calibri"/>
              </a:rPr>
              <a:t>[r21] Gómez AL, Cuenca MG, Moreno CVR, Cabezas PP, Mariscal G, Khalil I, et al. Advancing diagnostics: A systematic review and meta-analysis of conventional and weight-bearing CT in lisfranc injuries. Foot Ankle Surg. 2026;32(2):110-124. doi:10.1016/j.fas.2025.08.009 https://doi.org/10.1016/j.fas.2025.08.009</a:t>
            </a:r>
          </a:p>
          <a:p>
            <a:pPr>
              <a:spcAft>
                <a:spcPts val="800"/>
              </a:spcAft>
            </a:pPr>
            <a:r>
              <a:rPr sz="1200">
                <a:solidFill>
                  <a:srgbClr val="263238"/>
                </a:solidFill>
                <a:latin typeface="Calibri"/>
              </a:rPr>
              <a:t>[r22] Guerreiro F, Abdelaziz A, Ponugoti N, Marsland D. Nonoperative management of lisfranc injuries - A systematic review of outcomes. Foot (Edinb). 2023;54:101977. doi:10.1016/j.foot.2023.101977 https://doi.org/10.1016/j.foot.2023.101977</a:t>
            </a:r>
          </a:p>
          <a:p>
            <a:pPr>
              <a:spcAft>
                <a:spcPts val="800"/>
              </a:spcAft>
            </a:pPr>
            <a:r>
              <a:rPr sz="1200">
                <a:solidFill>
                  <a:srgbClr val="263238"/>
                </a:solidFill>
                <a:latin typeface="Calibri"/>
              </a:rPr>
              <a:t>[r23] Seow D, Yasui Y, Chan LYT, Murray G, Kubo M, Nei M, et al. Inconsistent radiographic diagnostic criteria for lisfranc injuries: a systematic review. BMC Musculoskelet Disord. 2023;24(1):915. doi:10.1186/s12891-023-07043-z https://doi.org/10.1186/s12891-023-07043-z</a:t>
            </a:r>
          </a:p>
          <a:p>
            <a:pPr>
              <a:spcAft>
                <a:spcPts val="800"/>
              </a:spcAft>
            </a:pPr>
            <a:r>
              <a:rPr sz="1200">
                <a:solidFill>
                  <a:srgbClr val="263238"/>
                </a:solidFill>
                <a:latin typeface="Calibri"/>
              </a:rPr>
              <a:t>[r24] Pearsall C, Arciero E, Gupta P, Bäcker H, Tantigate D, Trofa DP, et al. Defining Operative Indications in Lisfranc Injuries: A Systematic Review. Foot Ankle Spec. 2024;17(6):632-638. doi:10.1177/19386400231175376 https://doi.org/10.1177/19386400231175376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67</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McHale KJ, Vopat BG, Beaulieu-Jones BR, Sanchez G, Whalen JM, McDonald LS, et al. Epidemiology and Outcomes of Lisfranc Injuries Identified at the National Football League Scouting Combine. Am J Sports Med. 2017;45(8):1901-1908. doi:10.1177/0363546517697297 https://doi.org/10.1177/0363546517697297</a:t>
            </a:r>
          </a:p>
          <a:p>
            <a:pPr>
              <a:spcAft>
                <a:spcPts val="800"/>
              </a:spcAft>
            </a:pPr>
            <a:r>
              <a:rPr sz="1200">
                <a:solidFill>
                  <a:srgbClr val="263238"/>
                </a:solidFill>
                <a:latin typeface="Calibri"/>
              </a:rPr>
              <a:t>[r26] Rhodes A, Elliot R, Marsland D. Elective removal of metalwork following Lisfranc injury fixation: Results of a national consensus survey of practice. Foot (Edinb). 2021;47:101811. doi:10.1016/j.foot.2021.101811 https://doi.org/10.1016/j.foot.2021.101811</a:t>
            </a:r>
          </a:p>
          <a:p>
            <a:pPr>
              <a:spcAft>
                <a:spcPts val="800"/>
              </a:spcAft>
            </a:pPr>
            <a:r>
              <a:rPr sz="1200">
                <a:solidFill>
                  <a:srgbClr val="263238"/>
                </a:solidFill>
                <a:latin typeface="Calibri"/>
              </a:rPr>
              <a:t>[r27] Stødle AH, Hvaal KH, Enger M, Brøgger H, Madsen JE, Ellingsen Husebye E. Lisfranc injuries: Incidence, mechanisms of injury and predictors of instability. Foot Ankle Surg. 2020;26(5):535-540. doi:10.1016/j.fas.2019.06.002 https://doi.org/10.1016/j.fas.2019.06.002</a:t>
            </a:r>
          </a:p>
          <a:p>
            <a:pPr>
              <a:spcAft>
                <a:spcPts val="800"/>
              </a:spcAft>
            </a:pPr>
            <a:r>
              <a:rPr sz="1200">
                <a:solidFill>
                  <a:srgbClr val="263238"/>
                </a:solidFill>
                <a:latin typeface="Calibri"/>
              </a:rPr>
              <a:t>[r28] Sanghvi PA, Abid R, VanBibber HD, Burkhart RJ, Moyal AJ, Adelstein JM, et al. Epidemiology and management of adult Lisfranc injuries in the United States: a 10-year analysis of 21,964 cases. Arch Orthop Trauma Surg. 2025;145(1):421. doi:10.1007/s00402-025-06042-0 https://doi.org/10.1007/s00402-025-06042-0</a:t>
            </a:r>
          </a:p>
          <a:p>
            <a:pPr>
              <a:spcAft>
                <a:spcPts val="800"/>
              </a:spcAft>
            </a:pPr>
            <a:r>
              <a:rPr sz="1200">
                <a:solidFill>
                  <a:srgbClr val="263238"/>
                </a:solidFill>
                <a:latin typeface="Calibri"/>
              </a:rPr>
              <a:t>[r29] Castro M, Melão L, Canella C, Weber M, Negrão P, Trudell D, et al. Lisfranc joint ligamentous complex: MRI with anatomic correlation in cadavers. AJR Am J Roentgenol. 2010;195(6):W447-55. doi:10.2214/AJR.10.4674 https://doi.org/10.2214/AJR.10.4674</a:t>
            </a:r>
          </a:p>
          <a:p>
            <a:pPr>
              <a:spcAft>
                <a:spcPts val="800"/>
              </a:spcAft>
            </a:pPr>
            <a:r>
              <a:rPr sz="1200">
                <a:solidFill>
                  <a:srgbClr val="263238"/>
                </a:solidFill>
                <a:latin typeface="Calibri"/>
              </a:rPr>
              <a:t>[r30] Kaar S, Femino J, Morag Y. Lisfranc joint displacement following sequential ligament sectioning. J Bone Joint Surg Am. 2007;89(10):2225-32. doi:10.2106/JBJS.F.00958 https://doi.org/10.2106/JBJS.F.00958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67</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Panchbhavi VK, Vallurupalli S, Yang J, Andersen CR. Screw fixation compared with suture-button fixation of isolated Lisfranc ligament injuries. J Bone Joint Surg Am. 2009;91(5):1143-8. doi:10.2106/JBJS.H.00162 https://doi.org/10.2106/JBJS.H.00162</a:t>
            </a:r>
          </a:p>
          <a:p>
            <a:pPr>
              <a:spcAft>
                <a:spcPts val="800"/>
              </a:spcAft>
            </a:pPr>
            <a:r>
              <a:rPr sz="1200">
                <a:solidFill>
                  <a:srgbClr val="263238"/>
                </a:solidFill>
                <a:latin typeface="Calibri"/>
              </a:rPr>
              <a:t>[r32] Ahmed S, Bolt B, McBryde A. Comparison of standard screw fixation versus suture button fixation in Lisfranc ligament injuries. Foot Ankle Int. 2010;31(10):892-6. doi:10.3113/FAI.2010.0892 https://doi.org/10.3113/FAI.2010.0892</a:t>
            </a:r>
          </a:p>
          <a:p>
            <a:pPr>
              <a:spcAft>
                <a:spcPts val="800"/>
              </a:spcAft>
            </a:pPr>
            <a:r>
              <a:rPr sz="1200">
                <a:solidFill>
                  <a:srgbClr val="263238"/>
                </a:solidFill>
                <a:latin typeface="Calibri"/>
              </a:rPr>
              <a:t>[r33] Bansal A, Carlson DA, Owen JR, Cheatham SA, Williams DSB 3rd, Kates SL, et al. Ligamentous Lisfranc Injury: A Biomechanical Comparison of Dorsal Plate Fixation and Transarticular Screws. J Orthop Trauma. 2019;33(7):e270-e275. doi:10.1097/BOT.0000000000001466 https://doi.org/10.1097/BOT.0000000000001466</a:t>
            </a:r>
          </a:p>
          <a:p>
            <a:pPr>
              <a:spcAft>
                <a:spcPts val="800"/>
              </a:spcAft>
            </a:pPr>
            <a:r>
              <a:rPr sz="1200">
                <a:solidFill>
                  <a:srgbClr val="263238"/>
                </a:solidFill>
                <a:latin typeface="Calibri"/>
              </a:rPr>
              <a:t>[r34] Chona DV, Park CN, Kim BI, Lau BC. Clinical and Biomechanical Outcomes of Suture Button Fixation for Ligamentous Lisfranc Injury: A Systematic Review and Meta-analysis. Orthop J Sports Med. 2023;11(8):23259671231186387. doi:10.1177/23259671231186387 https://doi.org/10.1177/23259671231186387</a:t>
            </a:r>
          </a:p>
          <a:p>
            <a:pPr>
              <a:spcAft>
                <a:spcPts val="800"/>
              </a:spcAft>
            </a:pPr>
            <a:r>
              <a:rPr sz="1200">
                <a:solidFill>
                  <a:srgbClr val="263238"/>
                </a:solidFill>
                <a:latin typeface="Calibri"/>
              </a:rPr>
              <a:t>[r35] Hardcastle PH, Reschauer R, Kutscha-Lissberg E, Schoffmann W. Injuries to the tarsometatarsal joint. Incidence, classification and treatment. J Bone Joint Surg Br. 1982;64(3):349-56. doi:10.1302/0301-620X.64B3.7096403 https://doi.org/10.1302/0301-620X.64B3.7096403</a:t>
            </a:r>
          </a:p>
          <a:p>
            <a:pPr>
              <a:spcAft>
                <a:spcPts val="800"/>
              </a:spcAft>
            </a:pPr>
            <a:r>
              <a:rPr sz="1200">
                <a:solidFill>
                  <a:srgbClr val="263238"/>
                </a:solidFill>
                <a:latin typeface="Calibri"/>
              </a:rPr>
              <a:t>[r36] Nunley JA, Vertullo CJ. Classification, investigation, and management of midfoot sprains: Lisfranc injuries in the athlete. Am J Sports Med. 2002;30(6):871-8. doi:10.1177/03635465020300061901 https://doi.org/10.1177/03635465020300061901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Mahmoud S, Hamad F, Riaz M, Ahmed G, Al Ateeq M, Ibrahim T. Reliability of the Lisfranc injury radiological classification (Myerson-modified Hardcastle classification system). Int Orthop. 2015;39(11):2215-8. doi:10.1007/s00264-015-2939-8 https://doi.org/10.1007/s00264-015-2939-8</a:t>
            </a:r>
          </a:p>
          <a:p>
            <a:pPr>
              <a:spcAft>
                <a:spcPts val="800"/>
              </a:spcAft>
            </a:pPr>
            <a:r>
              <a:rPr sz="1200">
                <a:solidFill>
                  <a:srgbClr val="263238"/>
                </a:solidFill>
                <a:latin typeface="Calibri"/>
              </a:rPr>
              <a:t>[r38] Talarico RH, Hamilton GA, Ford LA, Rush SM. Fracture dislocations of the tarsometatarsal joints: Analysis of interrater reliability in using the modified Hardcastle classification system. J Foot Ankle Surg. 2006;45(5):300-3. doi:10.1053/j.jfas.2006.06.006 https://doi.org/10.1053/j.jfas.2006.06.006</a:t>
            </a:r>
          </a:p>
          <a:p>
            <a:pPr>
              <a:spcAft>
                <a:spcPts val="800"/>
              </a:spcAft>
            </a:pPr>
            <a:r>
              <a:rPr sz="1200">
                <a:solidFill>
                  <a:srgbClr val="263238"/>
                </a:solidFill>
                <a:latin typeface="Calibri"/>
              </a:rPr>
              <a:t>[r39] Campbell ML, Sroka OC, Thorne T, Hakim A, Siebert MJ, Haller JM, et al. Midfoot Arthrodesis after Failed Lisfranc Open Reduction and Internal Fixation. J Orthop Trauma. 2025;39(8):425-432. doi:10.1097/BOT.0000000000002994 https://doi.org/10.1097/BOT.0000000000002994</a:t>
            </a:r>
          </a:p>
          <a:p>
            <a:pPr>
              <a:spcAft>
                <a:spcPts val="800"/>
              </a:spcAft>
            </a:pPr>
            <a:r>
              <a:rPr sz="1200">
                <a:solidFill>
                  <a:srgbClr val="263238"/>
                </a:solidFill>
                <a:latin typeface="Calibri"/>
              </a:rPr>
              <a:t>[r40] Tamir E, Essa A, Levi A, Beit Ner E, Kachko E, Finestone AS. Lisfranc Injury Diagnosis: What Is the Diagnostic Reliability of New Radiographic Signs Using Three-dimensional CT? Clin Orthop Relat Res. 2023;481(11):2271-2278. doi:10.1097/CORR.0000000000002657 https://doi.org/10.1097/CORR.0000000000002657</a:t>
            </a:r>
          </a:p>
          <a:p>
            <a:pPr>
              <a:spcAft>
                <a:spcPts val="800"/>
              </a:spcAft>
            </a:pPr>
            <a:r>
              <a:rPr sz="1200">
                <a:solidFill>
                  <a:srgbClr val="263238"/>
                </a:solidFill>
                <a:latin typeface="Calibri"/>
              </a:rPr>
              <a:t>[r41] Chen C, Jiang J, Wang C, Zou J, Shi Z, Yang Y. Is the diagnostic validity of conventional radiography for Lisfranc injury acceptable? J Foot Ankle Res. 2023;16(1):9. doi:10.1186/s13047-023-00608-0 https://doi.org/10.1186/s13047-023-00608-0</a:t>
            </a:r>
          </a:p>
          <a:p>
            <a:pPr>
              <a:spcAft>
                <a:spcPts val="800"/>
              </a:spcAft>
            </a:pPr>
            <a:r>
              <a:rPr sz="1200">
                <a:solidFill>
                  <a:srgbClr val="263238"/>
                </a:solidFill>
                <a:latin typeface="Calibri"/>
              </a:rPr>
              <a:t>[r42] Englanoff G, Anglin D, Hutson HR. Lisfranc fracture-dislocation: a frequently missed diagnosis in the emergency department. Ann Emerg Med. 1995;26(2):229-33. doi:10.1016/s0196-0644(95)70156-7 https://doi.org/10.1016/s0196-0644(95)70156-7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67</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Cassinelli SJ, Moss LK, Lee DC, Phillips J, Harris TG. Delayed Open Reduction Internal Fixation of Missed, Low-Energy Lisfranc Injuries. Foot Ankle Int. 2016;37(10):1084-1090. doi:10.1177/1071100716655355 https://doi.org/10.1177/1071100716655355</a:t>
            </a:r>
          </a:p>
          <a:p>
            <a:pPr>
              <a:spcAft>
                <a:spcPts val="800"/>
              </a:spcAft>
            </a:pPr>
            <a:r>
              <a:rPr sz="1200">
                <a:solidFill>
                  <a:srgbClr val="263238"/>
                </a:solidFill>
                <a:latin typeface="Calibri"/>
              </a:rPr>
              <a:t>[r44] Hawkinson MP, Tennent DJ, Belisle J, Osborn P. Outcomes of Lisfranc Injuries in an Active Duty Military Population. Foot Ankle Int. 2017;38(10):1115-1119. doi:10.1177/1071100717719532 https://doi.org/10.1177/1071100717719532</a:t>
            </a:r>
          </a:p>
          <a:p>
            <a:pPr>
              <a:spcAft>
                <a:spcPts val="800"/>
              </a:spcAft>
            </a:pPr>
            <a:r>
              <a:rPr sz="1200">
                <a:solidFill>
                  <a:srgbClr val="263238"/>
                </a:solidFill>
                <a:latin typeface="Calibri"/>
              </a:rPr>
              <a:t>[r45] Rammelt S, Schneiders W, Schikore H, Holch M, Heineck J, Zwipp H. Primary open reduction and fixation compared with delayed corrective arthrodesis in the treatment of tarsometatarsal (Lisfranc) fracture dislocation. J Bone Joint Surg Br. 2008;90(11):1499-506. doi:10.1302/0301-620X.90B11.20695 https://doi.org/10.1302/0301-620X.90B11.20695</a:t>
            </a:r>
          </a:p>
          <a:p>
            <a:pPr>
              <a:spcAft>
                <a:spcPts val="800"/>
              </a:spcAft>
            </a:pPr>
            <a:r>
              <a:rPr sz="1200">
                <a:solidFill>
                  <a:srgbClr val="263238"/>
                </a:solidFill>
                <a:latin typeface="Calibri"/>
              </a:rPr>
              <a:t>[r46] Yoshimoto K, Omodani T, Ishizuka K, Maruyama K, Kumaki M, Noguchi M, et al. Evaluating the accuracy of ultrasonography in the diagnosis of subtle Lisfranc injuries. J Exp Orthop. 2025;12(3):e70434. doi:10.1002/jeo2.70434 https://doi.org/10.1002/jeo2.70434</a:t>
            </a:r>
          </a:p>
          <a:p>
            <a:pPr>
              <a:spcAft>
                <a:spcPts val="800"/>
              </a:spcAft>
            </a:pPr>
            <a:r>
              <a:rPr sz="1200">
                <a:solidFill>
                  <a:srgbClr val="263238"/>
                </a:solidFill>
                <a:latin typeface="Calibri"/>
              </a:rPr>
              <a:t>[r47] Expert Panel on Musculoskeletal Imaging; Gorbachova T, Chang EY, Ha AS, Amini B, Dorfman SR, et al. ACR Appropriateness Criteria® Acute Trauma to the Foot. J Am Coll Radiol. 2020;17(5S):S2-S11. doi:10.1016/j.jacr.2020.01.019 https://doi.org/10.1016/j.jacr.2020.01.019</a:t>
            </a:r>
          </a:p>
          <a:p>
            <a:pPr>
              <a:spcAft>
                <a:spcPts val="800"/>
              </a:spcAft>
            </a:pPr>
            <a:r>
              <a:rPr sz="1200">
                <a:solidFill>
                  <a:srgbClr val="263238"/>
                </a:solidFill>
                <a:latin typeface="Calibri"/>
              </a:rPr>
              <a:t>[r48] Sun C, Miao X, Zhang M, Yang Y, Zhao H, Tang X, et al. Lisfranc injuries with dislocation the first tarsometatarsal joint: primary arthrodesis or internal fixation (a randomized controlled trial). Int Orthop. 2022;46(11):2529-2537. doi:10.1007/s00264-022-05478-y https://doi.org/10.1007/s00264-022-05478-y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67</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Fajardo Y, Maravi F, Stacey S, Parry J. Loss of reduction after screw fixation of Lisfranc joint injuries: Does screw type matter? Eur J Orthop Surg Traumatol. 2025;35(1):230. doi:10.1007/s00590-025-04367-5 https://doi.org/10.1007/s00590-025-04367-5</a:t>
            </a:r>
          </a:p>
          <a:p>
            <a:pPr>
              <a:spcAft>
                <a:spcPts val="800"/>
              </a:spcAft>
            </a:pPr>
            <a:r>
              <a:rPr sz="1200">
                <a:solidFill>
                  <a:srgbClr val="263238"/>
                </a:solidFill>
                <a:latin typeface="Calibri"/>
              </a:rPr>
              <a:t>[r50] Robertson GAJ, Ang KK, Maffulli N, Keenan G, Wood AM. Return to sport following Lisfranc injuries: A systematic review and meta-analysis. Foot Ankle Surg. 2019;25(5):654-664. doi:10.1016/j.fas.2018.07.008 https://doi.org/10.1016/j.fas.2018.07.008</a:t>
            </a:r>
          </a:p>
          <a:p>
            <a:pPr>
              <a:spcAft>
                <a:spcPts val="800"/>
              </a:spcAft>
            </a:pPr>
            <a:r>
              <a:rPr sz="1200">
                <a:solidFill>
                  <a:srgbClr val="263238"/>
                </a:solidFill>
                <a:latin typeface="Calibri"/>
              </a:rPr>
              <a:t>[r51] Ponkilainen V, Mäenpää H, Laine HJ, Partio N, Väistö O, Jousmäki J, et al. Operative versus non-operative treatment for non-displaced Lisfranc injuries: A two-center randomized clinical trial. Scand J Surg. 2025;114(2):153-161. doi:10.1177/14574969241295585 https://doi.org/10.1177/14574969241295585</a:t>
            </a:r>
          </a:p>
          <a:p>
            <a:pPr>
              <a:spcAft>
                <a:spcPts val="800"/>
              </a:spcAft>
            </a:pPr>
            <a:r>
              <a:rPr sz="1200">
                <a:solidFill>
                  <a:srgbClr val="263238"/>
                </a:solidFill>
                <a:latin typeface="Calibri"/>
              </a:rPr>
              <a:t>[r52] Gu W, Shi Z. Staged management of open Lisfranc injury: Experience from 14 patients. Medicine (Baltimore). 2017;96(17):e6699. doi:10.1097/MD.0000000000006699 https://doi.org/10.1097/MD.0000000000006699</a:t>
            </a:r>
          </a:p>
          <a:p>
            <a:pPr>
              <a:spcAft>
                <a:spcPts val="800"/>
              </a:spcAft>
            </a:pPr>
            <a:r>
              <a:rPr sz="1200">
                <a:solidFill>
                  <a:srgbClr val="263238"/>
                </a:solidFill>
                <a:latin typeface="Calibri"/>
              </a:rPr>
              <a:t>[r53] Ly TV, Coetzee JC. Treatment of primarily ligamentous Lisfranc joint injuries: primary arthrodesis compared with open reduction and internal fixation. A prospective, randomized study. J Bone Joint Surg Am. 2006;88(3):514-20. doi:10.2106/JBJS.E.00228 https://doi.org/10.2106/JBJS.E.00228</a:t>
            </a:r>
          </a:p>
          <a:p>
            <a:pPr>
              <a:spcAft>
                <a:spcPts val="800"/>
              </a:spcAft>
            </a:pPr>
            <a:r>
              <a:rPr sz="1200">
                <a:solidFill>
                  <a:srgbClr val="263238"/>
                </a:solidFill>
                <a:latin typeface="Calibri"/>
              </a:rPr>
              <a:t>[r54] Henning JA, Jones CB, Sietsema DL, Bohay DR, Anderson JG. Open reduction internal fixation versus primary arthrodesis for lisfranc injuries: a prospective randomized study. Foot Ankle Int. 2009;30(10):913-22. doi:10.3113/FAI.2009.0913 https://doi.org/10.3113/FAI.2009.0913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Stødle AH, Hvaal KH, Brøgger HM, Madsen JE, Husebye EE. Temporary Bridge Plating vs Primary Arthrodesis of the First Tarsometatarsal Joint in Lisfranc Injuries: Randomized Controlled Trial. Foot Ankle Int. 2020;41(8):901-910. doi:10.1177/1071100720925815 https://doi.org/10.1177/1071100720925815</a:t>
            </a:r>
          </a:p>
          <a:p>
            <a:pPr>
              <a:spcAft>
                <a:spcPts val="800"/>
              </a:spcAft>
            </a:pPr>
            <a:r>
              <a:rPr sz="1200">
                <a:solidFill>
                  <a:srgbClr val="263238"/>
                </a:solidFill>
                <a:latin typeface="Calibri"/>
              </a:rPr>
              <a:t>[r56] Ahmad J, Jones K. Randomized, Prospective Comparison of Bioabsorbable and Steel Screw Fixation of Lisfranc Injuries. J Orthop Trauma. 2016;30(12):676-681. doi:10.1097/BOT.0000000000000663 https://doi.org/10.1097/BOT.0000000000000663</a:t>
            </a:r>
          </a:p>
          <a:p>
            <a:pPr>
              <a:spcAft>
                <a:spcPts val="800"/>
              </a:spcAft>
            </a:pPr>
            <a:r>
              <a:rPr sz="1200">
                <a:solidFill>
                  <a:srgbClr val="263238"/>
                </a:solidFill>
                <a:latin typeface="Calibri"/>
              </a:rPr>
              <a:t>[r57] Feldman MW, Fucaloro S, Krivicich L, Kent S, Salzler MJ. Studies directly comparing Lisfranc injuries treated with primary arthrodesis or open reduction and internal fixation show no significant difference in return to sport and complications: A systematic review and meta-analysis. J Foot Ankle Surg. 2025;64(3):318-327. doi:10.1053/j.jfas.2025.02.005 https://doi.org/10.1053/j.jfas.2025.02.005</a:t>
            </a:r>
          </a:p>
          <a:p>
            <a:pPr>
              <a:spcAft>
                <a:spcPts val="800"/>
              </a:spcAft>
            </a:pPr>
            <a:r>
              <a:rPr sz="1200">
                <a:solidFill>
                  <a:srgbClr val="263238"/>
                </a:solidFill>
                <a:latin typeface="Calibri"/>
              </a:rPr>
              <a:t>[r58] Boksh K, Sharma A, Grindlay D, Divall P, Mangwani J. Dorsal bridge plating versus. Transarticular screw fixation for lisfranc injuries: A systematic review and meta-analysis. J Clin Orthop Trauma. 2020;11(3):508-513. doi:10.1016/j.jcot.2020.03.019 https://doi.org/10.1016/j.jcot.2020.03.019</a:t>
            </a:r>
          </a:p>
          <a:p>
            <a:pPr>
              <a:spcAft>
                <a:spcPts val="800"/>
              </a:spcAft>
            </a:pPr>
            <a:r>
              <a:rPr sz="1200">
                <a:solidFill>
                  <a:srgbClr val="263238"/>
                </a:solidFill>
                <a:latin typeface="Calibri"/>
              </a:rPr>
              <a:t>[r59] Cho J, Kim J, Min TH, Chun DI, Won SH, Park S, et al. Suture Button vs Conventional Screw Fixation for Isolated Lisfranc Ligament Injuries. Foot Ankle Int. 2021;42(5):598-608. doi:10.1177/1071100720976074 https://doi.org/10.1177/1071100720976074</a:t>
            </a:r>
          </a:p>
          <a:p>
            <a:pPr>
              <a:spcAft>
                <a:spcPts val="800"/>
              </a:spcAft>
            </a:pPr>
            <a:r>
              <a:rPr sz="1200">
                <a:solidFill>
                  <a:srgbClr val="263238"/>
                </a:solidFill>
                <a:latin typeface="Calibri"/>
              </a:rPr>
              <a:t>[r60] O'Connor KP, Olfson ER, Riehl JT. Flexible fixation versus open reduction internal fixation and primary arthrodesis for ligamentous Lisfranc injuries: A systematic review and meta-analysis. Foot (Edinb). 2024;61:102145. doi:10.1016/j.foot.2024.102145 https://doi.org/10.1016/j.foot.2024.102145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67</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Stavrakakis IM, Magarakis GE, Christoforakis Z. Percutaneous fixation of Lisfranc joint injuries: A systematic review of the literature. Acta Orthop Traumatol Turc. 2019;53(6):457-462. doi:10.1016/j.aott.2019.08.005 https://doi.org/10.1016/j.aott.2019.08.005</a:t>
            </a:r>
          </a:p>
          <a:p>
            <a:pPr>
              <a:spcAft>
                <a:spcPts val="800"/>
              </a:spcAft>
            </a:pPr>
            <a:r>
              <a:rPr sz="1200">
                <a:solidFill>
                  <a:srgbClr val="263238"/>
                </a:solidFill>
                <a:latin typeface="Calibri"/>
              </a:rPr>
              <a:t>[r62] Wagner E, Ortiz C, Villalón IE, Keller A, Wagner P. Early weight-bearing after percutaneous reduction and screw fixation for low-energy lisfranc injury. Foot Ankle Int. 2013;34(7):978-83. doi:10.1177/1071100713477403 https://doi.org/10.1177/1071100713477403</a:t>
            </a:r>
          </a:p>
          <a:p>
            <a:pPr>
              <a:spcAft>
                <a:spcPts val="800"/>
              </a:spcAft>
            </a:pPr>
            <a:r>
              <a:rPr sz="1200">
                <a:solidFill>
                  <a:srgbClr val="263238"/>
                </a:solidFill>
                <a:latin typeface="Calibri"/>
              </a:rPr>
              <a:t>[r63] Stavlas P, Roberts CS, Xypnitos FN, Giannoudis PV. The role of reduction and internal fixation of Lisfranc fracture-dislocations: a systematic review of the literature. Int Orthop. 2010;34(8):1083-91. doi:10.1007/s00264-010-1101-x https://doi.org/10.1007/s00264-010-1101-x</a:t>
            </a:r>
          </a:p>
          <a:p>
            <a:pPr>
              <a:spcAft>
                <a:spcPts val="800"/>
              </a:spcAft>
            </a:pPr>
            <a:r>
              <a:rPr sz="1200">
                <a:solidFill>
                  <a:srgbClr val="263238"/>
                </a:solidFill>
                <a:latin typeface="Calibri"/>
              </a:rPr>
              <a:t>[r64] Attia AK, Mahmoud K, Alhammoud A, d'Hooghe P, Farber D. Return to Play After Low-Energy Lisfranc Injuries in High-Demand Individuals: A Systematic Review and Meta-Analysis of Athletes and Active Military Personnel. Orthop J Sports Med. 2021;9(3):2325967120988158. doi:10.1177/2325967120988158 https://doi.org/10.1177/2325967120988158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Lesión de Lisfranc: la que se pasa por alto y la decisión de fijar o fusionar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