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Centromedular sin inestabilidad</c:v>
                </c:pt>
                <c:pt idx="1">
                  <c:v>AIS A</c:v>
                </c:pt>
                <c:pt idx="2">
                  <c:v>AIS C o D</c:v>
                </c:pt>
                <c:pt idx="3">
                  <c:v>AIS B</c:v>
                </c:pt>
                <c:pt idx="4">
                  <c:v>Cauda equina traumática</c:v>
                </c:pt>
              </c:strCache>
            </c:strRef>
          </c:cat>
          <c:val>
            <c:numRef>
              <c:f>Sheet1!$B$2:$B$6</c:f>
              <c:numCache>
                <c:formatCode>General</c:formatCode>
                <c:ptCount val="5"/>
                <c:pt idx="0">
                  <c:v>31.5</c:v>
                </c:pt>
                <c:pt idx="1">
                  <c:v>66.8</c:v>
                </c:pt>
                <c:pt idx="2">
                  <c:v>76.9</c:v>
                </c:pt>
                <c:pt idx="3">
                  <c:v>76.9</c:v>
                </c:pt>
                <c:pt idx="4">
                  <c:v>85.2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Sheet1!$A$2:$A$5</c:f>
              <c:strCache>
                <c:ptCount val="4"/>
                <c:pt idx="0">
                  <c:v>Centromedular</c:v>
                </c:pt>
                <c:pt idx="1">
                  <c:v>Brown-Séquard</c:v>
                </c:pt>
                <c:pt idx="2">
                  <c:v>Cono medular</c:v>
                </c:pt>
                <c:pt idx="3">
                  <c:v>Cauda equina</c:v>
                </c:pt>
              </c:strCache>
            </c:strRef>
          </c:cat>
          <c:val>
            <c:numRef>
              <c:f>Sheet1!$B$2:$B$5</c:f>
              <c:numCache>
                <c:formatCode>General</c:formatCode>
                <c:ptCount val="4"/>
                <c:pt idx="0">
                  <c:v>10.9</c:v>
                </c:pt>
                <c:pt idx="1">
                  <c:v>15.8</c:v>
                </c:pt>
                <c:pt idx="2">
                  <c:v>23.6</c:v>
                </c:pt>
                <c:pt idx="3">
                  <c:v>24.8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días</c:v>
                </c:pt>
              </c:strCache>
            </c:strRef>
          </c:tx>
          <c:spPr>
            <a:solidFill>
              <a:srgbClr val="0F5F6B"/>
            </a:solidFill>
          </c:spPr>
          <c:cat>
            <c:strRef>
              <c:f>Sheet1!$A$2:$A$4</c:f>
              <c:strCache>
                <c:ptCount val="3"/>
                <c:pt idx="0">
                  <c:v>Cauda equina</c:v>
                </c:pt>
                <c:pt idx="1">
                  <c:v>Centromedular</c:v>
                </c:pt>
                <c:pt idx="2">
                  <c:v>Medular anterior</c:v>
                </c:pt>
              </c:strCache>
            </c:strRef>
          </c:cat>
          <c:val>
            <c:numRef>
              <c:f>Sheet1!$B$2:$B$4</c:f>
              <c:numCache>
                <c:formatCode>General</c:formatCode>
                <c:ptCount val="3"/>
                <c:pt idx="0">
                  <c:v>19</c:v>
                </c:pt>
                <c:pt idx="1">
                  <c:v>31</c:v>
                </c:pt>
                <c:pt idx="2">
                  <c:v>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días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ICC</c:v>
                </c:pt>
              </c:strCache>
            </c:strRef>
          </c:tx>
          <c:spPr>
            <a:solidFill>
              <a:srgbClr val="0F5F6B"/>
            </a:solidFill>
          </c:spPr>
          <c:cat>
            <c:strRef>
              <c:f>Sheet1!$A$2:$A$4</c:f>
              <c:strCache>
                <c:ptCount val="3"/>
                <c:pt idx="0">
                  <c:v>Fuerza (motor)</c:v>
                </c:pt>
                <c:pt idx="1">
                  <c:v>Tacto ligero</c:v>
                </c:pt>
                <c:pt idx="2">
                  <c:v>Pinchazo</c:v>
                </c:pt>
              </c:strCache>
            </c:strRef>
          </c:cat>
          <c:val>
            <c:numRef>
              <c:f>Sheet1!$B$2:$B$4</c:f>
              <c:numCache>
                <c:formatCode>General</c:formatCode>
                <c:ptCount val="3"/>
                <c:pt idx="0">
                  <c:v>0.97</c:v>
                </c:pt>
                <c:pt idx="1">
                  <c:v>0.96</c:v>
                </c:pt>
                <c:pt idx="2">
                  <c:v>0.88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ICC</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ZPP motora</c:v>
                </c:pt>
                <c:pt idx="1">
                  <c:v>Grado AIS</c:v>
                </c:pt>
                <c:pt idx="2">
                  <c:v>Global</c:v>
                </c:pt>
                <c:pt idx="3">
                  <c:v>Nivel sensitivo</c:v>
                </c:pt>
                <c:pt idx="4">
                  <c:v>Completa o incompleta</c:v>
                </c:pt>
              </c:strCache>
            </c:strRef>
          </c:cat>
          <c:val>
            <c:numRef>
              <c:f>Sheet1!$B$2:$B$6</c:f>
              <c:numCache>
                <c:formatCode>General</c:formatCode>
                <c:ptCount val="5"/>
                <c:pt idx="0">
                  <c:v>54.7</c:v>
                </c:pt>
                <c:pt idx="1">
                  <c:v>57.3</c:v>
                </c:pt>
                <c:pt idx="2">
                  <c:v>74.6</c:v>
                </c:pt>
                <c:pt idx="3">
                  <c:v>91.1</c:v>
                </c:pt>
                <c:pt idx="4">
                  <c:v>95.3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NEXUS</c:v>
                </c:pt>
                <c:pt idx="1">
                  <c:v>Regla canadiense</c:v>
                </c:pt>
                <c:pt idx="2">
                  <c:v>TC moderna sola, lesión inestable (ambas &gt; 99,9 %)</c:v>
                </c:pt>
              </c:strCache>
            </c:strRef>
          </c:cat>
          <c:val>
            <c:numRef>
              <c:f>Sheet1!$B$2:$B$4</c:f>
              <c:numCache>
                <c:formatCode>General</c:formatCode>
                <c:ptCount val="3"/>
                <c:pt idx="0">
                  <c:v>99.0</c:v>
                </c:pt>
                <c:pt idx="1">
                  <c:v>100</c:v>
                </c:pt>
                <c:pt idx="2">
                  <c:v>99.9</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NEXUS</c:v>
                </c:pt>
                <c:pt idx="1">
                  <c:v>Regla canadiense</c:v>
                </c:pt>
                <c:pt idx="2">
                  <c:v>TC moderna sola, lesión inestable (ambas &gt; 99,9 %)</c:v>
                </c:pt>
              </c:strCache>
            </c:strRef>
          </c:cat>
          <c:val>
            <c:numRef>
              <c:f>Sheet1!$C$2:$C$4</c:f>
              <c:numCache>
                <c:formatCode>General</c:formatCode>
                <c:ptCount val="3"/>
                <c:pt idx="0">
                  <c:v>12.9</c:v>
                </c:pt>
                <c:pt idx="1">
                  <c:v>42.5</c:v>
                </c:pt>
                <c:pt idx="2">
                  <c:v>99.9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Radiografía simple</c:v>
                </c:pt>
                <c:pt idx="1">
                  <c:v>TC</c:v>
                </c:pt>
              </c:strCache>
            </c:strRef>
          </c:cat>
          <c:val>
            <c:numRef>
              <c:f>Sheet1!$B$2:$B$3</c:f>
              <c:numCache>
                <c:formatCode>General</c:formatCode>
                <c:ptCount val="2"/>
                <c:pt idx="0">
                  <c:v>52</c:v>
                </c:pt>
                <c:pt idx="1">
                  <c:v>98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STASCIS cervical: temprana (&lt; 24 h)</c:v>
                </c:pt>
                <c:pt idx="1">
                  <c:v>STASCIS cervical: tardía (≥ 24 h)</c:v>
                </c:pt>
                <c:pt idx="2">
                  <c:v>ECA toracolumbar: temprana (&lt; 24 h)</c:v>
                </c:pt>
                <c:pt idx="3">
                  <c:v>ECA toracolumbar: tardía (24-72 h)</c:v>
                </c:pt>
              </c:strCache>
            </c:strRef>
          </c:cat>
          <c:val>
            <c:numRef>
              <c:f>Sheet1!$B$2:$B$5</c:f>
              <c:numCache>
                <c:formatCode>General</c:formatCode>
                <c:ptCount val="4"/>
                <c:pt idx="0">
                  <c:v>19.8</c:v>
                </c:pt>
                <c:pt idx="1">
                  <c:v>8.8</c:v>
                </c:pt>
                <c:pt idx="2">
                  <c:v>24.3</c:v>
                </c:pt>
                <c:pt idx="3">
                  <c:v>5.6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PAM &lt; 85 mmHg por más de 2 h</c:v>
                </c:pt>
                <c:pt idx="1">
                  <c:v>PAM ≥ 85 mmHg sostenida</c:v>
                </c:pt>
              </c:strCache>
            </c:strRef>
          </c:cat>
          <c:val>
            <c:numRef>
              <c:f>Sheet1!$B$2:$B$3</c:f>
              <c:numCache>
                <c:formatCode>General</c:formatCode>
                <c:ptCount val="2"/>
                <c:pt idx="0">
                  <c:v>11</c:v>
                </c:pt>
                <c:pt idx="1">
                  <c:v>57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días</c:v>
                </c:pt>
              </c:strCache>
            </c:strRef>
          </c:tx>
          <c:spPr>
            <a:solidFill>
              <a:srgbClr val="0F5F6B"/>
            </a:solidFill>
          </c:spPr>
          <c:cat>
            <c:strRef>
              <c:f>Sheet1!$A$2:$A$4</c:f>
              <c:strCache>
                <c:ptCount val="3"/>
                <c:pt idx="0">
                  <c:v>Estancia hospitalaria</c:v>
                </c:pt>
                <c:pt idx="1">
                  <c:v>Estancia en UCI</c:v>
                </c:pt>
                <c:pt idx="2">
                  <c:v>Duración de la ventilación mecánica</c:v>
                </c:pt>
              </c:strCache>
            </c:strRef>
          </c:cat>
          <c:val>
            <c:numRef>
              <c:f>Sheet1!$B$2:$B$4</c:f>
              <c:numCache>
                <c:formatCode>General</c:formatCode>
                <c:ptCount val="3"/>
                <c:pt idx="0">
                  <c:v>7.39</c:v>
                </c:pt>
                <c:pt idx="1">
                  <c:v>10.2</c:v>
                </c:pt>
                <c:pt idx="2">
                  <c:v>13.1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días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Exacerbación respiratoria con intubación de urgencia (58 pacientes)</c:v>
                </c:pt>
                <c:pt idx="1">
                  <c:v>Choque neurogénico en lesión cervical</c:v>
                </c:pt>
                <c:pt idx="2">
                  <c:v>Úlcera por presión: magnitud global</c:v>
                </c:pt>
                <c:pt idx="3">
                  <c:v>Úlcera por presión hospitalaria en LMA cervical</c:v>
                </c:pt>
                <c:pt idx="4">
                  <c:v>Complicaciones con vasopresores para PAM ≥ 85 mmHg (mínimo del rango 74,0-94,0 % de 3 series)</c:v>
                </c:pt>
              </c:strCache>
            </c:strRef>
          </c:cat>
          <c:val>
            <c:numRef>
              <c:f>Sheet1!$B$2:$B$6</c:f>
              <c:numCache>
                <c:formatCode>General</c:formatCode>
                <c:ptCount val="5"/>
                <c:pt idx="0">
                  <c:v>22.4</c:v>
                </c:pt>
                <c:pt idx="1">
                  <c:v>29</c:v>
                </c:pt>
                <c:pt idx="2">
                  <c:v>32.36</c:v>
                </c:pt>
                <c:pt idx="3">
                  <c:v>45.7</c:v>
                </c:pt>
                <c:pt idx="4">
                  <c:v>74.0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AIS D sigue en D</c:v>
                </c:pt>
                <c:pt idx="1">
                  <c:v>AIS C pasa a D</c:v>
                </c:pt>
                <c:pt idx="2">
                  <c:v>AIS B pasa a D</c:v>
                </c:pt>
                <c:pt idx="3">
                  <c:v>AIS B pasa a C</c:v>
                </c:pt>
                <c:pt idx="4">
                  <c:v>AIS A pasa a incompleto</c:v>
                </c:pt>
              </c:strCache>
            </c:strRef>
          </c:cat>
          <c:val>
            <c:numRef>
              <c:f>Sheet1!$B$2:$B$6</c:f>
              <c:numCache>
                <c:formatCode>General</c:formatCode>
                <c:ptCount val="5"/>
                <c:pt idx="0">
                  <c:v>100</c:v>
                </c:pt>
                <c:pt idx="1">
                  <c:v>72.5</c:v>
                </c:pt>
                <c:pt idx="2">
                  <c:v>21.4</c:v>
                </c:pt>
                <c:pt idx="3">
                  <c:v>32.2</c:v>
                </c:pt>
                <c:pt idx="4">
                  <c:v>27.8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Paraplejía, Fawcett 2007 (135 pacientes)</c:v>
                </c:pt>
                <c:pt idx="1">
                  <c:v>Paraplejía, Zariffa 2011 (209 pacientes)</c:v>
                </c:pt>
                <c:pt idx="2">
                  <c:v>Tetraplejía, Marino 2011 (336 pacientes)</c:v>
                </c:pt>
                <c:pt idx="3">
                  <c:v>Tetraplejía, Kirshblum 2016 (72 pacientes)</c:v>
                </c:pt>
              </c:strCache>
            </c:strRef>
          </c:cat>
          <c:val>
            <c:numRef>
              <c:f>Sheet1!$B$2:$B$5</c:f>
              <c:numCache>
                <c:formatCode>General</c:formatCode>
                <c:ptCount val="4"/>
                <c:pt idx="0">
                  <c:v>12.6</c:v>
                </c:pt>
                <c:pt idx="1">
                  <c:v>18.2</c:v>
                </c:pt>
                <c:pt idx="2">
                  <c:v>29.8</c:v>
                </c:pt>
                <c:pt idx="3">
                  <c:v>34.7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Lesión medular aguda: clasificación ASIA y manejo inicial.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qué es una lesión medular aguda y qué significa "completa"; Epidemiología: cuántos, por qué y qué pasa en Latinoamérica; Mecanismo: lesión primaria, lesión secundaria y lesiones asociadas; Anatomía que necesitas para examinar: raíces, dermatomas, miotomas y tractos; Síndromes medulares incompletos: central, anterior, Brown-Séquard, cono y cauda; Clasificación: niveles, NLI, grado AIS y zona de preservación parcial; Diagnóstico inicial: sospechar, inmovilizar y separar tres tipos de choque; Examen físico: el ISNCSCI paso a paso, su fiabilidad y el reflejo bulbocavernoso; Imágenes: quién necesita imagen, TC y RM, con sensibilidad y especificidad; Algoritmo: de la llegada a la decisión quirúrgica; Tratamiento inicial: presión, vía aérea, fármacos y cirugía temprana; Técnica: inmovilizar, girar en bloque, intubar y titular la presión; Complicaciones precoces: tromboembolia, úlceras, disreflexia autonómica y otras; Pronóstico: qué esperar por grado AIS, tiempo y predictores; Rehabilitación: empieza el primer día. Estructura sugerida por el autor para diez minutos: Lámina 1 (apertura, 1 min): caso didáctico de un hombre mayor que cae de su altura y llega con debilidad en ambas manos. Pregunta: ¿qué nivel, qué grado y qué haces en la primera hora?. Lámina 2 (1 min): definición. Completa o incompleta se decide en S4-5, con tacto ligero, pinchazo, presión anal profunda y contracción anal voluntaria [r1]. Lámina 3 (1 min): el ISNCSCI. 28 dermatomas y 10 músculos clave por lado, más tacto rectal; el orden de clasificación es nivel sensitivo, motor, NLI, completa o incompleta, AIS y ZPP [r1]. Lámina 4 (1 min): errores frecuentes. La precisión de clasificación fue de 74,6 % en 107 profesionales, con ZPP y AIS como puntos débiles [r3]. Lámina 5 (1 min): choque neurogénico, hipovolémico y medular; excluye hemorragia antes de culpar a la médula [r11][r5]. Lámina 6 (1 min): perfusión. PAM de al menos 75-80 mmHg, sin elevarla activamente sobre 90-95 mmHg, por 3 a 7 días, con evidencia muy baja [r12]; el metaanálisis de 2026 no halló beneficio claro de escalar la PAM en todos [r15]. Lámina 7 (1 min): metilprednisolona. NASCIS II mostró beneficio motor dentro de 8 h [r16]; la guía de 2017 la deja como opción débil de 24 h [r20]; un metaanálisis no halló beneficio motor a largo plazo [r19]. Lámina 8 (1 min): cirugía. STASCIS: 19,8 % frente a 8,8 % con mejoría de 2 grados AIS [r21]; la guía de 2024 prefiere 24 h o menos [r23]. Lámina 9 (1 min): pronóstico. De 109 AIS C, el 72,5 % llegó a D al año [r27]; el bulbocavernoso inicial no predice [r6]. Lámina 10 (1 min): cierre con mensajes clave, y la barrera en Latinoamérica: el 70,9 % de los cirujanos cita el acceso a implantes y el 57,8 % la demora del traslado [r26].</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LMA se clasifica con el examen ISNCSCI: niveles sensitivo y motor, nivel neurológico, completa o incompleta según la preservación sacra en S4-5, y grado AIS de A a E (fuente: Rupp R y colaboradores, 2021). El tacto rectal (presión anal profunda y contracción anal voluntaria) cambia la clasificación: nunca lo omitas (fuente: Rupp R y colaboradores, 2021). Corrige la hipotensión (presión sistólica menor de 90 mmHg) y sostén la PAM: la guía de 2024 sugiere al menos 75-80 mmHg, sin elevarla activamente sobre 90-95 mmHg, por 3 a 7 días, con evidencia muy baja (fuente: Kwon BK y colaboradores, 2024). Choque neurogénico, hipovolémico y choque medular son tres cosas distintas: excluye hemorragia antes de atribuir la hipotensión a la médula (fuente: Consortium for Spinal Cord Medicine, 2008). La cirugía de descompresión dentro de 24 h es la opción preferida en adultos, sea cual sea el nivel: recomendación fuerte con evidencia moderada (fuente: Fehlings MG y colaboradores, 2024). La metilprednisolona no es rutina: las guías la dejan como opción débil dentro de 8 h y sin infusión de 48 h (fuente: Fehlings MG y colaboradores, 2017). La mayor parte de la recuperación ocurre en los primeros 6 a 9 meses, más rápido en los primeros 3, y el grado AIS inicial guía el pronóstico (fuente: Kirshblum S y colaboradores, 2021). Previene desde urgencias: tromboprofilaxis dentro de 72 h, piel, sonda, profilaxis de úlcera de estrés y vigilancia de disreflexia (fuente: Fehlings MG y colaboradores, 2017) (fuente: Consortium for Spinal Cord Medicine, 2008) (fuente: Krassioukov A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qué es una lesión medular aguda y qué significa "completa". Idea central. La lesión medular aguda (LMA) traumática es un corte súbito de la conducción de la médula, o de las raíces del cono y la cauda, que deja un déficit motor, sensitivo y autonómico por debajo del nivel lesionado. Para decidir y pronosticar importa menos la fractura que la función que sobrevive, y esa función se mide con un examen estandarizado, el ISNCSCI, junto con la escala AIS (fuente: Kirshblum S y colaboradores, 2021). Las palabras exactas. Si el tejido nervioso dañado dentro del canal es cervical, hablamos de tetraplejía y se afectan brazos, tronco, piernas y órganos pélvicos; si es torácico, lumbar o sacro, hablamos de paraplejía y los brazos quedan indemnes (fuente: Rupp R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convención, el cono y la cauda equina caben dentro de "paraplejía"; un plexo lumbosacro o un nervio periférico dañado fuera del canal, no (fuente: Rupp R y colaboradores, 2021). Y evita "tetraparesia" y "paraparesia": hacen creer que "plejía" equivale a lesión completa, y la gravedad ya la dice el grado AIS (fuente: Rupp R y colaboradores, 2021). Completa o incompleta. La pregunta que lo decide es una sola: ¿sobrevive algo de función en S4-5, el extremo más bajo de la médula? Con tacto ligero y pinchazo ausentes en S4-5, y también la presión anal profunda y la contracción anal voluntaria, la lesión es completa; si hay cualquiera de ellos, es incompleta (fuente: Rupp R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cubre este capítulo. (1) Cómo examinar y clasificar sin errores. (2) Qué hacer en las primeras horas para proteger la perfusión de la médula. (3) Cuándo y por qué descomprimir. (4) Qué esperar de la recuperación. Es apoyo de estudio: no reemplaza a tu tutor ni al protocolo de tu hospital. Con esto cerramos definición: qué es una lesión medular aguda y qué significa "completa". Sigamos con epidemiología: cuántos, por qué y qué pasa en latinoamérica.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cuántos, por qué y qué pasa en latinoamérica. Idea central. La LMA es poco frecuente pero muy costosa en años de vida con discapacidad. En Latinoamérica lo que más cambia de un hospital a otro no es el diagnóstico sino el acceso rápido a cirugía y a cuidados críticos. Cifras globales. El estudio de carga global de 2016 estimó 0,93 millones de casos nuevos de LMA en el mundo, con una incidencia estandarizada por edad de 13 por 100 000 habitantes (fuente: GBD 2016 Traumatic Brain Injury and Spinal Cord Injury Collaborators, 2019). Había 27,04 millones de casos prevalentes (fuente: GBD 2016 Traumatic Brain Injury and Spinal Cord Injury Collaborators, 2019). En casi todas las regiones, las dos causas que más casos nuevos aportaron fueron las caídas y los siniestros de tránsito (fuente: GBD 2016 Traumatic Brain Injury and Spinal Cord Injury Collaborators, 2019). La LMA aportó 9,5 millones de años vividos con discapacidad (fuente: GBD 2016 Traumatic Brain Injury and Spinal Cord Injury Collaborators, 2019). Qué grado AIS predomina al ingreso. Entre el 30 y el 60 % de los lesionados se clasifica al inicio como AIS A (fuente: Kirshblum S y colaboradores, 2021). Cerca del 13 % entra como AIS B (fuente: Kirshblum S y colaboradores, 2021). Cerca del 15 % entra como AIS C y entre el 20 y el 30 % como AIS D (fuente: Kirshblum S y colaboradores, 2021). Síndromes. En 839 ingresos a rehabilitación (serie con causas traumáticas y no traumáticas), el 20,9 % tenía un síndrome medular clínico, y el síndrome centromedular fue el más frecuente, con el 44,0 % de ellos (fuente: McKinley W y colaboradores, 2007). Latinoamérica. Una revisión de alcance halló solo 13 estudios, de Brasil, México, Argentina, Colombia, Chile y uno multinacional (fuente: Marchesini N y colaboradores, 2022). Lo que dejan ver: muchos politraumatizados, casi nada publicado sobre la etapa de UCI y una conducta quirúrgica y conservadora que cambia mucho de un centro a otro (fuente: Marchesini N y colaboradores, 2022). En una encuesta a 307 cirujanos de columna de AO Spine Latinoamérica, el 66,8 % operaba antes de 24 h una lesión AIS A, y el 76,9 % una AIS B o una AIS C/D (fuente: Teles AR y colaboradores, 2022). Para el síndrome de cauda equina traumático el porcentaje subía a 85,2 % (fuente: Teles AR y colaboradores, 2022). Para el síndrome centromedular sin inestabilidad bajaba a 31,5 % (fuente: Teles AR y colaboradores, 2022). Las barreras más citadas fueron el acceso a implantes, con el 70,9 %, y la demora del traslado al hospital de referencia, con el 57,8 % (fuente: Teles AR y colaboradores, 2022). Y el 85,4 % habría querido operar más temprano de lo que lo hacía (fuente: Teles AR y colaboradores, 2022). Ecuador. Sin dato verificable: en las bases abiertas consultadas no hallé series ecuatorianas de incidencia ni de tiempos a cirugía. No se estima de memoria. Mensaje práctico. Si tu hospital no puede descomprimir en 24 h, tu trabajo no termina: estabilizas perfusión y vía aérea, pides imagen y organizas el traslado temprano a un nivel de atención con capacidad (fuente: Consortium for Spinal Cord Medicine, 2008).</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«Cirugía antes de 24 h según el escenario (encuesta a 307 cirujanos de AO Spine Latinoamérica)» muestra lo siguiente. Cauda equina traumática: 85.2 por ciento (fuente: Teles AR y colaboradores, 2022). AIS B: 76.9 por ciento (fuente: Teles AR y colaboradores, 2022). AIS C o D: 76.9 por ciento (fuente: Teles AR y colaboradores, 2022). AIS A: 66.8 por ciento (fuente: Teles AR y colaboradores, 2022). Centromedular sin inestabilidad: 31.5 por ciento (fuente: Teles AR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«Datos clave de frecuencia y de acceso a cirugía» tiene 3 columnas: Dato, Valor, Qué significa para ti. Fila 1: Dato, Incidencia mundial de LMA (2016); Valor, 13 por 100 000 habitantes, estandarizada por edad (fuente: GBD 2016 Traumatic Brain Injury and Spinal Cord Injury Collaborators, 2019); Qué significa para ti, Es una lesión infrecuente pero costosa: conviene tener un protocolo escrito (opinión experta). Fila 2: Dato, Casos prevalentes; Valor, 27,04 millones (fuente: GBD 2016 Traumatic Brain Injury and Spinal Cord Injury Collaborators, 2019); Qué significa para ti, Hay muchas personas viviendo con LMA que consultarán por complicaciones. Fila 3: Dato, Grado AIS A al ingreso; Valor, 30 a 60 % (fuente: Kirshblum S y colaboradores, 2021); Qué significa para ti, Es un grupo grande de los que ingresan. Fila 4: Dato, Síndrome centromedular entre los síndromes; Valor, 44,0 % (fuente: McKinley W y colaboradores, 2007); Qué significa para ti, Es el síndrome incompleto que más verás. Fila 5: Dato, Cirujanos que operan en &lt; 24 h una lesión AIS A (encuesta latinoamericana); Valor, 66,8 % (fuente: Teles AR y colaboradores, 2022); Qué significa para ti, Cifra de referencia para comparar con la práctica de tu servicio. Fila 6: Dato, Cirujanos que operan en &lt; 24 h un centromedular sin inestabilidad (encuesta latinoamericana); Valor, 31,5 % (fuente: Teles AR y colaboradores, 2022); Qué significa para ti, Es donde más se retrasa la cirugía. (fuente: GBD 2016 Traumatic Brain Injury and Spinal Cord Injury Collaborators, 2019) (fuente: Kirshblum S y colaboradores, 2021) (fuente: McKinley W y colaboradores, 2007) (fuente: Teles AR y colaboradores, 2022). Con esto cerramos epidemiología: cuántos, por qué y qué pasa en latinoamérica. Sigamos con mecanismo: lesión primaria, lesión secundaria y lesiones asociadas.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lesión primaria, lesión secundaria y lesiones asociadas. Idea central. La LMA no es un golpe único. Hay una lesión primaria (el impacto, la compresión o la distracción) y una lesión secundaria (isquemia, edema, inflamación) que todavía podemos modificar. Esa ventana es la razón de ser del manejo inicial (fuente: Kwon BK y colaboradores, 2024). Qué la produce. En el mundo dominan las caídas y los accidentes de tránsito (fuente: GBD 2016 Traumatic Brain Injury and Spinal Cord Injury Collaborators, 2019). La lesión centromedular típica aparece en una persona con espondilosis cervical que sufre una hiperextensión, muchas veces una caída, con o sin fractura (fuente: Rupp R y colaboradores, 2021). El síndrome medular anterior se asocia con mecanismos de flexión, con daño directo por un fragmento óseo o un disco, o con falta de riego por oclusión de la arteria espinal anterior (fuente: McKinley W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herida penetrante tiene más probabilidad de dejar una lesión neurológicamente completa que el trauma cerrado, y reduce la conversión de grado AIS al año (fuente: Kirshblum S y colaboradores, 2021). Por qué la perfusión pesa tanto. Una médula lesionada no regula bien su propio flujo, y cuando baja la presión sistólica el tejido sufre más que uno sano (fuente: Kwon BK y colaboradores, 2024). Por eso la guía junta la presión arterial y la descompresión quirúrgica bajo una misma lógica: mejorar el riego y el oxígeno que recibe el tejido recuperable, y así frenar la isquemia secundaria (fuente: Kwon BK y colaboradores, 2024). Lesiones asociadas que no se deben perder. Antes de cerrar la evaluación, busca lo que acompaña a la lesión medular.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Primero, una encuesta terciaria completa (fuente: Consortium for Spinal Cord Medicine, 2008). Después, lesión de tórax y abdomen, con sonda nasogástrica si hay que descomprimir el abdomen (fuente: Consortium for Spinal Cord Medicine, 2008). Si el trauma fue de alta energía, piensa en la aorta; si la lesión es cervical, considera angio-TC o angio-RM para descartar daño cerebrovascular (fuente: Consortium for Spinal Cord Medicine, 2008). Las fracturas de las extremidades se fijan temprano (fuente: Consortium for Spinal Cord Medicine, 2008). Y no te confíes de una imagen ósea normal: existe la lesión medular sin anormalidad radiológica (SCIWORA) (fuente: Consortium for Spinal Cord Medicine, 2008). Con esto cerramos mecanismo: lesión primaria, lesión secundaria y lesiones asociadas. Sigamos con anatomía que necesitas para examinar: raíces, dermatomas, miotomas y tractos.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que necesitas para examinar: raíces, dermatomas, miotomas y tractos. Idea central. Para examinar bien necesitas dos mapas en la cabeza: por dónde sale cada raíz (dermatomas y miotomas) y por dónde viajan los tractos dentro de la médula, porque de ahí nacen los síndromes. Raíces. El cuello tiene una raíz más que vértebras: C8 no tiene vértebra propia y emerge entre C7 y T1, mientras que de C1 a C7 cada raíz toma el nombre de la vértebra que queda por debajo (fuente: Rupp R y colaboradores, 2021). Para el examen estándar, C1 no aporta un punto sensitivo (fuente: Rupp R y colaboradores, 2021). En tórax y región lumbar la regla se invierte: cada una de las 12 torácicas y 5 lumbares sale por debajo de la vértebra de su nombre; las sacras lo hacen por los agujeros del sacro (fuente: Rupp R y colaboradores, 2021). El cordón termina, como referencia, a la altura de L1-L2 (cono medular), y desde ahí el saco dural solo lleva raíces lumbosacras: la cauda equina (fuente: Rupp R y colaboradores, 2021). Dermatoma y miotoma. Cada raíz tiene su dermatoma (la piel que sensa) y su miotoma (los músculos que mueve). El reparto, eso sí, es cruzado: casi ningún músculo vive de una sola raíz, ni ninguna raíz alimenta un solo músculo (fuente: Rupp R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Asignar un "músculo clave" a cada segmento es entonces un atajo pedagógico, y explica por qué perder una de sus dos raíces lo deja débil y no paralizado (fuente: Rupp R y colaboradores, 2021). Tractos que explican los síndromes. Por fuera corren los haces de sustancia blanca, a lo largo de la médula; por dentro, la sustancia gris guarda la mayoría de las neuronas (fuente: Rupp R y colaboradores, 2021). Cuando falla el territorio anterior (síndrome medular anterior), caen los tractos corticoespinal y espinotalámico y las columnas dorsales se salvan: desaparecen fuerza, dolor y temperatura, y quedan el tacto ligero y la posición articular (fuente: Rupp R y colaboradores, 2021). En una hemisección tipo Brown-Séquard el déficit es cruzado: propiocepción, vibración y fuerza se pierden del mismo lado, y dolor y temperatura del lado contrario (fuente: Rupp R y colaboradores, 2021). Qué ver en las figuras. El corte clásico de Gray muestra la médula dentro de sus meninges y cómo las raíces anterior y posterior se juntan en el nervio espinal. El esquema de tractos marca en rojo los descendentes (motores) y en azul los ascendentes (sensitivos): úsalo para ubicar qué se pierde en cada síndrome.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«Tractos y qué se pierde cuando fallan» tiene 3 columnas: Tracto o grupo, Qué examinas para evaluarlo, Dónde lo ves afectado. Fila 1: Tracto o grupo, Corticoespinal; Qué examinas para evaluarlo, Fuerza voluntaria, escala 0 a 5; Dónde lo ves afectado, Síndrome anterior; del mismo lado en Brown-Séquard (fuente: Rupp R y colaboradores, 2021). Fila 2: Tracto o grupo, Espinotalámico; Qué examinas para evaluarlo, Pinchazo (dolor) y temperatura; Dónde lo ves afectado, Síndrome anterior; del lado contrario en Brown-Séquard (fuente: Rupp R y colaboradores, 2021). Fila 3: Tracto o grupo, Columnas dorsales; Qué examinas para evaluarlo, Posición y movimiento articular (elemento opcional del ISNCSCI); vibración, fuera del ISNCSCI; Dónde lo ves afectado, Del mismo lado en Brown-Séquard; respetadas en el síndrome anterior (fuente: Rupp R y colaboradores, 2021). (fuente: Rupp R y colaboradores, 2021). Con esto cerramos anatomía que necesitas para examinar: raíces, dermatomas, miotomas y tractos. Sigamos con síndromes medulares incompletos: central, anterior, brown-séquard, cono y cauda.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síndromes medulares incompletos: central, anterior, brown-séquard, cono y cauda. Idea central. Los síndromes incompletos son patrones anatómicos, no parte de la clasificación AIS. Te dicen qué parte de la médula falló, pero el grado AIS sigue mandando en el pronóstico (fuente: Rupp R y colaboradores, 2021) (fuente: Engel-Haber E y colaboradores, 2024). Síndrome centromedular. Es el más común de todos. El escenario clásico es una persona con espondilosis cervical que sufre una hiperextensión, y el sello clínico es más debilidad en los brazos que en las piernas (fuente: Rupp R y colaboradores, 2021). En la serie de McKinley sus pacientes eran los mayores y los que llegaban más dependientes a rehabilitación (fuente: McKinley W y colaboradores, 2007). Pero "centromedular" es una etiqueta vaga: cuando se separó con criterios medibles, entre 1490 tetraplejías motoras incompletas el 17,5 % cumplió criterios de síndrome completo, el 25,6 % de síndrome unilateral y el 9 % de síndrome limítrofe (fuente: Engel-Haber E y colaboradores, 2024). Estos subgrupos eran más a menudo AIS D, pero al alta funcionaban casi igual que el resto de las tetraplejías incompletas; lo que de verdad separó los resultados fue el grado AIS, no la etiqueta (fuente: Engel-Haber E y colaboradores, 2024). Síndrome de Brown-Séquard. Piensa en una hemisección de la médula. Verlo "de libro" es raro: en la práctica se mezcla con rasgos de síndrome central, mezcla que algunos llaman Brown-Séquard plus (fuente: Rupp R y colaboradores, 2021). En una serie de rehabilitación, los pacientes con Brown-Séquard cervical ganaron más función que los centromedulares (fuente: McKinley W y colaboradores, 2007). Síndrome medular anterior. El paciente sigue sintiendo el roce y sabe dónde están sus articulaciones, pero desde el nivel hacia abajo no mueve y no distingue dolor ni temperatura (fuente: Rupp R y colaboradores, 2021). Es raro: se ha descrito en el 2,7 % de las LMA traumáticas, y su pronóstico motor es malo, con solo 10 a 20 % de probabilidad de recuperar músculo, según lo recogido en la introducción de la serie de McKinley (fuente: McKinley W y colaboradores, 2007). En esa serie fue el de estancia de rehabilitación más larga, con 36 días (fuente: McKinley W y colaboradores, 2007). Cono medular y cauda equina. En la cauda equina fallan raíces: piernas flácidas, vejiga e intestino arrefléxicos y sin reflejos sacros (fuente: Rupp R y colaboradores, 2021). El cono queda más arriba (zona L1-L2) y por eso puede dar signos de primera motoneurona junto con los de raíz; si la lesión del cono es alta, el bulbocavernoso y el reflejo anal pueden persistir, y a la cabecera del paciente separarlo de la cauda a veces no es posible (fuente: Rupp R y colaboradores, 2021). En la serie de McKinley sus resultados funcionales fueron similares (fuente: McKinley W y colaboradores, 2007). La cauda equina por disco, con su urgencia propia, tiene su capítulo hermano. Para qué sirve en la decisión. El patrón te orienta sobre el mecanismo, la imagen que necesitas y la conversación con la familia. La decisión de operar y el pronóstico se anclan en el grado AIS y en la compresión que muestra la imagen, no en el nombre del síndrome (fuente: Engel-Haber 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«Autocuidado (FIM) al ingreso a rehabilitación por síndrome; a mayor puntaje, más independencia (serie con causas traumáticas y no traumáticas)» muestra lo siguiente. Centromedular: 10.9 puntos (fuente: McKinley W y colaboradores, 2007). Brown-Séquard: 15.8 puntos (fuente: McKinley W y colaboradores, 2007). Cono medular: 23.6 puntos (fuente: McKinley W y colaboradores, 2007). Cauda equina: 24.8 puntos (fuente: McKinley W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«Estancia en rehabilitación según el síndrome» muestra lo siguiente. Cauda equina: 19 días (fuente: McKinley W y colaboradores, 2007). Centromedular: 31 días (fuente: McKinley W y colaboradores, 2007). Medular anterior: 36 días (fuente: McKinley W y colaboradores, 2007). En el documento Word de este tema encontrarás además: Síndromes medulares incompletos: patrón clínico y qué esperar. Con esto cerramos síndromes medulares incompletos: central, anterior, brown-séquard, cono y cauda. Sigamos con clasificación: niveles, nli, grado ais y zona de preservación parcial.</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niveles, nli, grado ais y zona de preservación parcial. Idea central. Clasificar es responder seis preguntas en orden: nivel sensitivo, nivel motor, nivel neurológico, completa o incompleta, grado AIS y zona de preservación parcial. Seguir ese orden ayuda a no mezclar los niveles (fuente: Rupp R y colaboradores, 2021). El orden. (1) Nivel sensitivo de cada lado: el dermatoma normal más caudal para pinchazo y para tacto ligero (fuente: Rupp R y colaboradores, 2021). (2) Nivel motor de cada lado. (3) Nivel neurológico de lesión (NLI): el más rostral de los cuatro niveles posibles, dos sensitivos y dos motores (fuente: Rupp R y colaboradores, 2021). (4) Completa o incompleta, según la preservación sacra. (5) Grado AIS. (6) Zona de preservación parcial (ZPP), que es el paso 6 de la hoja de clasificación (fuente: Rupp R y colaboradores, 2021). Cómo se arma el nivel motor. Busca el músculo clave más caudal que consiga fuerza de 3 o más, con la condición de que los de arriba estén normales (fuente: Rupp R y colaboradores, 2021). Un ejemplo: C7 sin actividad, C6 con grado 3 y C5 con grado 5 dan un nivel motor C6 en ese lado (fuente: Rupp R y colaboradores, 2021). Y donde no hay músculo clave que probar (C1 a C4, T2 a L1, S2 a S5), el nivel motor se toma igual al sensitivo, siempre que lo motor de arriba sea normal (fuente: Rupp R y colaboradores, 2021). Los grados AIS. A: ninguna función sacra, lesión completa (fuente: Rupp R y colaboradores, 2021). B: hay sensibilidad en S4-5 y ninguna función motora a más de tres niveles bajo el nivel motor de cada lado (fuente: Rupp R y colaboradores, 2021). C y D son lesiones motoras incompletas y se separan contando músculos (fuente: Rupp R y colaboradores, 2021): en C, menos de la mitad de los músculos clave bajo el NLI llega a fuerza de 3 (fuente: Rupp R y colaboradores, 2021), y en D, la mitad o más lo logra (fuente: Rupp R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 exámenes normales en alguien que antes tuvo déficit (fuente: Rupp R y colaboradores, 2021). Dos reglas que se confunden. Dos reglas parecidas que no se deben mezclar. Entre B y C manda el nivel motor de cada lado, y si el caso parece B, completa el examen con músculos no clave ubicados más de tres niveles bajo ese nivel (fuente: Rupp R y colaboradores, 2021). Entre C y D manda el NLI único (fuente: Rupp R y colaboradores, 2021). Qué cambió en 2019. La ZPP dejó de ser exclusiva de las lesiones completas: se anota también en las incompletas a las que les falta la contracción anal voluntaria o la sensibilidad sacra, y así definida pronostica mejor (fuente: Rupp R y colaboradores, 2021). Apareció el asterisco () para señalar que un valor examinado está alterado por algo ajeno a la LMA, y se dejó de recomendar el "5" (fuente: Rupp R y colaboradores, 2021). Dónde se equivoca la gente. Se pidió a 107 profesionales que clasificaran casos con la última edición: acertaron en 74,6 % del total; lo más fácil fue decir si la lesión era completa (95,3 %) y el nivel sensitivo (91,1 %), y lo más difícil la ZPP motora (54,7 %) y el grado AIS (57,3 %) (fuente: Snider BA y colaboradores, 2023). Los tropiezos típicos fueron documentar condiciones ajenas a la médula y calcular la ZPP en lesiones incompletas (fuente: Snider BA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«Los grados de la escala AIS» tiene 3 columnas: Grado, Qué significa, Qué buscar para asignarlo. Fila 1: Grado, A; Qué significa, Completa; Qué buscar para asignarlo, Sin función sensitiva ni motora en S4-5 (fuente: Rupp R y colaboradores, 2021). Fila 2: Grado, B; Qué significa, Sensitiva incompleta; Qué buscar para asignarlo, Sensibilidad en S4-5 y ninguna función motora más de tres niveles bajo el nivel motor de cada lado (fuente: Rupp R y colaboradores, 2021). Fila 3: Grado, C; Qué significa, Motora incompleta, función débil; Qué buscar para asignarlo, Menos de la mitad de los músculos clave bajo el NLI con fuerza de 3 o más (fuente: Rupp R y colaboradores, 2021). Fila 4: Grado, D; Qué significa, Motora incompleta, función útil; Qué buscar para asignarlo, La mitad o más de los músculos clave bajo el NLI con fuerza de 3 o más (fuente: Rupp R y colaboradores, 2021). Fila 5: Grado, E; Qué significa, Normal; Qué buscar para asignarlo, Sensibilidad y fuerza normales en todos los segmentos en alguien con déficit previo (fuente: Rupp R y colaboradores, 2021). (fuente: Rupp R y colaboradores, 2021). Con esto cerramos clasificación: niveles, nli, grado ais y zona de preservación parcial. Sigamos con diagnóstico inicial: sospechar, inmovilizar y separar tres tipos de choque.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inicial: sospechar, inmovilizar y separar tres tipos de choque. Idea central. La LMA se sospecha por el mecanismo y por los signos, se confirma con el examen neurológico estandarizado y se completa con imagen. Mientras tanto la médula se protege inmovilizando y perfundiendo (fuente: Consortium for Spinal Cord Medicine, 2008). A quién sospechar. Quien llega de la escena con alguno de estos cinco datos tiene riesgo de lesión cervical: conciencia alterada, intoxicación, fractura de extremidad u otra lesión que distrae, déficit neurológico focal o dolor espinal (fuente: Consortium for Spinal Cord Medicine, 2008). La conducta es la misma para todo paciente con posible lesión espinal: inmovilizar desde el lugar del accidente hasta el tratamiento definitivo (fuente: Consortium for Spinal Cord Medicine, 2008), con collar rígido más soportes laterales sobre tabla o su equivalente (fuente: Consortium for Spinal Cord Medicine, 2008). Ya en urgencias, sácalo de la tabla cuanto antes a una superficie firme y acolchada sin perder el alineamiento, y muévelo en bloque (fuente: Consortium for Spinal Cord Medicine, 2008). Tres cosas que se confunden: choque neurogénico, hipovolémico y choque medular. Choque neurogénico: la médula pierde el tono simpático y aparecen hipotensión y bradicardia; es típico cuando la lesión está sobre T6 (fuente: Ko HY, 2018). Choque medular: es la depresión transitoria de los reflejos y del tono bajo la lesión, de causa fisiológica y no anatómica; se examina con el martillo, no con el tensiómetro, aunque convive con el componente autonómico (fuente: Ko HY, 2018). Y choque hipovolémico, el que no puedes pasar por alto: antes de atribuir la hipotensión a la médula, la guía de manejo temprano pide descartar otras lesiones y medir el déficit de base o el lactato (fuente: Consortium for Spinal Cord Medicine, 2008).</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dicen los números. ¿Qué tan frecuente es? Depende de cómo lo definas. En una cohorte de 84 adultos (56 cervicales y 28 torácicos) las cifras variaron mucho entre definiciones, y al combinar criterios hemodinámicos y de laboratorio la incidencia fue de 29 % en lesión cervical (fuente: Ruiz IA y colaboradores, 2018). Lo que más explicaba las discrepancias entre estudios era la hipovolemia (fuente: Ruiz IA y colaboradores, 2018). El choque medular tiene fases. Un modelo clásico lo divide en cuatro fases (fuente: Ditunno JF y colaboradores, 2004): arreflexia o hiporreflexia de 0 a 24 h, regreso inicial de reflejos de 1 a 3 días, hiperreflexia temprana de 4 días a 1 mes y espasticidad con hiperreflexia de 1 a 12 meses (fuente: Ko HY, 2018). Lo que no existe es un criterio único para declararlo terminado (fuente: Ko HY, 2018). Bradicardia. La lesión cervical aguda puede enlentecer el corazón hasta la hipotensión o la asistolia; ese riesgo se concentra en las primeras 2 semanas (fuente: Consortium for Spinal Cord Medicine, 2008). Para el vasopresor, esa guía elige un fármaco que actúe sobre receptores alfa y beta (dopamina, noradrenalina o adrenalina): uno reemplaza el tono simpático perdido y el otro da soporte cronotrópico (fuente: Consortium for Spinal Cord Medicine, 2008). Después, el examen. Haz un examen neurológico basal y repítelo en serie para detectar deterioro o mejoría (fuente: Consortium for Spinal Cord Medicine, 2008). El paso a paso va en el bloque siguiente.</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«Choque neurogénico, hipovolémico y choque medular: tres problemas distintos» tiene 4 columnas: Rasgo, Choque neurogénico, Choque hipovolémico, Choque medular. Fila 1: Rasgo, Qué es; Choque neurogénico, Pérdida del tono simpático con hipotensión y bradicardia, típico sobre T6 (fuente: Ko HY, 2018); Choque hipovolémico, Pérdida de volumen por otra lesión: hay que buscarla antes de culpar a la médula (fuente: Consortium for Spinal Cord Medicine, 2008); Choque medular, Depresión transitoria de reflejos y tono bajo la lesión, fisiológica y no anatómica (fuente: Ko HY, 2018). Fila 2: Rasgo, Cómo se ve; Choque neurogénico, Hipotensión, bradicardia y piel hiperémica (fuente: Ko HY, 2018); Choque hipovolémico, Taquicardia y piel fría es lo habitual (práctica habitual / opinión experta); Choque medular, Flacidez, arreflexia y pérdida de tono; fases de 0 a 24 h, 1 a 3 días, 4 días a 1 mes y 1 a 12 meses (fuente: Ko HY, 2018). Fila 3: Rasgo, Cómo se mide o se confirma; Choque neurogénico, Se acepta tras excluir otras causas; con criterios hemodinámicos y de laboratorio fue del 29 % en lesión cervical (fuente: Ruiz IA y colaboradores, 2018); Choque hipovolémico, Déficit de base o lactato para medir la gravedad del choque (fuente: Consortium for Spinal Cord Medicine, 2008); Choque medular, Examen neurológico y de reflejos seriado; no hay un criterio único de fin (fuente: Ko HY, 2018). Fila 4: Rasgo, Qué haces; Choque neurogénico, Volumen sin sobrecarga y, luego, vasopresor con acción alfa y beta (fuente: Consortium for Spinal Cord Medicine, 2008); Choque hipovolémico, Control de la fuente de sangrado y reposición, según tu protocolo ATLS (capítulo hermano); Choque medular, Soporte general; interpreta con cautela el examen de reflejos mientras dure (práctica habitual / opinión experta). (fuente: Ko HY, 2018) (fuente: Ruiz IA y colaboradores, 2018) (fuente: Consortium for Spinal Cord Medicine, 2008). Con esto cerramos diagnóstico inicial: sospechar, inmovilizar y separar tres tipos de choque. Sigamos con examen físico: el isncsci paso a paso, su fiabilidad y el reflejo bulbocavernoso.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el isncsci paso a paso, su fiabilidad y el reflejo bulbocavernoso. Idea central. El ISNCSCI es un examen corto de dos mitades, sensibilidad y fuerza, más un tacto rectal. Casi todos los errores de clasificación nacen de hacerlo desordenado o de documentar mal lo que no se pudo examinar (fuente: Rupp R y colaboradores, 2021) (fuente: Snider BA y colaboradores, 2023). Condiciones. Acuesta al paciente boca arriba; solo el tacto rectal admite posición lateral. Así, el examen de hoy se puede comparar con el de mañana (fuente: Rupp R y colaboradores, 2021). Con columna inestable y sin ortesis, el giro para el tacto rectal es en bloque (fuente: Rupp R y colaboradores, 2021). Y no pierdas tiempo en reflejos tendinosos: el ISNCSCI no los usa para clasificar (fuente: Rupp R y colaboradores, 2021). Sensibilidad. Hay un punto clave por dermatoma, 28 por lado desde C2 hasta S4-5, y en cada uno pruebas dos modalidades (fuente: Rupp R y colaboradores, 2021). Tacto ligero: ojos del paciente cerrados y una sola pasada de mecha de algodón, en un trayecto de 1 cm como máximo (fuente: Rupp R y colaboradores, 2021). Para el pinchazo, un alfiler de seguridad abierto: un extremo agudo y otro romo, y el paciente debe distinguirlos (fuente: Rupp R y colaboradores, 2021). La vara de medir es la cara: 0 si no siente, 1 si siente distinto, 2 si siente igual que en la mejilla (fuente: Rupp R y colaboradores, 2021). ¿Dudas? Pide 10 intentos: 8 aciertos son el estándar, porque así adivinar por azar queda por debajo del 5 % (fuente: Rupp R y colaboradores, 2021). Fuerza. Para la fuerza usas 10 pares de miotomas (C5 a T1 y L2 a S1), de arriba hacia abajo, con una escala de 6 grados que va de 0 a 5 (fuente: Rupp R y colaboradores, 2021). Cuidado con la cadera si sospechas lesión aguda bajo T8: no la flexiones, activa ni pasivamente, más allá de 90°, porque aumentas el estrés en cifosis de la columna lumbar (fuente: Rupp R y colaboradores, 2021). Tacto rectal. Con el dedo en el recto buscas dos cosas que mueven el grado AIS: si el paciente nota presión anal profunda (DAP) y si puede contraer el esfínter a voluntad (VAC) (fuente: Rupp R y colaboradores, 2021). Se le dice "apriete mi dedo como si quisiera aguantar una evacuación" (fuente: Rupp R y colaboradores, 2021). Si la contracción aparece solo al pujar, sospecha un reflejo y anótala como ausente (fuente: Rupp R y colaboradores, 2021). Cuando ya hay tacto ligero o pinchazo en S4-5, te ahorras la DAP, pero el tacto rectal no se omite: la VAC solo se encuentra así (fuente: Rupp R y colaboradores, 2021). Puntajes. Por lado, el máximo es de 56 puntos para tacto ligero y 56 para pinchazo: 112 en total (fuente: Rupp R y colaboradores, 2021). En lo motor hay dos escalas separadas, de hasta 50 puntos en los miembros superiores y de 50 en los inferiores, y hace años que no se aconseja sumarlas (fuente: Rupp R y colaboradores, 2021). Lo que no se pudo examinar. Cuando algo no se puede examinar (yeso, quemadura, amputación), escribe NT y no un número (fuente: Rupp R y colaboradores, 2021). Si ese NT te impide fijar niveles o el grado AIS, el resultado es ND, y dejas el motivo escrito en comentarios (fuente: Rupp R y colaboradores, 2021). Si el valor está alterado por algo que no es la LMA, registras lo que encontraste, lo marcas con asterisco y aclaras en comentarios cómo lo consideraste para clasificar (fuente: Rupp R y colaboradores, 2021). Fiabilidad. En un estudio de fiabilidad participaron 16 examinadores entrenados y 16 pacientes (cada examinador evaluó a 3): la concordancia fue alta en fuerza (ICC de 0,97) y en tacto ligero (0,96), y algo menor en pinchazo (0,88) (fuente: Marino RJ y colaboradores, 2008). Al repetir el examen, en lesiones completas la variación fue pequeña (menos de 2 puntos en fuerza y de 7 en sensibilidad), pero en las incompletas fue grande (fuente: Marino RJ y colaboradores, 2008). Traducción: el examen es reproducible, aunque cuanto más incompleta la lesión, más oscila. Y al pasar de examinar a clasificar, la precisión de los profesionales fue de solo 74,6 %, por eso hace falta entrenamiento formal (fuente: Snider BA y colaboradores, 2023). Reflejo bulbocavernoso y choque medular. ¿Cuándo termina el choque medular? Depende de a quién preguntes: para unos, cuando vuelve el bulbocavernoso; para otros, cuando vuelven los reflejos tendinosos (fuente: Ko HY, 2018). Y una advertencia: si en una lesión cervical alta el arco sacro sigue respondiendo en pleno choque medular, eso no es preservación sacra (fuente: Ko HY, 2018). En el registro NACTN (769 pacientes) el reflejo estaba presente en 311 (40,4 %) y ausente en 458 (59,6 %) en la evaluación inicial (fuente: Mansoor Ali D y colaboradores, 2023). Como no se relacionó con la conversión de grado AIS ni con el cambio del puntaje motor, no sirve como marcador pronóstico (fuente: Mansoor Ali D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«Concordancia entre examinadores entrenados (ICC; 1 es concordancia perfecta)» muestra lo siguiente. Fuerza (motor): 1 ICC (fuente: Marino RJ y colaboradores, 2008). Tacto ligero: 1 ICC (fuente: Marino RJ y colaboradores, 2008). Pinchazo: 0.9 ICC (fuente: Marino RJ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«Precisión de 107 profesionales al clasificar casos con la edición 2019 del ISNCSCI» muestra lo siguiente. Completa o incompleta: 95.3 por ciento (fuente: Snider BA y colaboradores, 2023). Nivel sensitivo: 91.1 por ciento (fuente: Snider BA y colaboradores, 2023). Global: 74.6 por ciento (fuente: Snider BA y colaboradores, 2023). Grado AIS: 57.3 por ciento (fuente: Snider BA y colaboradores, 2023). ZPP motora: 54.7 por ciento (fuente: Snider BA y colaboradores, 2023). En el documento Word de este tema encontrarás además: Músculos clave y puntos sensitivos clave (selección para recordar). Con esto cerramos examen físico: el isncsci paso a paso, su fiabilidad y el reflejo bulbocavernoso. Sigamos con imágenes: quién necesita imagen, tc y rm, con sensibilidad y especificidad.</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quién necesita imagen, tc y rm, con sensibilidad y especificidad. Idea central. La imagen no diagnostica la LMA: la médula se examina con la mano. La imagen dice por dónde está la compresión y la inestabilidad, y decide cómo y cuándo operar (fuente: Consortium for Spinal Cord Medicine, 2008) (fuente: Fehlings MG y colaboradores, 2017). Quién necesita imagen en trauma cerrado. NEXUS declara de bajo riesgo a quien cumple las cinco: sin dolor en la línea media cervical, sin déficit focal, alerta, sin intoxicación y sin lesión dolorosa que distraiga (fuente: Hoffman JR y colaboradores, 2000). Probado en 34 069 pacientes, detectó casi todas las lesiones, con sensibilidad de 99,0 % a costa de una especificidad de 12,9 % (fuente: Hoffman JR y colaboradores, 2000). La regla canadiense, derivada en otro estudio con 8924 adultos alertas y estables, tuvo una especificidad de 42,5 % con sensibilidad de 100 % (fuente: Stiell IG y colaboradores, 2001); manda a radiografía ante edad de 65 años o más, mecanismo peligroso o parestesias en las extremidades (fuente: Stiell IG y colaboradores, 2001). Pero un paciente con LMA tiene déficit focal, de modo que nunca es de bajo riesgo según NEXUS: va directo a imagen (fuente: Hoffman JR y colaboradores, 2000). Radiografía simple o TC. Comparando técnicas, un metaanálisis halló que la radiografía simple detecta solo 52 % de las lesiones cervicales y la TC 98 % (fuente: Holmes JF y colaboradores, 2005). Otro, de 17 estudios y 14 327 pacientes, concluyó que una TC moderna tiene sensibilidad y especificidad mayores de 99,9 % para lesión inestable, y un valor predictivo negativo de 100 % (fuente: Panczykowski DM y colaboradores, 2011); por eso, para sus autores, en el paciente obnubilado o intubado una TC moderna sin lesión aguda basta para quitar el collar (fuente: Panczykowski DM y colaboradores, 2011). Pero recuerda: una imagen ósea normal no descarta una LMA (fuente: Consortium for Spinal Cord Medicine, 2008). Resonancia magnética. En una LMA, la guía de manejo temprano pide imagen de toda la columna y una RM del segmento lesionado o sospechoso (fuente: Consortium for Spinal Cord Medicine, 2008). La guía AO Spine 2017 es más prudente: sugiere la RM antes de operar, cuando sea posible, para decidir mejor (evidencia muy baja), y en la fase aguda para anticipar el resultado neurológico (evidencia baja) (fuente: Fehlings MG y colaboradores, 2017). En 100 pacientes con LMA cervical seguidos de forma prospectiva, tres hallazgos anticiparon un peor resultado neurológico: la compresión máxima de la médula, la hemorragia intramedular y la tumefacción medular; para pronosticar, cuánto se comprime la médula sirvió más que la mera presencia de un canal estrecho (fuente: Miyanji F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«Reglas clínicas y TC para lesión cervical en trauma cerrado: sensibilidad (valor) y especificidad (valor 2)» muestra lo siguiente. NEXUS: sensibilidad 99 por ciento y especificidad 12.9 por ciento (fuente: Hoffman JR y colaboradores, 2000). Regla canadiense: sensibilidad 100 por ciento y especificidad 42.5 por ciento (fuente: Stiell IG y colaboradores, 2001). TC moderna sola, lesión inestable (ambas &gt; 99,9 %): sensibilidad 99.9 por ciento y especificidad 99.9 por ciento (fuente: Panczykowski DM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para lesión cervical: radiografía simple frente a TC» muestra lo siguiente. Radiografía simple: 52 por ciento (fuente: Holmes JF y colaboradores, 2005). TC: 98 por ciento (fuente: Holmes JF y colaboradores, 2005). En el documento Word de este tema encontrarás además: Pruebas de imagen y decisión en trauma cerrado con sospecha de lesión espinal. Con esto cerramos imágenes: quién necesita imagen, tc y rm, con sensibilidad y especificidad. Sigamos con algoritmo: de la llegada a la decisión quirúrgica.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la llegada a la decisión quirúrgica. Cómo leerlo. Es una guía para estudiar, no un protocolo de tu hospital. Cada recuadro apunta a la fuente de la que sale; lo que no tiene estudio dice "práctica habitual" (fuente: Consortium for Spinal Cord Medicine, 2008) (fuente: Kwon BK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«Trauma con sospecha de lesión medular: del primer contacto a la cirugía» se lee de arriba hacia abajo. Se parte de: Trauma con mecanismo, déficit neurológico, dolor espinal o alteración de la conciencia: asumir lesión medular hasta demostrar lo contrario (fuente: Consortium for Spinal Cord Medicine, 2008). Se hace: Inmovilizar todo el eje con collar rígido y soportes laterales sobre tabla o equivalente; trasladar en bloque al centro de trauma nivel I o a un centro de LMA (fuente: Consortium for Spinal Cord Medicine, 2008). Se hace: A-B-C: vía aérea y ventilación con apoyo temprano en tetraplejía alta; buscar hemorragia antes de culpar al choque neurogénico (fuente: Consortium for Spinal Cord Medicine, 2008). Se decide: ¿Hipotensión (presión sistólica menor de 90 mmHg) o PAM bajo la meta? (fuente: Kwon BK y colaboradores, 2024)? Si la respuesta es sí, volumen sin sobrecarga y vasopresor o inotropo: pam de al menos 75-80 mmhg, sin elevarla activamente sobre 90-95 mmhg, durante 3 a 7 días, en uci o unidad de alta vigilancia (fuente: Kwon BK y colaboradores, 2024). Si la respuesta es no, examen isncsci completo con tacto rectal: niveles, grado ais y zpp; repetirlo en serie (fuente: Rupp R y colaboradores, 2021) (fuente: Consortium for Spinal Cord Medicine, 2008). Se hace: Volumen sin sobrecarga y vasopresor o inotropo: PAM de al menos 75-80 mmHg, sin elevarla activamente sobre 90-95 mmHg, durante 3 a 7 días, en UCI o unidad de alta vigilancia (fuente: Kwon BK y colaboradores, 2024). Se hace: Examen ISNCSCI completo con tacto rectal: niveles, grado AIS y ZPP; repetirlo en serie (fuente: Rupp R y colaboradores, 2021) (fuente: Consortium for Spinal Cord Medicine, 2008). Se hace: Imagen de toda la columna y RM de la zona lesionada, antes de operar si es posible (fuente: Consortium for Spinal Cord Medicine, 2008) (fuente: Fehlings MG y colaboradores, 2017). Se hace: Metilprednisolona: opción débil, no rutina; si tu servicio la usa, solo con inicio dentro de 8 h y 24 h de infusión; no 48 h (fuente: Fehlings MG y colaboradores, 2017). Se decide: ¿Puede descomprimirse y estabilizarse dentro de 24 h en tu centro? (fuente: Fehlings MG y colaboradores, 2024)? Si la respuesta es sí, cirugía precoz de descompresión y estabilización, preferida dentro de 24 h en adultos, sea cual sea el nivel (fuente: Fehlings MG y colaboradores, 2024). Si la respuesta es no, trasladar pronto a un centro con capacidad, sosteniendo perfusión y vía aérea durante el traslado (fuente: Consortium for Spinal Cord Medicine, 2008) (fuente: Teles AR y colaboradores, 2022). Se hace: Cirugía precoz de descompresión y estabilización, preferida dentro de 24 h en adultos, sea cual sea el nivel (fuente: Fehlings MG y colaboradores, 2024). Se hace: Trasladar pronto a un centro con capacidad, sosteniendo perfusión y vía aérea durante el traslado (fuente: Consortium for Spinal Cord Medicine, 2008) (fuente: Teles AR y colaboradores, 2022). Se hace: Sonda vesical, profilaxis de úlcera de estrés, cuidado de la piel, tromboprofilaxis dentro de 72 h y prevención de disreflexia (fuente: Consortium for Spinal Cord Medicine, 2008) (fuente: Fehlings MG y colaboradores, 2017) (fuente: Krassioukov A y colaboradores, 2021). Termina en: UCI o unidad de alta vigilancia y rehabilitación temprana (fuente: Consortium for Spinal Cord Medicine, 2008). Con esto cerramos algoritmo: de la llegada a la decisión quirúrgica. Sigamos con tratamiento inicial: presión, vía aérea, fármacos y cirugía temprana.</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inicial: presión, vía aérea, fármacos y cirugía temprana. Idea central. El tratamiento inicial se ordena por tiempo. Primero perfusión y vía aérea; después imagen y decisión quirúrgica, con la meta de operar dentro de 24 h (fuente: Fehlings MG y colaboradores, 2024); y durante los primeros días, prevención de complicaciones. De todo lo que se ha probado, la descompresión temprana tiene evidencia moderada (fuente: Fehlings MG y colaboradores, 2024); la perfusión se apoya en evidencia de calidad muy baja, aunque es de las pocas opciones disponibles (fuente: Kwon BK y colaboradores, 2024). 1. Presión arterial: qué meta y por cuánto tiempo. Primero lo básico: una presión sistólica menor de 90 mmHg se corrige cuanto antes (fuente: Kwon BK y colaboradores, 2024). En 2013, AANS/CNS pedía una PAM de 85 a 90 mmHg durante los primeros 7 días (fuente: Kwon BK y colaboradores, 2024). En 2024, AO Spine/Praxis la modificó: sugiere subir la PAM a por lo menos 75-80 mmHg, sin elevarla activamente sobre 90-95 mmHg, con evidencia de calidad muy baja y fuerza débil (fuente: Kwon BK y colaboradores, 2024), y mantener ese esfuerzo de 3 a 7 días, otra vez con evidencia muy baja (fuente: Kwon BK y colaboradores, 2024). ¿Por qué el cambio? Una banda de solo 5 mmHg no se logra sostener en la práctica (fuente: Kwon BK y colaboradores, 2024), y ninguno de los 14 estudios que cruzaron PAM con recuperación fue de alta calidad ni probó causalidad (fuente: Kwon BK y colaboradores, 2024). Qué respalda la meta. La mejor cifra a favor viene de un estudio en el que quienes dejaron caer la PAM por debajo de 85 mmHg durante más de 2 h en 5 días mejoraron de grado AIS en 11 %, frente a 57 % de quienes la sostuvieron (fuente: Kwon BK y colaboradores, 2024). Otro, con 100 pacientes y registro minuto a minuto, vio que el tiempo en lecturas bajo 85 mmHg se relacionaba con la recuperación más que la PAM promedio, sin probar causalidad (fuente: Hawryluk G y colaboradores, 2015). Por encima de 95 mmHg, algunos estudios no vieron mejoría adicional y sí más complicaciones del vasopresor (fuente: Kwon BK y colaboradores, 2024). En contra: cinco estudios no hallaron relación entre PAM y recuperación (fuente: Kwon BK y colaboradores, 2024), y un metaanálisis de 2026 (33 estudios, 3535 pacientes) comparó PAM estándar (65 mmHg o más) con aumentada (85 mmHg o más) sin diferencia en mejoría neurológica: 31,4 % frente a 37,6 % (fuente: Kale KM y colaboradores, 2026); la lectura de sus autores: evitar la hipotensión, sí; subir la PAM a todos por norma, sin beneficio demostrado (fuente: Kale KM y colaboradores, 2026). Una pista distinta: en 92 pacientes con catéter lumbar, cumplir metas de presión de perfusión medular de 60 a 65 mmHg, y no metas de PAM, fue lo que mejor acompañó a la recuperación (fuente: Squair JW y colaboradores, 2019). Y el tiempo importa: en un análisis adicional de esos estudios, lo que más pesó fue la exposición a una presión de perfusión medular baja durante las primeras 36 h (fuente: Kwon BK y colaboradores, 2024). Qué fármaco. Elegir el fármaco es terreno sin mapa: la guía de 2024 deja la elección del vasopresor al médico tratante y no formula recomendación sobre la presión de perfusión medular, por falta de evidencia (fuente: Kwon BK y colaboradores, 2024). En series observacionales la dopamina dio más complicaciones que la fenilefrina (76 % frente a 40 % en una de ellas) (fuente: Kwon BK y colaboradores, 2024), y de la noradrenalina no había estudios en LMA (fuente: Kwon BK y colaboradores, 2024). En un cruce con medición de presión del LCR, la dopamina elevó la presión intratecal sin depender de la PAM, y así bajó la presión de perfusión medular (fuente: Kwon BK y colaboradores, 2024). La guía anterior, la de manejo temprano, prefería un agente con efecto alfa y beta, como dopamina, noradrenalina o adrenalina (fuente: Consortium for Spinal Cord Medicine, 2008). Y el precio de sostener 85 mmHg con vasopresores fue alto: tres series de un mismo centro reportaron complicaciones (taquicardia, bradicardia, fibrilación auricular) en 74,0 a 94,0 % (fuente: Kwon BK y colaboradores, 2024). Todo esto ocurre en una UCI o unidad de alta vigilancia (fuente: Kwon BK y colaboradores, 2024). 2. Vía aérea y ventilación. En la tetraplejía alta, la guía de manejo temprano pide ofrecer apoyo ventilatorio desde el principio, vigilar de cerca la falla respiratoria de los primeros días y manejar las secreciones retenidas con tos asistida e insuflación-exsuflación (fuente: Consortium for Spinal Cord Medicine, 2008). Al intubar, anticipa bradicardia e hipotensión, y evita la succinilcolina después de las primeras 48 h (fuente: Consortium for Spinal Cord Medicine, 2008). Intubar de rutina a toda lesión motora completa sobre C5 es el protocolo convencional (fuente: Yonemitsu T y colaboradores, 2021). Un grupo de 58 pacientes tratados sin esa rutina ilustra el riesgo: 13 (22,4 %) tuvieron una exacerbación respiratoria con intubación de urgencia, a los 3,5 días en promedio (fuente: Yonemitsu T y colaboradores, 2021), y esto le pasó a 3 de 8 pacientes (37,5 %) con lesión motora completa sobre C5 (fuente: Yonemitsu T y colaboradores, 2021). El predictor independiente fueron las secreciones abundantes (OR de 7,19) (fuente: Yonemitsu T y colaboradores, 2021). Si se prevé ventilación prolongada, la guía recomienda traqueostomía temprana durante la hospitalización (fuente: Consortium for Spinal Cord Medicine, 2008). Un metaanálisis de 17 estudios y 2804 pacientes halló que adelantarla no modificó la mortalidad a corto plazo (RR de 0,84) pero acortó la ventilación mecánica en 13,1 días, la estancia en UCI en 10,20 días y la hospitalaria en 7,39 días (fuente: Foran SJ y colaboradores, 2022). Aun así, falta evidencia de alto nivel sobre el momento óptimo (fuente: Foran SJ y colaboradores, 2022). 3. Vejiga, estómago e intestino. Desde la evaluación inicial va una sonda vesical permanente, o una punción suprapúbica si la uretra no se puede usar; no se retira mientras haya inestabilidad hemodinámica o haga falta un balance hídrico estricto (fuente: Consortium for Spinal Cord Medicine, 2008). Un priapismo suele resolverse solo (fuente: Consortium for Spinal Cord Medicine, 2008). Se indica profilaxis de úlcera de estrés; como el riesgo de sangrado digestivo propio de la LMA se concentra en las primeras 4 semanas, la profilaxis se suspende entonces salvo que exista otro factor de riesgo (fuente: Consortium for Spinal Cord Medicine, 2008). En el lesionado cervical, la deglución se evalúa antes de darle nada por boca; se arranca el programa intestinal y, terminada la reanimación y sin signos de choque, la nutrición enteral dentro de las 24 a 48 h del ingreso (fuente: Consortium for Spinal Cord Medicine, 2008). 4. Metilprednisolona: qué dice cada fuente. Esta es la historia en orden. NASCIS II administró un bolo de 30 mg/kg y una infusión de 5,4 mg/kg por hora durante 23 horas (fuente: Bracken MB y colaboradores, 1990). Casi todos los pacientes (95 %) se trataron antes de 14 h (fuente: Bracken MB y colaboradores, 1990). A los 6 meses, solo quienes la recibieron dentro de 8 h mejoraron más que el grupo placebo en el puntaje motor (16,0 frente a 11,2; p de 0,03) (fuente: Bracken MB y colaboradores, 1990). NASCIS III comparó 24 h con 48 h en 499 pacientes tratados dentro de 8 h (fuente: Bracken MB y colaboradores, 1997): el régimen de 48 h solo marcó diferencia si empezó entre las 3 y 8 h, y en ese subgrupo hubo más sepsis y neumonía graves (fuente: Bracken MB y colaboradores, 1997). La revisión Cochrane de 2012 reunió 8 ensayos, 7 con metilprednisolona, y concluyó que mejora el resultado hasta un año si se da en las primeras 8 h, pero su único autor firma varios de los ensayos que incluye (fuente: Bracken MB, 2012). Un metaanálisis posterior (4 ensayos y 17 estudios observacionales) no encontró beneficio motor a largo plazo (diferencia de -1,11 puntos, confianza baja) y sí más sangrado digestivo en los estudios observacionales (RR de 2,18) (fuente: Evaniew N y colaboradores, 2016). Las guías llegaron a posiciones distintas: la de manejo temprano de 2008 no halló evidencia clínica para recomendar ningún neuroprotector, esteroides incluidos (fuente: Consortium for Spinal Cord Medicine, 2008), y la de AO Spine de 2017 sugiere ofrecer 24 h de infusión como opción si se empieza dentro de 8 h, no ofrecerla después de 8 h y no ofrecer 48 h (fuente: Fehlings MG y colaboradores, 2017). Mensaje: no es rutina; si tu servicio la usa, es una opción débil con una ventana corta de 8 h (fuente: Fehlings MG y colaboradores, 2017). 5. Riluzol. RISCIS dio riluzol (inicio dentro de 12 h, durante 14 días) o placebo; de los 131 que completaron la evaluación a 6 meses, 65 recibieron riluzol y 66 placebo (fuente: Fehlings MG y colaboradores, 2025). Si miras solo el puntaje motor total, no hubo diferencia significativa (p de 0,28); si combinas desenlaces en una prueba global, el riluzol sale mejor (p de 0,04) y tiene 58 % de probabilidad de dar mejor resultado general (fuente: Fehlings MG y colaboradores, 2025). Donde más se notó fue en AIS A (fuente: Fehlings MG y colaboradores, 2025). Sus autores lo llaman prometedor y piden estudios de mejor calidad (fuente: Fehlings MG y colaboradores, 2025). Por ahora no es tratamiento estándar. 6. Cirugía precoz. Empieza por el estudio que movió la práctica. STASCIS siguió de forma prospectiva a 313 pacientes con LMA cervical operados temprano (14,2 h en promedio) o tarde (48,3 h) (fuente: Fehlings MG y colaboradores, 2012). Mejoraron 2 o más grados AIS el 19,8 % de los tempranos y el 8,8 % de los tardíos (OR de 2,57) (fuente: Fehlings MG y colaboradores, 2012), con complicaciones de 24,2 % frente a 30,5 %, sin diferencia significativa (fuente: Fehlings MG y colaboradores, 2012). Al juntar datos individuales de 1548 pacientes, la recuperación motora total fue de 23,7 puntos con cirugía temprana frente a 19,7 con tardía (fuente: Badhiwala JH y colaboradores, 2021), y la ganancia se pierde sobre todo en las primeras 24-36 h, para luego aplanarse (fuente: Badhiwala JH y colaboradores, 2021). Para la columna toracolumbar hay un ensayo aleatorizado de 73 pacientes: operar antes de 24 h, en vez de entre 24 y 72 h, mejoró 2 o más grados AIS en 24,3 % frente a 5,6 % (OR de 5,46), sin diferencia en mejoría de 1 o más grados (45,9 % frente a 33,3 %) (fuente: Haghnegahdar A y colaboradores, 2020). Un metaanálisis de 26 estudios y 3574 pacientes calculó un OR de 1,85 de mejorar al menos un grado con cirugía temprana, y de 3,37 si se operó antes de 8 a 12 h, pero con evidencia de baja calidad (fuente: Hsieh YL y colaboradores, 2021). De ahí la guía AO Spine de 2024: ofrecer cirugía en 24 h o menos como opción preferida en adultos, sea cual sea el nivel, con recomendación fuerte, evidencia moderada y un RR de 2,76 a los 6 meses para mejorar 2 o más grados AIS (fuente: Fehlings MG y colaboradores, 2024). No pudo recomendar la cirugía ultratemprana por falta de evidencia (fuente: Fehlings MG y colaboradores, 2024). En el síndrome centromedular (186 pacientes), operar temprano mejoró la recuperación del miembro superior y, en AIS C, el puntaje motor total (diferencia de 9,5 puntos), sin diferencias en AIS D (fuente: Badhiwala JH y colaboradores, 2022). Y en Latinoamérica solo el 31,5 % de los cirujanos opera en 24 h un centromedular sin inestabilidad (fuente: Teles AR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«Mejoría de 2 o más grados AIS según el momento de la cirugía» muestra lo siguiente. STASCIS cervical: temprana (&lt; 24 h): 19.8 por ciento (fuente: Fehlings MG y colaboradores, 2012). STASCIS cervical: tardía (≥ 24 h): 8.8 por ciento (fuente: Fehlings MG y colaboradores, 2012). ECA toracolumbar: temprana (&lt; 24 h): 24.3 por ciento (fuente: Haghnegahdar A y colaboradores, 2020). ECA toracolumbar: tardía (24-72 h): 5.6 por ciento (fuente: Haghnegahdar A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«Mejoría de grado AIS en el estudio que midió el cumplimiento de PAM ≥ 85 mmHg» muestra lo siguiente. PAM &lt; 85 mmHg por más de 2 h: 11 por ciento (fuente: Kwon BK y colaboradores, 2024). PAM ≥ 85 mmHg sostenida: 57 por ciento (fuente: Kwon BK y colaboradores, 2024). En el documento Word de este tema encontrarás además: Mejoría neurológica según la meta de PAM (metaanálisis de 33 estudios); Metas de presión arterial media en LMA aguda: qué ha dicho cada guía; Metilprednisolona en LMA aguda: qué muestra cada fuente; Cirugía temprana frente a tardía en LMA: la evidencia en una tabla. Con esto cerramos tratamiento inicial: presión, vía aérea, fármacos y cirugía temprana. Sigamos con técnica: inmovilizar, girar en bloque, intubar y titular la presión.</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inmovilizar, girar en bloque, intubar y titular la presión. Idea central. Aquí no hay una sola técnica quirúrgica que decida el capítulo, sino maniobras de las primeras horas que, mal hechas, agravan la lesión. Lo que no tiene estudio se rotula "práctica habitual / opinión experta" y no lleva cifra. Inmovilización. La pareja es collar rígido y soportes laterales sobre tabla o equivalente, y no se retira hasta el tratamiento definitivo (fuente: Consortium for Spinal Cord Medicine, 2008). Apenas se pueda, cambia al paciente a una superficie firme y acolchada sin romper el alineamiento, y mira la piel de la espalda al sacar la tabla (fuente: Consortium for Spinal Cord Medicine, 2008). Si la tabla va a durar, toma medidas contra las úlceras por presión (fuente: Consortium for Spinal Cord Medicine, 2008). Girar en bloque. Necesitas manos suficientes para mantener la columna alineada y no arrastrar la piel; el tronco gira como un solo bloque en cada cambio de posición o traslado (fuente: Consortium for Spinal Cord Medicine, 2008). Y para el tacto rectal con columna inestable: giro en bloque o una versión abreviada en supino (fuente: Rupp R y colaboradores, 2021). Vía aérea. Antes de intubar a un tetrapléjico se anticipan bradicardia e hipotensión, y se evita la succinilcolina pasadas las primeras 48 h (fuente: Consortium for Spinal Cord Medicine, 2008). Mantener la alineación manual en línea durante la laringoscopia es práctica habitual / opinión experta. Monitoreo de la presión. La meta de PAM necesita medición confiable y continua: la guía pide UCI o una unidad de alta vigilancia (fuente: Kwon BK y colaboradores, 2024), y los estudios que registraron la PAM minuto a minuto usaron línea arterial (fuente: Hawryluk G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Titular el vasopresor a la presión real, no al valor del monitor de brazalete, es práctica habitual / opinión experta. Sonda vesical. Se coloca en la evaluación inicial para vigilar el volumen urinario y se mantiene hasta que la hemodinamia esté estable (fuente: Consortium for Spinal Cord Medicine, 2008). La cirugía de descompresión y estabilización. El abordaje (anterior, posterior o combinado) depende del nivel, del mecanismo y de dónde está la compresión visible en la imagen; es práctica habitual / opinión experta y se decide con tu tutor, apoyado en el capítulo de abordajes de columna. Lo que sí tiene evidencia es el tiempo: dentro de 24 h cuando sea médicamente posible (fuente: Fehlings MG y colaboradores, 2024). Errores del residente. (1) Girar al paciente por segmentos y no en bloque (fuente: Consortium for Spinal Cord Medicine, 2008). (2) Dejar la tabla de traslado puesta horas, sin evaluar la piel (fuente: Consortium for Spinal Cord Medicine, 2008). (3) Culpar al choque neurogénico antes de excluir hemorragia (fuente: Consortium for Spinal Cord Medicine, 2008). (4) Intubar sin anticipar bradicardia (fuente: Consortium for Spinal Cord Medicine, 2008). (5) Mezclar el nivel motor de cada lado con el NLI al clasificar (fuente: Rupp R y colaboradores, 2021). (6) No documentar el tacto rectal (fuente: Rupp R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«Qué cambia con la traqueostomía temprana frente a la tardía en LMA (metaanálisis de 17 estudios): días de menos» muestra lo siguiente. Duración de la ventilación mecánica: 13.1 días (fuente: Foran SJ y colaboradores, 2022). Estancia en UCI: 10.2 días (fuente: Foran SJ y colaboradores, 2022). Estancia hospitalaria: 7.4 días (fuente: Foran SJ y colaboradores, 2022). Con esto cerramos técnica: inmovilizar, girar en bloque, intubar y titular la presión. Sigamos con complicaciones precoces: tromboembolia, úlceras, disreflexia autonómica y otras.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precoces: tromboembolia, úlceras, disreflexia autonómica y otras. Idea central. Muchas complicaciones de la LMA son prevenibles, y varias se asocian con peor recuperación. La prevención empieza en urgencias, no en rehabilitación (fuente: Consortium for Spinal Cord Medicine, 2008) (fuente: Kopp MA y colaboradores, 2024). Tromboembolia venosa. La guía de 2017 sugiere que la tromboprofilaxis anticoagulante sea de rutina en la fase aguda: heparina de bajo peso molecular subcutánea o heparina no fraccionada fija a dosis baja, y no la de dosis ajustada, que sangra más (fuente: Fehlings MG y colaboradores, 2017). El momento: dentro de las primeras 72 h, si es posible (fuente: Fehlings MG y colaboradores, 2017). La guía de manejo temprano suma compresión mecánica desde el inicio y, cuando la hemostasia primaria ya es evidente, heparina más compresión neumática intermitente (fuente: Consortium for Spinal Cord Medicine, 2008). El filtro de vena cava queda para quien se prevea con sangrado activo por más de 72 h (fuente: Consortium for Spinal Cord Medicine, 2008). Úlceras por presión. En una cohorte de 1282 pacientes con LMA cervical aguda, 594 (45,7 %) desarrollaron una úlcera durante la hospitalización inicial (fuente: Kopp MA y colaboradores, 2024). Comparados con quienes no la desarrollaron, recuperaron 9,1 puntos menos de motor ASIA al año y tuvieron más riesgo de morir en 10 años (HR de 1,41) (fuente: Kopp MA y colaboradores, 2024); sus autores la consideran un factor modificable (fuente: Kopp MA y colaboradores, 2024). Un metaanálisis de 24 estudios (600 078 participantes) estimó una frecuencia global de 32,36 %, con 41,19 % en África (fuente: Shiferaw WS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prevenirla: colchón que reduzca presión, cambios de posición al menos cada 2 h conservando las precauciones espinales, y examinar la piel al retirar la tabla (fuente: Consortium for Spinal Cord Medicine, 2008). Disreflexia autonómica. Piénsala en toda lesión en T6 o más arriba cuando la presión sistólica del adulto sube más de 20 mmHg sobre su basal (fuente: Krassioukov A y colaboradores, 2021). Lo primero: sentarlo y bajarle las piernas, medir presión y pulso cada 1 a 2 minutos, aflojar ropa y dispositivos, buscar el disparador empezando por la vía urinaria, y sondarlo si no tiene sonda (fuente: Krassioukov A y colaboradores, 2021). Si antes de sondar la sistólica es de 150 mmHg o más, considera un fármaco de inicio rápido y acción corta: nitropasta, nifedipino, hidralazina o clonidina sublingual (fuente: Krassioukov A y colaboradores, 2021). Antes de usar nitratos pregunta por inhibidores de la fosfodiesterasa 5 (fuente: Krassioukov A y colaboradores, 2021). No hagas Credé ni percusión suprapúbica (fuente: Krassioukov A y colaboradores, 2021). Si sigue, sospecha impactación fecal (fuente: Krassioukov A y colaboradores, 2021). Respiratorias y otras. La insuficiencia respiratoria, las bradidisritmias, la hemorragia digestiva y la disfunción vesical e intestinal se tratan en el bloque de tratamiento (fuente: Consortium for Spinal Cord Medicine, 2008). En el hospital, el choque neurogénico apareció en el 29 % de las lesiones cervicales con una definición hemodinámica y de laboratorio (fuente: Ruiz IA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 qué frecuencia aparecen algunas complicaciones precoces (cada barra es un estudio distinto, con su definición)» muestra lo siguiente. Complicaciones con vasopresores para PAM ≥ 85 mmHg (mínimo del rango 74,0-94,0 % de 3 series): 74 por ciento (fuente: Kwon BK y colaboradores, 2024). Úlcera por presión hospitalaria en LMA cervical: 45.7 por ciento (fuente: Kopp MA y colaboradores, 2024). Úlcera por presión: magnitud global: 32.4 por ciento (fuente: Shiferaw WS y colaboradores, 2020). Choque neurogénico en lesión cervical: 29 por ciento (fuente: Ruiz IA y colaboradores, 2018). Exacerbación respiratoria con intubación de urgencia (58 pacientes): 22.4 por ciento (fuente: Yonemitsu T y colaboradores, 2021). Con esto cerramos complicaciones precoces: tromboembolia, úlceras, disreflexia autonómica y otras. Sigamos con pronóstico: qué esperar por grado ais, tiempo y predictores.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esperar por grado ais, tiempo y predictores. Idea central. El mejor predictor inicial de recuperación es el examen neurológico bien hecho, sobre todo el grado AIS y la preservación sacra. La guía de manejo temprano propone usar el ISNCSCI dentro de las primeras 72 h para el pronóstico preliminar, y recurrir a RM o electrodiagnóstico si el examen no es fiable (fuente: Consortium for Spinal Cord Medicine, 2008). Cuánto y cuándo se recupera. La mayor parte de la conversión de grado y de la recuperación motora ocurre en los primeros 6 a 9 meses, y el ritmo más rápido se da en los primeros 3 meses (fuente: Kirshblum S y colaboradores, 2021). Hacia los 12 a 18 meses la recuperación motora espontánea suele estabilizarse (fuente: Kirshblum S y colaboradores, 2021). Pasado el primer año, la conversión de las lesiones completas es limitada (fuente: Kirshblum S y colaboradores, 2021). Por grado inicial. Entre el 20 y el 30 % de los AIS A pasa a incompleto en el primer año (fuente: Kirshblum S y colaboradores, 2021). En tetraplejía AIS A ronda el 30 % y en paraplejía AIS A, el 15 al 20 % (fuente: Kirshblum S y colaboradores, 2021). En un registro europeo, cerca del 70 % de los AIS A siguió siéndolo, y también el 90 % de los AIS D (fuente: Spiess MR y colaboradores, 2009). En el estudio de Kirshblum de 2016: de 187 AIS A, 27,8 % pasó a incompleto (fuente: Kirshblum S y colaboradores, 2021); de 56 AIS B, 35,7 % siguió en B, 32,2 % llegó a C y 21,4 % a D (fuente: Kirshblum S y colaboradores, 2021); de 109 AIS C, 72,5 % alcanzó D, y los 123 AIS D permanecieron en D (fuente: Kirshblum S y colaboradores, 2021). En conjunto, la recuperación motora es mayor en el orden C, B, D y A (fuente: Kirshblum S y colaboradores, 2021). Qué pesa más dentro de cada grado. Dentro de un grado, los detalles del examen sacro cambian el pronóstico. En un AIS C, conservar la contracción anal voluntaria junto con presión anal profunda y tacto o pinchazo en S4-5 llevó a D al 60-67 %, y al 87 % si se conservaban ambos tipos de sensibilidad; la contracción voluntaria sola fue el peor escenario (fuente: Kirshblum S y colaboradores, 2021). En paraplejía AIS A, una ZPP sensitiva de al menos 3 segmentos aumentó la conversión (40 % frente a 7 % en T6-T9) (fuente: Kirshblum S y colaboradores, 2021). En la tetraplejía completa C4-C7, hasta el 70 % recuperó al menos un nivel motor y solo el 30 % dos o más (fuente: Steeves JD y colaboradores, 2011), con una mejoría media de la fuerza de los miembros superiores de 10 a 11 puntos (fuente: Steeves JD y colaboradores, 2011). Y la edad avanzada juega en contra (fuente: Kirshblum S y colaboradores, 2021). Marcha. Para anticipar quién caminará, una regla combina la edad (menos de 65 años o 65 o más), la fuerza de L3 y S1 y el tacto ligero en L3 y S1, medidos en los primeros 15 días: separó a quienes caminarían de forma independiente con un AUC de 0,956 y, validada en 99 pacientes, con un AUC de 0,967 (fuente: van Middendorp JJ y colaboradores, 2011). Lo que no predice. El reflejo bulbocavernoso en la evaluación inicial no se asoció con conversión de grado ni con cambios del puntaje motor (fuente: Mansoor Ali D y colaboradores, 2023). Y entre síndromes, el grado AIS pesa más que la etiqueta (fuente: Engel-Haber E y colaboradores, 2024). En RM, la hemorragia intramedular, la tumefacción de la médula y su compresión máxima anticipan un peor pronóstico (fuente: Miyanji F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«Qué pasa al año con cada grado AIS inicial (estudio de Kirshblum, 2016, citado en la revisión de 2021)» muestra lo siguiente. AIS A pasa a incompleto: 27.8 por ciento (fuente: Kirshblum S y colaboradores, 2021). AIS B pasa a C: 32.2 por ciento (fuente: Kirshblum S y colaboradores, 2021). AIS B pasa a D: 21.4 por ciento (fuente: Kirshblum S y colaboradores, 2021). AIS C pasa a D: 72.5 por ciento (fuente: Kirshblum S y colaboradores, 2021). AIS D sigue en D: 100 por ciento (fuente: Kirshblum S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«Conversión de AIS A a incompleta al año, según el nivel y el estudio (citados en la revisión de 2021)» muestra lo siguiente. Tetraplejía, Kirshblum 2016 (72 pacientes): 34.7 por ciento (fuente: Kirshblum S y colaboradores, 2021). Tetraplejía, Marino 2011 (336 pacientes): 29.8 por ciento (fuente: Kirshblum S y colaboradores, 2021). Paraplejía, Zariffa 2011 (209 pacientes): 18.2 por ciento (fuente: Kirshblum S y colaboradores, 2021). Paraplejía, Fawcett 2007 (135 pacientes): 12.6 por ciento (fuente: Kirshblum S y colaboradores, 2021). En el documento Word de este tema encontrarás además: Evolución al año del grado AIS inicial (estudio de Kirshblum, 2016, citado en la revisión de 2021). Con esto cerramos pronóstico: qué esperar por grado ais, tiempo y predictores. Sigamos con rehabilitación: empieza el primer día.</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empieza el primer día. Idea central. La rehabilitación empieza durante la hospitalización aguda, no cuando el paciente sale de ella. Las guías de manejo temprano piden protocolos para que los especialistas en rehabilitación participen de inmediato tras la lesión (fuente: Consortium for Spinal Cord Medicine, 2008). Por qué importan los primeros meses. La mayor parte de la recuperación neurológica ocurre en los primeros 3 meses (fuente: Fawcett JW y colaboradores, 2007), y la mayor parte de la conversión de grado en los primeros 6 a 9 meses (fuente: Kirshblum S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complicaciones evitables, como las úlceras por presión, se asocian con peor recuperación motora a un año (fuente: Kopp MA y colaboradores, 2024). Qué coordinas tú como residente. Prevención de úlceras, programa intestinal y vesical, movilización, vigilancia respiratoria y examen ISNCSCI seriado, con el equipo de rehabilitación presente desde la fase aguda (fuente: Consortium for Spinal Cord Medicine, 2008). Con esto cerramos rehabilitación: empieza el primer día.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Examina y clasifica con el ISNCSCI completo, con tacto rectal, y repítelo en serie (fuente: Rupp R y colaboradores, 2021) (fuente: Consortium for Spinal Cord Medicine, 2008). Protege la perfusión de la médula: corrige la hipotensión y sostén la PAM en la meta (fuente: Kwon BK y colaboradores, 2024). No des por hecho el choque neurogénico: descarta hemorragia primero (fuente: Consortium for Spinal Cord Medicine, 2008). Descomprime pronto: dentro de 24 h cuando sea médicamente posible (fuente: Fehlings MG y colaboradores, 2024). Previene las complicaciones desde urgencias, porque pesan sobre la recuperación (fuente: Kopp MA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La preservación sacra (S4-5) define si la lesión es completa o incompleta (fuente: Rupp R y colaboradores, 2021). Cuando no puedes examinar algo, anota NT y, si impide clasificar, ND, con el motivo (fuente: Rupp R y colaboradores, 2021). Inmoviliza todo el eje desde la escena hasta el tratamiento definitivo y gira en bloque (fuente: Consortium for Spinal Cord Medicine, 2008). Una imagen ósea normal no excluye una LMA: existe la lesión sin anormalidad radiológica (fuente: Consortium for Spinal Cord Medicine, 2008). Pide imagen de toda la columna y RM de la zona lesionada, antes de operar si es posible (fuente: Consortium for Spinal Cord Medicine, 2008) (fuente: Fehlings MG y colaboradores, 2017). Si no puedes operar en tu centro, traslada temprano y sostén la perfusión durante el traslado (fuente: Consortium for Spinal Cord Medicine, 2008) (fuente: Teles AR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Examinar y clasificar bien (ISNCSCI completo con tacto rectal) es la base de toda decisión (fuente: Rupp R y colaboradores, 2021). Perfusión y vía aérea primero; excluye hemorragia antes de culpar al choque neurogénico (fuente: Consortium for Spinal Cord Medicine, 2008) (fuente: Kwon BK y colaboradores, 2024). La descompresión dentro de 24 h es la opción preferida en adultos con LMA aguda (fuente: Fehlings MG y colaboradores, 2024). El pronóstico se ancla en el grado AIS, no en el nombre del síndrome ni en el reflejo bulbocavernoso (fuente: Engel-Haber E y colaboradores, 2024) (fuente: Mansoor Ali D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lesión medular aguda · ISNCSCI · escala AIS · clasificación ASIA · nivel neurológico de lesión · preservación sacra S4-5 · zona de preservación parcial · presión anal profunda · contracción anal voluntaria · síndrome centromedular · Brown-Séquard · síndrome medular anterior · cono medular y cauda equina · choque neurogénico · choque medular · reflejo bulbocavernoso · presión arterial media · metilprednisolona · NASCIS II y III · STASCIS · descompresión temprana · riluzol · tromboprofilaxis · úlceras por presión · disreflexia autonómica · AO Spine y Praxis · NEXUS · tomografía y resonancia · pronóstico por grado AIS · Latinoamérica.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S4-5 decide: sin función sacra la lesión es completa; con ella, incompleta (fuente: Rupp R y colaboradores, 2021). Nivel motor: clave más baja con fuerza de 3 o más y las de arriba en 5 (fuente: Rupp R y colaboradores, 2021). B contra C usa el nivel motor de cada lado; C contra D usa el NLI único (fuente: Rupp R y colaboradores, 2021). Tacto rectal siempre: presión anal profunda y contracción anal voluntaria cambian la clasificación (fuente: Rupp R y colaboradores, 2021). PAM sugerida: al menos 75-80 mmHg, sin subir activamente sobre 90-95 mmHg, por 3 a 7 días (fuente: Kwon BK y colaboradores, 2024). Excluye hemorragia antes de decir choque neurogénico (fuente: Consortium for Spinal Cord Medicine, 2008). Cirugía en 24 h o menos es la opción preferida en adultos con LMA aguda (fuente: Fehlings MG y colaboradores, 2024). Metilprednisolona: opción débil si se empieza dentro de 8 h; 48 h no (fuente: Fehlings MG y colaboradores, 2017). Tromboprofilaxis anticoagulante: dentro de 72 h, si es posible (fuente: Fehlings MG y colaboradores, 2017). Disreflexia: sentar, aflojar, vaciar la vejiga y después revisar el intestino (fuente: Krassioukov A y colaboradores, 2021). El reflejo bulbocavernoso inicial no predice la recuperación (fuente: Mansoor Ali D y colaboradores, 2023). Se recupera sobre todo en 6 a 9 meses, y más rápido en los primeros 3 (fuente: Kirshblum S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Hombre de 62 años con canal cervical estrecho conocido. Cae de su propia altura y se golpea la frente. A las 3 horas llega con debilidad marcada de ambas manos, debilidad leve de las piernas, retención urinaria y sensibilidad conservada en el periné. Presión arterial 88/50 mmHg, frecuencia cardiaca 62 por minuto. Fuerza a cada lado: C5 5, C6 3, C7 2, C8 1, T1 1; L2 a S1, 4 en todos. Contracción anal voluntaria presente. La sensibilidad es normal hasta C6. El collar está puesto.</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¿Cuál es el nivel motor, el NLI y el grado AIS?. ¿Qué patrón de síndrome sugiere y qué mecanismo lo explica?. ¿Qué haces con la presión de 88/50 mmHg antes de pensar en choque neurogénico?. ¿Qué pides de imagen y para qué?. ¿Cuándo planteas la cirugía y qué cuentas sobre la evidencia del síndrome centromedular?.</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Nivel motor C6 (C6 tiene fuerza 3 y C5 tiene 5), nivel sensitivo C6 y NLI C6 (fuente: Rupp R y colaboradores, 2021). Bajo el NLI hay 16 músculos clave; 10 tienen fuerza de 3 o más, es decir, más de la mitad, y hay contracción anal voluntaria: el grado es AIS D (fuente: Rupp R y colaboradores, 2021). El patrón es centromedular: brazos más débiles que piernas, con espondilosis cervical e hiperextensión por una caída (fuente: Rupp R y colaboradores, 2021). La presión sistólica menor de 90 mmHg se corrige ya (fuente: Kwon BK y colaboradores, 2024); antes de llamarlo choque neurogénico se descartan hemorragia y otras lesiones, y se mide el déficit de base o el lactato (fuente: Consortium for Spinal Cord Medicine, 2008). La meta sugerida es PAM de al menos 75-80 mmHg sin elevarla activamente sobre 90-95 mmHg (fuente: Kwon BK y colaboradores, 2024). Se pide imagen de toda la columna y RM de la zona lesionada, antes de operar si es posible (fuente: Consortium for Spinal Cord Medicine, 2008) (fuente: Fehlings MG y colaboradores, 2017). La cirugía dentro de 24 h es la opción preferida en adultos (fuente: Fehlings MG y colaboradores, 2024). En el síndrome centromedular con AIS D, la recuperación fue comparable con cirugía temprana o tardía, y la cirugía temprana mejoró más el puntaje motor en AIS C (fuente: Badhiwala JH y colaboradores, 2022). En Latinoamérica solo el 31,5 % de los cirujanos opera un centromedular sin inestabilidad dentro de 24 h (fuente: Teles AR y colaboradores, 2022). Si el paciente llegó dentro de 8 h, la metilprednisolona sería una opción débil de 24 h, no de rutina (fuente: Fehlings MG y colaboradores, 2017). En el centromedular manda el grado AIS y lo que muestra la imagen: no pongas la etiqueta y esperes sin plan (fuente: Engel-Haber 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Lesión medular aguda: clasificar bien, perfundir y descomprimir a tiempo</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columna · columna-trauma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2026-11-01.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qué es una lesión medular aguda y qué significa "completa"</a:t>
            </a:r>
          </a:p>
          <a:p>
            <a:pPr marL="347472" indent="-347472">
              <a:spcAft>
                <a:spcPts val="1400"/>
              </a:spcAft>
              <a:buChar char="•"/>
            </a:pPr>
            <a:r>
              <a:rPr sz="2200">
                <a:solidFill>
                  <a:srgbClr val="263238"/>
                </a:solidFill>
                <a:latin typeface="Calibri"/>
              </a:rPr>
              <a:t>2. Epidemiología: cuántos, por qué y qué pasa en Latinoamérica</a:t>
            </a:r>
          </a:p>
          <a:p>
            <a:pPr marL="347472" indent="-347472">
              <a:spcAft>
                <a:spcPts val="1400"/>
              </a:spcAft>
              <a:buChar char="•"/>
            </a:pPr>
            <a:r>
              <a:rPr sz="2200">
                <a:solidFill>
                  <a:srgbClr val="263238"/>
                </a:solidFill>
                <a:latin typeface="Calibri"/>
              </a:rPr>
              <a:t>3. Mecanismo: lesión primaria, lesión secundaria y lesiones asociadas</a:t>
            </a:r>
          </a:p>
          <a:p>
            <a:pPr marL="347472" indent="-347472">
              <a:spcAft>
                <a:spcPts val="1400"/>
              </a:spcAft>
              <a:buChar char="•"/>
            </a:pPr>
            <a:r>
              <a:rPr sz="2200">
                <a:solidFill>
                  <a:srgbClr val="263238"/>
                </a:solidFill>
                <a:latin typeface="Calibri"/>
              </a:rPr>
              <a:t>4. Anatomía que necesitas para examinar: raíces, dermatomas, miotomas y tractos</a:t>
            </a:r>
          </a:p>
          <a:p>
            <a:pPr marL="347472" indent="-347472">
              <a:spcAft>
                <a:spcPts val="1400"/>
              </a:spcAft>
              <a:buChar char="•"/>
            </a:pPr>
            <a:r>
              <a:rPr sz="2200">
                <a:solidFill>
                  <a:srgbClr val="263238"/>
                </a:solidFill>
                <a:latin typeface="Calibri"/>
              </a:rPr>
              <a:t>5. Síndromes medulares incompletos: central, anterior, Brown-Séquard, cono y cauda</a:t>
            </a:r>
          </a:p>
          <a:p>
            <a:pPr marL="347472" indent="-347472">
              <a:spcAft>
                <a:spcPts val="1400"/>
              </a:spcAft>
              <a:buChar char="•"/>
            </a:pPr>
            <a:r>
              <a:rPr sz="2200">
                <a:solidFill>
                  <a:srgbClr val="263238"/>
                </a:solidFill>
                <a:latin typeface="Calibri"/>
              </a:rPr>
              <a:t>6. Clasificación: niveles, NLI, grado AIS y zona de preservación parcial</a:t>
            </a:r>
          </a:p>
          <a:p>
            <a:pPr marL="347472" indent="-347472">
              <a:spcAft>
                <a:spcPts val="1400"/>
              </a:spcAft>
              <a:buChar char="•"/>
            </a:pPr>
            <a:r>
              <a:rPr sz="2200">
                <a:solidFill>
                  <a:srgbClr val="263238"/>
                </a:solidFill>
                <a:latin typeface="Calibri"/>
              </a:rPr>
              <a:t>7. Diagnóstico inicial: sospechar, inmovilizar y separar tres tipos de choque</a:t>
            </a:r>
          </a:p>
          <a:p>
            <a:pPr marL="347472" indent="-347472">
              <a:spcAft>
                <a:spcPts val="1400"/>
              </a:spcAft>
              <a:buChar char="•"/>
            </a:pPr>
            <a:r>
              <a:rPr sz="2200">
                <a:solidFill>
                  <a:srgbClr val="263238"/>
                </a:solidFill>
                <a:latin typeface="Calibri"/>
              </a:rPr>
              <a:t>8. Examen físico: el ISNCSCI paso a paso, su fiabilidad y el reflejo bulbocavernoso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quién necesita imagen, TC y RM, con sensibilidad y especificidad</a:t>
            </a:r>
          </a:p>
          <a:p>
            <a:pPr marL="347472" indent="-347472">
              <a:spcAft>
                <a:spcPts val="1400"/>
              </a:spcAft>
              <a:buChar char="•"/>
            </a:pPr>
            <a:r>
              <a:rPr sz="2200">
                <a:solidFill>
                  <a:srgbClr val="263238"/>
                </a:solidFill>
                <a:latin typeface="Calibri"/>
              </a:rPr>
              <a:t>10. Algoritmo: de la llegada a la decisión quirúrgica</a:t>
            </a:r>
          </a:p>
          <a:p>
            <a:pPr marL="347472" indent="-347472">
              <a:spcAft>
                <a:spcPts val="1400"/>
              </a:spcAft>
              <a:buChar char="•"/>
            </a:pPr>
            <a:r>
              <a:rPr sz="2200">
                <a:solidFill>
                  <a:srgbClr val="263238"/>
                </a:solidFill>
                <a:latin typeface="Calibri"/>
              </a:rPr>
              <a:t>11. Tratamiento inicial: presión, vía aérea, fármacos y cirugía temprana</a:t>
            </a:r>
          </a:p>
          <a:p>
            <a:pPr marL="347472" indent="-347472">
              <a:spcAft>
                <a:spcPts val="1400"/>
              </a:spcAft>
              <a:buChar char="•"/>
            </a:pPr>
            <a:r>
              <a:rPr sz="2200">
                <a:solidFill>
                  <a:srgbClr val="263238"/>
                </a:solidFill>
                <a:latin typeface="Calibri"/>
              </a:rPr>
              <a:t>12. Técnica: inmovilizar, girar en bloque, intubar y titular la presión</a:t>
            </a:r>
          </a:p>
          <a:p>
            <a:pPr marL="347472" indent="-347472">
              <a:spcAft>
                <a:spcPts val="1400"/>
              </a:spcAft>
              <a:buChar char="•"/>
            </a:pPr>
            <a:r>
              <a:rPr sz="2200">
                <a:solidFill>
                  <a:srgbClr val="263238"/>
                </a:solidFill>
                <a:latin typeface="Calibri"/>
              </a:rPr>
              <a:t>13. Complicaciones precoces: tromboembolia, úlceras, disreflexia autonómica y otras</a:t>
            </a:r>
          </a:p>
          <a:p>
            <a:pPr marL="347472" indent="-347472">
              <a:spcAft>
                <a:spcPts val="1400"/>
              </a:spcAft>
              <a:buChar char="•"/>
            </a:pPr>
            <a:r>
              <a:rPr sz="2200">
                <a:solidFill>
                  <a:srgbClr val="263238"/>
                </a:solidFill>
                <a:latin typeface="Calibri"/>
              </a:rPr>
              <a:t>14. Pronóstico: qué esperar por grado AIS, tiempo y predictores</a:t>
            </a:r>
          </a:p>
          <a:p>
            <a:pPr marL="347472" indent="-347472">
              <a:spcAft>
                <a:spcPts val="1400"/>
              </a:spcAft>
              <a:buChar char="•"/>
            </a:pPr>
            <a:r>
              <a:rPr sz="2200">
                <a:solidFill>
                  <a:srgbClr val="263238"/>
                </a:solidFill>
                <a:latin typeface="Calibri"/>
              </a:rPr>
              <a:t>15. Rehabilitación: empieza el primer día</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Rupp R et al. Top Spinal Cord Inj Rehabil. 2021. doi:10.46292/sci2702-1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LMA se clasifica con el examen ISNCSCI: niveles sensitivo y motor, nivel neurológico, completa o incompleta según la preservación sacra en S4-5, y grado AIS de A a E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una lesión medular aguda y qué significa "completa"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Rupp R et al. Top Spinal Cord Inj Rehabil. 2021. doi:10.46292/sci2702-1</a:t>
            </a:r>
          </a:p>
          <a:p>
            <a:r>
              <a:rPr sz="1000">
                <a:solidFill>
                  <a:srgbClr val="5A6469"/>
                </a:solidFill>
                <a:latin typeface="Calibri"/>
              </a:rPr>
              <a:t>[r27] Kirshblum S et al. J Neurotrauma. 2021. doi:10.1089/neu.2020.7473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Idea central.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una lesión medular aguda y qué significa "completa"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Rupp R et al. Top Spinal Cord Inj Rehabil. 2021. doi:10.46292/sci2702-1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convención, el cono y la cauda equina caben dentro de "paraplejía"; un plexo lumbosacro o un nervio periférico dañado fuera del canal, no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una lesión medular aguda y qué significa "completa"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Rupp R et al. Top Spinal Cord Inj Rehabil. 2021. doi:10.46292/sci2702-1</a:t>
            </a:r>
          </a:p>
          <a:p>
            <a:r>
              <a:rPr sz="1000">
                <a:solidFill>
                  <a:srgbClr val="5A6469"/>
                </a:solidFill>
                <a:latin typeface="Calibri"/>
              </a:rPr>
              <a:t>[r27] Kirshblum S et al. J Neurotrauma. 2021. doi:10.1089/neu.2020.7473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cubre este capítulo.</a:t>
            </a:r>
          </a:p>
          <a:p>
            <a:pPr marL="347472" indent="-347472">
              <a:spcAft>
                <a:spcPts val="1400"/>
              </a:spcAft>
              <a:buChar char="•"/>
            </a:pPr>
            <a:r>
              <a:rPr sz="2400">
                <a:solidFill>
                  <a:srgbClr val="263238"/>
                </a:solidFill>
                <a:latin typeface="Calibri"/>
              </a:rPr>
              <a:t>(1) Cómo examinar y clasificar sin errores.</a:t>
            </a:r>
          </a:p>
          <a:p>
            <a:pPr marL="347472" indent="-347472">
              <a:spcAft>
                <a:spcPts val="1400"/>
              </a:spcAft>
              <a:buChar char="•"/>
            </a:pPr>
            <a:r>
              <a:rPr sz="2400">
                <a:solidFill>
                  <a:srgbClr val="263238"/>
                </a:solidFill>
                <a:latin typeface="Calibri"/>
              </a:rPr>
              <a:t>(2) Qué hacer en las primeras horas para proteger la perfusión de la médula.</a:t>
            </a:r>
          </a:p>
          <a:p>
            <a:pPr marL="347472" indent="-347472">
              <a:spcAft>
                <a:spcPts val="1400"/>
              </a:spcAft>
              <a:buChar char="•"/>
            </a:pPr>
            <a:r>
              <a:rPr sz="2400">
                <a:solidFill>
                  <a:srgbClr val="263238"/>
                </a:solidFill>
                <a:latin typeface="Calibri"/>
              </a:rPr>
              <a:t>(3) Cuándo y por qué descomprimir.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cuántos, por qué y qué pasa en Latinoamérica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McKinley W et al. J Spinal Cord Med. 2007. doi:10.1080/10790268.2007.11753929</a:t>
            </a:r>
          </a:p>
          <a:p>
            <a:r>
              <a:rPr sz="800">
                <a:solidFill>
                  <a:srgbClr val="5A6469"/>
                </a:solidFill>
                <a:latin typeface="Calibri"/>
              </a:rPr>
              <a:t>[r11] Consortium for Spinal Cord Medicine. J Spinal Cord Med. 2008. doi:10.1080/10790268.2008.11760744</a:t>
            </a:r>
          </a:p>
          <a:p>
            <a:r>
              <a:rPr sz="800">
                <a:solidFill>
                  <a:srgbClr val="5A6469"/>
                </a:solidFill>
                <a:latin typeface="Calibri"/>
              </a:rPr>
              <a:t>[r26] Teles AR et al. Spinal Cord. 2022. doi:10.1038/s41393-022-00789-8</a:t>
            </a:r>
          </a:p>
          <a:p>
            <a:r>
              <a:rPr sz="800">
                <a:solidFill>
                  <a:srgbClr val="5A6469"/>
                </a:solidFill>
                <a:latin typeface="Calibri"/>
              </a:rPr>
              <a:t>[r27] Kirshblum S et al. J Neurotrauma. 2021. doi:10.1089/neu.2020.7473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Idea central.</a:t>
            </a:r>
          </a:p>
          <a:p>
            <a:pPr marL="347472" indent="-347472">
              <a:spcAft>
                <a:spcPts val="1400"/>
              </a:spcAft>
              <a:buChar char="•"/>
            </a:pPr>
            <a:r>
              <a:rPr sz="2800">
                <a:solidFill>
                  <a:srgbClr val="263238"/>
                </a:solidFill>
                <a:latin typeface="Calibri"/>
              </a:rPr>
              <a:t>La LMA es poco frecuente pero muy costosa en años de vida con discapacidad.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Cirugía antes de 24 h según el escenario (encuesta a 307 cirujanos de AO Spine Latinoamérica)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Teles AR et al. Spinal Cord. 2022. doi:10.1038/s41393-022-00789-8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Datos clave de frecuencia y de acceso 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[r44] GBD 2016 Traumatic Brain Injury and Spinal Cord Injury Collaborators. Lancet Neurol. 2019. doi:10.1016/S1474-4422(18)30415-0</a:t>
            </a:r>
          </a:p>
          <a:p>
            <a:r>
              <a:rPr sz="800">
                <a:solidFill>
                  <a:srgbClr val="5A6469"/>
                </a:solidFill>
                <a:latin typeface="Calibri"/>
              </a:rPr>
              <a:t>[r27] Kirshblum S et al. J Neurotrauma. 2021. doi:10.1089/neu.2020.7473</a:t>
            </a:r>
          </a:p>
          <a:p>
            <a:r>
              <a:rPr sz="800">
                <a:solidFill>
                  <a:srgbClr val="5A6469"/>
                </a:solidFill>
                <a:latin typeface="Calibri"/>
              </a:rPr>
              <a:t>[r7] McKinley W et al. J Spinal Cord Med. 2007. doi:10.1080/10790268.2007.11753929</a:t>
            </a:r>
          </a:p>
          <a:p>
            <a:r>
              <a:rPr sz="800">
                <a:solidFill>
                  <a:srgbClr val="5A6469"/>
                </a:solidFill>
                <a:latin typeface="Calibri"/>
              </a:rPr>
              <a:t>[r26] Teles AR et al. Spinal Cord. 2022. doi:10.1038/s41393-022-00789-8</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Dato</a:t>
                      </a:r>
                    </a:p>
                  </a:txBody>
                  <a:tcPr>
                    <a:solidFill>
                      <a:srgbClr val="0F5F6B"/>
                    </a:solidFill>
                  </a:tcPr>
                </a:tc>
                <a:tc>
                  <a:txBody>
                    <a:bodyPr/>
                    <a:lstStyle/>
                    <a:p>
                      <a:r>
                        <a:rPr sz="1600" b="1">
                          <a:solidFill>
                            <a:srgbClr val="FFFFFF"/>
                          </a:solidFill>
                          <a:latin typeface="Calibri"/>
                        </a:rPr>
                        <a:t>Valor</a:t>
                      </a:r>
                    </a:p>
                  </a:txBody>
                  <a:tcPr>
                    <a:solidFill>
                      <a:srgbClr val="0F5F6B"/>
                    </a:solidFill>
                  </a:tcPr>
                </a:tc>
                <a:tc>
                  <a:txBody>
                    <a:bodyPr/>
                    <a:lstStyle/>
                    <a:p>
                      <a:r>
                        <a:rPr sz="1600" b="1">
                          <a:solidFill>
                            <a:srgbClr val="FFFFFF"/>
                          </a:solidFill>
                          <a:latin typeface="Calibri"/>
                        </a:rPr>
                        <a:t>Qué significa para ti</a:t>
                      </a:r>
                    </a:p>
                  </a:txBody>
                  <a:tcPr>
                    <a:solidFill>
                      <a:srgbClr val="0F5F6B"/>
                    </a:solidFill>
                  </a:tcPr>
                </a:tc>
              </a:tr>
              <a:tr h="457200">
                <a:tc>
                  <a:txBody>
                    <a:bodyPr/>
                    <a:lstStyle/>
                    <a:p>
                      <a:r>
                        <a:rPr sz="1600">
                          <a:solidFill>
                            <a:srgbClr val="263238"/>
                          </a:solidFill>
                          <a:latin typeface="Calibri"/>
                        </a:rPr>
                        <a:t>Incidencia mundial de LMA (2016)</a:t>
                      </a:r>
                    </a:p>
                  </a:txBody>
                  <a:tcPr>
                    <a:solidFill>
                      <a:srgbClr val="EEF3F4"/>
                    </a:solidFill>
                  </a:tcPr>
                </a:tc>
                <a:tc>
                  <a:txBody>
                    <a:bodyPr/>
                    <a:lstStyle/>
                    <a:p>
                      <a:r>
                        <a:rPr sz="1600">
                          <a:solidFill>
                            <a:srgbClr val="263238"/>
                          </a:solidFill>
                          <a:latin typeface="Calibri"/>
                        </a:rPr>
                        <a:t>13 por 100 000 habitantes, estandarizada por edad [r44]</a:t>
                      </a:r>
                    </a:p>
                  </a:txBody>
                  <a:tcPr>
                    <a:solidFill>
                      <a:srgbClr val="EEF3F4"/>
                    </a:solidFill>
                  </a:tcPr>
                </a:tc>
                <a:tc>
                  <a:txBody>
                    <a:bodyPr/>
                    <a:lstStyle/>
                    <a:p>
                      <a:r>
                        <a:rPr sz="1600">
                          <a:solidFill>
                            <a:srgbClr val="263238"/>
                          </a:solidFill>
                          <a:latin typeface="Calibri"/>
                        </a:rPr>
                        <a:t>Es una lesión infrecuente pero costosa: conviene tener un protocolo escrito (opinión experta)</a:t>
                      </a:r>
                    </a:p>
                  </a:txBody>
                  <a:tcPr>
                    <a:solidFill>
                      <a:srgbClr val="EEF3F4"/>
                    </a:solidFill>
                  </a:tcPr>
                </a:tc>
              </a:tr>
              <a:tr h="457200">
                <a:tc>
                  <a:txBody>
                    <a:bodyPr/>
                    <a:lstStyle/>
                    <a:p>
                      <a:r>
                        <a:rPr sz="1600">
                          <a:solidFill>
                            <a:srgbClr val="263238"/>
                          </a:solidFill>
                          <a:latin typeface="Calibri"/>
                        </a:rPr>
                        <a:t>Casos prevalentes</a:t>
                      </a:r>
                    </a:p>
                  </a:txBody>
                  <a:tcPr>
                    <a:solidFill>
                      <a:srgbClr val="FFFFFF"/>
                    </a:solidFill>
                  </a:tcPr>
                </a:tc>
                <a:tc>
                  <a:txBody>
                    <a:bodyPr/>
                    <a:lstStyle/>
                    <a:p>
                      <a:r>
                        <a:rPr sz="1600">
                          <a:solidFill>
                            <a:srgbClr val="263238"/>
                          </a:solidFill>
                          <a:latin typeface="Calibri"/>
                        </a:rPr>
                        <a:t>27,04 millones [r44]</a:t>
                      </a:r>
                    </a:p>
                  </a:txBody>
                  <a:tcPr>
                    <a:solidFill>
                      <a:srgbClr val="FFFFFF"/>
                    </a:solidFill>
                  </a:tcPr>
                </a:tc>
                <a:tc>
                  <a:txBody>
                    <a:bodyPr/>
                    <a:lstStyle/>
                    <a:p>
                      <a:r>
                        <a:rPr sz="1600">
                          <a:solidFill>
                            <a:srgbClr val="263238"/>
                          </a:solidFill>
                          <a:latin typeface="Calibri"/>
                        </a:rPr>
                        <a:t>Hay muchas personas viviendo con LMA que consultarán por complicaciones</a:t>
                      </a:r>
                    </a:p>
                  </a:txBody>
                  <a:tcPr>
                    <a:solidFill>
                      <a:srgbClr val="FFFFFF"/>
                    </a:solidFill>
                  </a:tcPr>
                </a:tc>
              </a:tr>
              <a:tr h="457200">
                <a:tc>
                  <a:txBody>
                    <a:bodyPr/>
                    <a:lstStyle/>
                    <a:p>
                      <a:r>
                        <a:rPr sz="1600">
                          <a:solidFill>
                            <a:srgbClr val="263238"/>
                          </a:solidFill>
                          <a:latin typeface="Calibri"/>
                        </a:rPr>
                        <a:t>Grado AIS A al ingreso</a:t>
                      </a:r>
                    </a:p>
                  </a:txBody>
                  <a:tcPr>
                    <a:solidFill>
                      <a:srgbClr val="EEF3F4"/>
                    </a:solidFill>
                  </a:tcPr>
                </a:tc>
                <a:tc>
                  <a:txBody>
                    <a:bodyPr/>
                    <a:lstStyle/>
                    <a:p>
                      <a:r>
                        <a:rPr sz="1600">
                          <a:solidFill>
                            <a:srgbClr val="263238"/>
                          </a:solidFill>
                          <a:latin typeface="Calibri"/>
                        </a:rPr>
                        <a:t>30 a 60 % [r27]</a:t>
                      </a:r>
                    </a:p>
                  </a:txBody>
                  <a:tcPr>
                    <a:solidFill>
                      <a:srgbClr val="EEF3F4"/>
                    </a:solidFill>
                  </a:tcPr>
                </a:tc>
                <a:tc>
                  <a:txBody>
                    <a:bodyPr/>
                    <a:lstStyle/>
                    <a:p>
                      <a:r>
                        <a:rPr sz="1600">
                          <a:solidFill>
                            <a:srgbClr val="263238"/>
                          </a:solidFill>
                          <a:latin typeface="Calibri"/>
                        </a:rPr>
                        <a:t>Es un grupo grande de los que ingresan</a:t>
                      </a:r>
                    </a:p>
                  </a:txBody>
                  <a:tcPr>
                    <a:solidFill>
                      <a:srgbClr val="EEF3F4"/>
                    </a:solidFill>
                  </a:tcPr>
                </a:tc>
              </a:tr>
              <a:tr h="457200">
                <a:tc>
                  <a:txBody>
                    <a:bodyPr/>
                    <a:lstStyle/>
                    <a:p>
                      <a:r>
                        <a:rPr sz="1600">
                          <a:solidFill>
                            <a:srgbClr val="263238"/>
                          </a:solidFill>
                          <a:latin typeface="Calibri"/>
                        </a:rPr>
                        <a:t>Síndrome centromedular entre los síndromes</a:t>
                      </a:r>
                    </a:p>
                  </a:txBody>
                  <a:tcPr>
                    <a:solidFill>
                      <a:srgbClr val="FFFFFF"/>
                    </a:solidFill>
                  </a:tcPr>
                </a:tc>
                <a:tc>
                  <a:txBody>
                    <a:bodyPr/>
                    <a:lstStyle/>
                    <a:p>
                      <a:r>
                        <a:rPr sz="1600">
                          <a:solidFill>
                            <a:srgbClr val="263238"/>
                          </a:solidFill>
                          <a:latin typeface="Calibri"/>
                        </a:rPr>
                        <a:t>44,0 % [r7]</a:t>
                      </a:r>
                    </a:p>
                  </a:txBody>
                  <a:tcPr>
                    <a:solidFill>
                      <a:srgbClr val="FFFFFF"/>
                    </a:solidFill>
                  </a:tcPr>
                </a:tc>
                <a:tc>
                  <a:txBody>
                    <a:bodyPr/>
                    <a:lstStyle/>
                    <a:p>
                      <a:r>
                        <a:rPr sz="1600">
                          <a:solidFill>
                            <a:srgbClr val="263238"/>
                          </a:solidFill>
                          <a:latin typeface="Calibri"/>
                        </a:rPr>
                        <a:t>Es el síndrome incompleto que más verás</a:t>
                      </a:r>
                    </a:p>
                  </a:txBody>
                  <a:tcPr>
                    <a:solidFill>
                      <a:srgbClr val="FFFFFF"/>
                    </a:solidFill>
                  </a:tcPr>
                </a:tc>
              </a:tr>
              <a:tr h="457200">
                <a:tc>
                  <a:txBody>
                    <a:bodyPr/>
                    <a:lstStyle/>
                    <a:p>
                      <a:r>
                        <a:rPr sz="1600">
                          <a:solidFill>
                            <a:srgbClr val="263238"/>
                          </a:solidFill>
                          <a:latin typeface="Calibri"/>
                        </a:rPr>
                        <a:t>Cirujanos que operan en &lt; 24 h una lesión AIS A (encuesta latinoamericana)</a:t>
                      </a:r>
                    </a:p>
                  </a:txBody>
                  <a:tcPr>
                    <a:solidFill>
                      <a:srgbClr val="EEF3F4"/>
                    </a:solidFill>
                  </a:tcPr>
                </a:tc>
                <a:tc>
                  <a:txBody>
                    <a:bodyPr/>
                    <a:lstStyle/>
                    <a:p>
                      <a:r>
                        <a:rPr sz="1600">
                          <a:solidFill>
                            <a:srgbClr val="263238"/>
                          </a:solidFill>
                          <a:latin typeface="Calibri"/>
                        </a:rPr>
                        <a:t>66,8 % [r26]</a:t>
                      </a:r>
                    </a:p>
                  </a:txBody>
                  <a:tcPr>
                    <a:solidFill>
                      <a:srgbClr val="EEF3F4"/>
                    </a:solidFill>
                  </a:tcPr>
                </a:tc>
                <a:tc>
                  <a:txBody>
                    <a:bodyPr/>
                    <a:lstStyle/>
                    <a:p>
                      <a:r>
                        <a:rPr sz="1600">
                          <a:solidFill>
                            <a:srgbClr val="263238"/>
                          </a:solidFill>
                          <a:latin typeface="Calibri"/>
                        </a:rPr>
                        <a:t>Cifra de referencia para comparar con la práctica de tu servicio</a:t>
                      </a:r>
                    </a:p>
                  </a:txBody>
                  <a:tcPr>
                    <a:solidFill>
                      <a:srgbClr val="EEF3F4"/>
                    </a:solidFill>
                  </a:tcPr>
                </a:tc>
              </a:tr>
              <a:tr h="457200">
                <a:tc>
                  <a:txBody>
                    <a:bodyPr/>
                    <a:lstStyle/>
                    <a:p>
                      <a:r>
                        <a:rPr sz="1600">
                          <a:solidFill>
                            <a:srgbClr val="263238"/>
                          </a:solidFill>
                          <a:latin typeface="Calibri"/>
                        </a:rPr>
                        <a:t>Cirujanos que operan en &lt; 24 h un centromedular sin inestabilidad (encuesta latinoamericana)</a:t>
                      </a:r>
                    </a:p>
                  </a:txBody>
                  <a:tcPr>
                    <a:solidFill>
                      <a:srgbClr val="FFFFFF"/>
                    </a:solidFill>
                  </a:tcPr>
                </a:tc>
                <a:tc>
                  <a:txBody>
                    <a:bodyPr/>
                    <a:lstStyle/>
                    <a:p>
                      <a:r>
                        <a:rPr sz="1600">
                          <a:solidFill>
                            <a:srgbClr val="263238"/>
                          </a:solidFill>
                          <a:latin typeface="Calibri"/>
                        </a:rPr>
                        <a:t>31,5 % [r26]</a:t>
                      </a:r>
                    </a:p>
                  </a:txBody>
                  <a:tcPr>
                    <a:solidFill>
                      <a:srgbClr val="FFFFFF"/>
                    </a:solidFill>
                  </a:tcPr>
                </a:tc>
                <a:tc>
                  <a:txBody>
                    <a:bodyPr/>
                    <a:lstStyle/>
                    <a:p>
                      <a:r>
                        <a:rPr sz="1600">
                          <a:solidFill>
                            <a:srgbClr val="263238"/>
                          </a:solidFill>
                          <a:latin typeface="Calibri"/>
                        </a:rPr>
                        <a:t>Es donde más se retrasa la cirugía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lesión primaria, lesión secundaria y lesiones asociadas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Rupp R et al. Top Spinal Cord Inj Rehabil. 2021. doi:10.46292/sci2702-1</a:t>
            </a:r>
          </a:p>
          <a:p>
            <a:r>
              <a:rPr sz="800">
                <a:solidFill>
                  <a:srgbClr val="5A6469"/>
                </a:solidFill>
                <a:latin typeface="Calibri"/>
              </a:rPr>
              <a:t>[r7] McKinley W et al. J Spinal Cord Med. 2007. doi:10.1080/10790268.2007.11753929</a:t>
            </a:r>
          </a:p>
          <a:p>
            <a:r>
              <a:rPr sz="800">
                <a:solidFill>
                  <a:srgbClr val="5A6469"/>
                </a:solidFill>
                <a:latin typeface="Calibri"/>
              </a:rPr>
              <a:t>[r11] Consortium for Spinal Cord Medicine. J Spinal Cord Med. 2008. doi:10.1080/10790268.2008.11760744</a:t>
            </a:r>
          </a:p>
          <a:p>
            <a:r>
              <a:rPr sz="800">
                <a:solidFill>
                  <a:srgbClr val="5A6469"/>
                </a:solidFill>
                <a:latin typeface="Calibri"/>
              </a:rPr>
              <a:t>[r12] Kwon BK et al. Global Spine J. 2024. doi:10.1177/21925682231202348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La LMA no es un golpe único.</a:t>
            </a:r>
          </a:p>
          <a:p>
            <a:pPr marL="347472" indent="-347472">
              <a:spcAft>
                <a:spcPts val="1400"/>
              </a:spcAft>
              <a:buChar char="•"/>
            </a:pPr>
            <a:r>
              <a:rPr sz="2400">
                <a:solidFill>
                  <a:srgbClr val="263238"/>
                </a:solidFill>
                <a:latin typeface="Calibri"/>
              </a:rPr>
              <a:t>Hay una lesión primaria (el impacto, la compresión o la distracción) y una lesión secundaria (isquemia, edema, inflamación) que todavía podemos modificar.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lesión primaria, lesión secundaria y lesiones asociadas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Kirshblum S et al. J Neurotrauma. 2021. doi:10.1089/neu.2020.7473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herida penetrante tiene más probabilidad de dejar una lesión neurológicamente completa que el trauma cerrado, y reduce la conversión de grado AIS al año [r27].</a:t>
            </a:r>
          </a:p>
          <a:p>
            <a:pPr marL="347472" indent="-347472">
              <a:spcAft>
                <a:spcPts val="1400"/>
              </a:spcAft>
              <a:buChar char="•"/>
            </a:pPr>
            <a:r>
              <a:rPr sz="2400">
                <a:solidFill>
                  <a:srgbClr val="263238"/>
                </a:solidFill>
                <a:latin typeface="Calibri"/>
              </a:rPr>
              <a:t>Por qué la perfusión pesa tanto.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lesión primaria, lesión secundaria y lesiones asociadas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Consortium for Spinal Cord Medicine. J Spinal Cord Med. 2008. doi:10.1080/10790268.2008.11760744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Primero, una encuesta terciaria completa [r11].</a:t>
            </a:r>
          </a:p>
          <a:p>
            <a:pPr marL="347472" indent="-347472">
              <a:spcAft>
                <a:spcPts val="1400"/>
              </a:spcAft>
              <a:buChar char="•"/>
            </a:pPr>
            <a:r>
              <a:rPr sz="2800">
                <a:solidFill>
                  <a:srgbClr val="263238"/>
                </a:solidFill>
                <a:latin typeface="Calibri"/>
              </a:rPr>
              <a:t>Después, lesión de tórax y abdomen, con sonda nasogástrica si hay que descomprimir el abdomen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que necesitas para examinar: raíces, dermatomas, miotomas y tractos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Rupp R et al. Top Spinal Cord Inj Rehabil. 2021. doi:10.46292/sci2702-1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Para examinar bien necesitas dos mapas en la cabeza: por dónde sale cada raíz (dermatomas y miotomas) y por dónde viajan los tractos dentro de la médula, porque de ahí nacen los síndromes.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que necesitas para examinar: raíces, dermatomas, miotomas y tractos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Rupp R et al. Top Spinal Cord Inj Rehabil. 2021. doi:10.46292/sci2702-1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Asignar un "músculo clave" a cada segmento es entonces un atajo pedagógico, y explica por qué perder una de sus dos raíces lo deja débil y no paralizado [r1].</a:t>
            </a:r>
          </a:p>
          <a:p>
            <a:pPr marL="347472" indent="-347472">
              <a:spcAft>
                <a:spcPts val="1400"/>
              </a:spcAft>
              <a:buChar char="•"/>
            </a:pPr>
            <a:r>
              <a:rPr sz="2400">
                <a:solidFill>
                  <a:srgbClr val="263238"/>
                </a:solidFill>
                <a:latin typeface="Calibri"/>
              </a:rPr>
              <a:t>Tractos que explican los síndromes.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Tractos y qué se pierde cuando fallan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Rupp R et al. Top Spinal Cord Inj Rehabil. 2021. doi:10.46292/sci2702-1</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Tracto o grupo</a:t>
                      </a:r>
                    </a:p>
                  </a:txBody>
                  <a:tcPr>
                    <a:solidFill>
                      <a:srgbClr val="0F5F6B"/>
                    </a:solidFill>
                  </a:tcPr>
                </a:tc>
                <a:tc>
                  <a:txBody>
                    <a:bodyPr/>
                    <a:lstStyle/>
                    <a:p>
                      <a:r>
                        <a:rPr sz="1600" b="1">
                          <a:solidFill>
                            <a:srgbClr val="FFFFFF"/>
                          </a:solidFill>
                          <a:latin typeface="Calibri"/>
                        </a:rPr>
                        <a:t>Qué examinas para evaluarlo</a:t>
                      </a:r>
                    </a:p>
                  </a:txBody>
                  <a:tcPr>
                    <a:solidFill>
                      <a:srgbClr val="0F5F6B"/>
                    </a:solidFill>
                  </a:tcPr>
                </a:tc>
                <a:tc>
                  <a:txBody>
                    <a:bodyPr/>
                    <a:lstStyle/>
                    <a:p>
                      <a:r>
                        <a:rPr sz="1600" b="1">
                          <a:solidFill>
                            <a:srgbClr val="FFFFFF"/>
                          </a:solidFill>
                          <a:latin typeface="Calibri"/>
                        </a:rPr>
                        <a:t>Dónde lo ves afectado</a:t>
                      </a:r>
                    </a:p>
                  </a:txBody>
                  <a:tcPr>
                    <a:solidFill>
                      <a:srgbClr val="0F5F6B"/>
                    </a:solidFill>
                  </a:tcPr>
                </a:tc>
              </a:tr>
              <a:tr h="457200">
                <a:tc>
                  <a:txBody>
                    <a:bodyPr/>
                    <a:lstStyle/>
                    <a:p>
                      <a:r>
                        <a:rPr sz="1600">
                          <a:solidFill>
                            <a:srgbClr val="263238"/>
                          </a:solidFill>
                          <a:latin typeface="Calibri"/>
                        </a:rPr>
                        <a:t>Corticoespinal</a:t>
                      </a:r>
                    </a:p>
                  </a:txBody>
                  <a:tcPr>
                    <a:solidFill>
                      <a:srgbClr val="EEF3F4"/>
                    </a:solidFill>
                  </a:tcPr>
                </a:tc>
                <a:tc>
                  <a:txBody>
                    <a:bodyPr/>
                    <a:lstStyle/>
                    <a:p>
                      <a:r>
                        <a:rPr sz="1600">
                          <a:solidFill>
                            <a:srgbClr val="263238"/>
                          </a:solidFill>
                          <a:latin typeface="Calibri"/>
                        </a:rPr>
                        <a:t>Fuerza voluntaria, escala 0 a 5</a:t>
                      </a:r>
                    </a:p>
                  </a:txBody>
                  <a:tcPr>
                    <a:solidFill>
                      <a:srgbClr val="EEF3F4"/>
                    </a:solidFill>
                  </a:tcPr>
                </a:tc>
                <a:tc>
                  <a:txBody>
                    <a:bodyPr/>
                    <a:lstStyle/>
                    <a:p>
                      <a:r>
                        <a:rPr sz="1600">
                          <a:solidFill>
                            <a:srgbClr val="263238"/>
                          </a:solidFill>
                          <a:latin typeface="Calibri"/>
                        </a:rPr>
                        <a:t>Síndrome anterior; del mismo lado en Brown-Séquard [r1]</a:t>
                      </a:r>
                    </a:p>
                  </a:txBody>
                  <a:tcPr>
                    <a:solidFill>
                      <a:srgbClr val="EEF3F4"/>
                    </a:solidFill>
                  </a:tcPr>
                </a:tc>
              </a:tr>
              <a:tr h="457200">
                <a:tc>
                  <a:txBody>
                    <a:bodyPr/>
                    <a:lstStyle/>
                    <a:p>
                      <a:r>
                        <a:rPr sz="1600">
                          <a:solidFill>
                            <a:srgbClr val="263238"/>
                          </a:solidFill>
                          <a:latin typeface="Calibri"/>
                        </a:rPr>
                        <a:t>Espinotalámico</a:t>
                      </a:r>
                    </a:p>
                  </a:txBody>
                  <a:tcPr>
                    <a:solidFill>
                      <a:srgbClr val="FFFFFF"/>
                    </a:solidFill>
                  </a:tcPr>
                </a:tc>
                <a:tc>
                  <a:txBody>
                    <a:bodyPr/>
                    <a:lstStyle/>
                    <a:p>
                      <a:r>
                        <a:rPr sz="1600">
                          <a:solidFill>
                            <a:srgbClr val="263238"/>
                          </a:solidFill>
                          <a:latin typeface="Calibri"/>
                        </a:rPr>
                        <a:t>Pinchazo (dolor) y temperatura</a:t>
                      </a:r>
                    </a:p>
                  </a:txBody>
                  <a:tcPr>
                    <a:solidFill>
                      <a:srgbClr val="FFFFFF"/>
                    </a:solidFill>
                  </a:tcPr>
                </a:tc>
                <a:tc>
                  <a:txBody>
                    <a:bodyPr/>
                    <a:lstStyle/>
                    <a:p>
                      <a:r>
                        <a:rPr sz="1600">
                          <a:solidFill>
                            <a:srgbClr val="263238"/>
                          </a:solidFill>
                          <a:latin typeface="Calibri"/>
                        </a:rPr>
                        <a:t>Síndrome anterior; del lado contrario en Brown-Séquard [r1]</a:t>
                      </a:r>
                    </a:p>
                  </a:txBody>
                  <a:tcPr>
                    <a:solidFill>
                      <a:srgbClr val="FFFFFF"/>
                    </a:solidFill>
                  </a:tcPr>
                </a:tc>
              </a:tr>
              <a:tr h="457200">
                <a:tc>
                  <a:txBody>
                    <a:bodyPr/>
                    <a:lstStyle/>
                    <a:p>
                      <a:r>
                        <a:rPr sz="1600">
                          <a:solidFill>
                            <a:srgbClr val="263238"/>
                          </a:solidFill>
                          <a:latin typeface="Calibri"/>
                        </a:rPr>
                        <a:t>Columnas dorsales</a:t>
                      </a:r>
                    </a:p>
                  </a:txBody>
                  <a:tcPr>
                    <a:solidFill>
                      <a:srgbClr val="EEF3F4"/>
                    </a:solidFill>
                  </a:tcPr>
                </a:tc>
                <a:tc>
                  <a:txBody>
                    <a:bodyPr/>
                    <a:lstStyle/>
                    <a:p>
                      <a:r>
                        <a:rPr sz="1600">
                          <a:solidFill>
                            <a:srgbClr val="263238"/>
                          </a:solidFill>
                          <a:latin typeface="Calibri"/>
                        </a:rPr>
                        <a:t>Posición y movimiento articular (elemento opcional del ISNCSCI); vibración, fuera del ISNCSCI</a:t>
                      </a:r>
                    </a:p>
                  </a:txBody>
                  <a:tcPr>
                    <a:solidFill>
                      <a:srgbClr val="EEF3F4"/>
                    </a:solidFill>
                  </a:tcPr>
                </a:tc>
                <a:tc>
                  <a:txBody>
                    <a:bodyPr/>
                    <a:lstStyle/>
                    <a:p>
                      <a:r>
                        <a:rPr sz="1600">
                          <a:solidFill>
                            <a:srgbClr val="263238"/>
                          </a:solidFill>
                          <a:latin typeface="Calibri"/>
                        </a:rPr>
                        <a:t>Del mismo lado en Brown-Séquard; respetadas en el síndrome anterior [r1]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Síndromes medulares incompletos: central, anterior, Brown-Séquard, cono y cauda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Rupp R et al. Top Spinal Cord Inj Rehabil. 2021. doi:10.46292/sci2702-1</a:t>
            </a:r>
          </a:p>
          <a:p>
            <a:r>
              <a:rPr sz="1000">
                <a:solidFill>
                  <a:srgbClr val="5A6469"/>
                </a:solidFill>
                <a:latin typeface="Calibri"/>
              </a:rPr>
              <a:t>[r8] Engel-Haber E et al. doi:10.. 2024. doi:10.1089/neu.2023.0613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Los síndromes incompletos son patrones anatómicos, no parte de la clasificación AIS.</a:t>
            </a:r>
          </a:p>
          <a:p>
            <a:pPr marL="347472" indent="-347472">
              <a:spcAft>
                <a:spcPts val="1400"/>
              </a:spcAft>
              <a:buChar char="•"/>
            </a:pPr>
            <a:r>
              <a:rPr sz="2400">
                <a:solidFill>
                  <a:srgbClr val="263238"/>
                </a:solidFill>
                <a:latin typeface="Calibri"/>
              </a:rPr>
              <a:t>Te dicen qué parte de la médula falló, pero el grado AIS sigue mandando en el pronóstico [r1][r8].</a:t>
            </a:r>
          </a:p>
          <a:p>
            <a:pPr marL="347472" indent="-347472">
              <a:spcAft>
                <a:spcPts val="1400"/>
              </a:spcAft>
              <a:buChar char="•"/>
            </a:pPr>
            <a:r>
              <a:rPr sz="2400">
                <a:solidFill>
                  <a:srgbClr val="263238"/>
                </a:solidFill>
                <a:latin typeface="Calibri"/>
              </a:rPr>
              <a:t>Síndrome centromedular.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Autocuidado (FIM) al ingreso a rehabilitación por síndrome; a mayor puntaje, más independencia (serie con causas traumáticas y no traumáticas)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McKinley W et al. J Spinal Cord Med. 2007. doi:10.1080/10790268.2007.11753929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Estancia en rehabilitación según el síndrome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McKinley W et al. J Spinal Cord Med. 2007. doi:10.1080/10790268.2007.11753929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niveles, NLI, grado AIS y zona de preservación parcial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Rupp R et al. Top Spinal Cord Inj Rehabil. 2021. doi:10.46292/sci2702-1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Clasificar es responder seis preguntas en orden: nivel sensitivo, nivel motor, nivel neurológico, completa o incompleta, grado AIS y zona de preservación parcial.</a:t>
            </a:r>
          </a:p>
          <a:p>
            <a:pPr marL="347472" indent="-347472">
              <a:spcAft>
                <a:spcPts val="1400"/>
              </a:spcAft>
              <a:buChar char="•"/>
            </a:pPr>
            <a:r>
              <a:rPr sz="2400">
                <a:solidFill>
                  <a:srgbClr val="263238"/>
                </a:solidFill>
                <a:latin typeface="Calibri"/>
              </a:rPr>
              <a:t>Seguir ese orden ayuda a no mezclar los niveles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niveles, NLI, grado AIS y zona de preservación parcial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Rupp R et al. Top Spinal Cord Inj Rehabil. 2021. doi:10.46292/sci2702-1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 exámenes normales en alguien que antes tuvo déficit [r1].</a:t>
            </a:r>
          </a:p>
          <a:p>
            <a:pPr marL="347472" indent="-347472">
              <a:spcAft>
                <a:spcPts val="1400"/>
              </a:spcAft>
              <a:buChar char="•"/>
            </a:pPr>
            <a:r>
              <a:rPr sz="2800">
                <a:solidFill>
                  <a:srgbClr val="263238"/>
                </a:solidFill>
                <a:latin typeface="Calibri"/>
              </a:rPr>
              <a:t>Dos reglas que se confunden.</a:t>
            </a:r>
          </a:p>
          <a:p>
            <a:pPr marL="347472" indent="-347472">
              <a:spcAft>
                <a:spcPts val="1400"/>
              </a:spcAft>
              <a:buChar char="•"/>
            </a:pPr>
            <a:r>
              <a:rPr sz="2800">
                <a:solidFill>
                  <a:srgbClr val="263238"/>
                </a:solidFill>
                <a:latin typeface="Calibri"/>
              </a:rPr>
              <a:t>Dos reglas parecidas que no se deben mezclar.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Los grados de la escala AIS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Rupp R et al. Top Spinal Cord Inj Rehabil. 2021. doi:10.46292/sci2702-1</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Grado</a:t>
                      </a:r>
                    </a:p>
                  </a:txBody>
                  <a:tcPr>
                    <a:solidFill>
                      <a:srgbClr val="0F5F6B"/>
                    </a:solidFill>
                  </a:tcPr>
                </a:tc>
                <a:tc>
                  <a:txBody>
                    <a:bodyPr/>
                    <a:lstStyle/>
                    <a:p>
                      <a:r>
                        <a:rPr sz="1600" b="1">
                          <a:solidFill>
                            <a:srgbClr val="FFFFFF"/>
                          </a:solidFill>
                          <a:latin typeface="Calibri"/>
                        </a:rPr>
                        <a:t>Qué significa</a:t>
                      </a:r>
                    </a:p>
                  </a:txBody>
                  <a:tcPr>
                    <a:solidFill>
                      <a:srgbClr val="0F5F6B"/>
                    </a:solidFill>
                  </a:tcPr>
                </a:tc>
                <a:tc>
                  <a:txBody>
                    <a:bodyPr/>
                    <a:lstStyle/>
                    <a:p>
                      <a:r>
                        <a:rPr sz="1600" b="1">
                          <a:solidFill>
                            <a:srgbClr val="FFFFFF"/>
                          </a:solidFill>
                          <a:latin typeface="Calibri"/>
                        </a:rPr>
                        <a:t>Qué buscar para asignarlo</a:t>
                      </a:r>
                    </a:p>
                  </a:txBody>
                  <a:tcPr>
                    <a:solidFill>
                      <a:srgbClr val="0F5F6B"/>
                    </a:solidFill>
                  </a:tcPr>
                </a:tc>
              </a:tr>
              <a:tr h="457200">
                <a:tc>
                  <a:txBody>
                    <a:bodyPr/>
                    <a:lstStyle/>
                    <a:p>
                      <a:r>
                        <a:rPr sz="1600">
                          <a:solidFill>
                            <a:srgbClr val="263238"/>
                          </a:solidFill>
                          <a:latin typeface="Calibri"/>
                        </a:rPr>
                        <a:t>A</a:t>
                      </a:r>
                    </a:p>
                  </a:txBody>
                  <a:tcPr>
                    <a:solidFill>
                      <a:srgbClr val="EEF3F4"/>
                    </a:solidFill>
                  </a:tcPr>
                </a:tc>
                <a:tc>
                  <a:txBody>
                    <a:bodyPr/>
                    <a:lstStyle/>
                    <a:p>
                      <a:r>
                        <a:rPr sz="1600">
                          <a:solidFill>
                            <a:srgbClr val="263238"/>
                          </a:solidFill>
                          <a:latin typeface="Calibri"/>
                        </a:rPr>
                        <a:t>Completa</a:t>
                      </a:r>
                    </a:p>
                  </a:txBody>
                  <a:tcPr>
                    <a:solidFill>
                      <a:srgbClr val="EEF3F4"/>
                    </a:solidFill>
                  </a:tcPr>
                </a:tc>
                <a:tc>
                  <a:txBody>
                    <a:bodyPr/>
                    <a:lstStyle/>
                    <a:p>
                      <a:r>
                        <a:rPr sz="1600">
                          <a:solidFill>
                            <a:srgbClr val="263238"/>
                          </a:solidFill>
                          <a:latin typeface="Calibri"/>
                        </a:rPr>
                        <a:t>Sin función sensitiva ni motora en S4-5 [r1]</a:t>
                      </a:r>
                    </a:p>
                  </a:txBody>
                  <a:tcPr>
                    <a:solidFill>
                      <a:srgbClr val="EEF3F4"/>
                    </a:solidFill>
                  </a:tcPr>
                </a:tc>
              </a:tr>
              <a:tr h="457200">
                <a:tc>
                  <a:txBody>
                    <a:bodyPr/>
                    <a:lstStyle/>
                    <a:p>
                      <a:r>
                        <a:rPr sz="1600">
                          <a:solidFill>
                            <a:srgbClr val="263238"/>
                          </a:solidFill>
                          <a:latin typeface="Calibri"/>
                        </a:rPr>
                        <a:t>B</a:t>
                      </a:r>
                    </a:p>
                  </a:txBody>
                  <a:tcPr>
                    <a:solidFill>
                      <a:srgbClr val="FFFFFF"/>
                    </a:solidFill>
                  </a:tcPr>
                </a:tc>
                <a:tc>
                  <a:txBody>
                    <a:bodyPr/>
                    <a:lstStyle/>
                    <a:p>
                      <a:r>
                        <a:rPr sz="1600">
                          <a:solidFill>
                            <a:srgbClr val="263238"/>
                          </a:solidFill>
                          <a:latin typeface="Calibri"/>
                        </a:rPr>
                        <a:t>Sensitiva incompleta</a:t>
                      </a:r>
                    </a:p>
                  </a:txBody>
                  <a:tcPr>
                    <a:solidFill>
                      <a:srgbClr val="FFFFFF"/>
                    </a:solidFill>
                  </a:tcPr>
                </a:tc>
                <a:tc>
                  <a:txBody>
                    <a:bodyPr/>
                    <a:lstStyle/>
                    <a:p>
                      <a:r>
                        <a:rPr sz="1600">
                          <a:solidFill>
                            <a:srgbClr val="263238"/>
                          </a:solidFill>
                          <a:latin typeface="Calibri"/>
                        </a:rPr>
                        <a:t>Sensibilidad en S4-5 y ninguna función motora más de tres niveles bajo el nivel motor de cada lado [r1]</a:t>
                      </a:r>
                    </a:p>
                  </a:txBody>
                  <a:tcPr>
                    <a:solidFill>
                      <a:srgbClr val="FFFFFF"/>
                    </a:solidFill>
                  </a:tcPr>
                </a:tc>
              </a:tr>
              <a:tr h="457200">
                <a:tc>
                  <a:txBody>
                    <a:bodyPr/>
                    <a:lstStyle/>
                    <a:p>
                      <a:r>
                        <a:rPr sz="1600">
                          <a:solidFill>
                            <a:srgbClr val="263238"/>
                          </a:solidFill>
                          <a:latin typeface="Calibri"/>
                        </a:rPr>
                        <a:t>C</a:t>
                      </a:r>
                    </a:p>
                  </a:txBody>
                  <a:tcPr>
                    <a:solidFill>
                      <a:srgbClr val="EEF3F4"/>
                    </a:solidFill>
                  </a:tcPr>
                </a:tc>
                <a:tc>
                  <a:txBody>
                    <a:bodyPr/>
                    <a:lstStyle/>
                    <a:p>
                      <a:r>
                        <a:rPr sz="1600">
                          <a:solidFill>
                            <a:srgbClr val="263238"/>
                          </a:solidFill>
                          <a:latin typeface="Calibri"/>
                        </a:rPr>
                        <a:t>Motora incompleta, función débil</a:t>
                      </a:r>
                    </a:p>
                  </a:txBody>
                  <a:tcPr>
                    <a:solidFill>
                      <a:srgbClr val="EEF3F4"/>
                    </a:solidFill>
                  </a:tcPr>
                </a:tc>
                <a:tc>
                  <a:txBody>
                    <a:bodyPr/>
                    <a:lstStyle/>
                    <a:p>
                      <a:r>
                        <a:rPr sz="1600">
                          <a:solidFill>
                            <a:srgbClr val="263238"/>
                          </a:solidFill>
                          <a:latin typeface="Calibri"/>
                        </a:rPr>
                        <a:t>Menos de la mitad de los músculos clave bajo el NLI con fuerza de 3 o más [r1]</a:t>
                      </a:r>
                    </a:p>
                  </a:txBody>
                  <a:tcPr>
                    <a:solidFill>
                      <a:srgbClr val="EEF3F4"/>
                    </a:solidFill>
                  </a:tcPr>
                </a:tc>
              </a:tr>
              <a:tr h="457200">
                <a:tc>
                  <a:txBody>
                    <a:bodyPr/>
                    <a:lstStyle/>
                    <a:p>
                      <a:r>
                        <a:rPr sz="1600">
                          <a:solidFill>
                            <a:srgbClr val="263238"/>
                          </a:solidFill>
                          <a:latin typeface="Calibri"/>
                        </a:rPr>
                        <a:t>D</a:t>
                      </a:r>
                    </a:p>
                  </a:txBody>
                  <a:tcPr>
                    <a:solidFill>
                      <a:srgbClr val="FFFFFF"/>
                    </a:solidFill>
                  </a:tcPr>
                </a:tc>
                <a:tc>
                  <a:txBody>
                    <a:bodyPr/>
                    <a:lstStyle/>
                    <a:p>
                      <a:r>
                        <a:rPr sz="1600">
                          <a:solidFill>
                            <a:srgbClr val="263238"/>
                          </a:solidFill>
                          <a:latin typeface="Calibri"/>
                        </a:rPr>
                        <a:t>Motora incompleta, función útil</a:t>
                      </a:r>
                    </a:p>
                  </a:txBody>
                  <a:tcPr>
                    <a:solidFill>
                      <a:srgbClr val="FFFFFF"/>
                    </a:solidFill>
                  </a:tcPr>
                </a:tc>
                <a:tc>
                  <a:txBody>
                    <a:bodyPr/>
                    <a:lstStyle/>
                    <a:p>
                      <a:r>
                        <a:rPr sz="1600">
                          <a:solidFill>
                            <a:srgbClr val="263238"/>
                          </a:solidFill>
                          <a:latin typeface="Calibri"/>
                        </a:rPr>
                        <a:t>La mitad o más de los músculos clave bajo el NLI con fuerza de 3 o más [r1]</a:t>
                      </a:r>
                    </a:p>
                  </a:txBody>
                  <a:tcPr>
                    <a:solidFill>
                      <a:srgbClr val="FFFFFF"/>
                    </a:solidFill>
                  </a:tcPr>
                </a:tc>
              </a:tr>
              <a:tr h="457200">
                <a:tc>
                  <a:txBody>
                    <a:bodyPr/>
                    <a:lstStyle/>
                    <a:p>
                      <a:r>
                        <a:rPr sz="1600">
                          <a:solidFill>
                            <a:srgbClr val="263238"/>
                          </a:solidFill>
                          <a:latin typeface="Calibri"/>
                        </a:rPr>
                        <a:t>E</a:t>
                      </a:r>
                    </a:p>
                  </a:txBody>
                  <a:tcPr>
                    <a:solidFill>
                      <a:srgbClr val="EEF3F4"/>
                    </a:solidFill>
                  </a:tcPr>
                </a:tc>
                <a:tc>
                  <a:txBody>
                    <a:bodyPr/>
                    <a:lstStyle/>
                    <a:p>
                      <a:r>
                        <a:rPr sz="1600">
                          <a:solidFill>
                            <a:srgbClr val="263238"/>
                          </a:solidFill>
                          <a:latin typeface="Calibri"/>
                        </a:rPr>
                        <a:t>Normal</a:t>
                      </a:r>
                    </a:p>
                  </a:txBody>
                  <a:tcPr>
                    <a:solidFill>
                      <a:srgbClr val="EEF3F4"/>
                    </a:solidFill>
                  </a:tcPr>
                </a:tc>
                <a:tc>
                  <a:txBody>
                    <a:bodyPr/>
                    <a:lstStyle/>
                    <a:p>
                      <a:r>
                        <a:rPr sz="1600">
                          <a:solidFill>
                            <a:srgbClr val="263238"/>
                          </a:solidFill>
                          <a:latin typeface="Calibri"/>
                        </a:rPr>
                        <a:t>Sensibilidad y fuerza normales en todos los segmentos en alguien con déficit previo [r1]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inicial: sospechar, inmovilizar y separar tres tipos de choque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Consortium for Spinal Cord Medicine. J Spinal Cord Med. 2008. doi:10.1080/10790268.2008.11760744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La LMA se sospecha por el mecanismo y por los signos, se confirma con el examen neurológico estandarizado y se completa con imagen.</a:t>
            </a:r>
          </a:p>
          <a:p>
            <a:pPr marL="347472" indent="-347472">
              <a:spcAft>
                <a:spcPts val="1400"/>
              </a:spcAft>
              <a:buChar char="•"/>
            </a:pPr>
            <a:r>
              <a:rPr sz="2400">
                <a:solidFill>
                  <a:srgbClr val="263238"/>
                </a:solidFill>
                <a:latin typeface="Calibri"/>
              </a:rPr>
              <a:t>Mientras tanto la médula se protege inmovilizando y perfundiendo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inicial: sospechar, inmovilizar y separar tres tipos de choque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Ditunno JF et al. Spinal Cord. 2004. doi:10.1038/sj.sc.3101603</a:t>
            </a:r>
          </a:p>
          <a:p>
            <a:r>
              <a:rPr sz="800">
                <a:solidFill>
                  <a:srgbClr val="5A6469"/>
                </a:solidFill>
                <a:latin typeface="Calibri"/>
              </a:rPr>
              <a:t>[r5] Ko HY. Korean J Neurotrauma. 2018. doi:10.13004/kjnt.2018.14.2.47</a:t>
            </a:r>
          </a:p>
          <a:p>
            <a:r>
              <a:rPr sz="800">
                <a:solidFill>
                  <a:srgbClr val="5A6469"/>
                </a:solidFill>
                <a:latin typeface="Calibri"/>
              </a:rPr>
              <a:t>[r10] Ruiz IA et al. J Neurotrauma. 2018. doi:10.1089/neu.2016.4947</a:t>
            </a:r>
          </a:p>
          <a:p>
            <a:r>
              <a:rPr sz="800">
                <a:solidFill>
                  <a:srgbClr val="5A6469"/>
                </a:solidFill>
                <a:latin typeface="Calibri"/>
              </a:rPr>
              <a:t>[r11] Consortium for Spinal Cord Medicine. J Spinal Cord Med. 2008. doi:10.1080/10790268.2008.11760744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dicen los números.</a:t>
            </a:r>
          </a:p>
          <a:p>
            <a:pPr marL="347472" indent="-347472">
              <a:spcAft>
                <a:spcPts val="1400"/>
              </a:spcAft>
              <a:buChar char="•"/>
            </a:pPr>
            <a:r>
              <a:rPr sz="2800">
                <a:solidFill>
                  <a:srgbClr val="263238"/>
                </a:solidFill>
                <a:latin typeface="Calibri"/>
              </a:rPr>
              <a:t>¿Qué tan frecuente es?</a:t>
            </a:r>
          </a:p>
          <a:p>
            <a:pPr marL="347472" indent="-347472">
              <a:spcAft>
                <a:spcPts val="1400"/>
              </a:spcAft>
              <a:buChar char="•"/>
            </a:pPr>
            <a:r>
              <a:rPr sz="2800">
                <a:solidFill>
                  <a:srgbClr val="263238"/>
                </a:solidFill>
                <a:latin typeface="Calibri"/>
              </a:rPr>
              <a:t>Depende de cómo lo definas.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Choque neurogénico, hipovolémico y choque medular: tres problemas distintos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Ko HY. Korean J Neurotrauma. 2018. doi:10.13004/kjnt.2018.14.2.47</a:t>
            </a:r>
          </a:p>
          <a:p>
            <a:r>
              <a:rPr sz="1000">
                <a:solidFill>
                  <a:srgbClr val="5A6469"/>
                </a:solidFill>
                <a:latin typeface="Calibri"/>
              </a:rPr>
              <a:t>[r10] Ruiz IA et al. J Neurotrauma. 2018. doi:10.1089/neu.2016.4947</a:t>
            </a:r>
          </a:p>
          <a:p>
            <a:r>
              <a:rPr sz="1000">
                <a:solidFill>
                  <a:srgbClr val="5A6469"/>
                </a:solidFill>
                <a:latin typeface="Calibri"/>
              </a:rPr>
              <a:t>[r11] Consortium for Spinal Cord Medicine. J Spinal Cord Med. 2008. doi:10.1080/10790268.2008.11760744</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Rasgo</a:t>
                      </a:r>
                    </a:p>
                  </a:txBody>
                  <a:tcPr>
                    <a:solidFill>
                      <a:srgbClr val="0F5F6B"/>
                    </a:solidFill>
                  </a:tcPr>
                </a:tc>
                <a:tc>
                  <a:txBody>
                    <a:bodyPr/>
                    <a:lstStyle/>
                    <a:p>
                      <a:r>
                        <a:rPr sz="1400" b="1">
                          <a:solidFill>
                            <a:srgbClr val="FFFFFF"/>
                          </a:solidFill>
                          <a:latin typeface="Calibri"/>
                        </a:rPr>
                        <a:t>Choque neurogénico</a:t>
                      </a:r>
                    </a:p>
                  </a:txBody>
                  <a:tcPr>
                    <a:solidFill>
                      <a:srgbClr val="0F5F6B"/>
                    </a:solidFill>
                  </a:tcPr>
                </a:tc>
                <a:tc>
                  <a:txBody>
                    <a:bodyPr/>
                    <a:lstStyle/>
                    <a:p>
                      <a:r>
                        <a:rPr sz="1400" b="1">
                          <a:solidFill>
                            <a:srgbClr val="FFFFFF"/>
                          </a:solidFill>
                          <a:latin typeface="Calibri"/>
                        </a:rPr>
                        <a:t>Choque hipovolémico</a:t>
                      </a:r>
                    </a:p>
                  </a:txBody>
                  <a:tcPr>
                    <a:solidFill>
                      <a:srgbClr val="0F5F6B"/>
                    </a:solidFill>
                  </a:tcPr>
                </a:tc>
                <a:tc>
                  <a:txBody>
                    <a:bodyPr/>
                    <a:lstStyle/>
                    <a:p>
                      <a:r>
                        <a:rPr sz="1400" b="1">
                          <a:solidFill>
                            <a:srgbClr val="FFFFFF"/>
                          </a:solidFill>
                          <a:latin typeface="Calibri"/>
                        </a:rPr>
                        <a:t>Choque medular</a:t>
                      </a:r>
                    </a:p>
                  </a:txBody>
                  <a:tcPr>
                    <a:solidFill>
                      <a:srgbClr val="0F5F6B"/>
                    </a:solidFill>
                  </a:tcPr>
                </a:tc>
              </a:tr>
              <a:tr h="457200">
                <a:tc>
                  <a:txBody>
                    <a:bodyPr/>
                    <a:lstStyle/>
                    <a:p>
                      <a:r>
                        <a:rPr sz="1400">
                          <a:solidFill>
                            <a:srgbClr val="263238"/>
                          </a:solidFill>
                          <a:latin typeface="Calibri"/>
                        </a:rPr>
                        <a:t>Qué es</a:t>
                      </a:r>
                    </a:p>
                  </a:txBody>
                  <a:tcPr>
                    <a:solidFill>
                      <a:srgbClr val="EEF3F4"/>
                    </a:solidFill>
                  </a:tcPr>
                </a:tc>
                <a:tc>
                  <a:txBody>
                    <a:bodyPr/>
                    <a:lstStyle/>
                    <a:p>
                      <a:r>
                        <a:rPr sz="1400">
                          <a:solidFill>
                            <a:srgbClr val="263238"/>
                          </a:solidFill>
                          <a:latin typeface="Calibri"/>
                        </a:rPr>
                        <a:t>Pérdida del tono simpático con hipotensión y bradicardia, típico sobre T6 [r5]</a:t>
                      </a:r>
                    </a:p>
                  </a:txBody>
                  <a:tcPr>
                    <a:solidFill>
                      <a:srgbClr val="EEF3F4"/>
                    </a:solidFill>
                  </a:tcPr>
                </a:tc>
                <a:tc>
                  <a:txBody>
                    <a:bodyPr/>
                    <a:lstStyle/>
                    <a:p>
                      <a:r>
                        <a:rPr sz="1400">
                          <a:solidFill>
                            <a:srgbClr val="263238"/>
                          </a:solidFill>
                          <a:latin typeface="Calibri"/>
                        </a:rPr>
                        <a:t>Pérdida de volumen por otra lesión: hay que buscarla antes de culpar a la médula [r11]</a:t>
                      </a:r>
                    </a:p>
                  </a:txBody>
                  <a:tcPr>
                    <a:solidFill>
                      <a:srgbClr val="EEF3F4"/>
                    </a:solidFill>
                  </a:tcPr>
                </a:tc>
                <a:tc>
                  <a:txBody>
                    <a:bodyPr/>
                    <a:lstStyle/>
                    <a:p>
                      <a:r>
                        <a:rPr sz="1400">
                          <a:solidFill>
                            <a:srgbClr val="263238"/>
                          </a:solidFill>
                          <a:latin typeface="Calibri"/>
                        </a:rPr>
                        <a:t>Depresión transitoria de reflejos y tono bajo la lesión, fisiológica y no anatómica [r5]</a:t>
                      </a:r>
                    </a:p>
                  </a:txBody>
                  <a:tcPr>
                    <a:solidFill>
                      <a:srgbClr val="EEF3F4"/>
                    </a:solidFill>
                  </a:tcPr>
                </a:tc>
              </a:tr>
              <a:tr h="457200">
                <a:tc>
                  <a:txBody>
                    <a:bodyPr/>
                    <a:lstStyle/>
                    <a:p>
                      <a:r>
                        <a:rPr sz="1400">
                          <a:solidFill>
                            <a:srgbClr val="263238"/>
                          </a:solidFill>
                          <a:latin typeface="Calibri"/>
                        </a:rPr>
                        <a:t>Cómo se ve</a:t>
                      </a:r>
                    </a:p>
                  </a:txBody>
                  <a:tcPr>
                    <a:solidFill>
                      <a:srgbClr val="FFFFFF"/>
                    </a:solidFill>
                  </a:tcPr>
                </a:tc>
                <a:tc>
                  <a:txBody>
                    <a:bodyPr/>
                    <a:lstStyle/>
                    <a:p>
                      <a:r>
                        <a:rPr sz="1400">
                          <a:solidFill>
                            <a:srgbClr val="263238"/>
                          </a:solidFill>
                          <a:latin typeface="Calibri"/>
                        </a:rPr>
                        <a:t>Hipotensión, bradicardia y piel hiperémica [r5]</a:t>
                      </a:r>
                    </a:p>
                  </a:txBody>
                  <a:tcPr>
                    <a:solidFill>
                      <a:srgbClr val="FFFFFF"/>
                    </a:solidFill>
                  </a:tcPr>
                </a:tc>
                <a:tc>
                  <a:txBody>
                    <a:bodyPr/>
                    <a:lstStyle/>
                    <a:p>
                      <a:r>
                        <a:rPr sz="1400">
                          <a:solidFill>
                            <a:srgbClr val="263238"/>
                          </a:solidFill>
                          <a:latin typeface="Calibri"/>
                        </a:rPr>
                        <a:t>Taquicardia y piel fría es lo habitual (práctica habitual / opinión experta)</a:t>
                      </a:r>
                    </a:p>
                  </a:txBody>
                  <a:tcPr>
                    <a:solidFill>
                      <a:srgbClr val="FFFFFF"/>
                    </a:solidFill>
                  </a:tcPr>
                </a:tc>
                <a:tc>
                  <a:txBody>
                    <a:bodyPr/>
                    <a:lstStyle/>
                    <a:p>
                      <a:r>
                        <a:rPr sz="1400">
                          <a:solidFill>
                            <a:srgbClr val="263238"/>
                          </a:solidFill>
                          <a:latin typeface="Calibri"/>
                        </a:rPr>
                        <a:t>Flacidez, arreflexia y pérdida de tono; fases de 0 a 24 h, 1 a 3 días, 4 días a 1 mes y 1 a 12 meses [r5]</a:t>
                      </a:r>
                    </a:p>
                  </a:txBody>
                  <a:tcPr>
                    <a:solidFill>
                      <a:srgbClr val="FFFFFF"/>
                    </a:solidFill>
                  </a:tcPr>
                </a:tc>
              </a:tr>
              <a:tr h="457200">
                <a:tc>
                  <a:txBody>
                    <a:bodyPr/>
                    <a:lstStyle/>
                    <a:p>
                      <a:r>
                        <a:rPr sz="1400">
                          <a:solidFill>
                            <a:srgbClr val="263238"/>
                          </a:solidFill>
                          <a:latin typeface="Calibri"/>
                        </a:rPr>
                        <a:t>Cómo se mide o se confirma</a:t>
                      </a:r>
                    </a:p>
                  </a:txBody>
                  <a:tcPr>
                    <a:solidFill>
                      <a:srgbClr val="EEF3F4"/>
                    </a:solidFill>
                  </a:tcPr>
                </a:tc>
                <a:tc>
                  <a:txBody>
                    <a:bodyPr/>
                    <a:lstStyle/>
                    <a:p>
                      <a:r>
                        <a:rPr sz="1400">
                          <a:solidFill>
                            <a:srgbClr val="263238"/>
                          </a:solidFill>
                          <a:latin typeface="Calibri"/>
                        </a:rPr>
                        <a:t>Se acepta tras excluir otras causas; con criterios hemodinámicos y de laboratorio fue del 29 % en lesión cervical [r10]</a:t>
                      </a:r>
                    </a:p>
                  </a:txBody>
                  <a:tcPr>
                    <a:solidFill>
                      <a:srgbClr val="EEF3F4"/>
                    </a:solidFill>
                  </a:tcPr>
                </a:tc>
                <a:tc>
                  <a:txBody>
                    <a:bodyPr/>
                    <a:lstStyle/>
                    <a:p>
                      <a:r>
                        <a:rPr sz="1400">
                          <a:solidFill>
                            <a:srgbClr val="263238"/>
                          </a:solidFill>
                          <a:latin typeface="Calibri"/>
                        </a:rPr>
                        <a:t>Déficit de base o lactato para medir la gravedad del choque [r11]</a:t>
                      </a:r>
                    </a:p>
                  </a:txBody>
                  <a:tcPr>
                    <a:solidFill>
                      <a:srgbClr val="EEF3F4"/>
                    </a:solidFill>
                  </a:tcPr>
                </a:tc>
                <a:tc>
                  <a:txBody>
                    <a:bodyPr/>
                    <a:lstStyle/>
                    <a:p>
                      <a:r>
                        <a:rPr sz="1400">
                          <a:solidFill>
                            <a:srgbClr val="263238"/>
                          </a:solidFill>
                          <a:latin typeface="Calibri"/>
                        </a:rPr>
                        <a:t>Examen neurológico y de reflejos seriado; no hay un criterio único de fin [r5]</a:t>
                      </a:r>
                    </a:p>
                  </a:txBody>
                  <a:tcPr>
                    <a:solidFill>
                      <a:srgbClr val="EEF3F4"/>
                    </a:solidFill>
                  </a:tcPr>
                </a:tc>
              </a:tr>
              <a:tr h="457200">
                <a:tc>
                  <a:txBody>
                    <a:bodyPr/>
                    <a:lstStyle/>
                    <a:p>
                      <a:r>
                        <a:rPr sz="1400">
                          <a:solidFill>
                            <a:srgbClr val="263238"/>
                          </a:solidFill>
                          <a:latin typeface="Calibri"/>
                        </a:rPr>
                        <a:t>Qué haces</a:t>
                      </a:r>
                    </a:p>
                  </a:txBody>
                  <a:tcPr>
                    <a:solidFill>
                      <a:srgbClr val="FFFFFF"/>
                    </a:solidFill>
                  </a:tcPr>
                </a:tc>
                <a:tc>
                  <a:txBody>
                    <a:bodyPr/>
                    <a:lstStyle/>
                    <a:p>
                      <a:r>
                        <a:rPr sz="1400">
                          <a:solidFill>
                            <a:srgbClr val="263238"/>
                          </a:solidFill>
                          <a:latin typeface="Calibri"/>
                        </a:rPr>
                        <a:t>Volumen sin sobrecarga y, luego, vasopresor con acción alfa y beta [r11]</a:t>
                      </a:r>
                    </a:p>
                  </a:txBody>
                  <a:tcPr>
                    <a:solidFill>
                      <a:srgbClr val="FFFFFF"/>
                    </a:solidFill>
                  </a:tcPr>
                </a:tc>
                <a:tc>
                  <a:txBody>
                    <a:bodyPr/>
                    <a:lstStyle/>
                    <a:p>
                      <a:r>
                        <a:rPr sz="1400">
                          <a:solidFill>
                            <a:srgbClr val="263238"/>
                          </a:solidFill>
                          <a:latin typeface="Calibri"/>
                        </a:rPr>
                        <a:t>Control de la fuente de sangrado y reposición, según tu protocolo ATLS (capítulo hermano)</a:t>
                      </a:r>
                    </a:p>
                  </a:txBody>
                  <a:tcPr>
                    <a:solidFill>
                      <a:srgbClr val="FFFFFF"/>
                    </a:solidFill>
                  </a:tcPr>
                </a:tc>
                <a:tc>
                  <a:txBody>
                    <a:bodyPr/>
                    <a:lstStyle/>
                    <a:p>
                      <a:r>
                        <a:rPr sz="1400">
                          <a:solidFill>
                            <a:srgbClr val="263238"/>
                          </a:solidFill>
                          <a:latin typeface="Calibri"/>
                        </a:rPr>
                        <a:t>Soporte general; interpreta con cautela el examen de reflejos mientras dure (práctica habitual / opinión experta)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62</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el ISNCSCI paso a paso, su fiabilidad y el reflejo bulbocavernoso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Rupp R et al. Top Spinal Cord Inj Rehabil. 2021. doi:10.46292/sci2702-1</a:t>
            </a:r>
          </a:p>
          <a:p>
            <a:r>
              <a:rPr sz="800">
                <a:solidFill>
                  <a:srgbClr val="5A6469"/>
                </a:solidFill>
                <a:latin typeface="Calibri"/>
              </a:rPr>
              <a:t>[r2] Marino RJ et al. J Spinal Cord Med. 2008. doi:10.1080/10790268.2008.11760707</a:t>
            </a:r>
          </a:p>
          <a:p>
            <a:r>
              <a:rPr sz="800">
                <a:solidFill>
                  <a:srgbClr val="5A6469"/>
                </a:solidFill>
                <a:latin typeface="Calibri"/>
              </a:rPr>
              <a:t>[r3] Snider BA et al. Top Spinal Cord Inj Rehabil. 2023. doi:10.46292/sci22-00036</a:t>
            </a:r>
          </a:p>
          <a:p>
            <a:r>
              <a:rPr sz="800">
                <a:solidFill>
                  <a:srgbClr val="5A6469"/>
                </a:solidFill>
                <a:latin typeface="Calibri"/>
              </a:rPr>
              <a:t>[r5] Ko HY. Korean J Neurotrauma. 2018. doi:10.13004/kjnt.2018.14.2.47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Idea central.</a:t>
            </a:r>
          </a:p>
          <a:p>
            <a:pPr marL="347472" indent="-347472">
              <a:spcAft>
                <a:spcPts val="1400"/>
              </a:spcAft>
              <a:buChar char="•"/>
            </a:pPr>
            <a:r>
              <a:rPr sz="2800">
                <a:solidFill>
                  <a:srgbClr val="263238"/>
                </a:solidFill>
                <a:latin typeface="Calibri"/>
              </a:rPr>
              <a:t>El ISNCSCI es un examen corto de dos mitades, sensibilidad y fuerza, más un tacto rectal.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Concordancia entre examinadores entrenados (ICC; 1 es concordancia perfecta)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Marino RJ et al. J Spinal Cord Med. 2008. doi:10.1080/10790268.2008.11760707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Precisión de 107 profesionales al clasificar casos con la edición 2019 del ISNCSCI</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Snider BA et al. Top Spinal Cord Inj Rehabil. 2023. doi:10.46292/sci22-00036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quién necesita imagen, TC y RM, con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Consortium for Spinal Cord Medicine. J Spinal Cord Med. 2008. doi:10.1080/10790268.2008.11760744</a:t>
            </a:r>
          </a:p>
          <a:p>
            <a:r>
              <a:rPr sz="1000">
                <a:solidFill>
                  <a:srgbClr val="5A6469"/>
                </a:solidFill>
                <a:latin typeface="Calibri"/>
              </a:rPr>
              <a:t>[r36] Fehlings MG et al. Global Spine J. 2017. doi:10.1177/2192568217703089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La imagen no diagnostica la LMA: la médula se examina con la mano.</a:t>
            </a:r>
          </a:p>
          <a:p>
            <a:pPr marL="347472" indent="-347472">
              <a:spcAft>
                <a:spcPts val="1400"/>
              </a:spcAft>
              <a:buChar char="•"/>
            </a:pPr>
            <a:r>
              <a:rPr sz="2400">
                <a:solidFill>
                  <a:srgbClr val="263238"/>
                </a:solidFill>
                <a:latin typeface="Calibri"/>
              </a:rPr>
              <a:t>La imagen dice por dónde está la compresión y la inestabilidad, y decide cómo y cuándo operar [r11][r36].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62</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Reglas clínicas y TC para lesión cervical en trauma cerrado: sensibilidad (valor) y especificidad (valor 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Hoffman JR et al. National Emergency X-Radiography Utilization Study Group. 2000. doi:10.1056/NEJM200007133430203</a:t>
            </a:r>
          </a:p>
          <a:p>
            <a:r>
              <a:rPr sz="1000">
                <a:solidFill>
                  <a:srgbClr val="5A6469"/>
                </a:solidFill>
                <a:latin typeface="Calibri"/>
              </a:rPr>
              <a:t>[r33] Stiell IG et al. JAMA. 2001. doi:10.1001/jama.286.15.1841</a:t>
            </a:r>
          </a:p>
          <a:p>
            <a:r>
              <a:rPr sz="1000">
                <a:solidFill>
                  <a:srgbClr val="5A6469"/>
                </a:solidFill>
                <a:latin typeface="Calibri"/>
              </a:rPr>
              <a:t>[r35] Panczykowski DM et al. J Neurosurg. 2011. doi:10.3171/2011.4.JNS101672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62</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para lesión cervical: radiografía simple frente a TC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Holmes JF et al. J Trauma. 2005. doi:10.1097/01.ta.0000162138.36519.2a</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62</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la llegada a la decisión quirúrgica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Consortium for Spinal Cord Medicine. J Spinal Cord Med. 2008. doi:10.1080/10790268.2008.11760744</a:t>
            </a:r>
          </a:p>
          <a:p>
            <a:r>
              <a:rPr sz="1000">
                <a:solidFill>
                  <a:srgbClr val="5A6469"/>
                </a:solidFill>
                <a:latin typeface="Calibri"/>
              </a:rPr>
              <a:t>[r12] Kwon BK et al. Global Spine J. 2024. doi:10.1177/21925682231202348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Cómo leerlo.</a:t>
            </a:r>
          </a:p>
          <a:p>
            <a:pPr marL="347472" indent="-347472">
              <a:spcAft>
                <a:spcPts val="1400"/>
              </a:spcAft>
              <a:buChar char="•"/>
            </a:pPr>
            <a:r>
              <a:rPr sz="2400">
                <a:solidFill>
                  <a:srgbClr val="263238"/>
                </a:solidFill>
                <a:latin typeface="Calibri"/>
              </a:rPr>
              <a:t>Es una guía para estudiar, no un protocolo de tu hospital.</a:t>
            </a:r>
          </a:p>
          <a:p>
            <a:pPr marL="347472" indent="-347472">
              <a:spcAft>
                <a:spcPts val="1400"/>
              </a:spcAft>
              <a:buChar char="•"/>
            </a:pPr>
            <a:r>
              <a:rPr sz="2400">
                <a:solidFill>
                  <a:srgbClr val="263238"/>
                </a:solidFill>
                <a:latin typeface="Calibri"/>
              </a:rPr>
              <a:t>Cada recuadro apunta a la fuente de la que sale; lo que no tiene estudio dice "práctica habitual" [r11][r12].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62</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Trauma con sospecha de lesión medular: del primer contacto a la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Consortium for Spinal Cord Medicine. J Spinal Cord Med. 2008. doi:10.1080/10790268.2008.11760744</a:t>
            </a:r>
          </a:p>
          <a:p>
            <a:r>
              <a:rPr sz="800">
                <a:solidFill>
                  <a:srgbClr val="5A6469"/>
                </a:solidFill>
                <a:latin typeface="Calibri"/>
              </a:rPr>
              <a:t>[r12] Kwon BK et al. Global Spine J. 2024. doi:10.1177/21925682231202348</a:t>
            </a:r>
          </a:p>
          <a:p>
            <a:r>
              <a:rPr sz="800">
                <a:solidFill>
                  <a:srgbClr val="5A6469"/>
                </a:solidFill>
                <a:latin typeface="Calibri"/>
              </a:rPr>
              <a:t>[r1] Rupp R et al. Top Spinal Cord Inj Rehabil. 2021. doi:10.46292/sci2702-1</a:t>
            </a:r>
          </a:p>
          <a:p>
            <a:r>
              <a:rPr sz="800">
                <a:solidFill>
                  <a:srgbClr val="5A6469"/>
                </a:solidFill>
                <a:latin typeface="Calibri"/>
              </a:rPr>
              <a:t>[r36] Fehlings MG et al. Global Spine J. 2017. doi:10.1177/2192568217703089</a:t>
            </a:r>
          </a:p>
          <a:p>
            <a:r>
              <a:rPr sz="800">
                <a:solidFill>
                  <a:srgbClr val="5A6469"/>
                </a:solidFill>
                <a:latin typeface="Calibri"/>
              </a:rPr>
              <a:t>[r20] Fehlings MG et al. Global Spine J. 2017. doi:10.1177/2192568217703085</a:t>
            </a:r>
          </a:p>
          <a:p>
            <a:r>
              <a:rPr sz="800">
                <a:solidFill>
                  <a:srgbClr val="5A6469"/>
                </a:solidFill>
                <a:latin typeface="Calibri"/>
              </a:rPr>
              <a:t>(+4 referencias más en las láminas finales)</a:t>
            </a:r>
          </a:p>
        </p:txBody>
      </p:sp>
      <p:sp>
        <p:nvSpPr>
          <p:cNvPr id="6" name="Rounded Rectangle 5"/>
          <p:cNvSpPr/>
          <p:nvPr/>
        </p:nvSpPr>
        <p:spPr>
          <a:xfrm>
            <a:off x="4754880" y="1508760"/>
            <a:ext cx="2743200" cy="247068"/>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Trauma con mecanismo, déficit neurológico, dolor espinal o alteración de la conciencia: asumir lesión medular hasta demostrar lo contrario [r11]</a:t>
            </a:r>
          </a:p>
        </p:txBody>
      </p:sp>
      <p:sp>
        <p:nvSpPr>
          <p:cNvPr id="7" name="Rectangle 6"/>
          <p:cNvSpPr/>
          <p:nvPr/>
        </p:nvSpPr>
        <p:spPr>
          <a:xfrm>
            <a:off x="4754880" y="1865556"/>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Inmovilizar todo el eje con collar rígido y soportes laterales sobre tabla o equivalente; trasladar en bloque al centro de trauma nivel I o a un centro de LMA [r11]</a:t>
            </a:r>
          </a:p>
        </p:txBody>
      </p:sp>
      <p:sp>
        <p:nvSpPr>
          <p:cNvPr id="8" name="Rectangle 7"/>
          <p:cNvSpPr/>
          <p:nvPr/>
        </p:nvSpPr>
        <p:spPr>
          <a:xfrm>
            <a:off x="4754880" y="2222353"/>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A-B-C: vía aérea y ventilación con apoyo temprano en tetraplejía alta; buscar hemorragia antes de culpar al choque neurogénico [r11]</a:t>
            </a:r>
          </a:p>
        </p:txBody>
      </p:sp>
      <p:sp>
        <p:nvSpPr>
          <p:cNvPr id="9" name="Decision 8"/>
          <p:cNvSpPr/>
          <p:nvPr/>
        </p:nvSpPr>
        <p:spPr>
          <a:xfrm>
            <a:off x="4572000" y="2579149"/>
            <a:ext cx="3108960" cy="37857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¿Hipotensión (presión sistólica menor de 90 mmHg) o PAM bajo la meta? [r12]</a:t>
            </a:r>
          </a:p>
        </p:txBody>
      </p:sp>
      <p:sp>
        <p:nvSpPr>
          <p:cNvPr id="10" name="Rectangle 9"/>
          <p:cNvSpPr/>
          <p:nvPr/>
        </p:nvSpPr>
        <p:spPr>
          <a:xfrm>
            <a:off x="4754880" y="3067450"/>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Volumen sin sobrecarga y vasopresor o inotropo: PAM de al menos 75-80 mmHg, sin elevarla activamente sobre 90-95 mmHg, durante 3 a 7 días, en UCI o unidad de alta vigilancia [r12]</a:t>
            </a:r>
          </a:p>
        </p:txBody>
      </p:sp>
      <p:sp>
        <p:nvSpPr>
          <p:cNvPr id="11" name="Rectangle 10"/>
          <p:cNvSpPr/>
          <p:nvPr/>
        </p:nvSpPr>
        <p:spPr>
          <a:xfrm>
            <a:off x="4754880" y="3424247"/>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Examen ISNCSCI completo con tacto rectal: niveles, grado AIS y ZPP; repetirlo en serie [r1][r11]</a:t>
            </a:r>
          </a:p>
        </p:txBody>
      </p:sp>
      <p:sp>
        <p:nvSpPr>
          <p:cNvPr id="12" name="Rectangle 11"/>
          <p:cNvSpPr/>
          <p:nvPr/>
        </p:nvSpPr>
        <p:spPr>
          <a:xfrm>
            <a:off x="4754880" y="3781044"/>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Imagen de toda la columna y RM de la zona lesionada, antes de operar si es posible [r11][r36]</a:t>
            </a:r>
          </a:p>
        </p:txBody>
      </p:sp>
      <p:sp>
        <p:nvSpPr>
          <p:cNvPr id="13" name="Rectangle 12"/>
          <p:cNvSpPr/>
          <p:nvPr/>
        </p:nvSpPr>
        <p:spPr>
          <a:xfrm>
            <a:off x="4754880" y="4137840"/>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Metilprednisolona: opción débil, no rutina; si tu servicio la usa, solo con inicio dentro de 8 h y 24 h de infusión; no 48 h [r20]</a:t>
            </a:r>
          </a:p>
        </p:txBody>
      </p:sp>
      <p:sp>
        <p:nvSpPr>
          <p:cNvPr id="14" name="Decision 13"/>
          <p:cNvSpPr/>
          <p:nvPr/>
        </p:nvSpPr>
        <p:spPr>
          <a:xfrm>
            <a:off x="4572000" y="4494637"/>
            <a:ext cx="3108960" cy="37857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¿Puede descomprimirse y estabilizarse dentro de 24 h en tu centro? [r23]</a:t>
            </a:r>
          </a:p>
        </p:txBody>
      </p:sp>
      <p:sp>
        <p:nvSpPr>
          <p:cNvPr id="15" name="Rectangle 14"/>
          <p:cNvSpPr/>
          <p:nvPr/>
        </p:nvSpPr>
        <p:spPr>
          <a:xfrm>
            <a:off x="2987040" y="4982938"/>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Cirugía precoz de descompresión y estabilización, preferida dentro de 24 h en adultos, sea cual sea el nivel [r23]</a:t>
            </a:r>
          </a:p>
        </p:txBody>
      </p:sp>
      <p:sp>
        <p:nvSpPr>
          <p:cNvPr id="16" name="Rectangle 15"/>
          <p:cNvSpPr/>
          <p:nvPr/>
        </p:nvSpPr>
        <p:spPr>
          <a:xfrm>
            <a:off x="6522720" y="4982938"/>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Trasladar pronto a un centro con capacidad, sosteniendo perfusión y vía aérea durante el traslado [r11][r26]</a:t>
            </a:r>
          </a:p>
        </p:txBody>
      </p:sp>
      <p:sp>
        <p:nvSpPr>
          <p:cNvPr id="17" name="Rectangle 16"/>
          <p:cNvSpPr/>
          <p:nvPr/>
        </p:nvSpPr>
        <p:spPr>
          <a:xfrm>
            <a:off x="4754880" y="5339734"/>
            <a:ext cx="2743200" cy="247068"/>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Sonda vesical, profilaxis de úlcera de estrés, cuidado de la piel, tromboprofilaxis dentro de 72 h y prevención de disreflexia [r11][r38][r41]</a:t>
            </a:r>
          </a:p>
        </p:txBody>
      </p:sp>
      <p:sp>
        <p:nvSpPr>
          <p:cNvPr id="18" name="Rounded Rectangle 17"/>
          <p:cNvSpPr/>
          <p:nvPr/>
        </p:nvSpPr>
        <p:spPr>
          <a:xfrm>
            <a:off x="4754880" y="5696531"/>
            <a:ext cx="2743200" cy="247068"/>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UCI o unidad de alta vigilancia y rehabilitación temprana [r11]</a:t>
            </a:r>
          </a:p>
        </p:txBody>
      </p:sp>
      <p:cxnSp>
        <p:nvCxnSpPr>
          <p:cNvPr id="19" name="Connector 18"/>
          <p:cNvCxnSpPr>
            <a:stCxn id="6" idx="2"/>
            <a:endCxn id="7" idx="0"/>
          </p:cNvCxnSpPr>
          <p:nvPr/>
        </p:nvCxnSpPr>
        <p:spPr>
          <a:xfrm flipH="1">
            <a:off x="6126480" y="175582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7" idx="2"/>
            <a:endCxn id="8" idx="0"/>
          </p:cNvCxnSpPr>
          <p:nvPr/>
        </p:nvCxnSpPr>
        <p:spPr>
          <a:xfrm flipH="1">
            <a:off x="6126480" y="211262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8" idx="2"/>
            <a:endCxn id="9" idx="0"/>
          </p:cNvCxnSpPr>
          <p:nvPr/>
        </p:nvCxnSpPr>
        <p:spPr>
          <a:xfrm flipH="1">
            <a:off x="6126480" y="246942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9" idx="2"/>
            <a:endCxn id="10" idx="0"/>
          </p:cNvCxnSpPr>
          <p:nvPr/>
        </p:nvCxnSpPr>
        <p:spPr>
          <a:xfrm flipH="1">
            <a:off x="6126480" y="295772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81344" y="295040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4" name="Connector 23"/>
          <p:cNvCxnSpPr>
            <a:stCxn id="9" idx="2"/>
            <a:endCxn id="11" idx="0"/>
          </p:cNvCxnSpPr>
          <p:nvPr/>
        </p:nvCxnSpPr>
        <p:spPr>
          <a:xfrm flipH="1">
            <a:off x="6126480" y="2957721"/>
            <a:ext cx="0" cy="46652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181344" y="3075285"/>
            <a:ext cx="457200" cy="274320"/>
          </a:xfrm>
          <a:prstGeom prst="rect">
            <a:avLst/>
          </a:prstGeom>
          <a:noFill/>
        </p:spPr>
        <p:txBody>
          <a:bodyPr wrap="square">
            <a:spAutoFit/>
          </a:bodyPr>
          <a:lstStyle/>
          <a:p>
            <a:r>
              <a:rPr sz="1200" b="1">
                <a:solidFill>
                  <a:srgbClr val="D97706"/>
                </a:solidFill>
                <a:latin typeface="Calibri"/>
              </a:rPr>
              <a:t>no</a:t>
            </a:r>
          </a:p>
        </p:txBody>
      </p:sp>
      <p:cxnSp>
        <p:nvCxnSpPr>
          <p:cNvPr id="26" name="Connector 25"/>
          <p:cNvCxnSpPr>
            <a:stCxn id="10" idx="2"/>
            <a:endCxn id="11" idx="0"/>
          </p:cNvCxnSpPr>
          <p:nvPr/>
        </p:nvCxnSpPr>
        <p:spPr>
          <a:xfrm flipH="1">
            <a:off x="6126480" y="331451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a:stCxn id="11" idx="2"/>
            <a:endCxn id="12" idx="0"/>
          </p:cNvCxnSpPr>
          <p:nvPr/>
        </p:nvCxnSpPr>
        <p:spPr>
          <a:xfrm flipH="1">
            <a:off x="6126480" y="367131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12" idx="2"/>
            <a:endCxn id="13" idx="0"/>
          </p:cNvCxnSpPr>
          <p:nvPr/>
        </p:nvCxnSpPr>
        <p:spPr>
          <a:xfrm flipH="1">
            <a:off x="6126480" y="402811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9" name="Connector 28"/>
          <p:cNvCxnSpPr>
            <a:stCxn id="13" idx="2"/>
            <a:endCxn id="14" idx="0"/>
          </p:cNvCxnSpPr>
          <p:nvPr/>
        </p:nvCxnSpPr>
        <p:spPr>
          <a:xfrm flipH="1">
            <a:off x="6126480" y="438490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a:stCxn id="14" idx="2"/>
            <a:endCxn id="15" idx="0"/>
          </p:cNvCxnSpPr>
          <p:nvPr/>
        </p:nvCxnSpPr>
        <p:spPr>
          <a:xfrm flipH="1">
            <a:off x="4358640" y="4873209"/>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5004816" y="486589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2" name="Connector 31"/>
          <p:cNvCxnSpPr>
            <a:stCxn id="14" idx="2"/>
            <a:endCxn id="16" idx="0"/>
          </p:cNvCxnSpPr>
          <p:nvPr/>
        </p:nvCxnSpPr>
        <p:spPr>
          <a:xfrm>
            <a:off x="6126480" y="4873209"/>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800088" y="4865894"/>
            <a:ext cx="457200" cy="274320"/>
          </a:xfrm>
          <a:prstGeom prst="rect">
            <a:avLst/>
          </a:prstGeom>
          <a:noFill/>
        </p:spPr>
        <p:txBody>
          <a:bodyPr wrap="square">
            <a:spAutoFit/>
          </a:bodyPr>
          <a:lstStyle/>
          <a:p>
            <a:r>
              <a:rPr sz="1200" b="1">
                <a:solidFill>
                  <a:srgbClr val="D97706"/>
                </a:solidFill>
                <a:latin typeface="Calibri"/>
              </a:rPr>
              <a:t>no</a:t>
            </a:r>
          </a:p>
        </p:txBody>
      </p:sp>
      <p:cxnSp>
        <p:nvCxnSpPr>
          <p:cNvPr id="34" name="Connector 33"/>
          <p:cNvCxnSpPr>
            <a:stCxn id="15" idx="2"/>
            <a:endCxn id="17" idx="0"/>
          </p:cNvCxnSpPr>
          <p:nvPr/>
        </p:nvCxnSpPr>
        <p:spPr>
          <a:xfrm>
            <a:off x="4358640" y="523000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a:stCxn id="16" idx="2"/>
            <a:endCxn id="17" idx="0"/>
          </p:cNvCxnSpPr>
          <p:nvPr/>
        </p:nvCxnSpPr>
        <p:spPr>
          <a:xfrm flipH="1">
            <a:off x="6126480" y="523000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Connector 35"/>
          <p:cNvCxnSpPr>
            <a:stCxn id="17" idx="2"/>
            <a:endCxn id="18" idx="0"/>
          </p:cNvCxnSpPr>
          <p:nvPr/>
        </p:nvCxnSpPr>
        <p:spPr>
          <a:xfrm flipH="1">
            <a:off x="6126480" y="558680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inicial: presión, vía aérea, fármacos y cirugía temprana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Badhiwala JH et al. JAMA Surg. 2022. doi:10.1001/jamasurg.2022.4454</a:t>
            </a:r>
          </a:p>
          <a:p>
            <a:r>
              <a:rPr sz="800">
                <a:solidFill>
                  <a:srgbClr val="5A6469"/>
                </a:solidFill>
                <a:latin typeface="Calibri"/>
              </a:rPr>
              <a:t>[r11] Consortium for Spinal Cord Medicine. J Spinal Cord Med. 2008. doi:10.1080/10790268.2008.11760744</a:t>
            </a:r>
          </a:p>
          <a:p>
            <a:r>
              <a:rPr sz="800">
                <a:solidFill>
                  <a:srgbClr val="5A6469"/>
                </a:solidFill>
                <a:latin typeface="Calibri"/>
              </a:rPr>
              <a:t>[r12] Kwon BK et al. Global Spine J. 2024. doi:10.1177/21925682231202348</a:t>
            </a:r>
          </a:p>
          <a:p>
            <a:r>
              <a:rPr sz="800">
                <a:solidFill>
                  <a:srgbClr val="5A6469"/>
                </a:solidFill>
                <a:latin typeface="Calibri"/>
              </a:rPr>
              <a:t>[r13] Hawryluk G et al. J Neurotrauma. 2015. doi:10.1089/neu.2014.3778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Idea central.</a:t>
            </a:r>
          </a:p>
          <a:p>
            <a:pPr marL="347472" indent="-347472">
              <a:spcAft>
                <a:spcPts val="1400"/>
              </a:spcAft>
              <a:buChar char="•"/>
            </a:pPr>
            <a:r>
              <a:rPr sz="2800">
                <a:solidFill>
                  <a:srgbClr val="263238"/>
                </a:solidFill>
                <a:latin typeface="Calibri"/>
              </a:rPr>
              <a:t>El tratamiento inicial se ordena por tiempo.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Mejoría de 2 o más grados AIS según el momento de la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Fehlings MG et al. PLoS One. 2012. doi:10.1371/journal.pone.0032037</a:t>
            </a:r>
          </a:p>
          <a:p>
            <a:r>
              <a:rPr sz="1000">
                <a:solidFill>
                  <a:srgbClr val="5A6469"/>
                </a:solidFill>
                <a:latin typeface="Calibri"/>
              </a:rPr>
              <a:t>[r24] Haghnegahdar A et al. Neurotrauma Rep. 2020. doi:10.1089/neur.2020.0027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62</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Mejoría de grado AIS en el estudio que midió el cumplimiento de PAM ≥ 85 mmHg</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Kwon BK et al. Global Spine J. 2024. doi:10.1177/21925682231202348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62</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inmovilizar, girar en bloque, intubar y titular la presión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Rupp R et al. Top Spinal Cord Inj Rehabil. 2021. doi:10.46292/sci2702-1</a:t>
            </a:r>
          </a:p>
          <a:p>
            <a:r>
              <a:rPr sz="800">
                <a:solidFill>
                  <a:srgbClr val="5A6469"/>
                </a:solidFill>
                <a:latin typeface="Calibri"/>
              </a:rPr>
              <a:t>[r11] Consortium for Spinal Cord Medicine. J Spinal Cord Med. 2008. doi:10.1080/10790268.2008.11760744</a:t>
            </a:r>
          </a:p>
          <a:p>
            <a:r>
              <a:rPr sz="800">
                <a:solidFill>
                  <a:srgbClr val="5A6469"/>
                </a:solidFill>
                <a:latin typeface="Calibri"/>
              </a:rPr>
              <a:t>[r12] Kwon BK et al. Global Spine J. 2024. doi:10.1177/21925682231202348</a:t>
            </a:r>
          </a:p>
          <a:p>
            <a:r>
              <a:rPr sz="800">
                <a:solidFill>
                  <a:srgbClr val="5A6469"/>
                </a:solidFill>
                <a:latin typeface="Calibri"/>
              </a:rPr>
              <a:t>[r13] Hawryluk G et al. J Neurotrauma. 2015. doi:10.1089/neu.2014.3778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Aquí no hay una sola técnica quirúrgica que decida el capítulo, sino maniobras de las primeras horas que, mal hechas, agravan la lesión.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62</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inmovilizar, girar en bloque, intubar y titular la presión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Rupp R et al. Top Spinal Cord Inj Rehabil. 2021. doi:10.46292/sci2702-1</a:t>
            </a:r>
          </a:p>
          <a:p>
            <a:r>
              <a:rPr sz="800">
                <a:solidFill>
                  <a:srgbClr val="5A6469"/>
                </a:solidFill>
                <a:latin typeface="Calibri"/>
              </a:rPr>
              <a:t>[r11] Consortium for Spinal Cord Medicine. J Spinal Cord Med. 2008. doi:10.1080/10790268.2008.11760744</a:t>
            </a:r>
          </a:p>
          <a:p>
            <a:r>
              <a:rPr sz="800">
                <a:solidFill>
                  <a:srgbClr val="5A6469"/>
                </a:solidFill>
                <a:latin typeface="Calibri"/>
              </a:rPr>
              <a:t>[r12] Kwon BK et al. Global Spine J. 2024. doi:10.1177/21925682231202348</a:t>
            </a:r>
          </a:p>
          <a:p>
            <a:r>
              <a:rPr sz="800">
                <a:solidFill>
                  <a:srgbClr val="5A6469"/>
                </a:solidFill>
                <a:latin typeface="Calibri"/>
              </a:rPr>
              <a:t>[r13] Hawryluk G et al. J Neurotrauma. 2015. doi:10.1089/neu.2014.3778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Titular el vasopresor a la presión real, no al valor del monitor de brazalete, es práctica habitual / opinión experta.</a:t>
            </a:r>
          </a:p>
          <a:p>
            <a:pPr marL="347472" indent="-347472">
              <a:spcAft>
                <a:spcPts val="1400"/>
              </a:spcAft>
              <a:buChar char="•"/>
            </a:pPr>
            <a:r>
              <a:rPr sz="2800">
                <a:solidFill>
                  <a:srgbClr val="263238"/>
                </a:solidFill>
                <a:latin typeface="Calibri"/>
              </a:rPr>
              <a:t>Sonda vesical.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62</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cambia con la traqueostomía temprana frente a la tardía en LMA (metaanálisis de 17 estudios): días de menos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Foran SJ et al. J Trauma Acute Care Surg. 2022. doi:10.1097/TA.0000000000003394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62</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precoces: tromboembolia, úlceras, disreflexia autonómica y otras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Consortium for Spinal Cord Medicine. J Spinal Cord Med. 2008. doi:10.1080/10790268.2008.11760744</a:t>
            </a:r>
          </a:p>
          <a:p>
            <a:r>
              <a:rPr sz="1000">
                <a:solidFill>
                  <a:srgbClr val="5A6469"/>
                </a:solidFill>
                <a:latin typeface="Calibri"/>
              </a:rPr>
              <a:t>[r42] Kopp MA et al. JAMA Netw Open. 2024. doi:10.1001/jamanetworkopen.2024.44983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Muchas complicaciones de la LMA son prevenibles, y varias se asocian con peor recuperación.</a:t>
            </a:r>
          </a:p>
          <a:p>
            <a:pPr marL="347472" indent="-347472">
              <a:spcAft>
                <a:spcPts val="1400"/>
              </a:spcAft>
              <a:buChar char="•"/>
            </a:pPr>
            <a:r>
              <a:rPr sz="2400">
                <a:solidFill>
                  <a:srgbClr val="263238"/>
                </a:solidFill>
                <a:latin typeface="Calibri"/>
              </a:rPr>
              <a:t>La prevención empieza en urgencias, no en rehabilitación [r11][r42].</a:t>
            </a:r>
          </a:p>
          <a:p>
            <a:pPr marL="347472" indent="-347472">
              <a:spcAft>
                <a:spcPts val="1400"/>
              </a:spcAft>
              <a:buChar char="•"/>
            </a:pPr>
            <a:r>
              <a:rPr sz="2400">
                <a:solidFill>
                  <a:srgbClr val="263238"/>
                </a:solidFill>
                <a:latin typeface="Calibri"/>
              </a:rPr>
              <a:t>Tromboembolia venosa.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62</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precoces: tromboembolia, úlceras, disreflexia autonómica y otras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Consortium for Spinal Cord Medicine. J Spinal Cord Med. 2008. doi:10.1080/10790268.2008.11760744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prevenirla: colchón que reduzca presión, cambios de posición al menos cada 2 h conservando las precauciones espinales, y examinar la piel al retirar la tabla [r11].</a:t>
            </a:r>
          </a:p>
          <a:p>
            <a:pPr marL="347472" indent="-347472">
              <a:spcAft>
                <a:spcPts val="1400"/>
              </a:spcAft>
              <a:buChar char="•"/>
            </a:pPr>
            <a:r>
              <a:rPr sz="2400">
                <a:solidFill>
                  <a:srgbClr val="263238"/>
                </a:solidFill>
                <a:latin typeface="Calibri"/>
              </a:rPr>
              <a:t>Disreflexia autonómica.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62</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 qué frecuencia aparecen algunas complicaciones precoces (cada barra es un estudio distinto, con su 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[r12] Kwon BK et al. Global Spine J. 2024. doi:10.1177/21925682231202348</a:t>
            </a:r>
          </a:p>
          <a:p>
            <a:r>
              <a:rPr sz="800">
                <a:solidFill>
                  <a:srgbClr val="5A6469"/>
                </a:solidFill>
                <a:latin typeface="Calibri"/>
              </a:rPr>
              <a:t>[r42] Kopp MA et al. JAMA Netw Open. 2024. doi:10.1001/jamanetworkopen.2024.44983</a:t>
            </a:r>
          </a:p>
          <a:p>
            <a:r>
              <a:rPr sz="800">
                <a:solidFill>
                  <a:srgbClr val="5A6469"/>
                </a:solidFill>
                <a:latin typeface="Calibri"/>
              </a:rPr>
              <a:t>[r43] Shiferaw WS et al. BMC Musculoskelet Disord. 2020. doi:10.1186/s12891-020-03369-0</a:t>
            </a:r>
          </a:p>
          <a:p>
            <a:r>
              <a:rPr sz="800">
                <a:solidFill>
                  <a:srgbClr val="5A6469"/>
                </a:solidFill>
                <a:latin typeface="Calibri"/>
              </a:rPr>
              <a:t>[r10] Ruiz IA et al. J Neurotrauma. 2018. doi:10.1089/neu.2016.4947</a:t>
            </a:r>
          </a:p>
          <a:p>
            <a:r>
              <a:rPr sz="800">
                <a:solidFill>
                  <a:srgbClr val="5A6469"/>
                </a:solidFill>
                <a:latin typeface="Calibri"/>
              </a:rPr>
              <a:t>[r40] Yonemitsu T et al. BMC Emerg Med. 2021. doi:10.1186/s12873-021-00530-3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62</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qué esperar por grado AIS, tiempo y predictores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Mansoor Ali D et al. J Neurotrauma. 2023. doi:10.1089/neu.2022.0412</a:t>
            </a:r>
          </a:p>
          <a:p>
            <a:r>
              <a:rPr sz="800">
                <a:solidFill>
                  <a:srgbClr val="5A6469"/>
                </a:solidFill>
                <a:latin typeface="Calibri"/>
              </a:rPr>
              <a:t>[r8] Engel-Haber E et al. doi:10.. 2024. doi:10.1089/neu.2023.0613</a:t>
            </a:r>
          </a:p>
          <a:p>
            <a:r>
              <a:rPr sz="800">
                <a:solidFill>
                  <a:srgbClr val="5A6469"/>
                </a:solidFill>
                <a:latin typeface="Calibri"/>
              </a:rPr>
              <a:t>[r11] Consortium for Spinal Cord Medicine. J Spinal Cord Med. 2008. doi:10.1080/10790268.2008.11760744</a:t>
            </a:r>
          </a:p>
          <a:p>
            <a:r>
              <a:rPr sz="800">
                <a:solidFill>
                  <a:srgbClr val="5A6469"/>
                </a:solidFill>
                <a:latin typeface="Calibri"/>
              </a:rPr>
              <a:t>[r27] Kirshblum S et al. J Neurotrauma. 2021. doi:10.1089/neu.2020.7473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El mejor predictor inicial de recuperación es el examen neurológico bien hecho, sobre todo el grado AIS y la preservación sacra.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pasa al año con cada grado AIS inicial (estudio de Kirshblum, 2016, citado en la revisión de 2021)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Kirshblum S et al. J Neurotrauma. 2021. doi:10.1089/neu.2020.7473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Conversión de AIS A a incompleta al año, según el nivel y el estudio (citados en la revisión de 2021)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Kirshblum S et al. J Neurotrauma. 2021. doi:10.1089/neu.2020.7473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62</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empieza el primer día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Consortium for Spinal Cord Medicine. J Spinal Cord Med. 2008. doi:10.1080/10790268.2008.11760744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La rehabilitación empieza durante la hospitalización aguda, no cuando el paciente sale de ella.</a:t>
            </a:r>
          </a:p>
          <a:p>
            <a:pPr marL="347472" indent="-347472">
              <a:spcAft>
                <a:spcPts val="1400"/>
              </a:spcAft>
              <a:buChar char="•"/>
            </a:pPr>
            <a:r>
              <a:rPr sz="2400">
                <a:solidFill>
                  <a:srgbClr val="263238"/>
                </a:solidFill>
                <a:latin typeface="Calibri"/>
              </a:rPr>
              <a:t>Las guías de manejo temprano piden protocolos para que los especialistas en rehabilitación participen de inmediato tras la lesión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62</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empieza el primer día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Kopp MA et al. JAMA Netw Open. 2024. doi:10.1001/jamanetworkopen.2024.44983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complicaciones evitables, como las úlceras por presión, se asocian con peor recuperación motora a un año [r42].</a:t>
            </a:r>
          </a:p>
          <a:p>
            <a:pPr marL="347472" indent="-347472">
              <a:spcAft>
                <a:spcPts val="1400"/>
              </a:spcAft>
              <a:buChar char="•"/>
            </a:pPr>
            <a:r>
              <a:rPr sz="2800">
                <a:solidFill>
                  <a:srgbClr val="263238"/>
                </a:solidFill>
                <a:latin typeface="Calibri"/>
              </a:rPr>
              <a:t>Qué coordinas tú como residente.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62</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Rupp R et al. Top Spinal Cord Inj Rehabil. 2021. doi:10.46292/sci2702-1</a:t>
            </a:r>
          </a:p>
          <a:p>
            <a:r>
              <a:rPr sz="1000">
                <a:solidFill>
                  <a:srgbClr val="5A6469"/>
                </a:solidFill>
                <a:latin typeface="Calibri"/>
              </a:rPr>
              <a:t>[r11] Consortium for Spinal Cord Medicine. J Spinal Cord Med. 2008. doi:10.1080/10790268.2008.11760744</a:t>
            </a:r>
          </a:p>
          <a:p>
            <a:r>
              <a:rPr sz="1000">
                <a:solidFill>
                  <a:srgbClr val="5A6469"/>
                </a:solidFill>
                <a:latin typeface="Calibri"/>
              </a:rPr>
              <a:t>[r12] Kwon BK et al. Global Spine J. 2024. doi:10.1177/21925682231202348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Examina y clasifica con el ISNCSCI completo, con tacto rectal, y repítelo en serie [r1][r11].</a:t>
            </a:r>
          </a:p>
          <a:p>
            <a:pPr marL="347472" indent="-347472">
              <a:spcAft>
                <a:spcPts val="1400"/>
              </a:spcAft>
              <a:buChar char="•"/>
            </a:pPr>
            <a:r>
              <a:rPr sz="2400">
                <a:solidFill>
                  <a:srgbClr val="263238"/>
                </a:solidFill>
                <a:latin typeface="Calibri"/>
              </a:rPr>
              <a:t>2. Protege la perfusión de la médula: corrige la hipotensión y sostén la PAM en la meta [r12].</a:t>
            </a:r>
          </a:p>
          <a:p>
            <a:pPr marL="347472" indent="-347472">
              <a:spcAft>
                <a:spcPts val="1400"/>
              </a:spcAft>
              <a:buChar char="•"/>
            </a:pPr>
            <a:r>
              <a:rPr sz="2400">
                <a:solidFill>
                  <a:srgbClr val="263238"/>
                </a:solidFill>
                <a:latin typeface="Calibri"/>
              </a:rPr>
              <a:t>3. No des por hecho el choque neurogénico: descarta hemorragia primero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62</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Rupp R et al. Top Spinal Cord Inj Rehabil. 2021. doi:10.46292/sci2702-1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preservación sacra (S4-5) define si la lesión es completa o incompleta [r1].</a:t>
            </a:r>
          </a:p>
          <a:p>
            <a:pPr marL="347472" indent="-347472">
              <a:spcAft>
                <a:spcPts val="1400"/>
              </a:spcAft>
              <a:buChar char="•"/>
            </a:pPr>
            <a:r>
              <a:rPr sz="2400">
                <a:solidFill>
                  <a:srgbClr val="263238"/>
                </a:solidFill>
                <a:latin typeface="Calibri"/>
              </a:rPr>
              <a:t>Cuando no puedes examinar algo, anota NT y, si impide clasificar, ND, con el motivo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62</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Rupp R et al. Top Spinal Cord Inj Rehabil. 2021. doi:10.46292/sci2702-1</a:t>
            </a:r>
          </a:p>
          <a:p>
            <a:r>
              <a:rPr sz="1000">
                <a:solidFill>
                  <a:srgbClr val="5A6469"/>
                </a:solidFill>
                <a:latin typeface="Calibri"/>
              </a:rPr>
              <a:t>[r11] Consortium for Spinal Cord Medicine. J Spinal Cord Med. 2008. doi:10.1080/10790268.2008.11760744</a:t>
            </a:r>
          </a:p>
          <a:p>
            <a:r>
              <a:rPr sz="1000">
                <a:solidFill>
                  <a:srgbClr val="5A6469"/>
                </a:solidFill>
                <a:latin typeface="Calibri"/>
              </a:rPr>
              <a:t>[r12] Kwon BK et al. Global Spine J. 2024. doi:10.1177/21925682231202348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Examinar y clasificar bien (ISNCSCI completo con tacto rectal) es la base de toda decisión [r1].</a:t>
            </a:r>
          </a:p>
          <a:p>
            <a:pPr marL="347472" indent="-347472">
              <a:spcAft>
                <a:spcPts val="1400"/>
              </a:spcAft>
              <a:buChar char="•"/>
            </a:pPr>
            <a:r>
              <a:rPr sz="2400">
                <a:solidFill>
                  <a:srgbClr val="263238"/>
                </a:solidFill>
                <a:latin typeface="Calibri"/>
              </a:rPr>
              <a:t>Perfusión y vía aérea primero; excluye hemorragia antes de culpar al choque neurogénico [r11][r12].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62</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lesión medular aguda · ISNCSCI · escala AIS · clasificación ASIA · nivel neurológico de lesión · preservación sacra S4-5 · zona de preservación parcial · presión anal profunda · contracción anal voluntaria · síndrome…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62</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Rupp R et al. Top Spinal Cord Inj Rehabil. 2021. doi:10.46292/sci2702-1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S4-5 decide: sin función sacra la lesión es completa; con ella, incompleta [r1].</a:t>
            </a:r>
          </a:p>
          <a:p>
            <a:pPr marL="347472" indent="-347472">
              <a:spcAft>
                <a:spcPts val="1400"/>
              </a:spcAft>
              <a:buChar char="•"/>
            </a:pPr>
            <a:r>
              <a:rPr sz="2400">
                <a:solidFill>
                  <a:srgbClr val="263238"/>
                </a:solidFill>
                <a:latin typeface="Calibri"/>
              </a:rPr>
              <a:t>Nivel motor: clave más baja con fuerza de 3 o más y las de arriba en 5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62</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caída de su altura y debilidad de ambas manos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sintético, sin datos de pacientes reales.</a:t>
            </a:r>
          </a:p>
          <a:p>
            <a:pPr marL="347472" indent="-347472">
              <a:spcAft>
                <a:spcPts val="1400"/>
              </a:spcAft>
              <a:buChar char="•"/>
            </a:pPr>
            <a:r>
              <a:rPr sz="2800">
                <a:solidFill>
                  <a:srgbClr val="263238"/>
                </a:solidFill>
                <a:latin typeface="Calibri"/>
              </a:rPr>
              <a:t>Hombre de 62 años con canal cervical estrecho conocido.</a:t>
            </a:r>
          </a:p>
          <a:p>
            <a:pPr marL="347472" indent="-347472">
              <a:spcAft>
                <a:spcPts val="1400"/>
              </a:spcAft>
              <a:buChar char="•"/>
            </a:pPr>
            <a:r>
              <a:rPr sz="2800">
                <a:solidFill>
                  <a:srgbClr val="263238"/>
                </a:solidFill>
                <a:latin typeface="Calibri"/>
              </a:rPr>
              <a:t>Cae de su propia altura y se golpea la frente.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62</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¿Cuál es el nivel motor, el NLI y el grado AIS?</a:t>
            </a:r>
          </a:p>
          <a:p>
            <a:pPr marL="347472" indent="-347472">
              <a:spcAft>
                <a:spcPts val="1400"/>
              </a:spcAft>
              <a:buChar char="•"/>
            </a:pPr>
            <a:r>
              <a:rPr sz="2400">
                <a:solidFill>
                  <a:srgbClr val="263238"/>
                </a:solidFill>
                <a:latin typeface="Calibri"/>
              </a:rPr>
              <a:t>2. ¿Qué patrón de síndrome sugiere y qué mecanismo lo explica?</a:t>
            </a:r>
          </a:p>
          <a:p>
            <a:pPr marL="347472" indent="-347472">
              <a:spcAft>
                <a:spcPts val="1400"/>
              </a:spcAft>
              <a:buChar char="•"/>
            </a:pPr>
            <a:r>
              <a:rPr sz="2400">
                <a:solidFill>
                  <a:srgbClr val="263238"/>
                </a:solidFill>
                <a:latin typeface="Calibri"/>
              </a:rPr>
              <a:t>3. ¿Qué haces con la presión de 88/50 mmHg antes de pensar en choque neurogénico?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62</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Rupp R et al. Top Spinal Cord Inj Rehabil. 2021. doi:10.46292/sci2702-1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Nivel motor C6 (C6 tiene fuerza 3 y C5 tiene 5), nivel sensitivo C6 y NLI C6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62</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Rupp R, Biering-Sørensen F, Burns SP, Graves DE, Guest J, Jones L, et al. International Standards for Neurological Classification of Spinal Cord Injury: Revised 2019. Top Spinal Cord Inj Rehabil 2021;27(2):1-22. doi:10.46292/sci2702-1 https://doi.org/10.46292/sci2702-1</a:t>
            </a:r>
          </a:p>
          <a:p>
            <a:pPr>
              <a:spcAft>
                <a:spcPts val="800"/>
              </a:spcAft>
            </a:pPr>
            <a:r>
              <a:rPr sz="1200">
                <a:solidFill>
                  <a:srgbClr val="263238"/>
                </a:solidFill>
                <a:latin typeface="Calibri"/>
              </a:rPr>
              <a:t>[r2] Marino RJ, Jones L, Kirshblum S, Tal J, Dasgupta A. Reliability and repeatability of the motor and sensory examination of the international standards for neurological classification of spinal cord injury. J Spinal Cord Med 2008;31(2):166-70. doi:10.1080/10790268.2008.11760707 https://doi.org/10.1080/10790268.2008.11760707</a:t>
            </a:r>
          </a:p>
          <a:p>
            <a:pPr>
              <a:spcAft>
                <a:spcPts val="800"/>
              </a:spcAft>
            </a:pPr>
            <a:r>
              <a:rPr sz="1200">
                <a:solidFill>
                  <a:srgbClr val="263238"/>
                </a:solidFill>
                <a:latin typeface="Calibri"/>
              </a:rPr>
              <a:t>[r3] Snider BA, Eren F, Reeves RK, Rupp R, Kirshblum SC. The International Standards for Neurological Classification of Spinal Cord Injury: Classification Accuracy and Challenges. Top Spinal Cord Inj Rehabil 2023;29(1):1-15. doi:10.46292/sci22-00036 https://doi.org/10.46292/sci22-00036</a:t>
            </a:r>
          </a:p>
          <a:p>
            <a:pPr>
              <a:spcAft>
                <a:spcPts val="800"/>
              </a:spcAft>
            </a:pPr>
            <a:r>
              <a:rPr sz="1200">
                <a:solidFill>
                  <a:srgbClr val="263238"/>
                </a:solidFill>
                <a:latin typeface="Calibri"/>
              </a:rPr>
              <a:t>[r4] Ditunno JF, Little JW, Tessler A, Burns AS. Spinal shock revisited: a four-phase model. Spinal Cord 2004;42(7):383-95. doi:10.1038/sj.sc.3101603 https://doi.org/10.1038/sj.sc.3101603</a:t>
            </a:r>
          </a:p>
          <a:p>
            <a:pPr>
              <a:spcAft>
                <a:spcPts val="800"/>
              </a:spcAft>
            </a:pPr>
            <a:r>
              <a:rPr sz="1200">
                <a:solidFill>
                  <a:srgbClr val="263238"/>
                </a:solidFill>
                <a:latin typeface="Calibri"/>
              </a:rPr>
              <a:t>[r5] Ko HY. Revisit Spinal Shock: Pattern of Reflex Evolution during Spinal Shock. Korean J Neurotrauma 2018;14(2):47-54. doi:10.13004/kjnt.2018.14.2.47 https://doi.org/10.13004/kjnt.2018.14.2.47</a:t>
            </a:r>
          </a:p>
          <a:p>
            <a:pPr>
              <a:spcAft>
                <a:spcPts val="800"/>
              </a:spcAft>
            </a:pPr>
            <a:r>
              <a:rPr sz="1200">
                <a:solidFill>
                  <a:srgbClr val="263238"/>
                </a:solidFill>
                <a:latin typeface="Calibri"/>
              </a:rPr>
              <a:t>[r6] Mansoor Ali D, Sivaganesan A, Neal CJ, Thalheimer S, Ugiliweneza B, Toups EG, et al. Bulbocavernosus Reflex Has No Prognostic Features During the Acute Evaluation of Spinal Cord Injuries. J Neurotrauma 2023;40(17-18):1970-1975. doi:10.1089/neu.2022.0412 https://doi.org/10.1089/neu.2022.0412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62</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McKinley W, Santos K, Meade M, Brooke K. Incidence and outcomes of spinal cord injury clinical syndromes. J Spinal Cord Med 2007;30(3):215-24. doi:10.1080/10790268.2007.11753929 https://doi.org/10.1080/10790268.2007.11753929</a:t>
            </a:r>
          </a:p>
          <a:p>
            <a:pPr>
              <a:spcAft>
                <a:spcPts val="800"/>
              </a:spcAft>
            </a:pPr>
            <a:r>
              <a:rPr sz="1200">
                <a:solidFill>
                  <a:srgbClr val="263238"/>
                </a:solidFill>
                <a:latin typeface="Calibri"/>
              </a:rPr>
              <a:t>[r8] Engel-Haber E, Snider B, Botticello A, Eren F, Kirshblum S. Clinical Subsets of Central Cord Syndrome: Is It a Distinct Entity from Other Forms of Incomplete Tetraplegia for Research? J Neurotrauma 2024;41(17-18):2133-2145. doi:10.1089/neu.2023.0613 https://doi.org/10.1089/neu.2023.0613</a:t>
            </a:r>
          </a:p>
          <a:p>
            <a:pPr>
              <a:spcAft>
                <a:spcPts val="800"/>
              </a:spcAft>
            </a:pPr>
            <a:r>
              <a:rPr sz="1200">
                <a:solidFill>
                  <a:srgbClr val="263238"/>
                </a:solidFill>
                <a:latin typeface="Calibri"/>
              </a:rPr>
              <a:t>[r9] Badhiwala JH, Wilson JR, Harrop JS, Vaccaro AR, Aarabi B, Geisler FH, et al. Early vs Late Surgical Decompression for Central Cord Syndrome. JAMA Surg 2022;157(11):1024-1032. doi:10.1001/jamasurg.2022.4454 https://doi.org/10.1001/jamasurg.2022.4454</a:t>
            </a:r>
          </a:p>
          <a:p>
            <a:pPr>
              <a:spcAft>
                <a:spcPts val="800"/>
              </a:spcAft>
            </a:pPr>
            <a:r>
              <a:rPr sz="1200">
                <a:solidFill>
                  <a:srgbClr val="263238"/>
                </a:solidFill>
                <a:latin typeface="Calibri"/>
              </a:rPr>
              <a:t>[r10] Ruiz IA, Squair JW, Phillips AA, Lukac CD, Huang D, Oxciano P, et al. Incidence and Natural Progression of Neurogenic Shock after Traumatic Spinal Cord Injury. J Neurotrauma 2018;35(3):461-466. doi:10.1089/neu.2016.4947 https://doi.org/10.1089/neu.2016.4947</a:t>
            </a:r>
          </a:p>
          <a:p>
            <a:pPr>
              <a:spcAft>
                <a:spcPts val="800"/>
              </a:spcAft>
            </a:pPr>
            <a:r>
              <a:rPr sz="1200">
                <a:solidFill>
                  <a:srgbClr val="263238"/>
                </a:solidFill>
                <a:latin typeface="Calibri"/>
              </a:rPr>
              <a:t>[r11] Consortium for Spinal Cord Medicine. Early acute management in adults with spinal cord injury: a clinical practice guideline for health-care professionals. J Spinal Cord Med 2008;31(4):403-79. doi:10.1080/10790268.2008.11760744 https://doi.org/10.1080/10790268.2008.11760744</a:t>
            </a:r>
          </a:p>
          <a:p>
            <a:pPr>
              <a:spcAft>
                <a:spcPts val="800"/>
              </a:spcAft>
            </a:pPr>
            <a:r>
              <a:rPr sz="1200">
                <a:solidFill>
                  <a:srgbClr val="263238"/>
                </a:solidFill>
                <a:latin typeface="Calibri"/>
              </a:rPr>
              <a:t>[r12] Kwon BK, Tetreault LA, Martin AR, Arnold PM, Marco RAW, Newcombe VFJ, et al. A Clinical Practice Guideline for the Management of Patients With Acute Spinal Cord Injury: Recommendations on Hemodynamic Management. Global Spine J 2024;14(3 Suppl):187S-211S. doi:10.1177/21925682231202348 https://doi.org/10.1177/21925682231202348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62</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Hawryluk G, Whetstone W, Saigal R, Ferguson A, Talbott J, Bresnahan J, et al. Mean Arterial Blood Pressure Correlates with Neurological Recovery after Human Spinal Cord Injury: Analysis of High Frequency Physiologic Data. J Neurotrauma 2015;32(24):1958-67. doi:10.1089/neu.2014.3778 https://doi.org/10.1089/neu.2014.3778</a:t>
            </a:r>
          </a:p>
          <a:p>
            <a:pPr>
              <a:spcAft>
                <a:spcPts val="800"/>
              </a:spcAft>
            </a:pPr>
            <a:r>
              <a:rPr sz="1200">
                <a:solidFill>
                  <a:srgbClr val="263238"/>
                </a:solidFill>
                <a:latin typeface="Calibri"/>
              </a:rPr>
              <a:t>[r14] Squair JW, Bélanger LM, Tsang A, Ritchie L, Mac-Thiong JM, Parent S, et al. Empirical targets for acute hemodynamic management of individuals with spinal cord injury. Neurology 2019;93(12):e1205-e1211. doi:10.1212/WNL.0000000000008125 https://doi.org/10.1212/WNL.0000000000008125</a:t>
            </a:r>
          </a:p>
          <a:p>
            <a:pPr>
              <a:spcAft>
                <a:spcPts val="800"/>
              </a:spcAft>
            </a:pPr>
            <a:r>
              <a:rPr sz="1200">
                <a:solidFill>
                  <a:srgbClr val="263238"/>
                </a:solidFill>
                <a:latin typeface="Calibri"/>
              </a:rPr>
              <a:t>[r15] Kale KM, Patel S, Nischal SA, Ceccon L, Heller J, Jallo J, et al. Mean Arterial Pressure Augmentation for Acute Traumatic Spinal Cord Injury: A Systematic Review and Meta-Analysis of Neurological Recovery and Mortality. Global Spine J 2026. Publicación anticipada en línea. doi:10.1177/21925682261458879 https://doi.org/10.1177/21925682261458879</a:t>
            </a:r>
          </a:p>
          <a:p>
            <a:pPr>
              <a:spcAft>
                <a:spcPts val="800"/>
              </a:spcAft>
            </a:pPr>
            <a:r>
              <a:rPr sz="1200">
                <a:solidFill>
                  <a:srgbClr val="263238"/>
                </a:solidFill>
                <a:latin typeface="Calibri"/>
              </a:rPr>
              <a:t>[r16] Bracken MB, Shepard MJ, Collins WF, Holford TR, Young W, Baskin DS, et al. A randomized, controlled trial of methylprednisolone or naloxone in the treatment of acute spinal-cord injury. Results of the Second National Acute Spinal Cord Injury Study. N Engl J Med 1990;322(20):1405-11. doi:10.1056/NEJM199005173222001 https://doi.org/10.1056/NEJM199005173222001</a:t>
            </a:r>
          </a:p>
          <a:p>
            <a:pPr>
              <a:spcAft>
                <a:spcPts val="800"/>
              </a:spcAft>
            </a:pPr>
            <a:r>
              <a:rPr sz="1200">
                <a:solidFill>
                  <a:srgbClr val="263238"/>
                </a:solidFill>
                <a:latin typeface="Calibri"/>
              </a:rPr>
              <a:t>[r17] Bracken MB, Shepard MJ, Holford TR, Leo-Summers L, Aldrich EF, Fazl M, et al. Administration of methylprednisolone for 24 or 48 hours or tirilazad mesylate for 48 hours in the treatment of acute spinal cord injury. Results of the Third National Acute Spinal Cord Injury Randomized Controlled Trial. National Acute Spinal Cord Injury Study. JAMA 1997;277(20):1597-604. doi:10.1001/jama.1997.03540440031029 https://doi.org/10.1001/jama.1997.03540440031029</a:t>
            </a:r>
          </a:p>
          <a:p>
            <a:pPr>
              <a:spcAft>
                <a:spcPts val="800"/>
              </a:spcAft>
            </a:pPr>
            <a:r>
              <a:rPr sz="1200">
                <a:solidFill>
                  <a:srgbClr val="263238"/>
                </a:solidFill>
                <a:latin typeface="Calibri"/>
              </a:rPr>
              <a:t>[r18] Bracken MB. Steroids for acute spinal cord injury. Cochrane Database Syst Rev 2012;1(1):CD001046. doi:10.1002/14651858.CD001046.pub2 https://doi.org/10.1002/14651858.CD001046.pub2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62</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Evaniew N, Belley-Côté EP, Fallah N, Noonan VK, Rivers CS, Dvorak MF. Methylprednisolone for the Treatment of Patients with Acute Spinal Cord Injuries: A Systematic Review and Meta-Analysis. J Neurotrauma 2016;33(5):468-81. doi:10.1089/neu.2015.4192 https://doi.org/10.1089/neu.2015.4192</a:t>
            </a:r>
          </a:p>
          <a:p>
            <a:pPr>
              <a:spcAft>
                <a:spcPts val="800"/>
              </a:spcAft>
            </a:pPr>
            <a:r>
              <a:rPr sz="1200">
                <a:solidFill>
                  <a:srgbClr val="263238"/>
                </a:solidFill>
                <a:latin typeface="Calibri"/>
              </a:rPr>
              <a:t>[r20] Fehlings MG, Wilson JR, Tetreault LA, Aarabi B, Anderson P, Arnold PM, et al. A Clinical Practice Guideline for the Management of Patients With Acute Spinal Cord Injury: Recommendations on the Use of Methylprednisolone Sodium Succinate. Global Spine J 2017;7(3 Suppl):203S-211S. doi:10.1177/2192568217703085 https://doi.org/10.1177/2192568217703085</a:t>
            </a:r>
          </a:p>
          <a:p>
            <a:pPr>
              <a:spcAft>
                <a:spcPts val="800"/>
              </a:spcAft>
            </a:pPr>
            <a:r>
              <a:rPr sz="1200">
                <a:solidFill>
                  <a:srgbClr val="263238"/>
                </a:solidFill>
                <a:latin typeface="Calibri"/>
              </a:rPr>
              <a:t>[r21] Fehlings MG, Vaccaro A, Wilson JR, Singh A, W Cadotte D, Harrop JS, et al. Early versus delayed decompression for traumatic cervical spinal cord injury: results of the Surgical Timing in Acute Spinal Cord Injury Study (STASCIS). PLoS One 2012;7(2):e32037. doi:10.1371/journal.pone.0032037 https://doi.org/10.1371/journal.pone.0032037</a:t>
            </a:r>
          </a:p>
          <a:p>
            <a:pPr>
              <a:spcAft>
                <a:spcPts val="800"/>
              </a:spcAft>
            </a:pPr>
            <a:r>
              <a:rPr sz="1200">
                <a:solidFill>
                  <a:srgbClr val="263238"/>
                </a:solidFill>
                <a:latin typeface="Calibri"/>
              </a:rPr>
              <a:t>[r22] Badhiwala JH, Wilson JR, Witiw CD, Harrop JS, Vaccaro AR, Aarabi B, et al. The influence of timing of surgical decompression for acute spinal cord injury: a pooled analysis of individual patient data. Lancet Neurol 2021;20(2):117-126. doi:10.1016/S1474-4422(20)30406-3 https://doi.org/10.1016/S1474-4422(20)30406-3</a:t>
            </a:r>
          </a:p>
          <a:p>
            <a:pPr>
              <a:spcAft>
                <a:spcPts val="800"/>
              </a:spcAft>
            </a:pPr>
            <a:r>
              <a:rPr sz="1200">
                <a:solidFill>
                  <a:srgbClr val="263238"/>
                </a:solidFill>
                <a:latin typeface="Calibri"/>
              </a:rPr>
              <a:t>[r23] Fehlings MG, Tetreault LA, Hachem L, Evaniew N, Ganau M, McKenna SL, et al. An Update of a Clinical Practice Guideline for the Management of Patients With Acute Spinal Cord Injury: Recommendations on the Role and Timing of Decompressive Surgery. Global Spine J 2024;14(3 Suppl):174S-186S. doi:10.1177/21925682231181883 https://doi.org/10.1177/21925682231181883</a:t>
            </a:r>
          </a:p>
          <a:p>
            <a:pPr>
              <a:spcAft>
                <a:spcPts val="800"/>
              </a:spcAft>
            </a:pPr>
            <a:r>
              <a:rPr sz="1200">
                <a:solidFill>
                  <a:srgbClr val="263238"/>
                </a:solidFill>
                <a:latin typeface="Calibri"/>
              </a:rPr>
              <a:t>[r24] Haghnegahdar A, Behjat R, Saadat S, Badhiwala J, Farrokhi MR, Niakan A, et al. A Randomized Controlled Trial of Early versus Late Surgical Decompression for Thoracic and Thoracolumbar Spinal Cord Injury in 73 Patients. Neurotrauma Rep 2020;1(1):78-87. doi:10.1089/neur.2020.0027 https://doi.org/10.1089/neur.2020.0027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62</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Hsieh YL, Tay J, Hsu SH, Chen WT, Fang YD, Liew CQ, et al. Early versus Late Surgical Decompression for Traumatic Spinal Cord Injury on Neurological Recovery: A Systematic Review and Meta-Analysis. J Neurotrauma 2021;38(21):2927-2936. doi:10.1089/neu.2021.0102 https://doi.org/10.1089/neu.2021.0102</a:t>
            </a:r>
          </a:p>
          <a:p>
            <a:pPr>
              <a:spcAft>
                <a:spcPts val="800"/>
              </a:spcAft>
            </a:pPr>
            <a:r>
              <a:rPr sz="1200">
                <a:solidFill>
                  <a:srgbClr val="263238"/>
                </a:solidFill>
                <a:latin typeface="Calibri"/>
              </a:rPr>
              <a:t>[r26] Teles AR, Ramos MB, Righesso O, Falavigna A. Surgical timing in traumatic spinal cord injury: current practice and obstacles to early surgery in Latin America. Spinal Cord 2022;60(4):368-374. doi:10.1038/s41393-022-00789-8 https://doi.org/10.1038/s41393-022-00789-8</a:t>
            </a:r>
          </a:p>
          <a:p>
            <a:pPr>
              <a:spcAft>
                <a:spcPts val="800"/>
              </a:spcAft>
            </a:pPr>
            <a:r>
              <a:rPr sz="1200">
                <a:solidFill>
                  <a:srgbClr val="263238"/>
                </a:solidFill>
                <a:latin typeface="Calibri"/>
              </a:rPr>
              <a:t>[r27] Kirshblum S, Snider B, Eren F, Guest J. Characterizing Natural Recovery after Traumatic Spinal Cord Injury. J Neurotrauma 2021;38(9):1267-1284. doi:10.1089/neu.2020.7473 https://doi.org/10.1089/neu.2020.7473</a:t>
            </a:r>
          </a:p>
          <a:p>
            <a:pPr>
              <a:spcAft>
                <a:spcPts val="800"/>
              </a:spcAft>
            </a:pPr>
            <a:r>
              <a:rPr sz="1200">
                <a:solidFill>
                  <a:srgbClr val="263238"/>
                </a:solidFill>
                <a:latin typeface="Calibri"/>
              </a:rPr>
              <a:t>[r28] Spiess MR, Müller RM, Rupp R, Schuld C, van Hedel HJ. Conversion in ASIA impairment scale during the first year after traumatic spinal cord injury. J Neurotrauma 2009;26(11):2027-36. doi:10.1089/neu.2008.0760 https://doi.org/10.1089/neu.2008.0760</a:t>
            </a:r>
          </a:p>
          <a:p>
            <a:pPr>
              <a:spcAft>
                <a:spcPts val="800"/>
              </a:spcAft>
            </a:pPr>
            <a:r>
              <a:rPr sz="1200">
                <a:solidFill>
                  <a:srgbClr val="263238"/>
                </a:solidFill>
                <a:latin typeface="Calibri"/>
              </a:rPr>
              <a:t>[r29] Fawcett JW, Curt A, Steeves JD, Coleman WP, Tuszynski MH, Lammertse D, et al. Guidelines for the conduct of clinical trials for spinal cord injury as developed by the ICCP panel: spontaneous recovery after spinal cord injury and statistical power needed for therapeutic clinical trials. Spinal Cord 2007;45(3):190-205. doi:10.1038/sj.sc.3102007 https://doi.org/10.1038/sj.sc.3102007</a:t>
            </a:r>
          </a:p>
          <a:p>
            <a:pPr>
              <a:spcAft>
                <a:spcPts val="800"/>
              </a:spcAft>
            </a:pPr>
            <a:r>
              <a:rPr sz="1200">
                <a:solidFill>
                  <a:srgbClr val="263238"/>
                </a:solidFill>
                <a:latin typeface="Calibri"/>
              </a:rPr>
              <a:t>[r30] Steeves JD, Kramer JK, Fawcett JW, Cragg J, Lammertse DP, Blight AR, et al. Extent of spontaneous motor recovery after traumatic cervical sensorimotor complete spinal cord injury. Spinal Cord 2011;49(2):257-65. doi:10.1038/sc.2010.99 https://doi.org/10.1038/sc.2010.99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62</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van Middendorp JJ, Hosman AJ, Donders AR, Pouw MH, Ditunno JF Jr, Curt A, et al. A clinical prediction rule for ambulation outcomes after traumatic spinal cord injury: a longitudinal cohort study. Lancet 2011;377(9770):1004-10. doi:10.1016/S0140-6736(10)62276-3 https://doi.org/10.1016/S0140-6736(10)62276-3</a:t>
            </a:r>
          </a:p>
          <a:p>
            <a:pPr>
              <a:spcAft>
                <a:spcPts val="800"/>
              </a:spcAft>
            </a:pPr>
            <a:r>
              <a:rPr sz="1200">
                <a:solidFill>
                  <a:srgbClr val="263238"/>
                </a:solidFill>
                <a:latin typeface="Calibri"/>
              </a:rPr>
              <a:t>[r32] Hoffman JR, Mower WR, Wolfson AB, Todd KH, Zucker MI. Validity of a set of clinical criteria to rule out injury to the cervical spine in patients with blunt trauma. National Emergency X-Radiography Utilization Study Group. N Engl J Med 2000;343(2):94-9. doi:10.1056/NEJM200007133430203 https://doi.org/10.1056/NEJM200007133430203</a:t>
            </a:r>
          </a:p>
          <a:p>
            <a:pPr>
              <a:spcAft>
                <a:spcPts val="800"/>
              </a:spcAft>
            </a:pPr>
            <a:r>
              <a:rPr sz="1200">
                <a:solidFill>
                  <a:srgbClr val="263238"/>
                </a:solidFill>
                <a:latin typeface="Calibri"/>
              </a:rPr>
              <a:t>[r33] Stiell IG, Wells GA, Vandemheen KL, Clement CM, Lesiuk H, De Maio VJ, et al. The Canadian C-spine rule for radiography in alert and stable trauma patients. JAMA 2001;286(15):1841-8. doi:10.1001/jama.286.15.1841 https://doi.org/10.1001/jama.286.15.1841</a:t>
            </a:r>
          </a:p>
          <a:p>
            <a:pPr>
              <a:spcAft>
                <a:spcPts val="800"/>
              </a:spcAft>
            </a:pPr>
            <a:r>
              <a:rPr sz="1200">
                <a:solidFill>
                  <a:srgbClr val="263238"/>
                </a:solidFill>
                <a:latin typeface="Calibri"/>
              </a:rPr>
              <a:t>[r34] Holmes JF, Akkinepalli R. Computed tomography versus plain radiography to screen for cervical spine injury: a meta-analysis. J Trauma 2005;58(5):902-5. doi:10.1097/01.ta.0000162138.36519.2a https://doi.org/10.1097/01.ta.0000162138.36519.2a</a:t>
            </a:r>
          </a:p>
          <a:p>
            <a:pPr>
              <a:spcAft>
                <a:spcPts val="800"/>
              </a:spcAft>
            </a:pPr>
            <a:r>
              <a:rPr sz="1200">
                <a:solidFill>
                  <a:srgbClr val="263238"/>
                </a:solidFill>
                <a:latin typeface="Calibri"/>
              </a:rPr>
              <a:t>[r35] Panczykowski DM, Tomycz ND, Okonkwo DO. Comparative effectiveness of using computed tomography alone to exclude cervical spine injuries in obtunded or intubated patients: meta-analysis of 14,327 patients with blunt trauma. J Neurosurg 2011;115(3):541-9. doi:10.3171/2011.4.JNS101672 https://doi.org/10.3171/2011.4.JNS101672</a:t>
            </a:r>
          </a:p>
          <a:p>
            <a:pPr>
              <a:spcAft>
                <a:spcPts val="800"/>
              </a:spcAft>
            </a:pPr>
            <a:r>
              <a:rPr sz="1200">
                <a:solidFill>
                  <a:srgbClr val="263238"/>
                </a:solidFill>
                <a:latin typeface="Calibri"/>
              </a:rPr>
              <a:t>[r36] Fehlings MG, Martin AR, Tetreault LA, Aarabi B, Anderson P, Arnold PM, et al. A Clinical Practice Guideline for the Management of Patients With Acute Spinal Cord Injury: Recommendations on the Role of Baseline Magnetic Resonance Imaging in Clinical Decision Making and Outcome Prediction. Global Spine J 2017;7(3 Suppl):221S-230S. doi:10.1177/2192568217703089 https://doi.org/10.1177/2192568217703089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62</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Miyanji F, Furlan JC, Aarabi B, Arnold PM, Fehlings MG. Acute cervical traumatic spinal cord injury: MR imaging findings correlated with neurologic outcome--prospective study with 100 consecutive patients. Radiology 2007;243(3):820-7. doi:10.1148/radiol.2433060583 https://doi.org/10.1148/radiol.2433060583</a:t>
            </a:r>
          </a:p>
          <a:p>
            <a:pPr>
              <a:spcAft>
                <a:spcPts val="800"/>
              </a:spcAft>
            </a:pPr>
            <a:r>
              <a:rPr sz="1200">
                <a:solidFill>
                  <a:srgbClr val="263238"/>
                </a:solidFill>
                <a:latin typeface="Calibri"/>
              </a:rPr>
              <a:t>[r38] Fehlings MG, Tetreault LA, Aarabi B, Anderson P, Arnold PM, Brodke DS, et al. A Clinical Practice Guideline for the Management of Patients With Acute Spinal Cord Injury: Recommendations on the Type and Timing of Anticoagulant Thromboprophylaxis. Global Spine J 2017;7(3 Suppl):212S-220S. doi:10.1177/2192568217702107 https://doi.org/10.1177/2192568217702107</a:t>
            </a:r>
          </a:p>
          <a:p>
            <a:pPr>
              <a:spcAft>
                <a:spcPts val="800"/>
              </a:spcAft>
            </a:pPr>
            <a:r>
              <a:rPr sz="1200">
                <a:solidFill>
                  <a:srgbClr val="263238"/>
                </a:solidFill>
                <a:latin typeface="Calibri"/>
              </a:rPr>
              <a:t>[r39] Foran SJ, Taran S, Singh JM, Kutsogiannis DJ, McCredie V. Timing of tracheostomy in acute traumatic spinal cord injury: A systematic review and meta-analysis. J Trauma Acute Care Surg 2022;92(1):223-231. doi:10.1097/TA.0000000000003394 https://doi.org/10.1097/TA.0000000000003394</a:t>
            </a:r>
          </a:p>
          <a:p>
            <a:pPr>
              <a:spcAft>
                <a:spcPts val="800"/>
              </a:spcAft>
            </a:pPr>
            <a:r>
              <a:rPr sz="1200">
                <a:solidFill>
                  <a:srgbClr val="263238"/>
                </a:solidFill>
                <a:latin typeface="Calibri"/>
              </a:rPr>
              <a:t>[r40] Yonemitsu T, Kinoshita A, Nagata K, Morishita M, Yamaguchi T, Kato S. Timely intubation with early prediction of respiratory exacerbation in acute traumatic cervical spinal cord injury. BMC Emerg Med 2021;21(1):136. doi:10.1186/s12873-021-00530-3 https://doi.org/10.1186/s12873-021-00530-3</a:t>
            </a:r>
          </a:p>
          <a:p>
            <a:pPr>
              <a:spcAft>
                <a:spcPts val="800"/>
              </a:spcAft>
            </a:pPr>
            <a:r>
              <a:rPr sz="1200">
                <a:solidFill>
                  <a:srgbClr val="263238"/>
                </a:solidFill>
                <a:latin typeface="Calibri"/>
              </a:rPr>
              <a:t>[r41] Krassioukov A, Linsenmeyer TA, Beck LA, Elliott S, Gorman P, Kirshblum S, et al. Evaluation and Management of Autonomic Dysreflexia and Other Autonomic Dysfunctions: Preventing the Highs and Lows: Management of Blood Pressure, Sweating, and Temperature Dysfunction. Top Spinal Cord Inj Rehabil 2021;27(2):225-290. doi:10.46292/sci2702-225 https://doi.org/10.46292/sci2702-225</a:t>
            </a:r>
          </a:p>
          <a:p>
            <a:pPr>
              <a:spcAft>
                <a:spcPts val="800"/>
              </a:spcAft>
            </a:pPr>
            <a:r>
              <a:rPr sz="1200">
                <a:solidFill>
                  <a:srgbClr val="263238"/>
                </a:solidFill>
                <a:latin typeface="Calibri"/>
              </a:rPr>
              <a:t>[r42] Kopp MA, Finkenstaedt FW, Schweizerhof O, Grittner U, Martus P, Watzlawick R, et al. Hospital-Acquired Pressure Ulcers and Long-Term Motor Score Recovery in Patients With Acute Cervical Spinal Cord Injury. JAMA Netw Open 2024;7(12):e2444983. doi:10.1001/jamanetworkopen.2024.44983 https://doi.org/10.1001/jamanetworkopen.2024.44983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62</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Shiferaw WS, Akalu TY, Mulugeta H, Aynalem YA. The global burden of pressure ulcers among patients with spinal cord injury: a systematic review and meta-analysis. BMC Musculoskelet Disord 2020;21(1):334. doi:10.1186/s12891-020-03369-0 https://doi.org/10.1186/s12891-020-03369-0</a:t>
            </a:r>
          </a:p>
          <a:p>
            <a:pPr>
              <a:spcAft>
                <a:spcPts val="800"/>
              </a:spcAft>
            </a:pPr>
            <a:r>
              <a:rPr sz="1200">
                <a:solidFill>
                  <a:srgbClr val="263238"/>
                </a:solidFill>
                <a:latin typeface="Calibri"/>
              </a:rPr>
              <a:t>[r44] GBD 2016 Traumatic Brain Injury and Spinal Cord Injury Collaborators. Global, regional, and national burden of traumatic brain injury and spinal cord injury, 1990-2016: a systematic analysis for the Global Burden of Disease Study 2016. Lancet Neurol 2019;18(1):56-87. doi:10.1016/S1474-4422(18)30415-0 https://doi.org/10.1016/S1474-4422(18)30415-0</a:t>
            </a:r>
          </a:p>
          <a:p>
            <a:pPr>
              <a:spcAft>
                <a:spcPts val="800"/>
              </a:spcAft>
            </a:pPr>
            <a:r>
              <a:rPr sz="1200">
                <a:solidFill>
                  <a:srgbClr val="263238"/>
                </a:solidFill>
                <a:latin typeface="Calibri"/>
              </a:rPr>
              <a:t>[r45] Fehlings MG, Pedro KM, Alvi MA, Moghaddamjou A, Harrop JS, Stanford R, et al. The sodium-glutamate antagonist riluzole improves outcome after acute spinal cord injury: results from the RISCIS randomised controlled trial analysed using a global statistical analytic technique. EBioMedicine 2025;118:105863. doi:10.1016/j.ebiom.2025.105863 https://doi.org/10.1016/j.ebiom.2025.105863</a:t>
            </a:r>
          </a:p>
          <a:p>
            <a:pPr>
              <a:spcAft>
                <a:spcPts val="800"/>
              </a:spcAft>
            </a:pPr>
            <a:r>
              <a:rPr sz="1200">
                <a:solidFill>
                  <a:srgbClr val="263238"/>
                </a:solidFill>
                <a:latin typeface="Calibri"/>
              </a:rPr>
              <a:t>[r46] Marchesini N, Fernández Londoño LL, Griswold D, Rubiano AM. Early Stages Management of Traumatic Spinal Cord Injury in Latin America: A Scoping Review. World Neurosurg 2022;162:138-149.e29. doi:10.1016/j.wneu.2022.03.021 https://doi.org/10.1016/j.wneu.2022.03.021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Lesión medular aguda: clasificar bien, perfundir y descomprimir a tiempo</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