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Zona I</c:v>
                </c:pt>
                <c:pt idx="1">
                  <c:v>Zona II</c:v>
                </c:pt>
                <c:pt idx="2">
                  <c:v>Otras zonas</c:v>
                </c:pt>
              </c:strCache>
            </c:strRef>
          </c:cat>
          <c:val>
            <c:numRef>
              <c:f>Sheet1!$B$2:$B$4</c:f>
              <c:numCache>
                <c:formatCode>General</c:formatCode>
                <c:ptCount val="3"/>
                <c:pt idx="0">
                  <c:v>35</c:v>
                </c:pt>
                <c:pt idx="1">
                  <c:v>47</c:v>
                </c:pt>
                <c:pt idx="2">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kgf</c:v>
                </c:pt>
              </c:strCache>
            </c:strRef>
          </c:tx>
          <c:spPr>
            <a:solidFill>
              <a:srgbClr val="0F5F6B"/>
            </a:solidFill>
          </c:spPr>
          <c:cat>
            <c:strRef>
              <c:f>Sheet1!$A$2:$A$4</c:f>
              <c:strCache>
                <c:ptCount val="3"/>
                <c:pt idx="0">
                  <c:v>Movilización pasiva</c:v>
                </c:pt>
                <c:pt idx="1">
                  <c:v>Flexión activa sin resistencia</c:v>
                </c:pt>
                <c:pt idx="2">
                  <c:v>Pinza de punta</c:v>
                </c:pt>
              </c:strCache>
            </c:strRef>
          </c:cat>
          <c:val>
            <c:numRef>
              <c:f>Sheet1!$B$2:$B$4</c:f>
              <c:numCache>
                <c:formatCode>General</c:formatCode>
                <c:ptCount val="3"/>
                <c:pt idx="0">
                  <c:v>0.9</c:v>
                </c:pt>
                <c:pt idx="1">
                  <c:v>3.5</c:v>
                </c:pt>
                <c:pt idx="2">
                  <c:v>12.0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kgf</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A4 intacta</c:v>
                </c:pt>
                <c:pt idx="1">
                  <c:v>Media A4 liberada</c:v>
                </c:pt>
                <c:pt idx="2">
                  <c:v>A4 completa liberada</c:v>
                </c:pt>
                <c:pt idx="3">
                  <c:v>A4 y vaina hasta A2</c:v>
                </c:pt>
              </c:strCache>
            </c:strRef>
          </c:cat>
          <c:val>
            <c:numRef>
              <c:f>Sheet1!$B$2:$B$5</c:f>
              <c:numCache>
                <c:formatCode>General</c:formatCode>
                <c:ptCount val="4"/>
                <c:pt idx="0">
                  <c:v>11.5</c:v>
                </c:pt>
                <c:pt idx="1">
                  <c:v>0.83</c:v>
                </c:pt>
                <c:pt idx="2">
                  <c:v>2.6</c:v>
                </c:pt>
                <c:pt idx="3">
                  <c:v>3.25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Médico de urgencias</c:v>
                </c:pt>
                <c:pt idx="1">
                  <c:v>Cirujano de mano</c:v>
                </c:pt>
              </c:strCache>
            </c:strRef>
          </c:cat>
          <c:val>
            <c:numRef>
              <c:f>Sheet1!$B$2:$B$3</c:f>
              <c:numCache>
                <c:formatCode>General</c:formatCode>
                <c:ptCount val="2"/>
                <c:pt idx="0">
                  <c:v>68.2</c:v>
                </c:pt>
                <c:pt idx="1">
                  <c:v>68.2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Ecografía frente a hallazgo quirúrgico</c:v>
                </c:pt>
              </c:strCache>
            </c:strRef>
          </c:cat>
          <c:val>
            <c:numRef>
              <c:f>Sheet1!$B$2:$B$2</c:f>
              <c:numCache>
                <c:formatCode>General</c:formatCode>
                <c:ptCount val="1"/>
                <c:pt idx="0">
                  <c:v>100</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Ecografía frente a hallazgo quirúrgico</c:v>
                </c:pt>
              </c:strCache>
            </c:strRef>
          </c:cat>
          <c:val>
            <c:numRef>
              <c:f>Sheet1!$C$2:$C$2</c:f>
              <c:numCache>
                <c:formatCode>General</c:formatCode>
                <c:ptCount val="1"/>
                <c:pt idx="0">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Resonancia en lesión tardía: sensibilidad</c:v>
                </c:pt>
                <c:pt idx="1">
                  <c:v>Ecografía en lesión tardía: sensibilidad</c:v>
                </c:pt>
                <c:pt idx="2">
                  <c:v>Ecografía del cirujano en el meñique</c:v>
                </c:pt>
                <c:pt idx="3">
                  <c:v>Ecografía del cirujano en cadáver: diagnóstico</c:v>
                </c:pt>
                <c:pt idx="4">
                  <c:v>Ecografía en cadáver: sección completa</c:v>
                </c:pt>
              </c:strCache>
            </c:strRef>
          </c:cat>
          <c:val>
            <c:numRef>
              <c:f>Sheet1!$B$2:$B$6</c:f>
              <c:numCache>
                <c:formatCode>General</c:formatCode>
                <c:ptCount val="5"/>
                <c:pt idx="0">
                  <c:v>100</c:v>
                </c:pt>
                <c:pt idx="1">
                  <c:v>50</c:v>
                </c:pt>
                <c:pt idx="2">
                  <c:v>66.7</c:v>
                </c:pt>
                <c:pt idx="3">
                  <c:v>96.2</c:v>
                </c:pt>
                <c:pt idx="4">
                  <c:v>99.0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Fuerza a 2 mm de brecha</c:v>
                </c:pt>
                <c:pt idx="1">
                  <c:v>Carga máxima</c:v>
                </c:pt>
              </c:strCache>
            </c:strRef>
          </c:cat>
          <c:val>
            <c:numRef>
              <c:f>Sheet1!$B$2:$B$3</c:f>
              <c:numCache>
                <c:formatCode>General</c:formatCode>
                <c:ptCount val="2"/>
                <c:pt idx="0">
                  <c:v>60</c:v>
                </c:pt>
                <c:pt idx="1">
                  <c:v>70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N</c:v>
                </c:pt>
              </c:strCache>
            </c:strRef>
          </c:tx>
          <c:spPr>
            <a:solidFill>
              <a:srgbClr val="0F5F6B"/>
            </a:solidFill>
          </c:spPr>
          <c:cat>
            <c:strRef>
              <c:f>Sheet1!$A$2:$A$5</c:f>
              <c:strCache>
                <c:ptCount val="4"/>
                <c:pt idx="0">
                  <c:v>10 hebras</c:v>
                </c:pt>
                <c:pt idx="1">
                  <c:v>8 hebras</c:v>
                </c:pt>
                <c:pt idx="2">
                  <c:v>6 hebras</c:v>
                </c:pt>
                <c:pt idx="3">
                  <c:v>4 hebras</c:v>
                </c:pt>
              </c:strCache>
            </c:strRef>
          </c:cat>
          <c:val>
            <c:numRef>
              <c:f>Sheet1!$B$2:$B$5</c:f>
              <c:numCache>
                <c:formatCode>General</c:formatCode>
                <c:ptCount val="4"/>
                <c:pt idx="0">
                  <c:v>41</c:v>
                </c:pt>
                <c:pt idx="1">
                  <c:v>33</c:v>
                </c:pt>
                <c:pt idx="2">
                  <c:v>27</c:v>
                </c:pt>
                <c:pt idx="3">
                  <c:v>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Tenólisis a 2 años (Inglaterra)</c:v>
                </c:pt>
                <c:pt idx="1">
                  <c:v>Revisión a 90 días (Inglaterra)</c:v>
                </c:pt>
                <c:pt idx="2">
                  <c:v>Infección grave (336 pacientes)</c:v>
                </c:pt>
                <c:pt idx="3">
                  <c:v>Tenólisis por adherencia (336 pacientes)</c:v>
                </c:pt>
                <c:pt idx="4">
                  <c:v>Rerrotura (336 pacientes)</c:v>
                </c:pt>
                <c:pt idx="5">
                  <c:v>Reoperación (metaanálisis)</c:v>
                </c:pt>
                <c:pt idx="6">
                  <c:v>Adherencias (metaanálisis)</c:v>
                </c:pt>
                <c:pt idx="7">
                  <c:v>Rotura (metaanálisis)</c:v>
                </c:pt>
              </c:strCache>
            </c:strRef>
          </c:cat>
          <c:val>
            <c:numRef>
              <c:f>Sheet1!$B$2:$B$9</c:f>
              <c:numCache>
                <c:formatCode>General</c:formatCode>
                <c:ptCount val="8"/>
                <c:pt idx="0">
                  <c:v>2.8</c:v>
                </c:pt>
                <c:pt idx="1">
                  <c:v>3.1</c:v>
                </c:pt>
                <c:pt idx="2">
                  <c:v>2.4</c:v>
                </c:pt>
                <c:pt idx="3">
                  <c:v>6.5</c:v>
                </c:pt>
                <c:pt idx="4">
                  <c:v>7.7</c:v>
                </c:pt>
                <c:pt idx="5">
                  <c:v>6</c:v>
                </c:pt>
                <c:pt idx="6">
                  <c:v>4</c:v>
                </c:pt>
                <c:pt idx="7">
                  <c:v>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dedos</c:v>
                </c:pt>
              </c:strCache>
            </c:strRef>
          </c:tx>
          <c:spPr>
            <a:solidFill>
              <a:srgbClr val="0F5F6B"/>
            </a:solidFill>
          </c:spPr>
          <c:cat>
            <c:strRef>
              <c:f>Sheet1!$A$2:$A$5</c:f>
              <c:strCache>
                <c:ptCount val="4"/>
                <c:pt idx="0">
                  <c:v>Excelente</c:v>
                </c:pt>
                <c:pt idx="1">
                  <c:v>Bueno</c:v>
                </c:pt>
                <c:pt idx="2">
                  <c:v>Regular</c:v>
                </c:pt>
                <c:pt idx="3">
                  <c:v>Malo</c:v>
                </c:pt>
              </c:strCache>
            </c:strRef>
          </c:cat>
          <c:val>
            <c:numRef>
              <c:f>Sheet1!$B$2:$B$5</c:f>
              <c:numCache>
                <c:formatCode>General</c:formatCode>
                <c:ptCount val="4"/>
                <c:pt idx="0">
                  <c:v>17</c:v>
                </c:pt>
                <c:pt idx="1">
                  <c:v>137</c:v>
                </c:pt>
                <c:pt idx="2">
                  <c:v>19</c:v>
                </c:pt>
                <c:pt idx="3">
                  <c:v>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dedos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Tenólisis (revisión; 11 estudios con Strickland)</c:v>
                </c:pt>
                <c:pt idx="1">
                  <c:v>Tenólisis (revisión; 4 estudios con Strickland)</c:v>
                </c:pt>
                <c:pt idx="2">
                  <c:v>Dedos operados con WALANT</c:v>
                </c:pt>
                <c:pt idx="3">
                  <c:v>M-Tang de 6 hebras en zona 2</c:v>
                </c:pt>
                <c:pt idx="4">
                  <c:v>Zona 2 con activa controlada</c:v>
                </c:pt>
                <c:pt idx="5">
                  <c:v>Zona 1 con activa controlada</c:v>
                </c:pt>
              </c:strCache>
            </c:strRef>
          </c:cat>
          <c:val>
            <c:numRef>
              <c:f>Sheet1!$B$2:$B$7</c:f>
              <c:numCache>
                <c:formatCode>General</c:formatCode>
                <c:ptCount val="6"/>
                <c:pt idx="0">
                  <c:v>68</c:v>
                </c:pt>
                <c:pt idx="1">
                  <c:v>78.9</c:v>
                </c:pt>
                <c:pt idx="2">
                  <c:v>89.6</c:v>
                </c:pt>
                <c:pt idx="3">
                  <c:v>83</c:v>
                </c:pt>
                <c:pt idx="4">
                  <c:v>79.4</c:v>
                </c:pt>
                <c:pt idx="5">
                  <c:v>62.5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Kleinert/Duran modificado, 2011-2013 (cohorte)</c:v>
                </c:pt>
                <c:pt idx="1">
                  <c:v>Kleinert/Duran modificado, 2003-2005 (cohorte)</c:v>
                </c:pt>
                <c:pt idx="2">
                  <c:v>Activa controlada con Lim-Tsai (cohorte)</c:v>
                </c:pt>
                <c:pt idx="3">
                  <c:v>Activa controlada en dedos (233 pacientes)</c:v>
                </c:pt>
                <c:pt idx="4">
                  <c:v>Activa temprana (revisión de 34 artículos)</c:v>
                </c:pt>
                <c:pt idx="5">
                  <c:v>Pasiva temprana (revisión de 34 artículos)</c:v>
                </c:pt>
                <c:pt idx="6">
                  <c:v>Kleinert y Duran combinados (revisión de zona II)</c:v>
                </c:pt>
                <c:pt idx="7">
                  <c:v>Kleinert (revisión de zona II)</c:v>
                </c:pt>
              </c:strCache>
            </c:strRef>
          </c:cat>
          <c:val>
            <c:numRef>
              <c:f>Sheet1!$B$2:$B$9</c:f>
              <c:numCache>
                <c:formatCode>General</c:formatCode>
                <c:ptCount val="8"/>
                <c:pt idx="0">
                  <c:v>8</c:v>
                </c:pt>
                <c:pt idx="1">
                  <c:v>2</c:v>
                </c:pt>
                <c:pt idx="2">
                  <c:v>4.7</c:v>
                </c:pt>
                <c:pt idx="3">
                  <c:v>5.8</c:v>
                </c:pt>
                <c:pt idx="4">
                  <c:v>5</c:v>
                </c:pt>
                <c:pt idx="5">
                  <c:v>4</c:v>
                </c:pt>
                <c:pt idx="6">
                  <c:v>2.3</c:v>
                </c:pt>
                <c:pt idx="7">
                  <c:v>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Sheet1!$A$2:$A$4</c:f>
              <c:strCache>
                <c:ptCount val="3"/>
                <c:pt idx="0">
                  <c:v>Larga de antebrazo</c:v>
                </c:pt>
                <c:pt idx="1">
                  <c:v>Corta de Manchester</c:v>
                </c:pt>
                <c:pt idx="2">
                  <c:v>Mini de movimiento relativo</c:v>
                </c:pt>
              </c:strCache>
            </c:strRef>
          </c:cat>
          <c:val>
            <c:numRef>
              <c:f>Sheet1!$B$2:$B$4</c:f>
              <c:numCache>
                <c:formatCode>General</c:formatCode>
                <c:ptCount val="3"/>
                <c:pt idx="0">
                  <c:v>24.5</c:v>
                </c:pt>
                <c:pt idx="1">
                  <c:v>23.5</c:v>
                </c:pt>
                <c:pt idx="2">
                  <c:v>22.4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Lesión de los tendones flexores: zonas, poleas, sutura central, movilización temprana y pronóstico.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quirúrgica: lo que debe saber con los ojos cerrados; Variantes: dedo de jersey, pulgar, niños y lesión parcial; Biomecánica: cuánta fuerza exige la mano y cuánta da la reparación; Nutrición y cicatrización del tendón; Clasificación; Diagnóstico; Examen físico: FDS y FDP por separado; Imágenes: ecografía y resonancia; Algoritmo de decisión; Tratamiento: qué se opera, cuándo y con qué; Técnica quirúrgica: reparación primaria en zona II; Complicaciones: rotura, adherencias, rigidez e infección; Pronóstico: qué esperar y de qué depende; Rehabilitación: el protocolo es parte de la cirugía. Estructura sugerida por el autor para diez minutos: Lámina 1 (45 s) - Apertura: el tendón flexor seccionado no cicatriza solo [r1], y en Inglaterra se repararon 91 239 en 20 años, sobre todo en varones jóvenes [r2]. Pregunta al auditorio: ¿cuántos de ustedes explorarían un dedo que flexiona?. Lámina 2 (60 s) - Anatomía: 2 flexores, FDS y FDP, con el quiasma de Camper [r31], dentro de una vaina con 5 poleas anulares y 3 cruciformes [r32]. La zona II va de la inserción del FDS a A1 [r3]. Lámina 3 (60 s) - Examen: FDS con vecinos en extensión, FDP con la falange media fija [r1]; la vincula puede disimular la sección: en cadáver, IFP en 93 % y IFD en 69 % de lo normal [r9]. Lámina 4 (45 s) - Cuánto se omite: urgencias y cirujanos de mano identificaron 68,2 % [r8]. La ecografía acierta 99,0 % en cadáver y ubica el cabo a menos de 10 mm en 92,7 % [r26]. Lámina 5 (75 s) - Sutura central: 4 hebras o más [r3]; la de 2 hebras no sirvió para protocolos activos [r10]; en cerdo, la fuerza a 2 mm de brecha va de 26 N con 4 hebras a 41 N con 10 [r52]; en clínica, 4 y 6-8 hebras no difirieron [r4]. Lámina 6 (75 s) - Poleas: ventar menos de 2 cm es seguro [r5]; con A4 intacta el trabajo de flexión subió 11,5 % y con A4 liberada 2,6 % [r11]; la distancia al foco equivale a lo que se libera de A2 [r16]. Lámina 7 (60 s) - Técnica: Bruner o mediolateral [r1], rescate del cabo por ordeñe o incisión a nivel de A1 [r82], Strickland de 4 hebras con 3-0 y epitendinosa 5-0 [r14], prueba de Tang antes de cerrar [r83]. Lámina 8 (90 s) - Rehabilitación: Cochrane, 17 estudios, certeza muy baja [r7]; a 12 meses activa y pasiva con posicionar-mantener son equivalentes [r91] y a 5 años la segunda movió mejor [r24]; 3 férulas no difirieron de forma significativa [r20]. Lámina 9 (60 s) - Complicaciones: rotura 4 %, adherencias 4 % y reoperación 6 % en el metaanálisis [r6]; en la cohorte reciente, rerrotura 7,7 %, tenólisis 6,5 % e infección grave 2,4 % [r4]. Zona II y ambos flexores aumentan el riesgo [r4]. Lámina 10 (30 s) - Cierre: sin cirugía no hay cicatrización [r1]; con técnica fuerte y movilización controlada, en unidades de referencia más de 80 % de las zonas 2 da un buen resultado [r5]. Pregunta final: ¿qué protocolo usaría usted y por qué?.</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Un tendón flexor seccionado no cicatriza solo: los cabos se separan y hay que aproximarlos con cirugía (fuente: Griffin M y colaboradores, 2012). En Inglaterra, de 91 239 pacientes reparados en 20 años, 74,6 % eran varones y la mediana de edad fue 31 años (fuente: Mawhinney JA y colaboradores, 2025). La zona II, entre la inserción del FDS y la polea A1, es la difícil (fuente: Douwes TA y colaboradores, 2025): en una cohorte de 336 pacientes, la lesión en zona II y la de ambos flexores a la vez se asociaron a más complicaciones mayores (OR ajustada 1,997 y 2,613) (fuente: Heegaard B y colaboradores, 2025). La reparación actual usa una sutura central de al menos 4 hebras, con o sin epitendinosa, ventaje de poleas cuando hace falta y movilización temprana controlada (fuente: Douwes TA y colaboradores, 2025); en 6 unidades de referencia que lo aplican, más de 80 % de las reparaciones de zona 2 queda en resultado bueno o excelente (fuente: Tang JB y colaboradores, 2022). Las complicaciones son rotura, adherencias y reoperación: en un metaanálisis fueron 4 %, 4 % y 6 % (fuente: Dy CJ y colaboradores, 2012); en una cohorte reciente, rerrotura de 7,7 %, tenólisis de 6,5 % e infección grave de 2,4 % (fuente: Heegaard B y colaboradores, 2025). Cuál es la mejor rehabilitación sigue sin resolverse: la revisión Cochrane reunió 17 estudios y calificó toda la evidencia como de certeza muy baja (fuente: Peters SE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lesión de los tendones flexores es la sección o la avulsión de uno o varios de los tendones que flexionan los dedos y el pulgar. El flexor superficial de los dedos (FDS) flexiona la interfalángica proximal (IFP), el flexor profundo (FDP) flexiona la interfalángica distal (IFD) (fuente: Mergoum A y colaboradores, 2025), y el flexor largo del pulgar (FPL) flexiona la interfalángica del pulgar (anatomía clásica). La causa habitual es una herida cortante en la cara palmar; la avulsión cerrada, como el «dedo de jersey», es la otra gran variante. A diferencia de otros tendones, el flexor de la mano cortado no se une sin cirugía: si no se afrontan los cabos, no hay cicatrización (fuente: Griffin M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se busca al reparar es que el tendón cicatrice por su propia vía (intrínseca) con la menor cicatriz posible hacia la vaina (extrínseca): de eso depende que deslice y que el dedo se mueva (fuente: Lilly SI y colaboradores, 2006). La dificultad es anatómica: los tendones corren dentro de una vaina fibroósea con un sistema de poleas, y la misma biología que repara el tendón favorece que se adhiera (fuente: McBeath R y colaboradores, 2023). Por eso la movilización temprana previene adherencias y mejora el deslizamiento, pero arriesga la rotura (fuente: Griffin M y colaboradores, 2012). Hasta los años 60 la zona II no se reparaba de forma primaria y por eso se le llamó «tierra de nadie» (fuente: Griffin M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Hoy la reparación primaria es la regla (fuente: Griffin M y colaboradores, 2012), y esa zona sigue siendo la más exigente (fuente: Douwes TA y colaboradores, 2025). La primera reparación descrita es de Kirchmayr, en 1917 (fuente: Griffin M y colaboradores, 2012). Las zonas y poleas, el examen de FDS y FDP por separado, la reparación (abordaje, sutura central y epitendinosa, manejo de poleas), la rehabilitación, las complicaciones y las salidas cuando la reparación primaria no es posible: injerto en dos tiempos y tenólisis.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Incidencia. En el norte de Finlandia fue de 7,0 por 100 000 personas-año; fue mayor en varones, se relacionó de forma inversa con la edad y el quinto dedo fue el más afectado (fuente: Manninen M y colaboradores, 2017). Perfil de quien se opera. En Inglaterra, de 91 239 pacientes con reparación entre 1998 y 2018, 74,6 % eran varones y de nivel socioeconómico más bajo, con una mediana de edad de 31 años (fuente: Mawhinney JA y colaboradores, 2025). Es una lesión de la población en edad de trabajar. Zona. En una cohorte de 336 pacientes, 47 % fue zona II y 35 % zona I (fuente: Heegaard B y colaboradores, 2025). Lesiones asociadas. En Finlandia, 37 % de las lesiones tendinosas se acompañó de lesión del nervio digital (fuente: Manninen M y colaboradores, 2017); en la cohorte de 336 pacientes, 32 % tenía un nervio digital lesionado y 10 % varios nervios u otros (fuente: Heegaard B y colaboradores, 2025). En 29 % se lesionaron FDP y FDS de la misma mano (fuente: Heegaard B y colaboradores, 2025). Niños. Una revisión sistemática reunió 748 dedos de 577 pacientes, sobre todo lesionados por vidrio, con 431 lesiones en zona II (fuente: Huynh MN y colaboradores, 2024). El paciente típico es un varón joven con herida cortante, y lo que está en juego es su trabajo. Entre las cifras hay diferencias grandes porque los registros nacionales y las series de un centro miden cosas distintas: un registro nacional mostró que 3,1 % necesitó revisión de la reparación en 90 días y 2,8 % tenólisis en 2 años (fuente: Mawhinney JA y colaboradores, 2025), menos que lo publicado antes en la literatura (fuente: Mawhinney JA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«Zona de la lesión en 336 pacientes operados» muestra lo siguiente. Zona I: 35 por ciento (fuente: Heegaard B y colaboradores, 2025). Zona II: 47 por ciento (fuente: Heegaard B y colaboradores, 2025). Otras zonas: 18 por ciento (fuente: Heegaard B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«Cohortes de referencia» tiene 3 columnas: Estudio, Población, Dato clave. Fila 1: Estudio, Finlandia del norte, 2004-2010; Población, Registro de 4 hospitales; Dato clave, Incidencia de 7,0 por 100 000 personas-año; nervio digital afectado en 37 % (fuente: Manninen M y colaboradores, 2017). Fila 2: Estudio, Inglaterra, 1998-2018; Población, 91 239 pacientes con reparación; Dato clave, 74,6 % varones; revisión en 90 días en 3,1 %; tenólisis en 2 años en 2,8 % (fuente: Mawhinney JA y colaboradores, 2025). Fila 3: Estudio, Dinamarca, 2010-2020; Población, 336 pacientes, 471 tendones; Dato clave, Zona II en 47 %; FDP y FDS en 29 % (fuente: Heegaard B y colaboradores, 2025). Fila 4: Estudio, Revisión pediátrica; Población, 577 niños, 748 dedos; Dato clave, 431 lesiones en zona II; 251 dedos con lesión del nervio digital (fuente: Huynh MN y colaboradores, 2024). (fuente: Heegaard B y colaboradores, 2025) (fuente: Huynh MN y colaboradores, 2024) (fuente: Manninen M y colaboradores, 2017) (fuente: Mawhinney JA y colaboradores, 2025).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Heridas cortantes con cuchillo o vidrio, aplastamientos y, de forma ocasional, avulsiones cerradas en deportes de contacto (fuente: Griffin M y colaboradores, 2012). En la cohorte de 336 pacientes, 91 % fue una lesión cortante, 8 % cerrada y 1 % un aplastamiento simple (fuente: Heegaard B y colaboradores, 2025). En niños, el vidrio fue el mecanismo más frecuente (fuente: Huynh MN y colaboradores, 2024). La posición del dedo al lesionarse anticipa lo que se encontrará en la cirugía (fuente: Griffin M y colaboradores, 2012). Anótela en la historia. El tipo de herida cambia la conducta: el grado de contaminación (un corte limpio no es lo mismo que una herida con grasa de taller) guía el manejo antes y después de la cirugía (fuente: Griffin M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Avulsión cerrada (dedo de jersey): una extensión forzada de una IFD que estaba flexionada arranca el FDP de su inserción en la falange distal (fuente: Mergoum A y colaboradores, 2025). Afecta al anular en 62 % (fuente: Mergoum A y colaboradores, 2025) o 75 % (fuente: Hoppe PL y colaboradores, 2024) de los casos, según la serie; una explicación propuesta es que la inserción del FDP del anular es más débil que la del medio (fuente: Mergoum A y colaboradores, 2025). En la sección por herida, el mecanismo determina la zona y si hay lesión asociada del nervio digital o de las arterias.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avulsión, el sitio donde se detiene el cabo retraído (palma, IFP o polea A4) define los tipos I a III (fuente: Hoppe PL y colaboradores, 2024). Con esto cerramos mecanismo de lesión. Sigamos con anatomía quirúrgica: lo que debe saber con los ojos cerrados.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lo que debe saber con los ojos cerrados. Cada dedo largo tiene 2 flexores, FDS y FDP; el pulgar tiene uno, el FPL (fuente: Griffin M y colaboradores, 2012). A nivel de la falange proximal, el FDS se abre en 2 cintillas que se cruzan por detrás del FDP: es el quiasma de Camper (fuente: Faccio D y colaboradores, 2023). En 9 manos de cadáver, 7 quiasmas fueron simétricos y 29 asimétricos (fuente: Faccio D y colaboradores, 2023). Esa disposición importa: en un simulador con dedos de cadáver, reparar el FDP fuera de su posición anatómica aumentó la carga del FDP 32 % y redujo la del FDS 9 % (fuente: Haddara MM y colaboradores, 2023). La vaina sinovial tiene una hoja visceral y otra parietal, y va desde el cuello del metacarpiano hasta la IFD (fuente: Doyle JR, 1988). Sobre ella hay condensaciones retinaculares, las poleas: una polea de la aponeurosis palmar, 5 anulares (A1 a A5) y 3 cruciformes (fuente: Doyle JR, 1988). Funcionan como fulcros para los tendones y, en el caso de las anulares, mantienen el tendón cerca del eje de giro de la articulación (fuente: Griffin M y colaboradores, 2012). A1 marca el límite proximal de la zona II (fuente: Douwes TA y colaboradores, 2025). A2 cubre la subzona 2C de Tang (fuente: Moriya K y colaboradores, 2017); en cadáver mide 16,2 mm de media, y entre su borde distal y el borde proximal de A4 hay 23,0 mm (fuente: Altman PR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A3 queda a nivel de la IFP, y la vaina que la rodea frena la cuerda de arco en esa articulación (fuente: Tang JB y colaboradores, 2001). A4 sigue a C2: entre A2 y A4 se suceden, en ese orden, C1, A3 y C2 (fuente: Franko OI y colaboradores, 2011). El pulgar no sigue la regla clásica de 3 poleas: el sistema tiene 4 componentes (fuente: Zafonte B y colaboradores, 2014). Además de A1 y la oblicua, hay una polea anular variable (Av) entre ambas (fuente: Bayat A y colaboradores, 2002). Cortar A1 u oblicua por separado no cambió la eficiencia del pulgar; con ambas cortadas apareció cuerda de arco significativa (fuente: Zissimos AG y colaboradores, 1994). La primera lámina muestra las vainas sinoviales de los flexores en la palma y los dedos, con la vaina común de los flexores superficial y profundo bajo el ligamento transverso. La segunda, la aponeurosis palmar con los paquetes neurovasculares digitales que salen entre sus bandas.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que debe tener presentes» tiene 3 columnas: Estructura, Dato clave, Consecuencia en la decisión. Fila 1: Estructura, FDS; Dato clave, Flexiona la IFP; se abre en cintillas con quiasma de Camper (fuente: Mergoum A y colaboradores, 2025) (fuente: Faccio D y colaboradores, 2023); Consecuencia en la decisión, En zona II se recomienda reparar FDS y FDP, a veces solo una cintilla (fuente: Griffin M y colaboradores, 2012). Fila 2: Estructura, FDP; Dato clave, Flexiona la IFD; es el único flexor en zona I (fuente: Mergoum A y colaboradores, 2025) (fuente: Griffin M y colaboradores, 2012); Consecuencia en la decisión, Su avulsión da el dedo de jersey (fuente: Mergoum A y colaboradores, 2025). Fila 3: Estructura, Polea A2; Dato clave, Longitud media 16,2 mm (fuente: Altman PR y colaboradores, 2020); su liberación aislada cambió la excursión 4,77 % (fuente: Cox HG y colaboradores, 2021); Consecuencia en la decisión, Se puede ventar si el foco la toca (fuente: Altman PR y colaboradores, 2020). Fila 4: Estructura, Polea A4; Dato clave, Su liberación aislada cambió la excursión 3,88 % (fuente: Cox HG y colaboradores, 2021); Consecuencia en la decisión, Con A4 liberada el trabajo de flexión subió 2,6 % frente a 11,5 % con A4 intacta (fuente: Franko OI y colaboradores, 2011). Fila 5: Estructura, Polea A1; Dato clave, Límite proximal de la zona II (fuente: Douwes TA y colaboradores, 2025); Consecuencia en la decisión, Conservarla si otras poleas proximales están comprometidas (fuente: Cox HG y colaboradores, 2021). Fila 6: Estructura, Quiasma de Camper; Dato clave, 7 simétricos y 29 asimétricos en 9 manos de cadáver (fuente: Faccio D y colaboradores, 2023); Consecuencia en la decisión, Repare en posición anatómica (fuente: Haddara MM y colaboradores, 2023). Fila 7: Estructura, Nervio digital; Dato clave, Lesionado en 37 % de las lesiones tendinosas (fuente: Manninen M y colaboradores, 2017); Consecuencia en la decisión, Se repara después del tendón (fuente: Hong DY y colaboradores, 2023). (fuente: Altman PR y colaboradores, 2020) (fuente: Cox HG y colaboradores, 2021) (fuente: Douwes TA y colaboradores, 2025) (fuente: Faccio D y colaboradores, 2023) (fuente: Franko OI y colaboradores, 2011) (fuente: Griffin M y colaboradores, 2012) (fuente: Haddara MM y colaboradores, 2023) (fuente: Hong DY y colaboradores, 2023) (fuente: Manninen M y colaboradores, 2017) (fuente: Mergoum A y colaboradores, 2025). Con esto cerramos anatomía quirúrgica: lo que debe saber con los ojos cerrados. Sigamos con variantes: dedo de jersey, pulgar, niños y lesión parcial.</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dedo de jersey, pulgar, niños y lesión parcial. Es la avulsión del FDP de la falange distal por una extensión forzada de la IFD flexionada (fuente: Mergoum A y colaboradores, 2025). El dedo queda sin flexión activa de la IFD y algo más extendido en reposo que sus vecinos (fuente: Mergoum A y colaboradores, 2025). En el deportista con sospecha, la conducta habitual es quirúrgica: reinsertar o reparar el tendón (fuente: Mergoum A y colaboradores, 2025). En una serie de 32 pacientes operados, 16 fueron tipo I, 4 tipo II, 5 tipo III y 7 tipo IV; el tiempo medio hasta la cirugía fue 6,8 días y, en 29 evaluados, 6 tuvieron resultado excelente, 6 bueno, 7 satisfactorio y 10 malo (Buck-Gramcko) (fuente: Tempelaere C y colaboradores, 2017). En 66 pacientes con tipo II tratados con pull-out, ancla o ambos, los 3 métodos dieron un resultado final similar (fuente: Poggetti A y colaboradores, 2025). Para las lesiones de zona I en general, muchas unidades reparan el FDP a cualquier remanente distal con una sutura central de 10 hebras o más (fuente: Chen J y colaboradores, 2024). La reparación del FPL es más propensa a fallar que la de los dedos: la rotura fue de 16,6 % en pulgares frente a 5,8 % en dedos con una movilización activa controlada sin modificar (fuente: Elliot D y colaboradores, 1994), y en la literatura va de 3 % a 17 % para el FPL (fuente: Tang JB, 2005). En 104 reparaciones primarias de zona II del FPL, la reoperación fue de 17 %, sobre todo por adherencias y rerrotura, y la flexión activa mediana de la IF fue 30° (fuente: Bruin LL y colaboradores, 2022). Una sutura de 6 hebras con ventaje de 1 o 2 poleas y movilización activa temprana dio en 31 pulgares de zona 2: 14 excelentes, 13 buenos, 3 regulares y 1 fallo, sin roturas ni cuerda de arco (fuente: Pan ZJ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o sin sutura circunferencial, la sutura de 6 hebras dio un resultado de movilidad y fuerza similar (fuente: Lautenbach G y colaboradores, 2023). Una revisión sistemática de 748 dedos concluye, con evidencia de nivel bajo, que la reparación primaria da buenos resultados con pocas complicaciones: en 466 dedos con resultado, 306 fueron excelentes, 132 buenos, 19 regulares y 9 malos, y hubo 15 roturas (fuente: Huynh MN y colaboradores, 2024). Una lesión de hasta 90 % de la sección puede tratarse sin reparar y con movimiento activo protegido (fuente: Lineberry KD y colaboradores, 2018). En cadáver, tendones con 90 % de la sección lesionada resistieron 500 ciclos sin romperse, pero 3 de 10 se engancharon (disparo) (fuente: Manning DW y colaboradores, 2010). Las indicaciones de explorar son la duda de lesión completa, el disparo o el atrapamiento (fuente: Lineberry KD y colaboradores, 2018). Un metaanálisis de 5 trabajos con sesgo de publicación y heterogeneidad muy alta (I2 97,6 %) sugiere que el tratamiento conservador puede igualar a la cirugía (fuente: Mo YW y colaboradores, 2023). Un texto de revisión cita en cambio un umbral de 60 % de sección para ofrecer cirugía (fuente: Griffin M y colaboradores, 2012): las fuentes discrepan y la decisión se apoya en la exploración y en el disparo. En la muñeca, la lesión aislada de un tendón es poco común y suele haber lesión de nervios y arterias (fuente: Griffin M y colaboradores, 2012). Los peores resultados se ven en lesiones de varias estructuras y en zona 5 con varios tendones (fuente: Chen J y colaboradores, 2024). No hay un sistema de puntuación estándar para evaluar la zona V (fuente: Cardoz Lobo I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cambia en cada situación» tiene 3 columnas: Situación, Qué cambia, Dato. Fila 1: Situación, Dedo de jersey (zona I); Qué cambia, Reinserción o reparación; urgencia según el tipo; Dato, Anular afectado en 62 % (fuente: Mergoum A y colaboradores, 2025); tiempo medio a cirugía 6,8 días (fuente: Tempelaere C y colaboradores, 2017). Fila 2: Situación, Pulgar (FPL); Qué cambia, Mayor riesgo de rotura y reoperación; Dato, Rotura 16,6 % en pulgares frente a 5,8 % en dedos (fuente: Elliot D y colaboradores, 1994); reoperación 17 % (fuente: Bruin LL y colaboradores, 2022). Fila 3: Situación, Niños; Qué cambia, Reparación primaria y protocolo adaptado; Dato, 15 roturas en 748 dedos (fuente: Huynh MN y colaboradores, 2024). Fila 4: Situación, Lesión parcial; Qué cambia, Explorar solo con duda, disparo o atrapamiento; Dato, Hasta 90 % de la sección puede tratarse sin reparar (fuente: Lineberry KD y colaboradores, 2018). Fila 5: Situación, Zona V; Qué cambia, Pensar en nervios y arterias; Dato, Peores resultados con varios tendones (fuente: Chen J y colaboradores, 2024). (fuente: Bruin LL y colaboradores, 2022) (fuente: Chen J y colaboradores, 2024) (fuente: Elliot D y colaboradores, 1994) (fuente: Huynh MN y colaboradores, 2024) (fuente: Lineberry KD y colaboradores, 2018) (fuente: Mergoum A y colaboradores, 2025) (fuente: Tempelaere C y colaboradores, 2017). Con esto cerramos variantes: dedo de jersey, pulgar, niños y lesión parcial. Sigamos con biomecánica: cuánta fuerza exige la mano y cuánta da la reparación.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cuánta fuerza exige la mano y cuánta da la reparación. En 5 pacientes operados de túnel carpiano se midió la fuerza dentro del tendón: hasta 0,9 kgf en la movilización pasiva de los dedos, hasta 3,5 kgf en el movimiento activo sin resistencia y hasta 12,0 kgf en la pinza (fuente: Schuind F y colaboradores, 1992). Una reparación tiene que soportar la segunda cifra si se pretende movilizar de forma activa. Para compararla con las fuerzas de las reparaciones, que se miden en newtons, hay que convertir los kgf (conversión propia, no incluida en las fuentes). En tendones de cerdo, la fuerza para abrir una brecha de 2 mm fue 26 N con 4 hebras, 27 N con 6, 33 N con 8 y 41 N con 10 hebras (fuente: Lee HI y colaboradores, 2015). Más hebras aumentan la resistencia, pero no siempre de forma proporcional: en cerdo, las reparaciones de 4 hebras cruzada y de Becker fueron al menos tan resistentes como la de 6 hebras de Lim-Tsai (fuente: Wong YR y colaboradores, 2015), y no hubo diferencias entre una de 6 hebras y una de 4 hebras tipo Adelaide cuando ambas llevaban una buena sutura periférica; la experiencia del cirujano tampoco mejoró la consistencia (fuente: Kuronen JAE y colaboradores, 2022). Las técnicas de varias hebras exigen más manipulación del tendón y pueden cargarlo de forma desigual (fuente: Griffin M y colaboradores, 2012). Asas con bloqueo frente a asas de agarre. En un metaanálisis de 14 estudios de laboratorio, la carga máxima media fue 40 N con asas de agarre y 7,9 N más con asas de bloqueo; la heterogeneidad fue alta y faltan estudios clínicos (fuente: Riski B y colaboradores, 2026). Nudos. En tendón de pavo, más hebras aumentaron la resistencia y la rigidez sin cambiar la fricción; sumar nudos cuadrados solo ayudó en la reparación de 2 hebras, y en la de 6 hebras no cambió la resistencia (fuente: Linden LR y colaboradores, 2024). Hilo con espículas. Igualó a los métodos convencionales en fuerza máxima y de brecha, con falta de estudios in vivo (fuente: Shin JY y colaboradores, 2016). Agarre y posición. Con 2 y 4 hebras, un agarre de 1,0 cm de núcleo dio la mayor resistencia (fuente: Griffin M y colaboradores, 2012), y colocar la sutura por la cara dorsal la multiplicó entre 2 y 4 veces (fuente: Griffin M y colaboradores, 2012). Epitendinosa. Mejora la resistencia a la brecha y la fuerza 10 %-50 % (fuente: Griffin M y colaboradores, 2012), pero empeoró el deslizamiento en cadáver con reparaciones de 4 o 6 hebras (fuente: Yaseen Z y colaboradores, 2015). En tendón de cadáver, una epitendinosa parcial equivale a 60 % de la completa en la fuerza a 2 mm y a 70 % en la carga máxima; pasar de 50 % a 75 % de la circunferencia no aportó beneficio (fuente: Kanchanathepsak T y colaboradores, 2021). Liberar solo A2 o solo A4 cambió la excursión 4,77 % y 3,88 % en cadáver; liberar A1 junto a A2 la cambió 9,90 %, y el trabajo de flexión no varió de forma clínica (fuente: Cox HG y colaboradores, 2021). Tras reparar el FDP junto a A4, el trabajo de flexión aumentó 11,5 % con A4 intacta, 0,83 % con media A4 liberada, 2,6 % con A4 completa y 3,25 % si se liberó además la vaina hasta A2 (fuente: Franko OI y colaboradores, 2011). La cuerda de arco empezó a aumentar con solo 20 % de ventaje de A2 y fue máxima con la liberación completa (fuente: Shipley T y colaboradores, 2025); con la vaina entre A2 y A4 cortada llegó a 1,6 mm (fuente: Tang JB y colaboradores, 2001). En cadáver, el tipo de cuerda de arco más constante se forma sobre la concavidad de las falanges proximal y media y cuesta 15 % del movimiento para la misma excursión; sobre la IFP solo se nota pasados 30° de flexión, por la convexidad de los cóndilos (fuente: Lin GT y colaboradores, 1989). En cadáver, un tendón con 90 % de la sección cortada tuvo una carga de falla media de 141,7 N y no se rompió durante el ciclado, pero 3 de 10 se engancharon contra el quiasma de Camper y los bordes de las poleas (fuente: Manning DW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«Fuerza dentro del tendón flexor según la actividad» muestra lo siguiente. Movilización pasiva: 0.9 kgf (fuente: Schuind F y colaboradores, 1992). Flexión activa sin resistencia: 3.5 kgf (fuente: Schuind F y colaboradores, 1992). Pinza de punta: 12 kgf (fuente: Schuind F y colaboradores, 1992).</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«Aumento del trabajo de flexión tras reparar el FDP junto a A4, frente al tendón intacto» muestra lo siguiente. A4 intacta: 11.5 por ciento (fuente: Franko OI y colaboradores, 2011). Media A4 liberada: 0.8 por ciento (fuente: Franko OI y colaboradores, 2011). A4 completa liberada: 2.6 por ciento (fuente: Franko OI y colaboradores, 2011). A4 y vaina hasta A2: 3.2 por ciento (fuente: Franko OI y colaboradores, 2011). En el documento Word de este tema encontrarás además: Cuerda de arco tras cortar poleas y vaina en cadáver; Resistencia de la reparación: lo que mostraron los estudios de laboratorio. Con esto cerramos biomecánica: cuánta fuerza exige la mano y cuánta da la reparación. Sigamos con nutrición y cicatrización del tendón.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nutrición y cicatrización del tendón. El tendón recibe sangre por vasos longitudinales que entran en la palma y por los vincula, y se nutre además del líquido sinovial (fuente: Griffin M y colaboradores, 2012). En 35 manos frescas, los vincula recibieron sangre de 4 ramas transversas de las arterias digitales, y hubo 5 tipos de vinculum largo del profundo y 3 del superficial; además existe un área avascular volar del profundo (fuente: Ochiai N y colaboradores, 1979). Los vincula tienen también un papel mecánico: en dedos de cadáver, tras seccionar el FDS la flexión de la IFP fue 93 % de la normal y tras seccionar el FDP la de la IFD fue 69 %, porque la vincula breve mantiene el cabo cerca de su inserción y lo hace actuar de forma indirecta (fuente: Stewart DA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un dedo que flexiona no descarta una sección. El tendón flexor cicatriza por dos mecanismos: intrínseco, con células del propio tendón y del epitenon, y extrínseco, con la respuesta fibroblástica de la vaina y del tejido vecino (fuente: Griffin M y colaboradores, 2012). Que aparezcan adherencias alrededor del foco no quiere decir que el tendón las necesite para cicatrizar (fuente: Manske PR y colaboradores, 1985). La relación entre la anatomía local y estos dos mecanismos favorece las adherencias (fuente: McBeath R y colaboradores, 2023). La secuencia, en el relato de Griffin, es la de la línea de tiempo siguiente (fuente: Griffin M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el tendón se mueve, cicatriza más rápido, queda más fuerte y se pega menos que si se inmoviliza (fuente: Griffin M y colaboradores, 2012). La reparación debe interferir lo menos posible con la irrigación (fuente: Jo S y colaboradores, 2023) y mantenerse resistente en el punto más débil, entre los días 5 y 10 (fuente: Griffin M y colaboradores, 2012). Con esto cerramos nutrición y cicatrización del tendón. Sigamos con clasificación.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Las zonas se numeran de I a V en sentido distal a proximal (fuente: Griffin M y colaboradores, 2012); una cohorte danesa las definió según la clasificación de Verdan (fuente: Heegaard B y colaboradores, 2025). La zona II, entre la inserción del FDS y la polea A1, es la «tierra de nadie» (fuente: Douwes TA y colaboradores, 2025). Dentro de ella, Tang separó subzonas: la 2A y la 2B quedan distales al borde distal de A2 (fuente: Kwai Ben I y colaboradores, 1998), y la 2C es la cubierta por A2 (fuente: Moriya K y colaboradores, 2017). En 102 dedos con movilización activa temprana, las 4 roturas ocurrieron en la 2B y la 2C tuvo los resultados más pobres (fuente: Moriya K y colaboradores, 2017). Por eso las subzonas explican parte de lo que las series de «zona II» mezclan. Leddy y Packer clasificaron la avulsión del FDP en 3 tipos en 1977 (fuente: Hoppe PL y colaboradores, 2024); después se agregaron los tipos IV (Robins y Smith) y V (Al-Qattan) (fuente: Hoppe PL y colaboradores, 2024). La clasificación se apoya en dónde se detiene el cabo: en la palma, en la IFP o frenado por un fragmento óseo en A4 (fuente: Hoppe PL y colaboradores, 2024). Se usan los criterios de Strickland y Glogovac, los más adoptados (fuente: Tang JB, 2005). Suman el arco activo de IFP e IFD; la versión original lo expresa como porcentaje de un dedo normal de 175° (fuente: Cardoz Lobo I y colaboradores, 2023), y en grados queda así: excelente más de 150°, bueno de 125° a 149°, regular de 90° a 124° y malo menos de 90° (fuente: Jia Q y colaboradores, 2023). Existen versiones original y ajustada: a los 3 meses, el resultado fue bueno en 26 % con la original y en 66 % con la ajustada (fuente: Lozano A y colaboradores, 2023). Los criterios de Tang son más estrictos para «excelente» (fuente: Moriya K y colaboradores, 2025). Según una revisión sistemática, el de Strickland y Glogovac es el sistema hecho a medida para la zona II, y para la zona V no hay ninguno estándar (fuente: Cardoz Lobo I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«Zonas de los flexores y qué tiene cada una» tiene 3 columnas: Zona, Límites, Por qué importa. Fila 1: Zona, I; Límites, Distal a la inserción del FDS; solo el FDP (fuente: Griffin M y colaboradores, 2012); Por qué importa, Muchas unidades reparan el FDP a cualquier remanente corto con 10 hebras o más (fuente: Chen J y colaboradores, 2024). Fila 2: Zona, II; Límites, De la inserción del FDS a la polea A1; FDS y FDP en la vaina (fuente: Douwes TA y colaboradores, 2025); Por qué importa, La de peor pronóstico y mayor tasa de complicaciones (fuente: Heegaard B y colaboradores, 2025). Fila 3: Zona, III; Límites, De A1 al borde distal del ligamento transverso; nervios y vasos con frecuencia afectados (fuente: Griffin M y colaboradores, 2012); Por qué importa, Mejor pronóstico, más espacio (fuente: Griffin M y colaboradores, 2012). Fila 4: Zona, IV; Límites, Tendones dentro del túnel carpiano (fuente: Griffin M y colaboradores, 2012); Por qué importa, Puede requerirse dividir el ligamento transverso en escalón (fuente: Griffin M y colaboradores, 2012). Fila 5: Zona, V; Límites, Antebrazo proximal al túnel carpiano (fuente: Griffin M y colaboradores, 2012); Por qué importa, Muñeca en espagueti: nervios y arterias (fuente: Griffin M y colaboradores, 2012). (fuente: Chen J y colaboradores, 2024) (fuente: Douwes TA y colaboradores, 2025) (fuente: Griffin M y colaboradores, 2012) (fuente: Heegaard B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«Leddy y Packer, con las adiciones posteriores» tiene 3 columnas: Tipo, Qué es, Para qué sirve. Fila 1: Tipo, I; Qué es, Avulsión del tendón que se retrae a la palma (fuente: Hoppe PL y colaboradores, 2024); Para qué sirve, Más urgencia: el cabo retraído lesiona los vincula y arriesga la irrigación (fuente: Mergoum A y colaboradores, 2025). Fila 2: Tipo, II; Qué es, Avulsión que se retrae hasta la IFP, con o sin esquirla (fuente: Hoppe PL y colaboradores, 2024); Para qué sirve, Se usó para comparar técnicas de fijación (fuente: Poggetti A y colaboradores, 2025). Fila 3: Tipo, III; Qué es, Avulsión ósea mayor que no pasa de A4 (fuente: Hoppe PL y colaboradores, 2024); Para qué sirve, El fragmento grande frena la retracción en A4 (fuente: Hoppe PL y colaboradores, 2024). Fila 4: Tipo, IV; Qué es, Avulsión ósea más avulsión del tendón desde el fragmento (fuente: Hoppe PL y colaboradores, 2024); Para qué sirve, Más complejo: hueso y tendón (fuente: Hoppe PL y colaboradores, 2024). Fila 5: Tipo, V; Qué es, Avulsión del FDP con fractura transversa de la falange distal, extraarticular (Va) o intraarticular (Vb) (fuente: Hoppe PL y colaboradores, 2024); Para qué sirve, El menos frecuente (fuente: Hoppe PL y colaboradores, 2024). (fuente: Hoppe PL y colaboradores, 2024) (fuente: Mergoum A y colaboradores, 2025) (fuente: Poggetti A y colaboradores, 2025). En el documento Word de este tema encontrarás además: Criterios de Strickland y Glogovac (suma de IFP e IFD). Con esto cerramos clasificación. Sigamos con diagnóstico.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Antes de examinar, la historia define el plan: edad, sexo, mecanismo y tipo de lesión, y el tiempo transcurrido son datos que condicionan la decisión (fuente: Griffin M y colaboradores, 2012). Pregunte por la posición del dedo al lesionarse y por el grado de contaminación (fuente: Griffin M y colaboradores, 2012), y por lesiones previas, que ayudan a prometer un resultado realista (fuente: Griffin M y colaboradores, 2012). La exploración clínica debe ser completa y sistemática: los dos tendones por separado (fuente: Griffin M y colaboradores, 2012), la sensibilidad, la circulación y la integridad ósea (fuente: Griffin M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 valor es real pero limitado: urgencias y cirujanos de mano identificaron bien 68,2 % de las lesiones de flexor y ambos omitieron cerca de 30 % de las lesiones (fuente: Nassab R y colaboradores, 2007). Por eso una herida volar con posibilidad de lesión se explora aunque el dedo flexione. Nervio digital: 37 % en una serie finlandesa (fuente: Manninen M y colaboradores, 2017) y 32 % con un nervio y 10 % con varios o de otra localización en una cohorte reciente (fuente: Heegaard B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dos flexores: FDP y FDS en 29 % (fuente: Heegaard B y colaboradores, 2025). Fractura: debe confirmarse con radiografía antes de operar, porque se fija antes de reparar tendón o vaso (fuente: Griffin M y colaboradores, 2012). Compromiso vascular: un dedo isquémico da más urgencia (fuente: Griffin M y colaboradores, 2012). La imagen tiene un papel limitado en el diagnóstico (fuente: Douwes TA y colaboradores, 2025). Sirve en la duda clínica (fuente: Bekhet CNH y colaboradores, 2021) y, sobre todo, en lesiones subagudas o crónicas para ubicar el cabo proximal y decidir entre reparación primaria o reconstrucción (fuente: Daniels SP y colaboradores, 2024). Con esto cerramos diagnóstico. Sigamos con examen físico: fds y fdp por separado.</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fds y fdp por separado. El examen debe separar el FDS del FDP (fuente: Griffin M y colaboradores, 2012). Se hace antes de infiltrar anestesia (práctica habitual), se compara con la mano sana y se prueba contra resistencia: la vincula breve puede dejar casi normal la flexión de la IFP y de la IFD tras seccionar un tendón (fuente: Stewart DA y colaboradores, 2007). FDS. Se sujetan los dedos vecinos en extensión y se pide flexionar la IFP del dedo explorado; si lo logra, el FDS está intacto (fuente: Griffin M y colaboradores, 2012). (Se sujetan los vecinos porque el FDP comparte vientre muscular y se bloquea al fijarlos: explicación habitual / opinión experta.) FDP. Con la falange media fija en extensión, se pide flexionar la IFD; si lo logra, el FDP está intacto (fuente: Griffin M y colaboradores, 2012). Postura en reposo. En la avulsión del FDP, el dedo queda con la IFD algo más extendida que sus vecinos (fuente: Mergoum A y colaboradores, 2025). Compresión del antebrazo distal. Aísle la IFD del dedo sospechoso y comprima el tercio distal del antebrazo: la ausencia de flexión de esa IFD cuenta como prueba positiva (fuente: Mergoum A y colaboradores, 2025). Contra resistencia. Probar siempre contra resistencia, porque un tendón dividido puede flexionar a través de una vincula intacta (fuente: Stewart DA y colaboradores, 2007). Nervio y circulación. Registrar la sensibilidad digital y el llenado capilar (fuente: Griffin M y colaboradores, 2012). Lesión parcial. Sospecharla si el dedo se traba o se engancha al flexionar o extender (disparo): lo produce el enganche del tendón lesionado en el quiasma de Camper y en los bordes de las poleas (fuente: Manning DW y colaboradores, 2010). Un dedo que no flexiona la IFD con la falange media sujeta en extensión apunta al FDP; uno que no flexiona la IFP con los vecinos fijos apunta al FDS (fuente: Griffin M y colaboradores, 2012). Un dedo que flexiona no descarta una sección: lo que la confirma o la descarta es la exploración de la herida (fuente: Nassab R y colaboradores, 2007). Sensibilidad y especificidad de cada maniobra por separado: sin dato verificable en fuentes abiertas; lo único medido es la exactitud global de la exploración clínica, 68,2 % para las lesiones de flexor (fuente: Nassab R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«Lesiones del flexor identificadas correctamente por el examen clínico (101 pacientes explorados)» muestra lo siguiente. Médico de urgencias: 68.2 por ciento (fuente: Nassab R y colaboradores, 2007). Cirujano de mano: 68.2 por ciento (fuente: Nassab R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«Maniobras para separar el FDS del FDP» tiene 3 columnas: Maniobra, Cómo se hace, Qué significa. Fila 1: Maniobra, Prueba del FDS; Cómo se hace, Vecinos en extensión; flexión activa de la IFP (fuente: Griffin M y colaboradores, 2012); Qué significa, Si flexiona, FDS íntegro (fuente: Griffin M y colaboradores, 2012). Fila 2: Maniobra, Prueba del FDP; Cómo se hace, Falange media en extensión; flexión activa de la IFD (fuente: Griffin M y colaboradores, 2012); Qué significa, Si flexiona, FDP íntegro (fuente: Griffin M y colaboradores, 2012). Fila 3: Maniobra, Compresión del antebrazo distal; Cómo se hace, Apretar el antebrazo distal con la IFD aislada (fuente: Mergoum A y colaboradores, 2025); Qué significa, Sin flexión de la IFD, positiva (fuente: Mergoum A y colaboradores, 2025). Fila 4: Maniobra, Contra resistencia; Cómo se hace, Resistencia manual durante la flexión (fuente: Stewart DA y colaboradores, 2007); Qué significa, Evita pasar por alto una lesión que la vincula disimula (fuente: Stewart DA y colaboradores, 2007). (fuente: Griffin M y colaboradores, 2012) (fuente: Mergoum A y colaboradores, 2025) (fuente: Stewart DA y colaboradores, 2007). Con esto cerramos examen físico: fds y fdp por separado. Sigamos con imágenes: ecografía y resonancia.</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ecografía y resonancia. La imagen tiene un papel limitado en el diagnóstico de la lesión aguda del flexor (fuente: Douwes TA y colaboradores, 2025); su valor está en la duda clínica (fuente: Bekhet CNH y colaboradores, 2021) y en las lesiones subagudas o crónicas, donde ubicar el cabo proximal decide entre reparación primaria y reconstrucción (fuente: Daniels SP y colaboradores, 2024). Ecografía en lesión aguda. En 35 pacientes con trauma penetrante volar y hallazgos dudosos, la ecografía tuvo 100 % de exactitud, sensibilidad y especificidad para las roturas de espesor completo, con 50 tendones lesionados; es un estudio pequeño (fuente: Bekhet CNH y colaboradores, 2021). En cadáver, el radiólogo identificó la sección completa en 99,0 % de los casos y ubicó el cabo a menos de 10 mm en 92,7 % y a menos de 5 mm en 69,8 %, con una subestimación media de la retracción de 3,5 mm (fuente: Alvarez DA y colaboradores, 2019). Con una ecografía hecha por el propio cirujano en cadáver, el diagnóstico fue correcto en 96,2 % de 81 tendones y el cabo se ubicó en 78 %; el meñique fue el más difícil (66,7 %), y no se recomendó para ese dedo (fuente: Ravnic DJ y colaboradores, 2011). Lesión tardía. En lesiones de presentación tardía, la sensibilidad en flexores fue 100 % con resonancia y 50 % con ecografía, con una exactitud de 53 % para esta última, pero con muy pocos flexores; la cicatriz altera la anatomía y confunde la lectura (fuente: Bezirgan U y colaboradores, 2023). Las cifras de ecografía vienen de estudios pequeños, de cadáver o con operador experto. Ante la duda, la exploración de la herida sigue siendo lo que decide (fuente: Nassab R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para la rotura completa de un flexor (35 pacientes)» muestra lo siguiente. Ecografía frente a hallazgo quirúrgico: sensibilidad 100 por ciento y especificidad 100 por ciento (fuente: Bekhet CNH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«Rendimiento de la ecografía y la resonancia según el escenario» muestra lo siguiente. Ecografía en cadáver: sección completa: 99 por ciento (fuente: Alvarez DA y colaboradores, 2019). Ecografía del cirujano en cadáver: diagnóstico: 96.2 por ciento (fuente: Ravnic DJ y colaboradores, 2011). Ecografía del cirujano en el meñique: 66.7 por ciento (fuente: Ravnic DJ y colaboradores, 2011). Ecografía en lesión tardía: sensibilidad: 50 por ciento (fuente: Bezirgan U y colaboradores, 2023). Resonancia en lesión tardía: sensibilidad: 100 por ciento (fuente: Bezirgan U y colaboradores, 2023). En el documento Word de este tema encontrarás además: Rendimiento de la ecografía y la resonancia. Con esto cerramos imágenes: ecografía y resonancia.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El flujo resume la conducta de esta biblioteca; cada umbral lleva su fuente. Es una guía de estudio, no un protocolo institucional.</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«De la herida volar a la rehabilitación» se lee de arriba hacia abajo. Se parte de: Herida volar o mecanismo de avulsión con sospecha de lesión de flexor. Se hace: Examen: FDS y FDP por separado y contra resistencia; sensibilidad y circulación; radiografía si hay riesgo de fractura (fuente: Griffin M y colaboradores, 2012). Se decide: ¿Pérdida de flexión, postura alterada o herida sobre un tendón? Si la respuesta es no o duda, explorar la herida igual: la clínica omitió cerca de 30 % de las lesiones (fuente: Nassab R y colaboradores, 2007). Si la respuesta es sí, ¿sección completa, lesión parcial o avulsión del fdp?. Se hace: Explorar la herida igual: la clínica omitió cerca de 30 % de las lesiones (fuente: Nassab R y colaboradores, 2007). Se decide: ¿Sección completa, lesión parcial o avulsión del FDP? Si la respuesta es parcial, lesión parcial: ¿disparo, atrapamiento o duda de sección completa? (fuente: Lineberry KD y colaboradores, 2018). Si la respuesta es completa, sección completa: ¿reparación primaria posible (menos de 3 semanas y tejido suficiente)? (fuente: Griffin M y colaboradores, 2012). Si la respuesta es avulsión, avulsión del fdp: reinserción o reparación; clasificar con leddy y packer (fuente: Mergoum A y colaboradores, 2025) (fuente: Hoppe PL y colaboradores, 2024). Se decide: Lesión parcial: ¿disparo, atrapamiento o duda de sección completa? (fuente: Lineberry KD y colaboradores, 2018)? Si la respuesta es no, tratamiento conservador con movimiento activo protegido: hasta 90 % de la sección según una revisión (fuente: Lineberry KD y colaboradores, 2018). Si la respuesta es sí, explorar: bisel si la sección es menor de 75 %; reparar con una epitendinosa simple no circunferencial si es mayor de 75 % (fuente: Lineberry KD y colaboradores, 2018). Se hace: Tratamiento conservador con movimiento activo protegido: hasta 90 % de la sección según una revisión (fuente: Lineberry KD y colaboradores, 2018). Se hace: Explorar: bisel si la sección es menor de 75 %; reparar con una epitendinosa simple no circunferencial si es mayor de 75 % (fuente: Lineberry KD y colaboradores, 2018). Se decide: Sección completa: ¿reparación primaria posible (menos de 3 semanas y tejido suficiente)? (fuente: Griffin M y colaboradores, 2012)? Si la respuesta es sí, reparación primaria: sutura central de 4 hebras o más, epitendinosa, ventaje de poleas si hace falta, movilización temprana controlada (fuente: Douwes TA y colaboradores, 2025). Si la respuesta es no, injerto o reconstrucción en dos tiempos: más de 3 semanas, pérdida extensa de tejido o fallo de la reparación (fuente: Griffin M y colaboradores, 2012) (fuente: Cholok D y colaboradores, 2023). Se hace: Reparación primaria: sutura central de 4 hebras o más, epitendinosa, ventaje de poleas si hace falta, movilización temprana controlada (fuente: Douwes TA y colaboradores, 2025). Se hace: Injerto o reconstrucción en dos tiempos: más de 3 semanas, pérdida extensa de tejido o fallo de la reparación (fuente: Griffin M y colaboradores, 2012) (fuente: Cholok D y colaboradores, 2023). Se hace: Avulsión del FDP: reinserción o reparación; clasificar con Leddy y Packer (fuente: Mergoum A y colaboradores, 2025) (fuente: Hoppe PL y colaboradores, 2024). Se hace: Rehabilitación con terapeuta de mano; vigilar rotura, adherencias y rigidez (fuente: Lilly SI y colaboradores, 2006). Termina en: Si la movilidad se estanca y la pasiva supera a la activa: considerar tenólisis (fuente: Cholok D y colaboradores, 2023). Con esto cerramos algoritmo de decisión. Sigamos con tratamiento: qué se opera, cuándo y con qué.</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se opera, cuándo y con qué. La sección completa se repara: no cicatriza sola (fuente: Griffin M y colaboradores, 2012). La lesión parcial es la excepción. Según una revisión de estudios biomecánicos y clínicos, un corte que respeta al menos 10 % del tendón (hasta 90 % de la sección) tolera el movimiento activo protegido sin sutura; la exploración queda para tres situaciones: sospecha de sección completa, disparo o atrapamiento (fuente: Lineberry KD y colaboradores, 2018). Una revisión sistemática reciente también admite un tratamiento conservador para una proporción desconocida de roturas parciales con rehabilitación estricta (fuente: Douwes TA y colaboradores, 2025). La evidencia es débil: el metaanálisis de 5 trabajos tuvo heterogeneidad muy alta (I2 97,6 %) (fuente: Mo YW y colaboradores, 2023), y un texto de revisión cita en cambio un umbral de 60 % de sección (fuente: Griffin M y colaboradores, 2012). La reparación primaria da mejor función que la secundaria, que se define como la hecha más de 3 semanas después de la lesión; pasado ese tiempo la reparación primaria suele dejar de ser posible por edema, contracción y fibrosis (fuente: Griffin M y colaboradores, 2012). Dentro de las primeras semanas la evidencia es dispar: Una cohorte de 187 pacientes halló más complicaciones mayores con una demora de 3 a 7 días (fuente: Reito A y colaboradores, 2019). En otra, de 336 pacientes, no hubo diferencia al dividir a los pacientes en antes o después de 3 días ni de 7 días (fuente: Heegaard B y colaboradores, 2025); la propia cohorte cita revisiones que describen que el momento de la cirugía no cambia mucho el resultado hasta las 3 o 4 semanas (fuente: Heegaard B y colaboradores, 2025). Una reparación tardía puede dar adherencias y mala cicatrización (fuente: Hong DY y colaboradores, 2023). En 46 pacientes operados más de 2 semanas después (media 8,5 semanas), 82 % de la zona I y 73 % de la zona II con FDP aislado quedó en rango bueno o excelente, y solo 45 % cuando se habían cortado ambos flexores (fuente: Ayalon O y colaboradores, 2022). En conjunto, la lección práctica es operar en los primeros días con la herida limpia (opinión experta) y no esperar a semanas, sabiendo que cada semana de demora acerca la reparación al límite de las 3 semanas (fuente: Griffin M y colaboradores, 2012). 2 hebras. No bastó para los protocolos activos: en el metaanálisis de la zona II, el subgrupo de flexoextensión activa reparado con 2 hebras tuvo más riesgo de rotura (fuente: Xu H y colaboradores, 2023). 4 hebras o más. Es la recomendación de las revisiones actuales para poder movilizar (fuente: Douwes TA y colaboradores, 2025), y la configuración de 4 hebras es más fuerte que la de 2 (fuente: Hong DY y colaboradores, 2023). Más de 4 hebras. En laboratorio, 10 hebras soportaron más fuerza que 4, 6 y 8 (fuente: Lee HI y colaboradores, 2015). En la clínica no se vio ventaja: en 336 pacientes, 4 hebras y 6-8 hebras no difirieron en complicaciones mayores (fuente: Heegaard B y colaboradores, 2025), y en un metaanálisis, que comparó el Kessler modificado con otras técnicas (no el número de hebras), la técnica de sutura central no influyó en la rotura (fuente: Dy CJ y colaboradores, 2012). En 109 tendones, 2 hebras y 4 hebras no difirieron en rotura, infección ni adherencias, pero fue una serie retrospectiva pequeña (fuente: Shaharan S y colaboradores, 2020). Series de 6 hebras. Con Yoshizu o triple asa, 27 dedos de zona II tuvieron 17 resultados excelentes, 9 buenos y 1 regular, sin roturas (fuente: Osada D y colaboradores, 2006); con M-Tang de 6 hebras en 54 dedos tampoco hubo roturas (fuente: Zhou X y colaboradores, 2017). No se ha identificado una configuración que sea el patrón oro (fuente: Hong DY y colaboradores, 2023). Una epitendinosa reduce la reoperación 84 % en un metaanálisis, aunque no influyó en la rotura (fuente: Dy CJ y colaboradores, 2012). En laboratorio mejora la resistencia a la brecha y la fuerza 10 %-50 % (fuente: Griffin M y colaboradores, 2012), pero empeoró el deslizamiento en cadáver (fuente: Yaseen Z y colaboradores, 2015). Cuando el núcleo es fuerte, algunas unidades ponen pocas suturas periféricas o ninguna (fuente: Tang JB, 2018). Si se pone, en cadáver una epitendinosa parcial de 50 % de la circunferencia conservó 60 % de la fuerza a 2 mm de una completa y 70 % de la carga máxima (fuente: Kanchanathepsak T y colaboradores, 2021). En el FPL, la epitendinosa se asoció a más flexión de la IF (fuente: Bruin LL y colaboradores, 2022), aunque con o sin sutura circunferencial los resultados fueron similares (fuente: Lautenbach G y colaboradores, 2023). En 126 lesiones de zona 2 de las subzonas 2A y 2B, 64 % necesitó ventaje de A2 o A4 (fuente: Kwai Ben I y colaboradores, 1998). Las revisiones coinciden en que un ventaje juicioso es seguro (fuente: Douwes TA y colaboradores, 2025), y, según 6 unidades de referencia, abrir menos de 2 cm de las poleas críticas no es peligroso y facilita la recuperación funcional (fuente: Tang JB y colaboradores, 2022). No hay evidencia comparativa publicada, y las series retrospectivas no vieron cuerda de arco clínica tras liberar poleas (fuente: Abdelmalek A y colaboradores, 2022). En cadáver, la distancia entre el foco y A4 equivale a la longitud de A2 que hay que liberar para evitar el disparo (fuente: Altman PR y colaboradores, 2020). Dos advertencias. La reconstrucción de polea se asoció de forma independiente a la rerrotura (fuente: Marwieser SF y colaboradores, 2026). Y la liberación de A4 se recomienda cuando la vaina proximal está en su mayor parte íntegra (fuente: Moriya K y colaboradores, 2025). Se recomienda reparar FDS y FDP en la zona II, no solo el FDP (fuente: Griffin M y colaboradores, 2012), y para respetar el quiasma de Camper se repara solo una cintilla del FDS y se reseca la otra (fuente: Griffin M y colaboradores, 2012). La práctica varía: en una cohorte multicéntrica, el FDS se suturó en 85 % de la zona 3 y cada cintilla en solo 37 % de la zona 2 (fuente: Tobler-Ammann BC y colaboradores, 2023). En el estudio de Keane, la lesión concomitante del FDS se asoció a peor movilidad (fuente: Keane G y colaboradores, 2023). La decisión depende del cirujano y de cuánto se deslice la reparación (fuente: Heegaard B y colaboradores, 2025). En un ensayo aleatorizado de zona II (86 dedos), WALANT no fue superior a la anestesia general: rotura en 2 dedos por grupo, resultado excelente o bueno en 49 % y 56 %, y DASH de 12,9 y 8,4 (fuente: El-Gammal TA y colaboradores, 2024). Una serie de 67 dedos con WALANT tuvo 89,6 % de resultado satisfactorio en dedos y rotura de 1,5 % (fuente: Duru Ç y colaboradores, 2023); una revisión concluye que WALANT no es superior (fuente: Douwes TA y colaboradores, 2025). El valor práctico es poder pedir movimiento activo antes del cierre (opinión experta). Rotura tras la reparación. Conviene reoperar pronto: limpiar los cabos y volver a suturar con un núcleo de 4 hebras más una epitendinosa de hilo no trenzado (fuente: Cholok D y colaboradores, 2023). Reconstrucción en dos tiempos. Primera etapa: varilla de silicona que forma un pseudoconducto; segunda: injerto libre (fuente: Griffin M y colaboradores, 2012). Se reserva para dedos con mucha cicatriz, rigidez articular o un sistema de poleas que ya no funciona (fuente: Cholok D y colaboradores, 2023). En 20 pacientes con técnica de Paneva-Holevich modificada (el injerto es el FDS pediculado, no un injerto libre), 82 % tuvo resultado bueno o excelente por Buck-Gramcko y 73 % por Strickland modificado (fuente: Beris AE y colaboradores, 2003). En 109 dedos, la complicación más común fue la deformidad en flexión de la IFP o de la IFD, corregible con férulas nocturnas (fuente: Soucacos PN y colaboradores, 1997). Tenólisis. Se considera cuando la movilidad se estanca y la pasiva supera a la activa (fuente: Cholok D y colaboradores, 2023); ver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«Epitendinosa parcial de 50 % de la circunferencia, como porcentaje de la completa (cadáver)» muestra lo siguiente. Fuerza a 2 mm de brecha: 60 por ciento (fuente: Kanchanathepsak T y colaboradores, 2021). Carga máxima: 70 por ciento (fuente: Kanchanathepsak T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«Resumen de la evidencia por decisión» tiene 3 columnas: Decisión, Qué dice la evidencia, Fuente de mayor peso. Fila 1: Decisión, Lesión parcial; Qué dice la evidencia, Hasta 90 % de la sección puede tratarse sin reparar con movimiento activo protegido; heterogeneidad muy alta (fuente: Lineberry KD y colaboradores, 2018) (fuente: Mo YW y colaboradores, 2023); Fuente de mayor peso, Revisión y metaanálisis. Fila 2: Decisión, Momento de la cirugía; Qué dice la evidencia, Evidencia dispar: demora de 3 a 7 días asociada a complicaciones en una cohorte y sin diferencia en otra (fuente: Reito A y colaboradores, 2019) (fuente: Heegaard B y colaboradores, 2025); Fuente de mayor peso, Cohortes. Fila 3: Decisión, Hebras de la sutura central; Qué dice la evidencia, 4 o más para movilizar; la de 2 hebras no bastó para el protocolo activo (fuente: Xu H y colaboradores, 2023) (fuente: Douwes TA y colaboradores, 2025); Fuente de mayor peso, Metaanálisis y revisión. Fila 4: Decisión, Epitendinosa; Qué dice la evidencia, Reduce la reoperación 84 %, no influye en la rotura (fuente: Dy CJ y colaboradores, 2012); Fuente de mayor peso, Metaanálisis. Fila 5: Decisión, Ventaje de poleas; Qué dice la evidencia, Seguro con menos de 2 cm; sin cuerda de arco clínica en series (fuente: Tang JB y colaboradores, 2022) (fuente: Abdelmalek A y colaboradores, 2022); Fuente de mayor peso, Revisión narrativa. Fila 6: Decisión, Anestesia; Qué dice la evidencia, WALANT no fue superior a anestesia general (fuente: El-Gammal TA y colaboradores, 2024); Fuente de mayor peso, Ensayo aleatorizado. Fila 7: Decisión, Rehabilitación; Qué dice la evidencia, Certeza muy baja en todas las comparaciones (fuente: Peters SE y colaboradores, 2021); Fuente de mayor peso, Revisión Cochrane. (fuente: Abdelmalek A y colaboradores, 2022) (fuente: Douwes TA y colaboradores, 2025) (fuente: Dy CJ y colaboradores, 2012) (fuente: El-Gammal TA y colaboradores, 2024) (fuente: Heegaard B y colaboradores, 2025) (fuente: Lineberry KD y colaboradores, 2018) (fuente: Mo YW y colaboradores, 2023) (fuente: Peters SE y colaboradores, 2021) (fuente: Reito A y colaboradores, 2019) (fuente: Tang JB y colaboradores, 2022) (fuente: Xu H y colaboradores, 2023). Con esto cerramos tratamiento: qué se opera, cuándo y con qué. Sigamos con técnica quirúrgica: reparación primaria en zona ii.</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reparación primaria en zona ii. Este bloque explica los gestos para entenderlos; no sustituye al tutor ni al manual del instrumental. Lo que no tiene respaldo de estudio se rotula como práctica habitual u opinión experta. Registre sensibilidad y circulación (fuente: Griffin M y colaboradores, 2012), y hágalo antes de anestesiar (práctica habitual). Si hay sospecha de fractura, confírmela con radiografía: se fija antes de reparar tendón o vaso (fuente: Griffin M y colaboradores, 2012). La anestesia puede ser troncular, general o WALANT, con resultados similares entre WALANT y general en un ensayo aleatorizado de zona II (fuente: El-Gammal TA y colaboradores, 2024). En la cohorte danesa se operó con torniquete y bloqueo infraclavicular guiado por ecografía (fuente: Heegaard B y colaboradores, 2025). El paciente va en decúbito supino y con torniquete (fuente: Heegaard B y colaboradores, 2025); el miembro va en una mesa de mano y se usan lupas (práctica habitual). Se accede por extensión de la herida que causó la lesión (fuente: Hong DY y colaboradores, 2023). Las incisiones más usadas son la de Bruner en zigzag y la mediolateral (fuente: Griffin M y colaboradores, 2012). El zigzag de Bruner esquiva los paquetes neurovasculares sin cruzar los pliegues en línea recta, y la mediolateral va por el costado del dedo, en paralelo a los paquetes y lejos de la cara volar (fuente: Griffin M y colaboradores, 2012). Una variante de la mediolateral, usada en 125 pacientes, mezcla ideas de Bunnell y de Bruner: expone rápido la cara volar, deja intacto el colgajo de piel volar y no expone a contractura en flexión (fuente: Hall RF y colaboradores, 1986). Empiece lejos de la zona de lesión y avance hacia ella (fuente: Griffin M y colaboradores, 2012). Para entrar a la vaina, una ventana en L de Lister permite retraer la polea cruciforme sin dañar la anular (fuente: Griffin M y colaboradores, 2012). Puede dividirse la A4 completa y la A2 distal si hace falta exposición, y hasta 2 cm de vaina (fuente: Hong DY y colaboradores, 2023). Conserve A1 si otras poleas proximales están comprometidas (fuente: Cox HG y colaboradores, 2021). El cabo se retrae menos si la vincula está íntegra (fuente: Griffin M y colaboradores, 2012). Si no aparece: flexione la muñeca y «ordeñe» el antebrazo de proximal a distal (fuente: Griffin M y colaboradores, 2012); si eso no basta, se abre a nivel de A1 y se procura no sacar el tendón por esa segunda herida (fuente: Kadar A y colaboradores, 2024); donde hay endoscopio, es una opción que promete (fuente: Kadar A y colaboradores, 2024). No hay evidencia de calidad para comparar técnicas (fuente: Kadar A y colaboradores, 2024). Se pasa el tendón por la vaina con un tubo flexible o un pasador y se sujeta con una aguja de calibre 25 (fuente: Griffin M y colaboradores, 2012) (fuente: Hong DY y colaboradores, 2023). Maneje el tendón con el menor trauma posible para evitar cicatriz y adherencias (fuente: Griffin M y colaboradores, 2012). Se recortan los bordes (fuente: Heegaard B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Como ejemplo: una reparación Strickland de 4 hebras con nailon trenzado 3-0 (fuente: Hong DY y colaboradores, 2023). Para 6 hebras, M-Tang o Lim-Tsai (fuente: Zhou X y colaboradores, 2017) (fuente: Wong YR y colaboradores, 2015). En zona I, muchas unidades fijan el FDP a cualquier remanente con 10 hebras o más (fuente: Chen J y colaboradores, 2024). El agarre óptimo es de 1,0 cm con 2 y 4 hebras (fuente: Griffin M y colaboradores, 2012), y poner la sutura por dorsal multiplica la resistencia entre 2 y 4 veces (fuente: Griffin M y colaboradores, 2012). Las asas con bloqueo resisten más que las de agarre (fuente: Riski B y colaboradores, 2026). Los atributos de una reparación ideal son nudos seguros, unión lisa, poca brecha, poca interferencia con la irrigación y fuerza suficiente (fuente: Jo S y colaboradores, 2023). Si se pone, una corrida simple de polipropileno 5-0 (fuente: Hong DY y colaboradores, 2023). Se pasa por la cara posterior antes de anudar el núcleo para que el tendón no se abulte (fuente: Hong DY y colaboradores, 2023). Una parcial de 50 % de la circunferencia es una opción si la completa no es posible (fuente: Kanchanathepsak T y colaboradores, 2021). Antes de cerrar, pruebe el deslizamiento bajo las poleas y la brecha con extensión y flexión completas de todas las articulaciones (prueba de Tang) (fuente: Wirtz C y colaboradores, 2023). Si la reparación se engancha al flexionar, libere la polea: la distancia entre el foco y A4 equivale a lo que hay que soltar de A2 (fuente: Altman PR y colaboradores, 2020). Mantenga el ventaje corto: menos de 2 cm (fuente: Tang JB y colaboradores, 2022). Si hay lesión nerviosa digital, repárela después del tendón (fuente: Hong DY y colaboradores, 2023). Cierre la piel. La férula dorsal de antebrazo con la muñeca en 20°-30° de extensión, las MCF en 30° de flexión y las IF en 0° se usó con movilización activa controlada (fuente: Wirtz C y colaboradores, 2023); el esquema clásico fue muñeca en 20° de flexión, MCF en 70° e IF en extensión (fuente: Griffin M y colaboradores, 2012). Hoy se prefiere una férula más corta que respete la muñeca (fuente: Chen J y colaboradores, 2024). Usar una pinza que aplasta el tendón para recuperar el cabo: se recomienda una pinza no aplastante (fuente: Griffin M y colaboradores, 2012). Reparar solo el FDP cuando ambos flexores están cortados y esperar el mismo resultado: solo 45 % bueno o excelente en una serie de reparaciones tardías (fuente: Ayalon O y colaboradores, 2022). Dejar una reparación voluminosa que se engancha en la polea sin ventar (fuente: Altman PR y colaboradores, 2020). Reparar el FDP fuera de su posición anatómica respecto al quiasma de Camper (fuente: Haddara MM y colaboradores, 2023). No explicarle el protocolo al paciente: el incumplimiento fue la causa más frecuente de rerrotura en una cohorte de 429 lesiones (fuente: Marwieser SF y colaboradores, 2026). No planear el protocolo de rehabilitación antes de salir de quirófano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«Fuerza para abrir una brecha de 2 mm según las hebras de la sutura central (tendón de cerdo)» muestra lo siguiente. 4 hebras: 26 N (fuente: Lee HI y colaboradores, 2015). 6 hebras: 27 N (fuente: Lee HI y colaboradores, 2015). 8 hebras: 33 N (fuente: Lee HI y colaboradores, 2015). 10 hebras: 41 N (fuente: Lee HI y colaboradores, 2015). Con esto cerramos técnica quirúrgica: reparación primaria en zona ii. Sigamos con complicaciones: rotura, adherencias, rigidez e infección.</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rotura, adherencias, rigidez e infección. Por frecuencia, encabezan la lista las adherencias, que restan movilidad activa (fuente: Lilly SI y colaboradores, 2006). Detrás vienen la rigidez articular, la rotura, el disparo y la insuficiencia de poleas con cuerda de arco; son raros el efecto cuadriga, el cuello de cisne y el dedo en lumbrical plus (fuente: Lilly SI y colaboradores, 2006). Rotura. En un metaanálisis fue 4 % (fuente: Dy CJ y colaboradores, 2012); en la cohorte danesa de 336 pacientes, la rerrotura fue 7,7 % (fuente: Heegaard B y colaboradores, 2025); Griffin cita 3 %-9 % (fuente: Griffin M y colaboradores, 2012) y Tang 4 %-10 % para los flexores de dedos en zona II y 3 %-17 % para el FPL (fuente: Tang JB, 2005). Para una revisión reciente, cuando se respetan con rigor los principios actuales de reparación, la rotura deja de ser la complicación que más preocupa (fuente: Chen J y colaboradores, 2024). Adherencias. 4 % en el metaanálisis (fuente: Dy CJ y colaboradores, 2012); 6,5 % con tenólisis en la cohorte danesa (fuente: Heegaard B y colaboradores, 2025); 11,45 % en una serie de 1031 casos de lesión tendinosa de los dedos (fuente: Jia Q y colaboradores, 2023); hasta 20 % según una revisión (fuente: Griffin M y colaboradores, 2012). En un registro inglés, 2,8 % necesitó tenólisis en 2 años (fuente: Mawhinney JA y colaboradores, 2025). Reoperación. 6 % en el metaanálisis (fuente: Dy CJ y colaboradores, 2012); 3,1 % de revisión de la reparación en 90 días en Inglaterra (fuente: Mawhinney JA y colaboradores, 2025); en la zona 2 la tasa de reoperación es alta (fuente: Kang A y colaboradores, 2024). Infección. 2,4 % con revisión o ingreso y 7,4 % tratada con antibiótico oral en la cohorte danesa (fuente: Heegaard B y colaboradores, 2025). Rigidez de la IF. Se previene con movilización activa temprana y una férula más corta que respete la muñeca (fuente: Chen J y colaboradores, 2024). Complicaciones de la reconstrucción en dos tiempos. En la etapa I, el pandeo o la rotura de la varilla, su migración, la sinovitis y la infección; en la II, la rotura distal de la unión, el injerto flojo o tenso y la cuerda de arco (fuente: Soucacos PN y colaboradores, 1997). Lesión en zona II y lesión de ambos flexores: OR ajustada de 1,997 y 2,613 para una complicación mayor en la tabla de regresión; el resumen del mismo artículo da 2,132 y 2,317 (fuente: Heegaard B y colaboradores, 2025). Sexo masculino y reconstrucción de polea: predictores independientes de rerrotura en la regresión; las variables de rehabilitación no influyeron de forma independiente (fuente: Marwieser SF y colaboradores, 2026). Adherencias: desguantamiento, no hacer ejercicio, zona II, más de 12 horas hasta la cirugía, lesión vascular y varios tendones lesionados (fuente: Jia Q y colaboradores, 2023). Una demora de 3 a 7 días se asoció a más complicaciones en una cohorte (fuente: Reito A y colaboradores, 2019), sin que otra lo confirmara (fuente: Heegaard B y colaboradores, 2025). Factores de riesgo de complicación en general: enfermedades o condiciones preexistentes, contaminación grosera, fractura concomitante, carga temprana no planeada, abandono precoz de la férula y un protocolo activo agresivo sobre una reparación débil (fuente: Cholok D y colaboradores, 2023). Ante una rotura, la conducta es reoperar pronto, limpiar los cabos y rehacer la reparación con 4 hebras y una epitendinosa de hilo no trenzado (fuente: Cholok D y colaboradores, 2023). Si la movilidad se estanca y la pasiva supera a la activa, se considera tenólisis, con el paciente despierto si es posible (fuente: Cholok D y colaboradores, 2023). Si hay cicatriz excesiva, contractura o poleas incompetentes, se prefiere una reconstrucción en dos tiempos (fuente: Cholok 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complicaciones en metaanálisis y cohortes grandes» muestra lo siguiente. Rotura (metaanálisis): 4 por ciento (fuente: Dy CJ y colaboradores, 2012). Adherencias (metaanálisis): 4 por ciento (fuente: Dy CJ y colaboradores, 2012). Reoperación (metaanálisis): 6 por ciento (fuente: Dy CJ y colaboradores, 2012). Rerrotura (336 pacientes): 7.7 por ciento (fuente: Heegaard B y colaboradores, 2025). Tenólisis por adherencia (336 pacientes): 6.5 por ciento (fuente: Heegaard B y colaboradores, 2025). Infección grave (336 pacientes): 2.4 por ciento (fuente: Heegaard B y colaboradores, 2025). Revisión a 90 días (Inglaterra): 3.1 por ciento (fuente: Mawhinney JA y colaboradores, 2025). Tenólisis a 2 años (Inglaterra): 2.8 por ciento (fuente: Mawhinney JA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tras reparación de tendón flexor» tiene 3 columnas: Complicación, Frecuencia, Qué hacer. Fila 1: Complicación, Rotura; Frecuencia, 4 % en metaanálisis (fuente: Dy CJ y colaboradores, 2012); 7,7 % en cohorte de 336 (fuente: Heegaard B y colaboradores, 2025); Qué hacer, Revisión temprana con 4 hebras (fuente: Cholok D y colaboradores, 2023). Fila 2: Complicación, Adherencias; Frecuencia, 4 % (fuente: Dy CJ y colaboradores, 2012); tenólisis en 6,5 % (fuente: Heegaard B y colaboradores, 2025); Qué hacer, Terapia; tenólisis si se estanca (fuente: Cholok D y colaboradores, 2023). Fila 3: Complicación, Reoperación; Frecuencia, 6 % (fuente: Dy CJ y colaboradores, 2012); Qué hacer, Según causa (fuente: Cholok D y colaboradores, 2023). Fila 4: Complicación, Infección grave; Frecuencia, 2,4 % (fuente: Heegaard B y colaboradores, 2025); Qué hacer, Revisión o ingreso (fuente: Heegaard B y colaboradores, 2025). Fila 5: Complicación, Rigidez de la IF; Frecuencia, Ocurre en algunos pacientes (fuente: Chen J y colaboradores, 2024); Qué hacer, Movilización temprana y férula corta (fuente: Chen J y colaboradores, 2024). (fuente: Chen J y colaboradores, 2024) (fuente: Cholok D y colaboradores, 2023) (fuente: Dy CJ y colaboradores, 2012) (fuente: Heegaard B y colaboradores, 2025). Con esto cerramos complicaciones: rotura, adherencias, rigidez e infección. Sigamos con pronóstico: qué esperar y de qué depende.</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esperar y de qué depende. Con la reparación y la rehabilitación actuales, en 6 unidades de referencia más de 80 % de las reparaciones de zona 2 alcanza un resultado bueno o excelente, con poca necesidad de tenólisis y roturas muy bajas o nulas (fuente: Tang JB y colaboradores, 2022); una revisión de 2005 ya hallaba retorno funcional bueno o excelente en más de 3 de cada 4 reparaciones primarias (fuente: Tang JB, 2005). Series concretas: Una serie de 233 pacientes con movilización activa controlada: en el subgrupo seguido de forma prospectiva, bueno o excelente (Strickland original) en 79,4 % de 63 dedos de zona 2 y 62,5 % de 16 dedos de zona 1 (fuente: Elliot D y colaboradores, 1994). M-Tang de 6 hebras: 83 % bueno o excelente (24 dedos) entre los seguidos más de 1 año (fuente: Zhou X y colaboradores, 2017). Con WALANT: resultado satisfactorio en 89,6 % de los dedos y 77,8 % de los pulgares (fuente: Duru Ç y colaboradores, 2023). En una cohorte multicéntrica con movilización activa temprana, a las 26 semanas, según el TAM de la ASSH la zona 2 tuvo 17 resultados excelentes, 137 buenos, 19 regulares y 1 malo en 174 dedos, y la zona 3, 13, 24, 2 y 0 en 39 dedos; con los criterios de Tang, más estrictos, la zona 2 quedó en 15, 117, 26, 13 y 3 fallos (fuente: Tobler-Ammann BC y colaboradores, 2023). La zona y la subzona. En la 2C el resultado fue peor y en la 2B se concentró la rotura (fuente: Moriya K y colaboradores, 2017); la zona 1 tuvo peor movimiento de la IFD que la 2A con la misma técnica (fuente: Moriya K y colaboradores, 2025). Los dos tendones. En reparaciones tardías con FDP y FDS lesionados y solo el FDP reparado, solo 45 % de los pacientes quedó en rango bueno o excelente (fuente: Ayalon O y colaboradores, 2022); la lesión concomitante del FDS se asoció a peor movilidad (fuente: Keane G y colaboradores, 2023). La edad y el nervio. Mayor edad se asoció a peor movilidad; la lesión del nervio digital, no (fuente: Keane G y colaboradores, 2023). En otra serie, edad menor de 37 años, sexo masculino y la A2 ventada se asociaron a mejores resultados (fuente: Zhou X y colaboradores, 2017). El resto de la mano. Peores resultados en lesiones multiestructura y en la zona 5 con varios tendones (fuente: Chen J y colaboradores, 2024). Quien tiene una complicación mayor. Terminó con una distancia pulpejo-palma de 2 cm o más en 25 % frente a 10 % de los demás (fuente: Heegaard B y colaboradores, 2025). Pulgar. En 31 pulgares de zona 2 con 6 hebras y ventaje, 14 excelentes, 13 buenos, 3 regulares y 1 fallo (fuente: Pan ZJ y colaboradores, 2017); la flexión activa mediana de la IF fue 30° en 104 reparaciones (fuente: Bruin LL y colaboradores, 2022). Dedo de jersey. En 29 evaluados, resultado excelente en 6, bueno en 6, satisfactorio en 7 y malo en 10 (fuente: Tempelaere C y colaboradores, 2017). Niños. De 466 dedos con resultado, 306 excelentes, 132 buenos, 19 regulares y 9 malos (fuente: Huynh MN y colaboradores, 2024). Reconstrucción en dos tiempos. 82 % bueno o excelente por Buck-Gramcko en 20 pacientes con pronóstico pobre (fuente: Beris AE y colaboradores, 2003). Tenólisis. 78,9 % bueno o excelente en una revisión de 103 dedos con 15,3 % de complicaciones (fuente: Kher S y colaboradores, 2021), y 68 % (rango 45 %-91 %) en otra de 556 dedos (fuente: VAN Carlen M y colaboradores, 2022); con tenólisis por tracción, cerca de 2 de cada 3 lograron más de 75 % de la movilidad activa total normal (fuente: Ahmad F y colaboradores, 2024). Los criterios importan: el mismo grupo pasó de 26 % de resultado bueno con el Strickland original a 66 % con el ajustado (fuente: Lozano A y colaboradores, 2023). Según una revisión sistemática, el de Strickland y Glogovac es el sistema hecho a medida para la zona II, y para la zona V no hay ninguno estándar (fuente: Cardoz Lobo I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a las 26 semanas en zona 2 (174 dedos, movilización activa temprana, TAM de la ASSH)» muestra lo siguiente. Excelente: 17 dedos (fuente: Tobler-Ammann BC y colaboradores, 2023). Bueno: 137 dedos (fuente: Tobler-Ammann BC y colaboradores, 2023). Regular: 19 dedos (fuente: Tobler-Ammann BC y colaboradores, 2023). Malo: 1 dedos (fuente: Tobler-Ammann BC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bueno o excelente según la serie» muestra lo siguiente. Zona 1 con activa controlada: 62.5 por ciento (fuente: Elliot D y colaboradores, 1994). Zona 2 con activa controlada: 79.4 por ciento (fuente: Elliot D y colaboradores, 1994). M-Tang de 6 hebras en zona 2: 83 por ciento (fuente: Zhou X y colaboradores, 2017). Dedos operados con WALANT: 89.6 por ciento (fuente: Duru Ç y colaboradores, 2023). Tenólisis (revisión; 4 estudios con Strickland): 78.9 por ciento (fuente: Kher S y colaboradores, 2021). Tenólisis (revisión; 11 estudios con Strickland): 68 por ciento (fuente: VAN Carlen M y colaboradores, 2022). En el documento Word de este tema encontrarás además: Resultados por escenario. Con esto cerramos pronóstico: qué esperar y de qué depende. Sigamos con rehabilitación: el protocolo es parte de la cirugía.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el protocolo es parte de la cirugía. Mover pronto evita que el tendón se pegue y lo ayuda a deslizar; el precio es más riesgo de rotura (fuente: Griffin M y colaboradores, 2012). Frente a la inmovilización, el movimiento acelera la cicatrización, deja un tendón más resistente y reduce las adherencias (fuente: Griffin M y colaboradores, 2012). En la comparación clásica de 50 dedos, 25 inmovilizados unas 3 semanas y media y 25 con movilización pasiva temprana, hubo 4 roturas y ningún resultado excelente con la inmovilización, y 1 rotura y 36 % de resultados excelentes con la movilización temprana (fuente: Strickland JW y colaboradores, 1980). En una cohorte reciente de 429 lesiones, en cambio, la rerrotura no difirió entre los regímenes de inmovilización y de movimiento (fuente: Marwieser SF y colaboradores, 2026). Kleinert: extensión activa con flexión pasiva por banda elástica (fuente: Griffin M y colaboradores, 2012). Duran: movimiento pasivo controlado de 3 a 5 mm del tendón (fuente: Griffin M y colaboradores, 2012). Posicionar y mantener (place and hold): se coloca el dedo en flexión y el paciente mantiene la posición (descripción habitual / opinión experta); en el protocolo de un centro se inicia a los 3 a 5 días (fuente: Hong DY y colaboradores, 2023). Movilización activa temprana o controlada (CAM): movimiento activo dentro de una ortesis dorsal (fuente: Wirtz C y colaboradores, 2023); en la cohorte danesa empezó a los 3 a 5 días (fuente: Heegaard B y colaboradores, 2025). Ortesis de movimiento relativo en flexión («mini»): una férula corta; fue una de las 3 ortesis del ensayo FIRST (fuente: Bamford E y colaboradores, 2026). Cochrane. 17 estudios y 1108 participantes, sobre todo de zona II; toda la evidencia fue de certeza muy baja, y no hubo ensayos que comparen tipos de ortesis, su duración ni el momento de inicio (fuente: Peters SE y colaboradores, 2021). Revisiones. Con protocolos pasivos hubo 4 % de roturas y 9 % de dedos con movilidad disminuida; con protocolos activos 5 % y 6 % (fuente: Starr HM y colaboradores, 2013). Otra revisión halló la rotura más baja con Kleinert y Duran combinados (2,3 %) y la más alta con Kleinert (7,1 %), sin diferencias significativas (fuente: Chesney A y colaboradores, 2011). En el metaanálisis de la zona II, la movilización activa dio más movilidad activa total que la pasiva, con más rotura cuando se combinó con una sutura de 2 hebras (fuente: Xu H y colaboradores, 2023). Ensayos. Con 64 pacientes, la movilización activa y la pasiva con posicionar-mantener fueron equivalentes en todo a los 12 meses (fuente: Chevalley S y colaboradores, 2022); a los 5 años (47 pacientes), la movilidad fue mejor con pasiva más posicionar-mantener que con activa (fuente: Chevalley S y colaboradores, 2024). Con 72 pacientes, la activa dio más fuerza de agarre a los 3 meses (mediana 76 % frente a 54 %) y ninguna diferencia a los 12 meses (fuente: Renberg M y colaboradores, 2023). Con 430 pacientes, 3 férulas distintas no difirieron de forma significativa en la función informada por el paciente (fuente: Bamford E y colaboradores, 2026). Una cohorte con movimiento activo controlado tuvo una movilidad activa total de 113° frente a 141° con Kleinert/Duran modificado, con rotura de 4,7 % y 2 % (y 8 % en otro grupo de Kleinert/Duran) (fuente: Wirtz C y colaboradores, 2023). Es una serie retrospectiva con sesgos (fuente: Wirtz C y colaboradores, 2023). En la cohorte danesa más reciente: yeso retirado a los 3 a 5 días y movimiento activo de flexión y extensión dentro de la férula; a las 4 semanas la férula solo se usa de noche y en situaciones de riesgo; a las 6 semanas se suspende; y a las 12 semanas se permite la carga completa en las actividades diarias (fuente: Heegaard B y colaboradores, 2025). Otro centro usó una ortesis dorsal de antebrazo con la muñeca en 20°-30° de extensión, MCF en 30° e IF en 0° (fuente: Wirtz C y colaboradores, 2023). Hoy se prefiere una férula más corta que respete la muñeca (fuente: Chen J y colaboradores, 2024), y el movimiento fuera de la férula parece seguro con reparaciones fuertes (fuente: Tang JB, 2018). El cumplimiento del paciente es vital: quien ignora el protocolo empeora el resultado (fuente: Griffin M y colaboradores, 2012). Cirugía cuidadosa más movilización precoz dentro de un programa de terapia bien vigilado: esa combinación baja cuántas complicaciones aparecen y qué tan graves son (fuente: Lilly SI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«Rotura por protocolo de rehabilitación en revisiones y cohortes» muestra lo siguiente. Kleinert (revisión de zona II): 7.1 por ciento (fuente: Chesney A y colaboradores, 2011). Kleinert y Duran combinados (revisión de zona II): 2.3 por ciento (fuente: Chesney A y colaboradores, 2011). Pasiva temprana (revisión de 34 artículos): 4 por ciento (fuente: Starr HM y colaboradores, 2013). Activa temprana (revisión de 34 artículos): 5 por ciento (fuente: Starr HM y colaboradores, 2013). Activa controlada en dedos (233 pacientes): 5.8 por ciento (fuente: Elliot D y colaboradores, 1994). Activa controlada con Lim-Tsai (cohorte): 4.7 por ciento (fuente: Wirtz C y colaboradores, 2023). Kleinert/Duran modificado, 2003-2005 (cohorte): 2 por ciento (fuente: Wirtz C y colaboradores, 2023). Kleinert/Duran modificado, 2011-2013 (cohorte): 8 por ciento (fuente: Wirtz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informado por el paciente con 3 férulas (PRWHE, menor es mejor)» muestra lo siguiente. Larga de antebrazo: 24.5 puntos (fuente: Bamford E y colaboradores, 2026). Corta de Manchester: 23.5 puntos (fuente: Bamford E y colaboradores, 2026). Mini de movimiento relativo: 22.4 puntos (fuente: Bamford E y colaboradores, 2026). Con esto cerramos rehabilitación: el protocolo es parte de la cirugía.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Examine FDS y FDP por separado y contra resistencia, y explore la herida aunque el dedo flexione: urgencias y cirujanos de mano identificaron bien solo 68,2 % de las lesiones de flexor (fuente: Nassab R y colaboradores, 2007), y la vincula puede disimular la sección (fuente: Stewart DA y colaboradores, 2007). La zona manda: la zona II (de la inserción del FDS a la polea A1) es la que más complicaciones da y exige la técnica más fina (fuente: Douwes TA y colaboradores, 2025) (fuente: Heegaard B y colaboradores, 2025). Repare con una sutura central de 4 hebras o más para poder movilizar temprano; la de 2 hebras no bastó para los protocolos activos (fuente: Xu H y colaboradores, 2023) (fuente: Douwes TA y colaboradores, 2025). Las poleas se pueden ventar con juicio: un ventaje corto, por debajo de 2 cm, no pone en riesgo el dedo y ayuda a recuperar la función (fuente: Tang JB y colaboradores, 2022), y soltar A4 total o parcialmente no subió el trabajo de flexión más de 3 % en cadáver (fuente: Franko OI y colaboradores, 2011). Movilice temprano, con una reparación robusta y un terapeuta de mano: la movilización controlada, pasiva o activa, es la base del resultado (fuente: Douwes TA y colaboradores, 2025), y el abandono de la férula o una carga no planeada son factores de riesgo de complicación (fuente: Cholok 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Deje anotados la sensibilidad, el llenado capilar y los pulsos (fuente: Griffin M y colaboradores, 2012), idealmente antes de infiltrar (práctica habitual); la isquemia del dedo vuelve el caso más urgente (fuente: Griffin M y colaboradores, 2012). Pida radiografía si hay riesgo de fractura: se fija antes de reparar tendón o vaso (fuente: Griffin M y colaboradores, 2012). Una lesión nerviosa digital acompaña a 37 % de las lesiones tendinosas en la serie finlandesa (fuente: Manninen M y colaboradores, 2017); se repara después del tendón (fuente: Hong DY y colaboradores, 2023). Si el dedo de un paciente jugador de contacto no flexiona la interfalángica distal, piense en avulsión del FDP (dedo de jersey): el anular se afecta en 62 % de los casos (fuente: Mergoum A y colaboradores, 2025). Después de 3 semanas la reparación primaria suele dejar de ser posible por edema, contracción y fibrosis (fuente: Griffin M y colaboradores, 2012); ese paciente puede necesitar injerto o reconstrucción en dos tiempos (fuente: Griffin M y colaboradores, 2012) (fuente: Cholok D y colaboradores, 2023). Profilaxis antitetánica y antibiótico según el mecanismo y la contaminación (práctica habitual / opinión experta); vea el tema de profilaxis antitetánica de esta biblioteca.</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Examine FDS y FDP por separado y contra resistencia, y explore ante la duda: se omite cerca de 30 % (fuente: Nassab R y colaboradores, 2007). Núcleo de 4 hebras o más, epitendinosa si hace falta y poleas ventadas con juicio (fuente: Douwes TA y colaboradores, 2025) (fuente: Tang JB y colaboradores, 2022). Movilización temprana y controlada; la evidencia sobre cuál protocolo es mejor es de certeza muy baja (fuente: Peters SE y colaboradores, 2021). Zona II y lesión de ambos flexores concentran las complicaciones (fuente: Heegaard B y colaboradores, 2025). Si la reparación primaria no es posible o falla: injerto o reconstrucción en dos tiempos; si se estanca, tenólisis (fuente: Cholok 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FDS (flexor superficial) · FDP (flexor profundo) · FPL · zona II · tierra de nadie · zonas de Verdan · subzonas de Tang · polea A2 · polea A4 · ventaje de poleas · cuerda de arco · quiasma de Camper · vincula · sutura central · Kessler modificado · M-Tang · Lim-Tsai · sutura epitendinosa · incisión de Bruner · incisión mediolateral · Kleinert · Duran · posicionar y mantener · movilización activa temprana · dedo de jersey · Leddy y Packer · reconstrucción en dos tiempos · tenólisis · criterios de Strickland · WALANT.</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El tendón flexor seccionado no cicatriza solo: hay que reparar los cabos (fuente: Griffin M y colaboradores, 2012). Zona II: de la inserción del FDS a la polea A1; la tierra de nadie (fuente: Douwes TA y colaboradores, 2025). FDS: vecinos en extensión, flexión de la IFP. FDP: falange media fija, flexión de la IFD (fuente: Griffin M y colaboradores, 2012). Una vincula intacta puede disimular la lesión: pruebe contra resistencia (fuente: Stewart DA y colaboradores, 2007). Para movilizar temprano, núcleo de 4 hebras o más (fuente: Douwes TA y colaboradores, 2025). Ventar menos de 2 cm de poleas es seguro (fuente: Tang JB y colaboradores, 2022). Liberar A4 no subió el trabajo de flexión más de 3 % (fuente: Franko OI y colaboradores, 2011). Después de 3 semanas, la reparación primaria suele dejar de ser posible (fuente: Griffin M y colaboradores, 2012). La causa más frecuente de rerrotura en una cohorte fue el incumplimiento del protocolo (fuente: Marwieser SF y colaboradores, 2026). Si la movilidad se estanca y la pasiva supera a la activa: piense en tenólisis (fuente: Cholok D y colaboradores, 2023). En cadáver, la ecografía ubicó 92,7 % de los cabos a menos de 10 mm (fuente: Alvarez DA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sintético, sin datos de pacientes reales. Varón de 27 años, cocinero, diestro y sano, se corta la cara palmar del dedo anular derecho con un vidrio roto, a la altura de la falange proximal, y consulta a las 5 horas. La herida mide 2 cm y sangró poco. No flexiona la IFD con la falange media fija y flexiona con debilidad la IFP. En reposo, el dedo está algo extendido frente a los vecinos y la sensibilidad es menor en el lado radial de la pulpa. La radiografía no muestra fractura. Pregunta si volverá a cocinar y cuándo.</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tendones y qué estructura asociada sospecha, y en qué zona está?. ¿Qué conducta toma ahora y por qué?. ¿Qué sutura, qué manejo de poleas y qué rehabilitación propone?. ¿Qué le dice al paciente sobre el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Se sospecha una lesión de ambos flexores en zona II, porque el dedo no flexiona la IFD y la flexión de la IFP está debilitada (fuente: Griffin M y colaboradores, 2012), con lesión del nervio digital radial, que acompaña a 37 % de las lesiones tendinosas (fuente: Manninen M y colaboradores, 2017). La zona II y la lesión de ambos flexores se asociaron a más complicaciones mayores (OR ajustada 1,997 y 2,613) (fuente: Heegaard B y colaboradores, 2025). La conducta es explorar y reparar el FDP y al menos una cintilla del FDS (fuente: Griffin M y colaboradores, 2012), con sutura central de 4 hebras o más (fuente: Douwes TA y colaboradores, 2025), epitendinosa simple (fuente: Hong DY y colaboradores, 2023) y ventaje de poleas por debajo de 2 cm si la reparación se engancha (fuente: Tang JB y colaboradores, 2022) (fuente: Altman PR y colaboradores, 2020); el nervio se repara después del tendón (fuente: Hong DY y colaboradores, 2023). La rehabilitación es una movilización temprana controlada, con terapeuta de mano (fuente: Douwes TA y colaboradores, 2025) (fuente: Lilly SI y colaboradores, 2006). Sobre el pronóstico, en unidades de referencia más de 80 % de las zonas 2 queda en resultado bueno o excelente (fuente: Tang JB y colaboradores, 2022), pero en una cohorte reciente 17 % tuvo una complicación mayor (fuente: Heegaard B y colaboradores, 2025). No hay un dato verificable sobre el tiempo exacto hasta volver a cocinar; depende del protocolo y del centro. Con dos tendones y un nervio en zona II, el éxito depende de una reparación fuerte, de ventar las poleas con juicio y de una movilización supervisada (fuente: Douwes TA y colaboradores, 2025) (fuente: Tang JB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Lesión de los tendones flexores: ¿cuánto de lo que hacemos tiene evidencia?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mano-muneca · mano-tendones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2026-11-04.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quirúrgica: lo que debe saber con los ojos cerrados</a:t>
            </a:r>
          </a:p>
          <a:p>
            <a:pPr marL="347472" indent="-347472">
              <a:spcAft>
                <a:spcPts val="1400"/>
              </a:spcAft>
              <a:buChar char="•"/>
            </a:pPr>
            <a:r>
              <a:rPr sz="2200">
                <a:solidFill>
                  <a:srgbClr val="263238"/>
                </a:solidFill>
                <a:latin typeface="Calibri"/>
              </a:rPr>
              <a:t>5. Variantes: dedo de jersey, pulgar, niños y lesión parcial</a:t>
            </a:r>
          </a:p>
          <a:p>
            <a:pPr marL="347472" indent="-347472">
              <a:spcAft>
                <a:spcPts val="1400"/>
              </a:spcAft>
              <a:buChar char="•"/>
            </a:pPr>
            <a:r>
              <a:rPr sz="2200">
                <a:solidFill>
                  <a:srgbClr val="263238"/>
                </a:solidFill>
                <a:latin typeface="Calibri"/>
              </a:rPr>
              <a:t>6. Biomecánica: cuánta fuerza exige la mano y cuánta da la reparación</a:t>
            </a:r>
          </a:p>
          <a:p>
            <a:pPr marL="347472" indent="-347472">
              <a:spcAft>
                <a:spcPts val="1400"/>
              </a:spcAft>
              <a:buChar char="•"/>
            </a:pPr>
            <a:r>
              <a:rPr sz="2200">
                <a:solidFill>
                  <a:srgbClr val="263238"/>
                </a:solidFill>
                <a:latin typeface="Calibri"/>
              </a:rPr>
              <a:t>7. Nutrición y cicatrización del tendón</a:t>
            </a:r>
          </a:p>
          <a:p>
            <a:pPr marL="347472" indent="-347472">
              <a:spcAft>
                <a:spcPts val="1400"/>
              </a:spcAft>
              <a:buChar char="•"/>
            </a:pPr>
            <a:r>
              <a:rPr sz="2200">
                <a:solidFill>
                  <a:srgbClr val="263238"/>
                </a:solidFill>
                <a:latin typeface="Calibri"/>
              </a:rPr>
              <a:t>8. Clasificación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Diagnóstico</a:t>
            </a:r>
          </a:p>
          <a:p>
            <a:pPr marL="347472" indent="-347472">
              <a:spcAft>
                <a:spcPts val="1400"/>
              </a:spcAft>
              <a:buChar char="•"/>
            </a:pPr>
            <a:r>
              <a:rPr sz="2200">
                <a:solidFill>
                  <a:srgbClr val="263238"/>
                </a:solidFill>
                <a:latin typeface="Calibri"/>
              </a:rPr>
              <a:t>10. Examen físico: FDS y FDP por separado</a:t>
            </a:r>
          </a:p>
          <a:p>
            <a:pPr marL="347472" indent="-347472">
              <a:spcAft>
                <a:spcPts val="1400"/>
              </a:spcAft>
              <a:buChar char="•"/>
            </a:pPr>
            <a:r>
              <a:rPr sz="2200">
                <a:solidFill>
                  <a:srgbClr val="263238"/>
                </a:solidFill>
                <a:latin typeface="Calibri"/>
              </a:rPr>
              <a:t>11. Imágenes: ecografía y resonancia</a:t>
            </a:r>
          </a:p>
          <a:p>
            <a:pPr marL="347472" indent="-347472">
              <a:spcAft>
                <a:spcPts val="1400"/>
              </a:spcAft>
              <a:buChar char="•"/>
            </a:pPr>
            <a:r>
              <a:rPr sz="2200">
                <a:solidFill>
                  <a:srgbClr val="263238"/>
                </a:solidFill>
                <a:latin typeface="Calibri"/>
              </a:rPr>
              <a:t>12. Algoritmo de decisión</a:t>
            </a:r>
          </a:p>
          <a:p>
            <a:pPr marL="347472" indent="-347472">
              <a:spcAft>
                <a:spcPts val="1400"/>
              </a:spcAft>
              <a:buChar char="•"/>
            </a:pPr>
            <a:r>
              <a:rPr sz="2200">
                <a:solidFill>
                  <a:srgbClr val="263238"/>
                </a:solidFill>
                <a:latin typeface="Calibri"/>
              </a:rPr>
              <a:t>13. Tratamiento: qué se opera, cuándo y con qué</a:t>
            </a:r>
          </a:p>
          <a:p>
            <a:pPr marL="347472" indent="-347472">
              <a:spcAft>
                <a:spcPts val="1400"/>
              </a:spcAft>
              <a:buChar char="•"/>
            </a:pPr>
            <a:r>
              <a:rPr sz="2200">
                <a:solidFill>
                  <a:srgbClr val="263238"/>
                </a:solidFill>
                <a:latin typeface="Calibri"/>
              </a:rPr>
              <a:t>14. Técnica quirúrgica: reparación primaria en zona II</a:t>
            </a:r>
          </a:p>
          <a:p>
            <a:pPr marL="347472" indent="-347472">
              <a:spcAft>
                <a:spcPts val="1400"/>
              </a:spcAft>
              <a:buChar char="•"/>
            </a:pPr>
            <a:r>
              <a:rPr sz="2200">
                <a:solidFill>
                  <a:srgbClr val="263238"/>
                </a:solidFill>
                <a:latin typeface="Calibri"/>
              </a:rPr>
              <a:t>15. Complicaciones: rotura, adherencias, rigidez e infección</a:t>
            </a:r>
          </a:p>
          <a:p>
            <a:pPr marL="347472" indent="-347472">
              <a:spcAft>
                <a:spcPts val="1400"/>
              </a:spcAft>
              <a:buChar char="•"/>
            </a:pPr>
            <a:r>
              <a:rPr sz="2200">
                <a:solidFill>
                  <a:srgbClr val="263238"/>
                </a:solidFill>
                <a:latin typeface="Calibri"/>
              </a:rPr>
              <a:t>16. Pronóstico: qué esperar y de qué depende</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a:p>
            <a:r>
              <a:rPr sz="1000">
                <a:solidFill>
                  <a:srgbClr val="5A6469"/>
                </a:solidFill>
                <a:latin typeface="Calibri"/>
              </a:rPr>
              <a:t>[r2] Mawhinney JA et al. J Hand Surg Eur Vol. 2025. doi:10.1177/17531934251342419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tendón flexor seccionado no cicatriza solo: los cabos se separan y hay que aproximarlos con cirugía. En Inglaterra, de 91 239 pacientes reparados en 20 años…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Griffin M et al. Open Orthop J. 2012. doi:10.2174/1874325001206010028</a:t>
            </a:r>
          </a:p>
          <a:p>
            <a:r>
              <a:rPr sz="800">
                <a:solidFill>
                  <a:srgbClr val="5A6469"/>
                </a:solidFill>
                <a:latin typeface="Calibri"/>
              </a:rPr>
              <a:t>[r3] Douwes TA et al. Hand Surg Rehabil. 2025. doi:10.1016/j.hansur.2025.102230</a:t>
            </a:r>
          </a:p>
          <a:p>
            <a:r>
              <a:rPr sz="800">
                <a:solidFill>
                  <a:srgbClr val="5A6469"/>
                </a:solidFill>
                <a:latin typeface="Calibri"/>
              </a:rPr>
              <a:t>[r15] Mergoum A et al. BMJ Open Sport Exerc Med. 2025. doi:10.1136/bmjsem-2025-002475</a:t>
            </a:r>
          </a:p>
          <a:p>
            <a:r>
              <a:rPr sz="800">
                <a:solidFill>
                  <a:srgbClr val="5A6469"/>
                </a:solidFill>
                <a:latin typeface="Calibri"/>
              </a:rPr>
              <a:t>[r27] Lilly SI et al. J Am Acad Orthop Surg. 2006. doi:10.5435/00124635-200607000-00001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lesión de los tendones flexores es la sección o la avulsión de uno o varios de los tendones que flexionan los dedos y el pulgar.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Lilly SI et al. J Am Acad Orthop Surg. 2006. doi:10.5435/00124635-200607000-00001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 que se busca al reparar es que el tendón cicatrice por su propia vía (intrínseca) con la menor cicatriz posible hacia la vaina (extrínseca)…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a:p>
            <a:r>
              <a:rPr sz="1000">
                <a:solidFill>
                  <a:srgbClr val="5A6469"/>
                </a:solidFill>
                <a:latin typeface="Calibri"/>
              </a:rPr>
              <a:t>[r3] Douwes TA et al. Hand Surg Rehabil. 2025. doi:10.1016/j.hansur.2025.102230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Hoy la reparación primaria es la regla [r1], y esa zona sigue siendo la más exigente [r3].</a:t>
            </a:r>
          </a:p>
          <a:p>
            <a:pPr marL="347472" indent="-347472">
              <a:spcAft>
                <a:spcPts val="1400"/>
              </a:spcAft>
              <a:buChar char="•"/>
            </a:pPr>
            <a:r>
              <a:rPr sz="2400">
                <a:solidFill>
                  <a:srgbClr val="263238"/>
                </a:solidFill>
                <a:latin typeface="Calibri"/>
              </a:rPr>
              <a:t>La primera reparación descrita es de Kirchmayr, en 1917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Manninen M et al. Scand J Surg. 2017. doi:10.1177/1457496916665544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Incidencia. En el norte de Finlandia fue de 7,0 por 100 000 personas-año; fue mayor en varones…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Zona de la lesión en 336 pacientes operados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Heegaard B et al. JPRAS Open. 2025. doi:10.1016/j.jpra.2025.08.021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Cohortes de referencia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Heegaard B et al. JPRAS Open. 2025. doi:10.1016/j.jpra.2025.08.021</a:t>
            </a:r>
          </a:p>
          <a:p>
            <a:r>
              <a:rPr sz="800">
                <a:solidFill>
                  <a:srgbClr val="5A6469"/>
                </a:solidFill>
                <a:latin typeface="Calibri"/>
              </a:rPr>
              <a:t>[r29] Huynh MN et al. J Hand Microsurg. 2024. doi:10.1016/j.jham.2024.100062</a:t>
            </a:r>
          </a:p>
          <a:p>
            <a:r>
              <a:rPr sz="800">
                <a:solidFill>
                  <a:srgbClr val="5A6469"/>
                </a:solidFill>
                <a:latin typeface="Calibri"/>
              </a:rPr>
              <a:t>[r13] Manninen M et al. Scand J Surg. 2017. doi:10.1177/1457496916665544</a:t>
            </a:r>
          </a:p>
          <a:p>
            <a:r>
              <a:rPr sz="800">
                <a:solidFill>
                  <a:srgbClr val="5A6469"/>
                </a:solidFill>
                <a:latin typeface="Calibri"/>
              </a:rPr>
              <a:t>[r2] Mawhinney JA et al. J Hand Surg Eur Vol. 2025. doi:10.1177/17531934251342419</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Población</a:t>
                      </a:r>
                    </a:p>
                  </a:txBody>
                  <a:tcPr>
                    <a:solidFill>
                      <a:srgbClr val="0F5F6B"/>
                    </a:solidFill>
                  </a:tcPr>
                </a:tc>
                <a:tc>
                  <a:txBody>
                    <a:bodyPr/>
                    <a:lstStyle/>
                    <a:p>
                      <a:r>
                        <a:rPr sz="1600" b="1">
                          <a:solidFill>
                            <a:srgbClr val="FFFFFF"/>
                          </a:solidFill>
                          <a:latin typeface="Calibri"/>
                        </a:rPr>
                        <a:t>Dato clave</a:t>
                      </a:r>
                    </a:p>
                  </a:txBody>
                  <a:tcPr>
                    <a:solidFill>
                      <a:srgbClr val="0F5F6B"/>
                    </a:solidFill>
                  </a:tcPr>
                </a:tc>
              </a:tr>
              <a:tr h="457200">
                <a:tc>
                  <a:txBody>
                    <a:bodyPr/>
                    <a:lstStyle/>
                    <a:p>
                      <a:r>
                        <a:rPr sz="1600">
                          <a:solidFill>
                            <a:srgbClr val="263238"/>
                          </a:solidFill>
                          <a:latin typeface="Calibri"/>
                        </a:rPr>
                        <a:t>Finlandia del norte, 2004-2010</a:t>
                      </a:r>
                    </a:p>
                  </a:txBody>
                  <a:tcPr>
                    <a:solidFill>
                      <a:srgbClr val="EEF3F4"/>
                    </a:solidFill>
                  </a:tcPr>
                </a:tc>
                <a:tc>
                  <a:txBody>
                    <a:bodyPr/>
                    <a:lstStyle/>
                    <a:p>
                      <a:r>
                        <a:rPr sz="1600">
                          <a:solidFill>
                            <a:srgbClr val="263238"/>
                          </a:solidFill>
                          <a:latin typeface="Calibri"/>
                        </a:rPr>
                        <a:t>Registro de 4 hospitales</a:t>
                      </a:r>
                    </a:p>
                  </a:txBody>
                  <a:tcPr>
                    <a:solidFill>
                      <a:srgbClr val="EEF3F4"/>
                    </a:solidFill>
                  </a:tcPr>
                </a:tc>
                <a:tc>
                  <a:txBody>
                    <a:bodyPr/>
                    <a:lstStyle/>
                    <a:p>
                      <a:r>
                        <a:rPr sz="1600">
                          <a:solidFill>
                            <a:srgbClr val="263238"/>
                          </a:solidFill>
                          <a:latin typeface="Calibri"/>
                        </a:rPr>
                        <a:t>Incidencia de 7,0 por 100 000 personas-año; nervio digital afectado en 37 % [r13]</a:t>
                      </a:r>
                    </a:p>
                  </a:txBody>
                  <a:tcPr>
                    <a:solidFill>
                      <a:srgbClr val="EEF3F4"/>
                    </a:solidFill>
                  </a:tcPr>
                </a:tc>
              </a:tr>
              <a:tr h="457200">
                <a:tc>
                  <a:txBody>
                    <a:bodyPr/>
                    <a:lstStyle/>
                    <a:p>
                      <a:r>
                        <a:rPr sz="1600">
                          <a:solidFill>
                            <a:srgbClr val="263238"/>
                          </a:solidFill>
                          <a:latin typeface="Calibri"/>
                        </a:rPr>
                        <a:t>Inglaterra, 1998-2018</a:t>
                      </a:r>
                    </a:p>
                  </a:txBody>
                  <a:tcPr>
                    <a:solidFill>
                      <a:srgbClr val="FFFFFF"/>
                    </a:solidFill>
                  </a:tcPr>
                </a:tc>
                <a:tc>
                  <a:txBody>
                    <a:bodyPr/>
                    <a:lstStyle/>
                    <a:p>
                      <a:r>
                        <a:rPr sz="1600">
                          <a:solidFill>
                            <a:srgbClr val="263238"/>
                          </a:solidFill>
                          <a:latin typeface="Calibri"/>
                        </a:rPr>
                        <a:t>91 239 pacientes con reparación</a:t>
                      </a:r>
                    </a:p>
                  </a:txBody>
                  <a:tcPr>
                    <a:solidFill>
                      <a:srgbClr val="FFFFFF"/>
                    </a:solidFill>
                  </a:tcPr>
                </a:tc>
                <a:tc>
                  <a:txBody>
                    <a:bodyPr/>
                    <a:lstStyle/>
                    <a:p>
                      <a:r>
                        <a:rPr sz="1600">
                          <a:solidFill>
                            <a:srgbClr val="263238"/>
                          </a:solidFill>
                          <a:latin typeface="Calibri"/>
                        </a:rPr>
                        <a:t>74,6 % varones; revisión en 90 días en 3,1 %; tenólisis en 2 años en 2,8 % [r2]</a:t>
                      </a:r>
                    </a:p>
                  </a:txBody>
                  <a:tcPr>
                    <a:solidFill>
                      <a:srgbClr val="FFFFFF"/>
                    </a:solidFill>
                  </a:tcPr>
                </a:tc>
              </a:tr>
              <a:tr h="457200">
                <a:tc>
                  <a:txBody>
                    <a:bodyPr/>
                    <a:lstStyle/>
                    <a:p>
                      <a:r>
                        <a:rPr sz="1600">
                          <a:solidFill>
                            <a:srgbClr val="263238"/>
                          </a:solidFill>
                          <a:latin typeface="Calibri"/>
                        </a:rPr>
                        <a:t>Dinamarca, 2010-2020</a:t>
                      </a:r>
                    </a:p>
                  </a:txBody>
                  <a:tcPr>
                    <a:solidFill>
                      <a:srgbClr val="EEF3F4"/>
                    </a:solidFill>
                  </a:tcPr>
                </a:tc>
                <a:tc>
                  <a:txBody>
                    <a:bodyPr/>
                    <a:lstStyle/>
                    <a:p>
                      <a:r>
                        <a:rPr sz="1600">
                          <a:solidFill>
                            <a:srgbClr val="263238"/>
                          </a:solidFill>
                          <a:latin typeface="Calibri"/>
                        </a:rPr>
                        <a:t>336 pacientes, 471 tendones</a:t>
                      </a:r>
                    </a:p>
                  </a:txBody>
                  <a:tcPr>
                    <a:solidFill>
                      <a:srgbClr val="EEF3F4"/>
                    </a:solidFill>
                  </a:tcPr>
                </a:tc>
                <a:tc>
                  <a:txBody>
                    <a:bodyPr/>
                    <a:lstStyle/>
                    <a:p>
                      <a:r>
                        <a:rPr sz="1600">
                          <a:solidFill>
                            <a:srgbClr val="263238"/>
                          </a:solidFill>
                          <a:latin typeface="Calibri"/>
                        </a:rPr>
                        <a:t>Zona II en 47 %; FDP y FDS en 29 % [r4]</a:t>
                      </a:r>
                    </a:p>
                  </a:txBody>
                  <a:tcPr>
                    <a:solidFill>
                      <a:srgbClr val="EEF3F4"/>
                    </a:solidFill>
                  </a:tcPr>
                </a:tc>
              </a:tr>
              <a:tr h="457200">
                <a:tc>
                  <a:txBody>
                    <a:bodyPr/>
                    <a:lstStyle/>
                    <a:p>
                      <a:r>
                        <a:rPr sz="1600">
                          <a:solidFill>
                            <a:srgbClr val="263238"/>
                          </a:solidFill>
                          <a:latin typeface="Calibri"/>
                        </a:rPr>
                        <a:t>Revisión pediátrica</a:t>
                      </a:r>
                    </a:p>
                  </a:txBody>
                  <a:tcPr>
                    <a:solidFill>
                      <a:srgbClr val="FFFFFF"/>
                    </a:solidFill>
                  </a:tcPr>
                </a:tc>
                <a:tc>
                  <a:txBody>
                    <a:bodyPr/>
                    <a:lstStyle/>
                    <a:p>
                      <a:r>
                        <a:rPr sz="1600">
                          <a:solidFill>
                            <a:srgbClr val="263238"/>
                          </a:solidFill>
                          <a:latin typeface="Calibri"/>
                        </a:rPr>
                        <a:t>577 niños, 748 dedos</a:t>
                      </a:r>
                    </a:p>
                  </a:txBody>
                  <a:tcPr>
                    <a:solidFill>
                      <a:srgbClr val="FFFFFF"/>
                    </a:solidFill>
                  </a:tcPr>
                </a:tc>
                <a:tc>
                  <a:txBody>
                    <a:bodyPr/>
                    <a:lstStyle/>
                    <a:p>
                      <a:r>
                        <a:rPr sz="1600">
                          <a:solidFill>
                            <a:srgbClr val="263238"/>
                          </a:solidFill>
                          <a:latin typeface="Calibri"/>
                        </a:rPr>
                        <a:t>431 lesiones en zona II; 251 dedos con lesión del nervio digital [r29]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a:p>
            <a:r>
              <a:rPr sz="1000">
                <a:solidFill>
                  <a:srgbClr val="5A6469"/>
                </a:solidFill>
                <a:latin typeface="Calibri"/>
              </a:rPr>
              <a:t>[r4] Heegaard B et al. JPRAS Open. 2025. doi:10.1016/j.jpra.2025.08.021</a:t>
            </a:r>
          </a:p>
          <a:p>
            <a:r>
              <a:rPr sz="1000">
                <a:solidFill>
                  <a:srgbClr val="5A6469"/>
                </a:solidFill>
                <a:latin typeface="Calibri"/>
              </a:rPr>
              <a:t>[r29] Huynh MN et al. J Hand Microsurg. 2024. doi:10.1016/j.jham.2024.100062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Heridas cortantes con cuchillo o vidrio, aplastamientos y, de forma ocasional, avulsiones cerradas en deportes de contacto. En la cohorte de 336 pacientes, 91 % fue una lesión cortante… [r1] [r4]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Mergoum A et al. BMJ Open Sport Exerc Med. 2025. doi:10.1136/bmjsem-2025-002475</a:t>
            </a:r>
          </a:p>
          <a:p>
            <a:r>
              <a:rPr sz="1000">
                <a:solidFill>
                  <a:srgbClr val="5A6469"/>
                </a:solidFill>
                <a:latin typeface="Calibri"/>
              </a:rPr>
              <a:t>[r30] Hoppe PL et al. J Clin Med. 2024. doi:10.3390/jcm13216540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Avulsión cerrada (dedo de jersey): una extensión forzada de una IFD que estaba flexionada arranca el FDP de su inserción en la falange distal. Afecta al anular en 62 %… [r15]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Hoppe PL et al. J Clin Med. 2024. doi:10.3390/jcm13216540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 avulsión, el sitio donde se detiene el cabo retraído (palma, IFP o polea A4) define los tipos I a III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lo que debe saber con los ojos cerrados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Cada dedo largo tiene 2 flexores, FDS y FDP; el pulgar tiene uno, el FPL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lo que debe saber con los ojos cerrados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Tang JB et al. J Hand Surg Am. 2001. doi:10.1053/jhsu.2001.27768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A3 queda a nivel de la IFP, y la vaina que la rodea frena la cuerda de arco en esa articulación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que debe tener presentes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Altman PR et al. J Hand Surg Am. 2020. doi:10.1016/j.jhsa.2020.01.004</a:t>
            </a:r>
          </a:p>
          <a:p>
            <a:r>
              <a:rPr sz="800">
                <a:solidFill>
                  <a:srgbClr val="5A6469"/>
                </a:solidFill>
                <a:latin typeface="Calibri"/>
              </a:rPr>
              <a:t>[r38] Cox HG et al. J Hand Surg Am. 2021. doi:10.1016/j.jhsa.2021.05.013</a:t>
            </a:r>
          </a:p>
          <a:p>
            <a:r>
              <a:rPr sz="800">
                <a:solidFill>
                  <a:srgbClr val="5A6469"/>
                </a:solidFill>
                <a:latin typeface="Calibri"/>
              </a:rPr>
              <a:t>[r3] Douwes TA et al. Hand Surg Rehabil. 2025. doi:10.1016/j.hansur.2025.102230</a:t>
            </a:r>
          </a:p>
          <a:p>
            <a:r>
              <a:rPr sz="800">
                <a:solidFill>
                  <a:srgbClr val="5A6469"/>
                </a:solidFill>
                <a:latin typeface="Calibri"/>
              </a:rPr>
              <a:t>[r31] Faccio D et al. J Plast Surg Hand Surg. 2023. doi:10.1080/2000656X.2022.2158844</a:t>
            </a:r>
          </a:p>
          <a:p>
            <a:r>
              <a:rPr sz="800">
                <a:solidFill>
                  <a:srgbClr val="5A6469"/>
                </a:solidFill>
                <a:latin typeface="Calibri"/>
              </a:rPr>
              <a:t>[r11] Franko OI et al. J Hand Surg Am. 2011. doi:10.1016/j.jhsa.2010.11.041</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Dato clave</a:t>
                      </a:r>
                    </a:p>
                  </a:txBody>
                  <a:tcPr>
                    <a:solidFill>
                      <a:srgbClr val="0F5F6B"/>
                    </a:solidFill>
                  </a:tcPr>
                </a:tc>
                <a:tc>
                  <a:txBody>
                    <a:bodyPr/>
                    <a:lstStyle/>
                    <a:p>
                      <a:r>
                        <a:rPr sz="1600" b="1">
                          <a:solidFill>
                            <a:srgbClr val="FFFFFF"/>
                          </a:solidFill>
                          <a:latin typeface="Calibri"/>
                        </a:rPr>
                        <a:t>Consecuencia en la decisión</a:t>
                      </a:r>
                    </a:p>
                  </a:txBody>
                  <a:tcPr>
                    <a:solidFill>
                      <a:srgbClr val="0F5F6B"/>
                    </a:solidFill>
                  </a:tcPr>
                </a:tc>
              </a:tr>
              <a:tr h="457200">
                <a:tc>
                  <a:txBody>
                    <a:bodyPr/>
                    <a:lstStyle/>
                    <a:p>
                      <a:r>
                        <a:rPr sz="1600">
                          <a:solidFill>
                            <a:srgbClr val="263238"/>
                          </a:solidFill>
                          <a:latin typeface="Calibri"/>
                        </a:rPr>
                        <a:t>FDS</a:t>
                      </a:r>
                    </a:p>
                  </a:txBody>
                  <a:tcPr>
                    <a:solidFill>
                      <a:srgbClr val="EEF3F4"/>
                    </a:solidFill>
                  </a:tcPr>
                </a:tc>
                <a:tc>
                  <a:txBody>
                    <a:bodyPr/>
                    <a:lstStyle/>
                    <a:p>
                      <a:r>
                        <a:rPr sz="1600">
                          <a:solidFill>
                            <a:srgbClr val="263238"/>
                          </a:solidFill>
                          <a:latin typeface="Calibri"/>
                        </a:rPr>
                        <a:t>Flexiona la IFP; se abre en cintillas con quiasma de Camper [r15][r31]</a:t>
                      </a:r>
                    </a:p>
                  </a:txBody>
                  <a:tcPr>
                    <a:solidFill>
                      <a:srgbClr val="EEF3F4"/>
                    </a:solidFill>
                  </a:tcPr>
                </a:tc>
                <a:tc>
                  <a:txBody>
                    <a:bodyPr/>
                    <a:lstStyle/>
                    <a:p>
                      <a:r>
                        <a:rPr sz="1600">
                          <a:solidFill>
                            <a:srgbClr val="263238"/>
                          </a:solidFill>
                          <a:latin typeface="Calibri"/>
                        </a:rPr>
                        <a:t>En zona II se recomienda reparar FDS y FDP, a veces solo una cintilla [r1]</a:t>
                      </a:r>
                    </a:p>
                  </a:txBody>
                  <a:tcPr>
                    <a:solidFill>
                      <a:srgbClr val="EEF3F4"/>
                    </a:solidFill>
                  </a:tcPr>
                </a:tc>
              </a:tr>
              <a:tr h="457200">
                <a:tc>
                  <a:txBody>
                    <a:bodyPr/>
                    <a:lstStyle/>
                    <a:p>
                      <a:r>
                        <a:rPr sz="1600">
                          <a:solidFill>
                            <a:srgbClr val="263238"/>
                          </a:solidFill>
                          <a:latin typeface="Calibri"/>
                        </a:rPr>
                        <a:t>FDP</a:t>
                      </a:r>
                    </a:p>
                  </a:txBody>
                  <a:tcPr>
                    <a:solidFill>
                      <a:srgbClr val="FFFFFF"/>
                    </a:solidFill>
                  </a:tcPr>
                </a:tc>
                <a:tc>
                  <a:txBody>
                    <a:bodyPr/>
                    <a:lstStyle/>
                    <a:p>
                      <a:r>
                        <a:rPr sz="1600">
                          <a:solidFill>
                            <a:srgbClr val="263238"/>
                          </a:solidFill>
                          <a:latin typeface="Calibri"/>
                        </a:rPr>
                        <a:t>Flexiona la IFD; es el único flexor en zona I [r15][r1]</a:t>
                      </a:r>
                    </a:p>
                  </a:txBody>
                  <a:tcPr>
                    <a:solidFill>
                      <a:srgbClr val="FFFFFF"/>
                    </a:solidFill>
                  </a:tcPr>
                </a:tc>
                <a:tc>
                  <a:txBody>
                    <a:bodyPr/>
                    <a:lstStyle/>
                    <a:p>
                      <a:r>
                        <a:rPr sz="1600">
                          <a:solidFill>
                            <a:srgbClr val="263238"/>
                          </a:solidFill>
                          <a:latin typeface="Calibri"/>
                        </a:rPr>
                        <a:t>Su avulsión da el dedo de jersey [r15]</a:t>
                      </a:r>
                    </a:p>
                  </a:txBody>
                  <a:tcPr>
                    <a:solidFill>
                      <a:srgbClr val="FFFFFF"/>
                    </a:solidFill>
                  </a:tcPr>
                </a:tc>
              </a:tr>
              <a:tr h="457200">
                <a:tc>
                  <a:txBody>
                    <a:bodyPr/>
                    <a:lstStyle/>
                    <a:p>
                      <a:r>
                        <a:rPr sz="1600">
                          <a:solidFill>
                            <a:srgbClr val="263238"/>
                          </a:solidFill>
                          <a:latin typeface="Calibri"/>
                        </a:rPr>
                        <a:t>Polea A2</a:t>
                      </a:r>
                    </a:p>
                  </a:txBody>
                  <a:tcPr>
                    <a:solidFill>
                      <a:srgbClr val="EEF3F4"/>
                    </a:solidFill>
                  </a:tcPr>
                </a:tc>
                <a:tc>
                  <a:txBody>
                    <a:bodyPr/>
                    <a:lstStyle/>
                    <a:p>
                      <a:r>
                        <a:rPr sz="1600">
                          <a:solidFill>
                            <a:srgbClr val="263238"/>
                          </a:solidFill>
                          <a:latin typeface="Calibri"/>
                        </a:rPr>
                        <a:t>Longitud media 16,2 mm [r16]; su liberación aislada cambió la excursión 4,77 % [r38]</a:t>
                      </a:r>
                    </a:p>
                  </a:txBody>
                  <a:tcPr>
                    <a:solidFill>
                      <a:srgbClr val="EEF3F4"/>
                    </a:solidFill>
                  </a:tcPr>
                </a:tc>
                <a:tc>
                  <a:txBody>
                    <a:bodyPr/>
                    <a:lstStyle/>
                    <a:p>
                      <a:r>
                        <a:rPr sz="1600">
                          <a:solidFill>
                            <a:srgbClr val="263238"/>
                          </a:solidFill>
                          <a:latin typeface="Calibri"/>
                        </a:rPr>
                        <a:t>Se puede ventar si el foco la toca [r16]</a:t>
                      </a:r>
                    </a:p>
                  </a:txBody>
                  <a:tcPr>
                    <a:solidFill>
                      <a:srgbClr val="EEF3F4"/>
                    </a:solidFill>
                  </a:tcPr>
                </a:tc>
              </a:tr>
              <a:tr h="457200">
                <a:tc>
                  <a:txBody>
                    <a:bodyPr/>
                    <a:lstStyle/>
                    <a:p>
                      <a:r>
                        <a:rPr sz="1600">
                          <a:solidFill>
                            <a:srgbClr val="263238"/>
                          </a:solidFill>
                          <a:latin typeface="Calibri"/>
                        </a:rPr>
                        <a:t>Polea A4</a:t>
                      </a:r>
                    </a:p>
                  </a:txBody>
                  <a:tcPr>
                    <a:solidFill>
                      <a:srgbClr val="FFFFFF"/>
                    </a:solidFill>
                  </a:tcPr>
                </a:tc>
                <a:tc>
                  <a:txBody>
                    <a:bodyPr/>
                    <a:lstStyle/>
                    <a:p>
                      <a:r>
                        <a:rPr sz="1600">
                          <a:solidFill>
                            <a:srgbClr val="263238"/>
                          </a:solidFill>
                          <a:latin typeface="Calibri"/>
                        </a:rPr>
                        <a:t>Su liberación aislada cambió la excursión 3,88 % [r38]</a:t>
                      </a:r>
                    </a:p>
                  </a:txBody>
                  <a:tcPr>
                    <a:solidFill>
                      <a:srgbClr val="FFFFFF"/>
                    </a:solidFill>
                  </a:tcPr>
                </a:tc>
                <a:tc>
                  <a:txBody>
                    <a:bodyPr/>
                    <a:lstStyle/>
                    <a:p>
                      <a:r>
                        <a:rPr sz="1600">
                          <a:solidFill>
                            <a:srgbClr val="263238"/>
                          </a:solidFill>
                          <a:latin typeface="Calibri"/>
                        </a:rPr>
                        <a:t>Con A4 liberada el trabajo de flexión subió 2,6 % frente a 11,5 % con A4 intacta [r11]</a:t>
                      </a:r>
                    </a:p>
                  </a:txBody>
                  <a:tcPr>
                    <a:solidFill>
                      <a:srgbClr val="FFFFFF"/>
                    </a:solidFill>
                  </a:tcPr>
                </a:tc>
              </a:tr>
              <a:tr h="457200">
                <a:tc>
                  <a:txBody>
                    <a:bodyPr/>
                    <a:lstStyle/>
                    <a:p>
                      <a:r>
                        <a:rPr sz="1600">
                          <a:solidFill>
                            <a:srgbClr val="263238"/>
                          </a:solidFill>
                          <a:latin typeface="Calibri"/>
                        </a:rPr>
                        <a:t>Polea A1</a:t>
                      </a:r>
                    </a:p>
                  </a:txBody>
                  <a:tcPr>
                    <a:solidFill>
                      <a:srgbClr val="EEF3F4"/>
                    </a:solidFill>
                  </a:tcPr>
                </a:tc>
                <a:tc>
                  <a:txBody>
                    <a:bodyPr/>
                    <a:lstStyle/>
                    <a:p>
                      <a:r>
                        <a:rPr sz="1600">
                          <a:solidFill>
                            <a:srgbClr val="263238"/>
                          </a:solidFill>
                          <a:latin typeface="Calibri"/>
                        </a:rPr>
                        <a:t>Límite proximal de la zona II [r3]</a:t>
                      </a:r>
                    </a:p>
                  </a:txBody>
                  <a:tcPr>
                    <a:solidFill>
                      <a:srgbClr val="EEF3F4"/>
                    </a:solidFill>
                  </a:tcPr>
                </a:tc>
                <a:tc>
                  <a:txBody>
                    <a:bodyPr/>
                    <a:lstStyle/>
                    <a:p>
                      <a:r>
                        <a:rPr sz="1600">
                          <a:solidFill>
                            <a:srgbClr val="263238"/>
                          </a:solidFill>
                          <a:latin typeface="Calibri"/>
                        </a:rPr>
                        <a:t>Conservarla si otras poleas proximales están comprometidas [r38]</a:t>
                      </a:r>
                    </a:p>
                  </a:txBody>
                  <a:tcPr>
                    <a:solidFill>
                      <a:srgbClr val="EEF3F4"/>
                    </a:solidFill>
                  </a:tcPr>
                </a:tc>
              </a:tr>
              <a:tr h="457200">
                <a:tc>
                  <a:txBody>
                    <a:bodyPr/>
                    <a:lstStyle/>
                    <a:p>
                      <a:r>
                        <a:rPr sz="1600">
                          <a:solidFill>
                            <a:srgbClr val="263238"/>
                          </a:solidFill>
                          <a:latin typeface="Calibri"/>
                        </a:rPr>
                        <a:t>Quiasma de Camper</a:t>
                      </a:r>
                    </a:p>
                  </a:txBody>
                  <a:tcPr>
                    <a:solidFill>
                      <a:srgbClr val="FFFFFF"/>
                    </a:solidFill>
                  </a:tcPr>
                </a:tc>
                <a:tc>
                  <a:txBody>
                    <a:bodyPr/>
                    <a:lstStyle/>
                    <a:p>
                      <a:r>
                        <a:rPr sz="1600">
                          <a:solidFill>
                            <a:srgbClr val="263238"/>
                          </a:solidFill>
                          <a:latin typeface="Calibri"/>
                        </a:rPr>
                        <a:t>7 simétricos y 29 asimétricos en 9 manos de cadáver [r31]</a:t>
                      </a:r>
                    </a:p>
                  </a:txBody>
                  <a:tcPr>
                    <a:solidFill>
                      <a:srgbClr val="FFFFFF"/>
                    </a:solidFill>
                  </a:tcPr>
                </a:tc>
                <a:tc>
                  <a:txBody>
                    <a:bodyPr/>
                    <a:lstStyle/>
                    <a:p>
                      <a:r>
                        <a:rPr sz="1600">
                          <a:solidFill>
                            <a:srgbClr val="263238"/>
                          </a:solidFill>
                          <a:latin typeface="Calibri"/>
                        </a:rPr>
                        <a:t>Repare en posición anatómica [r17]</a:t>
                      </a:r>
                    </a:p>
                  </a:txBody>
                  <a:tcPr>
                    <a:solidFill>
                      <a:srgbClr val="FFFFFF"/>
                    </a:solidFill>
                  </a:tcPr>
                </a:tc>
              </a:tr>
              <a:tr h="457200">
                <a:tc>
                  <a:txBody>
                    <a:bodyPr/>
                    <a:lstStyle/>
                    <a:p>
                      <a:r>
                        <a:rPr sz="1600">
                          <a:solidFill>
                            <a:srgbClr val="263238"/>
                          </a:solidFill>
                          <a:latin typeface="Calibri"/>
                        </a:rPr>
                        <a:t>Nervio digital</a:t>
                      </a:r>
                    </a:p>
                  </a:txBody>
                  <a:tcPr>
                    <a:solidFill>
                      <a:srgbClr val="EEF3F4"/>
                    </a:solidFill>
                  </a:tcPr>
                </a:tc>
                <a:tc>
                  <a:txBody>
                    <a:bodyPr/>
                    <a:lstStyle/>
                    <a:p>
                      <a:r>
                        <a:rPr sz="1600">
                          <a:solidFill>
                            <a:srgbClr val="263238"/>
                          </a:solidFill>
                          <a:latin typeface="Calibri"/>
                        </a:rPr>
                        <a:t>Lesionado en 37 % de las lesiones tendinosas [r13]</a:t>
                      </a:r>
                    </a:p>
                  </a:txBody>
                  <a:tcPr>
                    <a:solidFill>
                      <a:srgbClr val="EEF3F4"/>
                    </a:solidFill>
                  </a:tcPr>
                </a:tc>
                <a:tc>
                  <a:txBody>
                    <a:bodyPr/>
                    <a:lstStyle/>
                    <a:p>
                      <a:r>
                        <a:rPr sz="1600">
                          <a:solidFill>
                            <a:srgbClr val="263238"/>
                          </a:solidFill>
                          <a:latin typeface="Calibri"/>
                        </a:rPr>
                        <a:t>Se repara después del tendón [r14]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dedo de jersey, pulgar, niños y lesión parcial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Mergoum A et al. BMJ Open Sport Exerc Med. 2025. doi:10.1136/bmjsem-2025-002475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la avulsión del FDP de la falange distal por una extensión forzada de la IFD flexionada [r15].</a:t>
            </a:r>
          </a:p>
          <a:p>
            <a:pPr marL="347472" indent="-347472">
              <a:spcAft>
                <a:spcPts val="1400"/>
              </a:spcAft>
              <a:buChar char="•"/>
            </a:pPr>
            <a:r>
              <a:rPr sz="2400">
                <a:solidFill>
                  <a:srgbClr val="263238"/>
                </a:solidFill>
                <a:latin typeface="Calibri"/>
              </a:rPr>
              <a:t>El dedo queda sin flexión activa de la IFD y algo más extendido en reposo que sus vecinos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dedo de jersey, pulgar, niños y lesión parcial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Lautenbach G et al. Hand (N Y). 2023. doi:10.1177/15589447211057295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 o sin sutura circunferencial, la sutura de 6 hebras dio un resultado de movilidad y fuerza similar [r47].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cambia en cada situación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[r45] Bruin LL et al. Hand (N Y). 2022. doi:10.1177/1558944720930294</a:t>
            </a:r>
          </a:p>
          <a:p>
            <a:r>
              <a:rPr sz="800">
                <a:solidFill>
                  <a:srgbClr val="5A6469"/>
                </a:solidFill>
                <a:latin typeface="Calibri"/>
              </a:rPr>
              <a:t>[r42] Chen J et al. J Hand Surg Eur Vol. 2024. doi:10.1177/17531934231182868</a:t>
            </a:r>
          </a:p>
          <a:p>
            <a:r>
              <a:rPr sz="800">
                <a:solidFill>
                  <a:srgbClr val="5A6469"/>
                </a:solidFill>
                <a:latin typeface="Calibri"/>
              </a:rPr>
              <a:t>[r43] Elliot D et al. J Hand Surg Br. 1994. doi:10.1016/0266-7681(94)90126-0</a:t>
            </a:r>
          </a:p>
          <a:p>
            <a:r>
              <a:rPr sz="800">
                <a:solidFill>
                  <a:srgbClr val="5A6469"/>
                </a:solidFill>
                <a:latin typeface="Calibri"/>
              </a:rPr>
              <a:t>[r29] Huynh MN et al. J Hand Microsurg. 2024. doi:10.1016/j.jham.2024.100062</a:t>
            </a:r>
          </a:p>
          <a:p>
            <a:r>
              <a:rPr sz="800">
                <a:solidFill>
                  <a:srgbClr val="5A6469"/>
                </a:solidFill>
                <a:latin typeface="Calibri"/>
              </a:rPr>
              <a:t>[r48] Lineberry KD et al. Plast Reconstr Surg. 2018. doi:10.1097/PRS.0000000000004290</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c>
                  <a:txBody>
                    <a:bodyPr/>
                    <a:lstStyle/>
                    <a:p>
                      <a:r>
                        <a:rPr sz="1600" b="1">
                          <a:solidFill>
                            <a:srgbClr val="FFFFFF"/>
                          </a:solidFill>
                          <a:latin typeface="Calibri"/>
                        </a:rPr>
                        <a:t>Dato</a:t>
                      </a:r>
                    </a:p>
                  </a:txBody>
                  <a:tcPr>
                    <a:solidFill>
                      <a:srgbClr val="0F5F6B"/>
                    </a:solidFill>
                  </a:tcPr>
                </a:tc>
              </a:tr>
              <a:tr h="457200">
                <a:tc>
                  <a:txBody>
                    <a:bodyPr/>
                    <a:lstStyle/>
                    <a:p>
                      <a:r>
                        <a:rPr sz="1600">
                          <a:solidFill>
                            <a:srgbClr val="263238"/>
                          </a:solidFill>
                          <a:latin typeface="Calibri"/>
                        </a:rPr>
                        <a:t>Dedo de jersey (zona I)</a:t>
                      </a:r>
                    </a:p>
                  </a:txBody>
                  <a:tcPr>
                    <a:solidFill>
                      <a:srgbClr val="EEF3F4"/>
                    </a:solidFill>
                  </a:tcPr>
                </a:tc>
                <a:tc>
                  <a:txBody>
                    <a:bodyPr/>
                    <a:lstStyle/>
                    <a:p>
                      <a:r>
                        <a:rPr sz="1600">
                          <a:solidFill>
                            <a:srgbClr val="263238"/>
                          </a:solidFill>
                          <a:latin typeface="Calibri"/>
                        </a:rPr>
                        <a:t>Reinserción o reparación; urgencia según el tipo</a:t>
                      </a:r>
                    </a:p>
                  </a:txBody>
                  <a:tcPr>
                    <a:solidFill>
                      <a:srgbClr val="EEF3F4"/>
                    </a:solidFill>
                  </a:tcPr>
                </a:tc>
                <a:tc>
                  <a:txBody>
                    <a:bodyPr/>
                    <a:lstStyle/>
                    <a:p>
                      <a:r>
                        <a:rPr sz="1600">
                          <a:solidFill>
                            <a:srgbClr val="263238"/>
                          </a:solidFill>
                          <a:latin typeface="Calibri"/>
                        </a:rPr>
                        <a:t>Anular afectado en 62 % [r15]; tiempo medio a cirugía 6,8 días [r40]</a:t>
                      </a:r>
                    </a:p>
                  </a:txBody>
                  <a:tcPr>
                    <a:solidFill>
                      <a:srgbClr val="EEF3F4"/>
                    </a:solidFill>
                  </a:tcPr>
                </a:tc>
              </a:tr>
              <a:tr h="457200">
                <a:tc>
                  <a:txBody>
                    <a:bodyPr/>
                    <a:lstStyle/>
                    <a:p>
                      <a:r>
                        <a:rPr sz="1600">
                          <a:solidFill>
                            <a:srgbClr val="263238"/>
                          </a:solidFill>
                          <a:latin typeface="Calibri"/>
                        </a:rPr>
                        <a:t>Pulgar (FPL)</a:t>
                      </a:r>
                    </a:p>
                  </a:txBody>
                  <a:tcPr>
                    <a:solidFill>
                      <a:srgbClr val="FFFFFF"/>
                    </a:solidFill>
                  </a:tcPr>
                </a:tc>
                <a:tc>
                  <a:txBody>
                    <a:bodyPr/>
                    <a:lstStyle/>
                    <a:p>
                      <a:r>
                        <a:rPr sz="1600">
                          <a:solidFill>
                            <a:srgbClr val="263238"/>
                          </a:solidFill>
                          <a:latin typeface="Calibri"/>
                        </a:rPr>
                        <a:t>Mayor riesgo de rotura y reoperación</a:t>
                      </a:r>
                    </a:p>
                  </a:txBody>
                  <a:tcPr>
                    <a:solidFill>
                      <a:srgbClr val="FFFFFF"/>
                    </a:solidFill>
                  </a:tcPr>
                </a:tc>
                <a:tc>
                  <a:txBody>
                    <a:bodyPr/>
                    <a:lstStyle/>
                    <a:p>
                      <a:r>
                        <a:rPr sz="1600">
                          <a:solidFill>
                            <a:srgbClr val="263238"/>
                          </a:solidFill>
                          <a:latin typeface="Calibri"/>
                        </a:rPr>
                        <a:t>Rotura 16,6 % en pulgares frente a 5,8 % en dedos [r43]; reoperación 17 % [r45]</a:t>
                      </a:r>
                    </a:p>
                  </a:txBody>
                  <a:tcPr>
                    <a:solidFill>
                      <a:srgbClr val="FFFFFF"/>
                    </a:solidFill>
                  </a:tcPr>
                </a:tc>
              </a:tr>
              <a:tr h="457200">
                <a:tc>
                  <a:txBody>
                    <a:bodyPr/>
                    <a:lstStyle/>
                    <a:p>
                      <a:r>
                        <a:rPr sz="1600">
                          <a:solidFill>
                            <a:srgbClr val="263238"/>
                          </a:solidFill>
                          <a:latin typeface="Calibri"/>
                        </a:rPr>
                        <a:t>Niños</a:t>
                      </a:r>
                    </a:p>
                  </a:txBody>
                  <a:tcPr>
                    <a:solidFill>
                      <a:srgbClr val="EEF3F4"/>
                    </a:solidFill>
                  </a:tcPr>
                </a:tc>
                <a:tc>
                  <a:txBody>
                    <a:bodyPr/>
                    <a:lstStyle/>
                    <a:p>
                      <a:r>
                        <a:rPr sz="1600">
                          <a:solidFill>
                            <a:srgbClr val="263238"/>
                          </a:solidFill>
                          <a:latin typeface="Calibri"/>
                        </a:rPr>
                        <a:t>Reparación primaria y protocolo adaptado</a:t>
                      </a:r>
                    </a:p>
                  </a:txBody>
                  <a:tcPr>
                    <a:solidFill>
                      <a:srgbClr val="EEF3F4"/>
                    </a:solidFill>
                  </a:tcPr>
                </a:tc>
                <a:tc>
                  <a:txBody>
                    <a:bodyPr/>
                    <a:lstStyle/>
                    <a:p>
                      <a:r>
                        <a:rPr sz="1600">
                          <a:solidFill>
                            <a:srgbClr val="263238"/>
                          </a:solidFill>
                          <a:latin typeface="Calibri"/>
                        </a:rPr>
                        <a:t>15 roturas en 748 dedos [r29]</a:t>
                      </a:r>
                    </a:p>
                  </a:txBody>
                  <a:tcPr>
                    <a:solidFill>
                      <a:srgbClr val="EEF3F4"/>
                    </a:solidFill>
                  </a:tcPr>
                </a:tc>
              </a:tr>
              <a:tr h="457200">
                <a:tc>
                  <a:txBody>
                    <a:bodyPr/>
                    <a:lstStyle/>
                    <a:p>
                      <a:r>
                        <a:rPr sz="1600">
                          <a:solidFill>
                            <a:srgbClr val="263238"/>
                          </a:solidFill>
                          <a:latin typeface="Calibri"/>
                        </a:rPr>
                        <a:t>Lesión parcial</a:t>
                      </a:r>
                    </a:p>
                  </a:txBody>
                  <a:tcPr>
                    <a:solidFill>
                      <a:srgbClr val="FFFFFF"/>
                    </a:solidFill>
                  </a:tcPr>
                </a:tc>
                <a:tc>
                  <a:txBody>
                    <a:bodyPr/>
                    <a:lstStyle/>
                    <a:p>
                      <a:r>
                        <a:rPr sz="1600">
                          <a:solidFill>
                            <a:srgbClr val="263238"/>
                          </a:solidFill>
                          <a:latin typeface="Calibri"/>
                        </a:rPr>
                        <a:t>Explorar solo con duda, disparo o atrapamiento</a:t>
                      </a:r>
                    </a:p>
                  </a:txBody>
                  <a:tcPr>
                    <a:solidFill>
                      <a:srgbClr val="FFFFFF"/>
                    </a:solidFill>
                  </a:tcPr>
                </a:tc>
                <a:tc>
                  <a:txBody>
                    <a:bodyPr/>
                    <a:lstStyle/>
                    <a:p>
                      <a:r>
                        <a:rPr sz="1600">
                          <a:solidFill>
                            <a:srgbClr val="263238"/>
                          </a:solidFill>
                          <a:latin typeface="Calibri"/>
                        </a:rPr>
                        <a:t>Hasta 90 % de la sección puede tratarse sin reparar [r48]</a:t>
                      </a:r>
                    </a:p>
                  </a:txBody>
                  <a:tcPr>
                    <a:solidFill>
                      <a:srgbClr val="FFFFFF"/>
                    </a:solidFill>
                  </a:tcPr>
                </a:tc>
              </a:tr>
              <a:tr h="457200">
                <a:tc>
                  <a:txBody>
                    <a:bodyPr/>
                    <a:lstStyle/>
                    <a:p>
                      <a:r>
                        <a:rPr sz="1600">
                          <a:solidFill>
                            <a:srgbClr val="263238"/>
                          </a:solidFill>
                          <a:latin typeface="Calibri"/>
                        </a:rPr>
                        <a:t>Zona V</a:t>
                      </a:r>
                    </a:p>
                  </a:txBody>
                  <a:tcPr>
                    <a:solidFill>
                      <a:srgbClr val="EEF3F4"/>
                    </a:solidFill>
                  </a:tcPr>
                </a:tc>
                <a:tc>
                  <a:txBody>
                    <a:bodyPr/>
                    <a:lstStyle/>
                    <a:p>
                      <a:r>
                        <a:rPr sz="1600">
                          <a:solidFill>
                            <a:srgbClr val="263238"/>
                          </a:solidFill>
                          <a:latin typeface="Calibri"/>
                        </a:rPr>
                        <a:t>Pensar en nervios y arterias</a:t>
                      </a:r>
                    </a:p>
                  </a:txBody>
                  <a:tcPr>
                    <a:solidFill>
                      <a:srgbClr val="EEF3F4"/>
                    </a:solidFill>
                  </a:tcPr>
                </a:tc>
                <a:tc>
                  <a:txBody>
                    <a:bodyPr/>
                    <a:lstStyle/>
                    <a:p>
                      <a:r>
                        <a:rPr sz="1600">
                          <a:solidFill>
                            <a:srgbClr val="263238"/>
                          </a:solidFill>
                          <a:latin typeface="Calibri"/>
                        </a:rPr>
                        <a:t>Peores resultados con varios tendones [r42]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cuánta fuerza exige la mano y cuánta da la reparación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Schuind F et al. J Hand Surg Am. 1992. doi:10.1016/0363-5023(92)90408-h</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5 pacientes operados de túnel carpiano se midió la fuerza dentro del tendón: hasta 0,9 kgf en la movilización pasiva de los dedos… [r51]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Fuerza dentro del tendón flexor según la actividad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Schuind F et al. J Hand Surg Am. 1992. doi:10.1016/0363-5023(92)90408-h</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Aumento del trabajo de flexión tras reparar el FDP junto a A4, frente al tendón intacto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Franko OI et al. J Hand Surg Am. 2011. doi:10.1016/j.jhsa.2010.11.041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Nutrición y cicatrización del tendón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tendón recibe sangre por vasos longitudinales que entran en la palma y por los vincula, y se nutre además del líquido sinovial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Nutrición y cicatrización del tendón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Griffin M et al. Open Orthop J. 2012. doi:10.2174/1874325001206010028</a:t>
            </a:r>
          </a:p>
          <a:p>
            <a:r>
              <a:rPr sz="800">
                <a:solidFill>
                  <a:srgbClr val="5A6469"/>
                </a:solidFill>
                <a:latin typeface="Calibri"/>
              </a:rPr>
              <a:t>[r9] Stewart DA et al. J Hand Surg Am. 2007. doi:10.1016/j.jhsa.2007.05.017</a:t>
            </a:r>
          </a:p>
          <a:p>
            <a:r>
              <a:rPr sz="800">
                <a:solidFill>
                  <a:srgbClr val="5A6469"/>
                </a:solidFill>
                <a:latin typeface="Calibri"/>
              </a:rPr>
              <a:t>[r28] McBeath R et al. Hand Clin. 2023. doi:10.1016/j.hcl.2023.01.002</a:t>
            </a:r>
          </a:p>
          <a:p>
            <a:r>
              <a:rPr sz="800">
                <a:solidFill>
                  <a:srgbClr val="5A6469"/>
                </a:solidFill>
                <a:latin typeface="Calibri"/>
              </a:rPr>
              <a:t>[r62] Ochiai N et al. I. 1979. doi:10.1016/s0363-5023(79)80068-4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eso un dedo que flexiona no descarta una sección.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Nutrición y cicatrización del tendón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 el tendón se mueve, cicatriza más rápido, queda más fuerte y se pega menos que si se inmoviliza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a:p>
            <a:r>
              <a:rPr sz="1000">
                <a:solidFill>
                  <a:srgbClr val="5A6469"/>
                </a:solidFill>
                <a:latin typeface="Calibri"/>
              </a:rPr>
              <a:t>[r4] Heegaard B et al. JPRAS Open. 2025. doi:10.1016/j.jpra.2025.08.021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zonas se numeran de I a V en sentido distal a proximal [r1]; una cohorte danesa las definió según la clasificación de Verdan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Zonas de los flexores y qué tiene cada una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[r42] Chen J et al. J Hand Surg Eur Vol. 2024. doi:10.1177/17531934231182868</a:t>
            </a:r>
          </a:p>
          <a:p>
            <a:r>
              <a:rPr sz="800">
                <a:solidFill>
                  <a:srgbClr val="5A6469"/>
                </a:solidFill>
                <a:latin typeface="Calibri"/>
              </a:rPr>
              <a:t>[r3] Douwes TA et al. Hand Surg Rehabil. 2025. doi:10.1016/j.hansur.2025.102230</a:t>
            </a:r>
          </a:p>
          <a:p>
            <a:r>
              <a:rPr sz="800">
                <a:solidFill>
                  <a:srgbClr val="5A6469"/>
                </a:solidFill>
                <a:latin typeface="Calibri"/>
              </a:rPr>
              <a:t>[r1] Griffin M et al. Open Orthop J. 2012. doi:10.2174/1874325001206010028</a:t>
            </a:r>
          </a:p>
          <a:p>
            <a:r>
              <a:rPr sz="800">
                <a:solidFill>
                  <a:srgbClr val="5A6469"/>
                </a:solidFill>
                <a:latin typeface="Calibri"/>
              </a:rPr>
              <a:t>[r4] Heegaard B et al. JPRAS Open. 2025. doi:10.1016/j.jpra.2025.08.021</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Zona</a:t>
                      </a:r>
                    </a:p>
                  </a:txBody>
                  <a:tcPr>
                    <a:solidFill>
                      <a:srgbClr val="0F5F6B"/>
                    </a:solidFill>
                  </a:tcPr>
                </a:tc>
                <a:tc>
                  <a:txBody>
                    <a:bodyPr/>
                    <a:lstStyle/>
                    <a:p>
                      <a:r>
                        <a:rPr sz="1600" b="1">
                          <a:solidFill>
                            <a:srgbClr val="FFFFFF"/>
                          </a:solidFill>
                          <a:latin typeface="Calibri"/>
                        </a:rPr>
                        <a:t>Límites</a:t>
                      </a:r>
                    </a:p>
                  </a:txBody>
                  <a:tcPr>
                    <a:solidFill>
                      <a:srgbClr val="0F5F6B"/>
                    </a:solidFill>
                  </a:tcPr>
                </a:tc>
                <a:tc>
                  <a:txBody>
                    <a:bodyPr/>
                    <a:lstStyle/>
                    <a:p>
                      <a:r>
                        <a:rPr sz="1600" b="1">
                          <a:solidFill>
                            <a:srgbClr val="FFFFFF"/>
                          </a:solidFill>
                          <a:latin typeface="Calibri"/>
                        </a:rPr>
                        <a:t>Por qué importa</a:t>
                      </a:r>
                    </a:p>
                  </a:txBody>
                  <a:tcPr>
                    <a:solidFill>
                      <a:srgbClr val="0F5F6B"/>
                    </a:solidFill>
                  </a:tcPr>
                </a:tc>
              </a:tr>
              <a:tr h="457200">
                <a:tc>
                  <a:txBody>
                    <a:bodyPr/>
                    <a:lstStyle/>
                    <a:p>
                      <a:r>
                        <a:rPr sz="1600">
                          <a:solidFill>
                            <a:srgbClr val="263238"/>
                          </a:solidFill>
                          <a:latin typeface="Calibri"/>
                        </a:rPr>
                        <a:t>I</a:t>
                      </a:r>
                    </a:p>
                  </a:txBody>
                  <a:tcPr>
                    <a:solidFill>
                      <a:srgbClr val="EEF3F4"/>
                    </a:solidFill>
                  </a:tcPr>
                </a:tc>
                <a:tc>
                  <a:txBody>
                    <a:bodyPr/>
                    <a:lstStyle/>
                    <a:p>
                      <a:r>
                        <a:rPr sz="1600">
                          <a:solidFill>
                            <a:srgbClr val="263238"/>
                          </a:solidFill>
                          <a:latin typeface="Calibri"/>
                        </a:rPr>
                        <a:t>Distal a la inserción del FDS; solo el FDP [r1]</a:t>
                      </a:r>
                    </a:p>
                  </a:txBody>
                  <a:tcPr>
                    <a:solidFill>
                      <a:srgbClr val="EEF3F4"/>
                    </a:solidFill>
                  </a:tcPr>
                </a:tc>
                <a:tc>
                  <a:txBody>
                    <a:bodyPr/>
                    <a:lstStyle/>
                    <a:p>
                      <a:r>
                        <a:rPr sz="1600">
                          <a:solidFill>
                            <a:srgbClr val="263238"/>
                          </a:solidFill>
                          <a:latin typeface="Calibri"/>
                        </a:rPr>
                        <a:t>Muchas unidades reparan el FDP a cualquier remanente corto con 10 hebras o más [r42]</a:t>
                      </a:r>
                    </a:p>
                  </a:txBody>
                  <a:tcPr>
                    <a:solidFill>
                      <a:srgbClr val="EEF3F4"/>
                    </a:solidFill>
                  </a:tcPr>
                </a:tc>
              </a:tr>
              <a:tr h="457200">
                <a:tc>
                  <a:txBody>
                    <a:bodyPr/>
                    <a:lstStyle/>
                    <a:p>
                      <a:r>
                        <a:rPr sz="1600">
                          <a:solidFill>
                            <a:srgbClr val="263238"/>
                          </a:solidFill>
                          <a:latin typeface="Calibri"/>
                        </a:rPr>
                        <a:t>II</a:t>
                      </a:r>
                    </a:p>
                  </a:txBody>
                  <a:tcPr>
                    <a:solidFill>
                      <a:srgbClr val="FFFFFF"/>
                    </a:solidFill>
                  </a:tcPr>
                </a:tc>
                <a:tc>
                  <a:txBody>
                    <a:bodyPr/>
                    <a:lstStyle/>
                    <a:p>
                      <a:r>
                        <a:rPr sz="1600">
                          <a:solidFill>
                            <a:srgbClr val="263238"/>
                          </a:solidFill>
                          <a:latin typeface="Calibri"/>
                        </a:rPr>
                        <a:t>De la inserción del FDS a la polea A1; FDS y FDP en la vaina [r3]</a:t>
                      </a:r>
                    </a:p>
                  </a:txBody>
                  <a:tcPr>
                    <a:solidFill>
                      <a:srgbClr val="FFFFFF"/>
                    </a:solidFill>
                  </a:tcPr>
                </a:tc>
                <a:tc>
                  <a:txBody>
                    <a:bodyPr/>
                    <a:lstStyle/>
                    <a:p>
                      <a:r>
                        <a:rPr sz="1600">
                          <a:solidFill>
                            <a:srgbClr val="263238"/>
                          </a:solidFill>
                          <a:latin typeface="Calibri"/>
                        </a:rPr>
                        <a:t>La de peor pronóstico y mayor tasa de complicaciones [r4]</a:t>
                      </a:r>
                    </a:p>
                  </a:txBody>
                  <a:tcPr>
                    <a:solidFill>
                      <a:srgbClr val="FFFFFF"/>
                    </a:solidFill>
                  </a:tcPr>
                </a:tc>
              </a:tr>
              <a:tr h="457200">
                <a:tc>
                  <a:txBody>
                    <a:bodyPr/>
                    <a:lstStyle/>
                    <a:p>
                      <a:r>
                        <a:rPr sz="1600">
                          <a:solidFill>
                            <a:srgbClr val="263238"/>
                          </a:solidFill>
                          <a:latin typeface="Calibri"/>
                        </a:rPr>
                        <a:t>III</a:t>
                      </a:r>
                    </a:p>
                  </a:txBody>
                  <a:tcPr>
                    <a:solidFill>
                      <a:srgbClr val="EEF3F4"/>
                    </a:solidFill>
                  </a:tcPr>
                </a:tc>
                <a:tc>
                  <a:txBody>
                    <a:bodyPr/>
                    <a:lstStyle/>
                    <a:p>
                      <a:r>
                        <a:rPr sz="1600">
                          <a:solidFill>
                            <a:srgbClr val="263238"/>
                          </a:solidFill>
                          <a:latin typeface="Calibri"/>
                        </a:rPr>
                        <a:t>De A1 al borde distal del ligamento transverso; nervios y vasos con frecuencia afectados [r1]</a:t>
                      </a:r>
                    </a:p>
                  </a:txBody>
                  <a:tcPr>
                    <a:solidFill>
                      <a:srgbClr val="EEF3F4"/>
                    </a:solidFill>
                  </a:tcPr>
                </a:tc>
                <a:tc>
                  <a:txBody>
                    <a:bodyPr/>
                    <a:lstStyle/>
                    <a:p>
                      <a:r>
                        <a:rPr sz="1600">
                          <a:solidFill>
                            <a:srgbClr val="263238"/>
                          </a:solidFill>
                          <a:latin typeface="Calibri"/>
                        </a:rPr>
                        <a:t>Mejor pronóstico, más espacio [r1]</a:t>
                      </a:r>
                    </a:p>
                  </a:txBody>
                  <a:tcPr>
                    <a:solidFill>
                      <a:srgbClr val="EEF3F4"/>
                    </a:solidFill>
                  </a:tcPr>
                </a:tc>
              </a:tr>
              <a:tr h="457200">
                <a:tc>
                  <a:txBody>
                    <a:bodyPr/>
                    <a:lstStyle/>
                    <a:p>
                      <a:r>
                        <a:rPr sz="1600">
                          <a:solidFill>
                            <a:srgbClr val="263238"/>
                          </a:solidFill>
                          <a:latin typeface="Calibri"/>
                        </a:rPr>
                        <a:t>IV</a:t>
                      </a:r>
                    </a:p>
                  </a:txBody>
                  <a:tcPr>
                    <a:solidFill>
                      <a:srgbClr val="FFFFFF"/>
                    </a:solidFill>
                  </a:tcPr>
                </a:tc>
                <a:tc>
                  <a:txBody>
                    <a:bodyPr/>
                    <a:lstStyle/>
                    <a:p>
                      <a:r>
                        <a:rPr sz="1600">
                          <a:solidFill>
                            <a:srgbClr val="263238"/>
                          </a:solidFill>
                          <a:latin typeface="Calibri"/>
                        </a:rPr>
                        <a:t>Tendones dentro del túnel carpiano [r1]</a:t>
                      </a:r>
                    </a:p>
                  </a:txBody>
                  <a:tcPr>
                    <a:solidFill>
                      <a:srgbClr val="FFFFFF"/>
                    </a:solidFill>
                  </a:tcPr>
                </a:tc>
                <a:tc>
                  <a:txBody>
                    <a:bodyPr/>
                    <a:lstStyle/>
                    <a:p>
                      <a:r>
                        <a:rPr sz="1600">
                          <a:solidFill>
                            <a:srgbClr val="263238"/>
                          </a:solidFill>
                          <a:latin typeface="Calibri"/>
                        </a:rPr>
                        <a:t>Puede requerirse dividir el ligamento transverso en escalón [r1]</a:t>
                      </a:r>
                    </a:p>
                  </a:txBody>
                  <a:tcPr>
                    <a:solidFill>
                      <a:srgbClr val="FFFFFF"/>
                    </a:solidFill>
                  </a:tcPr>
                </a:tc>
              </a:tr>
              <a:tr h="457200">
                <a:tc>
                  <a:txBody>
                    <a:bodyPr/>
                    <a:lstStyle/>
                    <a:p>
                      <a:r>
                        <a:rPr sz="1600">
                          <a:solidFill>
                            <a:srgbClr val="263238"/>
                          </a:solidFill>
                          <a:latin typeface="Calibri"/>
                        </a:rPr>
                        <a:t>V</a:t>
                      </a:r>
                    </a:p>
                  </a:txBody>
                  <a:tcPr>
                    <a:solidFill>
                      <a:srgbClr val="EEF3F4"/>
                    </a:solidFill>
                  </a:tcPr>
                </a:tc>
                <a:tc>
                  <a:txBody>
                    <a:bodyPr/>
                    <a:lstStyle/>
                    <a:p>
                      <a:r>
                        <a:rPr sz="1600">
                          <a:solidFill>
                            <a:srgbClr val="263238"/>
                          </a:solidFill>
                          <a:latin typeface="Calibri"/>
                        </a:rPr>
                        <a:t>Antebrazo proximal al túnel carpiano [r1]</a:t>
                      </a:r>
                    </a:p>
                  </a:txBody>
                  <a:tcPr>
                    <a:solidFill>
                      <a:srgbClr val="EEF3F4"/>
                    </a:solidFill>
                  </a:tcPr>
                </a:tc>
                <a:tc>
                  <a:txBody>
                    <a:bodyPr/>
                    <a:lstStyle/>
                    <a:p>
                      <a:r>
                        <a:rPr sz="1600">
                          <a:solidFill>
                            <a:srgbClr val="263238"/>
                          </a:solidFill>
                          <a:latin typeface="Calibri"/>
                        </a:rPr>
                        <a:t>Muñeca en espagueti: nervios y arterias [r1]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Leddy y Packer, con las adiciones posteriores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Hoppe PL et al. J Clin Med. 2024. doi:10.3390/jcm13216540</a:t>
            </a:r>
          </a:p>
          <a:p>
            <a:r>
              <a:rPr sz="1000">
                <a:solidFill>
                  <a:srgbClr val="5A6469"/>
                </a:solidFill>
                <a:latin typeface="Calibri"/>
              </a:rPr>
              <a:t>[r15] Mergoum A et al. BMJ Open Sport Exerc Med. 2025. doi:10.1136/bmjsem-2025-002475</a:t>
            </a:r>
          </a:p>
          <a:p>
            <a:r>
              <a:rPr sz="1000">
                <a:solidFill>
                  <a:srgbClr val="5A6469"/>
                </a:solidFill>
                <a:latin typeface="Calibri"/>
              </a:rPr>
              <a:t>[r41] Poggetti A et al. 2025. doi:10.1016/j.jcot.2025.102956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a:t>
                      </a:r>
                    </a:p>
                  </a:txBody>
                  <a:tcPr>
                    <a:solidFill>
                      <a:srgbClr val="0F5F6B"/>
                    </a:solidFill>
                  </a:tcPr>
                </a:tc>
                <a:tc>
                  <a:txBody>
                    <a:bodyPr/>
                    <a:lstStyle/>
                    <a:p>
                      <a:r>
                        <a:rPr sz="1600" b="1">
                          <a:solidFill>
                            <a:srgbClr val="FFFFFF"/>
                          </a:solidFill>
                          <a:latin typeface="Calibri"/>
                        </a:rPr>
                        <a:t>Qué es</a:t>
                      </a:r>
                    </a:p>
                  </a:txBody>
                  <a:tcPr>
                    <a:solidFill>
                      <a:srgbClr val="0F5F6B"/>
                    </a:solidFill>
                  </a:tcPr>
                </a:tc>
                <a:tc>
                  <a:txBody>
                    <a:bodyPr/>
                    <a:lstStyle/>
                    <a:p>
                      <a:r>
                        <a:rPr sz="1600" b="1">
                          <a:solidFill>
                            <a:srgbClr val="FFFFFF"/>
                          </a:solidFill>
                          <a:latin typeface="Calibri"/>
                        </a:rPr>
                        <a:t>Para qué sirve</a:t>
                      </a:r>
                    </a:p>
                  </a:txBody>
                  <a:tcPr>
                    <a:solidFill>
                      <a:srgbClr val="0F5F6B"/>
                    </a:solidFill>
                  </a:tcPr>
                </a:tc>
              </a:tr>
              <a:tr h="457200">
                <a:tc>
                  <a:txBody>
                    <a:bodyPr/>
                    <a:lstStyle/>
                    <a:p>
                      <a:r>
                        <a:rPr sz="1600">
                          <a:solidFill>
                            <a:srgbClr val="263238"/>
                          </a:solidFill>
                          <a:latin typeface="Calibri"/>
                        </a:rPr>
                        <a:t>I</a:t>
                      </a:r>
                    </a:p>
                  </a:txBody>
                  <a:tcPr>
                    <a:solidFill>
                      <a:srgbClr val="EEF3F4"/>
                    </a:solidFill>
                  </a:tcPr>
                </a:tc>
                <a:tc>
                  <a:txBody>
                    <a:bodyPr/>
                    <a:lstStyle/>
                    <a:p>
                      <a:r>
                        <a:rPr sz="1600">
                          <a:solidFill>
                            <a:srgbClr val="263238"/>
                          </a:solidFill>
                          <a:latin typeface="Calibri"/>
                        </a:rPr>
                        <a:t>Avulsión del tendón que se retrae a la palma [r30]</a:t>
                      </a:r>
                    </a:p>
                  </a:txBody>
                  <a:tcPr>
                    <a:solidFill>
                      <a:srgbClr val="EEF3F4"/>
                    </a:solidFill>
                  </a:tcPr>
                </a:tc>
                <a:tc>
                  <a:txBody>
                    <a:bodyPr/>
                    <a:lstStyle/>
                    <a:p>
                      <a:r>
                        <a:rPr sz="1600">
                          <a:solidFill>
                            <a:srgbClr val="263238"/>
                          </a:solidFill>
                          <a:latin typeface="Calibri"/>
                        </a:rPr>
                        <a:t>Más urgencia: el cabo retraído lesiona los vincula y arriesga la irrigación [r15]</a:t>
                      </a:r>
                    </a:p>
                  </a:txBody>
                  <a:tcPr>
                    <a:solidFill>
                      <a:srgbClr val="EEF3F4"/>
                    </a:solidFill>
                  </a:tcPr>
                </a:tc>
              </a:tr>
              <a:tr h="457200">
                <a:tc>
                  <a:txBody>
                    <a:bodyPr/>
                    <a:lstStyle/>
                    <a:p>
                      <a:r>
                        <a:rPr sz="1600">
                          <a:solidFill>
                            <a:srgbClr val="263238"/>
                          </a:solidFill>
                          <a:latin typeface="Calibri"/>
                        </a:rPr>
                        <a:t>II</a:t>
                      </a:r>
                    </a:p>
                  </a:txBody>
                  <a:tcPr>
                    <a:solidFill>
                      <a:srgbClr val="FFFFFF"/>
                    </a:solidFill>
                  </a:tcPr>
                </a:tc>
                <a:tc>
                  <a:txBody>
                    <a:bodyPr/>
                    <a:lstStyle/>
                    <a:p>
                      <a:r>
                        <a:rPr sz="1600">
                          <a:solidFill>
                            <a:srgbClr val="263238"/>
                          </a:solidFill>
                          <a:latin typeface="Calibri"/>
                        </a:rPr>
                        <a:t>Avulsión que se retrae hasta la IFP, con o sin esquirla [r30]</a:t>
                      </a:r>
                    </a:p>
                  </a:txBody>
                  <a:tcPr>
                    <a:solidFill>
                      <a:srgbClr val="FFFFFF"/>
                    </a:solidFill>
                  </a:tcPr>
                </a:tc>
                <a:tc>
                  <a:txBody>
                    <a:bodyPr/>
                    <a:lstStyle/>
                    <a:p>
                      <a:r>
                        <a:rPr sz="1600">
                          <a:solidFill>
                            <a:srgbClr val="263238"/>
                          </a:solidFill>
                          <a:latin typeface="Calibri"/>
                        </a:rPr>
                        <a:t>Se usó para comparar técnicas de fijación [r41]</a:t>
                      </a:r>
                    </a:p>
                  </a:txBody>
                  <a:tcPr>
                    <a:solidFill>
                      <a:srgbClr val="FFFFFF"/>
                    </a:solidFill>
                  </a:tcPr>
                </a:tc>
              </a:tr>
              <a:tr h="457200">
                <a:tc>
                  <a:txBody>
                    <a:bodyPr/>
                    <a:lstStyle/>
                    <a:p>
                      <a:r>
                        <a:rPr sz="1600">
                          <a:solidFill>
                            <a:srgbClr val="263238"/>
                          </a:solidFill>
                          <a:latin typeface="Calibri"/>
                        </a:rPr>
                        <a:t>III</a:t>
                      </a:r>
                    </a:p>
                  </a:txBody>
                  <a:tcPr>
                    <a:solidFill>
                      <a:srgbClr val="EEF3F4"/>
                    </a:solidFill>
                  </a:tcPr>
                </a:tc>
                <a:tc>
                  <a:txBody>
                    <a:bodyPr/>
                    <a:lstStyle/>
                    <a:p>
                      <a:r>
                        <a:rPr sz="1600">
                          <a:solidFill>
                            <a:srgbClr val="263238"/>
                          </a:solidFill>
                          <a:latin typeface="Calibri"/>
                        </a:rPr>
                        <a:t>Avulsión ósea mayor que no pasa de A4 [r30]</a:t>
                      </a:r>
                    </a:p>
                  </a:txBody>
                  <a:tcPr>
                    <a:solidFill>
                      <a:srgbClr val="EEF3F4"/>
                    </a:solidFill>
                  </a:tcPr>
                </a:tc>
                <a:tc>
                  <a:txBody>
                    <a:bodyPr/>
                    <a:lstStyle/>
                    <a:p>
                      <a:r>
                        <a:rPr sz="1600">
                          <a:solidFill>
                            <a:srgbClr val="263238"/>
                          </a:solidFill>
                          <a:latin typeface="Calibri"/>
                        </a:rPr>
                        <a:t>El fragmento grande frena la retracción en A4 [r30]</a:t>
                      </a:r>
                    </a:p>
                  </a:txBody>
                  <a:tcPr>
                    <a:solidFill>
                      <a:srgbClr val="EEF3F4"/>
                    </a:solidFill>
                  </a:tcPr>
                </a:tc>
              </a:tr>
              <a:tr h="457200">
                <a:tc>
                  <a:txBody>
                    <a:bodyPr/>
                    <a:lstStyle/>
                    <a:p>
                      <a:r>
                        <a:rPr sz="1600">
                          <a:solidFill>
                            <a:srgbClr val="263238"/>
                          </a:solidFill>
                          <a:latin typeface="Calibri"/>
                        </a:rPr>
                        <a:t>IV</a:t>
                      </a:r>
                    </a:p>
                  </a:txBody>
                  <a:tcPr>
                    <a:solidFill>
                      <a:srgbClr val="FFFFFF"/>
                    </a:solidFill>
                  </a:tcPr>
                </a:tc>
                <a:tc>
                  <a:txBody>
                    <a:bodyPr/>
                    <a:lstStyle/>
                    <a:p>
                      <a:r>
                        <a:rPr sz="1600">
                          <a:solidFill>
                            <a:srgbClr val="263238"/>
                          </a:solidFill>
                          <a:latin typeface="Calibri"/>
                        </a:rPr>
                        <a:t>Avulsión ósea más avulsión del tendón desde el fragmento [r30]</a:t>
                      </a:r>
                    </a:p>
                  </a:txBody>
                  <a:tcPr>
                    <a:solidFill>
                      <a:srgbClr val="FFFFFF"/>
                    </a:solidFill>
                  </a:tcPr>
                </a:tc>
                <a:tc>
                  <a:txBody>
                    <a:bodyPr/>
                    <a:lstStyle/>
                    <a:p>
                      <a:r>
                        <a:rPr sz="1600">
                          <a:solidFill>
                            <a:srgbClr val="263238"/>
                          </a:solidFill>
                          <a:latin typeface="Calibri"/>
                        </a:rPr>
                        <a:t>Más complejo: hueso y tendón [r30]</a:t>
                      </a:r>
                    </a:p>
                  </a:txBody>
                  <a:tcPr>
                    <a:solidFill>
                      <a:srgbClr val="FFFFFF"/>
                    </a:solidFill>
                  </a:tcPr>
                </a:tc>
              </a:tr>
              <a:tr h="457200">
                <a:tc>
                  <a:txBody>
                    <a:bodyPr/>
                    <a:lstStyle/>
                    <a:p>
                      <a:r>
                        <a:rPr sz="1600">
                          <a:solidFill>
                            <a:srgbClr val="263238"/>
                          </a:solidFill>
                          <a:latin typeface="Calibri"/>
                        </a:rPr>
                        <a:t>V</a:t>
                      </a:r>
                    </a:p>
                  </a:txBody>
                  <a:tcPr>
                    <a:solidFill>
                      <a:srgbClr val="EEF3F4"/>
                    </a:solidFill>
                  </a:tcPr>
                </a:tc>
                <a:tc>
                  <a:txBody>
                    <a:bodyPr/>
                    <a:lstStyle/>
                    <a:p>
                      <a:r>
                        <a:rPr sz="1600">
                          <a:solidFill>
                            <a:srgbClr val="263238"/>
                          </a:solidFill>
                          <a:latin typeface="Calibri"/>
                        </a:rPr>
                        <a:t>Avulsión del FDP con fractura transversa de la falange distal, extraarticular (Va) o intraarticular (Vb) [r30]</a:t>
                      </a:r>
                    </a:p>
                  </a:txBody>
                  <a:tcPr>
                    <a:solidFill>
                      <a:srgbClr val="EEF3F4"/>
                    </a:solidFill>
                  </a:tcPr>
                </a:tc>
                <a:tc>
                  <a:txBody>
                    <a:bodyPr/>
                    <a:lstStyle/>
                    <a:p>
                      <a:r>
                        <a:rPr sz="1600">
                          <a:solidFill>
                            <a:srgbClr val="263238"/>
                          </a:solidFill>
                          <a:latin typeface="Calibri"/>
                        </a:rPr>
                        <a:t>El menos frecuente [r30]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examinar, la historia define el plan: edad, sexo, mecanismo y tipo de lesión, y el tiempo transcurrido son datos que condicionan la decisión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Nassab R et al. Int J Surg. 2007. doi:10.1016/j.ijsu.2006.06.002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Su valor es real pero limitado: urgencias y cirujanos de mano identificaron bien 68,2 % de las lesiones de flexor y ambos omitieron cerca de 30 % de las lesiones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Heegaard B et al. JPRAS Open. 2025. doi:10.1016/j.jpra.2025.08.021</a:t>
            </a:r>
          </a:p>
          <a:p>
            <a:r>
              <a:rPr sz="1000">
                <a:solidFill>
                  <a:srgbClr val="5A6469"/>
                </a:solidFill>
                <a:latin typeface="Calibri"/>
              </a:rPr>
              <a:t>[r1] Griffin M et al. Open Orthop J. 2012. doi:10.2174/1874325001206010028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dos flexores: FDP y FDS en 29 % [r4].</a:t>
            </a:r>
          </a:p>
          <a:p>
            <a:pPr marL="347472" indent="-347472">
              <a:spcAft>
                <a:spcPts val="1400"/>
              </a:spcAft>
              <a:buChar char="•"/>
            </a:pPr>
            <a:r>
              <a:rPr sz="2400">
                <a:solidFill>
                  <a:srgbClr val="263238"/>
                </a:solidFill>
                <a:latin typeface="Calibri"/>
              </a:rPr>
              <a:t>Fractura: debe confirmarse con radiografía antes de operar, porque se fija antes de reparar tendón o vaso [r1].</a:t>
            </a:r>
          </a:p>
          <a:p>
            <a:pPr marL="347472" indent="-347472">
              <a:spcAft>
                <a:spcPts val="1400"/>
              </a:spcAft>
              <a:buChar char="•"/>
            </a:pPr>
            <a:r>
              <a:rPr sz="2400">
                <a:solidFill>
                  <a:srgbClr val="263238"/>
                </a:solidFill>
                <a:latin typeface="Calibri"/>
              </a:rPr>
              <a:t>Compromiso vascular: un dedo isquémico da más urgencia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FDS y FDP por separado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examen debe separar el FDS del FDP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Lesiones del flexor identificadas correctamente por el examen clínico (101 pacientes explorados)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Nassab R et al. Int J Surg. 2007. doi:10.1016/j.ijsu.2006.06.002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Maniobras para separar el FDS del FDP</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a:p>
            <a:r>
              <a:rPr sz="1000">
                <a:solidFill>
                  <a:srgbClr val="5A6469"/>
                </a:solidFill>
                <a:latin typeface="Calibri"/>
              </a:rPr>
              <a:t>[r15] Mergoum A et al. BMJ Open Sport Exerc Med. 2025. doi:10.1136/bmjsem-2025-002475</a:t>
            </a:r>
          </a:p>
          <a:p>
            <a:r>
              <a:rPr sz="1000">
                <a:solidFill>
                  <a:srgbClr val="5A6469"/>
                </a:solidFill>
                <a:latin typeface="Calibri"/>
              </a:rPr>
              <a:t>[r9] Stewart DA et al. J Hand Surg Am. 2007. doi:10.1016/j.jhsa.2007.05.017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Maniobra</a:t>
                      </a:r>
                    </a:p>
                  </a:txBody>
                  <a:tcPr>
                    <a:solidFill>
                      <a:srgbClr val="0F5F6B"/>
                    </a:solidFill>
                  </a:tcPr>
                </a:tc>
                <a:tc>
                  <a:txBody>
                    <a:bodyPr/>
                    <a:lstStyle/>
                    <a:p>
                      <a:r>
                        <a:rPr sz="1600" b="1">
                          <a:solidFill>
                            <a:srgbClr val="FFFFFF"/>
                          </a:solidFill>
                          <a:latin typeface="Calibri"/>
                        </a:rPr>
                        <a:t>Cómo se hace</a:t>
                      </a:r>
                    </a:p>
                  </a:txBody>
                  <a:tcPr>
                    <a:solidFill>
                      <a:srgbClr val="0F5F6B"/>
                    </a:solidFill>
                  </a:tcPr>
                </a:tc>
                <a:tc>
                  <a:txBody>
                    <a:bodyPr/>
                    <a:lstStyle/>
                    <a:p>
                      <a:r>
                        <a:rPr sz="1600" b="1">
                          <a:solidFill>
                            <a:srgbClr val="FFFFFF"/>
                          </a:solidFill>
                          <a:latin typeface="Calibri"/>
                        </a:rPr>
                        <a:t>Qué significa</a:t>
                      </a:r>
                    </a:p>
                  </a:txBody>
                  <a:tcPr>
                    <a:solidFill>
                      <a:srgbClr val="0F5F6B"/>
                    </a:solidFill>
                  </a:tcPr>
                </a:tc>
              </a:tr>
              <a:tr h="457200">
                <a:tc>
                  <a:txBody>
                    <a:bodyPr/>
                    <a:lstStyle/>
                    <a:p>
                      <a:r>
                        <a:rPr sz="1600">
                          <a:solidFill>
                            <a:srgbClr val="263238"/>
                          </a:solidFill>
                          <a:latin typeface="Calibri"/>
                        </a:rPr>
                        <a:t>Prueba del FDS</a:t>
                      </a:r>
                    </a:p>
                  </a:txBody>
                  <a:tcPr>
                    <a:solidFill>
                      <a:srgbClr val="EEF3F4"/>
                    </a:solidFill>
                  </a:tcPr>
                </a:tc>
                <a:tc>
                  <a:txBody>
                    <a:bodyPr/>
                    <a:lstStyle/>
                    <a:p>
                      <a:r>
                        <a:rPr sz="1600">
                          <a:solidFill>
                            <a:srgbClr val="263238"/>
                          </a:solidFill>
                          <a:latin typeface="Calibri"/>
                        </a:rPr>
                        <a:t>Vecinos en extensión; flexión activa de la IFP [r1]</a:t>
                      </a:r>
                    </a:p>
                  </a:txBody>
                  <a:tcPr>
                    <a:solidFill>
                      <a:srgbClr val="EEF3F4"/>
                    </a:solidFill>
                  </a:tcPr>
                </a:tc>
                <a:tc>
                  <a:txBody>
                    <a:bodyPr/>
                    <a:lstStyle/>
                    <a:p>
                      <a:r>
                        <a:rPr sz="1600">
                          <a:solidFill>
                            <a:srgbClr val="263238"/>
                          </a:solidFill>
                          <a:latin typeface="Calibri"/>
                        </a:rPr>
                        <a:t>Si flexiona, FDS íntegro [r1]</a:t>
                      </a:r>
                    </a:p>
                  </a:txBody>
                  <a:tcPr>
                    <a:solidFill>
                      <a:srgbClr val="EEF3F4"/>
                    </a:solidFill>
                  </a:tcPr>
                </a:tc>
              </a:tr>
              <a:tr h="457200">
                <a:tc>
                  <a:txBody>
                    <a:bodyPr/>
                    <a:lstStyle/>
                    <a:p>
                      <a:r>
                        <a:rPr sz="1600">
                          <a:solidFill>
                            <a:srgbClr val="263238"/>
                          </a:solidFill>
                          <a:latin typeface="Calibri"/>
                        </a:rPr>
                        <a:t>Prueba del FDP</a:t>
                      </a:r>
                    </a:p>
                  </a:txBody>
                  <a:tcPr>
                    <a:solidFill>
                      <a:srgbClr val="FFFFFF"/>
                    </a:solidFill>
                  </a:tcPr>
                </a:tc>
                <a:tc>
                  <a:txBody>
                    <a:bodyPr/>
                    <a:lstStyle/>
                    <a:p>
                      <a:r>
                        <a:rPr sz="1600">
                          <a:solidFill>
                            <a:srgbClr val="263238"/>
                          </a:solidFill>
                          <a:latin typeface="Calibri"/>
                        </a:rPr>
                        <a:t>Falange media en extensión; flexión activa de la IFD [r1]</a:t>
                      </a:r>
                    </a:p>
                  </a:txBody>
                  <a:tcPr>
                    <a:solidFill>
                      <a:srgbClr val="FFFFFF"/>
                    </a:solidFill>
                  </a:tcPr>
                </a:tc>
                <a:tc>
                  <a:txBody>
                    <a:bodyPr/>
                    <a:lstStyle/>
                    <a:p>
                      <a:r>
                        <a:rPr sz="1600">
                          <a:solidFill>
                            <a:srgbClr val="263238"/>
                          </a:solidFill>
                          <a:latin typeface="Calibri"/>
                        </a:rPr>
                        <a:t>Si flexiona, FDP íntegro [r1]</a:t>
                      </a:r>
                    </a:p>
                  </a:txBody>
                  <a:tcPr>
                    <a:solidFill>
                      <a:srgbClr val="FFFFFF"/>
                    </a:solidFill>
                  </a:tcPr>
                </a:tc>
              </a:tr>
              <a:tr h="457200">
                <a:tc>
                  <a:txBody>
                    <a:bodyPr/>
                    <a:lstStyle/>
                    <a:p>
                      <a:r>
                        <a:rPr sz="1600">
                          <a:solidFill>
                            <a:srgbClr val="263238"/>
                          </a:solidFill>
                          <a:latin typeface="Calibri"/>
                        </a:rPr>
                        <a:t>Compresión del antebrazo distal</a:t>
                      </a:r>
                    </a:p>
                  </a:txBody>
                  <a:tcPr>
                    <a:solidFill>
                      <a:srgbClr val="EEF3F4"/>
                    </a:solidFill>
                  </a:tcPr>
                </a:tc>
                <a:tc>
                  <a:txBody>
                    <a:bodyPr/>
                    <a:lstStyle/>
                    <a:p>
                      <a:r>
                        <a:rPr sz="1600">
                          <a:solidFill>
                            <a:srgbClr val="263238"/>
                          </a:solidFill>
                          <a:latin typeface="Calibri"/>
                        </a:rPr>
                        <a:t>Apretar el antebrazo distal con la IFD aislada [r15]</a:t>
                      </a:r>
                    </a:p>
                  </a:txBody>
                  <a:tcPr>
                    <a:solidFill>
                      <a:srgbClr val="EEF3F4"/>
                    </a:solidFill>
                  </a:tcPr>
                </a:tc>
                <a:tc>
                  <a:txBody>
                    <a:bodyPr/>
                    <a:lstStyle/>
                    <a:p>
                      <a:r>
                        <a:rPr sz="1600">
                          <a:solidFill>
                            <a:srgbClr val="263238"/>
                          </a:solidFill>
                          <a:latin typeface="Calibri"/>
                        </a:rPr>
                        <a:t>Sin flexión de la IFD, positiva [r15]</a:t>
                      </a:r>
                    </a:p>
                  </a:txBody>
                  <a:tcPr>
                    <a:solidFill>
                      <a:srgbClr val="EEF3F4"/>
                    </a:solidFill>
                  </a:tcPr>
                </a:tc>
              </a:tr>
              <a:tr h="457200">
                <a:tc>
                  <a:txBody>
                    <a:bodyPr/>
                    <a:lstStyle/>
                    <a:p>
                      <a:r>
                        <a:rPr sz="1600">
                          <a:solidFill>
                            <a:srgbClr val="263238"/>
                          </a:solidFill>
                          <a:latin typeface="Calibri"/>
                        </a:rPr>
                        <a:t>Contra resistencia</a:t>
                      </a:r>
                    </a:p>
                  </a:txBody>
                  <a:tcPr>
                    <a:solidFill>
                      <a:srgbClr val="FFFFFF"/>
                    </a:solidFill>
                  </a:tcPr>
                </a:tc>
                <a:tc>
                  <a:txBody>
                    <a:bodyPr/>
                    <a:lstStyle/>
                    <a:p>
                      <a:r>
                        <a:rPr sz="1600">
                          <a:solidFill>
                            <a:srgbClr val="263238"/>
                          </a:solidFill>
                          <a:latin typeface="Calibri"/>
                        </a:rPr>
                        <a:t>Resistencia manual durante la flexión [r9]</a:t>
                      </a:r>
                    </a:p>
                  </a:txBody>
                  <a:tcPr>
                    <a:solidFill>
                      <a:srgbClr val="FFFFFF"/>
                    </a:solidFill>
                  </a:tcPr>
                </a:tc>
                <a:tc>
                  <a:txBody>
                    <a:bodyPr/>
                    <a:lstStyle/>
                    <a:p>
                      <a:r>
                        <a:rPr sz="1600">
                          <a:solidFill>
                            <a:srgbClr val="263238"/>
                          </a:solidFill>
                          <a:latin typeface="Calibri"/>
                        </a:rPr>
                        <a:t>Evita pasar por alto una lesión que la vincula disimula [r9]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ecografía y resonancia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Douwes TA et al. Hand Surg Rehabil. 2025. doi:10.1016/j.hansur.2025.102230</a:t>
            </a:r>
          </a:p>
          <a:p>
            <a:r>
              <a:rPr sz="1000">
                <a:solidFill>
                  <a:srgbClr val="5A6469"/>
                </a:solidFill>
                <a:latin typeface="Calibri"/>
              </a:rPr>
              <a:t>[r68] Bekhet CNH et al. Ultrasound Med Biol. 2021. doi:10.1016/j.ultrasmedbio.2021.02.023</a:t>
            </a:r>
          </a:p>
          <a:p>
            <a:r>
              <a:rPr sz="1000">
                <a:solidFill>
                  <a:srgbClr val="5A6469"/>
                </a:solidFill>
                <a:latin typeface="Calibri"/>
              </a:rPr>
              <a:t>[r67] Daniels SP et al. Skeletal Radiol. 2024. doi:10.1007/s00256-023-04460-y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imagen tiene un papel limitado en el diagnóstico de la lesión aguda del flexor; su valor está en la duda clínica y en las lesiones subagudas o crónicas… [r3] [r68] [r67]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para la rotura completa de un flexor (35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[r68] Bekhet CNH et al. Ultrasound Med Biol. 2021. doi:10.1016/j.ultrasmedbio.2021.02.023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Rendimiento de la ecografía y la resonancia según el escenario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Alvarez DA et al. Skeletal Radiol. 2019. doi:10.1007/s00256-019-03237-6</a:t>
            </a:r>
          </a:p>
          <a:p>
            <a:r>
              <a:rPr sz="1000">
                <a:solidFill>
                  <a:srgbClr val="5A6469"/>
                </a:solidFill>
                <a:latin typeface="Calibri"/>
              </a:rPr>
              <a:t>[r25] Ravnic DJ et al. J Plast Reconstr Aesthet Surg. 2011. doi:10.1016/j.bjps.2010.04.035</a:t>
            </a:r>
          </a:p>
          <a:p>
            <a:r>
              <a:rPr sz="1000">
                <a:solidFill>
                  <a:srgbClr val="5A6469"/>
                </a:solidFill>
                <a:latin typeface="Calibri"/>
              </a:rPr>
              <a:t>[r69] Bezirgan U et al. Ulus Travma Acil Cerrahi Derg. 2023. doi:10.14744/tjtes.2023.78622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Griffin M et al. Open Orthop J. 2012. doi:10.2174/1874325001206010028</a:t>
            </a:r>
          </a:p>
          <a:p>
            <a:r>
              <a:rPr sz="800">
                <a:solidFill>
                  <a:srgbClr val="5A6469"/>
                </a:solidFill>
                <a:latin typeface="Calibri"/>
              </a:rPr>
              <a:t>[r3] Douwes TA et al. Hand Surg Rehabil. 2025. doi:10.1016/j.hansur.2025.102230</a:t>
            </a:r>
          </a:p>
          <a:p>
            <a:r>
              <a:rPr sz="800">
                <a:solidFill>
                  <a:srgbClr val="5A6469"/>
                </a:solidFill>
                <a:latin typeface="Calibri"/>
              </a:rPr>
              <a:t>[r8] Nassab R et al. Int J Surg. 2007. doi:10.1016/j.ijsu.2006.06.002</a:t>
            </a:r>
          </a:p>
          <a:p>
            <a:r>
              <a:rPr sz="800">
                <a:solidFill>
                  <a:srgbClr val="5A6469"/>
                </a:solidFill>
                <a:latin typeface="Calibri"/>
              </a:rPr>
              <a:t>[r12] Cholok D et al. Hand Clin. 2023. doi:10.1016/j.hcl.2022.08.021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flujo resume la conducta de esta biblioteca; cada umbral lleva su fuente.</a:t>
            </a:r>
          </a:p>
          <a:p>
            <a:pPr marL="347472" indent="-347472">
              <a:spcAft>
                <a:spcPts val="1400"/>
              </a:spcAft>
              <a:buChar char="•"/>
            </a:pPr>
            <a:r>
              <a:rPr sz="2800">
                <a:solidFill>
                  <a:srgbClr val="263238"/>
                </a:solidFill>
                <a:latin typeface="Calibri"/>
              </a:rPr>
              <a:t>Es una guía de estudio, no un protocolo institucional.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 la herida volar a la 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Griffin M et al. Open Orthop J. 2012. doi:10.2174/1874325001206010028</a:t>
            </a:r>
          </a:p>
          <a:p>
            <a:r>
              <a:rPr sz="800">
                <a:solidFill>
                  <a:srgbClr val="5A6469"/>
                </a:solidFill>
                <a:latin typeface="Calibri"/>
              </a:rPr>
              <a:t>[r8] Nassab R et al. Int J Surg. 2007. doi:10.1016/j.ijsu.2006.06.002</a:t>
            </a:r>
          </a:p>
          <a:p>
            <a:r>
              <a:rPr sz="800">
                <a:solidFill>
                  <a:srgbClr val="5A6469"/>
                </a:solidFill>
                <a:latin typeface="Calibri"/>
              </a:rPr>
              <a:t>[r48] Lineberry KD et al. Plast Reconstr Surg. 2018. doi:10.1097/PRS.0000000000004290</a:t>
            </a:r>
          </a:p>
          <a:p>
            <a:r>
              <a:rPr sz="800">
                <a:solidFill>
                  <a:srgbClr val="5A6469"/>
                </a:solidFill>
                <a:latin typeface="Calibri"/>
              </a:rPr>
              <a:t>[r3] Douwes TA et al. Hand Surg Rehabil. 2025. doi:10.1016/j.hansur.2025.102230</a:t>
            </a:r>
          </a:p>
          <a:p>
            <a:r>
              <a:rPr sz="800">
                <a:solidFill>
                  <a:srgbClr val="5A6469"/>
                </a:solidFill>
                <a:latin typeface="Calibri"/>
              </a:rPr>
              <a:t>[r12] Cholok D et al. Hand Clin. 2023. doi:10.1016/j.hcl.2022.08.021</a:t>
            </a:r>
          </a:p>
          <a:p>
            <a:r>
              <a:rPr sz="800">
                <a:solidFill>
                  <a:srgbClr val="5A6469"/>
                </a:solidFill>
                <a:latin typeface="Calibri"/>
              </a:rPr>
              <a:t>(+3 referencias más en las láminas finales)</a:t>
            </a:r>
          </a:p>
        </p:txBody>
      </p:sp>
      <p:sp>
        <p:nvSpPr>
          <p:cNvPr id="6" name="Rounded Rectangle 5"/>
          <p:cNvSpPr/>
          <p:nvPr/>
        </p:nvSpPr>
        <p:spPr>
          <a:xfrm>
            <a:off x="4754880" y="1508760"/>
            <a:ext cx="2743200" cy="33566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Herida volar o mecanismo de avulsión con sospecha de lesión de flexor</a:t>
            </a:r>
          </a:p>
        </p:txBody>
      </p:sp>
      <p:sp>
        <p:nvSpPr>
          <p:cNvPr id="7" name="Rectangle 6"/>
          <p:cNvSpPr/>
          <p:nvPr/>
        </p:nvSpPr>
        <p:spPr>
          <a:xfrm>
            <a:off x="4754880" y="1954157"/>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FDS y FDP por separado y contra resistencia; sensibilidad y circulación; radiografía si hay riesgo de fractura [r1]</a:t>
            </a:r>
          </a:p>
        </p:txBody>
      </p:sp>
      <p:sp>
        <p:nvSpPr>
          <p:cNvPr id="8" name="Decision 7"/>
          <p:cNvSpPr/>
          <p:nvPr/>
        </p:nvSpPr>
        <p:spPr>
          <a:xfrm>
            <a:off x="4572000" y="2399555"/>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¿Pérdida de flexión, postura alterada o herida sobre un tendón?</a:t>
            </a:r>
          </a:p>
        </p:txBody>
      </p:sp>
      <p:sp>
        <p:nvSpPr>
          <p:cNvPr id="9" name="Rectangle 8"/>
          <p:cNvSpPr/>
          <p:nvPr/>
        </p:nvSpPr>
        <p:spPr>
          <a:xfrm>
            <a:off x="4754880" y="3023616"/>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Explorar la herida igual: la clínica omitió cerca de 30 % de las lesiones [r8]</a:t>
            </a:r>
          </a:p>
        </p:txBody>
      </p:sp>
      <p:sp>
        <p:nvSpPr>
          <p:cNvPr id="10" name="Decision 9"/>
          <p:cNvSpPr/>
          <p:nvPr/>
        </p:nvSpPr>
        <p:spPr>
          <a:xfrm>
            <a:off x="4572000" y="3469013"/>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¿Sección completa, lesión parcial o avulsión del FDP?</a:t>
            </a:r>
          </a:p>
        </p:txBody>
      </p:sp>
      <p:sp>
        <p:nvSpPr>
          <p:cNvPr id="11" name="Decision 10"/>
          <p:cNvSpPr/>
          <p:nvPr/>
        </p:nvSpPr>
        <p:spPr>
          <a:xfrm>
            <a:off x="1920239" y="4093074"/>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Lesión parcial: ¿disparo, atrapamiento o duda de sección completa? [r48]</a:t>
            </a:r>
          </a:p>
        </p:txBody>
      </p:sp>
      <p:sp>
        <p:nvSpPr>
          <p:cNvPr id="12" name="Decision 11"/>
          <p:cNvSpPr/>
          <p:nvPr/>
        </p:nvSpPr>
        <p:spPr>
          <a:xfrm>
            <a:off x="4572000" y="4093074"/>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Sección completa: ¿reparación primaria posible (menos de 3 semanas y tejido suficiente)? [r1]</a:t>
            </a:r>
          </a:p>
        </p:txBody>
      </p:sp>
      <p:sp>
        <p:nvSpPr>
          <p:cNvPr id="13" name="Rectangle 12"/>
          <p:cNvSpPr/>
          <p:nvPr/>
        </p:nvSpPr>
        <p:spPr>
          <a:xfrm>
            <a:off x="7406640" y="4093074"/>
            <a:ext cx="2743200" cy="51433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Avulsión del FDP: reinserción o reparación; clasificar con Leddy y Packer [r15][r30]</a:t>
            </a:r>
          </a:p>
        </p:txBody>
      </p:sp>
      <p:sp>
        <p:nvSpPr>
          <p:cNvPr id="14" name="Rectangle 13"/>
          <p:cNvSpPr/>
          <p:nvPr/>
        </p:nvSpPr>
        <p:spPr>
          <a:xfrm>
            <a:off x="1755647" y="4717134"/>
            <a:ext cx="237744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Tratamiento conservador con movimiento activo protegido: hasta 90 % de la sección según una revisión [r48]</a:t>
            </a:r>
          </a:p>
        </p:txBody>
      </p:sp>
      <p:sp>
        <p:nvSpPr>
          <p:cNvPr id="15" name="Rectangle 14"/>
          <p:cNvSpPr/>
          <p:nvPr/>
        </p:nvSpPr>
        <p:spPr>
          <a:xfrm>
            <a:off x="3877056" y="4717134"/>
            <a:ext cx="237744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Explorar: bisel si la sección es menor de 75 %; reparar con una epitendinosa simple no circunferencial si es mayor de 75 % [r48]</a:t>
            </a:r>
          </a:p>
        </p:txBody>
      </p:sp>
      <p:sp>
        <p:nvSpPr>
          <p:cNvPr id="16" name="Rectangle 15"/>
          <p:cNvSpPr/>
          <p:nvPr/>
        </p:nvSpPr>
        <p:spPr>
          <a:xfrm>
            <a:off x="5998464" y="4717134"/>
            <a:ext cx="237744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Reparación primaria: sutura central de 4 hebras o más, epitendinosa, ventaje de poleas si hace falta, movilización temprana controlada [r3]</a:t>
            </a:r>
          </a:p>
        </p:txBody>
      </p:sp>
      <p:sp>
        <p:nvSpPr>
          <p:cNvPr id="17" name="Rectangle 16"/>
          <p:cNvSpPr/>
          <p:nvPr/>
        </p:nvSpPr>
        <p:spPr>
          <a:xfrm>
            <a:off x="8119871" y="4717134"/>
            <a:ext cx="237744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Injerto o reconstrucción en dos tiempos: más de 3 semanas, pérdida extensa de tejido o fallo de la reparación [r1][r12]</a:t>
            </a:r>
          </a:p>
        </p:txBody>
      </p:sp>
      <p:sp>
        <p:nvSpPr>
          <p:cNvPr id="18" name="Rectangle 17"/>
          <p:cNvSpPr/>
          <p:nvPr/>
        </p:nvSpPr>
        <p:spPr>
          <a:xfrm>
            <a:off x="4754880" y="5162532"/>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Rehabilitación con terapeuta de mano; vigilar rotura, adherencias y rigidez [r27]</a:t>
            </a:r>
          </a:p>
        </p:txBody>
      </p:sp>
      <p:sp>
        <p:nvSpPr>
          <p:cNvPr id="19" name="Rounded Rectangle 18"/>
          <p:cNvSpPr/>
          <p:nvPr/>
        </p:nvSpPr>
        <p:spPr>
          <a:xfrm>
            <a:off x="4754880" y="5607930"/>
            <a:ext cx="2743200" cy="3356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Si la movilidad se estanca y la pasiva supera a la activa: considerar tenólisis [r12]</a:t>
            </a:r>
          </a:p>
        </p:txBody>
      </p:sp>
      <p:cxnSp>
        <p:nvCxnSpPr>
          <p:cNvPr id="20" name="Connector 19"/>
          <p:cNvCxnSpPr>
            <a:stCxn id="6" idx="2"/>
            <a:endCxn id="7" idx="0"/>
          </p:cNvCxnSpPr>
          <p:nvPr/>
        </p:nvCxnSpPr>
        <p:spPr>
          <a:xfrm flipH="1">
            <a:off x="6126480" y="184442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7" idx="2"/>
            <a:endCxn id="8" idx="0"/>
          </p:cNvCxnSpPr>
          <p:nvPr/>
        </p:nvCxnSpPr>
        <p:spPr>
          <a:xfrm flipH="1">
            <a:off x="6126480" y="228982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8" idx="2"/>
            <a:endCxn id="9" idx="0"/>
          </p:cNvCxnSpPr>
          <p:nvPr/>
        </p:nvCxnSpPr>
        <p:spPr>
          <a:xfrm flipH="1">
            <a:off x="6126480" y="291388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906572"/>
            <a:ext cx="457200" cy="274320"/>
          </a:xfrm>
          <a:prstGeom prst="rect">
            <a:avLst/>
          </a:prstGeom>
          <a:noFill/>
        </p:spPr>
        <p:txBody>
          <a:bodyPr wrap="square">
            <a:spAutoFit/>
          </a:bodyPr>
          <a:lstStyle/>
          <a:p>
            <a:r>
              <a:rPr sz="1200" b="1">
                <a:solidFill>
                  <a:srgbClr val="D97706"/>
                </a:solidFill>
                <a:latin typeface="Calibri"/>
              </a:rPr>
              <a:t>no o duda</a:t>
            </a:r>
          </a:p>
        </p:txBody>
      </p:sp>
      <p:cxnSp>
        <p:nvCxnSpPr>
          <p:cNvPr id="24" name="Connector 23"/>
          <p:cNvCxnSpPr>
            <a:stCxn id="8" idx="2"/>
            <a:endCxn id="10" idx="0"/>
          </p:cNvCxnSpPr>
          <p:nvPr/>
        </p:nvCxnSpPr>
        <p:spPr>
          <a:xfrm flipH="1">
            <a:off x="6126480" y="2913887"/>
            <a:ext cx="0" cy="55512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81344" y="306246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9" idx="2"/>
            <a:endCxn id="10" idx="0"/>
          </p:cNvCxnSpPr>
          <p:nvPr/>
        </p:nvCxnSpPr>
        <p:spPr>
          <a:xfrm flipH="1">
            <a:off x="6126480" y="335928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81344" y="3351969"/>
            <a:ext cx="457200" cy="274320"/>
          </a:xfrm>
          <a:prstGeom prst="rect">
            <a:avLst/>
          </a:prstGeom>
          <a:noFill/>
        </p:spPr>
        <p:txBody>
          <a:bodyPr wrap="square">
            <a:spAutoFit/>
          </a:bodyPr>
          <a:lstStyle/>
          <a:p>
            <a:r>
              <a:rPr sz="1200" b="1">
                <a:solidFill>
                  <a:srgbClr val="D97706"/>
                </a:solidFill>
                <a:latin typeface="Calibri"/>
              </a:rPr>
              <a:t>tras explorar</a:t>
            </a:r>
          </a:p>
        </p:txBody>
      </p:sp>
      <p:cxnSp>
        <p:nvCxnSpPr>
          <p:cNvPr id="28" name="Connector 27"/>
          <p:cNvCxnSpPr>
            <a:stCxn id="10" idx="2"/>
            <a:endCxn id="11" idx="0"/>
          </p:cNvCxnSpPr>
          <p:nvPr/>
        </p:nvCxnSpPr>
        <p:spPr>
          <a:xfrm flipH="1">
            <a:off x="3474719" y="3983345"/>
            <a:ext cx="265176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4695443" y="3976030"/>
            <a:ext cx="457200" cy="274320"/>
          </a:xfrm>
          <a:prstGeom prst="rect">
            <a:avLst/>
          </a:prstGeom>
          <a:noFill/>
        </p:spPr>
        <p:txBody>
          <a:bodyPr wrap="square">
            <a:spAutoFit/>
          </a:bodyPr>
          <a:lstStyle/>
          <a:p>
            <a:r>
              <a:rPr sz="1200" b="1">
                <a:solidFill>
                  <a:srgbClr val="D97706"/>
                </a:solidFill>
                <a:latin typeface="Calibri"/>
              </a:rPr>
              <a:t>parcial</a:t>
            </a:r>
          </a:p>
        </p:txBody>
      </p:sp>
      <p:cxnSp>
        <p:nvCxnSpPr>
          <p:cNvPr id="30" name="Connector 29"/>
          <p:cNvCxnSpPr>
            <a:stCxn id="10" idx="2"/>
            <a:endCxn id="12" idx="0"/>
          </p:cNvCxnSpPr>
          <p:nvPr/>
        </p:nvCxnSpPr>
        <p:spPr>
          <a:xfrm flipH="1">
            <a:off x="6126480" y="398334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181344" y="3976030"/>
            <a:ext cx="457200" cy="274320"/>
          </a:xfrm>
          <a:prstGeom prst="rect">
            <a:avLst/>
          </a:prstGeom>
          <a:noFill/>
        </p:spPr>
        <p:txBody>
          <a:bodyPr wrap="square">
            <a:spAutoFit/>
          </a:bodyPr>
          <a:lstStyle/>
          <a:p>
            <a:r>
              <a:rPr sz="1200" b="1">
                <a:solidFill>
                  <a:srgbClr val="D97706"/>
                </a:solidFill>
                <a:latin typeface="Calibri"/>
              </a:rPr>
              <a:t>completa</a:t>
            </a:r>
          </a:p>
        </p:txBody>
      </p:sp>
      <p:cxnSp>
        <p:nvCxnSpPr>
          <p:cNvPr id="32" name="Connector 31"/>
          <p:cNvCxnSpPr>
            <a:stCxn id="10" idx="2"/>
            <a:endCxn id="13" idx="0"/>
          </p:cNvCxnSpPr>
          <p:nvPr/>
        </p:nvCxnSpPr>
        <p:spPr>
          <a:xfrm>
            <a:off x="6126480" y="3983345"/>
            <a:ext cx="265176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7109459" y="3976030"/>
            <a:ext cx="457200" cy="274320"/>
          </a:xfrm>
          <a:prstGeom prst="rect">
            <a:avLst/>
          </a:prstGeom>
          <a:noFill/>
        </p:spPr>
        <p:txBody>
          <a:bodyPr wrap="square">
            <a:spAutoFit/>
          </a:bodyPr>
          <a:lstStyle/>
          <a:p>
            <a:r>
              <a:rPr sz="1200" b="1">
                <a:solidFill>
                  <a:srgbClr val="D97706"/>
                </a:solidFill>
                <a:latin typeface="Calibri"/>
              </a:rPr>
              <a:t>avulsión</a:t>
            </a:r>
          </a:p>
        </p:txBody>
      </p:sp>
      <p:cxnSp>
        <p:nvCxnSpPr>
          <p:cNvPr id="34" name="Connector 33"/>
          <p:cNvCxnSpPr>
            <a:stCxn id="11" idx="2"/>
            <a:endCxn id="14" idx="0"/>
          </p:cNvCxnSpPr>
          <p:nvPr/>
        </p:nvCxnSpPr>
        <p:spPr>
          <a:xfrm flipH="1">
            <a:off x="2944367" y="4607406"/>
            <a:ext cx="530352"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786175" y="460009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1" idx="2"/>
            <a:endCxn id="15" idx="0"/>
          </p:cNvCxnSpPr>
          <p:nvPr/>
        </p:nvCxnSpPr>
        <p:spPr>
          <a:xfrm>
            <a:off x="3474719" y="4607406"/>
            <a:ext cx="1591057"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4086452" y="460009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8" name="Connector 37"/>
          <p:cNvCxnSpPr>
            <a:stCxn id="12" idx="2"/>
            <a:endCxn id="16" idx="0"/>
          </p:cNvCxnSpPr>
          <p:nvPr/>
        </p:nvCxnSpPr>
        <p:spPr>
          <a:xfrm>
            <a:off x="6126480" y="4607406"/>
            <a:ext cx="1060704"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6552590" y="460009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0" name="Connector 39"/>
          <p:cNvCxnSpPr>
            <a:stCxn id="12" idx="2"/>
            <a:endCxn id="17" idx="0"/>
          </p:cNvCxnSpPr>
          <p:nvPr/>
        </p:nvCxnSpPr>
        <p:spPr>
          <a:xfrm>
            <a:off x="6126480" y="4607406"/>
            <a:ext cx="318211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7295082" y="4600090"/>
            <a:ext cx="457200" cy="274320"/>
          </a:xfrm>
          <a:prstGeom prst="rect">
            <a:avLst/>
          </a:prstGeom>
          <a:noFill/>
        </p:spPr>
        <p:txBody>
          <a:bodyPr wrap="square">
            <a:spAutoFit/>
          </a:bodyPr>
          <a:lstStyle/>
          <a:p>
            <a:r>
              <a:rPr sz="1200" b="1">
                <a:solidFill>
                  <a:srgbClr val="D97706"/>
                </a:solidFill>
                <a:latin typeface="Calibri"/>
              </a:rPr>
              <a:t>no</a:t>
            </a:r>
          </a:p>
        </p:txBody>
      </p:sp>
      <p:cxnSp>
        <p:nvCxnSpPr>
          <p:cNvPr id="42" name="Connector 41"/>
          <p:cNvCxnSpPr>
            <a:stCxn id="14" idx="2"/>
            <a:endCxn id="18" idx="0"/>
          </p:cNvCxnSpPr>
          <p:nvPr/>
        </p:nvCxnSpPr>
        <p:spPr>
          <a:xfrm>
            <a:off x="2944367" y="5052803"/>
            <a:ext cx="3182113"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5" idx="2"/>
            <a:endCxn id="18" idx="0"/>
          </p:cNvCxnSpPr>
          <p:nvPr/>
        </p:nvCxnSpPr>
        <p:spPr>
          <a:xfrm>
            <a:off x="5065776" y="5052803"/>
            <a:ext cx="1060704"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4" name="Connector 43"/>
          <p:cNvCxnSpPr>
            <a:stCxn id="16" idx="2"/>
            <a:endCxn id="18" idx="0"/>
          </p:cNvCxnSpPr>
          <p:nvPr/>
        </p:nvCxnSpPr>
        <p:spPr>
          <a:xfrm flipH="1">
            <a:off x="6126480" y="5052803"/>
            <a:ext cx="1060704"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Connector 44"/>
          <p:cNvCxnSpPr>
            <a:stCxn id="17" idx="2"/>
            <a:endCxn id="18" idx="0"/>
          </p:cNvCxnSpPr>
          <p:nvPr/>
        </p:nvCxnSpPr>
        <p:spPr>
          <a:xfrm flipH="1">
            <a:off x="6126480" y="5052803"/>
            <a:ext cx="318211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6" name="Connector 45"/>
          <p:cNvCxnSpPr>
            <a:stCxn id="13" idx="2"/>
            <a:endCxn id="18" idx="0"/>
          </p:cNvCxnSpPr>
          <p:nvPr/>
        </p:nvCxnSpPr>
        <p:spPr>
          <a:xfrm flipH="1">
            <a:off x="6126480" y="4607406"/>
            <a:ext cx="2651760" cy="55512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8" idx="2"/>
            <a:endCxn id="19" idx="0"/>
          </p:cNvCxnSpPr>
          <p:nvPr/>
        </p:nvCxnSpPr>
        <p:spPr>
          <a:xfrm flipH="1">
            <a:off x="6126480" y="549820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6181344" y="5490886"/>
            <a:ext cx="457200" cy="274320"/>
          </a:xfrm>
          <a:prstGeom prst="rect">
            <a:avLst/>
          </a:prstGeom>
          <a:noFill/>
        </p:spPr>
        <p:txBody>
          <a:bodyPr wrap="square">
            <a:spAutoFit/>
          </a:bodyPr>
          <a:lstStyle/>
          <a:p>
            <a:r>
              <a:rPr sz="1200" b="1">
                <a:solidFill>
                  <a:srgbClr val="D97706"/>
                </a:solidFill>
                <a:latin typeface="Calibri"/>
              </a:rPr>
              <a:t>si se estanca</a:t>
            </a:r>
          </a:p>
        </p:txBody>
      </p:sp>
      <p:sp>
        <p:nvSpPr>
          <p:cNvPr id="49" name="TextBox 4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qué se opera, cuándo y con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sección completa se repara: no cicatriza sola [r1].</a:t>
            </a:r>
          </a:p>
          <a:p>
            <a:pPr marL="347472" indent="-347472">
              <a:spcAft>
                <a:spcPts val="1400"/>
              </a:spcAft>
              <a:buChar char="•"/>
            </a:pPr>
            <a:r>
              <a:rPr sz="2800">
                <a:solidFill>
                  <a:srgbClr val="263238"/>
                </a:solidFill>
                <a:latin typeface="Calibri"/>
              </a:rPr>
              <a:t>La lesión parcial es la excepción.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Epitendinosa parcial de 50 % de la circunferencia, como porcentaje de la completa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Kanchanathepsak T et al. J Orthop Surg Res. 2021. doi:10.1186/s13018-021-02645-6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Resumen de la evidencia por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[r75] Abdelmalek A et al. Eur J Orthop Surg Traumatol. 2022. doi:10.1007/s00590-021-03128-4</a:t>
            </a:r>
          </a:p>
          <a:p>
            <a:r>
              <a:rPr sz="800">
                <a:solidFill>
                  <a:srgbClr val="5A6469"/>
                </a:solidFill>
                <a:latin typeface="Calibri"/>
              </a:rPr>
              <a:t>[r3] Douwes TA et al. Hand Surg Rehabil. 2025. doi:10.1016/j.hansur.2025.102230</a:t>
            </a:r>
          </a:p>
          <a:p>
            <a:r>
              <a:rPr sz="800">
                <a:solidFill>
                  <a:srgbClr val="5A6469"/>
                </a:solidFill>
                <a:latin typeface="Calibri"/>
              </a:rPr>
              <a:t>[r6] Dy CJ et al. J Hand Surg Am. 2012. doi:10.1016/j.jhsa.2011.11.006</a:t>
            </a:r>
          </a:p>
          <a:p>
            <a:r>
              <a:rPr sz="800">
                <a:solidFill>
                  <a:srgbClr val="5A6469"/>
                </a:solidFill>
                <a:latin typeface="Calibri"/>
              </a:rPr>
              <a:t>[r19] El-Gammal TA et al. J Hand Surg Am. 2024. doi:10.1016/j.jhsa.2024.06.008</a:t>
            </a:r>
          </a:p>
          <a:p>
            <a:r>
              <a:rPr sz="800">
                <a:solidFill>
                  <a:srgbClr val="5A6469"/>
                </a:solidFill>
                <a:latin typeface="Calibri"/>
              </a:rPr>
              <a:t>[r4] Heegaard B et al. JPRAS Open. 2025. doi:10.1016/j.jpra.2025.08.021</a:t>
            </a:r>
          </a:p>
          <a:p>
            <a:r>
              <a:rPr sz="800">
                <a:solidFill>
                  <a:srgbClr val="5A6469"/>
                </a:solidFill>
                <a:latin typeface="Calibri"/>
              </a:rPr>
              <a:t>(+6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Decisión</a:t>
                      </a:r>
                    </a:p>
                  </a:txBody>
                  <a:tcPr>
                    <a:solidFill>
                      <a:srgbClr val="0F5F6B"/>
                    </a:solidFill>
                  </a:tcPr>
                </a:tc>
                <a:tc>
                  <a:txBody>
                    <a:bodyPr/>
                    <a:lstStyle/>
                    <a:p>
                      <a:r>
                        <a:rPr sz="1600" b="1">
                          <a:solidFill>
                            <a:srgbClr val="FFFFFF"/>
                          </a:solidFill>
                          <a:latin typeface="Calibri"/>
                        </a:rPr>
                        <a:t>Qué dice la evidencia</a:t>
                      </a:r>
                    </a:p>
                  </a:txBody>
                  <a:tcPr>
                    <a:solidFill>
                      <a:srgbClr val="0F5F6B"/>
                    </a:solidFill>
                  </a:tcPr>
                </a:tc>
                <a:tc>
                  <a:txBody>
                    <a:bodyPr/>
                    <a:lstStyle/>
                    <a:p>
                      <a:r>
                        <a:rPr sz="1600" b="1">
                          <a:solidFill>
                            <a:srgbClr val="FFFFFF"/>
                          </a:solidFill>
                          <a:latin typeface="Calibri"/>
                        </a:rPr>
                        <a:t>Fuente de mayor peso</a:t>
                      </a:r>
                    </a:p>
                  </a:txBody>
                  <a:tcPr>
                    <a:solidFill>
                      <a:srgbClr val="0F5F6B"/>
                    </a:solidFill>
                  </a:tcPr>
                </a:tc>
              </a:tr>
              <a:tr h="457200">
                <a:tc>
                  <a:txBody>
                    <a:bodyPr/>
                    <a:lstStyle/>
                    <a:p>
                      <a:r>
                        <a:rPr sz="1600">
                          <a:solidFill>
                            <a:srgbClr val="263238"/>
                          </a:solidFill>
                          <a:latin typeface="Calibri"/>
                        </a:rPr>
                        <a:t>Lesión parcial</a:t>
                      </a:r>
                    </a:p>
                  </a:txBody>
                  <a:tcPr>
                    <a:solidFill>
                      <a:srgbClr val="EEF3F4"/>
                    </a:solidFill>
                  </a:tcPr>
                </a:tc>
                <a:tc>
                  <a:txBody>
                    <a:bodyPr/>
                    <a:lstStyle/>
                    <a:p>
                      <a:r>
                        <a:rPr sz="1600">
                          <a:solidFill>
                            <a:srgbClr val="263238"/>
                          </a:solidFill>
                          <a:latin typeface="Calibri"/>
                        </a:rPr>
                        <a:t>Hasta 90 % de la sección puede tratarse sin reparar con movimiento activo protegido; heterogeneidad muy alta [r48][r49]</a:t>
                      </a:r>
                    </a:p>
                  </a:txBody>
                  <a:tcPr>
                    <a:solidFill>
                      <a:srgbClr val="EEF3F4"/>
                    </a:solidFill>
                  </a:tcPr>
                </a:tc>
                <a:tc>
                  <a:txBody>
                    <a:bodyPr/>
                    <a:lstStyle/>
                    <a:p>
                      <a:r>
                        <a:rPr sz="1600">
                          <a:solidFill>
                            <a:srgbClr val="263238"/>
                          </a:solidFill>
                          <a:latin typeface="Calibri"/>
                        </a:rPr>
                        <a:t>Revisión y metaanálisis</a:t>
                      </a:r>
                    </a:p>
                  </a:txBody>
                  <a:tcPr>
                    <a:solidFill>
                      <a:srgbClr val="EEF3F4"/>
                    </a:solidFill>
                  </a:tcPr>
                </a:tc>
              </a:tr>
              <a:tr h="457200">
                <a:tc>
                  <a:txBody>
                    <a:bodyPr/>
                    <a:lstStyle/>
                    <a:p>
                      <a:r>
                        <a:rPr sz="1600">
                          <a:solidFill>
                            <a:srgbClr val="263238"/>
                          </a:solidFill>
                          <a:latin typeface="Calibri"/>
                        </a:rPr>
                        <a:t>Momento de la cirugía</a:t>
                      </a:r>
                    </a:p>
                  </a:txBody>
                  <a:tcPr>
                    <a:solidFill>
                      <a:srgbClr val="FFFFFF"/>
                    </a:solidFill>
                  </a:tcPr>
                </a:tc>
                <a:tc>
                  <a:txBody>
                    <a:bodyPr/>
                    <a:lstStyle/>
                    <a:p>
                      <a:r>
                        <a:rPr sz="1600">
                          <a:solidFill>
                            <a:srgbClr val="263238"/>
                          </a:solidFill>
                          <a:latin typeface="Calibri"/>
                        </a:rPr>
                        <a:t>Evidencia dispar: demora de 3 a 7 días asociada a complicaciones en una cohorte y sin diferencia en otra [r70][r4]</a:t>
                      </a:r>
                    </a:p>
                  </a:txBody>
                  <a:tcPr>
                    <a:solidFill>
                      <a:srgbClr val="FFFFFF"/>
                    </a:solidFill>
                  </a:tcPr>
                </a:tc>
                <a:tc>
                  <a:txBody>
                    <a:bodyPr/>
                    <a:lstStyle/>
                    <a:p>
                      <a:r>
                        <a:rPr sz="1600">
                          <a:solidFill>
                            <a:srgbClr val="263238"/>
                          </a:solidFill>
                          <a:latin typeface="Calibri"/>
                        </a:rPr>
                        <a:t>Cohortes</a:t>
                      </a:r>
                    </a:p>
                  </a:txBody>
                  <a:tcPr>
                    <a:solidFill>
                      <a:srgbClr val="FFFFFF"/>
                    </a:solidFill>
                  </a:tcPr>
                </a:tc>
              </a:tr>
              <a:tr h="457200">
                <a:tc>
                  <a:txBody>
                    <a:bodyPr/>
                    <a:lstStyle/>
                    <a:p>
                      <a:r>
                        <a:rPr sz="1600">
                          <a:solidFill>
                            <a:srgbClr val="263238"/>
                          </a:solidFill>
                          <a:latin typeface="Calibri"/>
                        </a:rPr>
                        <a:t>Hebras de la sutura central</a:t>
                      </a:r>
                    </a:p>
                  </a:txBody>
                  <a:tcPr>
                    <a:solidFill>
                      <a:srgbClr val="EEF3F4"/>
                    </a:solidFill>
                  </a:tcPr>
                </a:tc>
                <a:tc>
                  <a:txBody>
                    <a:bodyPr/>
                    <a:lstStyle/>
                    <a:p>
                      <a:r>
                        <a:rPr sz="1600">
                          <a:solidFill>
                            <a:srgbClr val="263238"/>
                          </a:solidFill>
                          <a:latin typeface="Calibri"/>
                        </a:rPr>
                        <a:t>4 o más para movilizar; la de 2 hebras no bastó para el protocolo activo [r10][r3]</a:t>
                      </a:r>
                    </a:p>
                  </a:txBody>
                  <a:tcPr>
                    <a:solidFill>
                      <a:srgbClr val="EEF3F4"/>
                    </a:solidFill>
                  </a:tcPr>
                </a:tc>
                <a:tc>
                  <a:txBody>
                    <a:bodyPr/>
                    <a:lstStyle/>
                    <a:p>
                      <a:r>
                        <a:rPr sz="1600">
                          <a:solidFill>
                            <a:srgbClr val="263238"/>
                          </a:solidFill>
                          <a:latin typeface="Calibri"/>
                        </a:rPr>
                        <a:t>Metaanálisis y revisión</a:t>
                      </a:r>
                    </a:p>
                  </a:txBody>
                  <a:tcPr>
                    <a:solidFill>
                      <a:srgbClr val="EEF3F4"/>
                    </a:solidFill>
                  </a:tcPr>
                </a:tc>
              </a:tr>
              <a:tr h="457200">
                <a:tc>
                  <a:txBody>
                    <a:bodyPr/>
                    <a:lstStyle/>
                    <a:p>
                      <a:r>
                        <a:rPr sz="1600">
                          <a:solidFill>
                            <a:srgbClr val="263238"/>
                          </a:solidFill>
                          <a:latin typeface="Calibri"/>
                        </a:rPr>
                        <a:t>Epitendinosa</a:t>
                      </a:r>
                    </a:p>
                  </a:txBody>
                  <a:tcPr>
                    <a:solidFill>
                      <a:srgbClr val="FFFFFF"/>
                    </a:solidFill>
                  </a:tcPr>
                </a:tc>
                <a:tc>
                  <a:txBody>
                    <a:bodyPr/>
                    <a:lstStyle/>
                    <a:p>
                      <a:r>
                        <a:rPr sz="1600">
                          <a:solidFill>
                            <a:srgbClr val="263238"/>
                          </a:solidFill>
                          <a:latin typeface="Calibri"/>
                        </a:rPr>
                        <a:t>Reduce la reoperación 84 %, no influye en la rotura [r6]</a:t>
                      </a:r>
                    </a:p>
                  </a:txBody>
                  <a:tcPr>
                    <a:solidFill>
                      <a:srgbClr val="FFFFFF"/>
                    </a:solidFill>
                  </a:tcPr>
                </a:tc>
                <a:tc>
                  <a:txBody>
                    <a:bodyPr/>
                    <a:lstStyle/>
                    <a:p>
                      <a:r>
                        <a:rPr sz="1600">
                          <a:solidFill>
                            <a:srgbClr val="263238"/>
                          </a:solidFill>
                          <a:latin typeface="Calibri"/>
                        </a:rPr>
                        <a:t>Metaanálisis</a:t>
                      </a:r>
                    </a:p>
                  </a:txBody>
                  <a:tcPr>
                    <a:solidFill>
                      <a:srgbClr val="FFFFFF"/>
                    </a:solidFill>
                  </a:tcPr>
                </a:tc>
              </a:tr>
              <a:tr h="457200">
                <a:tc>
                  <a:txBody>
                    <a:bodyPr/>
                    <a:lstStyle/>
                    <a:p>
                      <a:r>
                        <a:rPr sz="1600">
                          <a:solidFill>
                            <a:srgbClr val="263238"/>
                          </a:solidFill>
                          <a:latin typeface="Calibri"/>
                        </a:rPr>
                        <a:t>Ventaje de poleas</a:t>
                      </a:r>
                    </a:p>
                  </a:txBody>
                  <a:tcPr>
                    <a:solidFill>
                      <a:srgbClr val="EEF3F4"/>
                    </a:solidFill>
                  </a:tcPr>
                </a:tc>
                <a:tc>
                  <a:txBody>
                    <a:bodyPr/>
                    <a:lstStyle/>
                    <a:p>
                      <a:r>
                        <a:rPr sz="1600">
                          <a:solidFill>
                            <a:srgbClr val="263238"/>
                          </a:solidFill>
                          <a:latin typeface="Calibri"/>
                        </a:rPr>
                        <a:t>Seguro con menos de 2 cm; sin cuerda de arco clínica en series [r5][r75]</a:t>
                      </a:r>
                    </a:p>
                  </a:txBody>
                  <a:tcPr>
                    <a:solidFill>
                      <a:srgbClr val="EEF3F4"/>
                    </a:solidFill>
                  </a:tcPr>
                </a:tc>
                <a:tc>
                  <a:txBody>
                    <a:bodyPr/>
                    <a:lstStyle/>
                    <a:p>
                      <a:r>
                        <a:rPr sz="1600">
                          <a:solidFill>
                            <a:srgbClr val="263238"/>
                          </a:solidFill>
                          <a:latin typeface="Calibri"/>
                        </a:rPr>
                        <a:t>Revisión narrativa</a:t>
                      </a:r>
                    </a:p>
                  </a:txBody>
                  <a:tcPr>
                    <a:solidFill>
                      <a:srgbClr val="EEF3F4"/>
                    </a:solidFill>
                  </a:tcPr>
                </a:tc>
              </a:tr>
              <a:tr h="457200">
                <a:tc>
                  <a:txBody>
                    <a:bodyPr/>
                    <a:lstStyle/>
                    <a:p>
                      <a:r>
                        <a:rPr sz="1600">
                          <a:solidFill>
                            <a:srgbClr val="263238"/>
                          </a:solidFill>
                          <a:latin typeface="Calibri"/>
                        </a:rPr>
                        <a:t>Anestesia</a:t>
                      </a:r>
                    </a:p>
                  </a:txBody>
                  <a:tcPr>
                    <a:solidFill>
                      <a:srgbClr val="FFFFFF"/>
                    </a:solidFill>
                  </a:tcPr>
                </a:tc>
                <a:tc>
                  <a:txBody>
                    <a:bodyPr/>
                    <a:lstStyle/>
                    <a:p>
                      <a:r>
                        <a:rPr sz="1600">
                          <a:solidFill>
                            <a:srgbClr val="263238"/>
                          </a:solidFill>
                          <a:latin typeface="Calibri"/>
                        </a:rPr>
                        <a:t>WALANT no fue superior a anestesia general [r19]</a:t>
                      </a:r>
                    </a:p>
                  </a:txBody>
                  <a:tcPr>
                    <a:solidFill>
                      <a:srgbClr val="FFFFFF"/>
                    </a:solidFill>
                  </a:tcPr>
                </a:tc>
                <a:tc>
                  <a:txBody>
                    <a:bodyPr/>
                    <a:lstStyle/>
                    <a:p>
                      <a:r>
                        <a:rPr sz="1600">
                          <a:solidFill>
                            <a:srgbClr val="263238"/>
                          </a:solidFill>
                          <a:latin typeface="Calibri"/>
                        </a:rPr>
                        <a:t>Ensayo aleatorizado</a:t>
                      </a:r>
                    </a:p>
                  </a:txBody>
                  <a:tcPr>
                    <a:solidFill>
                      <a:srgbClr val="FFFFFF"/>
                    </a:solidFill>
                  </a:tcPr>
                </a:tc>
              </a:tr>
              <a:tr h="457200">
                <a:tc>
                  <a:txBody>
                    <a:bodyPr/>
                    <a:lstStyle/>
                    <a:p>
                      <a:r>
                        <a:rPr sz="1600">
                          <a:solidFill>
                            <a:srgbClr val="263238"/>
                          </a:solidFill>
                          <a:latin typeface="Calibri"/>
                        </a:rPr>
                        <a:t>Rehabilitación</a:t>
                      </a:r>
                    </a:p>
                  </a:txBody>
                  <a:tcPr>
                    <a:solidFill>
                      <a:srgbClr val="EEF3F4"/>
                    </a:solidFill>
                  </a:tcPr>
                </a:tc>
                <a:tc>
                  <a:txBody>
                    <a:bodyPr/>
                    <a:lstStyle/>
                    <a:p>
                      <a:r>
                        <a:rPr sz="1600">
                          <a:solidFill>
                            <a:srgbClr val="263238"/>
                          </a:solidFill>
                          <a:latin typeface="Calibri"/>
                        </a:rPr>
                        <a:t>Certeza muy baja en todas las comparaciones [r7]</a:t>
                      </a:r>
                    </a:p>
                  </a:txBody>
                  <a:tcPr>
                    <a:solidFill>
                      <a:srgbClr val="EEF3F4"/>
                    </a:solidFill>
                  </a:tcPr>
                </a:tc>
                <a:tc>
                  <a:txBody>
                    <a:bodyPr/>
                    <a:lstStyle/>
                    <a:p>
                      <a:r>
                        <a:rPr sz="1600">
                          <a:solidFill>
                            <a:srgbClr val="263238"/>
                          </a:solidFill>
                          <a:latin typeface="Calibri"/>
                        </a:rPr>
                        <a:t>Revisión Cochrane</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reparación primaria en zona II</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Griffin M et al. Open Orthop J. 2012. doi:10.2174/1874325001206010028</a:t>
            </a:r>
          </a:p>
          <a:p>
            <a:r>
              <a:rPr sz="800">
                <a:solidFill>
                  <a:srgbClr val="5A6469"/>
                </a:solidFill>
                <a:latin typeface="Calibri"/>
              </a:rPr>
              <a:t>[r4] Heegaard B et al. JPRAS Open. 2025. doi:10.1016/j.jpra.2025.08.021</a:t>
            </a:r>
          </a:p>
          <a:p>
            <a:r>
              <a:rPr sz="800">
                <a:solidFill>
                  <a:srgbClr val="5A6469"/>
                </a:solidFill>
                <a:latin typeface="Calibri"/>
              </a:rPr>
              <a:t>[r5] Tang JB et al. J Hand Surg Eur Vol. 2022. doi:10.1177/17531934211053757</a:t>
            </a:r>
          </a:p>
          <a:p>
            <a:r>
              <a:rPr sz="800">
                <a:solidFill>
                  <a:srgbClr val="5A6469"/>
                </a:solidFill>
                <a:latin typeface="Calibri"/>
              </a:rPr>
              <a:t>[r14] Hong DY et al. JBJS Essent Surg Tech. 2023. doi:10.2106/JBJS.ST.22.00057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bloque explica los gestos para entenderlos; no sustituye al tutor ni al manual del instrumental.</a:t>
            </a:r>
          </a:p>
          <a:p>
            <a:pPr marL="347472" indent="-347472">
              <a:spcAft>
                <a:spcPts val="1400"/>
              </a:spcAft>
              <a:buChar char="•"/>
            </a:pPr>
            <a:r>
              <a:rPr sz="2400">
                <a:solidFill>
                  <a:srgbClr val="263238"/>
                </a:solidFill>
                <a:latin typeface="Calibri"/>
              </a:rPr>
              <a:t>Lo que no tiene respaldo de estudio se rotula como práctica habitual u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reparación primaria en zona II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Hong DY et al. JBJS Essent Surg Tech. 2023. doi:10.2106/JBJS.ST.22.00057</a:t>
            </a:r>
          </a:p>
          <a:p>
            <a:r>
              <a:rPr sz="800">
                <a:solidFill>
                  <a:srgbClr val="5A6469"/>
                </a:solidFill>
                <a:latin typeface="Calibri"/>
              </a:rPr>
              <a:t>[r73] Zhou X et al. J Hand Surg Eur Vol. 2017. doi:10.1177/1753193417691390</a:t>
            </a:r>
          </a:p>
          <a:p>
            <a:r>
              <a:rPr sz="800">
                <a:solidFill>
                  <a:srgbClr val="5A6469"/>
                </a:solidFill>
                <a:latin typeface="Calibri"/>
              </a:rPr>
              <a:t>[r53] Wong YR et al. J Hand Surg Am. 2015. doi:10.1016/j.jhsa.2015.05.007</a:t>
            </a:r>
          </a:p>
          <a:p>
            <a:r>
              <a:rPr sz="800">
                <a:solidFill>
                  <a:srgbClr val="5A6469"/>
                </a:solidFill>
                <a:latin typeface="Calibri"/>
              </a:rPr>
              <a:t>[r42] Chen J et al. J Hand Surg Eur Vol. 2024. doi:10.1177/17531934231182868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Como ejemplo: una reparación Strickland de 4 hebras con nailon trenzado 3-0 [r14].</a:t>
            </a:r>
          </a:p>
          <a:p>
            <a:pPr marL="347472" indent="-347472">
              <a:spcAft>
                <a:spcPts val="1400"/>
              </a:spcAft>
              <a:buChar char="•"/>
            </a:pPr>
            <a:r>
              <a:rPr sz="2400">
                <a:solidFill>
                  <a:srgbClr val="263238"/>
                </a:solidFill>
                <a:latin typeface="Calibri"/>
              </a:rPr>
              <a:t>Para 6 hebras, M-Tang o Lim-Tsai [r73][r53].</a:t>
            </a:r>
          </a:p>
          <a:p>
            <a:pPr marL="347472" indent="-347472">
              <a:spcAft>
                <a:spcPts val="1400"/>
              </a:spcAft>
              <a:buChar char="•"/>
            </a:pPr>
            <a:r>
              <a:rPr sz="2400">
                <a:solidFill>
                  <a:srgbClr val="263238"/>
                </a:solidFill>
                <a:latin typeface="Calibri"/>
              </a:rPr>
              <a:t>En zona I, muchas unidades fijan el FDP a cualquier remanente con 10 hebras o más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Fuerza para abrir una brecha de 2 mm según las hebras de la sutura central (tendón de cerdo)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Lee HI et al. J Hand Surg Am. 2015. doi:10.1016/j.jhsa.2015.03.021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rotura, adherencias, rigidez e infección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Lilly SI et al. J Am Acad Orthop Surg. 2006. doi:10.5435/00124635-200607000-00001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frecuencia, encabezan la lista las adherencias, que restan movilidad activa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77</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complicaciones en metaanálisis y cohortes grandes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Dy CJ et al. J Hand Surg Am. 2012. doi:10.1016/j.jhsa.2011.11.006</a:t>
            </a:r>
          </a:p>
          <a:p>
            <a:r>
              <a:rPr sz="1000">
                <a:solidFill>
                  <a:srgbClr val="5A6469"/>
                </a:solidFill>
                <a:latin typeface="Calibri"/>
              </a:rPr>
              <a:t>[r4] Heegaard B et al. JPRAS Open. 2025. doi:10.1016/j.jpra.2025.08.021</a:t>
            </a:r>
          </a:p>
          <a:p>
            <a:r>
              <a:rPr sz="1000">
                <a:solidFill>
                  <a:srgbClr val="5A6469"/>
                </a:solidFill>
                <a:latin typeface="Calibri"/>
              </a:rPr>
              <a:t>[r2] Mawhinney JA et al. J Hand Surg Eur Vol. 2025. doi:10.1177/17531934251342419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tras reparación de tendón flexor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[r42] Chen J et al. J Hand Surg Eur Vol. 2024. doi:10.1177/17531934231182868</a:t>
            </a:r>
          </a:p>
          <a:p>
            <a:r>
              <a:rPr sz="800">
                <a:solidFill>
                  <a:srgbClr val="5A6469"/>
                </a:solidFill>
                <a:latin typeface="Calibri"/>
              </a:rPr>
              <a:t>[r12] Cholok D et al. Hand Clin. 2023. doi:10.1016/j.hcl.2022.08.021</a:t>
            </a:r>
          </a:p>
          <a:p>
            <a:r>
              <a:rPr sz="800">
                <a:solidFill>
                  <a:srgbClr val="5A6469"/>
                </a:solidFill>
                <a:latin typeface="Calibri"/>
              </a:rPr>
              <a:t>[r6] Dy CJ et al. J Hand Surg Am. 2012. doi:10.1016/j.jhsa.2011.11.006</a:t>
            </a:r>
          </a:p>
          <a:p>
            <a:r>
              <a:rPr sz="800">
                <a:solidFill>
                  <a:srgbClr val="5A6469"/>
                </a:solidFill>
                <a:latin typeface="Calibri"/>
              </a:rPr>
              <a:t>[r4] Heegaard B et al. JPRAS Open. 2025. doi:10.1016/j.jpra.2025.08.021</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Frecuencia</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r>
              <a:tr h="457200">
                <a:tc>
                  <a:txBody>
                    <a:bodyPr/>
                    <a:lstStyle/>
                    <a:p>
                      <a:r>
                        <a:rPr sz="1600">
                          <a:solidFill>
                            <a:srgbClr val="263238"/>
                          </a:solidFill>
                          <a:latin typeface="Calibri"/>
                        </a:rPr>
                        <a:t>Rotura</a:t>
                      </a:r>
                    </a:p>
                  </a:txBody>
                  <a:tcPr>
                    <a:solidFill>
                      <a:srgbClr val="EEF3F4"/>
                    </a:solidFill>
                  </a:tcPr>
                </a:tc>
                <a:tc>
                  <a:txBody>
                    <a:bodyPr/>
                    <a:lstStyle/>
                    <a:p>
                      <a:r>
                        <a:rPr sz="1600">
                          <a:solidFill>
                            <a:srgbClr val="263238"/>
                          </a:solidFill>
                          <a:latin typeface="Calibri"/>
                        </a:rPr>
                        <a:t>4 % en metaanálisis [r6]; 7,7 % en cohorte de 336 [r4]</a:t>
                      </a:r>
                    </a:p>
                  </a:txBody>
                  <a:tcPr>
                    <a:solidFill>
                      <a:srgbClr val="EEF3F4"/>
                    </a:solidFill>
                  </a:tcPr>
                </a:tc>
                <a:tc>
                  <a:txBody>
                    <a:bodyPr/>
                    <a:lstStyle/>
                    <a:p>
                      <a:r>
                        <a:rPr sz="1600">
                          <a:solidFill>
                            <a:srgbClr val="263238"/>
                          </a:solidFill>
                          <a:latin typeface="Calibri"/>
                        </a:rPr>
                        <a:t>Revisión temprana con 4 hebras [r12]</a:t>
                      </a:r>
                    </a:p>
                  </a:txBody>
                  <a:tcPr>
                    <a:solidFill>
                      <a:srgbClr val="EEF3F4"/>
                    </a:solidFill>
                  </a:tcPr>
                </a:tc>
              </a:tr>
              <a:tr h="457200">
                <a:tc>
                  <a:txBody>
                    <a:bodyPr/>
                    <a:lstStyle/>
                    <a:p>
                      <a:r>
                        <a:rPr sz="1600">
                          <a:solidFill>
                            <a:srgbClr val="263238"/>
                          </a:solidFill>
                          <a:latin typeface="Calibri"/>
                        </a:rPr>
                        <a:t>Adherencias</a:t>
                      </a:r>
                    </a:p>
                  </a:txBody>
                  <a:tcPr>
                    <a:solidFill>
                      <a:srgbClr val="FFFFFF"/>
                    </a:solidFill>
                  </a:tcPr>
                </a:tc>
                <a:tc>
                  <a:txBody>
                    <a:bodyPr/>
                    <a:lstStyle/>
                    <a:p>
                      <a:r>
                        <a:rPr sz="1600">
                          <a:solidFill>
                            <a:srgbClr val="263238"/>
                          </a:solidFill>
                          <a:latin typeface="Calibri"/>
                        </a:rPr>
                        <a:t>4 % [r6]; tenólisis en 6,5 % [r4]</a:t>
                      </a:r>
                    </a:p>
                  </a:txBody>
                  <a:tcPr>
                    <a:solidFill>
                      <a:srgbClr val="FFFFFF"/>
                    </a:solidFill>
                  </a:tcPr>
                </a:tc>
                <a:tc>
                  <a:txBody>
                    <a:bodyPr/>
                    <a:lstStyle/>
                    <a:p>
                      <a:r>
                        <a:rPr sz="1600">
                          <a:solidFill>
                            <a:srgbClr val="263238"/>
                          </a:solidFill>
                          <a:latin typeface="Calibri"/>
                        </a:rPr>
                        <a:t>Terapia; tenólisis si se estanca [r12]</a:t>
                      </a:r>
                    </a:p>
                  </a:txBody>
                  <a:tcPr>
                    <a:solidFill>
                      <a:srgbClr val="FFFFFF"/>
                    </a:solidFill>
                  </a:tcPr>
                </a:tc>
              </a:tr>
              <a:tr h="457200">
                <a:tc>
                  <a:txBody>
                    <a:bodyPr/>
                    <a:lstStyle/>
                    <a:p>
                      <a:r>
                        <a:rPr sz="1600">
                          <a:solidFill>
                            <a:srgbClr val="263238"/>
                          </a:solidFill>
                          <a:latin typeface="Calibri"/>
                        </a:rPr>
                        <a:t>Reoperación</a:t>
                      </a:r>
                    </a:p>
                  </a:txBody>
                  <a:tcPr>
                    <a:solidFill>
                      <a:srgbClr val="EEF3F4"/>
                    </a:solidFill>
                  </a:tcPr>
                </a:tc>
                <a:tc>
                  <a:txBody>
                    <a:bodyPr/>
                    <a:lstStyle/>
                    <a:p>
                      <a:r>
                        <a:rPr sz="1600">
                          <a:solidFill>
                            <a:srgbClr val="263238"/>
                          </a:solidFill>
                          <a:latin typeface="Calibri"/>
                        </a:rPr>
                        <a:t>6 % [r6]</a:t>
                      </a:r>
                    </a:p>
                  </a:txBody>
                  <a:tcPr>
                    <a:solidFill>
                      <a:srgbClr val="EEF3F4"/>
                    </a:solidFill>
                  </a:tcPr>
                </a:tc>
                <a:tc>
                  <a:txBody>
                    <a:bodyPr/>
                    <a:lstStyle/>
                    <a:p>
                      <a:r>
                        <a:rPr sz="1600">
                          <a:solidFill>
                            <a:srgbClr val="263238"/>
                          </a:solidFill>
                          <a:latin typeface="Calibri"/>
                        </a:rPr>
                        <a:t>Según causa [r12]</a:t>
                      </a:r>
                    </a:p>
                  </a:txBody>
                  <a:tcPr>
                    <a:solidFill>
                      <a:srgbClr val="EEF3F4"/>
                    </a:solidFill>
                  </a:tcPr>
                </a:tc>
              </a:tr>
              <a:tr h="457200">
                <a:tc>
                  <a:txBody>
                    <a:bodyPr/>
                    <a:lstStyle/>
                    <a:p>
                      <a:r>
                        <a:rPr sz="1600">
                          <a:solidFill>
                            <a:srgbClr val="263238"/>
                          </a:solidFill>
                          <a:latin typeface="Calibri"/>
                        </a:rPr>
                        <a:t>Infección grave</a:t>
                      </a:r>
                    </a:p>
                  </a:txBody>
                  <a:tcPr>
                    <a:solidFill>
                      <a:srgbClr val="FFFFFF"/>
                    </a:solidFill>
                  </a:tcPr>
                </a:tc>
                <a:tc>
                  <a:txBody>
                    <a:bodyPr/>
                    <a:lstStyle/>
                    <a:p>
                      <a:r>
                        <a:rPr sz="1600">
                          <a:solidFill>
                            <a:srgbClr val="263238"/>
                          </a:solidFill>
                          <a:latin typeface="Calibri"/>
                        </a:rPr>
                        <a:t>2,4 % [r4]</a:t>
                      </a:r>
                    </a:p>
                  </a:txBody>
                  <a:tcPr>
                    <a:solidFill>
                      <a:srgbClr val="FFFFFF"/>
                    </a:solidFill>
                  </a:tcPr>
                </a:tc>
                <a:tc>
                  <a:txBody>
                    <a:bodyPr/>
                    <a:lstStyle/>
                    <a:p>
                      <a:r>
                        <a:rPr sz="1600">
                          <a:solidFill>
                            <a:srgbClr val="263238"/>
                          </a:solidFill>
                          <a:latin typeface="Calibri"/>
                        </a:rPr>
                        <a:t>Revisión o ingreso [r4]</a:t>
                      </a:r>
                    </a:p>
                  </a:txBody>
                  <a:tcPr>
                    <a:solidFill>
                      <a:srgbClr val="FFFFFF"/>
                    </a:solidFill>
                  </a:tcPr>
                </a:tc>
              </a:tr>
              <a:tr h="457200">
                <a:tc>
                  <a:txBody>
                    <a:bodyPr/>
                    <a:lstStyle/>
                    <a:p>
                      <a:r>
                        <a:rPr sz="1600">
                          <a:solidFill>
                            <a:srgbClr val="263238"/>
                          </a:solidFill>
                          <a:latin typeface="Calibri"/>
                        </a:rPr>
                        <a:t>Rigidez de la IF</a:t>
                      </a:r>
                    </a:p>
                  </a:txBody>
                  <a:tcPr>
                    <a:solidFill>
                      <a:srgbClr val="EEF3F4"/>
                    </a:solidFill>
                  </a:tcPr>
                </a:tc>
                <a:tc>
                  <a:txBody>
                    <a:bodyPr/>
                    <a:lstStyle/>
                    <a:p>
                      <a:r>
                        <a:rPr sz="1600">
                          <a:solidFill>
                            <a:srgbClr val="263238"/>
                          </a:solidFill>
                          <a:latin typeface="Calibri"/>
                        </a:rPr>
                        <a:t>Ocurre en algunos pacientes [r42]</a:t>
                      </a:r>
                    </a:p>
                  </a:txBody>
                  <a:tcPr>
                    <a:solidFill>
                      <a:srgbClr val="EEF3F4"/>
                    </a:solidFill>
                  </a:tcPr>
                </a:tc>
                <a:tc>
                  <a:txBody>
                    <a:bodyPr/>
                    <a:lstStyle/>
                    <a:p>
                      <a:r>
                        <a:rPr sz="1600">
                          <a:solidFill>
                            <a:srgbClr val="263238"/>
                          </a:solidFill>
                          <a:latin typeface="Calibri"/>
                        </a:rPr>
                        <a:t>Movilización temprana y férula corta [r42]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esperar y de qué depende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Tang JB et al. J Hand Surg Eur Vol. 2022. doi:10.1177/17531934211053757</a:t>
            </a:r>
          </a:p>
          <a:p>
            <a:r>
              <a:rPr sz="1000">
                <a:solidFill>
                  <a:srgbClr val="5A6469"/>
                </a:solidFill>
                <a:latin typeface="Calibri"/>
              </a:rPr>
              <a:t>[r44] Tang JB. Hand Clin. 2005. doi:10.1016/j.hcl.2004.11.005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la reparación y la rehabilitación actuales, en 6 unidades de referencia más de 80 % de las reparaciones de zona 2 alcanza un resultado bueno o excelente… [r5] [r44]</a:t>
            </a:r>
          </a:p>
          <a:p>
            <a:pPr marL="347472" indent="-347472">
              <a:spcAft>
                <a:spcPts val="1400"/>
              </a:spcAft>
              <a:buChar char="•"/>
            </a:pPr>
            <a:r>
              <a:rPr sz="2400">
                <a:solidFill>
                  <a:srgbClr val="263238"/>
                </a:solidFill>
                <a:latin typeface="Calibri"/>
              </a:rPr>
              <a:t>Series concretas: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a las 26 semanas en zona 2 (174 dedos, movilización activa temprana, TAM de la ASSH)</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[r76] Tobler-Ammann BC et al. J Hand Surg Glob Online. 2023. doi:10.1016/j.jhsg.2023.03.016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77</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Resultado bueno o excelente según la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[r43] Elliot D et al. J Hand Surg Br. 1994. doi:10.1016/0266-7681(94)90126-0</a:t>
            </a:r>
          </a:p>
          <a:p>
            <a:r>
              <a:rPr sz="800">
                <a:solidFill>
                  <a:srgbClr val="5A6469"/>
                </a:solidFill>
                <a:latin typeface="Calibri"/>
              </a:rPr>
              <a:t>[r73] Zhou X et al. J Hand Surg Eur Vol. 2017. doi:10.1177/1753193417691390</a:t>
            </a:r>
          </a:p>
          <a:p>
            <a:r>
              <a:rPr sz="800">
                <a:solidFill>
                  <a:srgbClr val="5A6469"/>
                </a:solidFill>
                <a:latin typeface="Calibri"/>
              </a:rPr>
              <a:t>[r78] Duru Ç et al. J Hand Surg Am. 2023. doi:10.1016/j.jhsa.2022.01.015</a:t>
            </a:r>
          </a:p>
          <a:p>
            <a:r>
              <a:rPr sz="800">
                <a:solidFill>
                  <a:srgbClr val="5A6469"/>
                </a:solidFill>
                <a:latin typeface="Calibri"/>
              </a:rPr>
              <a:t>[r85] Kher S et al. J Hand Surg Asian Pac Vol. 2021. doi:10.1142/S2424835521500557</a:t>
            </a:r>
          </a:p>
          <a:p>
            <a:r>
              <a:rPr sz="800">
                <a:solidFill>
                  <a:srgbClr val="5A6469"/>
                </a:solidFill>
                <a:latin typeface="Calibri"/>
              </a:rPr>
              <a:t>[r86] VAN Carlen M et al. J Hand Surg Asian Pac Vol. 2022. doi:10.1142/S2424835522500576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77</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el protocolo es parte de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Mover pronto evita que el tendón se pegue y lo ayuda a deslizar; el precio es más riesgo de rotura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77</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Rotura por protocolo de rehabilitación en revisiones y cohortes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[r90] Chesney A et al. Plast Reconstr Surg. 2011. doi:10.1097/PRS.0b013e318208d28e</a:t>
            </a:r>
          </a:p>
          <a:p>
            <a:r>
              <a:rPr sz="800">
                <a:solidFill>
                  <a:srgbClr val="5A6469"/>
                </a:solidFill>
                <a:latin typeface="Calibri"/>
              </a:rPr>
              <a:t>[r89] Starr HM et al. J Hand Surg Am. 2013. doi:10.1016/j.jhsa.2013.06.025</a:t>
            </a:r>
          </a:p>
          <a:p>
            <a:r>
              <a:rPr sz="800">
                <a:solidFill>
                  <a:srgbClr val="5A6469"/>
                </a:solidFill>
                <a:latin typeface="Calibri"/>
              </a:rPr>
              <a:t>[r43] Elliot D et al. J Hand Surg Br. 1994. doi:10.1016/0266-7681(94)90126-0</a:t>
            </a:r>
          </a:p>
          <a:p>
            <a:r>
              <a:rPr sz="800">
                <a:solidFill>
                  <a:srgbClr val="5A6469"/>
                </a:solidFill>
                <a:latin typeface="Calibri"/>
              </a:rPr>
              <a:t>[r83] Wirtz C et al. Arch Orthop Trauma Surg. 2023. doi:10.1007/s00402-022-04506-1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informado por el paciente con 3 férulas (PRWHE, menor es mejor)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Bamford E et al. BMJ. 2026. doi:10.1136/bmj-2026-100953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Nassab R et al. Int J Surg. 2007. doi:10.1016/j.ijsu.2006.06.002</a:t>
            </a:r>
          </a:p>
          <a:p>
            <a:r>
              <a:rPr sz="1000">
                <a:solidFill>
                  <a:srgbClr val="5A6469"/>
                </a:solidFill>
                <a:latin typeface="Calibri"/>
              </a:rPr>
              <a:t>[r9] Stewart DA et al. J Hand Surg Am. 2007. doi:10.1016/j.jhsa.2007.05.017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Examine FDS y FDP por separado y contra resistencia, y explore la herida aunque el dedo flexione: urgencias y cirujanos de mano identificaron bien solo 68,2 % de las lesiones de flexor… [r8]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77</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Deje anotados la sensibilidad, el llenado capilar y los pulsos [r1], idealmente antes de infiltrar (práctica habitual); la isquemia del dedo vuelve el caso más urgente [r1].</a:t>
            </a:r>
          </a:p>
          <a:p>
            <a:pPr marL="347472" indent="-347472">
              <a:spcAft>
                <a:spcPts val="1400"/>
              </a:spcAft>
              <a:buChar char="•"/>
            </a:pPr>
            <a:r>
              <a:rPr sz="2400">
                <a:solidFill>
                  <a:srgbClr val="263238"/>
                </a:solidFill>
                <a:latin typeface="Calibri"/>
              </a:rPr>
              <a:t>Pida radiografía si hay riesgo de fractura: se fija antes de reparar tendón o vaso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Nassab R et al. Int J Surg. 2007. doi:10.1016/j.ijsu.2006.06.002</a:t>
            </a:r>
          </a:p>
          <a:p>
            <a:r>
              <a:rPr sz="1000">
                <a:solidFill>
                  <a:srgbClr val="5A6469"/>
                </a:solidFill>
                <a:latin typeface="Calibri"/>
              </a:rPr>
              <a:t>[r3] Douwes TA et al. Hand Surg Rehabil. 2025. doi:10.1016/j.hansur.2025.102230</a:t>
            </a:r>
          </a:p>
          <a:p>
            <a:r>
              <a:rPr sz="1000">
                <a:solidFill>
                  <a:srgbClr val="5A6469"/>
                </a:solidFill>
                <a:latin typeface="Calibri"/>
              </a:rPr>
              <a:t>[r5] Tang JB et al. J Hand Surg Eur Vol. 2022. doi:10.1177/17531934211053757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Examine FDS y FDP por separado y contra resistencia, y explore ante la duda: se omite cerca de 30 % [r8].</a:t>
            </a:r>
          </a:p>
          <a:p>
            <a:pPr marL="347472" indent="-347472">
              <a:spcAft>
                <a:spcPts val="1400"/>
              </a:spcAft>
              <a:buChar char="•"/>
            </a:pPr>
            <a:r>
              <a:rPr sz="2400">
                <a:solidFill>
                  <a:srgbClr val="263238"/>
                </a:solidFill>
                <a:latin typeface="Calibri"/>
              </a:rPr>
              <a:t>Núcleo de 4 hebras o más, epitendinosa si hace falta y poleas ventadas con juicio [r3][r5].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77</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FDS (flexor superficial) · FDP (flexor profundo) · FPL · zona II · tierra de nadie · zonas de Verdan · subzonas de Tang · polea A2 · polea A4 · ventaje de poleas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77</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a:p>
            <a:r>
              <a:rPr sz="1000">
                <a:solidFill>
                  <a:srgbClr val="5A6469"/>
                </a:solidFill>
                <a:latin typeface="Calibri"/>
              </a:rPr>
              <a:t>[r3] Douwes TA et al. Hand Surg Rehabil. 2025. doi:10.1016/j.hansur.2025.102230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tendón flexor seccionado no cicatriza solo: hay que reparar los cabos [r1].</a:t>
            </a:r>
          </a:p>
          <a:p>
            <a:pPr marL="347472" indent="-347472">
              <a:spcAft>
                <a:spcPts val="1400"/>
              </a:spcAft>
              <a:buChar char="•"/>
            </a:pPr>
            <a:r>
              <a:rPr sz="2400">
                <a:solidFill>
                  <a:srgbClr val="263238"/>
                </a:solidFill>
                <a:latin typeface="Calibri"/>
              </a:rPr>
              <a:t>Zona II: de la inserción del FDS a la polea A1; la tierra de nadie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77</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de staff: Caso de staff: el corte con el vidrio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sintético, sin datos de pacientes reales.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77</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tendones y qué estructura asociada sospecha, y en qué zona está?</a:t>
            </a:r>
          </a:p>
          <a:p>
            <a:pPr marL="347472" indent="-347472">
              <a:spcAft>
                <a:spcPts val="1400"/>
              </a:spcAft>
              <a:buChar char="•"/>
            </a:pPr>
            <a:r>
              <a:rPr sz="2400">
                <a:solidFill>
                  <a:srgbClr val="263238"/>
                </a:solidFill>
                <a:latin typeface="Calibri"/>
              </a:rPr>
              <a:t>2. ¿Qué conducta toma ahora y por qué?</a:t>
            </a:r>
          </a:p>
          <a:p>
            <a:pPr marL="347472" indent="-347472">
              <a:spcAft>
                <a:spcPts val="1400"/>
              </a:spcAft>
              <a:buChar char="•"/>
            </a:pPr>
            <a:r>
              <a:rPr sz="2400">
                <a:solidFill>
                  <a:srgbClr val="263238"/>
                </a:solidFill>
                <a:latin typeface="Calibri"/>
              </a:rPr>
              <a:t>3. ¿Qué sutura, qué manejo de poleas y qué rehabilitación propone?</a:t>
            </a:r>
          </a:p>
          <a:p>
            <a:pPr marL="347472" indent="-347472">
              <a:spcAft>
                <a:spcPts val="1400"/>
              </a:spcAft>
              <a:buChar char="•"/>
            </a:pPr>
            <a:r>
              <a:rPr sz="2400">
                <a:solidFill>
                  <a:srgbClr val="263238"/>
                </a:solidFill>
                <a:latin typeface="Calibri"/>
              </a:rPr>
              <a:t>4. ¿Qué le dice al paciente sobre el pronóstico?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77</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Griffin M et al. Open Orthop J. 2012. doi:10.2174/1874325001206010028</a:t>
            </a:r>
          </a:p>
          <a:p>
            <a:r>
              <a:rPr sz="1000">
                <a:solidFill>
                  <a:srgbClr val="5A6469"/>
                </a:solidFill>
                <a:latin typeface="Calibri"/>
              </a:rPr>
              <a:t>[r13] Manninen M et al. Scand J Surg. 2017. doi:10.1177/1457496916665544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sospecha una lesión de ambos flexores en zona II, porque el dedo no flexiona la IFD y la flexión de la IFP está debilitada, con lesión del nervio digital radial… [r1]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77</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Griffin M, Hindocha S, Jordan D, Saleh M, Khan W. An overview of the management of flexor tendon injuries. Open Orthop J. 2012;6:28-35. doi:10.2174/1874325001206010028 https://doi.org/10.2174/1874325001206010028</a:t>
            </a:r>
          </a:p>
          <a:p>
            <a:pPr>
              <a:spcAft>
                <a:spcPts val="800"/>
              </a:spcAft>
            </a:pPr>
            <a:r>
              <a:rPr sz="1200">
                <a:solidFill>
                  <a:srgbClr val="263238"/>
                </a:solidFill>
                <a:latin typeface="Calibri"/>
              </a:rPr>
              <a:t>[r2] Mawhinney JA, Wormald JC, Ng M, Furniss D, Lane JC. Epidemiology of acute flexor tendon injury and an analysis of outcomes - a study of 91,239 patients in England and Wales. J Hand Surg Eur Vol. 2025;50(11):1470-1477. doi:10.1177/17531934251342419 https://doi.org/10.1177/17531934251342419</a:t>
            </a:r>
          </a:p>
          <a:p>
            <a:pPr>
              <a:spcAft>
                <a:spcPts val="800"/>
              </a:spcAft>
            </a:pPr>
            <a:r>
              <a:rPr sz="1200">
                <a:solidFill>
                  <a:srgbClr val="263238"/>
                </a:solidFill>
                <a:latin typeface="Calibri"/>
              </a:rPr>
              <a:t>[r3] Douwes TA, Bulstra AEJ, Buijze GA. Flexor tendon repair in zone II of the hand: Evidence-based management. Hand Surg Rehabil. 2025;44(4):102230. doi:10.1016/j.hansur.2025.102230 https://doi.org/10.1016/j.hansur.2025.102230</a:t>
            </a:r>
          </a:p>
          <a:p>
            <a:pPr>
              <a:spcAft>
                <a:spcPts val="800"/>
              </a:spcAft>
            </a:pPr>
            <a:r>
              <a:rPr sz="1200">
                <a:solidFill>
                  <a:srgbClr val="263238"/>
                </a:solidFill>
                <a:latin typeface="Calibri"/>
              </a:rPr>
              <a:t>[r4] Heegaard B, Troest RW. Complications after flexor tendon surgery: A retrospective cohort study of 336 patients. JPRAS Open. 2025;46:389-397. doi:10.1016/j.jpra.2025.08.021 https://doi.org/10.1016/j.jpra.2025.08.021</a:t>
            </a:r>
          </a:p>
          <a:p>
            <a:pPr>
              <a:spcAft>
                <a:spcPts val="800"/>
              </a:spcAft>
            </a:pPr>
            <a:r>
              <a:rPr sz="1200">
                <a:solidFill>
                  <a:srgbClr val="263238"/>
                </a:solidFill>
                <a:latin typeface="Calibri"/>
              </a:rPr>
              <a:t>[r5] Tang JB, Lalonde D, Harhaus L, Sadek AF, Moriya K, Pan ZJ. Flexor tendon repair: recent changes and current methods. J Hand Surg Eur Vol. 2022;47(1):31-39. doi:10.1177/17531934211053757 https://doi.org/10.1177/17531934211053757</a:t>
            </a:r>
          </a:p>
          <a:p>
            <a:pPr>
              <a:spcAft>
                <a:spcPts val="800"/>
              </a:spcAft>
            </a:pPr>
            <a:r>
              <a:rPr sz="1200">
                <a:solidFill>
                  <a:srgbClr val="263238"/>
                </a:solidFill>
                <a:latin typeface="Calibri"/>
              </a:rPr>
              <a:t>[r6] Dy CJ, Hernandez-Soria A, Ma Y, Roberts TR, Daluiski A. Complications after flexor tendon repair: a systematic review and meta-analysis. J Hand Surg Am. 2012;37(3):543-551.e1. doi:10.1016/j.jhsa.2011.11.006 https://doi.org/10.1016/j.jhsa.2011.11.006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77</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Peters SE, Jha B, Ross M. Rehabilitation following surgery for flexor tendon injuries of the hand. Cochrane Database Syst Rev. 2021;1(1):CD012479. doi:10.1002/14651858.CD012479.pub2 https://doi.org/10.1002/14651858.CD012479.pub2</a:t>
            </a:r>
          </a:p>
          <a:p>
            <a:pPr>
              <a:spcAft>
                <a:spcPts val="800"/>
              </a:spcAft>
            </a:pPr>
            <a:r>
              <a:rPr sz="1200">
                <a:solidFill>
                  <a:srgbClr val="263238"/>
                </a:solidFill>
                <a:latin typeface="Calibri"/>
              </a:rPr>
              <a:t>[r8] Nassab R, Kok K, Constantinides J, Rajaratnam V. The diagnostic accuracy of clinical examination in hand lacerations. Int J Surg. 2007;5(2):105-8. doi:10.1016/j.ijsu.2006.06.002 https://doi.org/10.1016/j.ijsu.2006.06.002</a:t>
            </a:r>
          </a:p>
          <a:p>
            <a:pPr>
              <a:spcAft>
                <a:spcPts val="800"/>
              </a:spcAft>
            </a:pPr>
            <a:r>
              <a:rPr sz="1200">
                <a:solidFill>
                  <a:srgbClr val="263238"/>
                </a:solidFill>
                <a:latin typeface="Calibri"/>
              </a:rPr>
              <a:t>[r9] Stewart DA, Smitham PJ, Gianoutsos MP, Walsh WR. Biomechanical influence of the vincula tendinum on digital motion after isolated flexor tendon injury: a cadaveric study. J Hand Surg Am. 2007;32(8):1190-4. doi:10.1016/j.jhsa.2007.05.017 https://doi.org/10.1016/j.jhsa.2007.05.017</a:t>
            </a:r>
          </a:p>
          <a:p>
            <a:pPr>
              <a:spcAft>
                <a:spcPts val="800"/>
              </a:spcAft>
            </a:pPr>
            <a:r>
              <a:rPr sz="1200">
                <a:solidFill>
                  <a:srgbClr val="263238"/>
                </a:solidFill>
                <a:latin typeface="Calibri"/>
              </a:rPr>
              <a:t>[r10] Xu H, Huang X, Guo Z, Zhou H, Jin H, Huang X. Outcome of Surgical Repair and Rehabilitation of Flexor Tendon Injuries in Zone II of the Hand: Systematic Review and Meta-Analysis. J Hand Surg Am. 2023;48(4):407.e1-407.e11. doi:10.1016/j.jhsa.2021.11.013 https://doi.org/10.1016/j.jhsa.2021.11.013</a:t>
            </a:r>
          </a:p>
          <a:p>
            <a:pPr>
              <a:spcAft>
                <a:spcPts val="800"/>
              </a:spcAft>
            </a:pPr>
            <a:r>
              <a:rPr sz="1200">
                <a:solidFill>
                  <a:srgbClr val="263238"/>
                </a:solidFill>
                <a:latin typeface="Calibri"/>
              </a:rPr>
              <a:t>[r11] Franko OI, Lee NM, Finneran JJ, Shillito MC, Meunier MJ, Abrams RA, et al. Quantification of partial or complete A4 pulley release with FDP repair in cadaveric tendons. J Hand Surg Am. 2011;36(3):439-45. doi:10.1016/j.jhsa.2010.11.041 https://doi.org/10.1016/j.jhsa.2010.11.041</a:t>
            </a:r>
          </a:p>
          <a:p>
            <a:pPr>
              <a:spcAft>
                <a:spcPts val="800"/>
              </a:spcAft>
            </a:pPr>
            <a:r>
              <a:rPr sz="1200">
                <a:solidFill>
                  <a:srgbClr val="263238"/>
                </a:solidFill>
                <a:latin typeface="Calibri"/>
              </a:rPr>
              <a:t>[r12] Cholok D, Burgess J, Fox PM, Chang J. Tenolysis and Salvage Procedures. Hand Clin. 2023;39(2):203-214. doi:10.1016/j.hcl.2022.08.021 https://doi.org/10.1016/j.hcl.2022.08.021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77</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Manninen M, Karjalainen T, Määttä J, Flinkkilä T. Epidemiology of Flexor Tendon Injuries of the Hand in a Northern Finnish Population. Scand J Surg. 2017;106(3):278-282. doi:10.1177/1457496916665544 https://doi.org/10.1177/1457496916665544</a:t>
            </a:r>
          </a:p>
          <a:p>
            <a:pPr>
              <a:spcAft>
                <a:spcPts val="800"/>
              </a:spcAft>
            </a:pPr>
            <a:r>
              <a:rPr sz="1200">
                <a:solidFill>
                  <a:srgbClr val="263238"/>
                </a:solidFill>
                <a:latin typeface="Calibri"/>
              </a:rPr>
              <a:t>[r14] Hong DY, Strauch RJ. Flexor Tendon Zone II Repair. JBJS Essent Surg Tech. 2023;13(4):e22.00057. doi:10.2106/JBJS.ST.22.00057 https://doi.org/10.2106/JBJS.ST.22.00057</a:t>
            </a:r>
          </a:p>
          <a:p>
            <a:pPr>
              <a:spcAft>
                <a:spcPts val="800"/>
              </a:spcAft>
            </a:pPr>
            <a:r>
              <a:rPr sz="1200">
                <a:solidFill>
                  <a:srgbClr val="263238"/>
                </a:solidFill>
                <a:latin typeface="Calibri"/>
              </a:rPr>
              <a:t>[r15] Mergoum A, Larson N, Kulesza K, Kasprzak V, Smith J. Tendon and ligament injuries of the finger and thumb in athletes: a narrative review. BMJ Open Sport Exerc Med. 2025;11(2):e002475. doi:10.1136/bmjsem-2025-002475 https://doi.org/10.1136/bmjsem-2025-002475</a:t>
            </a:r>
          </a:p>
          <a:p>
            <a:pPr>
              <a:spcAft>
                <a:spcPts val="800"/>
              </a:spcAft>
            </a:pPr>
            <a:r>
              <a:rPr sz="1200">
                <a:solidFill>
                  <a:srgbClr val="263238"/>
                </a:solidFill>
                <a:latin typeface="Calibri"/>
              </a:rPr>
              <a:t>[r16] Altman PR, Fisher MWA, Goyal KS. Zone 2 Flexor Tendon Repair Location and Risk of Catching on the A2 Pulley. J Hand Surg Am. 2020;45(8):775.e1-775.e7. doi:10.1016/j.jhsa.2020.01.004 https://doi.org/10.1016/j.jhsa.2020.01.004</a:t>
            </a:r>
          </a:p>
          <a:p>
            <a:pPr>
              <a:spcAft>
                <a:spcPts val="800"/>
              </a:spcAft>
            </a:pPr>
            <a:r>
              <a:rPr sz="1200">
                <a:solidFill>
                  <a:srgbClr val="263238"/>
                </a:solidFill>
                <a:latin typeface="Calibri"/>
              </a:rPr>
              <a:t>[r17] Haddara MM, Mitchell EC, Ferreira LM, Gillis J. The Effect of Flexor Digitorum Profundus Repair Position Relative to Camper Chiasm on Tendon Biomechanics. J Hand Surg Am. 2023;48(3):314.e1-314.e7. doi:10.1016/j.jhsa.2021.10.024 https://doi.org/10.1016/j.jhsa.2021.10.024</a:t>
            </a:r>
          </a:p>
          <a:p>
            <a:pPr>
              <a:spcAft>
                <a:spcPts val="800"/>
              </a:spcAft>
            </a:pPr>
            <a:r>
              <a:rPr sz="1200">
                <a:solidFill>
                  <a:srgbClr val="263238"/>
                </a:solidFill>
                <a:latin typeface="Calibri"/>
              </a:rPr>
              <a:t>[r18] Manning DW, Spiguel AR, Mass DP. Biomechanical analysis of partial flexor tendon lacerations in zone II of human cadavers. J Hand Surg Am. 2010;35(1):11-8. doi:10.1016/j.jhsa.2009.10.015 https://doi.org/10.1016/j.jhsa.2009.10.015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77</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El-Gammal TA, Saleh WR, Ragheb YF, Morsy M, Ibrahim MA, Fekry MS. Outcomes of Zone II Flexor Tendon Repair Under General Versus Wide Awake Local Anesthesia: A Randomized Controlled Trial. J Hand Surg Am. 2024;49(11):1095-1103. doi:10.1016/j.jhsa.2024.06.008 https://doi.org/10.1016/j.jhsa.2024.06.008</a:t>
            </a:r>
          </a:p>
          <a:p>
            <a:pPr>
              <a:spcAft>
                <a:spcPts val="800"/>
              </a:spcAft>
            </a:pPr>
            <a:r>
              <a:rPr sz="1200">
                <a:solidFill>
                  <a:srgbClr val="263238"/>
                </a:solidFill>
                <a:latin typeface="Calibri"/>
              </a:rPr>
              <a:t>[r20] Bamford E, Berntsson H, Beale S, Marks F, Desoysa L, Dias J, et al. Comparative effectiveness of three splints for rehabilitation after finger flexor tendon repair (FIRST): randomised controlled trial. BMJ. 2026;395:e100953. doi:10.1136/bmj-2026-100953 https://doi.org/10.1136/bmj-2026-100953</a:t>
            </a:r>
          </a:p>
          <a:p>
            <a:pPr>
              <a:spcAft>
                <a:spcPts val="800"/>
              </a:spcAft>
            </a:pPr>
            <a:r>
              <a:rPr sz="1200">
                <a:solidFill>
                  <a:srgbClr val="263238"/>
                </a:solidFill>
                <a:latin typeface="Calibri"/>
              </a:rPr>
              <a:t>[r21] Lozano A, Foisneau A, Touillet A, Hossu G, Athlani L. Comparison of the Outcomes of Flexor Tendon Repair in Zone II Using the Original and Adjusted Strickland Scores and the 400-Points Hand Test. J Hand Surg Asian Pac Vol. 2023;28(2):266-272. doi:10.1142/S2424835523500303 https://doi.org/10.1142/S2424835523500303</a:t>
            </a:r>
          </a:p>
          <a:p>
            <a:pPr>
              <a:spcAft>
                <a:spcPts val="800"/>
              </a:spcAft>
            </a:pPr>
            <a:r>
              <a:rPr sz="1200">
                <a:solidFill>
                  <a:srgbClr val="263238"/>
                </a:solidFill>
                <a:latin typeface="Calibri"/>
              </a:rPr>
              <a:t>[r22] Ayalon O, Posner MA, Green SM. Late Repair of Flexor Tendon Lacerations Within the Digital Sheaths. Bull Hosp Jt Dis (2013). 2022;80(2):145-149. https://pubmed.ncbi.nlm.nih.gov/35643473/</a:t>
            </a:r>
          </a:p>
          <a:p>
            <a:pPr>
              <a:spcAft>
                <a:spcPts val="800"/>
              </a:spcAft>
            </a:pPr>
            <a:r>
              <a:rPr sz="1200">
                <a:solidFill>
                  <a:srgbClr val="263238"/>
                </a:solidFill>
                <a:latin typeface="Calibri"/>
              </a:rPr>
              <a:t>[r23] Marwieser SF, Vavricka S, Kaiser P, Schmidle G, Lindtner RA, Arora R, et al. Rerupture after flexor tendon repair of the hand and wrist: a retrospective risk factor analysis. Arch Orthop Trauma Surg. 2026;146(1):167. doi:10.1007/s00402-026-06302-7 https://doi.org/10.1007/s00402-026-06302-7</a:t>
            </a:r>
          </a:p>
          <a:p>
            <a:pPr>
              <a:spcAft>
                <a:spcPts val="800"/>
              </a:spcAft>
            </a:pPr>
            <a:r>
              <a:rPr sz="1200">
                <a:solidFill>
                  <a:srgbClr val="263238"/>
                </a:solidFill>
                <a:latin typeface="Calibri"/>
              </a:rPr>
              <a:t>[r24] Chevalley S, Wängberg V, Åhlén M, Strömberg J, Björkman A. Passive Mobilization With Place-and-Hold Versus Active Mobilization Therapy After Flexor Tendon Repair: 5-Year Minimum Follow-Up of a Randomized Controlled Trial. J Hand Surg Am. 2024;49(12):1165-1172. doi:10.1016/j.jhsa.2024.08.011 https://doi.org/10.1016/j.jhsa.2024.08.011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77</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Ravnic DJ, Galiano RD, Bodavula V, Friedman DW, Flores RL. Diagnosis and localisation of flexor tendon injuries by surgeon-performed ultrasound: A cadaveric study. J Plast Reconstr Aesthet Surg. 2011;64(2):234-9. doi:10.1016/j.bjps.2010.04.035 https://doi.org/10.1016/j.bjps.2010.04.035</a:t>
            </a:r>
          </a:p>
          <a:p>
            <a:pPr>
              <a:spcAft>
                <a:spcPts val="800"/>
              </a:spcAft>
            </a:pPr>
            <a:r>
              <a:rPr sz="1200">
                <a:solidFill>
                  <a:srgbClr val="263238"/>
                </a:solidFill>
                <a:latin typeface="Calibri"/>
              </a:rPr>
              <a:t>[r26] Alvarez DA, Ballard DH, Carroll T, Frilot C, Simoncini AA. Ultrasound localization of lacerated flexor tendon ends in the hand: a cadaveric study. Skeletal Radiol. 2019;48(12):1941-1946. doi:10.1007/s00256-019-03237-6 https://doi.org/10.1007/s00256-019-03237-6</a:t>
            </a:r>
          </a:p>
          <a:p>
            <a:pPr>
              <a:spcAft>
                <a:spcPts val="800"/>
              </a:spcAft>
            </a:pPr>
            <a:r>
              <a:rPr sz="1200">
                <a:solidFill>
                  <a:srgbClr val="263238"/>
                </a:solidFill>
                <a:latin typeface="Calibri"/>
              </a:rPr>
              <a:t>[r27] Lilly SI, Messer TM. Complications after treatment of flexor tendon injuries. J Am Acad Orthop Surg. 2006;14(7):387-96. doi:10.5435/00124635-200607000-00001 https://doi.org/10.5435/00124635-200607000-00001</a:t>
            </a:r>
          </a:p>
          <a:p>
            <a:pPr>
              <a:spcAft>
                <a:spcPts val="800"/>
              </a:spcAft>
            </a:pPr>
            <a:r>
              <a:rPr sz="1200">
                <a:solidFill>
                  <a:srgbClr val="263238"/>
                </a:solidFill>
                <a:latin typeface="Calibri"/>
              </a:rPr>
              <a:t>[r28] McBeath R, Chung KC. Principles of Tendon Structure, Healing, and the Microenvironment. Hand Clin. 2023;39(2):119-129. doi:10.1016/j.hcl.2023.01.002 https://doi.org/10.1016/j.hcl.2023.01.002</a:t>
            </a:r>
          </a:p>
          <a:p>
            <a:pPr>
              <a:spcAft>
                <a:spcPts val="800"/>
              </a:spcAft>
            </a:pPr>
            <a:r>
              <a:rPr sz="1200">
                <a:solidFill>
                  <a:srgbClr val="263238"/>
                </a:solidFill>
                <a:latin typeface="Calibri"/>
              </a:rPr>
              <a:t>[r29] Huynh MN, Karir A, Kim PJ. A systematic review of patient outcomes for primary pediatric flexor tendon repairs. J Hand Microsurg. 2024;16(4):100062. doi:10.1016/j.jham.2024.100062 https://doi.org/10.1016/j.jham.2024.100062</a:t>
            </a:r>
          </a:p>
          <a:p>
            <a:pPr>
              <a:spcAft>
                <a:spcPts val="800"/>
              </a:spcAft>
            </a:pPr>
            <a:r>
              <a:rPr sz="1200">
                <a:solidFill>
                  <a:srgbClr val="263238"/>
                </a:solidFill>
                <a:latin typeface="Calibri"/>
              </a:rPr>
              <a:t>[r30] Hoppe PL, Frenzel S, Krusche-Mandl I, Thalhammer G, Hajdu S, Halát G. Characteristics and Therapy of Jersey Finger Type V Injuries at a Middle-European Level 1 Trauma Center-A Retrospective Data Analysis. J Clin Med. 2024;13(21):6540. doi:10.3390/jcm13216540 https://doi.org/10.3390/jcm13216540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77</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Faccio D, Montanari S, Maschio N, Bassetto F, Tiengo C, Messana F. The origins of the camper's chiasm asymmetry: a cadaveric study and clinical implications for flexor tendons surgery. J Plast Surg Hand Surg. 2023;57(1-6):471-475. doi:10.1080/2000656X.2022.2158844 https://doi.org/10.1080/2000656X.2022.2158844</a:t>
            </a:r>
          </a:p>
          <a:p>
            <a:pPr>
              <a:spcAft>
                <a:spcPts val="800"/>
              </a:spcAft>
            </a:pPr>
            <a:r>
              <a:rPr sz="1200">
                <a:solidFill>
                  <a:srgbClr val="263238"/>
                </a:solidFill>
                <a:latin typeface="Calibri"/>
              </a:rPr>
              <a:t>[r32] Doyle JR. Anatomy of the finger flexor tendon sheath and pulley system. J Hand Surg Am. 1988;13(4):473-84. doi:10.1016/s0363-5023(88)80082-0 https://doi.org/10.1016/s0363-5023(88)80082-0</a:t>
            </a:r>
          </a:p>
          <a:p>
            <a:pPr>
              <a:spcAft>
                <a:spcPts val="800"/>
              </a:spcAft>
            </a:pPr>
            <a:r>
              <a:rPr sz="1200">
                <a:solidFill>
                  <a:srgbClr val="263238"/>
                </a:solidFill>
                <a:latin typeface="Calibri"/>
              </a:rPr>
              <a:t>[r33] Moriya K, Yoshizu T, Tsubokawa N, Narisawa H, Matsuzawa S, Maki Y. Outcomes of flexor tendon repairs in zone 2 subzones with early active mobilization. J Hand Surg Eur Vol. 2017;42(9):896-902. doi:10.1177/1753193417715213 https://doi.org/10.1177/1753193417715213</a:t>
            </a:r>
          </a:p>
          <a:p>
            <a:pPr>
              <a:spcAft>
                <a:spcPts val="800"/>
              </a:spcAft>
            </a:pPr>
            <a:r>
              <a:rPr sz="1200">
                <a:solidFill>
                  <a:srgbClr val="263238"/>
                </a:solidFill>
                <a:latin typeface="Calibri"/>
              </a:rPr>
              <a:t>[r34] Tang JB, Xie RG. Effect of A3 pulley and adjacent sheath integrity on tendon excursion and bowstringing. J Hand Surg Am. 2001;26(5):855-61. doi:10.1053/jhsu.2001.27768 https://doi.org/10.1053/jhsu.2001.27768</a:t>
            </a:r>
          </a:p>
          <a:p>
            <a:pPr>
              <a:spcAft>
                <a:spcPts val="800"/>
              </a:spcAft>
            </a:pPr>
            <a:r>
              <a:rPr sz="1200">
                <a:solidFill>
                  <a:srgbClr val="263238"/>
                </a:solidFill>
                <a:latin typeface="Calibri"/>
              </a:rPr>
              <a:t>[r35] Zafonte B, Rendulic D, Szabo RM. Flexor pulley system: anatomy, injury, and management. J Hand Surg Am. 2014;39(12):2525-32; quiz 2533. doi:10.1016/j.jhsa.2014.06.005 https://doi.org/10.1016/j.jhsa.2014.06.005</a:t>
            </a:r>
          </a:p>
          <a:p>
            <a:pPr>
              <a:spcAft>
                <a:spcPts val="800"/>
              </a:spcAft>
            </a:pPr>
            <a:r>
              <a:rPr sz="1200">
                <a:solidFill>
                  <a:srgbClr val="263238"/>
                </a:solidFill>
                <a:latin typeface="Calibri"/>
              </a:rPr>
              <a:t>[r36] Bayat A, Shaaban H, Giakas G, Lees VC. The pulley system of the thumb: anatomic and biomechanical study. J Hand Surg Am. 2002;27(4):628-35. doi:10.1053/jhsu.2002.34008 https://doi.org/10.1053/jhsu.2002.34008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77</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Zissimos AG, Szabo RM, Yinger KE, Sharkey NA. Biomechanics of the thumb flexor pulley system. J Hand Surg Am. 1994;19(3):475-9. doi:10.1016/0363-5023(94)90066-3 https://doi.org/10.1016/0363-5023(94)90066-3</a:t>
            </a:r>
          </a:p>
          <a:p>
            <a:pPr>
              <a:spcAft>
                <a:spcPts val="800"/>
              </a:spcAft>
            </a:pPr>
            <a:r>
              <a:rPr sz="1200">
                <a:solidFill>
                  <a:srgbClr val="263238"/>
                </a:solidFill>
                <a:latin typeface="Calibri"/>
              </a:rPr>
              <a:t>[r38] Cox HG, Hill JB, Colon AF, Abbasi P, Giladi AM, Katz RD. The Impact of Dividing the Flexor Tendon Pulleys on Tendon Excursion and Work of Flexion in a Cadaveric Model. J Hand Surg Am. 2021;46(12):1064-1070. doi:10.1016/j.jhsa.2021.05.013 https://doi.org/10.1016/j.jhsa.2021.05.013</a:t>
            </a:r>
          </a:p>
          <a:p>
            <a:pPr>
              <a:spcAft>
                <a:spcPts val="800"/>
              </a:spcAft>
            </a:pPr>
            <a:r>
              <a:rPr sz="1200">
                <a:solidFill>
                  <a:srgbClr val="263238"/>
                </a:solidFill>
                <a:latin typeface="Calibri"/>
              </a:rPr>
              <a:t>[r39] Kwai Ben I, Elliot D. "Venting" or partial lateral release of the A2 and A4 pulleys after repair of zone 2 flexor tendon injuries. J Hand Surg Br. 1998;23(5):649-54. doi:10.1016/s0266-7681(98)80020-x https://doi.org/10.1016/s0266-7681(98)80020-x</a:t>
            </a:r>
          </a:p>
          <a:p>
            <a:pPr>
              <a:spcAft>
                <a:spcPts val="800"/>
              </a:spcAft>
            </a:pPr>
            <a:r>
              <a:rPr sz="1200">
                <a:solidFill>
                  <a:srgbClr val="263238"/>
                </a:solidFill>
                <a:latin typeface="Calibri"/>
              </a:rPr>
              <a:t>[r40] Tempelaere C, Brun M, Doursounian L, Feron JM. Traumatic avulsion of the flexor digitorum profundus tendon. Jersey finger, a 29 cases report. Hand Surg Rehabil. 2017;36(5):368-372. doi:10.1016/j.hansur.2017.06.002 https://doi.org/10.1016/j.hansur.2017.06.002</a:t>
            </a:r>
          </a:p>
          <a:p>
            <a:pPr>
              <a:spcAft>
                <a:spcPts val="800"/>
              </a:spcAft>
            </a:pPr>
            <a:r>
              <a:rPr sz="1200">
                <a:solidFill>
                  <a:srgbClr val="263238"/>
                </a:solidFill>
                <a:latin typeface="Calibri"/>
              </a:rPr>
              <a:t>[r41] Poggetti A, Suardi C, Felici I, Pfanner S. Closed avulsion of flexor digitorum profundus of the ring finger: Does the surgical technique really change the outcome? J Clin Orthop Trauma. 2025;65:102956. doi:10.1016/j.jcot.2025.102956 https://doi.org/10.1016/j.jcot.2025.102956</a:t>
            </a:r>
          </a:p>
          <a:p>
            <a:pPr>
              <a:spcAft>
                <a:spcPts val="800"/>
              </a:spcAft>
            </a:pPr>
            <a:r>
              <a:rPr sz="1200">
                <a:solidFill>
                  <a:srgbClr val="263238"/>
                </a:solidFill>
                <a:latin typeface="Calibri"/>
              </a:rPr>
              <a:t>[r42] Chen J, Tang JB. Complications of flexor tendon repair. J Hand Surg Eur Vol. 2024;49(2):158-166. doi:10.1177/17531934231182868 https://doi.org/10.1177/17531934231182868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77</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Elliot D, Moiemen NS, Flemming AF, Harris SB, Foster AJ. The rupture rate of acute flexor tendon repairs mobilized by the controlled active motion regimen. J Hand Surg Br. 1994;19(5):607-12. doi:10.1016/0266-7681(94)90126-0 https://doi.org/10.1016/0266-7681(94)90126-0</a:t>
            </a:r>
          </a:p>
          <a:p>
            <a:pPr>
              <a:spcAft>
                <a:spcPts val="800"/>
              </a:spcAft>
            </a:pPr>
            <a:r>
              <a:rPr sz="1200">
                <a:solidFill>
                  <a:srgbClr val="263238"/>
                </a:solidFill>
                <a:latin typeface="Calibri"/>
              </a:rPr>
              <a:t>[r44] Tang JB. Clinical outcomes associated with flexor tendon repair. Hand Clin. 2005;21(2):199-210. doi:10.1016/j.hcl.2004.11.005 https://doi.org/10.1016/j.hcl.2004.11.005</a:t>
            </a:r>
          </a:p>
          <a:p>
            <a:pPr>
              <a:spcAft>
                <a:spcPts val="800"/>
              </a:spcAft>
            </a:pPr>
            <a:r>
              <a:rPr sz="1200">
                <a:solidFill>
                  <a:srgbClr val="263238"/>
                </a:solidFill>
                <a:latin typeface="Calibri"/>
              </a:rPr>
              <a:t>[r45] Bruin LL, Lans J, Eberlin KR, Chen NC. Zone II Flexor Pollicis Longus Repair: Thumb Flexion and Complications. Hand (N Y). 2022;17(2):285-292. doi:10.1177/1558944720930294 https://doi.org/10.1177/1558944720930294</a:t>
            </a:r>
          </a:p>
          <a:p>
            <a:pPr>
              <a:spcAft>
                <a:spcPts val="800"/>
              </a:spcAft>
            </a:pPr>
            <a:r>
              <a:rPr sz="1200">
                <a:solidFill>
                  <a:srgbClr val="263238"/>
                </a:solidFill>
                <a:latin typeface="Calibri"/>
              </a:rPr>
              <a:t>[r46] Pan ZJ, Qin J, Zhou X, Chen J. Robust thumb flexor tendon repairs with a six-strand M-Tang method, pulley venting, and early active motion. J Hand Surg Eur Vol. 2017;42(9):909-914. doi:10.1177/1753193417723238 https://doi.org/10.1177/1753193417723238</a:t>
            </a:r>
          </a:p>
          <a:p>
            <a:pPr>
              <a:spcAft>
                <a:spcPts val="800"/>
              </a:spcAft>
            </a:pPr>
            <a:r>
              <a:rPr sz="1200">
                <a:solidFill>
                  <a:srgbClr val="263238"/>
                </a:solidFill>
                <a:latin typeface="Calibri"/>
              </a:rPr>
              <a:t>[r47] Lautenbach G, Guidi M, Tobler-Ammann B, Beckmann-Fries V, Oberfeld E, Schrepfer L, et al. Six-Strand Flexor Pollicis Longus Tendon Repairs With and Without Circumferential Sutures: A Multicenter Study. Hand (N Y). 2023;18(5):811-819. doi:10.1177/15589447211057295 https://doi.org/10.1177/15589447211057295</a:t>
            </a:r>
          </a:p>
          <a:p>
            <a:pPr>
              <a:spcAft>
                <a:spcPts val="800"/>
              </a:spcAft>
            </a:pPr>
            <a:r>
              <a:rPr sz="1200">
                <a:solidFill>
                  <a:srgbClr val="263238"/>
                </a:solidFill>
                <a:latin typeface="Calibri"/>
              </a:rPr>
              <a:t>[r48] Lineberry KD, Shue S, Chepla KJ. The Management of Partial Zone II Intrasynovial Flexor Tendon Lacerations: A Literature Review of Biomechanics, Clinical Outcomes, and Complications. Plast Reconstr Surg. 2018;141(5):1165-1170. doi:10.1097/PRS.0000000000004290 https://doi.org/10.1097/PRS.0000000000004290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77</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Mo YW, Ryu DH, Cho GY, Hong JW. Is conservative management of partial zone II flexor tendon laceration possible? A systematic literature review and meta-analysis. J Plast Surg Hand Surg. 2023;57(1-6):46-53. doi:10.1080/2000656X.2022.2117704 https://doi.org/10.1080/2000656X.2022.2117704</a:t>
            </a:r>
          </a:p>
          <a:p>
            <a:pPr>
              <a:spcAft>
                <a:spcPts val="800"/>
              </a:spcAft>
            </a:pPr>
            <a:r>
              <a:rPr sz="1200">
                <a:solidFill>
                  <a:srgbClr val="263238"/>
                </a:solidFill>
                <a:latin typeface="Calibri"/>
              </a:rPr>
              <a:t>[r50] Cardoz Lobo I, Manek S, Bhosale K, Verma C, Devale M, Parekh A, et al. Evaluation of Outcome Measures of Zone V Flexor Tendon Injury: A Systematic Review. Indian J Plast Surg. 2023;56(6):480-487. doi:10.1055/s-0043-1775864 https://doi.org/10.1055/s-0043-1775864</a:t>
            </a:r>
          </a:p>
          <a:p>
            <a:pPr>
              <a:spcAft>
                <a:spcPts val="800"/>
              </a:spcAft>
            </a:pPr>
            <a:r>
              <a:rPr sz="1200">
                <a:solidFill>
                  <a:srgbClr val="263238"/>
                </a:solidFill>
                <a:latin typeface="Calibri"/>
              </a:rPr>
              <a:t>[r51] Schuind F, Garcia-Elias M, Cooney WP, An KN. Flexor tendon forces: in vivo measurements. J Hand Surg Am. 1992;17(2):291-8. doi:10.1016/0363-5023(92)90408-h https://doi.org/10.1016/0363-5023(92)90408-h</a:t>
            </a:r>
          </a:p>
          <a:p>
            <a:pPr>
              <a:spcAft>
                <a:spcPts val="800"/>
              </a:spcAft>
            </a:pPr>
            <a:r>
              <a:rPr sz="1200">
                <a:solidFill>
                  <a:srgbClr val="263238"/>
                </a:solidFill>
                <a:latin typeface="Calibri"/>
              </a:rPr>
              <a:t>[r52] Lee HI, Lee JS, Kim TH, Chang SH, Park MJ, Lee GJ. Comparison of Flexor Tendon Suture Techniques Including 1 Using 10 Strands. J Hand Surg Am. 2015;40(7):1369-76. doi:10.1016/j.jhsa.2015.03.021 https://doi.org/10.1016/j.jhsa.2015.03.021</a:t>
            </a:r>
          </a:p>
          <a:p>
            <a:pPr>
              <a:spcAft>
                <a:spcPts val="800"/>
              </a:spcAft>
            </a:pPr>
            <a:r>
              <a:rPr sz="1200">
                <a:solidFill>
                  <a:srgbClr val="263238"/>
                </a:solidFill>
                <a:latin typeface="Calibri"/>
              </a:rPr>
              <a:t>[r53] Wong YR, Lee CS, Loke AM, Liu X, Suzana MJ I, Tay SC. Comparison of Flexor Tendon Repair Between 6-Strand Lim-Tsai With 4-Strand Cruciate and Becker Technique. J Hand Surg Am. 2015;40(9):1806-11. doi:10.1016/j.jhsa.2015.05.007 https://doi.org/10.1016/j.jhsa.2015.05.007</a:t>
            </a:r>
          </a:p>
          <a:p>
            <a:pPr>
              <a:spcAft>
                <a:spcPts val="800"/>
              </a:spcAft>
            </a:pPr>
            <a:r>
              <a:rPr sz="1200">
                <a:solidFill>
                  <a:srgbClr val="263238"/>
                </a:solidFill>
                <a:latin typeface="Calibri"/>
              </a:rPr>
              <a:t>[r54] Kuronen JAE, Riski B, Leppänen OV, Karjalainen T, Linnanmäki L. The consistency and reliability of six-strand and four-strand flexor tendon repairs: a comparative porcine cadaveric study. J Hand Surg Eur Vol. 2022;47(5):501-506. doi:10.1177/17531934211066556 https://doi.org/10.1177/17531934211066556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77</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Riski B, Kuronen JAE, Leppänen OV, Karjalainen T, Linnanmäki L. Comparison of Locking and Grasping Loops in Similar Repair Techniques: A Systematic Review and Meta-analysis. J Hand Surg Am. 2026;51(7):789.e1-789.e8. doi:10.1016/j.jhsa.2025.12.016 https://doi.org/10.1016/j.jhsa.2025.12.016</a:t>
            </a:r>
          </a:p>
          <a:p>
            <a:pPr>
              <a:spcAft>
                <a:spcPts val="800"/>
              </a:spcAft>
            </a:pPr>
            <a:r>
              <a:rPr sz="1200">
                <a:solidFill>
                  <a:srgbClr val="263238"/>
                </a:solidFill>
                <a:latin typeface="Calibri"/>
              </a:rPr>
              <a:t>[r56] Linden LR, Reisdorf R, Selim O, Berglund L, Zhao C. The effect of the number of strands and knot throws of core suture techniques on the mechanical properties of the repaired flexor tendon. J Orthop Res. 2024;42(11):2382-2389. doi:10.1002/jor.25916 https://doi.org/10.1002/jor.25916</a:t>
            </a:r>
          </a:p>
          <a:p>
            <a:pPr>
              <a:spcAft>
                <a:spcPts val="800"/>
              </a:spcAft>
            </a:pPr>
            <a:r>
              <a:rPr sz="1200">
                <a:solidFill>
                  <a:srgbClr val="263238"/>
                </a:solidFill>
                <a:latin typeface="Calibri"/>
              </a:rPr>
              <a:t>[r57] Shin JY, Kim JS, Roh SG, Lee NH, Yang KM. Biomechanical Analysis of Barbed Suture in Flexor Tendon Repair versus Conventional Method: Systematic Review and Meta-Analysis. Plast Reconstr Surg. 2016;138(4):666e-674e. doi:10.1097/PRS.0000000000002573 https://doi.org/10.1097/PRS.0000000000002573</a:t>
            </a:r>
          </a:p>
          <a:p>
            <a:pPr>
              <a:spcAft>
                <a:spcPts val="800"/>
              </a:spcAft>
            </a:pPr>
            <a:r>
              <a:rPr sz="1200">
                <a:solidFill>
                  <a:srgbClr val="263238"/>
                </a:solidFill>
                <a:latin typeface="Calibri"/>
              </a:rPr>
              <a:t>[r58] Yaseen Z, English C, Stanbury SJ, Chen T, Messing S, Awad H, et al. The Effect of the Epitendinous Suture on Gliding in a Cadaveric Model of Zone II Flexor Tendon Repair. J Hand Surg Am. 2015;40(7):1363-8. doi:10.1016/j.jhsa.2015.03.006 https://doi.org/10.1016/j.jhsa.2015.03.006</a:t>
            </a:r>
          </a:p>
          <a:p>
            <a:pPr>
              <a:spcAft>
                <a:spcPts val="800"/>
              </a:spcAft>
            </a:pPr>
            <a:r>
              <a:rPr sz="1200">
                <a:solidFill>
                  <a:srgbClr val="263238"/>
                </a:solidFill>
                <a:latin typeface="Calibri"/>
              </a:rPr>
              <a:t>[r59] Kanchanathepsak T, Wairojanakul W, Suppaphol S, Watcharananan I, Tuntiyatorn P, Tawonsawatruk T. Evaluation of biomechanical properties on partial and complete epitendinous suture in human cadaver flexor tendon repair. J Orthop Surg Res. 2021;16(1):489. doi:10.1186/s13018-021-02645-6 https://doi.org/10.1186/s13018-021-02645-6</a:t>
            </a:r>
          </a:p>
          <a:p>
            <a:pPr>
              <a:spcAft>
                <a:spcPts val="800"/>
              </a:spcAft>
            </a:pPr>
            <a:r>
              <a:rPr sz="1200">
                <a:solidFill>
                  <a:srgbClr val="263238"/>
                </a:solidFill>
                <a:latin typeface="Calibri"/>
              </a:rPr>
              <a:t>[r60] Shipley T, Vanhoof-Villalba SL, Lee S, Saxena T, Adcock W, Bilderback K, et al. Effects of A2 Pulley Venting on Bowstringing and Tendon Slack: A Biomechanical Investigation. Hand (N Y). 2025;20(7):1090-1095. doi:10.1177/15589447241259804 https://doi.org/10.1177/15589447241259804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77</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Lin GT, Amadio PC, An KN, Cooney WP. Functional anatomy of the human digital flexor pulley system. J Hand Surg Am. 1989;14(6):949-56. doi:10.1016/s0363-5023(89)80043-7 https://doi.org/10.1016/s0363-5023(89)80043-7</a:t>
            </a:r>
          </a:p>
          <a:p>
            <a:pPr>
              <a:spcAft>
                <a:spcPts val="800"/>
              </a:spcAft>
            </a:pPr>
            <a:r>
              <a:rPr sz="1200">
                <a:solidFill>
                  <a:srgbClr val="263238"/>
                </a:solidFill>
                <a:latin typeface="Calibri"/>
              </a:rPr>
              <a:t>[r62] Ochiai N, Matsui T, Miyaji N, Merklin RJ, Hunter JM. Vascular anatomy of flexor tendons. I. Vincular system and blood supply of the profundus tendon in the digital sheath. J Hand Surg Am. 1979;4(4):321-30. doi:10.1016/s0363-5023(79)80068-4 https://doi.org/10.1016/s0363-5023(79)80068-4</a:t>
            </a:r>
          </a:p>
          <a:p>
            <a:pPr>
              <a:spcAft>
                <a:spcPts val="800"/>
              </a:spcAft>
            </a:pPr>
            <a:r>
              <a:rPr sz="1200">
                <a:solidFill>
                  <a:srgbClr val="263238"/>
                </a:solidFill>
                <a:latin typeface="Calibri"/>
              </a:rPr>
              <a:t>[r63] Manske PR, Gelberman RH, Lesker PA. Flexor tendon healing. Hand Clin. 1985;1(1):25-34. https://pubmed.ncbi.nlm.nih.gov/3912393/</a:t>
            </a:r>
          </a:p>
          <a:p>
            <a:pPr>
              <a:spcAft>
                <a:spcPts val="800"/>
              </a:spcAft>
            </a:pPr>
            <a:r>
              <a:rPr sz="1200">
                <a:solidFill>
                  <a:srgbClr val="263238"/>
                </a:solidFill>
                <a:latin typeface="Calibri"/>
              </a:rPr>
              <a:t>[r64] Jo S, Calfee RP. General Principles of Flexor Tendon Repair. Hand Clin. 2023;39(2):131-139. doi:10.1016/j.hcl.2022.08.014 https://doi.org/10.1016/j.hcl.2022.08.014</a:t>
            </a:r>
          </a:p>
          <a:p>
            <a:pPr>
              <a:spcAft>
                <a:spcPts val="800"/>
              </a:spcAft>
            </a:pPr>
            <a:r>
              <a:rPr sz="1200">
                <a:solidFill>
                  <a:srgbClr val="263238"/>
                </a:solidFill>
                <a:latin typeface="Calibri"/>
              </a:rPr>
              <a:t>[r65] Jia Q, Chen D, Guo J, Luo X, Alimujiang A, Zhang J, et al. Risk factors associated with tendon adhesions after hand tendon repair. Front Surg. 2023;10:1121892. doi:10.3389/fsurg.2023.1121892 https://doi.org/10.3389/fsurg.2023.1121892</a:t>
            </a:r>
          </a:p>
          <a:p>
            <a:pPr>
              <a:spcAft>
                <a:spcPts val="800"/>
              </a:spcAft>
            </a:pPr>
            <a:r>
              <a:rPr sz="1200">
                <a:solidFill>
                  <a:srgbClr val="263238"/>
                </a:solidFill>
                <a:latin typeface="Calibri"/>
              </a:rPr>
              <a:t>[r66] Moriya K, Maki Y, Koda H, Odagiri M, Matsuzawa S, Tsubokawa N. Differences in the Outcomes of Early Active Mobilization Following Flexor Tendon Repair Between Zone 1 and Distal Zone 2 Injuries. J Hand Surg Glob Online. 2025;7(6):100826. doi:10.1016/j.jhsg.2025.100826 https://doi.org/10.1016/j.jhsg.2025.100826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77</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Daniels SP, Kirby D, De Tolla J. Diagnosis and treatment of flexor tendon injuries of the hand: what the radiologist needs to know. Skeletal Radiol. 2024;53(4):597-608. doi:10.1007/s00256-023-04460-y https://doi.org/10.1007/s00256-023-04460-y</a:t>
            </a:r>
          </a:p>
          <a:p>
            <a:pPr>
              <a:spcAft>
                <a:spcPts val="800"/>
              </a:spcAft>
            </a:pPr>
            <a:r>
              <a:rPr sz="1200">
                <a:solidFill>
                  <a:srgbClr val="263238"/>
                </a:solidFill>
                <a:latin typeface="Calibri"/>
              </a:rPr>
              <a:t>[r68] Bekhet CNH, Ghaffar MKA, Nassef MA, Khattab RT. Role of Ultrasound in Flexor Tendon Injuries of the Hand: A New Insight. Ultrasound Med Biol. 2021;47(8):2157-2166. doi:10.1016/j.ultrasmedbio.2021.02.023 https://doi.org/10.1016/j.ultrasmedbio.2021.02.023</a:t>
            </a:r>
          </a:p>
          <a:p>
            <a:pPr>
              <a:spcAft>
                <a:spcPts val="800"/>
              </a:spcAft>
            </a:pPr>
            <a:r>
              <a:rPr sz="1200">
                <a:solidFill>
                  <a:srgbClr val="263238"/>
                </a:solidFill>
                <a:latin typeface="Calibri"/>
              </a:rPr>
              <a:t>[r69] Bezirgan U, Acar E, Erdoğan Y, Armangil M. The diagnostic value of ultrasonography and magnetic resonance imaging in missed hand tendon injuries. Ulus Travma Acil Cerrahi Derg. 2023;29(4):530-537. doi:10.14744/tjtes.2023.78622 https://doi.org/10.14744/tjtes.2023.78622</a:t>
            </a:r>
          </a:p>
          <a:p>
            <a:pPr>
              <a:spcAft>
                <a:spcPts val="800"/>
              </a:spcAft>
            </a:pPr>
            <a:r>
              <a:rPr sz="1200">
                <a:solidFill>
                  <a:srgbClr val="263238"/>
                </a:solidFill>
                <a:latin typeface="Calibri"/>
              </a:rPr>
              <a:t>[r70] Reito A, Manninen M, Karjalainen T. The Effect of Delay to Surgery on Major Complications after Primary Flexor Tendon Repair. J Hand Surg Asian Pac Vol. 2019;24(2):161-168. doi:10.1142/S2424835519500218 https://doi.org/10.1142/S2424835519500218</a:t>
            </a:r>
          </a:p>
          <a:p>
            <a:pPr>
              <a:spcAft>
                <a:spcPts val="800"/>
              </a:spcAft>
            </a:pPr>
            <a:r>
              <a:rPr sz="1200">
                <a:solidFill>
                  <a:srgbClr val="263238"/>
                </a:solidFill>
                <a:latin typeface="Calibri"/>
              </a:rPr>
              <a:t>[r71] Shaharan S, Bage T, Ibrahim N, Diamantopoulos A, Doswell K, Dheansa B. Rupture Rates Between 2-Strand and 4-Strand Flexor Tendon Repairs: Is Less More? Ann Plast Surg. 2020;84(1):43-46. doi:10.1097/SAP.0000000000002113 https://doi.org/10.1097/SAP.0000000000002113</a:t>
            </a:r>
          </a:p>
          <a:p>
            <a:pPr>
              <a:spcAft>
                <a:spcPts val="800"/>
              </a:spcAft>
            </a:pPr>
            <a:r>
              <a:rPr sz="1200">
                <a:solidFill>
                  <a:srgbClr val="263238"/>
                </a:solidFill>
                <a:latin typeface="Calibri"/>
              </a:rPr>
              <a:t>[r72] Osada D, Fujita S, Tamai K, Yamaguchi T, Iwamoto A, Saotome K. Flexor tendon repair in zone II with 6-strand techniques and early active mobilization. J Hand Surg Am. 2006;31(6):987-92. doi:10.1016/j.jhsa.2006.03.012 https://doi.org/10.1016/j.jhsa.2006.03.012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77</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Zhou X, Li XR, Qing J, Jia XF, Chen J. Outcomes of the six-strand M-Tang repair for zone 2 primary flexor tendon repair in 54 fingers. J Hand Surg Eur Vol. 2017;42(5):462-468. doi:10.1177/1753193417691390 https://doi.org/10.1177/1753193417691390</a:t>
            </a:r>
          </a:p>
          <a:p>
            <a:pPr>
              <a:spcAft>
                <a:spcPts val="800"/>
              </a:spcAft>
            </a:pPr>
            <a:r>
              <a:rPr sz="1200">
                <a:solidFill>
                  <a:srgbClr val="263238"/>
                </a:solidFill>
                <a:latin typeface="Calibri"/>
              </a:rPr>
              <a:t>[r74] Tang JB. Recent evolutions in flexor tendon repairs and rehabilitation. J Hand Surg Eur Vol. 2018;43(5):469-473. doi:10.1177/1753193418773008 https://doi.org/10.1177/1753193418773008</a:t>
            </a:r>
          </a:p>
          <a:p>
            <a:pPr>
              <a:spcAft>
                <a:spcPts val="800"/>
              </a:spcAft>
            </a:pPr>
            <a:r>
              <a:rPr sz="1200">
                <a:solidFill>
                  <a:srgbClr val="263238"/>
                </a:solidFill>
                <a:latin typeface="Calibri"/>
              </a:rPr>
              <a:t>[r75] Abdelmalek A, McFarlane J. Is releasing pulleys during flexor tendon repair "part and parcel"? Narrative review of the current evidence. Eur J Orthop Surg Traumatol. 2022;32(8):1451-1457. doi:10.1007/s00590-021-03128-4 https://doi.org/10.1007/s00590-021-03128-4</a:t>
            </a:r>
          </a:p>
          <a:p>
            <a:pPr>
              <a:spcAft>
                <a:spcPts val="800"/>
              </a:spcAft>
            </a:pPr>
            <a:r>
              <a:rPr sz="1200">
                <a:solidFill>
                  <a:srgbClr val="263238"/>
                </a:solidFill>
                <a:latin typeface="Calibri"/>
              </a:rPr>
              <a:t>[r76] Tobler-Ammann BC, Beckmann-Fries V, Calcagni M, Kämpfen A, Schrepfer L, Vögelin E. Outcomes of Primary Flexor Tendon Repairs in Zones 2 and 3: A Retrospective Cohort Study. J Hand Surg Glob Online. 2023;5(4):445-453. doi:10.1016/j.jhsg.2023.03.016 https://doi.org/10.1016/j.jhsg.2023.03.016</a:t>
            </a:r>
          </a:p>
          <a:p>
            <a:pPr>
              <a:spcAft>
                <a:spcPts val="800"/>
              </a:spcAft>
            </a:pPr>
            <a:r>
              <a:rPr sz="1200">
                <a:solidFill>
                  <a:srgbClr val="263238"/>
                </a:solidFill>
                <a:latin typeface="Calibri"/>
              </a:rPr>
              <a:t>[r77] Keane G, Stonner M, Pet MA. Does Digital Nerve Injury Affect Range of Motion Recovery After Zone 2 Flexor Tendon Repair? Hand (N Y). 2023;18(2):230-235. doi:10.1177/15589447211003187 https://doi.org/10.1177/15589447211003187</a:t>
            </a:r>
          </a:p>
          <a:p>
            <a:pPr>
              <a:spcAft>
                <a:spcPts val="800"/>
              </a:spcAft>
            </a:pPr>
            <a:r>
              <a:rPr sz="1200">
                <a:solidFill>
                  <a:srgbClr val="263238"/>
                </a:solidFill>
                <a:latin typeface="Calibri"/>
              </a:rPr>
              <a:t>[r78] Duru Ç, Yaşar B, Ergani HM, Acicbe O, Utku Ö, Ünlü RE. Outcomes of Wide-Awake Flexor Tendon Repairs in 58 Fingers and 9 Thumbs. J Hand Surg Am. 2023;48(7):734.e1-734.e8. doi:10.1016/j.jhsa.2022.01.015 https://doi.org/10.1016/j.jhsa.2022.01.015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77</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(14/16)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[r79] Beris AE, Darlis NA, Korompilias AV, Vekris MD, Mitsionis GI, Soucacos PN. Two-stage flexor tendon reconstruction in zone II using a silicone rod and a pedicled intrasynovial graft. J Hand Surg Am. 2003;28(4):652-60. doi:10.1016/s0363-5023(03)00146-1 https://doi.org/10.1016/s0363-5023(03)00146-1</a:t>
            </a:r>
          </a:p>
          <a:p>
            <a:pPr>
              <a:spcAft>
                <a:spcPts val="800"/>
              </a:spcAft>
            </a:pPr>
            <a:r>
              <a:rPr sz="1200">
                <a:solidFill>
                  <a:srgbClr val="263238"/>
                </a:solidFill>
                <a:latin typeface="Calibri"/>
              </a:rPr>
              <a:t>[r80] Soucacos PN, Beris AE, Malizos KN, Xenakis T, Touliatos A, Soucacos PK. Two-stage treatment of flexor tendon ruptures. Silicon rod complications analyzed in 109 digits. Acta Orthop Scand Suppl. 1997;275:48-51. https://pubmed.ncbi.nlm.nih.gov/9385266/</a:t>
            </a:r>
          </a:p>
          <a:p>
            <a:pPr>
              <a:spcAft>
                <a:spcPts val="800"/>
              </a:spcAft>
            </a:pPr>
            <a:r>
              <a:rPr sz="1200">
                <a:solidFill>
                  <a:srgbClr val="263238"/>
                </a:solidFill>
                <a:latin typeface="Calibri"/>
              </a:rPr>
              <a:t>[r81] Hall RF, Vliegenthart DH. A modified midlateral incision for volar approach to the digit. J Hand Surg Br. 1986;11(2):195-7. doi:10.1016/0266-7681(86)90258-5 https://doi.org/10.1016/0266-7681(86)90258-5</a:t>
            </a:r>
          </a:p>
          <a:p>
            <a:pPr>
              <a:spcAft>
                <a:spcPts val="800"/>
              </a:spcAft>
            </a:pPr>
            <a:r>
              <a:rPr sz="1200">
                <a:solidFill>
                  <a:srgbClr val="263238"/>
                </a:solidFill>
                <a:latin typeface="Calibri"/>
              </a:rPr>
              <a:t>[r82] Kadar A, Gur S, Schermann H, Iordache SD. Techniques for Retrieval of Lacerated Flexor Tendons: A Scoping Review. Plast Surg (Oakv). 2024;32(1):127-137. doi:10.1177/22925503221088841 https://doi.org/10.1177/22925503221088841</a:t>
            </a:r>
          </a:p>
          <a:p>
            <a:pPr>
              <a:spcAft>
                <a:spcPts val="800"/>
              </a:spcAft>
            </a:pPr>
            <a:r>
              <a:rPr sz="1200">
                <a:solidFill>
                  <a:srgbClr val="263238"/>
                </a:solidFill>
                <a:latin typeface="Calibri"/>
              </a:rPr>
              <a:t>[r83] Wirtz C, Leclère FM, Oberfeld E, Unglaub F, Vögelin E. A retrospective analysis of controlled active motion (CAM) versus modified Kleinert/Duran (modKD) rehabilitation protocol in flexor tendon repair (zones I and II) in a single center. Arch Orthop Trauma Surg. 2023;143(2):1133-1141. doi:10.1007/s00402-022-04506-1 https://doi.org/10.1007/s00402-022-04506-1</a:t>
            </a:r>
          </a:p>
          <a:p>
            <a:pPr>
              <a:spcAft>
                <a:spcPts val="800"/>
              </a:spcAft>
            </a:pPr>
            <a:r>
              <a:rPr sz="1200">
                <a:solidFill>
                  <a:srgbClr val="263238"/>
                </a:solidFill>
                <a:latin typeface="Calibri"/>
              </a:rPr>
              <a:t>[r84] Kang A, McKnight RR, Fox PM. Flexor Tendon Injuries. J Hand Surg Am. 2024;49(9):914-922. doi:10.1016/j.jhsa.2024.05.013 https://doi.org/10.1016/j.jhsa.2024.05.013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77</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(15/16)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[r85] Kher S, Graham DJ, Symes M, Lawson R, Sivakumar BS. Outcomes of Isolated Digital Flexor Tenolysis: A Systematic Review. J Hand Surg Asian Pac Vol. 2021;26(4):580-587. doi:10.1142/S2424835521500557 https://doi.org/10.1142/S2424835521500557</a:t>
            </a:r>
          </a:p>
          <a:p>
            <a:pPr>
              <a:spcAft>
                <a:spcPts val="800"/>
              </a:spcAft>
            </a:pPr>
            <a:r>
              <a:rPr sz="1200">
                <a:solidFill>
                  <a:srgbClr val="263238"/>
                </a:solidFill>
                <a:latin typeface="Calibri"/>
              </a:rPr>
              <a:t>[r86] VAN Carlen M, Plonczak A, VAN J, Mishra A, Breahna AN. A Systematic Review of the Outcomes of Flexor Tenolysis in Zones 2-5. J Hand Surg Asian Pac Vol. 2022;27(4):607-614. doi:10.1142/S2424835522500576 https://doi.org/10.1142/S2424835522500576</a:t>
            </a:r>
          </a:p>
          <a:p>
            <a:pPr>
              <a:spcAft>
                <a:spcPts val="800"/>
              </a:spcAft>
            </a:pPr>
            <a:r>
              <a:rPr sz="1200">
                <a:solidFill>
                  <a:srgbClr val="263238"/>
                </a:solidFill>
                <a:latin typeface="Calibri"/>
              </a:rPr>
              <a:t>[r87] Ahmad F, Fitch A, Obioha OA, Fernandez JJ, Cohen MS, Simcock X, et al. Traction Tenolysis for Flexor Tendon Adhesions: Outcomes in 97 Patients. J Hand Surg Am. 2024;49(1):65.e1-65.e6. doi:10.1016/j.jhsa.2022.05.017 https://doi.org/10.1016/j.jhsa.2022.05.017</a:t>
            </a:r>
          </a:p>
          <a:p>
            <a:pPr>
              <a:spcAft>
                <a:spcPts val="800"/>
              </a:spcAft>
            </a:pPr>
            <a:r>
              <a:rPr sz="1200">
                <a:solidFill>
                  <a:srgbClr val="263238"/>
                </a:solidFill>
                <a:latin typeface="Calibri"/>
              </a:rPr>
              <a:t>[r88] Strickland JW, Glogovac SV. Digital function following flexor tendon repair in Zone II: A comparison of immobilization and controlled passive motion techniques. J Hand Surg Am. 1980;5(6):537-43. doi:10.1016/s0363-5023(80)80101-8 https://doi.org/10.1016/s0363-5023(80)80101-8</a:t>
            </a:r>
          </a:p>
          <a:p>
            <a:pPr>
              <a:spcAft>
                <a:spcPts val="800"/>
              </a:spcAft>
            </a:pPr>
            <a:r>
              <a:rPr sz="1200">
                <a:solidFill>
                  <a:srgbClr val="263238"/>
                </a:solidFill>
                <a:latin typeface="Calibri"/>
              </a:rPr>
              <a:t>[r89] Starr HM, Snoddy M, Hammond KE, Seiler JG. Flexor tendon repair rehabilitation protocols: a systematic review. J Hand Surg Am. 2013;38(9):1712-7.e1-14. doi:10.1016/j.jhsa.2013.06.025 https://doi.org/10.1016/j.jhsa.2013.06.025</a:t>
            </a:r>
          </a:p>
          <a:p>
            <a:pPr>
              <a:spcAft>
                <a:spcPts val="800"/>
              </a:spcAft>
            </a:pPr>
            <a:r>
              <a:rPr sz="1200">
                <a:solidFill>
                  <a:srgbClr val="263238"/>
                </a:solidFill>
                <a:latin typeface="Calibri"/>
              </a:rPr>
              <a:t>[r90] Chesney A, Chauhan A, Kattan A, Farrokhyar F, Thoma A. Systematic review of flexor tendon rehabilitation protocols in zone II of the hand. Plast Reconstr Surg. 2011;127(4):1583-1592. doi:10.1097/PRS.0b013e318208d28e https://doi.org/10.1097/PRS.0b013e318208d28e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77</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(16/16)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[r91] Chevalley S, Tenfält M, Åhlén M, Strömberg J. Passive Mobilization With Place and Hold Versus Active Motion Therapy After Flexor Tendon Repair: A Randomized Trial. J Hand Surg Am. 2022;47(4):348-357. doi:10.1016/j.jhsa.2021.11.031 https://doi.org/10.1016/j.jhsa.2021.11.031</a:t>
            </a:r>
          </a:p>
          <a:p>
            <a:pPr>
              <a:spcAft>
                <a:spcPts val="800"/>
              </a:spcAft>
            </a:pPr>
            <a:r>
              <a:rPr sz="1200">
                <a:solidFill>
                  <a:srgbClr val="263238"/>
                </a:solidFill>
                <a:latin typeface="Calibri"/>
              </a:rPr>
              <a:t>[r92] Renberg M, Turesson C, Borén L, Nyman E, Farnebo S. Rehabilitation following flexor tendon injury in Zone 2: a randomized controlled study. J Hand Surg Eur Vol. 2023;48(8):783-791. doi:10.1177/17531934231166336 https://doi.org/10.1177/17531934231166336</a:t>
            </a:r>
          </a:p>
          <a:p>
            <a:pPr>
              <a:spcAft>
                <a:spcPts val="800"/>
              </a:spcAft>
            </a:pPr>
            <a:r>
              <a:rPr sz="1200">
                <a:solidFill>
                  <a:srgbClr val="263238"/>
                </a:solidFill>
                <a:latin typeface="Calibri"/>
              </a:rPr>
              <a:t>[r93] Kiwan E, Saad R, Najjar J, Saadeh J, Osman R, Akleh A, et al. Zone II Flexor Tendon Repair - Number of Strands, Technique, and Postoperative Rehabilitation: A Narrative Review. Orthop Rev (Pavia). 2026;18:161329. doi:10.52965/001c.161329 https://doi.org/10.52965/001c.161329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77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Lesión de los tendones flexores: ¿cuánto de lo que hacemos tiene evidencia?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