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Luxación simple de hombro o codo</c:v>
                </c:pt>
                <c:pt idx="1">
                  <c:v>Meseta operada (n = 320)</c:v>
                </c:pt>
                <c:pt idx="2">
                  <c:v>Meseta operada con angio-TC selectiva (n = 539)</c:v>
                </c:pt>
                <c:pt idx="3">
                  <c:v>Meseta Schatzker IV a VI con ITB sistemático (n = 437)</c:v>
                </c:pt>
                <c:pt idx="4">
                  <c:v>Luxación de rodilla, cohorte prospectiva (134 rodillas)</c:v>
                </c:pt>
                <c:pt idx="5">
                  <c:v>Luxación de rodilla, metaanálisis 2023 (n = 37.087)</c:v>
                </c:pt>
                <c:pt idx="6">
                  <c:v>Luxación de rodilla, revisión 2014 (n = 862)</c:v>
                </c:pt>
              </c:strCache>
            </c:strRef>
          </c:cat>
          <c:val>
            <c:numRef>
              <c:f>Sheet1!$B$2:$B$8</c:f>
              <c:numCache>
                <c:formatCode>General</c:formatCode>
                <c:ptCount val="7"/>
                <c:pt idx="0">
                  <c:v>0.74</c:v>
                </c:pt>
                <c:pt idx="1">
                  <c:v>0.62</c:v>
                </c:pt>
                <c:pt idx="2">
                  <c:v>1.11</c:v>
                </c:pt>
                <c:pt idx="3">
                  <c:v>2</c:v>
                </c:pt>
                <c:pt idx="4">
                  <c:v>7</c:v>
                </c:pt>
                <c:pt idx="5">
                  <c:v>10.7</c:v>
                </c:pt>
                <c:pt idx="6">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Miembro inferior: contuso</c:v>
                </c:pt>
                <c:pt idx="1">
                  <c:v>Miembro superior: contuso</c:v>
                </c:pt>
                <c:pt idx="2">
                  <c:v>Poplítea: contuso</c:v>
                </c:pt>
                <c:pt idx="3">
                  <c:v>Poplítea: penetrante</c:v>
                </c:pt>
                <c:pt idx="4">
                  <c:v>PROOVIT, todas las localizaciones: penetrante</c:v>
                </c:pt>
              </c:strCache>
            </c:strRef>
          </c:cat>
          <c:val>
            <c:numRef>
              <c:f>Sheet1!$B$2:$B$6</c:f>
              <c:numCache>
                <c:formatCode>General</c:formatCode>
                <c:ptCount val="5"/>
                <c:pt idx="0">
                  <c:v>56.2</c:v>
                </c:pt>
                <c:pt idx="1">
                  <c:v>37.4</c:v>
                </c:pt>
                <c:pt idx="2">
                  <c:v>61</c:v>
                </c:pt>
                <c:pt idx="3">
                  <c:v>39</c:v>
                </c:pt>
                <c:pt idx="4">
                  <c:v>36.5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Sección completa</c:v>
                </c:pt>
                <c:pt idx="1">
                  <c:v>Oclusión</c:v>
                </c:pt>
                <c:pt idx="2">
                  <c:v>Sección parcial o defecto limitante</c:v>
                </c:pt>
                <c:pt idx="3">
                  <c:v>Pseudoaneurisma</c:v>
                </c:pt>
                <c:pt idx="4">
                  <c:v>Otras con defecto de íntima</c:v>
                </c:pt>
              </c:strCache>
            </c:strRef>
          </c:cat>
          <c:val>
            <c:numRef>
              <c:f>Sheet1!$B$2:$B$6</c:f>
              <c:numCache>
                <c:formatCode>General</c:formatCode>
                <c:ptCount val="5"/>
                <c:pt idx="0">
                  <c:v>24.3</c:v>
                </c:pt>
                <c:pt idx="1">
                  <c:v>17.3</c:v>
                </c:pt>
                <c:pt idx="2">
                  <c:v>24.5</c:v>
                </c:pt>
                <c:pt idx="3">
                  <c:v>9.0</c:v>
                </c:pt>
                <c:pt idx="4">
                  <c:v>22.7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Signos duros: VPP para necesitar cirugía (Frykberg)</c:v>
                </c:pt>
                <c:pt idx="1">
                  <c:v>Signos duros: lesión operable (Inaba)</c:v>
                </c:pt>
                <c:pt idx="2">
                  <c:v>Luxación de rodilla: VPP del examen (Miranda)</c:v>
                </c:pt>
                <c:pt idx="3">
                  <c:v>Luxación de rodilla: VPN del examen (Miranda)</c:v>
                </c:pt>
                <c:pt idx="4">
                  <c:v>Herida penetrante sin signos: falsos negativos (Frykberg)</c:v>
                </c:pt>
              </c:strCache>
            </c:strRef>
          </c:cat>
          <c:val>
            <c:numRef>
              <c:f>Sheet1!$B$2:$B$6</c:f>
              <c:numCache>
                <c:formatCode>General</c:formatCode>
                <c:ptCount val="5"/>
                <c:pt idx="0">
                  <c:v>100</c:v>
                </c:pt>
                <c:pt idx="1">
                  <c:v>97.1</c:v>
                </c:pt>
                <c:pt idx="2">
                  <c:v>94.3</c:v>
                </c:pt>
                <c:pt idx="3">
                  <c:v>100</c:v>
                </c:pt>
                <c:pt idx="4">
                  <c:v>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Pulso pedio anormal, luxación de rodilla (metaanálisis, 284 lesiones)</c:v>
                </c:pt>
                <c:pt idx="1">
                  <c:v>API menor de 0,90 vs arteriografía (100 miembros)</c:v>
                </c:pt>
                <c:pt idx="2">
                  <c:v>ITB menor de 0,90, luxación de rodilla (38 pacientes)</c:v>
                </c:pt>
                <c:pt idx="3">
                  <c:v>ITB de 0,9 o menos, meseta Schatzker IV a VI (437 fracturas)</c:v>
                </c:pt>
                <c:pt idx="4">
                  <c:v>ITB, herida penetrante con signos blandos (151 pacientes)</c:v>
                </c:pt>
              </c:strCache>
            </c:strRef>
          </c:cat>
          <c:val>
            <c:numRef>
              <c:f>Sheet1!$B$2:$B$6</c:f>
              <c:numCache>
                <c:formatCode>General</c:formatCode>
                <c:ptCount val="5"/>
                <c:pt idx="0">
                  <c:v>79</c:v>
                </c:pt>
                <c:pt idx="1">
                  <c:v>87</c:v>
                </c:pt>
                <c:pt idx="2">
                  <c:v>100</c:v>
                </c:pt>
                <c:pt idx="3">
                  <c:v>100</c:v>
                </c:pt>
                <c:pt idx="4">
                  <c:v>100</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Pulso pedio anormal, luxación de rodilla (metaanálisis, 284 lesiones)</c:v>
                </c:pt>
                <c:pt idx="1">
                  <c:v>API menor de 0,90 vs arteriografía (100 miembros)</c:v>
                </c:pt>
                <c:pt idx="2">
                  <c:v>ITB menor de 0,90, luxación de rodilla (38 pacientes)</c:v>
                </c:pt>
                <c:pt idx="3">
                  <c:v>ITB de 0,9 o menos, meseta Schatzker IV a VI (437 fracturas)</c:v>
                </c:pt>
                <c:pt idx="4">
                  <c:v>ITB, herida penetrante con signos blandos (151 pacientes)</c:v>
                </c:pt>
              </c:strCache>
            </c:strRef>
          </c:cat>
          <c:val>
            <c:numRef>
              <c:f>Sheet1!$C$2:$C$6</c:f>
              <c:numCache>
                <c:formatCode>General</c:formatCode>
                <c:ptCount val="5"/>
                <c:pt idx="0">
                  <c:v>91</c:v>
                </c:pt>
                <c:pt idx="1">
                  <c:v>97</c:v>
                </c:pt>
                <c:pt idx="2">
                  <c:v>100</c:v>
                </c:pt>
                <c:pt idx="3">
                  <c:v>5.6</c:v>
                </c:pt>
                <c:pt idx="4">
                  <c:v>83.8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Metaanálisis (11 estudios, 891 pacientes)</c:v>
                </c:pt>
                <c:pt idx="1">
                  <c:v>Cohorte prospectiva sin artefacto (89 angio-TC en 73 pacientes con signos blandos)</c:v>
                </c:pt>
                <c:pt idx="2">
                  <c:v>Lesión quirúrgicamente significativa (151 pacientes)</c:v>
                </c:pt>
              </c:strCache>
            </c:strRef>
          </c:cat>
          <c:val>
            <c:numRef>
              <c:f>Sheet1!$B$2:$B$4</c:f>
              <c:numCache>
                <c:formatCode>General</c:formatCode>
                <c:ptCount val="3"/>
                <c:pt idx="0">
                  <c:v>96.2</c:v>
                </c:pt>
                <c:pt idx="1">
                  <c:v>100</c:v>
                </c:pt>
                <c:pt idx="2">
                  <c:v>100</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Metaanálisis (11 estudios, 891 pacientes)</c:v>
                </c:pt>
                <c:pt idx="1">
                  <c:v>Cohorte prospectiva sin artefacto (89 angio-TC en 73 pacientes con signos blandos)</c:v>
                </c:pt>
                <c:pt idx="2">
                  <c:v>Lesión quirúrgicamente significativa (151 pacientes)</c:v>
                </c:pt>
              </c:strCache>
            </c:strRef>
          </c:cat>
          <c:val>
            <c:numRef>
              <c:f>Sheet1!$C$2:$C$4</c:f>
              <c:numCache>
                <c:formatCode>General</c:formatCode>
                <c:ptCount val="3"/>
                <c:pt idx="0">
                  <c:v>99.2</c:v>
                </c:pt>
                <c:pt idx="1">
                  <c:v>100</c:v>
                </c:pt>
                <c:pt idx="2">
                  <c:v>97.2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Compartimental con shunt (Wlodarczyk)</c:v>
                </c:pt>
                <c:pt idx="1">
                  <c:v>Compartimental sin shunt (Wlodarczyk)</c:v>
                </c:pt>
                <c:pt idx="2">
                  <c:v>Amputación: reparación vascular primero (Wlodarczyk)</c:v>
                </c:pt>
                <c:pt idx="3">
                  <c:v>Amputación: fijación ortopédica primero (Wlodarczyk)</c:v>
                </c:pt>
                <c:pt idx="4">
                  <c:v>Amputación sin shunt (Glass)</c:v>
                </c:pt>
                <c:pt idx="5">
                  <c:v>Amputación con shunt (Glass)</c:v>
                </c:pt>
              </c:strCache>
            </c:strRef>
          </c:cat>
          <c:val>
            <c:numRef>
              <c:f>Sheet1!$B$2:$B$7</c:f>
              <c:numCache>
                <c:formatCode>General</c:formatCode>
                <c:ptCount val="6"/>
                <c:pt idx="0">
                  <c:v>15</c:v>
                </c:pt>
                <c:pt idx="1">
                  <c:v>34</c:v>
                </c:pt>
                <c:pt idx="2">
                  <c:v>7</c:v>
                </c:pt>
                <c:pt idx="3">
                  <c:v>20</c:v>
                </c:pt>
                <c:pt idx="4">
                  <c:v>27</c:v>
                </c:pt>
                <c:pt idx="5">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Prehospitalario, combate (Kragh)</c:v>
                </c:pt>
                <c:pt idx="1">
                  <c:v>En urgencias, combate (Kragh)</c:v>
                </c:pt>
                <c:pt idx="2">
                  <c:v>Prehospitalario, shock hemorrágico, civil (Scerbo)</c:v>
                </c:pt>
                <c:pt idx="3">
                  <c:v>En el centro de trauma, shock hemorrágico, civil (Scerbo)</c:v>
                </c:pt>
              </c:strCache>
            </c:strRef>
          </c:cat>
          <c:val>
            <c:numRef>
              <c:f>Sheet1!$B$2:$B$5</c:f>
              <c:numCache>
                <c:formatCode>General</c:formatCode>
                <c:ptCount val="4"/>
                <c:pt idx="0">
                  <c:v>11</c:v>
                </c:pt>
                <c:pt idx="1">
                  <c:v>24</c:v>
                </c:pt>
                <c:pt idx="2">
                  <c:v>3.0</c:v>
                </c:pt>
                <c:pt idx="3">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Fijación percutánea sola</c:v>
                </c:pt>
                <c:pt idx="1">
                  <c:v>Exploración neurovascular</c:v>
                </c:pt>
              </c:strCache>
            </c:strRef>
          </c:cat>
          <c:val>
            <c:numRef>
              <c:f>Sheet1!$B$2:$B$3</c:f>
              <c:numCache>
                <c:formatCode>General</c:formatCode>
                <c:ptCount val="2"/>
                <c:pt idx="0">
                  <c:v>61</c:v>
                </c:pt>
                <c:pt idx="1">
                  <c:v>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Mortalidad hospitalaria, lesión poplítea</c:v>
                </c:pt>
                <c:pt idx="1">
                  <c:v>Complicaciones del shunt (66 pacientes)</c:v>
                </c:pt>
                <c:pt idx="2">
                  <c:v>Fasciotomía, miembro inferior (NTDB)</c:v>
                </c:pt>
                <c:pt idx="3">
                  <c:v>Fasciotomía en lesión poplítea</c:v>
                </c:pt>
                <c:pt idx="4">
                  <c:v>Amputación, miembro superior (NTDB)</c:v>
                </c:pt>
                <c:pt idx="5">
                  <c:v>Amputación, miembro inferior (NTDB)</c:v>
                </c:pt>
                <c:pt idx="6">
                  <c:v>Amputación en lesión poplítea (NTDB)</c:v>
                </c:pt>
                <c:pt idx="7">
                  <c:v>Amputación secundaria tras reparar miembro inferior (metaanálisis)</c:v>
                </c:pt>
              </c:strCache>
            </c:strRef>
          </c:cat>
          <c:val>
            <c:numRef>
              <c:f>Sheet1!$B$2:$B$9</c:f>
              <c:numCache>
                <c:formatCode>General</c:formatCode>
                <c:ptCount val="8"/>
                <c:pt idx="0">
                  <c:v>4.5</c:v>
                </c:pt>
                <c:pt idx="1">
                  <c:v>9</c:v>
                </c:pt>
                <c:pt idx="2">
                  <c:v>23.6</c:v>
                </c:pt>
                <c:pt idx="3">
                  <c:v>49</c:v>
                </c:pt>
                <c:pt idx="4">
                  <c:v>1.3</c:v>
                </c:pt>
                <c:pt idx="5">
                  <c:v>7.8</c:v>
                </c:pt>
                <c:pt idx="6">
                  <c:v>14.5</c:v>
                </c:pt>
                <c:pt idx="7">
                  <c:v>12.6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Reparación en menos de 60 minutos</c:v>
                </c:pt>
                <c:pt idx="1">
                  <c:v>Reparación entre 1 y 3 horas</c:v>
                </c:pt>
                <c:pt idx="2">
                  <c:v>Reparación entre 3 y 6 horas</c:v>
                </c:pt>
              </c:strCache>
            </c:strRef>
          </c:cat>
          <c:val>
            <c:numRef>
              <c:f>Sheet1!$B$2:$B$4</c:f>
              <c:numCache>
                <c:formatCode>General</c:formatCode>
                <c:ptCount val="3"/>
                <c:pt idx="0">
                  <c:v>6</c:v>
                </c:pt>
                <c:pt idx="1">
                  <c:v>11.7</c:v>
                </c:pt>
                <c:pt idx="2">
                  <c:v>13.4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Rehospitalización, reconstrucción</c:v>
                </c:pt>
                <c:pt idx="1">
                  <c:v>Rehospitalización, amputación</c:v>
                </c:pt>
                <c:pt idx="2">
                  <c:v>Regreso al trabajo, amputación</c:v>
                </c:pt>
                <c:pt idx="3">
                  <c:v>Regreso al trabajo, reconstrucción</c:v>
                </c:pt>
              </c:strCache>
            </c:strRef>
          </c:cat>
          <c:val>
            <c:numRef>
              <c:f>Sheet1!$B$2:$B$5</c:f>
              <c:numCache>
                <c:formatCode>General</c:formatCode>
                <c:ptCount val="4"/>
                <c:pt idx="0">
                  <c:v>47.6</c:v>
                </c:pt>
                <c:pt idx="1">
                  <c:v>33.9</c:v>
                </c:pt>
                <c:pt idx="2">
                  <c:v>53.0</c:v>
                </c:pt>
                <c:pt idx="3">
                  <c:v>49.4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Lesión vascular en el trauma de extremidades.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Qué es y por qué importa; Qué tan frecuente es y dónde; Cómo se lesiona la arteria; Qué arterias hay en riesgo; Cómo ordenar la lesión: presentación, pared arterial y miembro; Signos duros, signos blandos y cuándo estudiar; Examen vascular e ITB: qué tan bueno es; Angio-TC, ecografía y angiografía: cuál y cuándo; Algoritmo: de la extremidad lesionada a la sala o a la observación; Tratamiento: control, shunt, orden de la cirugía, reparación y fasciotomía; Técnica quirúrgica explicada: shunt, abordaje de la poplítea, fasciotomía y la supracondílea; Complicaciones: reperfusión, síndrome compartimental y amputación; Pronóstico: escalas de amputación, salvar o amputar y función a largo plazo; Rehabilitación y seguimiento. Estructura sugerida por el autor para diez minutos: Lámina 1 (1 min): caso didáctico inventado: motociclista con luxación de rodilla reducida en el lugar, pulso pedio débil y un ITB bajo. Pregunta que ordena la charla: ¿qué hago en la primera hora?. Lámina 2 (1 min): por qué importa. La poplítea es poco frecuente (menos de 0,2 % de los registros del NTDB) pero amputa en 14,5 % [r12]; no existe tiempo seguro de isquemia [r5]. Lámina 3 (1 min): signos duros y blandos. Con signos duros se opera: 97,1 % tenía una lesión operable en una cohorte prospectiva de 635 pacientes [r1]; en el contuso con isquemia, la BOAST pide alinear, reexaminar y hacer angio-TC [r5]. Lámina 4 (1 min): el ITB. Presión distal sobre presión braquial del lado sano, con 0,9 como umbral [r3]; en luxación de rodilla, un ITB menor de 0,90 tuvo sensibilidad de 100 % en 38 pacientes [r40] y pulsos palpables más ITB de 0,9 o más descartaron la lesión [r14]. Lámina 5 (1 min): la angio-TC. Sensibilidad de 96,2 % y especificidad de 99,2 % [r44]; 79,5 % de las angio-TC habría sido innecesaria con un examen vascular simple más ITB o API en una serie de 151 pacientes [r3]. Lámina 6 (1 min): el reloj. Daño irreversible hacia las 3 horas y casi completo a las 6 [r6]; amputación de 6 % si se repara en menos de 60 minutos frente a 13,4 % entre 3 y 6 horas [r59]. Lámina 7 (2 min): shunt y orden. La BOAST: shunt, estabilizar el hueso justo después de reperfundir, reparación definitiva [r5]; sin diferencia de amputación entre fijar antes o revascularizar antes [r20]; con shunt, menos compartimental (15 % frente a 34 %) [r8]. Lámina 8 (1 min): fasciotomía. Siempre se considera tras revascularizar [r5]; amputación de 8,5 % con fasciotomía temprana frente a 24,6 % con la tardía [r9]; la BOAST recomienda 2 incisiones y 4 compartimentos en la pierna [r43]. Lámina 9 (1 min): el miembro del niño y las escalas. Supracondílea con mano rosada: reducir, fijar y vigilar [r23]. El MESS y sus parientes no se validaron en LEAP [r22]; a los 2 años, función similar entre amputar y reconstruir (SIP de 12,6 frente a 11,8) [r62]. Lámina 10 (1 min): mensajes para llevar y preguntas. Signo duro, quirófano; signo blando, ITB y angio-TC; tiempo corto; shunt, hueso y vaso en ese orden; fasciotomía siempre en la cabeza.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Una herida penetrante con signos duros (hemorragia pulsátil, hematoma que crece, soplo o frémito, isquemia aguda) no se estudia: se opera (fuente: Frykberg ER y colaboradores, 1991). En una cohorte prospectiva, 97,1 % de quienes tenían signos duros tenían una lesión que requería cirugía (fuente: Inaba K y colaboradores, 2011). En el trauma contuso con isquemia, primero se alinea y, si la isquemia persiste, angio-TC junto con la TC de cuerpo entero (fuente: British Orthopaedic Association, 2026). Sin signos duros deciden el examen seriado y el índice tobillo-brazo (ITB): un ITB por debajo de 0,9 manda a angio-TC (fuente: Robbertze R y colaboradores, 2025) (la serie de meseta tibial usó 0,9 o menos (fuente: Kantor AH y colaboradores, 2025)), y un examen sin signos duros ni blandos con ITB normal prácticamente descarta la lesión (fuente: deSouza IS y colaboradores, 2017). No hay un tiempo seguro de isquemia. La BOAST 2026 pide empezar la revascularización dentro de 1 hora desde la llegada, con shunt temporal si hace falta, estabilizar el hueso justo después de reperfundir y considerar siempre la fasciotomía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es y por qué importa. Qué es. Hablamos de lesión vascular de la extremidad cuando una arteria (o vena) mayor del miembro se corta, se ocluye, se desgarra en parte o pierde la íntima por un trauma penetrante o contuso. En esta guía el foco es la arteria, porque es la que decide si el miembro sobrevive. Por qué importa al traumatólogo. La lesión vascular casi nunca llega sola. Viene escondida detrás de una luxación de rodilla, una fractura supracondílea, una fractura de meseta tibial o de fémur, y la atención se va al hueso.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guías británicas son tajantes: no existe un tiempo seguro de isquemia, y la revascularización debe empezar dentro de 1 hora desde la llegada al hospital (fuente: British Orthopaedic Association, 2026). La guía europea de la ESVS de 2025 reúne 105 recomendaciones de trauma vascular, con apartados propios para el miembro superior, el inferior y el niño (fuente: Wahlgren CM y colaboradores, 2025). Qué cubre este capítulo. Reconocer la lesión (signos duros y blandos, ITB, angio-TC), saber cuándo observar y cuándo explorar, decidir el orden entre control vascular, fijación y reparación, indicar la fasciotomía y entender los límites de las escalas de amputación.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datos salen de guías (BOAST, ESVS, EAST), metaanálisis y cohortes grandes; lo que no tiene estudio se rotula como práctica habitual u opinión experta. Alcance y huecos. Hay temas hermanos en esta biblioteca: síndrome compartimental agudo, fracturas abiertas y shock hemorrágico. Aquí se tocan solo en lo que cambia la conducta vascular. No encontré estudios abiertos con la incidencia de lesión arterial en la fractura diafisaria del fémur ni en la supracondílea del fémur distal; por eso esas cifras no aparecen (sin dato verificable). Con esto cerramos qué es y por qué importa. Sigamos con qué tan frecuente es y dónde.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tan frecuente es y dónde. Cuánto pesa. En el registro prospectivo PROOVIT (542 lesiones en 14 centros), las lesiones arteriales de la extremidad superior fueron 18,4 % del total y las de la inferior 26,0 % (fuente: DuBose JJ y colaboradores, 2015). El mecanismo penetrante explicó 36,5 % (fuente: DuBose JJ y colaboradores, 2015). En el NTDB hubo 8311 casos de trauma arterial de extremidad y 37 % afectó al miembro inferior (fuente: Tan TW y colaboradores, 2011). Según la guía EAST, la mayor parte de las lesiones arteriales periféricas asienta en los vasos femorales y poplíteos (fuente: Fox N y colaboradores, 2012). El miembro inferior sale peor. Frente a la extremidad superior, el miembro inferior tuvo más mecanismo contuso (56,2 % frente a 37,4 %), más fasciotomía (23,6 % frente a 6,7 %), más amputación (7,8 % frente a 1,3 %) y más mortalidad (7,7 % frente a 2,2 %) (fuente: Tan TW y colaboradores, 2011). La poplítea es la más temida: 1395 lesiones entre 1.130.000 pacientes del NTDB, una incidencia menor de 0,2 %, con amputación de 14,5 % (fuente: Mullenix PS y colaboradores, 2006). Qué hueso o articulación la acompaña. La frecuencia depende de quién se estudie y cómo. Luxación de rodilla. Frecuencia de 18 % en 862 pacientes de una revisión de 2014 (fuente: Medina O y colaboradores, 2014), de 10,7 % en 37.087 luxaciones del metaanálisis de actualización de 2023 (fuente: Constantinescu D y colaboradores, 2023) y de 7 % (9 pacientes de 126) en una cohorte prospectiva con examen seriado (fuente: Stannard JP y colaboradores, 2004). Cambian la época, la definición de lesión y la proporción de lesiones de baja energía; no memorices una sola cifra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Meseta tibial. Entre 437 fracturas Schatzker IV a VI evaluadas con ITB sistemático, 8 (2 %) tuvieron lesión vascular y ninguna se perdió (fuente: Kantor AH y colaboradores, 2025). En 320 fracturas operadas, 2 (0,62 %), ambas Schatzker VI abiertas de alta energía (fuente: Franulic N y colaboradores, 2025); en 539 operadas con angio-TC selectiva, 6 (1,11 %) (fuente: Valderrama J y colaboradores, 2026). Una angio-TC sistemática en 26 pacientes con fijador externo halló anomalías no ateroscleróticas en 3 (11,5 %), sin que ninguna requiriera intervención (fuente: Zhang D y colaboradores, 2026). Luxación simple de hombro o codo. Lesión arterial en 0,74 % (fuente: Sparks SR y colaboradores, 2000). Niño con supracondílea. De 1266 niños con examen del pulso, 54 (4 %) llegaron sin pulso radial y todos tenían fractura tipo 3 (fuente: Weller A y colaboradores, 2013). Sin pulso no es sinónimo de arteria rota (ver «mano rosada, sin pulso» en el tratamiento). Fémur. Sin dato verificable de incidencia en fractura diafisaria o supracondílea de fémur; lo que existe son series pequeñas de lesión poplítea con fractura, donde la mayoría eran fracturas de fémur (7 de 12, 58 %) (fuente: Trinh SY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lesión vascular según el hueso o la articulación (%)» muestra lo siguiente. Luxación de rodilla, revisión 2014 (n = 862): 18 por ciento (fuente: Medina O y colaboradores, 2014). Luxación de rodilla, metaanálisis 2023 (n = 37.087): 10.7 por ciento (fuente: Constantinescu D y colaboradores, 2023). Luxación de rodilla, cohorte prospectiva (134 rodillas): 7 por ciento (fuente: Stannard JP y colaboradores, 2004). Meseta Schatzker IV a VI con ITB sistemático (n = 437): 2 por ciento (fuente: Kantor AH y colaboradores, 2025). Meseta operada con angio-TC selectiva (n = 539): 1.1 por ciento (fuente: Valderrama J y colaboradores, 2026). Meseta operada (n = 320): 0.6 por ciento (fuente: Franulic N y colaboradores, 2025). Luxación simple de hombro o codo: 0.7 por ciento (fuente: Sparks SR y colaboradores, 2000). Con esto cerramos qué tan frecuente es y dónde. Sigamos con cómo se lesiona la arteria.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se lesiona la arteria. Penetrante frente a contuso. El trauma penetrante (arma de fuego, arma blanca, escopeta) lesiona el vaso por laceración o sección y suele dar signos duros. El contuso lo hace por estiramiento, aplastamiento o por el propio fragmento óseo, y a veces deja solo una íntima rota o una oclusión sutil. En el miembro inferior pesa más el contuso: 56,2 % de los casos frente a 37,4 % en el miembro superior (fuente: Tan TW y colaboradores, 2011); en la poplítea, 61 % fue contuso y 39 % penetrante (fuente: Mullenix PS y colaboradores, 2006). En cualquier extremidad, el mecanismo contuso se asoció a más mortalidad (4,8 % frente a 3,8 %) y a más amputación (6,7 % frente a 1,3 %) que el penetrante (fuente: Tan TW y colaboradores, 2011). Por qué la rodilla es la zona trampa. Explicación anatómica clásica (opinión experta, sin cifra): la poplítea queda anclada arriba, en el hiato de los aductores, y abajo, en el arco del sóleo. Cuando la tibia se desplaza sobre el fémur la arteria no tiene holgura: se estira, se rompe la íntima o se trombosa. Por eso una luxación que se reduce sola sigue siendo de riesgo vascular (opinión experta), y la revisión sistemática de 2014 aconseja pecar de prudente antes de dar la arteria por sana (fuente: Medina O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meseta tibial Schatzker IV a VI el fémur distal se clava en la superficie articular de la tibia; ese mecanismo puede equivaler a una luxación de rodilla y eleva el riesgo vascular (fuente: Kantor AH y colaboradores, 2025). Supracondílea en el niño. Mecanismo clásico (opinión experta): el fragmento proximal, desplazado, puede tensar o atrapar la arteria braquial, que corre por delante del hueso. La mayoría de las alteraciones vasculares se resuelven al reducir la fractura (fuente: British Orthopaedic Association, 2020). Fémur y tibia. En 12 pacientes con lesión poplítea y fractura asociada, 7 (58 %) eran fracturas de fémur (fuente: Trinh SY y colaboradores, 2024). En 52 lesiones arteriales infrainguinales, 2 o más fracturas de huesos largos predijeron la amputación en los tres niveles (fuente: Moniz MP y colaboradores, 1997). La lesión nunca va sola. Fractura, nervio y partes blandas pesan tanto como la arteria: tras una lesión poplítea, la fractura (OR 2,4), la lesión compleja de partes blandas (OR 1,9) y la lesión nerviosa (OR 1,7) fueron predictores independientes de amputación (fuente: Mullenix PS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«Proporción de mecanismo contuso o penetrante (%)» muestra lo siguiente. Miembro inferior: contuso: 56.2 por ciento (fuente: Tan TW y colaboradores, 2011). Miembro superior: contuso: 37.4 por ciento (fuente: Tan TW y colaboradores, 2011). Poplítea: contuso: 61 por ciento (fuente: Mullenix PS y colaboradores, 2006). Poplítea: penetrante: 39 por ciento (fuente: Mullenix PS y colaboradores, 2006). PROOVIT, todas las localizaciones: penetrante: 36.5 por ciento (fuente: DuBose JJ y colaboradores, 2015). Con esto cerramos cómo se lesiona la arteria. Sigamos con qué arterias hay en riesgo.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arterias hay en riesgo. Miembro superior. La axilar se continúa como braquial, que baja por la cara medial del brazo, cruza por delante del codo y se divide en radial y cubital. Es la zona de la supracondílea y de la luxación de codo. Miembro inferior. La femoral común y la femoral superficial bajan por el muslo; la poplítea ocupa la fosa poplítea, justo detrás de la rodilla; luego se divide en tibial anterior y un tronco tibioperoneo que da la tibial posterior y la peronea. Es descripción anatómica clásica, sin cifra; la imagen de abajo ayuda a ubicar cada nivel.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Dónde están las lesiones reales. En una cohorte prospectiva de 635 pacientes, las 23 lesiones confirmadas en cirugía se repartieron así: 5 braquiales, 2 radiales, 1 cubital, 1 ilíaca externa, 2 femorales comunes, 5 femorales superficiales proximales, 2 femorales superficiales distales, 4 poplíteas y 1 tibial posterior (fuente: Inaba K y colaboradores, 2011). La guía EAST coincide: la mayor parte de las lesiones arteriales periféricas está en los vasos femorales y poplíteos (fuente: Fox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«Nivel anatómico y qué lesión del esqueleto lo pone en riesgo» tiene 3 columnas: Arteria, Lesión ósea o articular que la pone en riesgo, Apoyo. Fila 1: Arteria, Braquial; Lesión ósea o articular que la pone en riesgo, Fractura supracondílea del niño; luxación de codo; Apoyo, (fuente: British Orthopaedic Association, 2020) (fuente: Sparks SR y colaboradores, 2000). Fila 2: Arteria, Femoral superficial; Lesión ósea o articular que la pone en riesgo, Herida penetrante en el muslo; fractura de fémur (opinión experta); Apoyo, (fuente: Inaba K y colaboradores, 2011) (fuente: Fox N y colaboradores, 2012). Fila 3: Arteria, Poplítea; Lesión ósea o articular que la pone en riesgo, Luxación de rodilla; meseta tibial Schatzker IV a VI; fractura de fémur distal o tibia proximal; Apoyo, (fuente: Medina O y colaboradores, 2014) (fuente: Kantor AH y colaboradores, 2025) (fuente: Trinh SY y colaboradores, 2024). Fila 4: Arteria, Tibial anterior, tibial posterior y peronea; Lesión ósea o articular que la pone en riesgo, Fractura de tibia y peroné; heridas de la pierna; Apoyo, (fuente: Moniz MP y colaboradores, 1997). (fuente: Inaba K y colaboradores, 2011) (fuente: Kantor AH y colaboradores, 2025) (fuente: Medina O y colaboradores, 2014) (fuente: British Orthopaedic Association, 2020) (fuente: Fox N y colaboradores, 2012) (fuente: Sparks SR y colaboradores, 2000) (fuente: Trinh SY y colaboradores, 2024) (fuente: Moniz MP y colaboradores, 1997). Con esto cerramos qué arterias hay en riesgo. Sigamos con cómo ordenar la lesión: presentación, pared arterial y miembro.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cómo ordenar la lesión: presentación, pared arterial y miembro. No hay una sola clasificación. Para la lesión vascular de la extremidad sirven tres lecturas, y cada una responde una pregunta distinta (organización del redactor). Por cómo se presenta (signos duros y blandos): decide si se opera o se estudia; está en el bloque de diagnóstico. Por el tipo de lesión de la pared: sección, oclusión, defecto parcial, pseudoaneurisma o lesión de la íntima; decide si hace falta reparar, injertar u observar. Por la gravedad del miembro (MESS y similares): ayuda a hablar de amputación, con las limitaciones que se ven en pronóstico. Tipos de lesión de la pared. En el registro PROOVIT (todas las localizaciones) hubo sección completa en 24,3 %, oclusión en 17,3 %, sección parcial o defecto que limita el flujo en 24,5 %, pseudoaneurisma en 9,0 % y otras lesiones con defecto de íntima en 22,7 % (fuente: DuBose JJ y colaboradores, 2015). Una lesión mínima sin signos duros tolera la observación: el manejo no operatorio se eligió en 50,9 % de los casos del registro y falló en 4,0 % (fuente: DuBose JJ y colaboradores, 2015). En 43 pacientes con lesiones arteriales ocultas en la angiografía y sin signos duros, 4 (9 %) se deterioraron en el primer mes y se operaron con buen resultado (fuente: Dennis JW y colaboradores, 1998). Luxación de rodilla: Schenck con la modificación de Wascher (texto clásico, descrito sin cifras). KD-I: un ligamento cruzado; KD-II: los dos cruzados; KD-III: los dos cruzados y un colateral; KD-IV: los dos cruzados y los dos colaterales; KD-V: fractura-luxación. En una cohorte prospectiva, las 9 lesiones poplíteas fueron KD-III (1), KD-IV (7) y KD-V (1) (fuente: Stannard JP y colaboradores, 2004). Para la decisión: ningún tipo descarta la arteria, y el KD-IV pide más vigilancia. Supracondílea de Gartland (texto clásico, sin cifras). Tipo I sin desplazamiento, tipo II desplazada con bisagra posterior conservada, tipo III con desplazamiento total. En la serie de Weller, las 54 sin pulso radial al llegar eran tipo 3 (fuente: Weller A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«Tipos de lesión arterial en el registro PROOVIT, todas las localizaciones (%)» muestra lo siguiente. Sección completa: 24.3 por ciento (fuente: DuBose JJ y colaboradores, 2015). Oclusión: 17.3 por ciento (fuente: DuBose JJ y colaboradores, 2015). Sección parcial o defecto limitante: 24.5 por ciento (fuente: DuBose JJ y colaboradores, 2015). Pseudoaneurisma: 9 por ciento (fuente: DuBose JJ y colaboradores, 2015). Otras con defecto de íntima: 22.7 por ciento (fuente: DuBose JJ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«Tipos de lesión de la pared arterial (PROOVIT) y su lectura práctica» tiene 3 columnas: Tipo, Frecuencia, Lectura práctica (opinión experta). Fila 1: Tipo, Sección completa; Frecuencia, 24,3 % (fuente: DuBose JJ y colaboradores, 2015); Lectura práctica (opinión experta), Casi siempre signos duros; se repara o se pone shunt. Fila 2: Tipo, Oclusión; Frecuencia, 17,3 % (fuente: DuBose JJ y colaboradores, 2015); Lectura práctica (opinión experta), Trombosis aguda; ventana de tiempo corta, urge perfundir. Fila 3: Tipo, Sección parcial o defecto que limita el flujo; Frecuencia, 24,5 % (fuente: DuBose JJ y colaboradores, 2015); Lectura práctica (opinión experta), Sangra y se trombosa; reparación o endovascular según el sitio. Fila 4: Tipo, Pseudoaneurisma; Frecuencia, 9,0 % (fuente: DuBose JJ y colaboradores, 2015); Lectura práctica (opinión experta), Puede aparecer tarde; seguimiento por imagen. Fila 5: Tipo, Otras, con defecto de íntima; Frecuencia, 22,7 % (fuente: DuBose JJ y colaboradores, 2015); Lectura práctica (opinión experta), Candidata a observación con examen seriado si no hay signos duros (fuente: Dennis JW y colaboradores, 1998). (fuente: Dennis JW y colaboradores, 1998) (fuente: DuBose JJ y colaboradores, 2015). Con esto cerramos cómo ordenar la lesión: presentación, pared arterial y miembro. Sigamos con signos duros, signos blandos y cuándo estudiar.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signos duros, signos blandos y cuándo estudiar. Primero controla el sangrado y después examina. La BOAST pide documentar el examen arterial y el de los nervios periféricos, con la hora (fuente: British Orthopaedic Association, 2026). Si el miembro está deformado y sin pulso, se realinea, se entablilla y se repite el examen (fuente: British Orthopaedic Association, 2026). Un pulso que no se palpa igual que el del lado sano obliga a tratar el caso como lesión arterial mientras la angio-TC no la descarte (fuente: British Orthopaedic Association, 2026). Signos duros y signos blandos. El signo duro es indicación quirúrgica; el signo blando pide terminar el examen y medir el ITB (o el API) antes de decidir la imagen (fuente: Robbertze R y colaboradores, 2025). En la herida penetrante, la cirugía se indica sin imagen previa (fuente: Frykberg ER y colaboradores, 1991); en el trauma contuso con isquemia, la BOAST 2026 pide alinear, reexaminar y hacer angio-TC junto con la TC de cuerpo entero si la sospecha persiste, y al paciente inestable que sangra se le reanima y se le opera a la vez (fuente: British Orthopaedic Association, 2026). En una cohorte prospectiva de 635 pacientes con trauma de extremidad, 5,5 % tuvo signos duros y 97,1 % de ellos tenía una lesión que requería operación; 83 % no tuvo ningún signo y no se perdió ninguna lesión en el seguimiento (fuente: Inaba K y colaboradores, 2011). Con signos duros, todos los pacientes llevados de inmediato a cirugía tenían una lesión arterial mayor que requería reparación, con un valor predictivo positivo de 100 % (fuente: Frykberg ER y colaboradores, 1991).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enseña la observación. En 287 pacientes con herida penetrante manejados solo con examen físico, 4 (1,3 %) necesitaron cirugía diferida en la primera semana y el seguimiento largo no mostró síntomas vasculares (fuente: Dennis JW y colaboradores, 1998); usando solo el examen físico hubo 2 lesiones perdidas (0,7 % de falsos negativos) (fuente: Frykberg ER y colaboradores, 1991). La guía EAST acepta el triage rápido con examen físico o con el ITB (fuente: Fox N y colaboradores, 2012). Dónde falla el examen. En el metaanálisis de herida penetrante, la heterogeneidad (I2 mayor de 75 %) impidió calcular razones de verosimilitud para los signos duros, y los autores no pudieron emitir recomendaciones cuando los signos duros están presentes o ausentes, más allá del juicio clínico (fuente: deSouza IS y colaboradores, 2017). En la luxación de rodilla, el pulso anormal aislado es poco sensible (0,79) (fuente: Barnes CJ y colaboradores, 2002); por eso se pide seriar el examen (se amplía en el siguiente bloque). Luxación de rodilla: dos protocolos prospectivos que funcionaron. Con signos duros, arteriografía y cirugía si procede; sin signos duros, observación por 23 horas con examen seriado (fuente: Miranda FE y colaboradores, 2002). O bien, según el ITB: menor de 0,90, arteriografía; de 0,90 o más, inmovilizar, examen seriado y dúplex diferido (fuente: Mills WJ y colaboradores, 2004). En KD-IV se aconseja seguir el examen seriado por al menos 48 horas (fuente: Stannard JP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tan confiable es el examen físico (%)» muestra lo siguiente. Signos duros: VPP para necesitar cirugía (Frykberg): 100 por ciento (fuente: Frykberg ER y colaboradores, 1991). Signos duros: lesión operable (Inaba): 97.1 por ciento (fuente: Inaba K y colaboradores, 2011). Luxación de rodilla: VPP del examen (Miranda): 94.3 por ciento (fuente: Miranda FE y colaboradores, 2002). Luxación de rodilla: VPN del examen (Miranda): 100 por ciento (fuente: Miranda FE y colaboradores, 2002). Herida penetrante sin signos: falsos negativos (Frykberg): 0.7 por ciento (fuente: Frykberg ER y colaboradores, 1991). Con esto cerramos signos duros, signos blandos y cuándo estudiar. Sigamos con examen vascular e itb: qué tan bueno 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vascular e itb: qué tan bueno es. Cómo se examina. Compara siempre con el lado sano: color, temperatura, llenado capilar, pulsos (radial y cubital; pedio y tibial posterior) y sensibilidad y movilidad de los nervios vecinos (práctica habitual / opinión experta, salvo lo citado). La BOAST exige documentar los hallazgos con la hora y examinar los nervios periféricos relevantes (fuente: British Orthopaedic Association, 2026). Para la supracondílea del niño, la guía británica quiere registrados el llenado capilar, el pulso radial y cada nervio por separado (radial, mediano con su rama interósea anterior y cubital) (fuente: British Orthopaedic Association, 2020). Ojo: en una revisión de 25 estudios con 504 niños con la mano perfundida y sin pulso, los parámetros de «perfusión normal» solían no estar definidos de forma objetiva (fuente: Holme TJ y colaboradores, 2023). ITB, paso a paso. El ITB es la presión sistólica de la extremidad distal a la lesión dividida por la presión sistólica braquial del brazo sano (fuente: Robbertze R y colaboradores, 2025). Se mide con manguito y Doppler (práctica habitual). El umbral internacional es 0,9 (fuente: Robbertze R y colaboradores, 2025) y es el que usan los protocolos de luxación de rodilla (fuente: Mills WJ y colaboradores, 2004) (fuente: Weinberg DS y colaboradores, 2016) y de meseta tibial (fuente: Kantor AH y colaboradores, 2025). Qué tan bueno es. Los números cambian mucho con la población y el diseño; mira el gráfico y recuerda que son series pequeñas o con sesgo de verificación. Luxación de rodilla, pulso pedio anormal: sensibilidad de 0,79 y especificidad de 0,91, en 7 estudios con 284 lesiones (fuente: Barnes CJ y colaboradores, 2002). Luxación de rodilla, ITB menor de 0,90: sensibilidad, especificidad y valor predictivo positivo de 100 % en 38 pacientes, y valor predictivo negativo de 100 % para ITB de 0,90 o más (fuente: Mills WJ y colaboradores, 2004). Luxación de rodilla, examen normal (pulsos palpables e ITB de 0,9 o más): sensibilidad de 100 % para descartar lesión vascular, mientras que ninguna maniobra aislada la alcanzó (fuente: Weinberg DS y colaboradores, 2016). Meseta tibial Schatzker IV a VI: con ITB de 0,9 o menos, sensibilidad de 1,000, especificidad de 0,056 y valor predictivo positivo de 0,250 (fuente: Kantor AH y colaboradores, 2025). Sirve para descartar, no para confirmar: 3 de cada 4 ITB bajos fueron falsos positivos (VPP de 0,250) (fuente: Kantor AH y colaboradores, 2025). Trauma de extremidad (100 miembros con posible lesión arterial): un API menor de 0,90 tuvo sensibilidad de 87 % y especificidad de 97 % frente a arteriografía (fuente: Lynch K y colaboradores, 1991). Herida penetrante: en 151 pacientes con signos blandos, ITB y API tuvieron sensibilidad de 100 % y especificidad de 83,8 % a 85,9 % para la lesión quirúrgica (fuente: Robbertze R y colaboradores, 2025). Metaanálisis de herida penetrante: un ITB normal solo deja una probabilidad posterior de lesión de 9 %; un examen sin signos más un ITB normal la deja en 0 % (fuente: deSouza IS y colaboradores, 2017). Un ITB normal o una ecografía negativa no excluyen por sí solos la lesión (fuente: deSouza IS y colaboradores, 2017). Qué limita al ITB (opinión experta, sin cifra). Calcificación arterial, edema grande, dolor que impide inflar el manguito y mala técnica con el Doppler pueden dar valores falsos. Un valor normal no cubre la lesión de íntima que se trombosa horas después; por eso se repite el examen. Serie de exámenes. En la luxación de rodilla, los protocolos observaron 23 horas con examen seriado (fuente: Miranda FE y colaboradores, 2002) y aconsejan al menos 48 horas en KD-IV (fuente: Stannard JP y colaboradores, 2004). Mientras tanto, el síndrome compartimental se vigila cada hora en el paciente en riesgo (fuente: British Orthopaedic Association, 2025).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físico e ITB: sensibilidad y especificidad (%)» muestra lo siguiente. Pulso pedio anormal, luxación de rodilla (metaanálisis, 284 lesiones): sensibilidad 79 por ciento y especificidad 91 por ciento (fuente: Barnes CJ y colaboradores, 2002). API menor de 0,90 vs arteriografía (100 miembros): sensibilidad 87 por ciento y especificidad 97 por ciento (fuente: Lynch K y colaboradores, 1991). ITB menor de 0,90, luxación de rodilla (38 pacientes): sensibilidad 100 por ciento y especificidad 100 por ciento (fuente: Mills WJ y colaboradores, 2004). ITB de 0,9 o menos, meseta Schatzker IV a VI (437 fracturas): sensibilidad 100 por ciento y especificidad 5.6 por ciento (fuente: Kantor AH y colaboradores, 2025). ITB, herida penetrante con signos blandos (151 pacientes): sensibilidad 100 por ciento y especificidad 83.8 por ciento (fuente: Robbertze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«Cómo actuar según el examen y el ITB» tiene 3 columnas: Situación, Conducta, Apoyo. Fila 1: Situación, Signos duros en herida penetrante; Conducta, Quirófano sin esperar imagen; si sangra y está inestable, reanimación y cirugía a la vez; Apoyo, (fuente: Frykberg ER y colaboradores, 1991) (fuente: British Orthopaedic Association, 2026). Fila 2: Situación, Signos blandos o mecanismo de riesgo, con ITB menor de 0,9; Conducta, Angio-TC, junto con el TC de cuerpo entero si hay politrauma; Apoyo, (fuente: Kantor AH y colaboradores, 2025) (fuente: British Orthopaedic Association, 2026). Fila 3: Situación, Sin signos, pulsos palpables e ITB de 0,9 o más; Conducta, Observación con examen seriado; sensibilidad de 100 % en luxación de rodilla; Apoyo, (fuente: Weinberg DS y colaboradores, 2016) (fuente: Mills WJ y colaboradores, 2004). Fila 4: Situación, Pulso distinto del lado sano tras alinear y entablillar; Conducta, Sospechar lesión hasta que la angio-TC lo descarte; Apoyo, (fuente: British Orthopaedic Association, 2026). (fuente: Kantor AH y colaboradores, 2025) (fuente: British Orthopaedic Association, 2026) (fuente: Weinberg DS y colaboradores, 2016) (fuente: Frykberg ER y colaboradores, 1991) (fuente: Mills WJ y colaboradores, 2004). Con esto cerramos examen vascular e itb: qué tan bueno es. Sigamos con angio-tc, ecografía y angiografía: cuál y cuándo.</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angio-tc, ecografía y angiografía: cuál y cuándo. Angio-TC: el estudio de elección. La guía EAST la señala como el estudio de elección cuando se necesita imagen (fuente: Fox N y colaboradores, 2012). Un metaanálisis de 11 estudios con 891 pacientes dio sensibilidad de 96,2 % y especificidad de 99,2 %, con 4,2 % de estudios no diagnósticos, y concluye que puede reemplazar a la angiografía por sustracción digital (fuente: Jens S y colaboradores, 2013). En una cohorte prospectiva con tomógrafo de 64 canales, la sensibilidad y la especificidad fueron de 100 % cuando no había artefacto (fuente: Inaba K y colaboradores, 2011). Pero en esa serie la angio-TC no fue diagnóstica en 7 pacientes (9,6 %), 5 por fragmentos de proyectil retenidos (fuente: Inaba K y colaboradores, 2011). La BOAST pide hacerla junto con el TC de cuerpo entero en el politrauma (fuente: British Orthopaedic Association, 2026). Cuándo no pedirla. No es un tamizaje para todos. En 151 pacientes con signos blandos, 79,5 % de las angio-TC habría sido innecesaria con un examen vascular simple más ITB o API (fuente: Robbertze R y colaboradores, 2025). En meseta tibial operada con angio-TC selectiva, el rendimiento fue de 3,66 % (6 de 164) (fuente: Valderrama J y colaboradores, 2026); una cohorte chilena la desaconseja como rutina y la indica sobre todo en la fractura abierta o de alta energía (fuente: Franulic N y colaboradores, 2025), y otra prospectiva sugiere que probablemente no hace falta sin indicación clínica (fuente: Zhang D y colaboradores, 2026). Existen hallazgos mínimos, como oclusiones sin ruptura que se resolvieron sin cirugía (5 pacientes, 1,56 %) (fuente: Franulic N y colaboradores, 2025), y no todos requieren operar. Ecografía Doppler y dúplex. En el metaanálisis de herida penetrante, la ecografía positiva dejó una probabilidad posterior de lesión de 89 % y la negativa de 5 % (LR+ de 35,4 y LR- de 0,24) (fuente: deSouza IS y colaboradores, 2017). En el registro PROOVIT el dúplex fue la modalidad menos usada (3,1 %), frente a la angio-TC (38,9 %) y a la exploración quirúrgica (28,8 %) (fuente: DuBose JJ y colaboradores, 2015). Angiografía convencional. Fue la modalidad más usada en los estudios de luxación de rodilla (91,7 %) (fuente: Constantinescu D y colaboradores, 2023), pero en una revisión sistemática de fracturas del miembro inferior con lesión vascular la angiografía formal preoperatoria resultó innecesaria y retrasó de forma significativa la revascularización (fuente: Glass GE y colaboradores, 2009). Hoy queda para situaciones puntuales de planificación endovascular o cuando la angio-TC no es diagnóstica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«Angio-TC en trauma de extremidad: sensibilidad y especificidad (%)» muestra lo siguiente. Metaanálisis (11 estudios, 891 pacientes): sensibilidad 96.2 por ciento y especificidad 99.2 por ciento (fuente: Jens S y colaboradores, 2013). Cohorte prospectiva sin artefacto (89 angio-TC en 73 pacientes con signos blandos): sensibilidad 100 por ciento y especificidad 100 por ciento (fuente: Inaba K y colaboradores, 2011). Lesión quirúrgicamente significativa (151 pacientes): sensibilidad 100 por ciento y especificidad 97.2 por ciento (fuente: Robbertze R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estudio pedir y qué esperar de él» tiene 3 columnas: Estudio, Rendimiento documentado, Cuándo. Fila 1: Estudio, Angio-TC; Rendimiento documentado, Sensibilidad de 96,2 %, especificidad de 99,2 %; 4,2 % no diagnósticas (fuente: Jens S y colaboradores, 2013); Cuándo, Signos blandos o ITB bajo; con TC de cuerpo entero en el politrauma (fuente: British Orthopaedic Association, 2026). Fila 2: Estudio, Ecografía Doppler o dúplex; Rendimiento documentado, Probabilidad posterior de 89 % si es positiva y de 5 % si es negativa (fuente: deSouza IS y colaboradores, 2017); Cuándo, Cuando no hay angio-TC o como apoyo en herida penetrante (opinión experta). Fila 3: Estudio, Angiografía convencional; Rendimiento documentado, La más usada en luxación de rodilla (91,7 %) (fuente: Constantinescu D y colaboradores, 2023); Cuándo, Hoy, planificación endovascular o estudio no diagnóstico (opinión experta). Fila 4: Estudio, ITB / API; Rendimiento documentado, Sensibilidad de 100 % y especificidad de 83,8 % a 85,9 % en 151 pacientes (fuente: Robbertze R y colaboradores, 2025); Cuándo, Tamizaje antes de decidir imagen (fuente: Fox N y colaboradores, 2012). (fuente: Robbertze R y colaboradores, 2025) (fuente: deSouza IS y colaboradores, 2017) (fuente: British Orthopaedic Association, 2026) (fuente: Fox N y colaboradores, 2012) (fuente: Constantinescu D y colaboradores, 2023) (fuente: Jens S y colaboradores, 2013). Con esto cerramos angio-tc, ecografía y angiografía: cuál y cuándo. Sigamos con algoritmo: de la extremidad lesionada a la sala o a la observación.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extremidad lesionada a la sala o a la observación. Algoritmo construido por el redactor a partir de la BOAST 2026 (fuente: British Orthopaedic Association, 2026), la guía EAST (fuente: Fox N y colaboradores, 2012) y los estudios de ITB citados en los bloques anteriores. Es un apoyo de estudio; tu hospital tiene su protocolo. La rama directa a quirófano es para el sangrado que no se controla y para la herida penetrante con signos duros (fuente: British Orthopaedic Association, 2026) (fuente: Frykberg ER y colaboradores, 1991); el miembro contuso con isquemia pasa por alinear, reexaminar y angio-TC, como pide la BOAST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«Extremidad lesionada con riesgo vascular» se lee de arriba hacia abajo. Se parte de: Trauma de extremidad (penetrante o contuso de riesgo): controla la hemorragia y documenta el examen arterial y nervioso con la hora (fuente: British Orthopaedic Association, 2026). Se decide: ¿Sangrado que no se controla con inestabilidad, o herida penetrante con signos duros (sangrado activo, hematoma que crece, frémito o soplo)? (fuente: British Orthopaedic Association, 2026) (fuente: Frykberg ER y colaboradores, 1991)? Si la respuesta es sí, quirófano ya, sin imagen previa y con reanimación simultánea si está inestable (fuente: British Orthopaedic Association, 2026) (fuente: Frykberg ER y colaboradores, 1991); consultores de ortopedia y de vascular o plástica; shunt si hace falta; la revascularización empieza dentro de 1 hora de la llegada (fuente: British Orthopaedic Association, 2026). Si la respuesta es no, ¿el miembro está deformado y sin pulso, o el pulso es distinto al del lado sano? (fuente: British Orthopaedic Association, 2026). Se hace: Quirófano ya, sin imagen previa y con reanimación simultánea si está inestable (fuente: British Orthopaedic Association, 2026) (fuente: Frykberg ER y colaboradores, 1991); consultores de ortopedia y de vascular o plástica; shunt si hace falta; la revascularización empieza dentro de 1 hora de la llegada (fuente: British Orthopaedic Association, 2026). Se decide: ¿El miembro está deformado y sin pulso, o el pulso es distinto al del lado sano? (fuente: British Orthopaedic Association, 2026)? Si la respuesta es sí, realinea y entablilla; repite y documenta el examen arterial (fuente: British Orthopaedic Association, 2026). Si la respuesta es no, ¿sigue sin pulso o con isquemia, o hay signos blandos o mecanismo de riesgo (luxación de rodilla, meseta iv a vi)? (fuente: British Orthopaedic Association, 2026) (fuente: Kantor AH y colaboradores, 2025). Se hace: Realinea y entablilla; repite y documenta el examen arterial (fuente: British Orthopaedic Association, 2026). Se decide: ¿Sigue sin pulso o con isquemia, o hay signos blandos o mecanismo de riesgo (luxación de rodilla, meseta IV a VI)? (fuente: British Orthopaedic Association, 2026) (fuente: Kantor AH y colaboradores, 2025)? Si la respuesta es sí, mide el itb (umbral de 0,9) (fuente: Robbertze R y colaboradores, 2025). Si la respuesta es no, observación con examen seriado documentado: 23 horas en luxación de rodilla sin signos (fuente: Miranda FE y colaboradores, 2002); al menos 48 horas en kd-iv (fuente: Stannard JP y colaboradores, 2004). Se hace: Mide el ITB (umbral de 0,9) (fuente: Robbertze R y colaboradores, 2025). Se decide: ¿ITB por debajo de 0,9 (fuente: Robbertze R y colaboradores, 2025) (0,9 o menos en la meseta (fuente: Kantor AH y colaboradores, 2025)), pulso distinto del sano o isquemia que persiste tras alinear (fuente: British Orthopaedic Association, 2026)? Si la respuesta es sí, angio-tc, junto con el tc de cuerpo entero si hay politrauma (fuente: British Orthopaedic Association, 2026). Si la respuesta es no, observación con examen seriado documentado: 23 horas en luxación de rodilla sin signos (fuente: Miranda FE y colaboradores, 2002); al menos 48 horas en kd-iv (fuente: Stannard JP y colaboradores, 2004). Se hace: Angio-TC, junto con el TC de cuerpo entero si hay politrauma (fuente: British Orthopaedic Association, 2026). Se decide: ¿La angio-TC muestra lesión? Si la respuesta es sí, consultor de ortopedia y vascular o plástica; shunt, estabilización del hueso, reparación definitiva y fasciotomía a considerar siempre (fuente: British Orthopaedic Association, 2026). Si la respuesta es no, observación con examen seriado documentado: 23 horas en luxación de rodilla sin signos (fuente: Miranda FE y colaboradores, 2002); al menos 48 horas en kd-iv (fuente: Stannard JP y colaboradores, 2004). Se hace: Consultor de ortopedia y vascular o plástica; shunt, estabilización del hueso, reparación definitiva y fasciotomía a considerar siempre (fuente: British Orthopaedic Association, 2026). Termina en: Observación con examen seriado documentado: 23 horas en luxación de rodilla sin signos (fuente: Miranda FE y colaboradores, 2002); al menos 48 horas en KD-IV (fuente: Stannard JP y colaboradores, 2004). Con esto cerramos algoritmo: de la extremidad lesionada a la sala o a la observación. Sigamos con tratamiento: control, shunt, orden de la cirugía, reparación y fasciotomía.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control, shunt, orden de la cirugía, reparación y fasciotomía. 1. Control de la hemorragia y de la fisiología. Presión directa, empaquetado de la herida o torniquete lo más distal posible; nunca se pinza a ciegas, y el paciente inestable se reanima y se opera a la vez (fuente: British Orthopaedic Association, 2026). El torniquete prehospitalario se asoció a menor mortalidad en un metaanálisis de 7 estudios con 4095 pacientes (OR 0,48), sin aumento significativo de amputación (OR 0,85) ni de síndrome compartimental (OR 0,94), aunque la certeza fue muy baja (fuente: Ko YC y colaboradores, 2024). En un centro de trauma civil, el torniquete puesto recién en el hospital se asoció a más mortalidad por shock hemorrágico (14 % frente a 3,0 %), con una razón de odds de muerte de 4,5 tras el ajuste (fuente: Scerbo MH y colaboradores, 2017); en un hospital de combate, la mortalidad fue de 11 % con torniquete prehospitalario y de 24 % si se puso en urgencias (fuente: Kragh JF Jr y colaboradores, 2009). La guía EAST ya ubica al torniquete y al shunt como recursos de apoyo en la lesión arterial penetrante del miembro inferior (fuente: Fox N y colaboradores, 2012). 2. Realinear y entablillar. Un miembro deformado y sin pulso se realinea y se entablilla de inmediato, y se repite el examen arterial (fuente: British Orthopaedic Association, 2026). 3. Shunt temporal. La BOAST lo recomienda para restaurar el flujo con rapidez (fuente: British Orthopaedic Association, 2026). En una revisión sistemática de 21 reportes (1380 shunts en 1280 pacientes), los miembros con shunt estaban más graves pero tuvieron tasas de salvamento similares, y los autores concluyen que probablemente contribuyen al salvamento (fuente: Laverty RB y colaboradores, 2022). En un registro multicéntrico con 78 pacientes con shunt y 613 controles, los controles pareados tuvieron 3 veces más probabilidad de amputación (OR 3,6), pero con un seguimiento mediano de solo 12 días (fuente: Polcz JE y colaboradores, 2021). Complicaciones: en 66 pacientes, con mediana de permanencia de 198 minutos, 9 % tuvo complicaciones del shunt, sin más eventos en los colocados por control de daños (11,1 % frente a 7,7 %) (fuente: Tung L y colaboradores, 2021). No hay un tiempo seguro de permanencia definido ni estándares de reporte (fuente: Laverty RB y colaboradores, 2022). 4. Orden: perfundir, estabilizar, reparar. La BOAST pide la reducción y estabilización esquelética justo después de reperfundir y antes de la revascularización definitiva (fuente: British Orthopaedic Association, 2026). Los estudios sostienen que no hace falta posponer el hueso por miedo a romper la reparación (tabla). Regla práctica: el hueso puede esperar a que haya flujo; el flujo no debe esperar al hueso (interpretación del redactor). 5. Reparar. Para revascularizar, la BOAST prefiere la reparación directa o el injerto de interposición y reserva el bypass para las lesiones por explosión o balísticas y para cuando la anatomía no se puede reconstruir (fuente: British Orthopaedic Association, 2026). En 40 pacientes con lesión poplítea (22 con vena y 18 con PTFE) no hubo diferencia significativa de amputación ni de infección, una muestra pequeña (fuente: Rehman ZU, 2020). En el metaanálisis de 32 estudios de cohortes y series de casos, la terapia endovascular se asoció a menos amputación mayor (OR 0,42) y a menos fasciotomía o síndrome compartimental (OR 0,31), sin diferencia de mortalidad (OR 1,11); el diseño observacional deja sesgo de selección (fuente: Qi Y y colaboradores, 2024). Un injerto de interposición se asoció a más amputación que la reparación primaria, pero eso probablemente refleja una lesión más compleja y no un efecto del injerto (fuente: Singh Y y colaboradores, 2026). Un vaso acelular (Symvess), usado en pacientes sin vena adecuada, tuvo permeabilidad primaria de 86,6 % frente a 91,8 % con vena autóloga emparejada, sin diferencias significativas; el vaso se evaluó a 30 días y la vena durante la hospitalización inicial (fuente: Rajani RR y colaboradores, 2025). 6. Fasciotomía. Tras revascularizar, la BOAST obliga a plantearla en todos los casos; si no se hace, queda escrito quién lo decidió, con su nombre (fuente: British Orthopaedic Association, 2026). En 1469 ingresos con lesión arterial del miembro inferior, 612 (41,7 %) recibieron fasciotomía; con la fasciotomía en las primeras 8 horas tras la reparación hubo menos amputación (8,5 % frente a 24,6 %) y un riesgo 4 veces menor (OR 0,26) (fuente: Farber A y colaboradores, 2012). En combatientes, la fasciotomía tardía duplicó la amputación mayor y triplicó la mortalidad (fuente: Ritenour AE y colaboradores, 2008). La «fasciotomía profiláctica» mostró solo una asociación modesta con la amputación, que probablemente refleja la complejidad de la lesión (fuente: Singh Y y colaboradores, 2026). Cuándo hacerla de forma profiláctica es criterio del equipo (opinión experta): isquemia prolongada, lesión venosa asociada, shock o reperfusión tardía. 7. Antiagregación. La BOAST aconseja considerar un solo antiagregante tras evaluar el riesgo de sangrado (fuente: British Orthopaedic Association, 2026). Sobre la anticoagulación no hay dosis ni esquema respaldados en las fuentes abiertas aquí revisadas; decide el equipo vascular (sin dato verificable). 8. Cuándo amputar. La amputación temprana la decide un grupo de 2 consultores de especialidades distintas, documentada, y el paciente que pueda entenderlo debe saber que existe la posibilidad (fuente: British Orthopaedic Association, 2026). Las escalas ayudan a conversar, no a decidir (ver pronóstico). 9. Supracondílea del niño. Reduce y fija primero. Según la BOAST pediátrica, reducir la fractura corrige la mayor parte del problema vascular; la braquial se explora solo si la mano sigue isquémica después de reducir, y la presencia o ausencia del pulso radial no decide por sí sola (fuente: British Orthopaedic Association, 2020). Van a cirugía urgente la herida abierta, la piel en riesgo, la mano mal perfundida y la falta de pulso radial (fuente: British Orthopaedic Association, 2020). De 1297 fracturas operadas, 1266 tenían examen del pulso; 54 (4 %) no tenían pulso radial y 20 (37 %) de ellas tenían Doppler positivo y mano rosada tras fijar; solo 1 de esos 20 requirió reparación, a las 9 horas de una mano que se puso pálida (fuente: Weller A y colaboradores, 2013). En un metaanálisis de 25 estudios con 591 pacientes, el pulso volvió en 61 % a las 24 horas con fijación sola frente a 94 % tras exploración, pero la función a largo plazo fue similar y 24,8 % de los observados terminó en cirugía (fuente: Itte VN y colaboradores, 2026). Una revisión sistemática previa concluyó que, en la mano pálida, el pulso puede volver en cerca de 30 % tras reducir y que, si no vuelve, se explora de inmediato (fuente: Delniotis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«Shunt y secuencia: tasas observadas (%)» muestra lo siguiente. Compartimental con shunt (Wlodarczyk): 15 por ciento (fuente: Wlodarczyk JR y colaboradores, 2018). Compartimental sin shunt (Wlodarczyk): 34 por ciento (fuente: Wlodarczyk JR y colaboradores, 2018). Amputación: reparación vascular primero (Wlodarczyk): 7 por ciento (fuente: Wlodarczyk JR y colaboradores, 2018). Amputación: fijación ortopédica primero (Wlodarczyk): 20 por ciento (fuente: Wlodarczyk JR y colaboradores, 2018). Amputación sin shunt (Glass): 27 por ciento (fuente: Glass GE y colaboradores, 2009). Amputación con shunt (Glass): 13 por ciento (fuente: Glass GE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«Torniquete: mortalidad según el momento de colocación (%)» muestra lo siguiente. Prehospitalario, combate (Kragh): 11 por ciento (fuente: Kragh JF Jr y colaboradores, 2009). En urgencias, combate (Kragh): 24 por ciento (fuente: Kragh JF Jr y colaboradores, 2009). Prehospitalario, shock hemorrágico, civil (Scerbo): 3 por ciento (fuente: Scerbo MH y colaboradores, 2017). En el centro de trauma, shock hemorrágico, civil (Scerbo): 14 por ciento (fuente: Scerbo MH y colaboradores, 2017). En el documento Word de este tema encontrarás además: Fasciotomía temprana frente a tardía tras reparar la arteria del miembro inferior (%); Orden de la cirugía en lesión vascular más fractura: qué muestra cada estudio. Con esto cerramos tratamiento: control, shunt, orden de la cirugía, reparación y fasciotomía. Sigamos con técnica quirúrgica explicada: shunt, abordaje de la poplítea, fasciotomía y la supracondílea.</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explicada: shunt, abordaje de la poplítea, fasciotomía y la supracondílea. Esta sección explica para entender; no sustituye al tutor ni al manual del dispositivo. Lo que no tiene estudio que lo respalde va rotulado como práctica habitual / opinión experta y no lleva cifra. Qué errores comete el residente. (1) Pedir angiografía formal antes de operar una fractura con isquemia: fue innecesaria y retrasó la revascularización (fuente: Glass GE y colaboradores, 2009). (2) Pinzar a ciegas en un hematoma: la BOAST lo prohíbe (fuente: British Orthopaedic Association, 2026). (3) No documentar el examen con la hora (fuente: British Orthopaedic Association, 2026). (4) Fijar el hueso con maniobras de tracción sin haber comprobado el flujo: el miedo a romper la reparación no tiene respaldo (fuente: Fowler J y colaboradores, 2009), pero el examen vascular se repite y se documenta tras cada maniobra (fuente: British Orthopaedic Association, 2026). (5) Dejar sin abrir el compartimento anterior de la pierna: fue el que más se quedó sin abrir en combatientes (fuente: Ritenour AE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 Interpretar mal el ITB de una meseta tibial: 3 de cada 4 ITB bajos fueron falsos positivos, así que el ITB bajo no prueba la lesión, solo indica la angio-TC (fuente: Kantor AH y colaboradores, 2025). (7) Pedir una angio-TC en un paciente con proyectiles retenidos sin pensar en el artefacto (fuente: Inaba K y colaboradores, 2011). Qué hacer con el niño. Reducir y fijar primero; luego, reexaminar. En la supracondílea con mano rosada y sin pulso, el pulso volvió en 61 % a las 24 horas con fijación sola (fuente: Itte VN y colaboradores, 2026) y la guía pediátrica no pide explorar si no hay signos de isquemia (fuente: British Orthopaedic Association,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«Supracondílea con mano rosada y sin pulso: pulso a las 24 horas según la estrategia (%)» muestra lo siguiente. Fijación percutánea sola: 61 por ciento (fuente: Itte VN y colaboradores, 2026). Exploración neurovascular: 94 por ciento (fuente: Itte VN y colaboradores, 2026). Con esto cerramos técnica quirúrgica explicada: shunt, abordaje de la poplítea, fasciotomía y la supracondílea. Sigamos con complicaciones: reperfusión, síndrome compartimental y amputación.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reperfusión, síndrome compartimental y amputación. Isquemia-reperfusión. Devolver el flujo a un músculo isquémico desata inflamación aguda: en el miembro, edema que empeora la lesión; a distancia, una respuesta que puede llevar a falla multiorgánica y a la muerte (fuente: Blaisdell FW, 2002) (fuente: Gillani S y colaboradores, 2012). El daño muscular irreversible empieza hacia las 3 horas y es casi completo a las 6 (fuente: Blaisdell FW, 2002); el shock hemorrágico reduce ese umbral a tan poco como 1 hora en modelos animales grandes (fuente: Percival TJ y colaboradores, 2012). Lo clínico: reperfundir cuanto antes, y pensar en la presión del compartimento justo cuando el flujo vuelve. Síndrome compartimental. Dolor desproporcionado y dolor al estiramiento pasivo son los hallazgos clave; al paciente en riesgo se le evalúa cada hora y se documenta (fuente: British Orthopaedic Association, 2025). La presión ayuda cuando el examen no es confiable. Para la BOAST, si a la diastólica le restas la presión del compartimento y quedan menos de 30 mmHg, el riesgo sube; una presión absoluta por encima de 40 mmHg ya pide considerar descompresión urgente, y la decisión es del consultor (fuente: British Orthopaedic Association, 2025). Una sola medición engaña: en 48 pacientes con fractura de tibia sin sospecha clínica, 35 % cumplió el criterio de delta P de 30 mmHg y ninguno desarrolló síndrome compartimental en 6 meses (fuente: Whitney A y colaboradores, 2014). Tras el diagnóstico, descompresión inmediata (fuente: British Orthopaedic Association, 2025); el diagnóstico tardío acarrea alto riesgo de complicaciones (fuente: British Orthopaedic Association, 2025). En la lesión arterial del miembro inferior, la fasciotomía se hizo en 41,7 % (fuente: Farber A y colaboradores, 2012) y en 49 % de las poplíteas (fuente: Mullenix PS y colaboradores, 2006). Amputación secundaria. Afecta a 12,6 % de los miembros tras reparar una lesión vascular del miembro inferior, aproximadamente 1 de cada 8 (fuente: Singh Y y colaboradores, 2026). Los predictores más fuertes: shock, isquemia larga, síndrome compartimental, fractura o luxación, daño mayor de partes blandas y lesión arterial en más de un nivel (fuente: Singh Y y colaboradores, 2026). En la poplítea (NTDB) fue de 14,5 %: 27 % si la lesión era arteriovenosa contusa y 9 % si era penetrante (fuente: Mullenix PS y colaboradores, 2006). En el miembro superior, 1,8 % (fuente: Chipman AM y colaboradores, 2023). Shunt, injerto y torniquete. Shunt: 9 % de complicaciones en 66 pacientes (trombosis, migración, isquemia distal) (fuente: Tung L y colaboradores, 2021). Injerto: infección del conducto de 1,5 % con vaso acelular (a 30 días) frente a 0 % con vena autóloga (durante la hospitalización) (fuente: Rajani RR y colaboradores, 2025). Cirugía abierta: lesión nerviosa intraoperatoria de 15 % (fuente: Qi Y y colaboradores, 2024). Torniquete: parálisis nerviosa transitoria en 4 pacientes (1,7 %), sin amputaciones atribuibles solo al torniquete (fuente: Kragh JF Jr y colaboradores, 2009). Lesión nerviosa asociada. En el niño con supracondílea tipo 3, la parálisis nerviosa fue más frecuente sin pulso radial (31 % frente a 9 %) (fuente: Weller A y colaboradores, 2013). En adultos, la lesión nerviosa fue predictor de amputación (OR 1,7) (fuente: Mullenix PS y colaboradores, 2006). Mortalidad. En el NTDB, 4,5 % hospitalaria en lesión poplítea (fuente: Mullenix PS y colaboradores, 2006); 7,7 % en miembro inferior frente a 2,2 % en el superior (fuente: Tan TW y colaboradores, 2011); 12,7 % global en el registro PROOVIT, que incluye lesiones de todo el cuerpo (fuente: DuBose JJ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y desenlaces tras lesión arterial de extremidad (%)» muestra lo siguiente. Amputación secundaria tras reparar miembro inferior (metaanálisis): 12.6 por ciento (fuente: Singh Y y colaboradores, 2026). Amputación en lesión poplítea (NTDB): 14.5 por ciento (fuente: Mullenix PS y colaboradores, 2006). Amputación, miembro inferior (NTDB): 7.8 por ciento (fuente: Tan TW y colaboradores, 2011). Amputación, miembro superior (NTDB): 1.3 por ciento (fuente: Tan TW y colaboradores, 2011). Fasciotomía en lesión poplítea: 49 por ciento (fuente: Mullenix PS y colaboradores, 2006). Fasciotomía, miembro inferior (NTDB): 23.6 por ciento (fuente: Tan TW y colaboradores, 2011). Complicaciones del shunt (66 pacientes): 9 por ciento (fuente: Tung L y colaboradores, 2021). Mortalidad hospitalaria, lesión poplítea: 4.5 por ciento (fuente: Mullenix PS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que predicen la amputación tras lesión arterial» tiene 3 columnas: Factor, Dato, Fuente. Fila 1: Factor, Fractura asociada (poplítea); Dato, OR 2,4 (fuente: Mullenix PS y colaboradores, 2006); Fuente, NTDB, 1395 lesiones. Fila 2: Factor, Lesión compleja de partes blandas (poplítea); Dato, OR 1,9 (fuente: Mullenix PS y colaboradores, 2006); Fuente, NTDB. Fila 3: Factor, Lesión nerviosa (poplítea); Dato, OR 1,7 (fuente: Mullenix PS y colaboradores, 2006); Fuente, NTDB. Fila 4: Factor, Puntaje AIS de la extremidad (poplítea); Dato, OR 1,6 (fuente: Mullenix PS y colaboradores, 2006); Fuente, NTDB. Fila 5: Factor, 2 o más fracturas de huesos largos; Dato, Predice amputación en femoral, poplítea y tibial (fuente: Moniz MP y colaboradores, 1997); Fuente, Serie de 52 lesiones. Fila 6: Factor, Tiempo hasta la reparación; Dato, 6 % en menos de 60 min; 13,4 % entre 3 y 6 h (fuente: Alarhayem AQ y colaboradores, 2019); Fuente, NTDB, 4406 pacientes. Fila 7: Factor, Contusión, aplastamiento, fractura y nervio (miembro superior); Dato, Asociados con amputación (fuente: Chipman AM y colaboradores, 2023); Fuente, NTDB, 7908 pacientes. (fuente: Mullenix PS y colaboradores, 2006) (fuente: Moniz MP y colaboradores, 1997) (fuente: Chipman AM y colaboradores, 2023) (fuente: Alarhayem AQ y colaboradores, 2019). Con esto cerramos complicaciones: reperfusión, síndrome compartimental y amputación. Sigamos con pronóstico: escalas de amputación, salvar o amputar y función a largo plazo.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escalas de amputación, salvar o amputar y función a largo plazo. Escalas de gravedad del miembro. El MESS puntúa el daño esquelético y de partes blandas, la isquemia, el shock y la edad; en las series originales, un MESS de 7 o más predijo la amputación con 100 % de exactitud (fuente: Johansen K y colaboradores, 1990). La promesa no se confirmó: en el estudio LEAP, con 556 lesiones de alta energía evaluadas con 5 escalas, ninguna demostró utilidad clínica: un puntaje bajo anticipa bien que el miembro se salvará, pero uno alto no anticipa la amputación por su baja sensibilidad (fuente: Bosse MJ y colaboradores, 2001). Tampoco predicen la recuperación funcional tras un salvamento exitoso (407 sujetos) (fuente: Ly TV y colaboradores, 2008). En el miembro superior, un metaanálisis de 10 estudios (338 casos) dio al MESS sensibilidad de 0,95 y especificidad de 0,81 y concluye que no debe justificar la amputación (fuente: Yoneda H y colaboradores, 2024). Mensaje práctico: el MESS es una conversación, no un veredicto; y la BOAST exige que la amputación temprana la decida un grupo de 2 consultores de especialidades distintas y quede documentada (fuente: British Orthopaedic Association, 2026). Salvar o amputar: ¿cambia la función? En LEAP (569 pacientes), a los 2 años el puntaje de discapacidad (SIP) fue 12,6 con amputación y 11,8 con reconstrucción, sin diferencia; la reconstrucción se rehospitalizó más (47,6 % frente a 33,9 %) y el regreso al trabajo fue similar (53,0 % y 49,4 %) (fuente: Bosse MJ y colaboradores, 2002). Un metaanálisis de 2026 (47 estudios, 8742 pacientes) halló calidad de vida y función comparables; 22,7 % de los intentos de salvamento terminó en amputación secundaria, y el salvamento tuvo más infección (RR 2,54), rehospitalización (RR 1,87) y dolor crónico (RR 1,34) (fuente: Salimi J y colaboradores, 2026). Largo plazo. A los 84 meses (397 pacientes), la mitad tenía un SIP físico de 10 o más (discapacidad sustancial) y solo 34,5 % un puntaje típico de la población de su edad y sexo; la función física y psicosocial había empeorado entre los 24 y los 84 meses (fuente: MacKenzie EJ y colaboradores, 2005). Qué pesa más que la arteria. Isquemia prolongada, partes blandas, síndrome compartimental, fractura o luxación, lesión multinivel y shock (fuente: Singh Y y colaboradores, 2026); la reparación venosa, el tipo de injerto y el torniquete prehospitalario no predijeron amputación (fuente: Singh Y y colaboradores, 2026). Una reparación retrasada (más de 4 h desde la llegada) se asoció a más compartimental (OR 2,5), amputación (OR 1,9) y mortalidad (OR 3,6), sobre todo por el trauma contuso, con confusión residual (fuente: Strobl HV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«Amputación según el tiempo hasta reparar la arteria del miembro inferior (%)» muestra lo siguiente. Reparación en menos de 60 minutos: 6 por ciento (fuente: Alarhayem AQ y colaboradores, 2019). Reparación entre 1 y 3 horas: 11.7 por ciento (fuente: Alarhayem AQ y colaboradores, 2019). Reparación entre 3 y 6 horas: 13.4 por ciento (fuente: Alarhayem AQ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«LEAP a los 2 años: reconstrucción frente a amputación (%)» muestra lo siguiente. Rehospitalización, reconstrucción: 47.6 por ciento (fuente: Bosse MJ y colaboradores, 2002). Rehospitalización, amputación: 33.9 por ciento (fuente: Bosse MJ y colaboradores, 2002). Regreso al trabajo, amputación: 53 por ciento (fuente: Bosse MJ y colaboradores, 2002). Regreso al trabajo, reconstrucción: 49.4 por ciento (fuente: Bosse MJ y colaboradores, 2002). En el documento Word de este tema encontrarás además: Límites de las escalas de salvamento. Con esto cerramos pronóstico: escalas de amputación, salvar o amputar y función a largo plazo.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Primeras 72 horas: el miembro sigue en riesgo. Un antiagregante único se valora tras sopesar el riesgo de sangrado; el paciente queda en una unidad cuyo personal sepa vigilar un miembro críticamente lesionado, y la consulta externa la lleva el mismo equipo que revascularizó (fuente: British Orthopaedic Association, 2026). Si hubo fasciotomía: plástica dentro de 24 h y reexploración dentro de 72 h (fuente: British Orthopaedic Association, 2025). Niños. En la supracondílea, los controles neurovasculares siguen tras la cirugía hasta descartar el riesgo vascular y compartimental; un control a largo plazo de rutina casi nunca hace falta (fuente: British Orthopaedic Association,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Función a largo plazo. En el seguimiento de LEAP a 7 años la discapacidad persistió y empeoró, y los autores ponen el acento en mejorar la atención posaguda de las secuelas que frenan la recuperación (fuente: MacKenzie EJ y colaboradores, 2005). A los 2 años, el peor puntaje se asoció a factores sociales y personales (pobreza, poca escolaridad, falta de seguro privado, red de apoyo pobre, baja autoeficacia, tabaquismo, litigio por incapacidad) y a haber vuelto al hospital por una complicación mayor (fuente: Bosse MJ y colaboradores, 2002). Varios de esos factores se pueden trabajar con apoyo social, psicológico y rehabilitación temprana (interpretación del redactor).</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se rehabilita (práctica habitual / opinión experta, sin cifra). Movilidad temprana protegida de las articulaciones libres; control del edema; rehabilitación del nervio lesionado, con ortesis para evitar contracturas; manejo de la herida de fasciotomía y su cobertura; prótesis y marcha si hubo amputación; evaluación psicológica y vuelta al trabajo.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Reconoce la lesión: en la herida penetrante, un signo duro lleva a quirófano (fuente: Frykberg ER y colaboradores, 1991); los signos blandos o un mecanismo de riesgo (luxación de rodilla, meseta tibial grave, herida cercana a un vaso) llevan al ITB y, si sale bajo, a la angio-TC (fuente: Robbertze R y colaboradores, 2025) (fuente: deSouza IS y colaboradores, 2017). Ante la sospecha, la BOAST 2026 recomienda angio-TC junto con la TC de cuerpo entero (fuente: British Orthopaedic Association, 2026). El tiempo es músculo: la regla clásica de 6 horas es un orden de magnitud y no un permiso, porque el daño muscular irreversible empieza hacia las 3 horas y el shock lo adelanta (fuente: Blaisdell FW, 2002) (fuente: Percival TJ y colaboradores, 2012). Primero la perfusión, luego el hueso, luego la reparación definitiva: el shunt temporal y la fijación rápida compran tiempo para reparar bien (fuente: British Orthopaedic Association, 2026) (fuente: Wlodarczyk JR y colaboradores, 2018). Piensa siempre en la fasciotomía y decídela por escrito: la fasciotomía tardía se asocia a más amputación y más mortalidad (fuente: British Orthopaedic Association, 2026) (fuente: Farber A y colaboradores, 2012) (fuente: Ritenour AE y colaboradores, 2008). La arteria es un marcador de gravedad: fractura, nervio, partes blandas y shock predicen la amputación tanto como el propio vaso (fuente: Singh Y y colaboradores, 2026) (fuente: Mullenix PS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Pulso palpable no es lo mismo que arteria sana: combina pulsos, ITB y examen seriado, y no te quedes con una sola maniobra (fuente: Barnes CJ y colaboradores, 2002) (fuente: Weinberg DS y colaboradores, 2016). Una luxación de rodilla que se reduce sola sigue siendo una luxación (opinión experta): busca la arteria, porque la revisión sistemática pide pecar de prudente antes de darla por sana (fuente: Medina O y colaboradores, 2014). Documenta hora y hallazgos del examen arterial y neurológico antes y después de cada reducción o férula (fuente: British Orthopaedic Association, 2026). Control de la hemorragia con presión directa, empaquetado o torniquete lo más distal posible; nunca pinces a ciegas (fuente: British Orthopaedic Association, 2026). Ante la sospecha, el consultor ya debe estar involucrado; con la lesión confirmada, el manejo lo llevan juntos ortopedia y cirugía vascular o plástica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En la herida penetrante con signos duros no se pide imagen para decidir: se opera (fuente: Frykberg ER y colaboradores, 1991), y 97,1 % de esos pacientes tenía una lesión que requería cirugía en una cohorte prospectiva (fuente: Inaba K y colaboradores, 2011). El ITB de 0,9 es un filtro seguro para descartar, no para confirmar: en meseta tibial IV a VI tuvo especificidad de 0,056 (fuente: Kantor AH y colaboradores, 2025). La BOAST 2026 no admite tiempo seguro de isquemia y pide empezar la revascularización dentro de 1 hora (fuente: British Orthopaedic Association, 2026). La fijación no rompe la reparación; el miedo a eso no tiene respaldo (fuente: Fowler J y colaboradores, 2009). Las escalas de amputación no sustituyen a los 2 consultores de la decisión (fuente: British Orthopaedic Association, 2026) (fuente: Bosse MJ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lesión arterial · signos duros · signos blandos · índice tobillo-brazo · ITB · angio-TC · luxación de rodilla · arteria poplítea · supracondílea · mano rosada sin pulso · meseta tibial · shunt temporal · fasciotomía · isquemia-reperfusión · síndrome compartimental · MESS · LEAP · torniquete · BOAST · ESVS · EAST · PROOVIT · salvamento de miembro · amputación · secuencia fijación-reparación · hemorragia de extremidad · trauma penetrante · NCEPOD 1.</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Herida penetrante con signos duros: quirófano sin imagen previa (fuente: Frykberg ER y colaboradores, 1991) (fuente: Inaba K y colaboradores, 2011). ITB por debajo de 0,9 manda a angio-TC (fuente: Robbertze R y colaboradores, 2025); la serie de meseta usó 0,9 o menos (fuente: Kantor AH y colaboradores, 2025). Examen sin signos y ITB normal descartan la lesión (fuente: deSouza IS y colaboradores, 2017). Pulso aislado no basta: sensibilidad de 0,79 en luxación de rodilla (fuente: Barnes CJ y colaboradores, 2002). No hay tiempo seguro de isquemia; la revascularización empieza dentro de 1 hora de la llegada (fuente: British Orthopaedic Association, 2026). Shunt, luego hueso, luego reparación definitiva (fuente: British Orthopaedic Association, 2026). La fijación no rompe la reparación: no retrases el hueso por ese miedo (fuente: Fowler J y colaboradores, 2009). Fasciotomía: siempre se considera tras revascularizar (fuente: British Orthopaedic Association, 2026). Fasciotomía tardía, más amputación: 24,6 % frente a 8,5 % (fuente: Farber A y colaboradores, 2012). Mano rosada sin pulso en el niño: reduce, fija y observa si hay perfusión (fuente: British Orthopaedic Association, 2020). MESS no decide solo: baja sensibilidad en LEAP (fuente: Bosse MJ y colaboradores, 2001). Torniquete prehospitalario: menos mortalidad, sin más amputación (fuente: Ko YC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Varón de 24 años, choque de motocicleta. Luxación posterior de la rodilla derecha reducida en el lugar por paramédicos. Llega con la rodilla inestable, el pie tibio, pulso pedio débil y tibial posterior no palpable, llenado capilar de 3 segundos, sin déficit motor ni sensitivo. ITB del lado derecho de 0,82 y del izquierdo de 1,1. Hemodinamia estable, sin otras lesiones graves.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dato te obliga a no confiar en que el pulso pedio débil 'está bien'?. ¿Qué estudio pides y por qué?. Si la angio-TC muestra oclusión de la poplítea, ¿qué orden operatorio proponen la BOAST y los estudios?. ¿Qué haces con la fasciotomía y qué vigilas en las horas siguientes?.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ITB menor de 0,90 es el umbral que usan los protocolos de luxación de rodilla; en una serie prospectiva todos los pacientes con ITB menor de 0,90 tenían una lesión arterial quirúrgica (fuente: Mills WJ y colaboradores, 2004), y el pulso anormal aislado tuvo sensibilidad de solo 0,79 (fuente: Barnes CJ y colaboradores, 2002). Se pide angio-TC, que la BOAST recomienda ante la sospecha (fuente: British Orthopaedic Association, 2026). Con oclusión de la poplítea, la BOAST propone shunt temporal si hace falta, estabilización del hueso o de la rodilla justo después de reperfundir y luego revascularización definitiva, con la revascularización empezando dentro de 1 hora (fuente: British Orthopaedic Association, 2026); el orden no cambió la amputación en un metaanálisis de 14 artículos (fuente: Fowler J y colaboradores, 2009). La fasciotomía siempre se considera y se documenta quién decide lo contrario (fuente: British Orthopaedic Association, 2026); la serie de exámenes seriados y la vigilancia del compartimento se hacen cada hora (fuente: British Orthopaedic Association, 2025). ITB bajo, angio-TC; el pulso débil no es un descarte, y la sala de operaciones se coordina entre ortopedia y vascular desde el primer minuto (fuente: British Orthopaedic Association, 2026).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Lesión vascular en el trauma de extremidades: qué buscar, cuánto tiempo hay y en qué orden operar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urgencias-extremidad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2026-10-22.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Qué es y por qué importa</a:t>
            </a:r>
          </a:p>
          <a:p>
            <a:pPr marL="347472" indent="-347472">
              <a:spcAft>
                <a:spcPts val="1400"/>
              </a:spcAft>
              <a:buChar char="•"/>
            </a:pPr>
            <a:r>
              <a:rPr sz="2200">
                <a:solidFill>
                  <a:srgbClr val="263238"/>
                </a:solidFill>
                <a:latin typeface="Calibri"/>
              </a:rPr>
              <a:t>2. Qué tan frecuente es y dónde</a:t>
            </a:r>
          </a:p>
          <a:p>
            <a:pPr marL="347472" indent="-347472">
              <a:spcAft>
                <a:spcPts val="1400"/>
              </a:spcAft>
              <a:buChar char="•"/>
            </a:pPr>
            <a:r>
              <a:rPr sz="2200">
                <a:solidFill>
                  <a:srgbClr val="263238"/>
                </a:solidFill>
                <a:latin typeface="Calibri"/>
              </a:rPr>
              <a:t>3. Cómo se lesiona la arteria</a:t>
            </a:r>
          </a:p>
          <a:p>
            <a:pPr marL="347472" indent="-347472">
              <a:spcAft>
                <a:spcPts val="1400"/>
              </a:spcAft>
              <a:buChar char="•"/>
            </a:pPr>
            <a:r>
              <a:rPr sz="2200">
                <a:solidFill>
                  <a:srgbClr val="263238"/>
                </a:solidFill>
                <a:latin typeface="Calibri"/>
              </a:rPr>
              <a:t>4. Qué arterias hay en riesgo</a:t>
            </a:r>
          </a:p>
          <a:p>
            <a:pPr marL="347472" indent="-347472">
              <a:spcAft>
                <a:spcPts val="1400"/>
              </a:spcAft>
              <a:buChar char="•"/>
            </a:pPr>
            <a:r>
              <a:rPr sz="2200">
                <a:solidFill>
                  <a:srgbClr val="263238"/>
                </a:solidFill>
                <a:latin typeface="Calibri"/>
              </a:rPr>
              <a:t>5. Cómo ordenar la lesión: presentación, pared arterial y miembro</a:t>
            </a:r>
          </a:p>
          <a:p>
            <a:pPr marL="347472" indent="-347472">
              <a:spcAft>
                <a:spcPts val="1400"/>
              </a:spcAft>
              <a:buChar char="•"/>
            </a:pPr>
            <a:r>
              <a:rPr sz="2200">
                <a:solidFill>
                  <a:srgbClr val="263238"/>
                </a:solidFill>
                <a:latin typeface="Calibri"/>
              </a:rPr>
              <a:t>6. Signos duros, signos blandos y cuándo estudiar</a:t>
            </a:r>
          </a:p>
          <a:p>
            <a:pPr marL="347472" indent="-347472">
              <a:spcAft>
                <a:spcPts val="1400"/>
              </a:spcAft>
              <a:buChar char="•"/>
            </a:pPr>
            <a:r>
              <a:rPr sz="2200">
                <a:solidFill>
                  <a:srgbClr val="263238"/>
                </a:solidFill>
                <a:latin typeface="Calibri"/>
              </a:rPr>
              <a:t>7. Examen vascular e ITB: qué tan bueno es</a:t>
            </a:r>
          </a:p>
          <a:p>
            <a:pPr marL="347472" indent="-347472">
              <a:spcAft>
                <a:spcPts val="1400"/>
              </a:spcAft>
              <a:buChar char="•"/>
            </a:pPr>
            <a:r>
              <a:rPr sz="2200">
                <a:solidFill>
                  <a:srgbClr val="263238"/>
                </a:solidFill>
                <a:latin typeface="Calibri"/>
              </a:rPr>
              <a:t>8. Angio-TC, ecografía y angiografía: cuál y cuándo</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 la extremidad lesionada a la sala o a la observación</a:t>
            </a:r>
          </a:p>
          <a:p>
            <a:pPr marL="347472" indent="-347472">
              <a:spcAft>
                <a:spcPts val="1400"/>
              </a:spcAft>
              <a:buChar char="•"/>
            </a:pPr>
            <a:r>
              <a:rPr sz="2200">
                <a:solidFill>
                  <a:srgbClr val="263238"/>
                </a:solidFill>
                <a:latin typeface="Calibri"/>
              </a:rPr>
              <a:t>10. Tratamiento: control, shunt, orden de la cirugía, reparación y fasciotomía</a:t>
            </a:r>
          </a:p>
          <a:p>
            <a:pPr marL="347472" indent="-347472">
              <a:spcAft>
                <a:spcPts val="1400"/>
              </a:spcAft>
              <a:buChar char="•"/>
            </a:pPr>
            <a:r>
              <a:rPr sz="2200">
                <a:solidFill>
                  <a:srgbClr val="263238"/>
                </a:solidFill>
                <a:latin typeface="Calibri"/>
              </a:rPr>
              <a:t>11. Técnica quirúrgica explicada: shunt, abordaje de la poplítea, fasciotomía y la supracondílea</a:t>
            </a:r>
          </a:p>
          <a:p>
            <a:pPr marL="347472" indent="-347472">
              <a:spcAft>
                <a:spcPts val="1400"/>
              </a:spcAft>
              <a:buChar char="•"/>
            </a:pPr>
            <a:r>
              <a:rPr sz="2200">
                <a:solidFill>
                  <a:srgbClr val="263238"/>
                </a:solidFill>
                <a:latin typeface="Calibri"/>
              </a:rPr>
              <a:t>12. Complicaciones: reperfusión, síndrome compartimental y amputación</a:t>
            </a:r>
          </a:p>
          <a:p>
            <a:pPr marL="347472" indent="-347472">
              <a:spcAft>
                <a:spcPts val="1400"/>
              </a:spcAft>
              <a:buChar char="•"/>
            </a:pPr>
            <a:r>
              <a:rPr sz="2200">
                <a:solidFill>
                  <a:srgbClr val="263238"/>
                </a:solidFill>
                <a:latin typeface="Calibri"/>
              </a:rPr>
              <a:t>13. Pronóstico: escalas de amputación, salvar o amputar y función a largo plazo</a:t>
            </a:r>
          </a:p>
          <a:p>
            <a:pPr marL="347472" indent="-347472">
              <a:spcAft>
                <a:spcPts val="1400"/>
              </a:spcAft>
              <a:buChar char="•"/>
            </a:pPr>
            <a:r>
              <a:rPr sz="2200">
                <a:solidFill>
                  <a:srgbClr val="263238"/>
                </a:solidFill>
                <a:latin typeface="Calibri"/>
              </a:rPr>
              <a:t>14. Rehabilitación y seguimiento</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Frykberg ER et al. J Trauma. 1991. doi:10.1097/00005373-199104000-00009</a:t>
            </a:r>
          </a:p>
          <a:p>
            <a:r>
              <a:rPr sz="1000">
                <a:solidFill>
                  <a:srgbClr val="5A6469"/>
                </a:solidFill>
                <a:latin typeface="Calibri"/>
              </a:rPr>
              <a:t>[r1] Inaba K et al. J Trauma. 2011. doi:10.1097/TA.0b013e3182118384</a:t>
            </a:r>
          </a:p>
          <a:p>
            <a:r>
              <a:rPr sz="10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herida penetrante con signos duros (hemorragia pulsátil, hematoma que crece, soplo o frémito, isquemia aguda) no se estudia: se opera. En una cohorte prospectiva… [r38] [r1]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 y por qué importa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British Orthopaedic Association. 2026.</a:t>
            </a:r>
          </a:p>
          <a:p>
            <a:r>
              <a:rPr sz="1000">
                <a:solidFill>
                  <a:srgbClr val="5A6469"/>
                </a:solidFill>
                <a:latin typeface="Calibri"/>
              </a:rPr>
              <a:t>[r25] Wahlgren CM et al. Eur J Vasc Endovasc Surg. 2025. doi:10.1016/j.ejvs.2024.12.018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es.</a:t>
            </a:r>
          </a:p>
          <a:p>
            <a:pPr marL="347472" indent="-347472">
              <a:spcAft>
                <a:spcPts val="1400"/>
              </a:spcAft>
              <a:buChar char="•"/>
            </a:pPr>
            <a:r>
              <a:rPr sz="2400">
                <a:solidFill>
                  <a:srgbClr val="263238"/>
                </a:solidFill>
                <a:latin typeface="Calibri"/>
              </a:rPr>
              <a:t>Hablamos de lesión vascular de la extremidad cuando una arteria (o vena) mayor del miembro se corta, se ocluye, se desgarra en parte o pierde la íntima por un trauma penetrante o contuso.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 y por qué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guías británicas son tajantes: no existe un tiempo seguro de isquemia, y la revascularización debe empezar dentro de 1 hora desde la llegada al hospital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 y por qué importa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British Orthopaedic Association. 2026.</a:t>
            </a:r>
          </a:p>
          <a:p>
            <a:r>
              <a:rPr sz="1000">
                <a:solidFill>
                  <a:srgbClr val="5A6469"/>
                </a:solidFill>
                <a:latin typeface="Calibri"/>
              </a:rPr>
              <a:t>[r25] Wahlgren CM et al. Eur J Vasc Endovasc Surg. 2025. doi:10.1016/j.ejvs.2024.12.018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datos salen de guías (BOAST, ESVS, EAST), metaanálisis y cohortes grandes; lo que no tiene estudio se rotula como práctica habitual u opinión experta.</a:t>
            </a:r>
          </a:p>
          <a:p>
            <a:pPr marL="347472" indent="-347472">
              <a:spcAft>
                <a:spcPts val="1400"/>
              </a:spcAft>
              <a:buChar char="•"/>
            </a:pPr>
            <a:r>
              <a:rPr sz="2400">
                <a:solidFill>
                  <a:srgbClr val="263238"/>
                </a:solidFill>
                <a:latin typeface="Calibri"/>
              </a:rPr>
              <a:t>Alcance y huecos.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tan frecuente es y dónde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DuBose JJ et al. J Trauma Acute Care Surg. 2015. doi:10.1097/TA.0000000000000520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Cuánto pesa.</a:t>
            </a:r>
          </a:p>
          <a:p>
            <a:pPr marL="347472" indent="-347472">
              <a:spcAft>
                <a:spcPts val="1400"/>
              </a:spcAft>
              <a:buChar char="•"/>
            </a:pPr>
            <a:r>
              <a:rPr sz="2400">
                <a:solidFill>
                  <a:srgbClr val="263238"/>
                </a:solidFill>
                <a:latin typeface="Calibri"/>
              </a:rPr>
              <a:t>En el registro prospectivo PROOVIT (542 lesiones en 14 centros), las lesiones arteriales de la extremidad superior fueron 18,4 % del total y las de la inferior 26,0 %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tan frecuente es y dónde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Kantor AH et al. J Bone Joint Surg Am. 2025. doi:10.2106/JBJS.24.00545</a:t>
            </a:r>
          </a:p>
          <a:p>
            <a:r>
              <a:rPr sz="800">
                <a:solidFill>
                  <a:srgbClr val="5A6469"/>
                </a:solidFill>
                <a:latin typeface="Calibri"/>
              </a:rPr>
              <a:t>[r31] Franulic N et al. Injury. 2025. doi:10.1016/j.injury.2025.112855</a:t>
            </a:r>
          </a:p>
          <a:p>
            <a:r>
              <a:rPr sz="800">
                <a:solidFill>
                  <a:srgbClr val="5A6469"/>
                </a:solidFill>
                <a:latin typeface="Calibri"/>
              </a:rPr>
              <a:t>[r32] Valderrama J et al. Injury. 2026. doi:10.1016/j.injury.2026.113403</a:t>
            </a:r>
          </a:p>
          <a:p>
            <a:r>
              <a:rPr sz="800">
                <a:solidFill>
                  <a:srgbClr val="5A6469"/>
                </a:solidFill>
                <a:latin typeface="Calibri"/>
              </a:rPr>
              <a:t>[r33] Zhang D et al. 2026. doi:10.1097/BOT.0000000000003215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Meseta tibial. Entre 437 fracturas Schatzker IV a VI evaluadas con ITB sistemático, 8 (2 %) tuvieron lesión vascular y ninguna se perdió. En 320 fracturas operadas… [r2] [r31] [r32]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lesión vascular según el hueso o la articulación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[r15] Medina O et al. Clin Orthop Relat Res. 2014. doi:10.1007/s11999-014-3511-3</a:t>
            </a:r>
          </a:p>
          <a:p>
            <a:r>
              <a:rPr sz="800">
                <a:solidFill>
                  <a:srgbClr val="5A6469"/>
                </a:solidFill>
                <a:latin typeface="Calibri"/>
              </a:rPr>
              <a:t>[r29] Constantinescu D et al. J Am Acad Orthop Surg. 2023. doi:10.5435/JAAOS-D-22-00339</a:t>
            </a:r>
          </a:p>
          <a:p>
            <a:r>
              <a:rPr sz="800">
                <a:solidFill>
                  <a:srgbClr val="5A6469"/>
                </a:solidFill>
                <a:latin typeface="Calibri"/>
              </a:rPr>
              <a:t>[r30] Stannard JP et al. J Bone Joint Surg Am. 2004. PMID 15118031</a:t>
            </a:r>
          </a:p>
          <a:p>
            <a:r>
              <a:rPr sz="800">
                <a:solidFill>
                  <a:srgbClr val="5A6469"/>
                </a:solidFill>
                <a:latin typeface="Calibri"/>
              </a:rPr>
              <a:t>[r2] Kantor AH et al. J Bone Joint Surg Am. 2025. doi:10.2106/JBJS.24.00545</a:t>
            </a:r>
          </a:p>
          <a:p>
            <a:r>
              <a:rPr sz="800">
                <a:solidFill>
                  <a:srgbClr val="5A6469"/>
                </a:solidFill>
                <a:latin typeface="Calibri"/>
              </a:rPr>
              <a:t>[r32] Valderrama J et al. Injury. 2026. doi:10.1016/j.injury.2026.113403</a:t>
            </a:r>
          </a:p>
          <a:p>
            <a:r>
              <a:rPr sz="800">
                <a:solidFill>
                  <a:srgbClr val="5A6469"/>
                </a:solidFill>
                <a:latin typeface="Calibri"/>
              </a:rPr>
              <a:t>(+2 referencias más en las láminas finales)</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lesiona la arteria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Kantor AH et al. J Bone Joint Surg Am. 2025. doi:10.2106/JBJS.24.00545</a:t>
            </a:r>
          </a:p>
          <a:p>
            <a:r>
              <a:rPr sz="800">
                <a:solidFill>
                  <a:srgbClr val="5A6469"/>
                </a:solidFill>
                <a:latin typeface="Calibri"/>
              </a:rPr>
              <a:t>[r12] Mullenix PS et al. J Vasc Surg. 2006. doi:10.1016/j.jvs.2006.02.052</a:t>
            </a:r>
          </a:p>
          <a:p>
            <a:r>
              <a:rPr sz="800">
                <a:solidFill>
                  <a:srgbClr val="5A6469"/>
                </a:solidFill>
                <a:latin typeface="Calibri"/>
              </a:rPr>
              <a:t>[r15] Medina O et al. Clin Orthop Relat Res. 2014. doi:10.1007/s11999-014-3511-3</a:t>
            </a:r>
          </a:p>
          <a:p>
            <a:r>
              <a:rPr sz="800">
                <a:solidFill>
                  <a:srgbClr val="5A6469"/>
                </a:solidFill>
                <a:latin typeface="Calibri"/>
              </a:rPr>
              <a:t>[r23] British Orthopaedic Association.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Penetrante frente a contuso.</a:t>
            </a:r>
          </a:p>
          <a:p>
            <a:pPr marL="347472" indent="-347472">
              <a:spcAft>
                <a:spcPts val="1400"/>
              </a:spcAft>
              <a:buChar char="•"/>
            </a:pPr>
            <a:r>
              <a:rPr sz="2400">
                <a:solidFill>
                  <a:srgbClr val="263238"/>
                </a:solidFill>
                <a:latin typeface="Calibri"/>
              </a:rPr>
              <a:t>El trauma penetrante (arma de fuego, arma blanca, escopeta) lesiona el vaso por laceración o sección y suele dar signos duros.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se lesiona la arteria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Kantor AH et al. J Bone Joint Surg Am. 2025. doi:10.2106/JBJS.24.00545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meseta tibial Schatzker IV a VI el fémur distal se clava en la superficie articular de la tibia… [r2]</a:t>
            </a:r>
          </a:p>
          <a:p>
            <a:pPr marL="347472" indent="-347472">
              <a:spcAft>
                <a:spcPts val="1400"/>
              </a:spcAft>
              <a:buChar char="•"/>
            </a:pPr>
            <a:r>
              <a:rPr sz="2400">
                <a:solidFill>
                  <a:srgbClr val="263238"/>
                </a:solidFill>
                <a:latin typeface="Calibri"/>
              </a:rPr>
              <a:t>Supracondílea en el niño.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Proporción de mecanismo contuso o penetrante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Tan TW et al. Vasc Endovascular Surg. 2011. doi:10.1177/1538574411415125</a:t>
            </a:r>
          </a:p>
          <a:p>
            <a:r>
              <a:rPr sz="1000">
                <a:solidFill>
                  <a:srgbClr val="5A6469"/>
                </a:solidFill>
                <a:latin typeface="Calibri"/>
              </a:rPr>
              <a:t>[r12] Mullenix PS et al. J Vasc Surg. 2006. doi:10.1016/j.jvs.2006.02.052</a:t>
            </a:r>
          </a:p>
          <a:p>
            <a:r>
              <a:rPr sz="1000">
                <a:solidFill>
                  <a:srgbClr val="5A6469"/>
                </a:solidFill>
                <a:latin typeface="Calibri"/>
              </a:rPr>
              <a:t>[r26] DuBose JJ et al. J Trauma Acute Care Surg. 2015. doi:10.1097/TA.0000000000000520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arterias hay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Inaba K et al. J Trauma. 2011. doi:10.1097/TA.0b013e3182118384</a:t>
            </a:r>
          </a:p>
          <a:p>
            <a:r>
              <a:rPr sz="800">
                <a:solidFill>
                  <a:srgbClr val="5A6469"/>
                </a:solidFill>
                <a:latin typeface="Calibri"/>
              </a:rPr>
              <a:t>[r2] Kantor AH et al. J Bone Joint Surg Am. 2025. doi:10.2106/JBJS.24.00545</a:t>
            </a:r>
          </a:p>
          <a:p>
            <a:r>
              <a:rPr sz="800">
                <a:solidFill>
                  <a:srgbClr val="5A6469"/>
                </a:solidFill>
                <a:latin typeface="Calibri"/>
              </a:rPr>
              <a:t>[r15] Medina O et al. Clin Orthop Relat Res. 2014. doi:10.1007/s11999-014-3511-3</a:t>
            </a:r>
          </a:p>
          <a:p>
            <a:r>
              <a:rPr sz="800">
                <a:solidFill>
                  <a:srgbClr val="5A6469"/>
                </a:solidFill>
                <a:latin typeface="Calibri"/>
              </a:rPr>
              <a:t>[r23] British Orthopaedic Association.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Miembro superior.</a:t>
            </a:r>
          </a:p>
          <a:p>
            <a:pPr marL="347472" indent="-347472">
              <a:spcAft>
                <a:spcPts val="1400"/>
              </a:spcAft>
              <a:buChar char="•"/>
            </a:pPr>
            <a:r>
              <a:rPr sz="2400">
                <a:solidFill>
                  <a:srgbClr val="263238"/>
                </a:solidFill>
                <a:latin typeface="Calibri"/>
              </a:rPr>
              <a:t>La axilar se continúa como braquial, que baja por la cara medial del brazo, cruza por delante del codo y se divide en radial y cubital.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arterias hay en riesgo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Inaba K et al. J Trauma. 2011. doi:10.1097/TA.0b013e3182118384</a:t>
            </a:r>
          </a:p>
          <a:p>
            <a:r>
              <a:rPr sz="800">
                <a:solidFill>
                  <a:srgbClr val="5A6469"/>
                </a:solidFill>
                <a:latin typeface="Calibri"/>
              </a:rPr>
              <a:t>[r2] Kantor AH et al. J Bone Joint Surg Am. 2025. doi:10.2106/JBJS.24.00545</a:t>
            </a:r>
          </a:p>
          <a:p>
            <a:r>
              <a:rPr sz="800">
                <a:solidFill>
                  <a:srgbClr val="5A6469"/>
                </a:solidFill>
                <a:latin typeface="Calibri"/>
              </a:rPr>
              <a:t>[r15] Medina O et al. Clin Orthop Relat Res. 2014. doi:10.1007/s11999-014-3511-3</a:t>
            </a:r>
          </a:p>
          <a:p>
            <a:r>
              <a:rPr sz="800">
                <a:solidFill>
                  <a:srgbClr val="5A6469"/>
                </a:solidFill>
                <a:latin typeface="Calibri"/>
              </a:rPr>
              <a:t>[r23] British Orthopaedic Association.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Dónde están las lesiones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Nivel anatómico y qué lesión del esqueleto lo pone en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Inaba K et al. J Trauma. 2011. doi:10.1097/TA.0b013e3182118384</a:t>
            </a:r>
          </a:p>
          <a:p>
            <a:r>
              <a:rPr sz="800">
                <a:solidFill>
                  <a:srgbClr val="5A6469"/>
                </a:solidFill>
                <a:latin typeface="Calibri"/>
              </a:rPr>
              <a:t>[r2] Kantor AH et al. J Bone Joint Surg Am. 2025. doi:10.2106/JBJS.24.00545</a:t>
            </a:r>
          </a:p>
          <a:p>
            <a:r>
              <a:rPr sz="800">
                <a:solidFill>
                  <a:srgbClr val="5A6469"/>
                </a:solidFill>
                <a:latin typeface="Calibri"/>
              </a:rPr>
              <a:t>[r15] Medina O et al. Clin Orthop Relat Res. 2014. doi:10.1007/s11999-014-3511-3</a:t>
            </a:r>
          </a:p>
          <a:p>
            <a:r>
              <a:rPr sz="800">
                <a:solidFill>
                  <a:srgbClr val="5A6469"/>
                </a:solidFill>
                <a:latin typeface="Calibri"/>
              </a:rPr>
              <a:t>[r23] British Orthopaedic Association. 2020.</a:t>
            </a:r>
          </a:p>
          <a:p>
            <a:r>
              <a:rPr sz="800">
                <a:solidFill>
                  <a:srgbClr val="5A6469"/>
                </a:solidFill>
                <a:latin typeface="Calibri"/>
              </a:rPr>
              <a:t>[r28] Fox N et al. J Trauma Acute Care Surg. 2012. doi:10.1097/TA.0b013e31827018e4</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Arteria</a:t>
                      </a:r>
                    </a:p>
                  </a:txBody>
                  <a:tcPr>
                    <a:solidFill>
                      <a:srgbClr val="0F5F6B"/>
                    </a:solidFill>
                  </a:tcPr>
                </a:tc>
                <a:tc>
                  <a:txBody>
                    <a:bodyPr/>
                    <a:lstStyle/>
                    <a:p>
                      <a:r>
                        <a:rPr sz="1600" b="1">
                          <a:solidFill>
                            <a:srgbClr val="FFFFFF"/>
                          </a:solidFill>
                          <a:latin typeface="Calibri"/>
                        </a:rPr>
                        <a:t>Lesión ósea o articular que la pone en riesgo</a:t>
                      </a:r>
                    </a:p>
                  </a:txBody>
                  <a:tcPr>
                    <a:solidFill>
                      <a:srgbClr val="0F5F6B"/>
                    </a:solidFill>
                  </a:tcPr>
                </a:tc>
                <a:tc>
                  <a:txBody>
                    <a:bodyPr/>
                    <a:lstStyle/>
                    <a:p>
                      <a:r>
                        <a:rPr sz="1600" b="1">
                          <a:solidFill>
                            <a:srgbClr val="FFFFFF"/>
                          </a:solidFill>
                          <a:latin typeface="Calibri"/>
                        </a:rPr>
                        <a:t>Apoyo</a:t>
                      </a:r>
                    </a:p>
                  </a:txBody>
                  <a:tcPr>
                    <a:solidFill>
                      <a:srgbClr val="0F5F6B"/>
                    </a:solidFill>
                  </a:tcPr>
                </a:tc>
              </a:tr>
              <a:tr h="457200">
                <a:tc>
                  <a:txBody>
                    <a:bodyPr/>
                    <a:lstStyle/>
                    <a:p>
                      <a:r>
                        <a:rPr sz="1600">
                          <a:solidFill>
                            <a:srgbClr val="263238"/>
                          </a:solidFill>
                          <a:latin typeface="Calibri"/>
                        </a:rPr>
                        <a:t>Braquial</a:t>
                      </a:r>
                    </a:p>
                  </a:txBody>
                  <a:tcPr>
                    <a:solidFill>
                      <a:srgbClr val="EEF3F4"/>
                    </a:solidFill>
                  </a:tcPr>
                </a:tc>
                <a:tc>
                  <a:txBody>
                    <a:bodyPr/>
                    <a:lstStyle/>
                    <a:p>
                      <a:r>
                        <a:rPr sz="1600">
                          <a:solidFill>
                            <a:srgbClr val="263238"/>
                          </a:solidFill>
                          <a:latin typeface="Calibri"/>
                        </a:rPr>
                        <a:t>Fractura supracondílea del niño; luxación de codo</a:t>
                      </a:r>
                    </a:p>
                  </a:txBody>
                  <a:tcPr>
                    <a:solidFill>
                      <a:srgbClr val="EEF3F4"/>
                    </a:solidFill>
                  </a:tcPr>
                </a:tc>
                <a:tc>
                  <a:txBody>
                    <a:bodyPr/>
                    <a:lstStyle/>
                    <a:p>
                      <a:r>
                        <a:rPr sz="1600">
                          <a:solidFill>
                            <a:srgbClr val="263238"/>
                          </a:solidFill>
                          <a:latin typeface="Calibri"/>
                        </a:rPr>
                        <a:t>[r23][r34]</a:t>
                      </a:r>
                    </a:p>
                  </a:txBody>
                  <a:tcPr>
                    <a:solidFill>
                      <a:srgbClr val="EEF3F4"/>
                    </a:solidFill>
                  </a:tcPr>
                </a:tc>
              </a:tr>
              <a:tr h="457200">
                <a:tc>
                  <a:txBody>
                    <a:bodyPr/>
                    <a:lstStyle/>
                    <a:p>
                      <a:r>
                        <a:rPr sz="1600">
                          <a:solidFill>
                            <a:srgbClr val="263238"/>
                          </a:solidFill>
                          <a:latin typeface="Calibri"/>
                        </a:rPr>
                        <a:t>Femoral superficial</a:t>
                      </a:r>
                    </a:p>
                  </a:txBody>
                  <a:tcPr>
                    <a:solidFill>
                      <a:srgbClr val="FFFFFF"/>
                    </a:solidFill>
                  </a:tcPr>
                </a:tc>
                <a:tc>
                  <a:txBody>
                    <a:bodyPr/>
                    <a:lstStyle/>
                    <a:p>
                      <a:r>
                        <a:rPr sz="1600">
                          <a:solidFill>
                            <a:srgbClr val="263238"/>
                          </a:solidFill>
                          <a:latin typeface="Calibri"/>
                        </a:rPr>
                        <a:t>Herida penetrante en el muslo; fractura de fémur (opinión experta)</a:t>
                      </a:r>
                    </a:p>
                  </a:txBody>
                  <a:tcPr>
                    <a:solidFill>
                      <a:srgbClr val="FFFFFF"/>
                    </a:solidFill>
                  </a:tcPr>
                </a:tc>
                <a:tc>
                  <a:txBody>
                    <a:bodyPr/>
                    <a:lstStyle/>
                    <a:p>
                      <a:r>
                        <a:rPr sz="1600">
                          <a:solidFill>
                            <a:srgbClr val="263238"/>
                          </a:solidFill>
                          <a:latin typeface="Calibri"/>
                        </a:rPr>
                        <a:t>[r1][r28]</a:t>
                      </a:r>
                    </a:p>
                  </a:txBody>
                  <a:tcPr>
                    <a:solidFill>
                      <a:srgbClr val="FFFFFF"/>
                    </a:solidFill>
                  </a:tcPr>
                </a:tc>
              </a:tr>
              <a:tr h="457200">
                <a:tc>
                  <a:txBody>
                    <a:bodyPr/>
                    <a:lstStyle/>
                    <a:p>
                      <a:r>
                        <a:rPr sz="1600">
                          <a:solidFill>
                            <a:srgbClr val="263238"/>
                          </a:solidFill>
                          <a:latin typeface="Calibri"/>
                        </a:rPr>
                        <a:t>Poplítea</a:t>
                      </a:r>
                    </a:p>
                  </a:txBody>
                  <a:tcPr>
                    <a:solidFill>
                      <a:srgbClr val="EEF3F4"/>
                    </a:solidFill>
                  </a:tcPr>
                </a:tc>
                <a:tc>
                  <a:txBody>
                    <a:bodyPr/>
                    <a:lstStyle/>
                    <a:p>
                      <a:r>
                        <a:rPr sz="1600">
                          <a:solidFill>
                            <a:srgbClr val="263238"/>
                          </a:solidFill>
                          <a:latin typeface="Calibri"/>
                        </a:rPr>
                        <a:t>Luxación de rodilla; meseta tibial Schatzker IV a VI; fractura de fémur distal o tibia proximal</a:t>
                      </a:r>
                    </a:p>
                  </a:txBody>
                  <a:tcPr>
                    <a:solidFill>
                      <a:srgbClr val="EEF3F4"/>
                    </a:solidFill>
                  </a:tcPr>
                </a:tc>
                <a:tc>
                  <a:txBody>
                    <a:bodyPr/>
                    <a:lstStyle/>
                    <a:p>
                      <a:r>
                        <a:rPr sz="1600">
                          <a:solidFill>
                            <a:srgbClr val="263238"/>
                          </a:solidFill>
                          <a:latin typeface="Calibri"/>
                        </a:rPr>
                        <a:t>[r15][r2][r35]</a:t>
                      </a:r>
                    </a:p>
                  </a:txBody>
                  <a:tcPr>
                    <a:solidFill>
                      <a:srgbClr val="EEF3F4"/>
                    </a:solidFill>
                  </a:tcPr>
                </a:tc>
              </a:tr>
              <a:tr h="457200">
                <a:tc>
                  <a:txBody>
                    <a:bodyPr/>
                    <a:lstStyle/>
                    <a:p>
                      <a:r>
                        <a:rPr sz="1600">
                          <a:solidFill>
                            <a:srgbClr val="263238"/>
                          </a:solidFill>
                          <a:latin typeface="Calibri"/>
                        </a:rPr>
                        <a:t>Tibial anterior, tibial posterior y peronea</a:t>
                      </a:r>
                    </a:p>
                  </a:txBody>
                  <a:tcPr>
                    <a:solidFill>
                      <a:srgbClr val="FFFFFF"/>
                    </a:solidFill>
                  </a:tcPr>
                </a:tc>
                <a:tc>
                  <a:txBody>
                    <a:bodyPr/>
                    <a:lstStyle/>
                    <a:p>
                      <a:r>
                        <a:rPr sz="1600">
                          <a:solidFill>
                            <a:srgbClr val="263238"/>
                          </a:solidFill>
                          <a:latin typeface="Calibri"/>
                        </a:rPr>
                        <a:t>Fractura de tibia y peroné; heridas de la pierna</a:t>
                      </a:r>
                    </a:p>
                  </a:txBody>
                  <a:tcPr>
                    <a:solidFill>
                      <a:srgbClr val="FFFFFF"/>
                    </a:solidFill>
                  </a:tcPr>
                </a:tc>
                <a:tc>
                  <a:txBody>
                    <a:bodyPr/>
                    <a:lstStyle/>
                    <a:p>
                      <a:r>
                        <a:rPr sz="1600">
                          <a:solidFill>
                            <a:srgbClr val="263238"/>
                          </a:solidFill>
                          <a:latin typeface="Calibri"/>
                        </a:rPr>
                        <a:t>[r36]</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Cómo ordenar la lesión: presentación, pared arterial y miembro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[r16] Dennis JW et al. J Trauma. 1998. doi:10.1097/00005373-199802000-00001</a:t>
            </a:r>
          </a:p>
          <a:p>
            <a:r>
              <a:rPr sz="800">
                <a:solidFill>
                  <a:srgbClr val="5A6469"/>
                </a:solidFill>
                <a:latin typeface="Calibri"/>
              </a:rPr>
              <a:t>[r17] Weller A et al. 2013. doi:10.2106/JBJS.L.01580</a:t>
            </a:r>
          </a:p>
          <a:p>
            <a:r>
              <a:rPr sz="800">
                <a:solidFill>
                  <a:srgbClr val="5A6469"/>
                </a:solidFill>
                <a:latin typeface="Calibri"/>
              </a:rPr>
              <a:t>[r22] Bosse MJ et al. J Bone Joint Surg Am. 2001. doi:10.2106/00004623-200101000-00002</a:t>
            </a:r>
          </a:p>
          <a:p>
            <a:r>
              <a:rPr sz="800">
                <a:solidFill>
                  <a:srgbClr val="5A6469"/>
                </a:solidFill>
                <a:latin typeface="Calibri"/>
              </a:rPr>
              <a:t>[r26] DuBose JJ et al. J Trauma Acute Care Surg. 2015. doi:10.1097/TA.0000000000000520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sola clasificación.</a:t>
            </a:r>
          </a:p>
          <a:p>
            <a:pPr marL="347472" indent="-347472">
              <a:spcAft>
                <a:spcPts val="1400"/>
              </a:spcAft>
              <a:buChar char="•"/>
            </a:pPr>
            <a:r>
              <a:rPr sz="2400">
                <a:solidFill>
                  <a:srgbClr val="263238"/>
                </a:solidFill>
                <a:latin typeface="Calibri"/>
              </a:rPr>
              <a:t>Para la lesión vascular de la extremidad sirven tres lecturas, y cada una responde una pregunta distinta (organización del redactor).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Tipos de lesión arterial en el registro PROOVIT, todas las localizaciones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DuBose JJ et al. J Trauma Acute Care Surg. 2015. doi:10.1097/TA.0000000000000520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Tipos de lesión de la pared arterial (PROOVIT) y su lectura práctica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Dennis JW et al. J Trauma. 1998. doi:10.1097/00005373-199802000-00001</a:t>
            </a:r>
          </a:p>
          <a:p>
            <a:r>
              <a:rPr sz="1000">
                <a:solidFill>
                  <a:srgbClr val="5A6469"/>
                </a:solidFill>
                <a:latin typeface="Calibri"/>
              </a:rPr>
              <a:t>[r26] DuBose JJ et al. J Trauma Acute Care Surg. 2015. doi:10.1097/TA.0000000000000520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Frecuencia</a:t>
                      </a:r>
                    </a:p>
                  </a:txBody>
                  <a:tcPr>
                    <a:solidFill>
                      <a:srgbClr val="0F5F6B"/>
                    </a:solidFill>
                  </a:tcPr>
                </a:tc>
                <a:tc>
                  <a:txBody>
                    <a:bodyPr/>
                    <a:lstStyle/>
                    <a:p>
                      <a:r>
                        <a:rPr sz="1600" b="1">
                          <a:solidFill>
                            <a:srgbClr val="FFFFFF"/>
                          </a:solidFill>
                          <a:latin typeface="Calibri"/>
                        </a:rPr>
                        <a:t>Lectura práctica (opinión experta)</a:t>
                      </a:r>
                    </a:p>
                  </a:txBody>
                  <a:tcPr>
                    <a:solidFill>
                      <a:srgbClr val="0F5F6B"/>
                    </a:solidFill>
                  </a:tcPr>
                </a:tc>
              </a:tr>
              <a:tr h="457200">
                <a:tc>
                  <a:txBody>
                    <a:bodyPr/>
                    <a:lstStyle/>
                    <a:p>
                      <a:r>
                        <a:rPr sz="1600">
                          <a:solidFill>
                            <a:srgbClr val="263238"/>
                          </a:solidFill>
                          <a:latin typeface="Calibri"/>
                        </a:rPr>
                        <a:t>Sección completa</a:t>
                      </a:r>
                    </a:p>
                  </a:txBody>
                  <a:tcPr>
                    <a:solidFill>
                      <a:srgbClr val="EEF3F4"/>
                    </a:solidFill>
                  </a:tcPr>
                </a:tc>
                <a:tc>
                  <a:txBody>
                    <a:bodyPr/>
                    <a:lstStyle/>
                    <a:p>
                      <a:r>
                        <a:rPr sz="1600">
                          <a:solidFill>
                            <a:srgbClr val="263238"/>
                          </a:solidFill>
                          <a:latin typeface="Calibri"/>
                        </a:rPr>
                        <a:t>24,3 % [r26]</a:t>
                      </a:r>
                    </a:p>
                  </a:txBody>
                  <a:tcPr>
                    <a:solidFill>
                      <a:srgbClr val="EEF3F4"/>
                    </a:solidFill>
                  </a:tcPr>
                </a:tc>
                <a:tc>
                  <a:txBody>
                    <a:bodyPr/>
                    <a:lstStyle/>
                    <a:p>
                      <a:r>
                        <a:rPr sz="1600">
                          <a:solidFill>
                            <a:srgbClr val="263238"/>
                          </a:solidFill>
                          <a:latin typeface="Calibri"/>
                        </a:rPr>
                        <a:t>Casi siempre signos duros; se repara o se pone shunt</a:t>
                      </a:r>
                    </a:p>
                  </a:txBody>
                  <a:tcPr>
                    <a:solidFill>
                      <a:srgbClr val="EEF3F4"/>
                    </a:solidFill>
                  </a:tcPr>
                </a:tc>
              </a:tr>
              <a:tr h="457200">
                <a:tc>
                  <a:txBody>
                    <a:bodyPr/>
                    <a:lstStyle/>
                    <a:p>
                      <a:r>
                        <a:rPr sz="1600">
                          <a:solidFill>
                            <a:srgbClr val="263238"/>
                          </a:solidFill>
                          <a:latin typeface="Calibri"/>
                        </a:rPr>
                        <a:t>Oclusión</a:t>
                      </a:r>
                    </a:p>
                  </a:txBody>
                  <a:tcPr>
                    <a:solidFill>
                      <a:srgbClr val="FFFFFF"/>
                    </a:solidFill>
                  </a:tcPr>
                </a:tc>
                <a:tc>
                  <a:txBody>
                    <a:bodyPr/>
                    <a:lstStyle/>
                    <a:p>
                      <a:r>
                        <a:rPr sz="1600">
                          <a:solidFill>
                            <a:srgbClr val="263238"/>
                          </a:solidFill>
                          <a:latin typeface="Calibri"/>
                        </a:rPr>
                        <a:t>17,3 % [r26]</a:t>
                      </a:r>
                    </a:p>
                  </a:txBody>
                  <a:tcPr>
                    <a:solidFill>
                      <a:srgbClr val="FFFFFF"/>
                    </a:solidFill>
                  </a:tcPr>
                </a:tc>
                <a:tc>
                  <a:txBody>
                    <a:bodyPr/>
                    <a:lstStyle/>
                    <a:p>
                      <a:r>
                        <a:rPr sz="1600">
                          <a:solidFill>
                            <a:srgbClr val="263238"/>
                          </a:solidFill>
                          <a:latin typeface="Calibri"/>
                        </a:rPr>
                        <a:t>Trombosis aguda; ventana de tiempo corta, urge perfundir</a:t>
                      </a:r>
                    </a:p>
                  </a:txBody>
                  <a:tcPr>
                    <a:solidFill>
                      <a:srgbClr val="FFFFFF"/>
                    </a:solidFill>
                  </a:tcPr>
                </a:tc>
              </a:tr>
              <a:tr h="457200">
                <a:tc>
                  <a:txBody>
                    <a:bodyPr/>
                    <a:lstStyle/>
                    <a:p>
                      <a:r>
                        <a:rPr sz="1600">
                          <a:solidFill>
                            <a:srgbClr val="263238"/>
                          </a:solidFill>
                          <a:latin typeface="Calibri"/>
                        </a:rPr>
                        <a:t>Sección parcial o defecto que limita el flujo</a:t>
                      </a:r>
                    </a:p>
                  </a:txBody>
                  <a:tcPr>
                    <a:solidFill>
                      <a:srgbClr val="EEF3F4"/>
                    </a:solidFill>
                  </a:tcPr>
                </a:tc>
                <a:tc>
                  <a:txBody>
                    <a:bodyPr/>
                    <a:lstStyle/>
                    <a:p>
                      <a:r>
                        <a:rPr sz="1600">
                          <a:solidFill>
                            <a:srgbClr val="263238"/>
                          </a:solidFill>
                          <a:latin typeface="Calibri"/>
                        </a:rPr>
                        <a:t>24,5 % [r26]</a:t>
                      </a:r>
                    </a:p>
                  </a:txBody>
                  <a:tcPr>
                    <a:solidFill>
                      <a:srgbClr val="EEF3F4"/>
                    </a:solidFill>
                  </a:tcPr>
                </a:tc>
                <a:tc>
                  <a:txBody>
                    <a:bodyPr/>
                    <a:lstStyle/>
                    <a:p>
                      <a:r>
                        <a:rPr sz="1600">
                          <a:solidFill>
                            <a:srgbClr val="263238"/>
                          </a:solidFill>
                          <a:latin typeface="Calibri"/>
                        </a:rPr>
                        <a:t>Sangra y se trombosa; reparación o endovascular según el sitio</a:t>
                      </a:r>
                    </a:p>
                  </a:txBody>
                  <a:tcPr>
                    <a:solidFill>
                      <a:srgbClr val="EEF3F4"/>
                    </a:solidFill>
                  </a:tcPr>
                </a:tc>
              </a:tr>
              <a:tr h="457200">
                <a:tc>
                  <a:txBody>
                    <a:bodyPr/>
                    <a:lstStyle/>
                    <a:p>
                      <a:r>
                        <a:rPr sz="1600">
                          <a:solidFill>
                            <a:srgbClr val="263238"/>
                          </a:solidFill>
                          <a:latin typeface="Calibri"/>
                        </a:rPr>
                        <a:t>Pseudoaneurisma</a:t>
                      </a:r>
                    </a:p>
                  </a:txBody>
                  <a:tcPr>
                    <a:solidFill>
                      <a:srgbClr val="FFFFFF"/>
                    </a:solidFill>
                  </a:tcPr>
                </a:tc>
                <a:tc>
                  <a:txBody>
                    <a:bodyPr/>
                    <a:lstStyle/>
                    <a:p>
                      <a:r>
                        <a:rPr sz="1600">
                          <a:solidFill>
                            <a:srgbClr val="263238"/>
                          </a:solidFill>
                          <a:latin typeface="Calibri"/>
                        </a:rPr>
                        <a:t>9,0 % [r26]</a:t>
                      </a:r>
                    </a:p>
                  </a:txBody>
                  <a:tcPr>
                    <a:solidFill>
                      <a:srgbClr val="FFFFFF"/>
                    </a:solidFill>
                  </a:tcPr>
                </a:tc>
                <a:tc>
                  <a:txBody>
                    <a:bodyPr/>
                    <a:lstStyle/>
                    <a:p>
                      <a:r>
                        <a:rPr sz="1600">
                          <a:solidFill>
                            <a:srgbClr val="263238"/>
                          </a:solidFill>
                          <a:latin typeface="Calibri"/>
                        </a:rPr>
                        <a:t>Puede aparecer tarde; seguimiento por imagen</a:t>
                      </a:r>
                    </a:p>
                  </a:txBody>
                  <a:tcPr>
                    <a:solidFill>
                      <a:srgbClr val="FFFFFF"/>
                    </a:solidFill>
                  </a:tcPr>
                </a:tc>
              </a:tr>
              <a:tr h="457200">
                <a:tc>
                  <a:txBody>
                    <a:bodyPr/>
                    <a:lstStyle/>
                    <a:p>
                      <a:r>
                        <a:rPr sz="1600">
                          <a:solidFill>
                            <a:srgbClr val="263238"/>
                          </a:solidFill>
                          <a:latin typeface="Calibri"/>
                        </a:rPr>
                        <a:t>Otras, con defecto de íntima</a:t>
                      </a:r>
                    </a:p>
                  </a:txBody>
                  <a:tcPr>
                    <a:solidFill>
                      <a:srgbClr val="EEF3F4"/>
                    </a:solidFill>
                  </a:tcPr>
                </a:tc>
                <a:tc>
                  <a:txBody>
                    <a:bodyPr/>
                    <a:lstStyle/>
                    <a:p>
                      <a:r>
                        <a:rPr sz="1600">
                          <a:solidFill>
                            <a:srgbClr val="263238"/>
                          </a:solidFill>
                          <a:latin typeface="Calibri"/>
                        </a:rPr>
                        <a:t>22,7 % [r26]</a:t>
                      </a:r>
                    </a:p>
                  </a:txBody>
                  <a:tcPr>
                    <a:solidFill>
                      <a:srgbClr val="EEF3F4"/>
                    </a:solidFill>
                  </a:tcPr>
                </a:tc>
                <a:tc>
                  <a:txBody>
                    <a:bodyPr/>
                    <a:lstStyle/>
                    <a:p>
                      <a:r>
                        <a:rPr sz="1600">
                          <a:solidFill>
                            <a:srgbClr val="263238"/>
                          </a:solidFill>
                          <a:latin typeface="Calibri"/>
                        </a:rPr>
                        <a:t>Candidata a observación con examen seriado si no hay signos duros [r16]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Signos duros, signos blandos y cuándo estudiar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controla el sangrado y después examina.</a:t>
            </a:r>
          </a:p>
          <a:p>
            <a:pPr marL="347472" indent="-347472">
              <a:spcAft>
                <a:spcPts val="1400"/>
              </a:spcAft>
              <a:buChar char="•"/>
            </a:pPr>
            <a:r>
              <a:rPr sz="2400">
                <a:solidFill>
                  <a:srgbClr val="263238"/>
                </a:solidFill>
                <a:latin typeface="Calibri"/>
              </a:rPr>
              <a:t>La BOAST pide documentar el examen arterial y el de los nervios periféricos, con la hora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Signos duros, signos blandos y cuándo estudiar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Inaba K et al. J Trauma. 2011. doi:10.1097/TA.0b013e3182118384</a:t>
            </a:r>
          </a:p>
          <a:p>
            <a:r>
              <a:rPr sz="800">
                <a:solidFill>
                  <a:srgbClr val="5A6469"/>
                </a:solidFill>
                <a:latin typeface="Calibri"/>
              </a:rPr>
              <a:t>[r3] Robbertze R et al. World J Surg. 2025. doi:10.1002/wjs.12623</a:t>
            </a:r>
          </a:p>
          <a:p>
            <a:r>
              <a:rPr sz="800">
                <a:solidFill>
                  <a:srgbClr val="5A6469"/>
                </a:solidFill>
                <a:latin typeface="Calibri"/>
              </a:rPr>
              <a:t>[r4] deSouza IS et al. Acad Emerg Med. 2017. doi:10.1111/acem.13227</a:t>
            </a:r>
          </a:p>
          <a:p>
            <a:r>
              <a:rPr sz="8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enseña la observación.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tan confiable es el examen físico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Frykberg ER et al. J Trauma. 1991. doi:10.1097/00005373-199104000-00009</a:t>
            </a:r>
          </a:p>
          <a:p>
            <a:r>
              <a:rPr sz="1000">
                <a:solidFill>
                  <a:srgbClr val="5A6469"/>
                </a:solidFill>
                <a:latin typeface="Calibri"/>
              </a:rPr>
              <a:t>[r1] Inaba K et al. J Trauma. 2011. doi:10.1097/TA.0b013e3182118384</a:t>
            </a:r>
          </a:p>
          <a:p>
            <a:r>
              <a:rPr sz="1000">
                <a:solidFill>
                  <a:srgbClr val="5A6469"/>
                </a:solidFill>
                <a:latin typeface="Calibri"/>
              </a:rPr>
              <a:t>[r39] Miranda FE et al. J Trauma. 2002. doi:10.1097/00005373-200202000-00008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vascular e ITB: qué tan bueno 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Kantor AH et al. J Bone Joint Surg Am. 2025. doi:10.2106/JBJS.24.00545</a:t>
            </a:r>
          </a:p>
          <a:p>
            <a:r>
              <a:rPr sz="800">
                <a:solidFill>
                  <a:srgbClr val="5A6469"/>
                </a:solidFill>
                <a:latin typeface="Calibri"/>
              </a:rPr>
              <a:t>[r3] Robbertze R et al. World J Surg. 2025. doi:10.1002/wjs.12623</a:t>
            </a:r>
          </a:p>
          <a:p>
            <a:r>
              <a:rPr sz="800">
                <a:solidFill>
                  <a:srgbClr val="5A6469"/>
                </a:solidFill>
                <a:latin typeface="Calibri"/>
              </a:rPr>
              <a:t>[r4] deSouza IS et al. Acad Emerg Med. 2017. doi:10.1111/acem.13227</a:t>
            </a:r>
          </a:p>
          <a:p>
            <a:r>
              <a:rPr sz="8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se examina.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e ITB: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Barnes CJ et al. J Trauma. 2002. doi:10.1097/00005373-200212000-00013</a:t>
            </a:r>
          </a:p>
          <a:p>
            <a:r>
              <a:rPr sz="800">
                <a:solidFill>
                  <a:srgbClr val="5A6469"/>
                </a:solidFill>
                <a:latin typeface="Calibri"/>
              </a:rPr>
              <a:t>[r42] Lynch K et al. 1991. doi:10.1097/00000658-199112000-00016</a:t>
            </a:r>
          </a:p>
          <a:p>
            <a:r>
              <a:rPr sz="800">
                <a:solidFill>
                  <a:srgbClr val="5A6469"/>
                </a:solidFill>
                <a:latin typeface="Calibri"/>
              </a:rPr>
              <a:t>[r40] Mills WJ et al. J Trauma. 2004. doi:10.1097/01.ta.0000068995.63201.0b</a:t>
            </a:r>
          </a:p>
          <a:p>
            <a:r>
              <a:rPr sz="800">
                <a:solidFill>
                  <a:srgbClr val="5A6469"/>
                </a:solidFill>
                <a:latin typeface="Calibri"/>
              </a:rPr>
              <a:t>[r2] Kantor AH et al. J Bone Joint Surg Am. 2025. doi:10.2106/JBJS.24.00545</a:t>
            </a:r>
          </a:p>
          <a:p>
            <a:r>
              <a:rPr sz="800">
                <a:solidFill>
                  <a:srgbClr val="5A6469"/>
                </a:solidFill>
                <a:latin typeface="Calibri"/>
              </a:rPr>
              <a:t>[r3] Robbertze R et al. World J Surg. 2025. doi:10.1002/wjs.12623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Cómo actuar según el examen y el ITB</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Kantor AH et al. J Bone Joint Surg Am. 2025. doi:10.2106/JBJS.24.00545</a:t>
            </a:r>
          </a:p>
          <a:p>
            <a:r>
              <a:rPr sz="800">
                <a:solidFill>
                  <a:srgbClr val="5A6469"/>
                </a:solidFill>
                <a:latin typeface="Calibri"/>
              </a:rPr>
              <a:t>[r5] British Orthopaedic Association. 2026.</a:t>
            </a:r>
          </a:p>
          <a:p>
            <a:r>
              <a:rPr sz="800">
                <a:solidFill>
                  <a:srgbClr val="5A6469"/>
                </a:solidFill>
                <a:latin typeface="Calibri"/>
              </a:rPr>
              <a:t>[r14] Weinberg DS et al. 2016. doi:10.1007/s11999-016-4730-6</a:t>
            </a:r>
          </a:p>
          <a:p>
            <a:r>
              <a:rPr sz="800">
                <a:solidFill>
                  <a:srgbClr val="5A6469"/>
                </a:solidFill>
                <a:latin typeface="Calibri"/>
              </a:rPr>
              <a:t>[r38] Frykberg ER et al. J Trauma. 1991. doi:10.1097/00005373-199104000-00009</a:t>
            </a:r>
          </a:p>
          <a:p>
            <a:r>
              <a:rPr sz="800">
                <a:solidFill>
                  <a:srgbClr val="5A6469"/>
                </a:solidFill>
                <a:latin typeface="Calibri"/>
              </a:rPr>
              <a:t>[r40] Mills WJ et al. J Trauma. 2004. doi:10.1097/01.ta.0000068995.63201.0b</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Conducta</a:t>
                      </a:r>
                    </a:p>
                  </a:txBody>
                  <a:tcPr>
                    <a:solidFill>
                      <a:srgbClr val="0F5F6B"/>
                    </a:solidFill>
                  </a:tcPr>
                </a:tc>
                <a:tc>
                  <a:txBody>
                    <a:bodyPr/>
                    <a:lstStyle/>
                    <a:p>
                      <a:r>
                        <a:rPr sz="1600" b="1">
                          <a:solidFill>
                            <a:srgbClr val="FFFFFF"/>
                          </a:solidFill>
                          <a:latin typeface="Calibri"/>
                        </a:rPr>
                        <a:t>Apoyo</a:t>
                      </a:r>
                    </a:p>
                  </a:txBody>
                  <a:tcPr>
                    <a:solidFill>
                      <a:srgbClr val="0F5F6B"/>
                    </a:solidFill>
                  </a:tcPr>
                </a:tc>
              </a:tr>
              <a:tr h="457200">
                <a:tc>
                  <a:txBody>
                    <a:bodyPr/>
                    <a:lstStyle/>
                    <a:p>
                      <a:r>
                        <a:rPr sz="1600">
                          <a:solidFill>
                            <a:srgbClr val="263238"/>
                          </a:solidFill>
                          <a:latin typeface="Calibri"/>
                        </a:rPr>
                        <a:t>Signos duros en herida penetrante</a:t>
                      </a:r>
                    </a:p>
                  </a:txBody>
                  <a:tcPr>
                    <a:solidFill>
                      <a:srgbClr val="EEF3F4"/>
                    </a:solidFill>
                  </a:tcPr>
                </a:tc>
                <a:tc>
                  <a:txBody>
                    <a:bodyPr/>
                    <a:lstStyle/>
                    <a:p>
                      <a:r>
                        <a:rPr sz="1600">
                          <a:solidFill>
                            <a:srgbClr val="263238"/>
                          </a:solidFill>
                          <a:latin typeface="Calibri"/>
                        </a:rPr>
                        <a:t>Quirófano sin esperar imagen; si sangra y está inestable, reanimación y cirugía a la vez</a:t>
                      </a:r>
                    </a:p>
                  </a:txBody>
                  <a:tcPr>
                    <a:solidFill>
                      <a:srgbClr val="EEF3F4"/>
                    </a:solidFill>
                  </a:tcPr>
                </a:tc>
                <a:tc>
                  <a:txBody>
                    <a:bodyPr/>
                    <a:lstStyle/>
                    <a:p>
                      <a:r>
                        <a:rPr sz="1600">
                          <a:solidFill>
                            <a:srgbClr val="263238"/>
                          </a:solidFill>
                          <a:latin typeface="Calibri"/>
                        </a:rPr>
                        <a:t>[r38][r5]</a:t>
                      </a:r>
                    </a:p>
                  </a:txBody>
                  <a:tcPr>
                    <a:solidFill>
                      <a:srgbClr val="EEF3F4"/>
                    </a:solidFill>
                  </a:tcPr>
                </a:tc>
              </a:tr>
              <a:tr h="457200">
                <a:tc>
                  <a:txBody>
                    <a:bodyPr/>
                    <a:lstStyle/>
                    <a:p>
                      <a:r>
                        <a:rPr sz="1600">
                          <a:solidFill>
                            <a:srgbClr val="263238"/>
                          </a:solidFill>
                          <a:latin typeface="Calibri"/>
                        </a:rPr>
                        <a:t>Signos blandos o mecanismo de riesgo, con ITB menor de 0,9</a:t>
                      </a:r>
                    </a:p>
                  </a:txBody>
                  <a:tcPr>
                    <a:solidFill>
                      <a:srgbClr val="FFFFFF"/>
                    </a:solidFill>
                  </a:tcPr>
                </a:tc>
                <a:tc>
                  <a:txBody>
                    <a:bodyPr/>
                    <a:lstStyle/>
                    <a:p>
                      <a:r>
                        <a:rPr sz="1600">
                          <a:solidFill>
                            <a:srgbClr val="263238"/>
                          </a:solidFill>
                          <a:latin typeface="Calibri"/>
                        </a:rPr>
                        <a:t>Angio-TC, junto con el TC de cuerpo entero si hay politrauma</a:t>
                      </a:r>
                    </a:p>
                  </a:txBody>
                  <a:tcPr>
                    <a:solidFill>
                      <a:srgbClr val="FFFFFF"/>
                    </a:solidFill>
                  </a:tcPr>
                </a:tc>
                <a:tc>
                  <a:txBody>
                    <a:bodyPr/>
                    <a:lstStyle/>
                    <a:p>
                      <a:r>
                        <a:rPr sz="1600">
                          <a:solidFill>
                            <a:srgbClr val="263238"/>
                          </a:solidFill>
                          <a:latin typeface="Calibri"/>
                        </a:rPr>
                        <a:t>[r2][r5]</a:t>
                      </a:r>
                    </a:p>
                  </a:txBody>
                  <a:tcPr>
                    <a:solidFill>
                      <a:srgbClr val="FFFFFF"/>
                    </a:solidFill>
                  </a:tcPr>
                </a:tc>
              </a:tr>
              <a:tr h="457200">
                <a:tc>
                  <a:txBody>
                    <a:bodyPr/>
                    <a:lstStyle/>
                    <a:p>
                      <a:r>
                        <a:rPr sz="1600">
                          <a:solidFill>
                            <a:srgbClr val="263238"/>
                          </a:solidFill>
                          <a:latin typeface="Calibri"/>
                        </a:rPr>
                        <a:t>Sin signos, pulsos palpables e ITB de 0,9 o más</a:t>
                      </a:r>
                    </a:p>
                  </a:txBody>
                  <a:tcPr>
                    <a:solidFill>
                      <a:srgbClr val="EEF3F4"/>
                    </a:solidFill>
                  </a:tcPr>
                </a:tc>
                <a:tc>
                  <a:txBody>
                    <a:bodyPr/>
                    <a:lstStyle/>
                    <a:p>
                      <a:r>
                        <a:rPr sz="1600">
                          <a:solidFill>
                            <a:srgbClr val="263238"/>
                          </a:solidFill>
                          <a:latin typeface="Calibri"/>
                        </a:rPr>
                        <a:t>Observación con examen seriado; sensibilidad de 100 % en luxación de rodilla</a:t>
                      </a:r>
                    </a:p>
                  </a:txBody>
                  <a:tcPr>
                    <a:solidFill>
                      <a:srgbClr val="EEF3F4"/>
                    </a:solidFill>
                  </a:tcPr>
                </a:tc>
                <a:tc>
                  <a:txBody>
                    <a:bodyPr/>
                    <a:lstStyle/>
                    <a:p>
                      <a:r>
                        <a:rPr sz="1600">
                          <a:solidFill>
                            <a:srgbClr val="263238"/>
                          </a:solidFill>
                          <a:latin typeface="Calibri"/>
                        </a:rPr>
                        <a:t>[r14][r40]</a:t>
                      </a:r>
                    </a:p>
                  </a:txBody>
                  <a:tcPr>
                    <a:solidFill>
                      <a:srgbClr val="EEF3F4"/>
                    </a:solidFill>
                  </a:tcPr>
                </a:tc>
              </a:tr>
              <a:tr h="457200">
                <a:tc>
                  <a:txBody>
                    <a:bodyPr/>
                    <a:lstStyle/>
                    <a:p>
                      <a:r>
                        <a:rPr sz="1600">
                          <a:solidFill>
                            <a:srgbClr val="263238"/>
                          </a:solidFill>
                          <a:latin typeface="Calibri"/>
                        </a:rPr>
                        <a:t>Pulso distinto del lado sano tras alinear y entablillar</a:t>
                      </a:r>
                    </a:p>
                  </a:txBody>
                  <a:tcPr>
                    <a:solidFill>
                      <a:srgbClr val="FFFFFF"/>
                    </a:solidFill>
                  </a:tcPr>
                </a:tc>
                <a:tc>
                  <a:txBody>
                    <a:bodyPr/>
                    <a:lstStyle/>
                    <a:p>
                      <a:r>
                        <a:rPr sz="1600">
                          <a:solidFill>
                            <a:srgbClr val="263238"/>
                          </a:solidFill>
                          <a:latin typeface="Calibri"/>
                        </a:rPr>
                        <a:t>Sospechar lesión hasta que la angio-TC lo descarte</a:t>
                      </a:r>
                    </a:p>
                  </a:txBody>
                  <a:tcPr>
                    <a:solidFill>
                      <a:srgbClr val="FFFFFF"/>
                    </a:solidFill>
                  </a:tcPr>
                </a:tc>
                <a:tc>
                  <a:txBody>
                    <a:bodyPr/>
                    <a:lstStyle/>
                    <a:p>
                      <a:r>
                        <a:rPr sz="1600">
                          <a:solidFill>
                            <a:srgbClr val="263238"/>
                          </a:solidFill>
                          <a:latin typeface="Calibri"/>
                        </a:rPr>
                        <a:t>[r5]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Angio-TC, ecografía y angiografía: cuál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Fox N et al. J Trauma Acute Care Surg. 2012. doi:10.1097/TA.0b013e31827018e4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Angio-TC: el estudio de elección.</a:t>
            </a:r>
          </a:p>
          <a:p>
            <a:pPr marL="347472" indent="-347472">
              <a:spcAft>
                <a:spcPts val="1400"/>
              </a:spcAft>
              <a:buChar char="•"/>
            </a:pPr>
            <a:r>
              <a:rPr sz="2800">
                <a:solidFill>
                  <a:srgbClr val="263238"/>
                </a:solidFill>
                <a:latin typeface="Calibri"/>
              </a:rPr>
              <a:t>La guía EAST la señala como el estudio de elección cuando se necesita imagen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Angio-TC en trauma de extremidad: sensibilidad y especificidad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Jens S et al. Eur J Vasc Endovasc Surg. 2013. doi:10.1016/j.ejvs.2013.04.034</a:t>
            </a:r>
          </a:p>
          <a:p>
            <a:r>
              <a:rPr sz="1000">
                <a:solidFill>
                  <a:srgbClr val="5A6469"/>
                </a:solidFill>
                <a:latin typeface="Calibri"/>
              </a:rPr>
              <a:t>[r1] Inaba K et al. J Trauma. 2011. doi:10.1097/TA.0b013e3182118384</a:t>
            </a:r>
          </a:p>
          <a:p>
            <a:r>
              <a:rPr sz="1000">
                <a:solidFill>
                  <a:srgbClr val="5A6469"/>
                </a:solidFill>
                <a:latin typeface="Calibri"/>
              </a:rPr>
              <a:t>[r3] Robbertze R et al. World J Surg. 2025. doi:10.1002/wjs.12623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estudio pedir y qué esperar de él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Robbertze R et al. World J Surg. 2025. doi:10.1002/wjs.12623</a:t>
            </a:r>
          </a:p>
          <a:p>
            <a:r>
              <a:rPr sz="800">
                <a:solidFill>
                  <a:srgbClr val="5A6469"/>
                </a:solidFill>
                <a:latin typeface="Calibri"/>
              </a:rPr>
              <a:t>[r4] deSouza IS et al. Acad Emerg Med. 2017. doi:10.1111/acem.13227</a:t>
            </a:r>
          </a:p>
          <a:p>
            <a:r>
              <a:rPr sz="800">
                <a:solidFill>
                  <a:srgbClr val="5A6469"/>
                </a:solidFill>
                <a:latin typeface="Calibri"/>
              </a:rPr>
              <a:t>[r5] British Orthopaedic Association. 2026.</a:t>
            </a:r>
          </a:p>
          <a:p>
            <a:r>
              <a:rPr sz="800">
                <a:solidFill>
                  <a:srgbClr val="5A6469"/>
                </a:solidFill>
                <a:latin typeface="Calibri"/>
              </a:rPr>
              <a:t>[r28] Fox N et al. J Trauma Acute Care Surg. 2012. doi:10.1097/TA.0b013e31827018e4</a:t>
            </a:r>
          </a:p>
          <a:p>
            <a:r>
              <a:rPr sz="800">
                <a:solidFill>
                  <a:srgbClr val="5A6469"/>
                </a:solidFill>
                <a:latin typeface="Calibri"/>
              </a:rPr>
              <a:t>[r29] Constantinescu D et al. J Am Acad Orthop Surg. 2023. doi:10.5435/JAAOS-D-22-00339</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Rendimiento documentado</a:t>
                      </a:r>
                    </a:p>
                  </a:txBody>
                  <a:tcPr>
                    <a:solidFill>
                      <a:srgbClr val="0F5F6B"/>
                    </a:solidFill>
                  </a:tcPr>
                </a:tc>
                <a:tc>
                  <a:txBody>
                    <a:bodyPr/>
                    <a:lstStyle/>
                    <a:p>
                      <a:r>
                        <a:rPr sz="1600" b="1">
                          <a:solidFill>
                            <a:srgbClr val="FFFFFF"/>
                          </a:solidFill>
                          <a:latin typeface="Calibri"/>
                        </a:rPr>
                        <a:t>Cuándo</a:t>
                      </a:r>
                    </a:p>
                  </a:txBody>
                  <a:tcPr>
                    <a:solidFill>
                      <a:srgbClr val="0F5F6B"/>
                    </a:solidFill>
                  </a:tcPr>
                </a:tc>
              </a:tr>
              <a:tr h="457200">
                <a:tc>
                  <a:txBody>
                    <a:bodyPr/>
                    <a:lstStyle/>
                    <a:p>
                      <a:r>
                        <a:rPr sz="1600">
                          <a:solidFill>
                            <a:srgbClr val="263238"/>
                          </a:solidFill>
                          <a:latin typeface="Calibri"/>
                        </a:rPr>
                        <a:t>Angio-TC</a:t>
                      </a:r>
                    </a:p>
                  </a:txBody>
                  <a:tcPr>
                    <a:solidFill>
                      <a:srgbClr val="EEF3F4"/>
                    </a:solidFill>
                  </a:tcPr>
                </a:tc>
                <a:tc>
                  <a:txBody>
                    <a:bodyPr/>
                    <a:lstStyle/>
                    <a:p>
                      <a:r>
                        <a:rPr sz="1600">
                          <a:solidFill>
                            <a:srgbClr val="263238"/>
                          </a:solidFill>
                          <a:latin typeface="Calibri"/>
                        </a:rPr>
                        <a:t>Sensibilidad de 96,2 %, especificidad de 99,2 %; 4,2 % no diagnósticas [r44]</a:t>
                      </a:r>
                    </a:p>
                  </a:txBody>
                  <a:tcPr>
                    <a:solidFill>
                      <a:srgbClr val="EEF3F4"/>
                    </a:solidFill>
                  </a:tcPr>
                </a:tc>
                <a:tc>
                  <a:txBody>
                    <a:bodyPr/>
                    <a:lstStyle/>
                    <a:p>
                      <a:r>
                        <a:rPr sz="1600">
                          <a:solidFill>
                            <a:srgbClr val="263238"/>
                          </a:solidFill>
                          <a:latin typeface="Calibri"/>
                        </a:rPr>
                        <a:t>Signos blandos o ITB bajo; con TC de cuerpo entero en el politrauma [r5]</a:t>
                      </a:r>
                    </a:p>
                  </a:txBody>
                  <a:tcPr>
                    <a:solidFill>
                      <a:srgbClr val="EEF3F4"/>
                    </a:solidFill>
                  </a:tcPr>
                </a:tc>
              </a:tr>
              <a:tr h="457200">
                <a:tc>
                  <a:txBody>
                    <a:bodyPr/>
                    <a:lstStyle/>
                    <a:p>
                      <a:r>
                        <a:rPr sz="1600">
                          <a:solidFill>
                            <a:srgbClr val="263238"/>
                          </a:solidFill>
                          <a:latin typeface="Calibri"/>
                        </a:rPr>
                        <a:t>Ecografía Doppler o dúplex</a:t>
                      </a:r>
                    </a:p>
                  </a:txBody>
                  <a:tcPr>
                    <a:solidFill>
                      <a:srgbClr val="FFFFFF"/>
                    </a:solidFill>
                  </a:tcPr>
                </a:tc>
                <a:tc>
                  <a:txBody>
                    <a:bodyPr/>
                    <a:lstStyle/>
                    <a:p>
                      <a:r>
                        <a:rPr sz="1600">
                          <a:solidFill>
                            <a:srgbClr val="263238"/>
                          </a:solidFill>
                          <a:latin typeface="Calibri"/>
                        </a:rPr>
                        <a:t>Probabilidad posterior de 89 % si es positiva y de 5 % si es negativa [r4]</a:t>
                      </a:r>
                    </a:p>
                  </a:txBody>
                  <a:tcPr>
                    <a:solidFill>
                      <a:srgbClr val="FFFFFF"/>
                    </a:solidFill>
                  </a:tcPr>
                </a:tc>
                <a:tc>
                  <a:txBody>
                    <a:bodyPr/>
                    <a:lstStyle/>
                    <a:p>
                      <a:r>
                        <a:rPr sz="1600">
                          <a:solidFill>
                            <a:srgbClr val="263238"/>
                          </a:solidFill>
                          <a:latin typeface="Calibri"/>
                        </a:rPr>
                        <a:t>Cuando no hay angio-TC o como apoyo en herida penetrante (opinión experta)</a:t>
                      </a:r>
                    </a:p>
                  </a:txBody>
                  <a:tcPr>
                    <a:solidFill>
                      <a:srgbClr val="FFFFFF"/>
                    </a:solidFill>
                  </a:tcPr>
                </a:tc>
              </a:tr>
              <a:tr h="457200">
                <a:tc>
                  <a:txBody>
                    <a:bodyPr/>
                    <a:lstStyle/>
                    <a:p>
                      <a:r>
                        <a:rPr sz="1600">
                          <a:solidFill>
                            <a:srgbClr val="263238"/>
                          </a:solidFill>
                          <a:latin typeface="Calibri"/>
                        </a:rPr>
                        <a:t>Angiografía convencional</a:t>
                      </a:r>
                    </a:p>
                  </a:txBody>
                  <a:tcPr>
                    <a:solidFill>
                      <a:srgbClr val="EEF3F4"/>
                    </a:solidFill>
                  </a:tcPr>
                </a:tc>
                <a:tc>
                  <a:txBody>
                    <a:bodyPr/>
                    <a:lstStyle/>
                    <a:p>
                      <a:r>
                        <a:rPr sz="1600">
                          <a:solidFill>
                            <a:srgbClr val="263238"/>
                          </a:solidFill>
                          <a:latin typeface="Calibri"/>
                        </a:rPr>
                        <a:t>La más usada en luxación de rodilla (91,7 %) [r29]</a:t>
                      </a:r>
                    </a:p>
                  </a:txBody>
                  <a:tcPr>
                    <a:solidFill>
                      <a:srgbClr val="EEF3F4"/>
                    </a:solidFill>
                  </a:tcPr>
                </a:tc>
                <a:tc>
                  <a:txBody>
                    <a:bodyPr/>
                    <a:lstStyle/>
                    <a:p>
                      <a:r>
                        <a:rPr sz="1600">
                          <a:solidFill>
                            <a:srgbClr val="263238"/>
                          </a:solidFill>
                          <a:latin typeface="Calibri"/>
                        </a:rPr>
                        <a:t>Hoy, planificación endovascular o estudio no diagnóstico (opinión experta)</a:t>
                      </a:r>
                    </a:p>
                  </a:txBody>
                  <a:tcPr>
                    <a:solidFill>
                      <a:srgbClr val="EEF3F4"/>
                    </a:solidFill>
                  </a:tcPr>
                </a:tc>
              </a:tr>
              <a:tr h="457200">
                <a:tc>
                  <a:txBody>
                    <a:bodyPr/>
                    <a:lstStyle/>
                    <a:p>
                      <a:r>
                        <a:rPr sz="1600">
                          <a:solidFill>
                            <a:srgbClr val="263238"/>
                          </a:solidFill>
                          <a:latin typeface="Calibri"/>
                        </a:rPr>
                        <a:t>ITB / API</a:t>
                      </a:r>
                    </a:p>
                  </a:txBody>
                  <a:tcPr>
                    <a:solidFill>
                      <a:srgbClr val="FFFFFF"/>
                    </a:solidFill>
                  </a:tcPr>
                </a:tc>
                <a:tc>
                  <a:txBody>
                    <a:bodyPr/>
                    <a:lstStyle/>
                    <a:p>
                      <a:r>
                        <a:rPr sz="1600">
                          <a:solidFill>
                            <a:srgbClr val="263238"/>
                          </a:solidFill>
                          <a:latin typeface="Calibri"/>
                        </a:rPr>
                        <a:t>Sensibilidad de 100 % y especificidad de 83,8 % a 85,9 % en 151 pacientes [r3]</a:t>
                      </a:r>
                    </a:p>
                  </a:txBody>
                  <a:tcPr>
                    <a:solidFill>
                      <a:srgbClr val="FFFFFF"/>
                    </a:solidFill>
                  </a:tcPr>
                </a:tc>
                <a:tc>
                  <a:txBody>
                    <a:bodyPr/>
                    <a:lstStyle/>
                    <a:p>
                      <a:r>
                        <a:rPr sz="1600">
                          <a:solidFill>
                            <a:srgbClr val="263238"/>
                          </a:solidFill>
                          <a:latin typeface="Calibri"/>
                        </a:rPr>
                        <a:t>Tamizaje antes de decidir imagen [r28]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 la extremidad lesionada a la sala o a la observación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British Orthopaedic Association. 2026.</a:t>
            </a:r>
          </a:p>
          <a:p>
            <a:r>
              <a:rPr sz="1000">
                <a:solidFill>
                  <a:srgbClr val="5A6469"/>
                </a:solidFill>
                <a:latin typeface="Calibri"/>
              </a:rPr>
              <a:t>[r28] Fox N et al. J Trauma Acute Care Surg. 2012. doi:10.1097/TA.0b013e31827018e4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Algoritmo construido por el redactor a partir de la BOAST 2026 [r5], la guía EAST [r28] y los estudios de ITB citados en los bloques anteriores.</a:t>
            </a:r>
          </a:p>
          <a:p>
            <a:pPr marL="347472" indent="-347472">
              <a:spcAft>
                <a:spcPts val="1400"/>
              </a:spcAft>
              <a:buChar char="•"/>
            </a:pPr>
            <a:r>
              <a:rPr sz="2400">
                <a:solidFill>
                  <a:srgbClr val="263238"/>
                </a:solidFill>
                <a:latin typeface="Calibri"/>
              </a:rPr>
              <a:t>Es un apoyo de estudio; tu hospital tiene su protocolo.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Extremidad lesionada con riesgo vascular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British Orthopaedic Association. 2026.</a:t>
            </a:r>
          </a:p>
          <a:p>
            <a:r>
              <a:rPr sz="800">
                <a:solidFill>
                  <a:srgbClr val="5A6469"/>
                </a:solidFill>
                <a:latin typeface="Calibri"/>
              </a:rPr>
              <a:t>[r38] Frykberg ER et al. J Trauma. 1991. doi:10.1097/00005373-199104000-00009</a:t>
            </a:r>
          </a:p>
          <a:p>
            <a:r>
              <a:rPr sz="800">
                <a:solidFill>
                  <a:srgbClr val="5A6469"/>
                </a:solidFill>
                <a:latin typeface="Calibri"/>
              </a:rPr>
              <a:t>[r2] Kantor AH et al. J Bone Joint Surg Am. 2025. doi:10.2106/JBJS.24.00545</a:t>
            </a:r>
          </a:p>
          <a:p>
            <a:r>
              <a:rPr sz="800">
                <a:solidFill>
                  <a:srgbClr val="5A6469"/>
                </a:solidFill>
                <a:latin typeface="Calibri"/>
              </a:rPr>
              <a:t>[r3] Robbertze R et al. World J Surg. 2025. doi:10.1002/wjs.12623</a:t>
            </a:r>
          </a:p>
          <a:p>
            <a:r>
              <a:rPr sz="800">
                <a:solidFill>
                  <a:srgbClr val="5A6469"/>
                </a:solidFill>
                <a:latin typeface="Calibri"/>
              </a:rPr>
              <a:t>[r39] Miranda FE et al. J Trauma. 2002. doi:10.1097/00005373-200202000-00008</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de extremidad (penetrante o contuso de riesgo): controla la hemorragia y documenta el examen arterial y nervioso con la hora [r5]</a:t>
            </a:r>
          </a:p>
        </p:txBody>
      </p:sp>
      <p:sp>
        <p:nvSpPr>
          <p:cNvPr id="7" name="Decision 6"/>
          <p:cNvSpPr/>
          <p:nvPr/>
        </p:nvSpPr>
        <p:spPr>
          <a:xfrm>
            <a:off x="4572000" y="189075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¿Sangrado que no se controla con inestabilidad, o herida penetrante con signos duros (sangrado activo, hematoma que crece, frémito o soplo)? [r5][r38]</a:t>
            </a:r>
          </a:p>
        </p:txBody>
      </p:sp>
      <p:sp>
        <p:nvSpPr>
          <p:cNvPr id="8" name="Rectangle 7"/>
          <p:cNvSpPr/>
          <p:nvPr/>
        </p:nvSpPr>
        <p:spPr>
          <a:xfrm>
            <a:off x="2987040" y="2417673"/>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Quirófano ya, sin imagen previa y con reanimación simultánea si está inestable [r5][r38]; consultores de ortopedia y de vascular o plástica; shunt si hace falta; la revascularización empieza dentro de 1 hora de la llegada [r5]</a:t>
            </a:r>
          </a:p>
        </p:txBody>
      </p:sp>
      <p:sp>
        <p:nvSpPr>
          <p:cNvPr id="9" name="Decision 8"/>
          <p:cNvSpPr/>
          <p:nvPr/>
        </p:nvSpPr>
        <p:spPr>
          <a:xfrm>
            <a:off x="6339839" y="2417673"/>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miembro está deformado y sin pulso, o el pulso es distinto al del lado sano? [r5]</a:t>
            </a:r>
          </a:p>
        </p:txBody>
      </p:sp>
      <p:sp>
        <p:nvSpPr>
          <p:cNvPr id="10" name="Rectangle 9"/>
          <p:cNvSpPr/>
          <p:nvPr/>
        </p:nvSpPr>
        <p:spPr>
          <a:xfrm>
            <a:off x="4754880" y="2944589"/>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Realinea y entablilla; repite y documenta el examen arterial [r5]</a:t>
            </a:r>
          </a:p>
        </p:txBody>
      </p:sp>
      <p:sp>
        <p:nvSpPr>
          <p:cNvPr id="11" name="Decision 10"/>
          <p:cNvSpPr/>
          <p:nvPr/>
        </p:nvSpPr>
        <p:spPr>
          <a:xfrm>
            <a:off x="4572000" y="332658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¿Sigue sin pulso o con isquemia, o hay signos blandos o mecanismo de riesgo (luxación de rodilla, meseta IV a VI)? [r5][r2]</a:t>
            </a:r>
          </a:p>
        </p:txBody>
      </p:sp>
      <p:sp>
        <p:nvSpPr>
          <p:cNvPr id="12" name="Rectangle 11"/>
          <p:cNvSpPr/>
          <p:nvPr/>
        </p:nvSpPr>
        <p:spPr>
          <a:xfrm>
            <a:off x="4754880" y="385350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Mide el ITB (umbral de 0,9) [r3]</a:t>
            </a:r>
          </a:p>
        </p:txBody>
      </p:sp>
      <p:sp>
        <p:nvSpPr>
          <p:cNvPr id="13" name="Decision 12"/>
          <p:cNvSpPr/>
          <p:nvPr/>
        </p:nvSpPr>
        <p:spPr>
          <a:xfrm>
            <a:off x="4572000" y="4235500"/>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¿ITB por debajo de 0,9 [r3] (0,9 o menos en la meseta [r2]), pulso distinto del sano o isquemia que persiste tras alinear [r5]?</a:t>
            </a:r>
          </a:p>
        </p:txBody>
      </p:sp>
      <p:sp>
        <p:nvSpPr>
          <p:cNvPr id="14" name="Rectangle 13"/>
          <p:cNvSpPr/>
          <p:nvPr/>
        </p:nvSpPr>
        <p:spPr>
          <a:xfrm>
            <a:off x="4754880" y="4762416"/>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Angio-TC, junto con el TC de cuerpo entero si hay politrauma [r5]</a:t>
            </a:r>
          </a:p>
        </p:txBody>
      </p:sp>
      <p:sp>
        <p:nvSpPr>
          <p:cNvPr id="15" name="Decision 14"/>
          <p:cNvSpPr/>
          <p:nvPr/>
        </p:nvSpPr>
        <p:spPr>
          <a:xfrm>
            <a:off x="4572000" y="5144414"/>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¿La angio-TC muestra lesión?</a:t>
            </a:r>
          </a:p>
        </p:txBody>
      </p:sp>
      <p:sp>
        <p:nvSpPr>
          <p:cNvPr id="16" name="Rectangle 15"/>
          <p:cNvSpPr/>
          <p:nvPr/>
        </p:nvSpPr>
        <p:spPr>
          <a:xfrm>
            <a:off x="2987040" y="567133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Consultor de ortopedia y vascular o plástica; shunt, estabilización del hueso, reparación definitiva y fasciotomía a considerar siempre [r5]</a:t>
            </a:r>
          </a:p>
        </p:txBody>
      </p:sp>
      <p:sp>
        <p:nvSpPr>
          <p:cNvPr id="17" name="Rounded Rectangle 16"/>
          <p:cNvSpPr/>
          <p:nvPr/>
        </p:nvSpPr>
        <p:spPr>
          <a:xfrm>
            <a:off x="652272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Observación con examen seriado documentado: 23 horas en luxación de rodilla sin signos [r39]; al menos 48 horas en KD-IV [r30]</a:t>
            </a:r>
          </a:p>
        </p:txBody>
      </p:sp>
      <p:cxnSp>
        <p:nvCxnSpPr>
          <p:cNvPr id="18" name="Connector 17"/>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7" idx="2"/>
            <a:endCxn id="8" idx="0"/>
          </p:cNvCxnSpPr>
          <p:nvPr/>
        </p:nvCxnSpPr>
        <p:spPr>
          <a:xfrm flipH="1">
            <a:off x="4358640" y="230794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004816" y="23006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1" name="Connector 20"/>
          <p:cNvCxnSpPr>
            <a:stCxn id="7" idx="2"/>
            <a:endCxn id="9" idx="0"/>
          </p:cNvCxnSpPr>
          <p:nvPr/>
        </p:nvCxnSpPr>
        <p:spPr>
          <a:xfrm>
            <a:off x="6126480" y="230794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6800087" y="23006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3" name="Connector 22"/>
          <p:cNvCxnSpPr>
            <a:stCxn id="9" idx="2"/>
            <a:endCxn id="10" idx="0"/>
          </p:cNvCxnSpPr>
          <p:nvPr/>
        </p:nvCxnSpPr>
        <p:spPr>
          <a:xfrm flipH="1">
            <a:off x="6126480" y="2834860"/>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772655" y="282754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1" idx="0"/>
          </p:cNvCxnSpPr>
          <p:nvPr/>
        </p:nvCxnSpPr>
        <p:spPr>
          <a:xfrm flipH="1">
            <a:off x="6126480" y="2834860"/>
            <a:ext cx="1767839"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772655" y="296124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1" idx="0"/>
          </p:cNvCxnSpPr>
          <p:nvPr/>
        </p:nvCxnSpPr>
        <p:spPr>
          <a:xfrm flipH="1">
            <a:off x="6126480" y="321685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3209543"/>
            <a:ext cx="457200" cy="274320"/>
          </a:xfrm>
          <a:prstGeom prst="rect">
            <a:avLst/>
          </a:prstGeom>
          <a:noFill/>
        </p:spPr>
        <p:txBody>
          <a:bodyPr wrap="square">
            <a:spAutoFit/>
          </a:bodyPr>
          <a:lstStyle/>
          <a:p>
            <a:r>
              <a:rPr sz="1200" b="1">
                <a:solidFill>
                  <a:srgbClr val="D97706"/>
                </a:solidFill>
                <a:latin typeface="Calibri"/>
              </a:rPr>
              <a:t>repetir examen</a:t>
            </a:r>
          </a:p>
        </p:txBody>
      </p:sp>
      <p:cxnSp>
        <p:nvCxnSpPr>
          <p:cNvPr id="29" name="Connector 28"/>
          <p:cNvCxnSpPr>
            <a:stCxn id="11" idx="2"/>
            <a:endCxn id="12" idx="0"/>
          </p:cNvCxnSpPr>
          <p:nvPr/>
        </p:nvCxnSpPr>
        <p:spPr>
          <a:xfrm flipH="1">
            <a:off x="6126480" y="374377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373645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1" idx="2"/>
            <a:endCxn id="17" idx="0"/>
          </p:cNvCxnSpPr>
          <p:nvPr/>
        </p:nvCxnSpPr>
        <p:spPr>
          <a:xfrm>
            <a:off x="6126480" y="3743774"/>
            <a:ext cx="1767840" cy="192755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800088" y="437269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2" idx="2"/>
            <a:endCxn id="13" idx="0"/>
          </p:cNvCxnSpPr>
          <p:nvPr/>
        </p:nvCxnSpPr>
        <p:spPr>
          <a:xfrm flipH="1">
            <a:off x="6126480" y="412577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3" idx="2"/>
            <a:endCxn id="14" idx="0"/>
          </p:cNvCxnSpPr>
          <p:nvPr/>
        </p:nvCxnSpPr>
        <p:spPr>
          <a:xfrm flipH="1">
            <a:off x="6126480" y="46526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464537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3" idx="2"/>
            <a:endCxn id="17" idx="0"/>
          </p:cNvCxnSpPr>
          <p:nvPr/>
        </p:nvCxnSpPr>
        <p:spPr>
          <a:xfrm>
            <a:off x="6126480" y="4652687"/>
            <a:ext cx="1767840" cy="1018643"/>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8" y="49634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8" name="Connector 37"/>
          <p:cNvCxnSpPr>
            <a:stCxn id="14" idx="2"/>
            <a:endCxn id="15" idx="0"/>
          </p:cNvCxnSpPr>
          <p:nvPr/>
        </p:nvCxnSpPr>
        <p:spPr>
          <a:xfrm flipH="1">
            <a:off x="6126480" y="503468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a:stCxn id="15" idx="2"/>
            <a:endCxn id="16" idx="0"/>
          </p:cNvCxnSpPr>
          <p:nvPr/>
        </p:nvCxnSpPr>
        <p:spPr>
          <a:xfrm flipH="1">
            <a:off x="4358640" y="55616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5004816" y="555428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5" idx="2"/>
            <a:endCxn id="17" idx="0"/>
          </p:cNvCxnSpPr>
          <p:nvPr/>
        </p:nvCxnSpPr>
        <p:spPr>
          <a:xfrm>
            <a:off x="6126480" y="5561601"/>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800088" y="5554286"/>
            <a:ext cx="457200" cy="274320"/>
          </a:xfrm>
          <a:prstGeom prst="rect">
            <a:avLst/>
          </a:prstGeom>
          <a:noFill/>
        </p:spPr>
        <p:txBody>
          <a:bodyPr wrap="square">
            <a:spAutoFit/>
          </a:bodyPr>
          <a:lstStyle/>
          <a:p>
            <a:r>
              <a:rPr sz="1200" b="1">
                <a:solidFill>
                  <a:srgbClr val="D97706"/>
                </a:solidFill>
                <a:latin typeface="Calibri"/>
              </a:rPr>
              <a:t>no</a:t>
            </a:r>
          </a:p>
        </p:txBody>
      </p:sp>
      <p:sp>
        <p:nvSpPr>
          <p:cNvPr id="43" name="TextBox 4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control, shunt, orden de la cirugía, reparación y fasciotomía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British Orthopaedic Association. 2026.</a:t>
            </a:r>
          </a:p>
          <a:p>
            <a:r>
              <a:rPr sz="800">
                <a:solidFill>
                  <a:srgbClr val="5A6469"/>
                </a:solidFill>
                <a:latin typeface="Calibri"/>
              </a:rPr>
              <a:t>[r8] Wlodarczyk JR et al. J Trauma Acute Care Surg. 2018. doi:10.1097/TA.0000000000002065</a:t>
            </a:r>
          </a:p>
          <a:p>
            <a:r>
              <a:rPr sz="800">
                <a:solidFill>
                  <a:srgbClr val="5A6469"/>
                </a:solidFill>
                <a:latin typeface="Calibri"/>
              </a:rPr>
              <a:t>[r9] Farber A et al. Injury. 2012. doi:10.1016/j.injury.2011.06.006</a:t>
            </a:r>
          </a:p>
          <a:p>
            <a:r>
              <a:rPr sz="800">
                <a:solidFill>
                  <a:srgbClr val="5A6469"/>
                </a:solidFill>
                <a:latin typeface="Calibri"/>
              </a:rPr>
              <a:t>[r10] Ritenour AE et al. J Trauma. 2008. doi:10.1097/TA.0b013e3181607750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a:t>
            </a:r>
          </a:p>
          <a:p>
            <a:pPr marL="347472" indent="-347472">
              <a:spcAft>
                <a:spcPts val="1400"/>
              </a:spcAft>
              <a:buChar char="•"/>
            </a:pPr>
            <a:r>
              <a:rPr sz="2800">
                <a:solidFill>
                  <a:srgbClr val="263238"/>
                </a:solidFill>
                <a:latin typeface="Calibri"/>
              </a:rPr>
              <a:t>Control de la hemorragia y de la fisiología.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Shunt y secuencia: tasas observadas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Wlodarczyk JR et al. J Trauma Acute Care Surg. 2018. doi:10.1097/TA.0000000000002065</a:t>
            </a:r>
          </a:p>
          <a:p>
            <a:r>
              <a:rPr sz="1000">
                <a:solidFill>
                  <a:srgbClr val="5A6469"/>
                </a:solidFill>
                <a:latin typeface="Calibri"/>
              </a:rPr>
              <a:t>[r19] Glass GE et al. J Plast Reconstr Aesthet Surg. 2009. doi:10.1016/j.bjps.2008.11.117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Torniquete: mortalidad según el momento de colocación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[r46] Kragh JF Jr et al. Ann Surg. 2009. doi:10.1097/SLA.0b013e31818842ba</a:t>
            </a:r>
          </a:p>
          <a:p>
            <a:r>
              <a:rPr sz="1000">
                <a:solidFill>
                  <a:srgbClr val="5A6469"/>
                </a:solidFill>
                <a:latin typeface="Calibri"/>
              </a:rPr>
              <a:t>[r45] Scerbo MH et al. J Trauma Acute Care Surg. 2017. doi:10.1097/TA.0000000000001666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explicada: shunt, abordaje de la poplítea, fasciotomía y la supracondílea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Inaba K et al. J Trauma. 2011. doi:10.1097/TA.0b013e3182118384</a:t>
            </a:r>
          </a:p>
          <a:p>
            <a:r>
              <a:rPr sz="800">
                <a:solidFill>
                  <a:srgbClr val="5A6469"/>
                </a:solidFill>
                <a:latin typeface="Calibri"/>
              </a:rPr>
              <a:t>[r2] Kantor AH et al. J Bone Joint Surg Am. 2025. doi:10.2106/JBJS.24.00545</a:t>
            </a:r>
          </a:p>
          <a:p>
            <a:r>
              <a:rPr sz="800">
                <a:solidFill>
                  <a:srgbClr val="5A6469"/>
                </a:solidFill>
                <a:latin typeface="Calibri"/>
              </a:rPr>
              <a:t>[r5] British Orthopaedic Association. 2026.</a:t>
            </a:r>
          </a:p>
          <a:p>
            <a:r>
              <a:rPr sz="800">
                <a:solidFill>
                  <a:srgbClr val="5A6469"/>
                </a:solidFill>
                <a:latin typeface="Calibri"/>
              </a:rPr>
              <a:t>[r10] Ritenour AE et al. J Trauma. 2008. doi:10.1097/TA.0b013e3181607750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sección explica para entender; no sustituye al tutor ni al manual del dispositivo.</a:t>
            </a:r>
          </a:p>
          <a:p>
            <a:pPr marL="347472" indent="-347472">
              <a:spcAft>
                <a:spcPts val="1400"/>
              </a:spcAft>
              <a:buChar char="•"/>
            </a:pPr>
            <a:r>
              <a:rPr sz="2400">
                <a:solidFill>
                  <a:srgbClr val="263238"/>
                </a:solidFill>
                <a:latin typeface="Calibri"/>
              </a:rPr>
              <a:t>Lo que no tiene estudio que lo respalde va rotulado como práctica habitual / opinión experta y no lleva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quirúrgica explicada: shunt, abordaje de la poplítea, fasciotomía y la supracondílea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Kantor AH et al. J Bone Joint Surg Am. 2025. doi:10.2106/JBJS.24.00545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(6) Interpretar mal el ITB de una meseta tibial: 3 de cada 4 ITB bajos fueron falsos positivos, así que el ITB bajo no prueba la lesión…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Supracondílea con mano rosada y sin pulso: pulso a las 24 horas según la estrategia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[r52] Itte VN et al. Injury. 2026. doi:10.1016/j.injury.2026.113461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reperfusión, síndrome compartimental y amputación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Blaisdell FW. Cardiovasc Surg. 2002. doi:10.1177/096721090201000620</a:t>
            </a:r>
          </a:p>
          <a:p>
            <a:r>
              <a:rPr sz="1000">
                <a:solidFill>
                  <a:srgbClr val="5A6469"/>
                </a:solidFill>
                <a:latin typeface="Calibri"/>
              </a:rPr>
              <a:t>[r57] Gillani S et al. Injury. 2012. doi:10.1016/j.injury.2011.03.008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Isquemia-reperfusión.</a:t>
            </a:r>
          </a:p>
          <a:p>
            <a:pPr marL="347472" indent="-347472">
              <a:spcAft>
                <a:spcPts val="1400"/>
              </a:spcAft>
              <a:buChar char="•"/>
            </a:pPr>
            <a:r>
              <a:rPr sz="2400">
                <a:solidFill>
                  <a:srgbClr val="263238"/>
                </a:solidFill>
                <a:latin typeface="Calibri"/>
              </a:rPr>
              <a:t>Devolver el flujo a un músculo isquémico desata inflamación aguda: en el miembro, edema que empeora la lesión; a distancia, una respuesta que puede llevar a falla multiorgánica y a la muerte [r6][r57].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y desenlaces tras lesión arterial de extremidad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Singh Y et al. J Trauma Acute Care Surg. 2026. doi:10.1097/TA.0000000000004936</a:t>
            </a:r>
          </a:p>
          <a:p>
            <a:r>
              <a:rPr sz="800">
                <a:solidFill>
                  <a:srgbClr val="5A6469"/>
                </a:solidFill>
                <a:latin typeface="Calibri"/>
              </a:rPr>
              <a:t>[r12] Mullenix PS et al. J Vasc Surg. 2006. doi:10.1016/j.jvs.2006.02.052</a:t>
            </a:r>
          </a:p>
          <a:p>
            <a:r>
              <a:rPr sz="800">
                <a:solidFill>
                  <a:srgbClr val="5A6469"/>
                </a:solidFill>
                <a:latin typeface="Calibri"/>
              </a:rPr>
              <a:t>[r27] Tan TW et al. Vasc Endovascular Surg. 2011. doi:10.1177/1538574411415125</a:t>
            </a:r>
          </a:p>
          <a:p>
            <a:r>
              <a:rPr sz="800">
                <a:solidFill>
                  <a:srgbClr val="5A6469"/>
                </a:solidFill>
                <a:latin typeface="Calibri"/>
              </a:rPr>
              <a:t>[r48] Tung L et al. Injury. 2021. doi:10.1016/j.injury.2020.12.035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que predicen la amputación tras lesión arterial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Mullenix PS et al. J Vasc Surg. 2006. doi:10.1016/j.jvs.2006.02.052</a:t>
            </a:r>
          </a:p>
          <a:p>
            <a:r>
              <a:rPr sz="800">
                <a:solidFill>
                  <a:srgbClr val="5A6469"/>
                </a:solidFill>
                <a:latin typeface="Calibri"/>
              </a:rPr>
              <a:t>[r36] Moniz MP et al. Am Surg. 1997. PMID 8985067</a:t>
            </a:r>
          </a:p>
          <a:p>
            <a:r>
              <a:rPr sz="800">
                <a:solidFill>
                  <a:srgbClr val="5A6469"/>
                </a:solidFill>
                <a:latin typeface="Calibri"/>
              </a:rPr>
              <a:t>[r58] Chipman AM et al. Vascular. 2023. doi:10.1177/17085381211062726</a:t>
            </a:r>
          </a:p>
          <a:p>
            <a:r>
              <a:rPr sz="800">
                <a:solidFill>
                  <a:srgbClr val="5A6469"/>
                </a:solidFill>
                <a:latin typeface="Calibri"/>
              </a:rPr>
              <a:t>[r59] Alarhayem AQ et al. J Vasc Surg. 2019. doi:10.1016/j.jvs.2018.07.075</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Fractura asociada (poplítea)</a:t>
                      </a:r>
                    </a:p>
                  </a:txBody>
                  <a:tcPr>
                    <a:solidFill>
                      <a:srgbClr val="EEF3F4"/>
                    </a:solidFill>
                  </a:tcPr>
                </a:tc>
                <a:tc>
                  <a:txBody>
                    <a:bodyPr/>
                    <a:lstStyle/>
                    <a:p>
                      <a:r>
                        <a:rPr sz="1600">
                          <a:solidFill>
                            <a:srgbClr val="263238"/>
                          </a:solidFill>
                          <a:latin typeface="Calibri"/>
                        </a:rPr>
                        <a:t>OR 2,4 [r12]</a:t>
                      </a:r>
                    </a:p>
                  </a:txBody>
                  <a:tcPr>
                    <a:solidFill>
                      <a:srgbClr val="EEF3F4"/>
                    </a:solidFill>
                  </a:tcPr>
                </a:tc>
                <a:tc>
                  <a:txBody>
                    <a:bodyPr/>
                    <a:lstStyle/>
                    <a:p>
                      <a:r>
                        <a:rPr sz="1600">
                          <a:solidFill>
                            <a:srgbClr val="263238"/>
                          </a:solidFill>
                          <a:latin typeface="Calibri"/>
                        </a:rPr>
                        <a:t>NTDB, 1395 lesiones</a:t>
                      </a:r>
                    </a:p>
                  </a:txBody>
                  <a:tcPr>
                    <a:solidFill>
                      <a:srgbClr val="EEF3F4"/>
                    </a:solidFill>
                  </a:tcPr>
                </a:tc>
              </a:tr>
              <a:tr h="457200">
                <a:tc>
                  <a:txBody>
                    <a:bodyPr/>
                    <a:lstStyle/>
                    <a:p>
                      <a:r>
                        <a:rPr sz="1600">
                          <a:solidFill>
                            <a:srgbClr val="263238"/>
                          </a:solidFill>
                          <a:latin typeface="Calibri"/>
                        </a:rPr>
                        <a:t>Lesión compleja de partes blandas (poplítea)</a:t>
                      </a:r>
                    </a:p>
                  </a:txBody>
                  <a:tcPr>
                    <a:solidFill>
                      <a:srgbClr val="FFFFFF"/>
                    </a:solidFill>
                  </a:tcPr>
                </a:tc>
                <a:tc>
                  <a:txBody>
                    <a:bodyPr/>
                    <a:lstStyle/>
                    <a:p>
                      <a:r>
                        <a:rPr sz="1600">
                          <a:solidFill>
                            <a:srgbClr val="263238"/>
                          </a:solidFill>
                          <a:latin typeface="Calibri"/>
                        </a:rPr>
                        <a:t>OR 1,9 [r12]</a:t>
                      </a:r>
                    </a:p>
                  </a:txBody>
                  <a:tcPr>
                    <a:solidFill>
                      <a:srgbClr val="FFFFFF"/>
                    </a:solidFill>
                  </a:tcPr>
                </a:tc>
                <a:tc>
                  <a:txBody>
                    <a:bodyPr/>
                    <a:lstStyle/>
                    <a:p>
                      <a:r>
                        <a:rPr sz="1600">
                          <a:solidFill>
                            <a:srgbClr val="263238"/>
                          </a:solidFill>
                          <a:latin typeface="Calibri"/>
                        </a:rPr>
                        <a:t>NTDB</a:t>
                      </a:r>
                    </a:p>
                  </a:txBody>
                  <a:tcPr>
                    <a:solidFill>
                      <a:srgbClr val="FFFFFF"/>
                    </a:solidFill>
                  </a:tcPr>
                </a:tc>
              </a:tr>
              <a:tr h="457200">
                <a:tc>
                  <a:txBody>
                    <a:bodyPr/>
                    <a:lstStyle/>
                    <a:p>
                      <a:r>
                        <a:rPr sz="1600">
                          <a:solidFill>
                            <a:srgbClr val="263238"/>
                          </a:solidFill>
                          <a:latin typeface="Calibri"/>
                        </a:rPr>
                        <a:t>Lesión nerviosa (poplítea)</a:t>
                      </a:r>
                    </a:p>
                  </a:txBody>
                  <a:tcPr>
                    <a:solidFill>
                      <a:srgbClr val="EEF3F4"/>
                    </a:solidFill>
                  </a:tcPr>
                </a:tc>
                <a:tc>
                  <a:txBody>
                    <a:bodyPr/>
                    <a:lstStyle/>
                    <a:p>
                      <a:r>
                        <a:rPr sz="1600">
                          <a:solidFill>
                            <a:srgbClr val="263238"/>
                          </a:solidFill>
                          <a:latin typeface="Calibri"/>
                        </a:rPr>
                        <a:t>OR 1,7 [r12]</a:t>
                      </a:r>
                    </a:p>
                  </a:txBody>
                  <a:tcPr>
                    <a:solidFill>
                      <a:srgbClr val="EEF3F4"/>
                    </a:solidFill>
                  </a:tcPr>
                </a:tc>
                <a:tc>
                  <a:txBody>
                    <a:bodyPr/>
                    <a:lstStyle/>
                    <a:p>
                      <a:r>
                        <a:rPr sz="1600">
                          <a:solidFill>
                            <a:srgbClr val="263238"/>
                          </a:solidFill>
                          <a:latin typeface="Calibri"/>
                        </a:rPr>
                        <a:t>NTDB</a:t>
                      </a:r>
                    </a:p>
                  </a:txBody>
                  <a:tcPr>
                    <a:solidFill>
                      <a:srgbClr val="EEF3F4"/>
                    </a:solidFill>
                  </a:tcPr>
                </a:tc>
              </a:tr>
              <a:tr h="457200">
                <a:tc>
                  <a:txBody>
                    <a:bodyPr/>
                    <a:lstStyle/>
                    <a:p>
                      <a:r>
                        <a:rPr sz="1600">
                          <a:solidFill>
                            <a:srgbClr val="263238"/>
                          </a:solidFill>
                          <a:latin typeface="Calibri"/>
                        </a:rPr>
                        <a:t>Puntaje AIS de la extremidad (poplítea)</a:t>
                      </a:r>
                    </a:p>
                  </a:txBody>
                  <a:tcPr>
                    <a:solidFill>
                      <a:srgbClr val="FFFFFF"/>
                    </a:solidFill>
                  </a:tcPr>
                </a:tc>
                <a:tc>
                  <a:txBody>
                    <a:bodyPr/>
                    <a:lstStyle/>
                    <a:p>
                      <a:r>
                        <a:rPr sz="1600">
                          <a:solidFill>
                            <a:srgbClr val="263238"/>
                          </a:solidFill>
                          <a:latin typeface="Calibri"/>
                        </a:rPr>
                        <a:t>OR 1,6 [r12]</a:t>
                      </a:r>
                    </a:p>
                  </a:txBody>
                  <a:tcPr>
                    <a:solidFill>
                      <a:srgbClr val="FFFFFF"/>
                    </a:solidFill>
                  </a:tcPr>
                </a:tc>
                <a:tc>
                  <a:txBody>
                    <a:bodyPr/>
                    <a:lstStyle/>
                    <a:p>
                      <a:r>
                        <a:rPr sz="1600">
                          <a:solidFill>
                            <a:srgbClr val="263238"/>
                          </a:solidFill>
                          <a:latin typeface="Calibri"/>
                        </a:rPr>
                        <a:t>NTDB</a:t>
                      </a:r>
                    </a:p>
                  </a:txBody>
                  <a:tcPr>
                    <a:solidFill>
                      <a:srgbClr val="FFFFFF"/>
                    </a:solidFill>
                  </a:tcPr>
                </a:tc>
              </a:tr>
              <a:tr h="457200">
                <a:tc>
                  <a:txBody>
                    <a:bodyPr/>
                    <a:lstStyle/>
                    <a:p>
                      <a:r>
                        <a:rPr sz="1600">
                          <a:solidFill>
                            <a:srgbClr val="263238"/>
                          </a:solidFill>
                          <a:latin typeface="Calibri"/>
                        </a:rPr>
                        <a:t>2 o más fracturas de huesos largos</a:t>
                      </a:r>
                    </a:p>
                  </a:txBody>
                  <a:tcPr>
                    <a:solidFill>
                      <a:srgbClr val="EEF3F4"/>
                    </a:solidFill>
                  </a:tcPr>
                </a:tc>
                <a:tc>
                  <a:txBody>
                    <a:bodyPr/>
                    <a:lstStyle/>
                    <a:p>
                      <a:r>
                        <a:rPr sz="1600">
                          <a:solidFill>
                            <a:srgbClr val="263238"/>
                          </a:solidFill>
                          <a:latin typeface="Calibri"/>
                        </a:rPr>
                        <a:t>Predice amputación en femoral, poplítea y tibial [r36]</a:t>
                      </a:r>
                    </a:p>
                  </a:txBody>
                  <a:tcPr>
                    <a:solidFill>
                      <a:srgbClr val="EEF3F4"/>
                    </a:solidFill>
                  </a:tcPr>
                </a:tc>
                <a:tc>
                  <a:txBody>
                    <a:bodyPr/>
                    <a:lstStyle/>
                    <a:p>
                      <a:r>
                        <a:rPr sz="1600">
                          <a:solidFill>
                            <a:srgbClr val="263238"/>
                          </a:solidFill>
                          <a:latin typeface="Calibri"/>
                        </a:rPr>
                        <a:t>Serie de 52 lesiones</a:t>
                      </a:r>
                    </a:p>
                  </a:txBody>
                  <a:tcPr>
                    <a:solidFill>
                      <a:srgbClr val="EEF3F4"/>
                    </a:solidFill>
                  </a:tcPr>
                </a:tc>
              </a:tr>
              <a:tr h="457200">
                <a:tc>
                  <a:txBody>
                    <a:bodyPr/>
                    <a:lstStyle/>
                    <a:p>
                      <a:r>
                        <a:rPr sz="1600">
                          <a:solidFill>
                            <a:srgbClr val="263238"/>
                          </a:solidFill>
                          <a:latin typeface="Calibri"/>
                        </a:rPr>
                        <a:t>Tiempo hasta la reparación</a:t>
                      </a:r>
                    </a:p>
                  </a:txBody>
                  <a:tcPr>
                    <a:solidFill>
                      <a:srgbClr val="FFFFFF"/>
                    </a:solidFill>
                  </a:tcPr>
                </a:tc>
                <a:tc>
                  <a:txBody>
                    <a:bodyPr/>
                    <a:lstStyle/>
                    <a:p>
                      <a:r>
                        <a:rPr sz="1600">
                          <a:solidFill>
                            <a:srgbClr val="263238"/>
                          </a:solidFill>
                          <a:latin typeface="Calibri"/>
                        </a:rPr>
                        <a:t>6 % en menos de 60 min; 13,4 % entre 3 y 6 h [r59]</a:t>
                      </a:r>
                    </a:p>
                  </a:txBody>
                  <a:tcPr>
                    <a:solidFill>
                      <a:srgbClr val="FFFFFF"/>
                    </a:solidFill>
                  </a:tcPr>
                </a:tc>
                <a:tc>
                  <a:txBody>
                    <a:bodyPr/>
                    <a:lstStyle/>
                    <a:p>
                      <a:r>
                        <a:rPr sz="1600">
                          <a:solidFill>
                            <a:srgbClr val="263238"/>
                          </a:solidFill>
                          <a:latin typeface="Calibri"/>
                        </a:rPr>
                        <a:t>NTDB, 4406 pacientes</a:t>
                      </a:r>
                    </a:p>
                  </a:txBody>
                  <a:tcPr>
                    <a:solidFill>
                      <a:srgbClr val="FFFFFF"/>
                    </a:solidFill>
                  </a:tcPr>
                </a:tc>
              </a:tr>
              <a:tr h="457200">
                <a:tc>
                  <a:txBody>
                    <a:bodyPr/>
                    <a:lstStyle/>
                    <a:p>
                      <a:r>
                        <a:rPr sz="1600">
                          <a:solidFill>
                            <a:srgbClr val="263238"/>
                          </a:solidFill>
                          <a:latin typeface="Calibri"/>
                        </a:rPr>
                        <a:t>Contusión, aplastamiento, fractura y nervio (miembro superior)</a:t>
                      </a:r>
                    </a:p>
                  </a:txBody>
                  <a:tcPr>
                    <a:solidFill>
                      <a:srgbClr val="EEF3F4"/>
                    </a:solidFill>
                  </a:tcPr>
                </a:tc>
                <a:tc>
                  <a:txBody>
                    <a:bodyPr/>
                    <a:lstStyle/>
                    <a:p>
                      <a:r>
                        <a:rPr sz="1600">
                          <a:solidFill>
                            <a:srgbClr val="263238"/>
                          </a:solidFill>
                          <a:latin typeface="Calibri"/>
                        </a:rPr>
                        <a:t>Asociados con amputación [r58]</a:t>
                      </a:r>
                    </a:p>
                  </a:txBody>
                  <a:tcPr>
                    <a:solidFill>
                      <a:srgbClr val="EEF3F4"/>
                    </a:solidFill>
                  </a:tcPr>
                </a:tc>
                <a:tc>
                  <a:txBody>
                    <a:bodyPr/>
                    <a:lstStyle/>
                    <a:p>
                      <a:r>
                        <a:rPr sz="1600">
                          <a:solidFill>
                            <a:srgbClr val="263238"/>
                          </a:solidFill>
                          <a:latin typeface="Calibri"/>
                        </a:rPr>
                        <a:t>NTDB, 7908 pacientes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escalas de amputación, salvar o amputar y función a largo plazo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British Orthopaedic Association. 2026.</a:t>
            </a:r>
          </a:p>
          <a:p>
            <a:r>
              <a:rPr sz="800">
                <a:solidFill>
                  <a:srgbClr val="5A6469"/>
                </a:solidFill>
                <a:latin typeface="Calibri"/>
              </a:rPr>
              <a:t>[r11] Singh Y et al. J Trauma Acute Care Surg. 2026. doi:10.1097/TA.0000000000004936</a:t>
            </a:r>
          </a:p>
          <a:p>
            <a:r>
              <a:rPr sz="800">
                <a:solidFill>
                  <a:srgbClr val="5A6469"/>
                </a:solidFill>
                <a:latin typeface="Calibri"/>
              </a:rPr>
              <a:t>[r22] Bosse MJ et al. J Bone Joint Surg Am. 2001. doi:10.2106/00004623-200101000-00002</a:t>
            </a:r>
          </a:p>
          <a:p>
            <a:r>
              <a:rPr sz="800">
                <a:solidFill>
                  <a:srgbClr val="5A6469"/>
                </a:solidFill>
                <a:latin typeface="Calibri"/>
              </a:rPr>
              <a:t>[r37] Johansen K et al. J Trauma. 1990. doi:10.1097/00005373-199005000-00007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Escalas de gravedad del miembro.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Amputación según el tiempo hasta reparar la arteria del miembro inferior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[r59] Alarhayem AQ et al. J Vasc Surg. 2019. doi:10.1016/j.jvs.2018.07.075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LEAP a los 2 años: reconstrucción frente a amputación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[r62] Bosse MJ et al. N Engl J Med. 2002. doi:10.1056/NEJMoa012604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British Orthopaedic Association. 2026.</a:t>
            </a:r>
          </a:p>
          <a:p>
            <a:r>
              <a:rPr sz="800">
                <a:solidFill>
                  <a:srgbClr val="5A6469"/>
                </a:solidFill>
                <a:latin typeface="Calibri"/>
              </a:rPr>
              <a:t>[r23] British Orthopaedic Association. 2020.</a:t>
            </a:r>
          </a:p>
          <a:p>
            <a:r>
              <a:rPr sz="800">
                <a:solidFill>
                  <a:srgbClr val="5A6469"/>
                </a:solidFill>
                <a:latin typeface="Calibri"/>
              </a:rPr>
              <a:t>[r43] British Orthopaedic Association. 2025.</a:t>
            </a:r>
          </a:p>
          <a:p>
            <a:r>
              <a:rPr sz="800">
                <a:solidFill>
                  <a:srgbClr val="5A6469"/>
                </a:solidFill>
                <a:latin typeface="Calibri"/>
              </a:rPr>
              <a:t>[r62] Bosse MJ et al. N Engl J Med. 2002. doi:10.1056/NEJMoa012604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Primeras 72 horas: el miembro sigue en riesgo.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[r64] MacKenzie EJ et al. Results of a seven-year follow-up. 2005. PMID 16085622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Función a largo plazo.</a:t>
            </a:r>
          </a:p>
          <a:p>
            <a:pPr marL="347472" indent="-347472">
              <a:spcAft>
                <a:spcPts val="1400"/>
              </a:spcAft>
              <a:buChar char="•"/>
            </a:pPr>
            <a:r>
              <a:rPr sz="2400">
                <a:solidFill>
                  <a:srgbClr val="263238"/>
                </a:solidFill>
                <a:latin typeface="Calibri"/>
              </a:rPr>
              <a:t>En el seguimiento de LEAP a 7 años la discapacidad persistió y empeoró, y los autores ponen el acento en mejorar la atención posaguda de las secuelas que frenan la recuperación [r64].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British Orthopaedic Association. 2026.</a:t>
            </a:r>
          </a:p>
          <a:p>
            <a:r>
              <a:rPr sz="800">
                <a:solidFill>
                  <a:srgbClr val="5A6469"/>
                </a:solidFill>
                <a:latin typeface="Calibri"/>
              </a:rPr>
              <a:t>[r23] British Orthopaedic Association. 2020.</a:t>
            </a:r>
          </a:p>
          <a:p>
            <a:r>
              <a:rPr sz="800">
                <a:solidFill>
                  <a:srgbClr val="5A6469"/>
                </a:solidFill>
                <a:latin typeface="Calibri"/>
              </a:rPr>
              <a:t>[r43] British Orthopaedic Association. 2025.</a:t>
            </a:r>
          </a:p>
          <a:p>
            <a:r>
              <a:rPr sz="800">
                <a:solidFill>
                  <a:srgbClr val="5A6469"/>
                </a:solidFill>
                <a:latin typeface="Calibri"/>
              </a:rPr>
              <a:t>[r62] Bosse MJ et al. N Engl J Med. 2002. doi:10.1056/NEJMoa012604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se rehabilita (práctica habitual / opinión experta, sin cifra).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Frykberg ER et al. J Trauma. 1991. doi:10.1097/00005373-199104000-00009</a:t>
            </a:r>
          </a:p>
          <a:p>
            <a:r>
              <a:rPr sz="800">
                <a:solidFill>
                  <a:srgbClr val="5A6469"/>
                </a:solidFill>
                <a:latin typeface="Calibri"/>
              </a:rPr>
              <a:t>[r3] Robbertze R et al. World J Surg. 2025. doi:10.1002/wjs.12623</a:t>
            </a:r>
          </a:p>
          <a:p>
            <a:r>
              <a:rPr sz="800">
                <a:solidFill>
                  <a:srgbClr val="5A6469"/>
                </a:solidFill>
                <a:latin typeface="Calibri"/>
              </a:rPr>
              <a:t>[r4] deSouza IS et al. Acad Emerg Med. 2017. doi:10.1111/acem.13227</a:t>
            </a:r>
          </a:p>
          <a:p>
            <a:r>
              <a:rPr sz="800">
                <a:solidFill>
                  <a:srgbClr val="5A6469"/>
                </a:solidFill>
                <a:latin typeface="Calibri"/>
              </a:rPr>
              <a:t>[r5] British Orthopaedic Association.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Reconoce la lesión: en la herida penetrante, un signo duro lleva a quirófano; los signos blandos o un mecanismo de riesgo (luxación de rodilla, meseta tibial grave… [r38] [r3] [r4]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Barnes CJ et al. J Trauma. 2002. doi:10.1097/00005373-200212000-00013</a:t>
            </a:r>
          </a:p>
          <a:p>
            <a:r>
              <a:rPr sz="1000">
                <a:solidFill>
                  <a:srgbClr val="5A6469"/>
                </a:solidFill>
                <a:latin typeface="Calibri"/>
              </a:rPr>
              <a:t>[r14] Weinberg DS et al. 2016. doi:10.1007/s11999-016-4730-6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Pulso palpable no es lo mismo que arteria sana: combina pulsos, ITB y examen seriado, y no te quedes con una sola maniobra [r13][r14].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Frykberg ER et al. J Trauma. 1991. doi:10.1097/00005373-199104000-00009</a:t>
            </a:r>
          </a:p>
          <a:p>
            <a:r>
              <a:rPr sz="1000">
                <a:solidFill>
                  <a:srgbClr val="5A6469"/>
                </a:solidFill>
                <a:latin typeface="Calibri"/>
              </a:rPr>
              <a:t>[r1] Inaba K et al. J Trauma. 2011. doi:10.1097/TA.0b013e3182118384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herida penetrante con signos duros no se pide imagen para decidir: se opera [r38], y 97,1 % de esos pacientes tenía una lesión que requería cirugía en una cohorte prospectiva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lesión arterial · signos duros · signos blandos · índice tobillo-brazo · ITB · angio-TC · luxación de rodilla · arteria poplítea · supracondílea · mano rosada sin pulso · meseta tibial · shunt temporal…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[r38] Frykberg ER et al. J Trauma. 1991. doi:10.1097/00005373-199104000-00009</a:t>
            </a:r>
          </a:p>
          <a:p>
            <a:r>
              <a:rPr sz="800">
                <a:solidFill>
                  <a:srgbClr val="5A6469"/>
                </a:solidFill>
                <a:latin typeface="Calibri"/>
              </a:rPr>
              <a:t>[r1] Inaba K et al. J Trauma. 2011. doi:10.1097/TA.0b013e3182118384</a:t>
            </a:r>
          </a:p>
          <a:p>
            <a:r>
              <a:rPr sz="800">
                <a:solidFill>
                  <a:srgbClr val="5A6469"/>
                </a:solidFill>
                <a:latin typeface="Calibri"/>
              </a:rPr>
              <a:t>[r3] Robbertze R et al. World J Surg. 2025. doi:10.1002/wjs.12623</a:t>
            </a:r>
          </a:p>
          <a:p>
            <a:r>
              <a:rPr sz="800">
                <a:solidFill>
                  <a:srgbClr val="5A6469"/>
                </a:solidFill>
                <a:latin typeface="Calibri"/>
              </a:rPr>
              <a:t>[r2] Kantor AH et al. J Bone Joint Surg Am. 2025. doi:10.2106/JBJS.24.00545</a:t>
            </a:r>
          </a:p>
          <a:p>
            <a:r>
              <a:rPr sz="800">
                <a:solidFill>
                  <a:srgbClr val="5A6469"/>
                </a:solidFill>
                <a:latin typeface="Calibri"/>
              </a:rPr>
              <a:t>[r4] deSouza IS et al. Acad Emerg Med. 2017. doi:10.1111/acem.13227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Herida penetrante con signos duros: quirófano sin imagen previa [r38][r1].</a:t>
            </a:r>
          </a:p>
          <a:p>
            <a:pPr marL="347472" indent="-347472">
              <a:spcAft>
                <a:spcPts val="1400"/>
              </a:spcAft>
              <a:buChar char="•"/>
            </a:pPr>
            <a:r>
              <a:rPr sz="2400">
                <a:solidFill>
                  <a:srgbClr val="263238"/>
                </a:solidFill>
                <a:latin typeface="Calibri"/>
              </a:rPr>
              <a:t>ITB por debajo de 0,9 manda a angio-TC [r3]; la serie de meseta usó 0,9 o menos [r2].</a:t>
            </a:r>
          </a:p>
          <a:p>
            <a:pPr marL="347472" indent="-347472">
              <a:spcAft>
                <a:spcPts val="1400"/>
              </a:spcAft>
              <a:buChar char="•"/>
            </a:pPr>
            <a:r>
              <a:rPr sz="2400">
                <a:solidFill>
                  <a:srgbClr val="263238"/>
                </a:solidFill>
                <a:latin typeface="Calibri"/>
              </a:rPr>
              <a:t>Examen sin signos y ITB normal descartan la lesión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luxación de rodilla reducida con pulso débil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a:t>
            </a:r>
          </a:p>
          <a:p>
            <a:pPr marL="347472" indent="-347472">
              <a:spcAft>
                <a:spcPts val="1400"/>
              </a:spcAft>
              <a:buChar char="•"/>
            </a:pPr>
            <a:r>
              <a:rPr sz="2800">
                <a:solidFill>
                  <a:srgbClr val="263238"/>
                </a:solidFill>
                <a:latin typeface="Calibri"/>
              </a:rPr>
              <a:t>Varón de 24 años, choque de motocicleta.</a:t>
            </a:r>
          </a:p>
          <a:p>
            <a:pPr marL="347472" indent="-347472">
              <a:spcAft>
                <a:spcPts val="1400"/>
              </a:spcAft>
              <a:buChar char="•"/>
            </a:pPr>
            <a:r>
              <a:rPr sz="2800">
                <a:solidFill>
                  <a:srgbClr val="263238"/>
                </a:solidFill>
                <a:latin typeface="Calibri"/>
              </a:rPr>
              <a:t>Luxación posterior de la rodilla derecha reducida en el lugar por paramédicos.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dato te obliga a no confiar en que el pulso pedio débil 'está bien'?</a:t>
            </a:r>
          </a:p>
          <a:p>
            <a:pPr marL="347472" indent="-347472">
              <a:spcAft>
                <a:spcPts val="1400"/>
              </a:spcAft>
              <a:buChar char="•"/>
            </a:pPr>
            <a:r>
              <a:rPr sz="2400">
                <a:solidFill>
                  <a:srgbClr val="263238"/>
                </a:solidFill>
                <a:latin typeface="Calibri"/>
              </a:rPr>
              <a:t>2. ¿Qué estudio pides y por qué?</a:t>
            </a:r>
          </a:p>
          <a:p>
            <a:pPr marL="347472" indent="-347472">
              <a:spcAft>
                <a:spcPts val="1400"/>
              </a:spcAft>
              <a:buChar char="•"/>
            </a:pPr>
            <a:r>
              <a:rPr sz="2400">
                <a:solidFill>
                  <a:srgbClr val="263238"/>
                </a:solidFill>
                <a:latin typeface="Calibri"/>
              </a:rPr>
              <a:t>3. Si la angio-TC muestra oclusión de la poplítea, ¿qué orden operatorio proponen la BOAST y los estudios?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Mills WJ et al. J Trauma. 2004. doi:10.1097/01.ta.0000068995.63201.0b</a:t>
            </a:r>
          </a:p>
          <a:p>
            <a:r>
              <a:rPr sz="1000">
                <a:solidFill>
                  <a:srgbClr val="5A6469"/>
                </a:solidFill>
                <a:latin typeface="Calibri"/>
              </a:rPr>
              <a:t>[r13] Barnes CJ et al. J Trauma. 2002. doi:10.1097/00005373-200212000-00013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ITB menor de 0,90 es el umbral que usan los protocolos de luxación de rodilla; en una serie prospectiva todos los pacientes con ITB menor de 0,90 tenían una lesión arterial quirúrgica… [r40]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Inaba K, Branco BC, Reddy S, Park JJ, Green D, Plurad D, et al. Prospective evaluation of multidetector computed tomography for extremity vascular trauma. J Trauma. 2011;70(4):808-15. https://doi.org/10.1097/TA.0b013e3182118384</a:t>
            </a:r>
          </a:p>
          <a:p>
            <a:pPr>
              <a:spcAft>
                <a:spcPts val="800"/>
              </a:spcAft>
            </a:pPr>
            <a:r>
              <a:rPr sz="1200">
                <a:solidFill>
                  <a:srgbClr val="263238"/>
                </a:solidFill>
                <a:latin typeface="Calibri"/>
              </a:rPr>
              <a:t>[r2] Kantor AH, Thorne TJ, Dong W, Sato EH, O'Neill DC, Rothberg DL, et al. Ankle-Brachial Index Is an Effective Screening Tool for Vascular Injury in Schatzker Type-4 to 6 Tibial Plateau Fractures with Symmetric Pulses. J Bone Joint Surg Am. 2025;107(4):408-413. https://doi.org/10.2106/JBJS.24.00545</a:t>
            </a:r>
          </a:p>
          <a:p>
            <a:pPr>
              <a:spcAft>
                <a:spcPts val="800"/>
              </a:spcAft>
            </a:pPr>
            <a:r>
              <a:rPr sz="1200">
                <a:solidFill>
                  <a:srgbClr val="263238"/>
                </a:solidFill>
                <a:latin typeface="Calibri"/>
              </a:rPr>
              <a:t>[r3] Robbertze R, Lubout M, Prince DN, Joubert IM, Moeng MS. Utility of ABI and API Versus CTA to Identify Surgically Significant Arterial Injury After Lower Extremity Trauma in a LMIC. World J Surg. 2025;49(7):1943-1950. https://doi.org/10.1002/wjs.12623</a:t>
            </a:r>
          </a:p>
          <a:p>
            <a:pPr>
              <a:spcAft>
                <a:spcPts val="800"/>
              </a:spcAft>
            </a:pPr>
            <a:r>
              <a:rPr sz="1200">
                <a:solidFill>
                  <a:srgbClr val="263238"/>
                </a:solidFill>
                <a:latin typeface="Calibri"/>
              </a:rPr>
              <a:t>[r4] deSouza IS, Benabbas R, McKee S, Zangbar B, Jain A, Paladino L, et al. Accuracy of Physical Examination, Ankle-Brachial Index, and Ultrasonography in the Diagnosis of Arterial Injury in Patients With Penetrating Extremity Trauma: A Systematic Review and Meta-analysis. Acad Emerg Med. 2017;24(8):994-1017. https://doi.org/10.1111/acem.13227</a:t>
            </a:r>
          </a:p>
          <a:p>
            <a:pPr>
              <a:spcAft>
                <a:spcPts val="800"/>
              </a:spcAft>
            </a:pPr>
            <a:r>
              <a:rPr sz="1200">
                <a:solidFill>
                  <a:srgbClr val="263238"/>
                </a:solidFill>
                <a:latin typeface="Calibri"/>
              </a:rPr>
              <a:t>[r5] British Orthopaedic Association. BOASt: Diagnosis and management of arterial injuries associated with musculoskeletal trauma [Internet]. London: British Orthopaedic Association; 2026 [cited 2026 Oct 22]. Available from: https://www.boa.ac.uk/resource/diagnosis-and-management-of-arterial-injuries-associated-with-musculoskeletal-trauma.html https://www.boa.ac.uk/resource/diagnosis-and-management-of-arterial-injuries-associated-with-musculoskeletal-trauma.html</a:t>
            </a:r>
          </a:p>
          <a:p>
            <a:pPr>
              <a:spcAft>
                <a:spcPts val="800"/>
              </a:spcAft>
            </a:pPr>
            <a:r>
              <a:rPr sz="1200">
                <a:solidFill>
                  <a:srgbClr val="263238"/>
                </a:solidFill>
                <a:latin typeface="Calibri"/>
              </a:rPr>
              <a:t>[r6] Blaisdell FW. The pathophysiology of skeletal muscle ischemia and the reperfusion syndrome: a review. Cardiovasc Surg. 2002;10(6):620-30. https://doi.org/10.1177/096721090201000620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Percival TJ, Rasmussen TE. Reperfusion strategies in the management of extremity vascular injury with ischaemia. Br J Surg. 2012;99 Suppl 1:66-74. https://doi.org/10.1002/bjs.7790</a:t>
            </a:r>
          </a:p>
          <a:p>
            <a:pPr>
              <a:spcAft>
                <a:spcPts val="800"/>
              </a:spcAft>
            </a:pPr>
            <a:r>
              <a:rPr sz="1200">
                <a:solidFill>
                  <a:srgbClr val="263238"/>
                </a:solidFill>
                <a:latin typeface="Calibri"/>
              </a:rPr>
              <a:t>[r8] Wlodarczyk JR, Thomas AS, Schroll R, Campion EM, Croyle C, Menaker J, et al. To shunt or not to shunt in combined orthopedic and vascular extremity trauma. J Trauma Acute Care Surg. 2018;85(6):1038-1042. https://doi.org/10.1097/TA.0000000000002065</a:t>
            </a:r>
          </a:p>
          <a:p>
            <a:pPr>
              <a:spcAft>
                <a:spcPts val="800"/>
              </a:spcAft>
            </a:pPr>
            <a:r>
              <a:rPr sz="1200">
                <a:solidFill>
                  <a:srgbClr val="263238"/>
                </a:solidFill>
                <a:latin typeface="Calibri"/>
              </a:rPr>
              <a:t>[r9] Farber A, Tan TW, Hamburg NM, Kalish JA, Joglar F, Onigman T, et al. Early fasciotomy in patients with extremity vascular injury is associated with decreased risk of adverse limb outcomes: a review of the National Trauma Data Bank. Injury. 2012;43(9):1486-91. https://doi.org/10.1016/j.injury.2011.06.006</a:t>
            </a:r>
          </a:p>
          <a:p>
            <a:pPr>
              <a:spcAft>
                <a:spcPts val="800"/>
              </a:spcAft>
            </a:pPr>
            <a:r>
              <a:rPr sz="1200">
                <a:solidFill>
                  <a:srgbClr val="263238"/>
                </a:solidFill>
                <a:latin typeface="Calibri"/>
              </a:rPr>
              <a:t>[r10] Ritenour AE, Dorlac WC, Fang R, Woods T, Jenkins DH, Flaherty SF, et al. Complications after fasciotomy revision and delayed compartment release in combat patients. J Trauma. 2008;64(2 Suppl):S153-61; discussion S161-2. https://doi.org/10.1097/TA.0b013e3181607750</a:t>
            </a:r>
          </a:p>
          <a:p>
            <a:pPr>
              <a:spcAft>
                <a:spcPts val="800"/>
              </a:spcAft>
            </a:pPr>
            <a:r>
              <a:rPr sz="1200">
                <a:solidFill>
                  <a:srgbClr val="263238"/>
                </a:solidFill>
                <a:latin typeface="Calibri"/>
              </a:rPr>
              <a:t>[r11] Singh Y, Kersey A, Lauria A, Yet B, Tai N, Rasmussen T, et al. An updated meta-analysis of prognostic factors for secondary amputation following surgical repair of lower-extremity vascular trauma in both civilian and military populations. J Trauma Acute Care Surg. 2026;100(6):961-972. https://doi.org/10.1097/TA.0000000000004936</a:t>
            </a:r>
          </a:p>
          <a:p>
            <a:pPr>
              <a:spcAft>
                <a:spcPts val="800"/>
              </a:spcAft>
            </a:pPr>
            <a:r>
              <a:rPr sz="1200">
                <a:solidFill>
                  <a:srgbClr val="263238"/>
                </a:solidFill>
                <a:latin typeface="Calibri"/>
              </a:rPr>
              <a:t>[r12] Mullenix PS, Steele SR, Andersen CA, Starnes BW, Salim A, Martin MJ. Limb salvage and outcomes among patients with traumatic popliteal vascular injury: an analysis of the National Trauma Data Bank. J Vasc Surg. 2006;44(1):94-100. https://doi.org/10.1016/j.jvs.2006.02.052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Barnes CJ, Pietrobon R, Higgins LD. Does the pulse examination in patients with traumatic knee dislocation predict a surgical arterial injury? A meta-analysis. J Trauma. 2002;53(6):1109-14. https://doi.org/10.1097/00005373-200212000-00013</a:t>
            </a:r>
          </a:p>
          <a:p>
            <a:pPr>
              <a:spcAft>
                <a:spcPts val="800"/>
              </a:spcAft>
            </a:pPr>
            <a:r>
              <a:rPr sz="1200">
                <a:solidFill>
                  <a:srgbClr val="263238"/>
                </a:solidFill>
                <a:latin typeface="Calibri"/>
              </a:rPr>
              <a:t>[r14] Weinberg DS, Scarcella NR, Napora JK, Vallier HA. Can Vascular Injury be Appropriately Assessed With Physical Examination After Knee Dislocation? Clin Orthop Relat Res. 2016;474(6):1453-8. https://doi.org/10.1007/s11999-016-4730-6</a:t>
            </a:r>
          </a:p>
          <a:p>
            <a:pPr>
              <a:spcAft>
                <a:spcPts val="800"/>
              </a:spcAft>
            </a:pPr>
            <a:r>
              <a:rPr sz="1200">
                <a:solidFill>
                  <a:srgbClr val="263238"/>
                </a:solidFill>
                <a:latin typeface="Calibri"/>
              </a:rPr>
              <a:t>[r15] Medina O, Arom GA, Yeranosian MG, Petrigliano FA, McAllister DR. Vascular and nerve injury after knee dislocation: a systematic review. Clin Orthop Relat Res. 2014;472(9):2621-9. https://doi.org/10.1007/s11999-014-3511-3</a:t>
            </a:r>
          </a:p>
          <a:p>
            <a:pPr>
              <a:spcAft>
                <a:spcPts val="800"/>
              </a:spcAft>
            </a:pPr>
            <a:r>
              <a:rPr sz="1200">
                <a:solidFill>
                  <a:srgbClr val="263238"/>
                </a:solidFill>
                <a:latin typeface="Calibri"/>
              </a:rPr>
              <a:t>[r16] Dennis JW, Frykberg ER, Veldenz HC, Huffman S, Menawat SS. Validation of nonoperative management of occult vascular injuries and accuracy of physical examination alone in penetrating extremity trauma: 5- to 10-year follow-up. J Trauma. 1998;44(2):243-52; discussion 242-3. https://doi.org/10.1097/00005373-199802000-00001</a:t>
            </a:r>
          </a:p>
          <a:p>
            <a:pPr>
              <a:spcAft>
                <a:spcPts val="800"/>
              </a:spcAft>
            </a:pPr>
            <a:r>
              <a:rPr sz="1200">
                <a:solidFill>
                  <a:srgbClr val="263238"/>
                </a:solidFill>
                <a:latin typeface="Calibri"/>
              </a:rPr>
              <a:t>[r17] Weller A, Garg S, Larson AN, Fletcher ND, Schiller JR, Kwon M, et al. Management of the pediatric pulseless supracondylar humeral fracture: is vascular exploration necessary? J Bone Joint Surg Am. 2013;95(21):1906-12. https://doi.org/10.2106/JBJS.L.01580</a:t>
            </a:r>
          </a:p>
          <a:p>
            <a:pPr>
              <a:spcAft>
                <a:spcPts val="800"/>
              </a:spcAft>
            </a:pPr>
            <a:r>
              <a:rPr sz="1200">
                <a:solidFill>
                  <a:srgbClr val="263238"/>
                </a:solidFill>
                <a:latin typeface="Calibri"/>
              </a:rPr>
              <a:t>[r18] Laverty RB, Treffalls RN, Kauvar DS. Systematic review of temporary intravascular shunt use in military and civilian extremity trauma. J Trauma Acute Care Surg. 2022;92(1):232-238. https://doi.org/10.1097/TA.0000000000003399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Glass GE, Pearse MF, Nanchahal J. Improving lower limb salvage following fractures with vascular injury: a systematic review and new management algorithm. J Plast Reconstr Aesthet Surg. 2009;62(5):571-9. https://doi.org/10.1016/j.bjps.2008.11.117</a:t>
            </a:r>
          </a:p>
          <a:p>
            <a:pPr>
              <a:spcAft>
                <a:spcPts val="800"/>
              </a:spcAft>
            </a:pPr>
            <a:r>
              <a:rPr sz="1200">
                <a:solidFill>
                  <a:srgbClr val="263238"/>
                </a:solidFill>
                <a:latin typeface="Calibri"/>
              </a:rPr>
              <a:t>[r20] Fowler J, Macintyre N, Rehman S, Gaughan JP, Leslie S. The importance of surgical sequence in the treatment of lower extremity injuries with concomitant vascular injury: A meta-analysis. Injury. 2009;40(1):72-6. https://doi.org/10.1016/j.injury.2008.08.043</a:t>
            </a:r>
          </a:p>
          <a:p>
            <a:pPr>
              <a:spcAft>
                <a:spcPts val="800"/>
              </a:spcAft>
            </a:pPr>
            <a:r>
              <a:rPr sz="1200">
                <a:solidFill>
                  <a:srgbClr val="263238"/>
                </a:solidFill>
                <a:latin typeface="Calibri"/>
              </a:rPr>
              <a:t>[r21] Whitney A, O'Toole RV, Hui E, Sciadini MF, Pollak AN, Manson TT, et al. Do one-time intracompartmental pressure measurements have a high false-positive rate in diagnosing compartment syndrome? J Trauma Acute Care Surg. 2014;76(2):479-83. https://doi.org/10.1097/TA.0b013e3182aaa63e</a:t>
            </a:r>
          </a:p>
          <a:p>
            <a:pPr>
              <a:spcAft>
                <a:spcPts val="800"/>
              </a:spcAft>
            </a:pPr>
            <a:r>
              <a:rPr sz="1200">
                <a:solidFill>
                  <a:srgbClr val="263238"/>
                </a:solidFill>
                <a:latin typeface="Calibri"/>
              </a:rPr>
              <a:t>[r22] Bosse MJ, MacKenzie EJ, Kellam JF, Burgess AR, Webb LX, Swiontkowski MF, et al. A prospective evaluation of the clinical utility of the lower-extremity injury-severity scores. J Bone Joint Surg Am. 2001;83(1):3-14. https://doi.org/10.2106/00004623-200101000-00002</a:t>
            </a:r>
          </a:p>
          <a:p>
            <a:pPr>
              <a:spcAft>
                <a:spcPts val="800"/>
              </a:spcAft>
            </a:pPr>
            <a:r>
              <a:rPr sz="1200">
                <a:solidFill>
                  <a:srgbClr val="263238"/>
                </a:solidFill>
                <a:latin typeface="Calibri"/>
              </a:rPr>
              <a:t>[r23] British Orthopaedic Association. BOASt: Supracondylar fractures of the humerus in children [Internet]. London: British Orthopaedic Association; 2020 [cited 2026 Oct 22]. Available from: https://www.boa.ac.uk/resource/boast-11-pdf.html https://www.boa.ac.uk/resource/boast-11-pdf.html</a:t>
            </a:r>
          </a:p>
          <a:p>
            <a:pPr>
              <a:spcAft>
                <a:spcPts val="800"/>
              </a:spcAft>
            </a:pPr>
            <a:r>
              <a:rPr sz="1200">
                <a:solidFill>
                  <a:srgbClr val="263238"/>
                </a:solidFill>
                <a:latin typeface="Calibri"/>
              </a:rPr>
              <a:t>[r24] Ko YC, Tsai TY, Wu CK, Lin KW, Hsieh MJ, Lu TP, et al. Effectiveness and safety of tourniquet utilization for civilian vascular extremity trauma in the pre-hospital settings: a systematic review and meta-analysis. World J Emerg Surg. 2024;19(1):10. https://doi.org/10.1186/s13017-024-00536-9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Wahlgren CM, Aylwin C, Davenport RA, Davidovic LB, DuBose JJ, Gaarder C, et al. Editor's Choice -- European Society for Vascular Surgery (ESVS) 2025 Clinical Practice Guidelines on the Management of Vascular Trauma. Eur J Vasc Endovasc Surg. 2025;69(2):179-237. https://doi.org/10.1016/j.ejvs.2024.12.018</a:t>
            </a:r>
          </a:p>
          <a:p>
            <a:pPr>
              <a:spcAft>
                <a:spcPts val="800"/>
              </a:spcAft>
            </a:pPr>
            <a:r>
              <a:rPr sz="1200">
                <a:solidFill>
                  <a:srgbClr val="263238"/>
                </a:solidFill>
                <a:latin typeface="Calibri"/>
              </a:rPr>
              <a:t>[r26] DuBose JJ, Savage SA, Fabian TC, Menaker J, Scalea T, Holcomb JB, et al. The American Association for the Surgery of Trauma PROspective Observational Vascular Injury Treatment (PROOVIT) registry: multicenter data on modern vascular injury diagnosis, management, and outcomes. J Trauma Acute Care Surg. 2015;78(2):215-22; discussion 222-3. https://doi.org/10.1097/TA.0000000000000520</a:t>
            </a:r>
          </a:p>
          <a:p>
            <a:pPr>
              <a:spcAft>
                <a:spcPts val="800"/>
              </a:spcAft>
            </a:pPr>
            <a:r>
              <a:rPr sz="1200">
                <a:solidFill>
                  <a:srgbClr val="263238"/>
                </a:solidFill>
                <a:latin typeface="Calibri"/>
              </a:rPr>
              <a:t>[r27] Tan TW, Joglar FL, Hamburg NM, Eberhardt RT, Shaw PM, Rybin D, et al. Limb outcome and mortality in lower and upper extremity arterial injury: a comparison using the National Trauma Data Bank. Vasc Endovascular Surg. 2011;45(7):592-7. https://doi.org/10.1177/1538574411415125</a:t>
            </a:r>
          </a:p>
          <a:p>
            <a:pPr>
              <a:spcAft>
                <a:spcPts val="800"/>
              </a:spcAft>
            </a:pPr>
            <a:r>
              <a:rPr sz="1200">
                <a:solidFill>
                  <a:srgbClr val="263238"/>
                </a:solidFill>
                <a:latin typeface="Calibri"/>
              </a:rPr>
              <a:t>[r28] Fox N, Rajani RR, Bokhari F, Chiu WC, Kerwin A, Seamon MJ, et al. Evaluation and management of penetrating lower extremity arterial trauma: an Eastern Association for the Surgery of Trauma practice management guideline. J Trauma Acute Care Surg. 2012;73(5 Suppl 4):S315-20. https://doi.org/10.1097/TA.0b013e31827018e4</a:t>
            </a:r>
          </a:p>
          <a:p>
            <a:pPr>
              <a:spcAft>
                <a:spcPts val="800"/>
              </a:spcAft>
            </a:pPr>
            <a:r>
              <a:rPr sz="1200">
                <a:solidFill>
                  <a:srgbClr val="263238"/>
                </a:solidFill>
                <a:latin typeface="Calibri"/>
              </a:rPr>
              <a:t>[r29] Constantinescu D, Luxenburg D, Syros A, Bondar KJ, Barnhill S, Vanden Berge D, et al. Vascular Injury After Knee Dislocation: A Meta-Analysis Update. J Am Acad Orthop Surg. 2023;31(4):e198-e206. https://doi.org/10.5435/JAAOS-D-22-00339</a:t>
            </a:r>
          </a:p>
          <a:p>
            <a:pPr>
              <a:spcAft>
                <a:spcPts val="800"/>
              </a:spcAft>
            </a:pPr>
            <a:r>
              <a:rPr sz="1200">
                <a:solidFill>
                  <a:srgbClr val="263238"/>
                </a:solidFill>
                <a:latin typeface="Calibri"/>
              </a:rPr>
              <a:t>[r30] Stannard JP, Sheils TM, Lopez-Ben RR, McGwin G Jr, Robinson JT, Volgas DA. Vascular injuries in knee dislocations: the role of physical examination in determining the need for arteriography. J Bone Joint Surg Am. 2004;86(5):910-5. https://pubmed.ncbi.nlm.nih.gov/15118031/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Franulic N, Laso J, Bustos F, Albornoz P, Wolff N, Olivieri R, et al. Neurovascular injuries in tibial plateau fractures: Rare in Schatzker IV, predominant in complex patterns. Injury. 2025;56(12):112855. https://doi.org/10.1016/j.injury.2025.112855</a:t>
            </a:r>
          </a:p>
          <a:p>
            <a:pPr>
              <a:spcAft>
                <a:spcPts val="800"/>
              </a:spcAft>
            </a:pPr>
            <a:r>
              <a:rPr sz="1200">
                <a:solidFill>
                  <a:srgbClr val="263238"/>
                </a:solidFill>
                <a:latin typeface="Calibri"/>
              </a:rPr>
              <a:t>[r32] Valderrama J, Narváez F, Cancino J, Raffo JF, Bosselin R, Zamora F, et al. CTA-detected incidence and descriptive fracture patterns of arterial injury in 539 surgically treated tibial plateau fractures. Injury. 2026;57(9):113403. https://doi.org/10.1016/j.injury.2026.113403</a:t>
            </a:r>
          </a:p>
          <a:p>
            <a:pPr>
              <a:spcAft>
                <a:spcPts val="800"/>
              </a:spcAft>
            </a:pPr>
            <a:r>
              <a:rPr sz="1200">
                <a:solidFill>
                  <a:srgbClr val="263238"/>
                </a:solidFill>
                <a:latin typeface="Calibri"/>
              </a:rPr>
              <a:t>[r33] Zhang D, Eurich J, Pitz-Goncalves L, Schimizzi G, Erdman MK, Christiano AV. What is the Rate of Occult Vessel Abnormalities in High-Energy Tibial Plateau Fractures (OTA/AO 41)? J Orthop Trauma. 2026;40(10):555-560. https://doi.org/10.1097/BOT.0000000000003215</a:t>
            </a:r>
          </a:p>
          <a:p>
            <a:pPr>
              <a:spcAft>
                <a:spcPts val="800"/>
              </a:spcAft>
            </a:pPr>
            <a:r>
              <a:rPr sz="1200">
                <a:solidFill>
                  <a:srgbClr val="263238"/>
                </a:solidFill>
                <a:latin typeface="Calibri"/>
              </a:rPr>
              <a:t>[r34] Sparks SR, DeLaRosa J, Bergan JJ, Hoyt DB, Owens EL. Arterial injury in uncomplicated upper extremity dislocations. Ann Vasc Surg. 2000;14(2):110-3. https://doi.org/10.1007/s100169910020</a:t>
            </a:r>
          </a:p>
          <a:p>
            <a:pPr>
              <a:spcAft>
                <a:spcPts val="800"/>
              </a:spcAft>
            </a:pPr>
            <a:r>
              <a:rPr sz="1200">
                <a:solidFill>
                  <a:srgbClr val="263238"/>
                </a:solidFill>
                <a:latin typeface="Calibri"/>
              </a:rPr>
              <a:t>[r35] Trinh SY, Boggs HK, Kiang SC, Tran Z, Abou-Zamzam AM Jr, Tomihama RT. The Order of Operative Repair Does Not Influence Outcomes in Patients with Concomitant Popliteal Artery and Orthopedic Injuries. Ann Vasc Surg. 2024;101:23-28. https://doi.org/10.1016/j.avsg.2023.10.024</a:t>
            </a:r>
          </a:p>
          <a:p>
            <a:pPr>
              <a:spcAft>
                <a:spcPts val="800"/>
              </a:spcAft>
            </a:pPr>
            <a:r>
              <a:rPr sz="1200">
                <a:solidFill>
                  <a:srgbClr val="263238"/>
                </a:solidFill>
                <a:latin typeface="Calibri"/>
              </a:rPr>
              <a:t>[r36] Moniz MP, Ombrellaro MP, Stevens SL, Freeman MB, Diamond DL, Goldman MH. Concomitant orthopedic and vascular injuries as predictors for limb loss in blunt lower extremity trauma. Am Surg. 1997;63(1):24-8. https://pubmed.ncbi.nlm.nih.gov/8985067/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Johansen K, Daines M, Howey T, Helfet D, Hansen ST Jr. Objective criteria accurately predict amputation following lower extremity trauma. J Trauma. 1990;30(5):568-72; discussion 572-3. https://doi.org/10.1097/00005373-199005000-00007</a:t>
            </a:r>
          </a:p>
          <a:p>
            <a:pPr>
              <a:spcAft>
                <a:spcPts val="800"/>
              </a:spcAft>
            </a:pPr>
            <a:r>
              <a:rPr sz="1200">
                <a:solidFill>
                  <a:srgbClr val="263238"/>
                </a:solidFill>
                <a:latin typeface="Calibri"/>
              </a:rPr>
              <a:t>[r38] Frykberg ER, Dennis JW, Bishop K, Laneve L, Alexander RH. The reliability of physical examination in the evaluation of penetrating extremity trauma for vascular injury: results at one year. J Trauma. 1991;31(4):502-11. https://doi.org/10.1097/00005373-199104000-00009</a:t>
            </a:r>
          </a:p>
          <a:p>
            <a:pPr>
              <a:spcAft>
                <a:spcPts val="800"/>
              </a:spcAft>
            </a:pPr>
            <a:r>
              <a:rPr sz="1200">
                <a:solidFill>
                  <a:srgbClr val="263238"/>
                </a:solidFill>
                <a:latin typeface="Calibri"/>
              </a:rPr>
              <a:t>[r39] Miranda FE, Dennis JW, Veldenz HC, Dovgan PS, Frykberg ER. Confirmation of the safety and accuracy of physical examination in the evaluation of knee dislocation for injury of the popliteal artery: a prospective study. J Trauma. 2002;52(2):247-51; discussion 251-2. https://doi.org/10.1097/00005373-200202000-00008</a:t>
            </a:r>
          </a:p>
          <a:p>
            <a:pPr>
              <a:spcAft>
                <a:spcPts val="800"/>
              </a:spcAft>
            </a:pPr>
            <a:r>
              <a:rPr sz="1200">
                <a:solidFill>
                  <a:srgbClr val="263238"/>
                </a:solidFill>
                <a:latin typeface="Calibri"/>
              </a:rPr>
              <a:t>[r40] Mills WJ, Barei DP, McNair P. The value of the ankle-brachial index for diagnosing arterial injury after knee dislocation: a prospective study. J Trauma. 2004;56(6):1261-5. https://doi.org/10.1097/01.ta.0000068995.63201.0b</a:t>
            </a:r>
          </a:p>
          <a:p>
            <a:pPr>
              <a:spcAft>
                <a:spcPts val="800"/>
              </a:spcAft>
            </a:pPr>
            <a:r>
              <a:rPr sz="1200">
                <a:solidFill>
                  <a:srgbClr val="263238"/>
                </a:solidFill>
                <a:latin typeface="Calibri"/>
              </a:rPr>
              <a:t>[r41] Holme TJ, Crate G, Trompeter AJ, Monsell FP, Bridgens A, Gelfer Y. Preoperative vascular assessment of patients with a supracondylar humeral fracture and a perfused, pulseless limb. Bone Joint J. 2023;105-B(3):231-238. https://doi.org/10.1302/0301-620X.105B3.BJJ-2022-0699.R2</a:t>
            </a:r>
          </a:p>
          <a:p>
            <a:pPr>
              <a:spcAft>
                <a:spcPts val="800"/>
              </a:spcAft>
            </a:pPr>
            <a:r>
              <a:rPr sz="1200">
                <a:solidFill>
                  <a:srgbClr val="263238"/>
                </a:solidFill>
                <a:latin typeface="Calibri"/>
              </a:rPr>
              <a:t>[r42] Lynch K, Johansen K. Can Doppler pressure measurement replace "exclusion" arteriography in the diagnosis of occult extremity arterial trauma? Ann Surg. 1991;214(6):737-41. https://doi.org/10.1097/00000658-199112000-00016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British Orthopaedic Association. BOASt: Diagnosis and management of compartment syndrome of the extremities [Internet]. London: British Orthopaedic Association; 2025 [cited 2026 Oct 22]. Available from: https://www.boa.ac.uk/resource/boast-10-pdf.html https://www.boa.ac.uk/resource/boast-10-pdf.html</a:t>
            </a:r>
          </a:p>
          <a:p>
            <a:pPr>
              <a:spcAft>
                <a:spcPts val="800"/>
              </a:spcAft>
            </a:pPr>
            <a:r>
              <a:rPr sz="1200">
                <a:solidFill>
                  <a:srgbClr val="263238"/>
                </a:solidFill>
                <a:latin typeface="Calibri"/>
              </a:rPr>
              <a:t>[r44] Jens S, Kerstens MK, Legemate DA, Reekers JA, Bipat S, Koelemay MJ. Diagnostic performance of computed tomography angiography in peripheral arterial injury due to trauma: a systematic review and meta-analysis. Eur J Vasc Endovasc Surg. 2013;46(3):329-37. https://doi.org/10.1016/j.ejvs.2013.04.034</a:t>
            </a:r>
          </a:p>
          <a:p>
            <a:pPr>
              <a:spcAft>
                <a:spcPts val="800"/>
              </a:spcAft>
            </a:pPr>
            <a:r>
              <a:rPr sz="1200">
                <a:solidFill>
                  <a:srgbClr val="263238"/>
                </a:solidFill>
                <a:latin typeface="Calibri"/>
              </a:rPr>
              <a:t>[r45] Scerbo MH, Holcomb JB, Taub E, Gates K, Love JD, Wade CE, et al. The trauma center is too late: Major limb trauma without a pre-hospital tourniquet has increased death from hemorrhagic shock. J Trauma Acute Care Surg. 2017;83(6):1165-1172. https://doi.org/10.1097/TA.0000000000001666</a:t>
            </a:r>
          </a:p>
          <a:p>
            <a:pPr>
              <a:spcAft>
                <a:spcPts val="800"/>
              </a:spcAft>
            </a:pPr>
            <a:r>
              <a:rPr sz="1200">
                <a:solidFill>
                  <a:srgbClr val="263238"/>
                </a:solidFill>
                <a:latin typeface="Calibri"/>
              </a:rPr>
              <a:t>[r46] Kragh JF Jr, Walters TJ, Baer DG, Fox CJ, Wade CE, Salinas J, et al. Survival with emergency tourniquet use to stop bleeding in major limb trauma. Ann Surg. 2009;249(1):1-7. https://doi.org/10.1097/SLA.0b013e31818842ba</a:t>
            </a:r>
          </a:p>
          <a:p>
            <a:pPr>
              <a:spcAft>
                <a:spcPts val="800"/>
              </a:spcAft>
            </a:pPr>
            <a:r>
              <a:rPr sz="1200">
                <a:solidFill>
                  <a:srgbClr val="263238"/>
                </a:solidFill>
                <a:latin typeface="Calibri"/>
              </a:rPr>
              <a:t>[r47] Polcz JE, White JM, Ronaldi AE, Dubose JJ, Grey S, Bell D, et al. Temporary intravascular shunt use improves early limb salvage after extremity vascular injury. J Vasc Surg. 2021;73(4):1304-1313. https://doi.org/10.1016/j.jvs.2020.08.137</a:t>
            </a:r>
          </a:p>
          <a:p>
            <a:pPr>
              <a:spcAft>
                <a:spcPts val="800"/>
              </a:spcAft>
            </a:pPr>
            <a:r>
              <a:rPr sz="1200">
                <a:solidFill>
                  <a:srgbClr val="263238"/>
                </a:solidFill>
                <a:latin typeface="Calibri"/>
              </a:rPr>
              <a:t>[r48] Tung L, Leonard J, Lawless RA, Cralley A, Betzold R, Pasley JD, et al. Temporary intravascular shunts after civilian arterial injury: A prospective multicenter Eastern Association for the Surgery of Trauma study. Injury. 2021;52(5):1204-1209. https://doi.org/10.1016/j.injury.2020.12.035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Rehman ZU. Outcomes of Popliteal Artery Injuries Repair: Autologous Vein versus Prosthetic Interposition Grafts. Ann Vasc Surg. 2020;69:141-145. https://doi.org/10.1016/j.avsg.2020.05.069</a:t>
            </a:r>
          </a:p>
          <a:p>
            <a:pPr>
              <a:spcAft>
                <a:spcPts val="800"/>
              </a:spcAft>
            </a:pPr>
            <a:r>
              <a:rPr sz="1200">
                <a:solidFill>
                  <a:srgbClr val="263238"/>
                </a:solidFill>
                <a:latin typeface="Calibri"/>
              </a:rPr>
              <a:t>[r50] Qi Y, Wang J, Yuan D, Duan P, Hou L, Wang T. Systematic review and meta-analysis of endovascular therapy versus open surgical repair for the traumatic lower extremity arterial injury. World J Emerg Surg. 2024;19(1):16. https://doi.org/10.1186/s13017-024-00544-9</a:t>
            </a:r>
          </a:p>
          <a:p>
            <a:pPr>
              <a:spcAft>
                <a:spcPts val="800"/>
              </a:spcAft>
            </a:pPr>
            <a:r>
              <a:rPr sz="1200">
                <a:solidFill>
                  <a:srgbClr val="263238"/>
                </a:solidFill>
                <a:latin typeface="Calibri"/>
              </a:rPr>
              <a:t>[r51] Rajani RR, Velez FF, Knight T, Kauffman L, Pascarella L, Malone DC, et al. Short-term performance of Symvess (acellular tissue engineered vessel-tyod) compared to external control data for autologous vein in treatment of extremity arterial injury. Trauma Surg Acute Care Open. 2025;10(4):e001814. https://doi.org/10.1136/tsaco-2025-001814</a:t>
            </a:r>
          </a:p>
          <a:p>
            <a:pPr>
              <a:spcAft>
                <a:spcPts val="800"/>
              </a:spcAft>
            </a:pPr>
            <a:r>
              <a:rPr sz="1200">
                <a:solidFill>
                  <a:srgbClr val="263238"/>
                </a:solidFill>
                <a:latin typeface="Calibri"/>
              </a:rPr>
              <a:t>[r52] Itte VN, Cowie J, Ali Yusuf Y, Zafar A, Wilson M, Jacob R, et al. The management of pink pulseless hands in paediatric supracondylar humerus fractures: A systematic review and meta-analysis. Injury. 2026;57(8):113461. https://doi.org/10.1016/j.injury.2026.113461</a:t>
            </a:r>
          </a:p>
          <a:p>
            <a:pPr>
              <a:spcAft>
                <a:spcPts val="800"/>
              </a:spcAft>
            </a:pPr>
            <a:r>
              <a:rPr sz="1200">
                <a:solidFill>
                  <a:srgbClr val="263238"/>
                </a:solidFill>
                <a:latin typeface="Calibri"/>
              </a:rPr>
              <a:t>[r53] Delniotis I, Delniotis A, Saloupis P, Gavriilidou A, Galanis N, Kyriakou A, et al. Management of the Pediatric Pulseless Supracondylar Humeral Fracture: A Systematic Review and Comparison Study of "Watchful Expectancy Strategy" Versus Surgical Exploration of the Brachial Artery. Ann Vasc Surg. 2019;55:260-271. https://doi.org/10.1016/j.avsg.2018.05.045</a:t>
            </a:r>
          </a:p>
          <a:p>
            <a:pPr>
              <a:spcAft>
                <a:spcPts val="800"/>
              </a:spcAft>
            </a:pPr>
            <a:r>
              <a:rPr sz="1200">
                <a:solidFill>
                  <a:srgbClr val="263238"/>
                </a:solidFill>
                <a:latin typeface="Calibri"/>
              </a:rPr>
              <a:t>[r54] McHenry TP, Holcomb JB, Aoki N, Lindsey RW. Fractures with major vascular injuries from gunshot wounds: implications of surgical sequence. J Trauma. 2002;53(4):717-21. https://doi.org/10.1097/00005373-200210000-00016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Muscat JO, Rogers W, Cruz AB, Schenck RC Jr. Arterial injuries in orthopaedics: the posteromedial approach for vascular control about the knee. J Orthop Trauma. 1996;10(7):476-80. https://doi.org/10.1097/00005131-199610000-00005</a:t>
            </a:r>
          </a:p>
          <a:p>
            <a:pPr>
              <a:spcAft>
                <a:spcPts val="800"/>
              </a:spcAft>
            </a:pPr>
            <a:r>
              <a:rPr sz="1200">
                <a:solidFill>
                  <a:srgbClr val="263238"/>
                </a:solidFill>
                <a:latin typeface="Calibri"/>
              </a:rPr>
              <a:t>[r56] Neal M, Henebry A, Mamczak CN, Ruland R. The Efficacy of a Single-Incision Versus Two-Incision Four-Compartment Fasciotomy of the Leg: A Cadaveric Model. J Orthop Trauma. 2016;30(5):e164-8. https://doi.org/10.1097/BOT.0000000000000517</a:t>
            </a:r>
          </a:p>
          <a:p>
            <a:pPr>
              <a:spcAft>
                <a:spcPts val="800"/>
              </a:spcAft>
            </a:pPr>
            <a:r>
              <a:rPr sz="1200">
                <a:solidFill>
                  <a:srgbClr val="263238"/>
                </a:solidFill>
                <a:latin typeface="Calibri"/>
              </a:rPr>
              <a:t>[r57] Gillani S, Cao J, Suzuki T, Hak DJ. The effect of ischemia reperfusion injury on skeletal muscle. Injury. 2012;43(6):670-5. https://doi.org/10.1016/j.injury.2011.03.008</a:t>
            </a:r>
          </a:p>
          <a:p>
            <a:pPr>
              <a:spcAft>
                <a:spcPts val="800"/>
              </a:spcAft>
            </a:pPr>
            <a:r>
              <a:rPr sz="1200">
                <a:solidFill>
                  <a:srgbClr val="263238"/>
                </a:solidFill>
                <a:latin typeface="Calibri"/>
              </a:rPr>
              <a:t>[r58] Chipman AM, Ottochian M, Ricaurte D, Gunter G, DuBose JJ, Stonko DP, et al. Contemporary management and time to revascularization in upper extremity arterial injury. Vascular. 2023;31(2):284-291. https://doi.org/10.1177/17085381211062726</a:t>
            </a:r>
          </a:p>
          <a:p>
            <a:pPr>
              <a:spcAft>
                <a:spcPts val="800"/>
              </a:spcAft>
            </a:pPr>
            <a:r>
              <a:rPr sz="1200">
                <a:solidFill>
                  <a:srgbClr val="263238"/>
                </a:solidFill>
                <a:latin typeface="Calibri"/>
              </a:rPr>
              <a:t>[r59] Alarhayem AQ, Cohn SM, Cantu-Nunez O, Eastridge BJ, Rasmussen TE. Impact of time to repair on outcomes in patients with lower extremity arterial injuries. J Vasc Surg. 2019;69(5):1519-1523. https://doi.org/10.1016/j.jvs.2018.07.075</a:t>
            </a:r>
          </a:p>
          <a:p>
            <a:pPr>
              <a:spcAft>
                <a:spcPts val="800"/>
              </a:spcAft>
            </a:pPr>
            <a:r>
              <a:rPr sz="1200">
                <a:solidFill>
                  <a:srgbClr val="263238"/>
                </a:solidFill>
                <a:latin typeface="Calibri"/>
              </a:rPr>
              <a:t>[r60] Ly TV, Travison TG, Castillo RC, Bosse MJ, MacKenzie EJ, LEAP Study Group. Ability of lower-extremity injury severity scores to predict functional outcome after limb salvage. J Bone Joint Surg Am. 2008;90(8):1738-43. https://doi.org/10.2106/JBJS.G.00136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Yoneda H, Takeda S, Saeki M, Iwatsuki K, Yamamoto M, Tatebe M, et al. Utility of severity scoring systems for mangled upper limb salvage: A systematic review and meta-analysis. Injury. 2024;55(4):111447. https://doi.org/10.1016/j.injury.2024.111447</a:t>
            </a:r>
          </a:p>
          <a:p>
            <a:pPr>
              <a:spcAft>
                <a:spcPts val="800"/>
              </a:spcAft>
            </a:pPr>
            <a:r>
              <a:rPr sz="1200">
                <a:solidFill>
                  <a:srgbClr val="263238"/>
                </a:solidFill>
                <a:latin typeface="Calibri"/>
              </a:rPr>
              <a:t>[r62] Bosse MJ, MacKenzie EJ, Kellam JF, Burgess AR, Webb LX, Swiontkowski MF, et al. An analysis of outcomes of reconstruction or amputation after leg-threatening injuries. N Engl J Med. 2002;347(24):1924-31. https://doi.org/10.1056/NEJMoa012604</a:t>
            </a:r>
          </a:p>
          <a:p>
            <a:pPr>
              <a:spcAft>
                <a:spcPts val="800"/>
              </a:spcAft>
            </a:pPr>
            <a:r>
              <a:rPr sz="1200">
                <a:solidFill>
                  <a:srgbClr val="263238"/>
                </a:solidFill>
                <a:latin typeface="Calibri"/>
              </a:rPr>
              <a:t>[r63] Salimi J, Soltani Asl Heris S, Shokri A, Nikzamir M, Noroullahi MA. Limb salvage versus primary amputation in severe lower extremity trauma: a systematic review and meta-analysis. Trauma Surg Acute Care Open. 2026;11(3):e002211. https://doi.org/10.1136/tsaco-2025-002211</a:t>
            </a:r>
          </a:p>
          <a:p>
            <a:pPr>
              <a:spcAft>
                <a:spcPts val="800"/>
              </a:spcAft>
            </a:pPr>
            <a:r>
              <a:rPr sz="1200">
                <a:solidFill>
                  <a:srgbClr val="263238"/>
                </a:solidFill>
                <a:latin typeface="Calibri"/>
              </a:rPr>
              <a:t>[r64] MacKenzie EJ, Bosse MJ, Pollak AN, Webb LX, Swiontkowski MF, Kellam JF, et al. Long-term persistence of disability following severe lower-limb trauma. Results of a seven-year follow-up. J Bone Joint Surg Am. 2005;87(8):1801-9. https://pubmed.ncbi.nlm.nih.gov/16085622/</a:t>
            </a:r>
          </a:p>
          <a:p>
            <a:pPr>
              <a:spcAft>
                <a:spcPts val="800"/>
              </a:spcAft>
            </a:pPr>
            <a:r>
              <a:rPr sz="1200">
                <a:solidFill>
                  <a:srgbClr val="263238"/>
                </a:solidFill>
                <a:latin typeface="Calibri"/>
              </a:rPr>
              <a:t>[r65] Strobl HV, Benjamin AJ, Haddad DN, Coopwood CK, Bolaji T, Khan AD, et al. Immediate Versus Delayed Repair for Lower Extremity Arterial Injury: A Propensity Score-Matched Analysis. J Surg Res. 2026;326:870-876. https://doi.org/10.1016/j.jss.2026.07.034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Lesión vascular en el trauma de extremidades: qué buscar, cuánto tiempo hay y en qué orden operar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