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Cifra de la revisión de 2026</c:v>
                </c:pt>
                <c:pt idx="1">
                  <c:v>Huesos largos (Hooper)</c:v>
                </c:pt>
                <c:pt idx="2">
                  <c:v>Japón, todas</c:v>
                </c:pt>
                <c:pt idx="3">
                  <c:v>Tibia distal</c:v>
                </c:pt>
                <c:pt idx="4">
                  <c:v>Minnesota, todas</c:v>
                </c:pt>
                <c:pt idx="5">
                  <c:v>Tobillo (Suiza)</c:v>
                </c:pt>
              </c:strCache>
            </c:strRef>
          </c:cat>
          <c:val>
            <c:numRef>
              <c:f>Sheet1!$B$2:$B$7</c:f>
              <c:numCache>
                <c:formatCode>General</c:formatCode>
                <c:ptCount val="6"/>
                <c:pt idx="0">
                  <c:v>75</c:v>
                </c:pt>
                <c:pt idx="1">
                  <c:v>68.7</c:v>
                </c:pt>
                <c:pt idx="2">
                  <c:v>60.9</c:v>
                </c:pt>
                <c:pt idx="3">
                  <c:v>56.9</c:v>
                </c:pt>
                <c:pt idx="4">
                  <c:v>54</c:v>
                </c:pt>
                <c:pt idx="5">
                  <c:v>51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kappa</c:v>
                </c:pt>
              </c:strCache>
            </c:strRef>
          </c:tx>
          <c:spPr>
            <a:solidFill>
              <a:srgbClr val="0F5F6B"/>
            </a:solidFill>
          </c:spPr>
          <c:cat>
            <c:strRef>
              <c:f>Sheet1!$A$2:$A$10</c:f>
              <c:strCache>
                <c:ptCount val="9"/>
                <c:pt idx="0">
                  <c:v>Hooper: 2 cirujanos, lectura radiográfica (tipo y detención)</c:v>
                </c:pt>
                <c:pt idx="1">
                  <c:v>Charles 2026, Peterson: interobservador (1.ª lectura)</c:v>
                </c:pt>
                <c:pt idx="2">
                  <c:v>Charles 2026, Salter-Harris: interobservador (2.ª lectura)</c:v>
                </c:pt>
                <c:pt idx="3">
                  <c:v>Charles 2026, Salter-Harris: interobservador (1.ª lectura)</c:v>
                </c:pt>
                <c:pt idx="4">
                  <c:v>Thawrani, radiografía más TC: interobservador</c:v>
                </c:pt>
                <c:pt idx="5">
                  <c:v>Thawrani, tibia distal con radiografía: interobservador</c:v>
                </c:pt>
                <c:pt idx="6">
                  <c:v>Tzavellas: intraobservador, residentes</c:v>
                </c:pt>
                <c:pt idx="7">
                  <c:v>Tzavellas: intraobservador, especialistas</c:v>
                </c:pt>
                <c:pt idx="8">
                  <c:v>Tzavellas: interobservador (28 evaluadores)</c:v>
                </c:pt>
              </c:strCache>
            </c:strRef>
          </c:cat>
          <c:val>
            <c:numRef>
              <c:f>Sheet1!$B$2:$B$10</c:f>
              <c:numCache>
                <c:formatCode>General</c:formatCode>
                <c:ptCount val="9"/>
                <c:pt idx="0">
                  <c:v>0.63</c:v>
                </c:pt>
                <c:pt idx="1">
                  <c:v>0.58</c:v>
                </c:pt>
                <c:pt idx="2">
                  <c:v>0.63</c:v>
                </c:pt>
                <c:pt idx="3">
                  <c:v>0.57</c:v>
                </c:pt>
                <c:pt idx="4">
                  <c:v>0.57</c:v>
                </c:pt>
                <c:pt idx="5">
                  <c:v>0.67</c:v>
                </c:pt>
                <c:pt idx="6">
                  <c:v>0.49</c:v>
                </c:pt>
                <c:pt idx="7">
                  <c:v>0.55</c:v>
                </c:pt>
                <c:pt idx="8">
                  <c:v>0.45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Huesos largos (Hooper): tipo IV</c:v>
                </c:pt>
                <c:pt idx="1">
                  <c:v>Huesos largos (Hooper): tipo III</c:v>
                </c:pt>
                <c:pt idx="2">
                  <c:v>Huesos largos (Hooper): tipo II</c:v>
                </c:pt>
                <c:pt idx="3">
                  <c:v>Huesos largos (Hooper): tipo I</c:v>
                </c:pt>
                <c:pt idx="4">
                  <c:v>Fémur distal (metaanálisis): tipo IV</c:v>
                </c:pt>
                <c:pt idx="5">
                  <c:v>Fémur distal (metaanálisis): tipo III</c:v>
                </c:pt>
                <c:pt idx="6">
                  <c:v>Fémur distal (metaanálisis): tipo II</c:v>
                </c:pt>
                <c:pt idx="7">
                  <c:v>Fémur distal (metaanálisis): tipo I</c:v>
                </c:pt>
              </c:strCache>
            </c:strRef>
          </c:cat>
          <c:val>
            <c:numRef>
              <c:f>Sheet1!$B$2:$B$9</c:f>
              <c:numCache>
                <c:formatCode>General</c:formatCode>
                <c:ptCount val="8"/>
                <c:pt idx="0">
                  <c:v>21.7</c:v>
                </c:pt>
                <c:pt idx="1">
                  <c:v>25.9</c:v>
                </c:pt>
                <c:pt idx="2">
                  <c:v>32.9</c:v>
                </c:pt>
                <c:pt idx="3">
                  <c:v>29.4</c:v>
                </c:pt>
                <c:pt idx="4">
                  <c:v>64</c:v>
                </c:pt>
                <c:pt idx="5">
                  <c:v>49</c:v>
                </c:pt>
                <c:pt idx="6">
                  <c:v>58</c:v>
                </c:pt>
                <c:pt idx="7">
                  <c:v>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Fractura de la placa (RM)</c:v>
                </c:pt>
                <c:pt idx="1">
                  <c:v>Lesión ligamentaria (RM)</c:v>
                </c:pt>
              </c:strCache>
            </c:strRef>
          </c:cat>
          <c:val>
            <c:numRef>
              <c:f>Sheet1!$B$2:$B$3</c:f>
              <c:numCache>
                <c:formatCode>General</c:formatCode>
                <c:ptCount val="2"/>
                <c:pt idx="0">
                  <c:v>3.0</c:v>
                </c:pt>
                <c:pt idx="1">
                  <c:v>80.0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Sheet1!$A$2:$A$5</c:f>
              <c:strCache>
                <c:ptCount val="4"/>
                <c:pt idx="0">
                  <c:v>POCUS: fractura de cualquier tipo (117 niños)</c:v>
                </c:pt>
                <c:pt idx="1">
                  <c:v>POCUS: fractura fisaria (117 niños)</c:v>
                </c:pt>
                <c:pt idx="2">
                  <c:v>POCUS: extensión a la articulación</c:v>
                </c:pt>
                <c:pt idx="3">
                  <c:v>Ecografía en miembro superior pediátrico (metaanálisis de 32 estudios)</c:v>
                </c:pt>
              </c:strCache>
            </c:strRef>
          </c:cat>
          <c:val>
            <c:numRef>
              <c:f>Sheet1!$B$2:$B$5</c:f>
              <c:numCache>
                <c:formatCode>General</c:formatCode>
                <c:ptCount val="4"/>
                <c:pt idx="0">
                  <c:v>97</c:v>
                </c:pt>
                <c:pt idx="1">
                  <c:v>93</c:v>
                </c:pt>
                <c:pt idx="2">
                  <c:v>62</c:v>
                </c:pt>
                <c:pt idx="3">
                  <c:v>95</c:v>
                </c:pt>
              </c:numCache>
            </c:numRef>
          </c:val>
        </c:ser>
        <c:ser>
          <c:idx val="1"/>
          <c:order val="1"/>
          <c:tx>
            <c:strRef>
              <c:f>Sheet1!$C$1</c:f>
              <c:strCache>
                <c:ptCount val="1"/>
                <c:pt idx="0">
                  <c:v>Especificidad</c:v>
                </c:pt>
              </c:strCache>
            </c:strRef>
          </c:tx>
          <c:spPr>
            <a:solidFill>
              <a:srgbClr val="D97706"/>
            </a:solidFill>
          </c:spPr>
          <c:cat>
            <c:strRef>
              <c:f>Sheet1!$A$2:$A$5</c:f>
              <c:strCache>
                <c:ptCount val="4"/>
                <c:pt idx="0">
                  <c:v>POCUS: fractura de cualquier tipo (117 niños)</c:v>
                </c:pt>
                <c:pt idx="1">
                  <c:v>POCUS: fractura fisaria (117 niños)</c:v>
                </c:pt>
                <c:pt idx="2">
                  <c:v>POCUS: extensión a la articulación</c:v>
                </c:pt>
                <c:pt idx="3">
                  <c:v>Ecografía en miembro superior pediátrico (metaanálisis de 32 estudios)</c:v>
                </c:pt>
              </c:strCache>
            </c:strRef>
          </c:cat>
          <c:val>
            <c:numRef>
              <c:f>Sheet1!$C$2:$C$5</c:f>
              <c:numCache>
                <c:formatCode>General</c:formatCode>
                <c:ptCount val="4"/>
                <c:pt idx="0">
                  <c:v>94</c:v>
                </c:pt>
                <c:pt idx="1">
                  <c:v>95</c:v>
                </c:pt>
                <c:pt idx="2">
                  <c:v>100</c:v>
                </c:pt>
                <c:pt idx="3">
                  <c:v>95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Complicaciones, umbral quirúrgico más bajo (Adams)</c:v>
                </c:pt>
                <c:pt idx="1">
                  <c:v>Complicaciones, serie anterior (Adams)</c:v>
                </c:pt>
                <c:pt idx="2">
                  <c:v>Complicaciones, cirugía (Arkader)</c:v>
                </c:pt>
                <c:pt idx="3">
                  <c:v>Complicaciones, tratamiento conservador (Arkader)</c:v>
                </c:pt>
                <c:pt idx="4">
                  <c:v>Alteración significativa con fijación (metaanálisis)</c:v>
                </c:pt>
                <c:pt idx="5">
                  <c:v>Alteración significativa sin fijación (metaanálisis)</c:v>
                </c:pt>
                <c:pt idx="6">
                  <c:v>Detención sin desplazamiento (metaanálisis)</c:v>
                </c:pt>
                <c:pt idx="7">
                  <c:v>Detención con desplazamiento (metaanálisis)</c:v>
                </c:pt>
              </c:strCache>
            </c:strRef>
          </c:cat>
          <c:val>
            <c:numRef>
              <c:f>Sheet1!$B$2:$B$9</c:f>
              <c:numCache>
                <c:formatCode>General</c:formatCode>
                <c:ptCount val="8"/>
                <c:pt idx="0">
                  <c:v>36</c:v>
                </c:pt>
                <c:pt idx="1">
                  <c:v>40</c:v>
                </c:pt>
                <c:pt idx="2">
                  <c:v>54</c:v>
                </c:pt>
                <c:pt idx="3">
                  <c:v>25</c:v>
                </c:pt>
                <c:pt idx="4">
                  <c:v>27</c:v>
                </c:pt>
                <c:pt idx="5">
                  <c:v>37</c:v>
                </c:pt>
                <c:pt idx="6">
                  <c:v>31</c:v>
                </c:pt>
                <c:pt idx="7">
                  <c:v>65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Empeoramiento de más de 5° con crecimiento guiado (Alhassan)</c:v>
                </c:pt>
                <c:pt idx="1">
                  <c:v>Empeoramiento de más de 5° con resección sola (Alhassan)</c:v>
                </c:pt>
                <c:pt idx="2">
                  <c:v>Mejoría de más de 5° en toda la serie de 27 pacientes (Alhassan)</c:v>
                </c:pt>
                <c:pt idx="3">
                  <c:v>Mejoría angular de más de 5° con resección ± hemiepifisiodesis (19 pacientes)</c:v>
                </c:pt>
              </c:strCache>
            </c:strRef>
          </c:cat>
          <c:val>
            <c:numRef>
              <c:f>Sheet1!$B$2:$B$5</c:f>
              <c:numCache>
                <c:formatCode>General</c:formatCode>
                <c:ptCount val="4"/>
                <c:pt idx="0">
                  <c:v>0</c:v>
                </c:pt>
                <c:pt idx="1">
                  <c:v>40</c:v>
                </c:pt>
                <c:pt idx="2">
                  <c:v>45</c:v>
                </c:pt>
                <c:pt idx="3">
                  <c:v>63.2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Hooper 2024 (criterio amplio, 78)</c:v>
                </c:pt>
                <c:pt idx="1">
                  <c:v>Pan 2025 (McFarland, 48)</c:v>
                </c:pt>
                <c:pt idx="2">
                  <c:v>Barmada 2003 (92 fracturas)</c:v>
                </c:pt>
                <c:pt idx="3">
                  <c:v>Leary 2009 (124 pacientes)</c:v>
                </c:pt>
                <c:pt idx="4">
                  <c:v>Seel 2011 (225 casos)</c:v>
                </c:pt>
                <c:pt idx="5">
                  <c:v>Stenroos 2021 (195 fracturas)</c:v>
                </c:pt>
              </c:strCache>
            </c:strRef>
          </c:cat>
          <c:val>
            <c:numRef>
              <c:f>Sheet1!$B$2:$B$7</c:f>
              <c:numCache>
                <c:formatCode>General</c:formatCode>
                <c:ptCount val="6"/>
                <c:pt idx="0">
                  <c:v>45</c:v>
                </c:pt>
                <c:pt idx="1">
                  <c:v>35.4</c:v>
                </c:pt>
                <c:pt idx="2">
                  <c:v>27.2</c:v>
                </c:pt>
                <c:pt idx="3">
                  <c:v>12.1</c:v>
                </c:pt>
                <c:pt idx="4">
                  <c:v>11.2</c:v>
                </c:pt>
                <c:pt idx="5">
                  <c:v>11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Tibia distal</c:v>
                </c:pt>
                <c:pt idx="1">
                  <c:v>Tibia proximal</c:v>
                </c:pt>
                <c:pt idx="2">
                  <c:v>Fémur distal</c:v>
                </c:pt>
              </c:strCache>
            </c:strRef>
          </c:cat>
          <c:val>
            <c:numRef>
              <c:f>Sheet1!$B$2:$B$4</c:f>
              <c:numCache>
                <c:formatCode>General</c:formatCode>
                <c:ptCount val="3"/>
                <c:pt idx="0">
                  <c:v>36</c:v>
                </c:pt>
                <c:pt idx="1">
                  <c:v>32</c:v>
                </c:pt>
                <c:pt idx="2">
                  <c:v>20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Húmero distal (55)</c:v>
                </c:pt>
                <c:pt idx="1">
                  <c:v>Cúbito distal (7)</c:v>
                </c:pt>
                <c:pt idx="2">
                  <c:v>Peroné distal (23)</c:v>
                </c:pt>
                <c:pt idx="3">
                  <c:v>Radio distal (118)</c:v>
                </c:pt>
                <c:pt idx="4">
                  <c:v>Húmero proximal (7)</c:v>
                </c:pt>
                <c:pt idx="5">
                  <c:v>Tibia distal (78)</c:v>
                </c:pt>
                <c:pt idx="6">
                  <c:v>Tibia proximal (12)</c:v>
                </c:pt>
                <c:pt idx="7">
                  <c:v>Fémur distal (7)</c:v>
                </c:pt>
              </c:strCache>
            </c:strRef>
          </c:cat>
          <c:val>
            <c:numRef>
              <c:f>Sheet1!$B$2:$B$9</c:f>
              <c:numCache>
                <c:formatCode>General</c:formatCode>
                <c:ptCount val="8"/>
                <c:pt idx="0">
                  <c:v>13</c:v>
                </c:pt>
                <c:pt idx="1">
                  <c:v>14</c:v>
                </c:pt>
                <c:pt idx="2">
                  <c:v>22</c:v>
                </c:pt>
                <c:pt idx="3">
                  <c:v>27</c:v>
                </c:pt>
                <c:pt idx="4">
                  <c:v>43</c:v>
                </c:pt>
                <c:pt idx="5">
                  <c:v>45</c:v>
                </c:pt>
                <c:pt idx="6">
                  <c:v>50</c:v>
                </c:pt>
                <c:pt idx="7">
                  <c:v>86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Lesiones fisarias: Salter-Harris y riesgo de arresto.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de la fisis y de su periferia; Variantes por localización y por edad; Biomecánica: por qué cede la fisis antes que el ligamento; Histología de la fisis y respuesta a la lesión; Clasificación: Salter-Harris y sus extensiones; Diagnóstico: de la historia al riesgo de arresto; Examen físico; Imágenes: radiografía, ecografía, TC y RM; Algoritmo: del trauma a la vigilancia; Tratamiento: cuándo inmovilizar, reducir y fijar; Técnica: reducción cerrada, fijación y resección de barra; Complicaciones; Arresto fisario: barra, mapa y decisión; Pronóstico por localización; Seguimiento y rehabilitación. Estructura sugerida por el autor para diez minutos: Lámina 1 (minuto 1) · Caso didáctico inventado: un adolescente cae de la bicicleta con la rodilla derecha hinchada y dolorosa sobre la placa del fémur distal. Pregunta al auditorio: ¿es una fractura, un esguince o una lesión que va a acortar la pierna? [r2]. Lámina 2 (minuto 2) · Por qué la fisis: la zona hipertrófica es la más débil de la placa y los ligamentos del niño toleran más fuerza que ella [r2][r1]. Entre 15 y 30 % de las fracturas pediátricas la comprometen [r2]. Lámina 3 (minuto 3) · Epidemiología: 279,2 por 100.000 personas-año, picos a los 11-12 años en niñas y 14 años en varones [r3]; el tipo II es el más frecuente, 54 % en Minnesota y 60,9 % en Japón [r3][r4]. Lámina 4 (minuto 4) · Clasificación: Salter-Harris I a V, Rang VI, Ogden VII a IX y Peterson; el kappa interobservador va de 0,45 a 0,63 [r18][r19]. El tipo V, la mayoría de las veces, se reconoce tarde [r2]. Lámina 5 (minuto 5) · Imágenes: radiografía primero; la ecografía tuvo sensibilidad de 93 % y especificidad de 95 % para fracturas fisarias [r36]; en el peroné distal con radiografía normal la RM halló fractura en 3,0 % [r9]; en el fémur distal tipo III la radiografía subestimó el desplazamiento [r21]. Lámina 6 (minuto 6) · Tipos I y II: reducción suave y yeso; una brecha mayor de 3 mm en tibia distal se asoció a 60 % de cierre prematuro [r14]; sobre el número de intentos no hay consenso (OR 7,0 en una serie) [r11]. Lámina 7 (minuto 7) · Tipos III y IV y transicionales: reducción anatómica; en el triplano se opera con más de 2 mm articulares o más de 3 mm fisarios [r5]. Lámina 8 (minuto 8) · Pronóstico por localización: fémur distal 52 % de alteración del crecimiento [r6]; tibia distal entre 11 y 27 % en 4 series [r11][r12][r13][r14]; radio distal tipo II entre 0 y 4,3 % [r16]. Lámina 9 (minuto 9) · Vigilancia y arresto: radiografías hasta documentar líneas de Park-Harris simétricas [r12][r5]; RM 3D para mapear [r2]; resecar si hay menos de 50 % de la fisis y 2 años o más de crecimiento [r7][r8]. Lámina 10 (minuto 10) · Cierre: 3 mensajes (la fisis cede primero, la radiografía subestima, el seguimiento no termina al consolidar) y 2 preguntas del auditorio.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fisis es el punto débil del hueso inmaduro: en el niño, la fuerza que en el adulto rompe un ligamento suele separar la placa de crecimiento (fuente: Singh A y colaboradores, 2021) (fuente: Lou M y colaboradores, 2026). Entre 15 y 30 % de las fracturas pediátricas comprometen la fisis (fuente: Lou M y colaboradores, 2026); en un estudio poblacional de Minnesota la incidencia fue de 279,2 por 100.000 personas-año, con picos a los 11-12 años en niñas y a los 14 en varones (fuente: Peterson HA y colaboradores, 1994). Salter-Harris ordena el trazo del tipo I al V y el tipo II es el más frecuente: 54 % en una serie de Minnesota (fuente: Peterson HA y colaboradores, 1994) y 60,9 % en una japonesa (fuente: Kawamoto K y colaboradores, 2006). 2 revisiones recientes repiten 75 % (fuente: Lou M y colaboradores, 2026) (fuente: Singh A y colaboradores, 2021), una cifra más alta que la de esas series. El tipo no manda solo. Pesan la localización y el desplazamiento: en el fémur distal 52 % de las fracturas fisarias altera el crecimiento (fuente: Basener CJ y colaboradores, 2009), en la tibia distal entre 11 y 27 % en 4 series retrospectivas y 45 % en una cohorte prospectiva (fuente: Stenroos A y colaboradores, 2021) (fuente: Leary JT y colaboradores, 2009) (fuente: Seel EH y colaboradores, 2011) (fuente: Barmada A y colaboradores, 2003) (fuente: Hooper N y colaboradores, 2024) y en el radio distal tras un tipo II entre 0 y 4,3 % (fuente: Larsen MC y colaboradores, 2016). Tratamiento: los tipos I y II se reducen con suavidad y se enyesan; los III y IV desplazados exigen reducción anatómica de la articulación y de la fisis, y un escalón de más de 2 mm suele llevar a quirófano (fuente: Denning JR y colaboradores, 2021) (fuente: Seel EH y colaboradores, 2011). Lo que se rompe al final es el seguimiento: la barra fisaria aparece meses o años después (fuente: Lou M y colaboradores, 2026). Se vigila al menos 1 año con líneas de Park-Harris simétricas (fuente: Leary JT y colaboradores, 2009) (fuente: Denning JR y colaboradores, 2021), se mapea con RM o TC y se reseca si ocupa menos de 50 % de la fisis y quedan 2 años o más de crecimiento (fuente: Hasler CC y colaboradores, 2002) (fuente: Khoshhal KI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Llamamos fractura fisaria a la que corta la placa de crecimiento, el cartílago que alarga el hueso del niño; el trazo puede quedarse en la placa o extenderse a la epífisis, a la metáfisis o a ambas (fuente: Singh A y colaboradores, 2021). En el esqueleto inmaduro hay un tramo débil que el adulto ya no tiene, y casi todo lo que sigue sale de esa idea (fuente: Lou M y colaboradores, 2026). Por qué merece un capítulo entero. Primero, porque el hueso débil no está donde uno espera: la placa cede antes que el ligamento que la rodea (fuente: Singh A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Segundo, porque el daño que importa no se ve el día de la fractura, sino meses o años después, cuando una barra de hueso ata la placa y el crecimiento sale torcido o se detiene (fuente: Lou M y colaboradores, 2026). Tercero, porque la conducta depende menos de la letra de la clasificación que de 3 datos: dónde está la fractura, cuánto se desplazó y cuánto crecimiento le queda al niño (fuente: Hooper N y colaboradores, 2024) (fuente: Bellamy JT y colaboradores, 2021). Qué se espera que sepas al terminar.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Explicar por qué se rompe la fisis y por qué ahí. (b) Clasificar con Salter-Harris y saber en qué casos la clasificación falla. (c) Decidir entre yeso, reducción cerrada y fijación. (d) Pedir la imagen correcta y saber cuánto vigilar. (e) Reconocer un arresto fisario y entender las opciones de rescate.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Cuántas son. La proporción depende de qué fracturas se cuenten. Entre 15 y 30 % de las fracturas pediátricas comprometen la fisis según una revisión reciente (fuente: Lou M y colaboradores, 2026). En 2650 fracturas de huesos largos de niños de 0 a 16 años, las lesiones de la placa fueron 30 % (fuente: Mann DC y colaboradores, 1990); en una serie multicéntrica de Japón fueron 17,9 % de todas las fracturas pediátricas (fuente: Kawamoto K y colaboradores, 2006). Quién y cuándo. En un estudio poblacional de Olmsted County (Minnesota, 10 años) la incidencia ajustada fue de 279,2 por 100.000 personas-año, con una relación varón:mujer de 2:1 y picos a los 11-12 años en niñas y a los 14 en varones (fuente: Peterson HA y colaboradores, 1994). Las niñas se fracturan antes: 1,5 años menos que los varones con la misma fractura y la misma localización (fuente: Mann DC y colaboradores, 1990). La revisión de Lou atribuye el cierre más temprano en mujeres al papel del estrógeno en el envejecimiento de la placa (fuente: Lou M y colaboradores, 2026). Dónde. En ese mismo estudio los dedos de la mano concentraron 37 % de todas las fracturas fisarias (fuente: Peterson HA y colaboradores, 1994); en la serie japonesa, 21,9 % (fuente: Kawamoto K y colaboradores, 2006). Si se miran solo los huesos largos, el radio fue el hueso más afectado: 42 % de las fracturas fisarias de una cohorte prospectiva, y 118 de las 141 del radio eran de radio distal (fuente: Hooper N y colaboradores, 2024). En el tobillo, la tibia distal aislada fue la lesión más común (47,1 %), con edad media de 12,3 años (fuente: Valisena S y colaboradores, 2025). Qué tipo. El tipo II domina en todas las series, pero con porcentajes que varían según el denominador (tabla y gráfico). 2 hechos para recordar: 16 % de las fracturas fisarias del estudio de Minnesota no cabían en la clasificación de Salter-Harris, lo que llevó a su autor a crear otra (fuente: Peterson HA y colaboradores, 1994), y algunas revisiones recientes dan 75 % para el tipo II (fuente: Lou M y colaboradores, 2026) (fuente: Singh A y colaboradores, 2021), una cifra más alta que la de las series poblacionales de la tabla.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«Salter-Harris tipo II como porcentaje de las fracturas fisarias de cada serie» muestra lo siguiente. Tobillo (Suiza): 51 por ciento (fuente: Valisena S y colaboradores, 2025). Minnesota, todas: 54 por ciento (fuente: Peterson HA y colaboradores, 1994). Tibia distal: 56.9 por ciento (fuente: Seel EH y colaboradores, 2011). Japón, todas: 60.9 por ciento (fuente: Kawamoto K y colaboradores, 2006). Huesos largos (Hooper): 68.7 por ciento (fuente: Hooper N y colaboradores, 2024). Cifra de la revisión de 2026: 75 por ciento (fuente: Lou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«Distribución de los tipos de Salter-Harris en series publicadas (porcentaje de cada serie)» tiene 6 columnas: Serie y población, I, II, III, IV, Comentario. Fila 1: Serie y población, Minnesota 1979-1988, todas las localizaciones (fuente: Peterson HA y colaboradores, 1994); I, sin dato; II, 54 %; III, sin dato; IV, sin dato; Comentario, 16 % no encajaba en Salter-Harris (fuente: Peterson HA y colaboradores, 1994). Fila 2: Serie y población, Japón 1992-1997, todas las localizaciones (fuente: Kawamoto K y colaboradores, 2006); I, 28,6 %; II, 60,9 %; III, 6,7 %; IV, 3,7 %; Comentario, Tipo V no reconocido (fuente: Kawamoto K y colaboradores, 2006). Fila 3: Serie y población, Tobillo en Suiza, 259 niños (fuente: Valisena S y colaboradores, 2025); I, sin dato; II, 51 %; III, sin dato; IV, sin dato; Comentario, Tibia distal aislada 47,1 % (fuente: Valisena S y colaboradores, 2025). Fila 4: Serie y población, Tibia distal, 225 casos (fuente: Seel EH y colaboradores, 2011); I, 0,4 %; II, 56,9 %; III, 21,7 %; IV, 20 %; Comentario, Serie de tibia: el tipo III y el IV pesan más (fuente: Seel EH y colaboradores, 2011). Fila 5: Serie y población, Huesos largos, cohorte prospectiva de 332 (fuente: Hooper N y colaboradores, 2024); I, 5,1 %; II, 68,7 %; III, 8,1 %; IV, 18,1 %; Comentario, Ningún tipo V (fuente: Hooper N y colaboradores, 2024). (fuente: Peterson HA y colaboradores, 1994) (fuente: Kawamoto K y colaboradores, 2006) (fuente: Valisena S y colaboradores, 2025) (fuente: Seel EH y colaboradores, 2011) (fuente: Hooper N y colaboradores, 2024).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La fuerza decide por dónde se rompe. Moen y Pelker aplicaron cargas distintas a fémures y tibias inmaduros de bovino y vieron que el sitio histológico de falla cambia con cada una (fuente: Moen CT y colaboradores, 1984). La torsión dañó todas las capas; la tracción separó la parte alta de las columnas de condrocitos; el cizallamiento cortó entre esa parte alta y la capa hipertrófica baja; y la compresión, contra lo que se suponía, no rompió la zona germinal sino la calcificación provisional y la metáfisis (fuente: Moen CT y colaboradores, 1984).</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revisión de urgencias lo resume en la misma dirección: compresión en la calcificación provisional, cizallamiento en la hipertrófica, tensión en la proliferativa (fuente: Singh A y colaboradores, 2021). Qué pasa en la clínica. El deporte explica 51 % de las fracturas fisarias de tobillo en una serie suiza, y el mecanismo más frecuente fue la supinación con flexión plantar, 33,6 % (fuente: Valisena S y colaboradores, 2025). La energía importa para el pronóstico: en la cohorte prospectiva de Hooper, las lesiones de alta energía fueron 24,0 % del grupo que desarrolló detención y 8,2 % del que no (fuente: Hooper N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todo es una caída. La fisis también se lesiona por carga repetida, infección, trastornos vasculares, tumores o radiación (fuente: Lou M y colaboradores, 2026). En gimnastas, el apoyo repetido sobre la muñeca extendida se ha descrito como causa de lesión fisaria por estrés (fuente: Lou M y colaboradores, 2026). Con esto cerramos mecanismo de lesión. Sigamos con anatomía de la fisis y de su periferia.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de la fisis y de su periferia. 2 placas, no 1. Conviene no mezclar términos: la epífisis es el segmento de hueso que queda entre la placa y la articulación, y la placa (fisis) es el disco horizontal de cartílago que alarga el hueso (fuente: Singh A y colaboradores, 2021). El núcleo epifisario tiene además su propio cartílago de crecimiento, de forma esférica (fuente: Singh A y colaboradores, 2021). La periferia es lo que la sostiene. El borde tiene 2 piezas propias. El surco de Ranvier, con forma de cuña, aporta las células que hacen crecer el hueso en grosor; el anillo pericondral de LaCroix es un cinturón fibroso, tendido del periostio de la metáfisis al cartílago epifisario, que mantiene firme la placa cuando se carga (fuente: Lou M y colaboradores, 2026) (fuente: Singh A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eso el periostio importa en la reducción: en las 5 fracturas Salter-Harris II de tibia distal que se abrieron por una brecha residual, el periostio estaba atrapado en la fisis (fuente: Barmada A y colaboradores, 2003). Sangre. Cada capa se alimenta distinto: la de reserva, sin vasos que la penetren, vive de la difusión; a la proliferativa llegan ramas epifisarias que terminan en su límite; y por el lado de la metáfisis entran vasos que invaden el cartílago ya calcificado (fuente: Lou M y colaboradores, 2026). La arteria pericondral es la principal fuente de nutrición de la placa (fuente: Singh A y colaboradores, 2021). Por eso un fragmento de fisis que queda pegado a la metáfisis tras una fractura tipo III puede separarse de su irrigación (fuente: Ogden JA y colaboradores, 1993).</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todas las fisis pesan lo mismo. En la serie longitudinal de Pritchett, cerca de 70 % de lo que crece el fémur sale de su placa distal, que suma unos 1,3 cm por año desde los 7 años; en los 2 últimos años antes de la madurez ese aporte baja a la mitad (fuente: Pritchett JW, 1992). En la tibia, la placa proximal aporta cerca de 57 % (fuente: Pritchett JW, 1992). La conclusión práctica: una detención alrededor de la rodilla pesa más en longitud que una en el húmero distal, que aporta 20 % del crecimiento del húmero (fuente: Lou M y colaboradores, 2026) (fuente: Pritchett JW, 1992). Con esto cerramos anatomía de la fisis y de su periferia. Sigamos con variantes por localización y por edad.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por localización y por edad. Salter-Harris I del peroné distal: la fractura que casi nunca es fractura. Un niño con tobillo doloroso, dolor sobre el peroné distal y radiografía sin trazo se rotulaba como Salter-Harris I. La RM cambió esa lectura. En 135 niños de 5 a 12 años con ese diagnóstico clínico, lo habitual era la lesión ligamentaria (80,0 %) y la fractura de la placa apareció en 4 casos (3,0 %), 2 de ellos parciales (fuente: Boutis K y colaboradores, 2016). Para el tratamiento importó poco: con una férula removible y regreso libre a la actividad, quienes tenían una fractura solo visible por RM se recuperaron como los esguinces (fuente: Boutis K y colaboradores, 2016). La revisión Cochrane sobre fracturas de tobillo de bajo riesgo en niños reunió 3 ensayos con 189 niños, sobre todo con este diagnóstico: en los 2 que comparaban una tobillera removible de estribo con yeso o férula rígida, la función a las 4 semanas fue mejor con la férula (en el mayor, de 104 niños, la diferencia media fue 6,00 %; IC 95 % 1,38 a 10,62), con evidencia de calidad baja y alto riesgo de sesgo (fuente: Yeung DE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Transicionales del adolescente (Tillaux, triplano, McFarland). La fisis tibial distal se cierra de forma asimétrica a lo largo de unos 18 meses, entre los 12 y 14 años en mujeres y los 13 y 15 en varones, y en esa ventana las fuerzas de torsión rompen la parte aún abierta y salen por la epífisis o la metáfisis (fuente: Denning JR y colaboradores, 2021). El triplano es entre 5 y 10 % de las fracturas de tobillo pediátricas y se ve como un Salter-Harris III en la radiografía anteroposterior y como un II o un IV en la lateral (fuente: Denning JR y colaboradores, 2021). La fractura de McFarland (maleolar medial, tipos III y IV) pesa más por su pronóstico: cierre prematuro en 35,4 % de 48 niños operados, con riesgo mayor por debajo de 11,5 años y con desplazamiento inicial de más de 4,5 mm (fuente: Pan Y y colaboradores, 2025). Radio distal. Para las fracturas Salter-Harris II tratadas sin cirugía, una revisión de 7 estudios con 434 fracturas reportó cierre prematuro entre 0 y 4,3 % (fuente: Larsen MC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lesiones intraarticulares (III y IV) son otro mundo: 43 % de 28 niños tuvo alteración del crecimiento (fuente: Kallini JR y colaboradores, 2020). Cúbito distal. Aquí los patrones III y IV son más frecuentes que en el radio, y 19,6 % de 56 fracturas mostró signos radiográficos de alteración del crecimiento (fuente: Lee J y colaboradores, 2024). Fémur distal. Es la localización con más probabilidad de acabar en una barra y su riesgo se trata en los bloques de complicaciones y pronóstico (fuente: Basener CJ y colaboradores, 2009) (fuente: Hooper N y colaboradores, 2024). Con esto cerramos variantes por localización y por edad. Sigamos con biomecánica: por qué cede la fisis antes que el ligamento.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por qué cede la fisis antes que el ligamento. La explicación tiene 3 piezas. 1. El ligamento del niño aguanta más que la placa. Según una revisión de urgencias, el ligamento infantil es a la vez resistente y elástico, así que la fuerza termina descargándose en la fisis; de ahí que, en la infancia, las fracturas epifisarias y los arrancamientos apofisarios superen con creces a los esguinces (fuente: Singh A y colaboradores, 2021). No encontramos un estudio abierto que cuantifique cuántas veces más; la cifra que se repite en algunos textos queda como sin dato verificable. 2. La placa tiene un tramo estructuralmente débil.</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zona hipertrófica tiene pocas fibras de colágeno y mínima matriz, y es la región más débil de la fisis (fuente: Lou M y colaboradores, 2026). Ogden examinó con radiología e histología piezas de 57 niños con trauma agudo: el trazo solía correr por la parte de la zona hipertrófica que limita con la metáfisis, pero en algunos tipos 1 y 2 alcanzaba la capa germinal (fuente: Ogden JA y colaboradores, 1993). 3. Hay puntos aún más débiles. En ese mismo material, los canales vasculares del cartílago que irrigan la capa germinal se comportaron como rutas de propagación del trazo, en especial en lactantes; además, había tipos 1 incompletos, invisibles en la radiografía de rutina (fuente: Ogden JA y colaboradores, 1993).</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no se puede concluir. El modelo bovino no demuestra que se pueda deducir la zona lesionada a partir del mecanismo en una persona. Lo que sí muestra, junto con el material humano, es que la zona germinal no es el sitio habitual de falla (fuente: Moen CT y colaboradores, 1984) (fuente: Ogden JA y colaboradores, 1993), y que cuando ella se daña, la placa pierde su capacidad de regenerarse (fuente: Lou M y colaboradores, 2026). Con esto cerramos biomecánica: por qué cede la fisis antes que el ligamento. Sigamos con histología de la fisis y respuesta a la lesión.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histología de la fisis y respuesta a la lesión. 4 capas para recordar. De la epífisis hacia la metáfisis: zona de reserva (germinal), proliferativa, hipertrófica y de calcificación provisional (fuente: Lou M y colaboradores, 2026). La de reserva es tranquila: pocas células activas, mucha matriz y el colágeno más denso de la placa, tendido en horizontal (fuente: Lou M y colaboradores, 2026). En la proliferativa las células se multiplican y se apilan en columnas, y esas columnas fijan hacia dónde se alarga el hueso (fuente: Lou M y colaboradores, 2026). En la hipertrófica cada condrocito crece y queda poca matriz entre ellos, por eso es el tramo frágil (fuente: Lou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de calcificación provisional el cartílago se carga de calcio y los vasos que llegan desde la metáfisis lo reemplazan por hueso (fuente: Lou M y colaboradores, 2026). El control fino. Funciona como un termostato de 2 señales. La PTHrP mantiene a los condrocitos dividiéndose y frena su paso a hipertróficos; las células que ya terminaron de proliferar producen Indian hedgehog, y esta señal vuelve a subir la producción de PTHrP (fuente: Burdan F y colaboradores, 2009) (fuente: Lou M y colaboradores, 2026). Qué pasa cuando la lesión toca la capa germinal. Si se pierden las células progenitoras de la capa germinal, la osificación endocondral puede quedar alterada de forma permanente (fuente: Lou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modelos animales describen 4 fases de respuesta: inflamatoria, fibrogénica (hacia los días 3 a 7), osteogénica y de remodelado óseo (fuente: Lou M y colaboradores, 2026). El desenlace depende de qué tejido rellena la lesión: si vuelve a ser cartílago, la placa sigue creciendo; si en cambio sube el VEGF, entran vasos, los acompañan células formadoras de hueso y queda un puente óseo entre epífisis y metáfisis (fuente: Lou M y colaboradores, 2026). Con esto cerramos histología de la fisis y respuesta a la lesión. Sigamos con clasificación: salter-harris y sus extensiones.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salter-harris y sus extensiones. Cómo leerla. Salter-Harris ordena la fractura por el camino que sigue el trazo respecto a la placa. Lo anatómico predice el cierre prematuro, y lo mecanicista (como Dias-Tachdjian en el tobillo) predice mejor la deformidad angular; una revisión sistemática de 42 estudios y 11 clasificaciones del tobillo pediátrico sugiere combinarlas (fuente: Teo LS y colaboradores, 2026). Los 5 tipos. Tipo I: epífisis y metáfisis se separan con un trazo que corre solo por la placa, en su capa hipertrófica; se ve más en niños pequeños, cuya fisis es gruesa, y a veces lo único que hay es dolor e hinchazón con una radiografía casi normal (fuente: Singh A y colaboradores, 2021). Tipo II: el trazo corre un tramo por la placa y luego sube a la metáfisis, llevándose una cuña de hueso (el fragmento de Thurston-Holland); del lado de esa cuña la bisagra de periostio queda entera, y eso ayuda a reducir (fuente: Singh A y colaboradores, 2021). Tipo III: el trazo corre por la placa y baja por la epífisis hasta la superficie articular (fuente: Singh A y colaboradores, 2021). Tipo IV: un solo trazo cruza metáfisis, placa y epífisis; en el niño, buena parte de las fracturas del maléolo medial son de este tipo (fuente: Singh A y colaboradores, 2021). Tipo V: aplastamiento de la placa, a menudo con radiografía normal, que la mayoría de las veces se reconoce tarde, cuando ya apareció la detención (fuente: Lou M y colaboradores, 2026) (fuente: Singh A y colaboradores, 2021). Una duda sobre el tipo V. Ogden revisó con radiología e histología piezas de 57 niños con trauma agudo y concluyó que el aplastamiento directo de la zona germinal no ocurre; en la pieza que examinó a propósito, con daño por presión en otras partes de la epífisis, la placa casi no mostraba compresión (fuente: Ogden JA y colaboradores, 1993). En series modernas casi no se registra: no hubo ninguno en 332 pacientes (fuente: Hooper N y colaboradores, 2024) y la serie japonesa no lo reconoció (fuente: Kawamoto K y colaboradores, 2006). Lectura práctica: el tipo V es un diagnóstico retrospectivo, no una categoría que se asigne al ingreso. Más allá de 5. El llamado tipo VI de Rang es el daño del anillo pericondral de LaCroix; suele venir de traumas abiertos y violentos, como la cortadora de césped o el accidente de tránsito (fuente: Lou M y colaboradores, 2026), y puede dejar un puente óseo periférico con deformidad angular (fuente: Singh A y colaboradores, 2021). Ogden sumó 3 tipos más (VII a IX) para lesiones que no cruzan la placa y que, aun así, pueden frenar su crecimiento (fuente: Lou M y colaboradores, 2026) (fuente: Singh A y colaboradores, 2021). Peterson partió de su estudio de Minnesota: conservó los tipos I a IV de Salter-Harris dentro de sus tipos II a V, dejó fuera el V y agregó 2 patrones propios (fuente: Singh A y colaboradores, 2021) (fuente: Lou M y colaboradores, 2026). Su tipo I es una fractura transversa de la metáfisis que llega a la fisis y fue 15,5 % de esa serie; su tipo VI es la pérdida de un trozo de fisis, que siempre es abierta y casi siempre termina en cierre prematuro (fuente: Peterson HA, 1994). Qué tan confiable es. El acuerdo entre observadores es de moderado a sustancial. En 28 evaluadores con 50 radiografías el kappa interobservador fue 0,45; II y III fueron los tipos más fáciles de acertar, y con I, IV y V conviene pedir más imagen si hay duda (fuente: Tzavellas AN y colaboradores, 2016). En una comparación con Peterson, la confiabilidad fue similar: kappa interobservador de 0,57 y 0,63 para Salter-Harris y de 0,58 y 0,62 para Peterson (fuente: Charles-Lozoya S y colaboradores, 2026). En tibia distal, agregar TC no mejoró el acuerdo en la clasificación ni en la decisión de operar (fuente: Thawrani D y colaboradores, 2011). Para qué sirve en la decisión. Orienta la urgencia de la reducción anatómica (III y IV), predice dónde mirar en el seguimiento y da un idioma común. Lo que no hace es decidir sola el pronóstico: en el fémur distal, el metaanálisis mostró porcentajes distintos por tipo (fuente: Basener CJ y colaboradores, 2009), mientras que 2 cohortes recientes no encontraron que el tipo se asociara a la detención (fuente: Hooper N y colaboradores, 2024) (fuente: Bellamy JT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«Acuerdo entre observadores al clasificar Salter-Harris (kappa)» muestra lo siguiente. Tzavellas: interobservador (28 evaluadores): 0.5 kappa (fuente: Tzavellas AN y colaboradores, 2016). Tzavellas: intraobservador, especialistas: 0.6 kappa (fuente: Tzavellas AN y colaboradores, 2016). Tzavellas: intraobservador, residentes: 0.5 kappa (fuente: Tzavellas AN y colaboradores, 2016). Thawrani, tibia distal con radiografía: interobservador: 0.7 kappa (fuente: Thawrani D y colaboradores, 2011). Thawrani, radiografía más TC: interobservador: 0.6 kappa (fuente: Thawrani D y colaboradores, 2011). Charles 2026, Salter-Harris: interobservador (1.ª lectura): 0.6 kappa (fuente: Charles-Lozoya S y colaboradores, 2026). Charles 2026, Salter-Harris: interobservador (2.ª lectura): 0.6 kappa (fuente: Charles-Lozoya S y colaboradores, 2026). Charles 2026, Peterson: interobservador (1.ª lectura): 0.6 kappa (fuente: Charles-Lozoya S y colaboradores, 2026). Hooper: 2 cirujanos, lectura radiográfica (tipo y detención): 0.6 kappa (fuente: Hooper N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«Alteración del crecimiento por tipo de Salter-Harris: 2 fuentes que no coinciden» muestra lo siguiente. Fémur distal (metaanálisis): tipo I: 36 por ciento (fuente: Basener CJ y colaboradores, 2009). Fémur distal (metaanálisis): tipo II: 58 por ciento (fuente: Basener CJ y colaboradores, 2009). Fémur distal (metaanálisis): tipo III: 49 por ciento (fuente: Basener CJ y colaboradores, 2009). Fémur distal (metaanálisis): tipo IV: 64 por ciento (fuente: Basener CJ y colaboradores, 2009). Huesos largos (Hooper): tipo I: 29.4 por ciento (fuente: Hooper N y colaboradores, 2024). Huesos largos (Hooper): tipo II: 32.9 por ciento (fuente: Hooper N y colaboradores, 2024). Huesos largos (Hooper): tipo III: 25.9 por ciento (fuente: Hooper N y colaboradores, 2024). Huesos largos (Hooper): tipo IV: 21.7 por ciento (fuente: Hooper N y colaboradores, 2024). En el documento Word de este tema encontrarás además: Salter-Harris en una mirada: trazo, claves de imagen y riesgo. Con esto cerramos clasificación: salter-harris y sus extensiones. Sigamos con diagnóstico: de la historia al riesgo de arresto.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de la historia al riesgo de arresto. Primero, el niño. La evaluación empieza por edad, madurez esquelética, complejidad de la fractura y localización (fuente: Lou M y colaboradores, 2026); el mecanismo y la energía pesan después en el pronóstico (fuente: Hooper N y colaboradores, 2024). Para estimar cuánto crecimiento queda, una revisión sugiere apoyarse en la edad ósea con el atlas de Greulich y Pyle (fuente: Singh A y colaboradores, 2021). Ese dato pesa: en una serie de 101 niños con fractura fisaria del fémur distal, los años de crecimiento restante se asociaron a necesitar una cirugía correctora (OR 0,758; IC 95 % 0,587 a 0,979), aunque la asociación desapareció al ajustar por edad (fuente: Bellamy JT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diferenciar. Si duele sobre la fisis y la radiografía no aclara, hay 3 diagnósticos que descartar: un esguince, una osteomielitis aguda y una fractura que no toca la placa, como el torus (fuente: Singh A y colaboradores, 2021). Y ante un niño que no camina con una fractura, hay que pensar en maltrato (fuente: Singh A y colaboradores, 2021). Qué factores empujan hacia el arresto. No hay un puntaje validado; hay asociaciones que se repiten, con un detalle: no siempre coinciden entre estudios. La tabla las junta con su fuente y su tamaño.</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«Factores asociados a detención del crecimiento o cierre prematuro (datos de cada estudio)» tiene 3 columnas: Factor, Qué se halló, Localización y estudio. Fila 1: Factor, Desplazamiento; Qué se halló, Probabilidad 4 veces mayor de detención si había desplazamiento (65 % frente a 31 %); Localización y estudio, Fémur distal, metaanálisis (fuente: Basener CJ y colaboradores, 2009). Fila 2: Factor, Desplazamiento; Qué se halló, Riesgo relativo 1,15 por cada milímetro de desplazamiento inicial; Localización y estudio, Tibia distal, 124 pacientes (fuente: Leary JT y colaboradores, 2009). Fila 3: Factor, Desplazamiento; Qué se halló, El porcentaje de desplazamiento sí se asoció (P = 0,02); el tipo de Salter-Harris no; Localización y estudio, Fémur distal, 101 pacientes (fuente: Bellamy JT y colaboradores, 2021). Fila 4: Factor, Desplazamiento; Qué se halló, Más de 4,5 mm de desplazamiento inicial: punto de corte de mayor riesgo; Localización y estudio, Maleolar medial (McFarland) (fuente: Pan Y y colaboradores, 2025). Fila 5: Factor, Energía; Qué se halló, Alta energía: 24,0 % del grupo con detención frente a 8,2 % del grupo sin ella; Localización y estudio, Huesos largos, cohorte prospectiva (fuente: Hooper N y colaboradores, 2024). Fila 6: Factor, Edad; Qué se halló, Más edad en quienes tuvieron detención: OR ajustado 1,62 por año; Localización y estudio, Huesos largos, cohorte prospectiva (fuente: Hooper N y colaboradores, 2024). Fila 7: Factor, Edad; Qué se halló, Menos de 11,5 años: mayor riesgo de cierre prematuro; Localización y estudio, Maleolar medial (McFarland) (fuente: Pan Y y colaboradores, 2025). Fila 8: Factor, Crecimiento restante; Qué se halló, Menos de 2 años de crecimiento: 46,2 % frente a 9,5 % de alteración; Localización y estudio, Cúbito distal (fuente: Lee J y colaboradores, 2024). Fila 9: Factor, Implante en la fisis; Qué se halló, Complicaciones 65 % con la fisis violada por el implante frente a 30 % (P = 0,06, al límite); Localización y estudio, Fémur distal (fuente: Arkader A y colaboradores, 2007). Fila 10: Factor, Número de reducciones; Qué se halló, Más de 1 intento: OR 7,0. En otras 2 series no fue significativo; Localización y estudio, Tibia distal (fuente: Stenroos A y colaboradores, 2021) (fuente: Barmada A y colaboradores, 2003) (fuente: Leary JT y colaboradores, 2009). Fila 11: Factor, Brecha residual; Qué se halló, Brecha mayor de 3 mm tras reducir (tipos I y II): 60 % frente a 17 % de cierre; Localización y estudio, Tibia distal (fuente: Barmada A y colaboradores, 2003). (fuente: Basener CJ y colaboradores, 2009) (fuente: Leary JT y colaboradores, 2009) (fuente: Bellamy JT y colaboradores, 2021) (fuente: Pan Y y colaboradores, 2025) (fuente: Hooper N y colaboradores, 2024) (fuente: Lee J y colaboradores, 2024) (fuente: Arkader A y colaboradores, 2007) (fuente: Stenroos A y colaboradores, 2021) (fuente: Barmada A y colaboradores, 2003). La tabla completa tiene más filas: están en el documento Word. Con esto cerramos diagnóstico: de la historia al riesgo de arresto. Sigamos con examen físico.</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El gesto que diferencia. La palpación busca el punto exacto del dolor: el hueso a la altura de la placa orienta a lesión fisaria, y la interlínea articular o el trayecto del ligamento orientan a esguince (fuente: Singh A y colaboradores, 2021). Encontrar un ligamento laxo no basta para diagnosticar la lesión de la placa (fuente: Singh A y colaboradores, 2021). Qué valor tiene. No encontramos estudios abiertos con sensibilidad y especificidad del examen físico para lesión fisaria; es un hueco que declaramos y no uno que rellenamos. Lo más cercano es el valor predictivo del diagnóstico clínico de Salter-Harris I del peroné distal: de 135 niños de 5 a 12 años con esa sospecha, 3,0 % tenía la fractura en la RM y 80,0 % tenía lesión ligamentaria (fuente: Boutis K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decir, ante dolor sobre el peroné distal con radiografía normal, lo más probable es un esguince; inmovilizar por prudencia mientras se confirma es práctica habitual (opinión experta). Examen que sí hay que hacer (práctica habitual / opinión experta). Piel, perfusión distal, pulsos y nervios del segmento antes de cualquier maniobra, y anotar lo encontrado; después, revisar las articulaciones vecinas.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«Qué había realmente detrás de un "Salter-Harris I de peroné distal" clínico (RM de 135 niños)» muestra lo siguiente. Fractura de la placa (RM): 3 por ciento (fuente: Boutis K y colaboradores, 2016). Lesión ligamentaria (RM): 80 por ciento (fuente: Boutis K y colaboradores, 2016). Con esto cerramos examen físico. Sigamos con imágenes: radiografía, ecografía, tc y rm.</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ecografía, tc y rm. Radiografía primero. Ante la sospecha, la radiografía simple va primero: detecta la mayoría de las lesiones y permite medir cuánto se desplazó y se anguló el trazo (fuente: Lou M y colaboradores, 2026). Se piden proyecciones de frente y lateral de la zona (práctica habitual); si la clínica sugiere fractura pero la radiografía es negativa, se agregan oblicuas o una comparativa del lado sano, y si aun así hay dudas, TC o RM (fuente: Singh A y colaboradores, 2021). Conviene incluir la articulación de arriba y la de abajo (fuente: Singh A y colaboradores, 2021). Qué se le escapa. Tiene 2 puntos ciegos, el trazo agudo que no se movió y el aplastamiento que queda entero dentro de la banda radiolúcida de la placa, y además describe mal los trazos complejos que hay que operar (fuente: Lou M y colaboradores, 2026). Con la RM como patrón en tobillos pediátricos, la radiografía se equivocó en ambos sentidos: 18 % de falsos negativos y 13 % de falsos positivos, la mitad de estos últimos (6 de 12) por llamar Salter-Harris I a una rotura del ligamento lateral (fuente: Lohman M y colaboradores, 2001). Los autores aclaran que ninguno de esos errores cambió el tratamiento de lesiones leves y que la radiografía sigue siendo la base (fuente: Lohman M y colaboradores, 2001). Para la sensibilidad y la especificidad de la radiografía simple frente a una RM de referencia no hay un dato directo en lo que abrimos: queda como sin dato verificable. Ecografía en el punto de atención. Sirve para decir si hay fractura de la placa y sirve poco para decir si el trazo entra a la articulación. En 117 niños con sospecha clínica, frente a la radiografía, detectó las fracturas fisarias con sensibilidad de 93 % y especificidad de 95 % (VPN 99 %, VPP 74 %), mientras que para la extensión articular la sensibilidad cayó a 62 % (fuente: Gurkan O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Clasificar Salter-Harris con ecografía tuvo solo concordancia moderada con la radiografía (kappa 0,673) (fuente: Gurkan O y colaboradores, 2026). Un metaanálisis de 32 estudios en fracturas de miembro superior en niños dio sensibilidad 0,95 y especificidad 0,95, con menor especificidad en el codo (fuente: Tsou PY y colaboradores, 2021). Una revisión de urgencias la considera menos fiable en fracturas epifisarias no desplazadas como el Salter-Harris I (fuente: Singh A y colaboradores, 2021). TC y RM. La TC y la RM muestran más desplazamiento que la radiografía (fuente: Singh A y colaboradores, 2021). En el fémur distal con tipo III, la radiografía midió 0,42 mm y la RM o TC 2,70 mm, y cambió el tratamiento de 4 de 14 pacientes (fuente: Lippert WC y colaboradores, 2010). En la serie de Seel, con 225 fracturas de la fisis tibial distal, quienes tuvieron TC antes de intervenir quedaron con menos desplazamiento residual: 0,3 mm frente a 1,4 mm (fuente: Seel EH y colaboradores, 2011). La RM aguda cambió 3 de 4 clasificaciones hechas con la radiografía en una serie pequeña (fuente: Smith BG y colaboradores, 1994). Pero la TC no mejoró la fiabilidad de clasificar ni de decidir en tibia distal; sirvió sobre todo para planear los tornillos (fuente: Thawrani D y colaboradores, 2011). Inteligencia artificial. En radio distal, una red convolucional entrenada con 2103 radiografías de 1082 pacientes identificó fracturas fisarias con exactitud de 84 % en el conjunto de prueba, y los autores la proponen como apoyo a quien no ve niños a diario; todavía no cambia la conducta (fuente: Chaclas N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frente a radiografía: sensibilidad (barra 1) y especificidad (barra 2)» muestra lo siguiente. POCUS: fractura de cualquier tipo (117 niños): sensibilidad 97 por ciento y especificidad 94 por ciento (fuente: Gurkan O y colaboradores, 2026). POCUS: fractura fisaria (117 niños): sensibilidad 93 por ciento y especificidad 95 por ciento (fuente: Gurkan O y colaboradores, 2026). POCUS: extensión a la articulación: sensibilidad 62 por ciento y especificidad 100 por ciento (fuente: Gurkan O y colaboradores, 2026). Ecografía en miembro superior pediátrico (metaanálisis de 32 estudios): sensibilidad 95 por ciento y especificidad 95 por ciento (fuente: Tsou PY y colaboradores, 2021). Con esto cerramos imágenes: radiografía, ecografía, tc y rm. Sigamos con algoritmo: del trauma a la vigilancia.</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del trauma a la vigilancia. El esquema ordena lo que dicen las revisiones, los estudios y los umbrales que se citan en este capítulo. Es una ayuda de estudio, no un protocolo institucional: donde hay desacuerdo entre fuentes, el nodo lo dice. La decisión final es del cirujano a cargo y del tutor.</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«Niño con sospecha de lesión fisaria: diagnóstico, conducta y vigilancia» se lee de arriba hacia abajo. Se parte de: Niño con placas abiertas y trauma periarticular: sospechar lesión fisaria (fuente: Singh A y colaboradores, 2021). Se hace: Palpar: dolor sobre la fisis frente a línea articular. Anotar piel, perfusión y nervios. Radiografías de frente y lateral de la zona (práctica habitual) y de la articulación vecina (fuente: Singh A y colaboradores, 2021). Se decide: ¿Se ve un trazo en la radiografía? Si la respuesta es no, sin trazo y con dolor sobre la placa: inmovilización removible y control clínico; en el peroné distal, solo 3,0 % era fractura en la rm; tc o rm si la conducta puede cambiar (fuente: Boutis K y colaboradores, 2016) (fuente: Singh A y colaboradores, 2021). Si la respuesta es sí, clasificar (salter-harris), medir el desplazamiento y definir la localización. Se hace: Sin trazo y con dolor sobre la placa: inmovilización removible y control clínico; en el peroné distal, solo 3,0 % era fractura en la RM; TC o RM si la conducta puede cambiar (fuente: Boutis K y colaboradores, 2016) (fuente: Singh A y colaboradores, 2021). Se hace: Clasificar (Salter-Harris), medir el desplazamiento y definir la localización. Se decide: ¿Tipo III o IV, o fractura transicional del adolescente? Si la respuesta es sí, medir el desplazamiento real con tc o rm; en el triplano se opera con escalón articular de más de 2 mm o desplazamiento fisario de más de 3 mm, y en el fémur distal todo tipo iii visible en la radiografía; reducción anatómica y fijación (fuente: Denning JR y colaboradores, 2021) (fuente: Lippert WC y colaboradores, 2010). Si la respuesta es no, ¿tipo i o ii desplazado?. Se hace: Medir el desplazamiento real con TC o RM; en el triplano se opera con escalón articular de más de 2 mm o desplazamiento fisario de más de 3 mm, y en el fémur distal todo tipo III visible en la radiografía; reducción anatómica y fijación (fuente: Denning JR y colaboradores, 2021) (fuente: Lippert WC y colaboradores, 2010). Se decide: ¿Tipo I o II desplazado? Si la respuesta es no, sin desplazamiento: inmovilizar de 3 a 6 semanas (fuente: Singh A y colaboradores, 2021). Si la respuesta es sí, reducción cerrada suave, con el paciente relajado y más tracción que fuerza; si queda una brecha residual de más de 3 mm en la tibia distal, pensar en periostio atrapado (fuente: Singh A y colaboradores, 2021) (fuente: Barmada A y colaboradores, 2003). Se hace: Sin desplazamiento: inmovilizar de 3 a 6 semanas (fuente: Singh A y colaboradores, 2021). Se hace: Reducción cerrada suave, con el paciente relajado y más tracción que fuerza; si queda una brecha residual de más de 3 mm en la tibia distal, pensar en periostio atrapado (fuente: Singh A y colaboradores, 2021) (fuente: Barmada A y colaboradores, 2003). Se hace: Vigilancia radiográfica como en la cohorte de Hooper: 6-8 semanas, 4-8 meses, 1 año y 2 años (fuente: Hooper N y colaboradores, 2024); hasta documentar crecimiento simétrico con líneas de Park-Harris por al menos 1 año (fuente: Leary JT y colaboradores, 2009) (fuente: Denning JR y colaboradores, 2021). Se decide: ¿Línea de Park-Harris simétrica y crecimiento simétrico? Si la respuesta es sí, alta de la vigilancia; en el triplano, denning sigue hasta la madurez o hasta 1 año con crecimiento visible en las líneas de park-harris (fuente: Denning JR y colaboradores, 2021). Si la respuesta es no, sospecha de barra: rm con eco de gradiente 3d o tc para mapear tamaño y localización (fuente: Lou M y colaboradores, 2026) (fuente: Sailhan F y colaboradores, 2004). Termina en: Alta de la vigilancia; en el triplano, Denning sigue hasta la madurez o hasta 1 año con crecimiento visible en las líneas de Park-Harris (fuente: Denning JR y colaboradores, 2021). Se hace: Sospecha de barra: RM con eco de gradiente 3D o TC para mapear tamaño y localización (fuente: Lou M y colaboradores, 2026) (fuente: Sailhan F y colaboradores, 2004). Se decide: ¿Barra de menos de 50 % de la fisis y 2 años o más de crecimiento restante? (fuente: Lou M y colaboradores, 2026)? Si la respuesta es sí, resección de la barra con interposición, con o sin crecimiento guiado (fuente: Khoshhal KI y colaboradores, 2005) (fuente: Hasler CC y colaboradores, 2002) (fuente: Alhassan MS y colaboradores, 2024). Si la respuesta es no, epifisiodesis, crecimiento guiado u osteotomía según deformidad y dismetría proyectada (fuente: Lou M y colaboradores, 2026). Termina en: Resección de la barra con interposición, con o sin crecimiento guiado (fuente: Khoshhal KI y colaboradores, 2005) (fuente: Hasler CC y colaboradores, 2002) (fuente: Alhassan MS y colaboradores, 2024). Termina en: Epifisiodesis, crecimiento guiado u osteotomía según deformidad y dismetría proyectada (fuente: Lou M y colaboradores, 2026). Con esto cerramos algoritmo: del trauma a la vigilancia. Sigamos con tratamiento: cuándo inmovilizar, reducir y fijar.</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cuándo inmovilizar, reducir y fijar. La meta. Alinear la fisis y, si cruza la articulación, también la superficie articular, con el menor daño adicional posible a la placa (fuente: Singh A y colaboradores, 2021) (fuente: Denning JR y colaboradores, 2021). Todo lo demás (yeso, reducción, tornillos) es el medio. Tipos I y II. Suelen resolverse con manipulación cerrada y yeso, porque una vez reducidas se mantienen bien con una buena inmovilización (fuente: Singh A y colaboradores, 2021). La inmovilización sugerida es de 3 a 6 semanas en los tipos I y II y de 4 a 8 en los III y IV (fuente: Singh A y colaboradores, 2021). La reducción se hace con el paciente relajado y con más tracción que fuerza para no aplastar la placa; una brecha residual o el periostio interpuesto pueden obligar a abrir (fuente: Singh A y colaboradores, 2021) (fuente: Barmada A y colaboradores, 2003). En el radio distal, tras un tipo II tratado sin cirugía, el cierre prematuro varió entre 0 y 4,3 % en 5 estudios (fuente: Larsen MC y colaboradores, 2016). Cuántos intentos. No hay consenso. En tibia distal, más de un intento de reducción tuvo OR de 7,0 para cierre prematuro en una cohorte poblacional de 241 pacientes (fuente: Stenroos A y colaboradores, 2021); en otras 2 series el número de intentos no fue significativo (fuente: Barmada A y colaboradores, 2003) (fuente: Leary JT y colaboradores, 2009). Una revisión de urgencias sostiene lo contrario: que repetir es preferible a una reducción insuficiente (fuente: Singh A y colaboradores, 2021). Lo prudente, como opinión experta y sin respaldo de un estudio, es limitar los intentos, hacerlos con buena analgesia y pensar en periostio interpuesto o en la técnica abierta si no se logra (fuente: Barmada A y colaboradores, 2003). Hasta cuándo reducir. Una revisión recomienda no manipular las fracturas más desplazadas que llegan con más de 1 semana (fuente: Singh A y colaboradores, 2021); es la única regla con fecha que encontramos y se apoya en opinión, no en un estudio. Tipos III y IV: la articulación manda. Piden reducción anatómica con congruencia articular (fuente: Singh A y colaboradores, 2021). Los umbrales varían: más de 2 mm de escalón articular o más de 3 mm de desplazamiento fisario en el triplano (fuente: Denning JR y colaboradores, 2021); en McFarland se operó desde 1 mm con artrotomía y no hubo dismetría ni malunión ni rigidez de tobillo al final del seguimiento en 48 niños (fuente: Cottalorda J y colaboradores, 2008); y los autores de una serie de tibia distal sugieren, sin poder probarlo, abrir y fijar con 2 mm o más de desplazamiento residual (fuente: Seel EH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fémur distal, los autores de una serie de 14 casos recomiendan RM o TC en todo tipo III y reducción abierta con fijación si el trazo ya se ve en la radiografía (fuente: Lippert WC y colaboradores, 2010). Fijar con qué. Una revisión de urgencias prefiere clavos lisos y paralelos a la fisis, dentro de la epífisis o de la metáfisis; reserva los oblicuos para cuando el montaje no queda estable y pide no despegar el periostio (fuente: Singh A y colaboradores, 2021). El peligro de cruzar la fisis es real: en el fémur distal, las complicaciones fueron 65 % con la fisis violada por el implante frente a 30 % sin violarla, con una diferencia al límite de la significación (P = 0,06) (fuente: Arkader A y colaboradores, 2007), y en la cohorte prospectiva de Hooper la fijación quirúrgica tuvo un OR ajustado de 3,93 para detención, aunque es un estudio observacional que no mide el efecto del implante en sí (fuente: Hooper N y colaboradores, 2024). La revisión de radio distal lo plantea como una balanza: de un lado, la inestabilidad de la fractura; del otro, el daño que un implante a través de la placa puede causar (fuente: Jerome JTJ y colaboradores, 2026). Y los tornillos epifisarios de tibia distal que se retienen o se retiran dieron resultados funcionales similares a 4,4 años en 52 niños (fuente: Zimmerman R y colaboradores, 2024). ¿Operar antes mejora algo en el fémur distal? Un centro bajó su umbral quirúrgico tras publicar 40 % de complicaciones: operó a 63 de 70 y la complicación siguió en 36 %, sin diferencia significativa (P = 0,751) (fuente: Adams AJ y colaboradores, 2020). Y en el metaanálisis, la alteración clínicamente significativa fue 37 % sin fijación y 27 % con fijación, pero son datos de series observacionales, sin asignación al azar (fuente: Basener CJ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«Tratamiento y resultado en el fémur distal: lo que dicen 3 estudios» muestra lo siguiente. Detención con desplazamiento (metaanálisis): 65 por ciento (fuente: Basener CJ y colaboradores, 2009). Detención sin desplazamiento (metaanálisis): 31 por ciento (fuente: Basener CJ y colaboradores, 2009). Alteración significativa sin fijación (metaanálisis): 37 por ciento (fuente: Basener CJ y colaboradores, 2009). Alteración significativa con fijación (metaanálisis): 27 por ciento (fuente: Basener CJ y colaboradores, 2009). Complicaciones, tratamiento conservador (Arkader): 25 por ciento (fuente: Arkader A y colaboradores, 2007). Complicaciones, cirugía (Arkader): 54 por ciento (fuente: Arkader A y colaboradores, 2007). Complicaciones, serie anterior (Adams): 40 por ciento (fuente: Adams AJ y colaboradores, 2020). Complicaciones, umbral quirúrgico más bajo (Adams): 36 por ciento (fuente: Adams AJ y colaboradores, 2020). Con esto cerramos tratamiento: cuándo inmovilizar, reducir y fijar. Sigamos con técnica: reducción cerrada, fijación y resección de barra.</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reducción cerrada, fijación y resección de barra. Esto es apoyo de estudio para entender cada paso con su porqué. No reemplaza al tutor ni al manual del implante. Lo que se apoya en estudios lleva su cita; lo que es práctica habitual de la mayoría de los servicios, sin estudio que lo respalde, se rotula así y no lleva cifras. Parte 1 · Reducción cerrada de un tipo I o II desplazado. El principio es devolver los fragmentos a su sitio con el paciente bien relajado y más tracción que fuerza, para no aplastar la placa (fuente: Singh A y colaboradores, 2021). Después se comprueba la brecha en las radiografías: en tibia distal, una brecha residual mayor de 3 mm se asoció a cierre prematuro en 60 % frente a 17 % sin brecha, y en las 5 reducciones abiertas por esa razón el periostio estaba atrapado (fuente: Barmada A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Parte 2 · Fijación de un tipo III o IV de tibia distal (triplano) paso a paso. La secuencia que describe el artículo técnico de Denning, Gohel y Arkader es la base de los 2 cuadros siguientes (fuente: Denning JR y colaboradores, 2021). Parte 3 · Resección de barra. La técnica es exigente y las fallas son frecuentes: en una serie de 22 pacientes con 24 resecciones con grasa (técnica de Langenskiöld), 14 tuvieron resultados solo regulares o malos, y las causas halladas con RM o TC fueron reaparición de la barra y resección incompleta (fuente: Hasler CC y colaboradores, 2002). Por eso se mapea la barra antes de operar (fuente: Sailhan F y colaboradores, 2004) (fuente: Lurie B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«Resección de barra: resultados en la deformidad angular» muestra lo siguiente. Mejoría angular de más de 5° con resección ± hemiepifisiodesis (19 pacientes): 63.2 por ciento (fuente: Xiao H y colaboradores, 2023). Mejoría de más de 5° en toda la serie de 27 pacientes (Alhassan): 45 por ciento (fuente: Alhassan MS y colaboradores, 2024). Empeoramiento de más de 5° con resección sola (Alhassan): 40 por ciento (fuente: Alhassan MS y colaboradores, 2024). Empeoramiento de más de 5° con crecimiento guiado (Alhassan): 0 por ciento (fuente: Alhassan MS y colaboradores, 2024). Con esto cerramos técnica: reducción cerrada, fijación y resección de barra.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Qué puede salir mal. 4 familias. (1) Detención del crecimiento, completa o parcial, por una barra de hueso que ata la placa. (2) Cambios en la velocidad de crecimiento sin barra: el sobrecrecimiento es raro, se asocia sobre todo a la tibia proximal en niños pequeños (el valgo del fenómeno de Cozen) y tiende a corregirse solo; la desaceleración tampoco es necesariamente definitiva (fuente: Lou M y colaboradores, 2026). (3) Daño articular en los tipos III y IV mal reducidos, con riesgo de artrosis postraumática (fuente: Lou M y colaboradores, 2026) (fuente: Singh A y colaboradores, 2021). (4) Las del tratamiento: lesión iatrogénica de la fisis, rigidez articular por artrofibrosis, infección o dolor regional complejo; en 52 niños con tornillos epifisarios de tibia distal, 6 tuvieron complicaciones de la primera cirugía, entre ellas infección y dolor regional complejo (fuente: Zimmerman R y colaboradores, 2024). Cuántas. Depende de qué se llame complicación. Una revisión reciente estima que entre 5 y 10 % de las fracturas fisarias se asocian a alteración significativa del crecimiento (fuente: Lou M y colaboradores, 2026). La cohorte prospectiva de Hooper halló evidencia radiográfica de detención en 30,1 % de 332 pacientes, y sus autores advierten que el criterio usado pudo inflar la cifra y que muchos estaban cerca de la madurez (fuente: Hooper N y colaboradores, 2024). En tibia distal, la incidencia publicada de cierre prematuro va de 5 a 36 % (fuente: Stenroos A y colaboradores, 2021). No son contradicciones: miden cosas distintas (cualquier barra, cierre en comparación con el lado sano o deformidad que obliga a operar). Quién tiene más riesgo. Alta energía, desplazamiento mayor, patrones complejos, y localizaciones como fémur distal, tibia proximal y tibia distal (fuente: Lou M y colaboradores, 2026). El gráfico junta lo publicado para la tibia distal con su definición.</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«Cierre prematuro o detención del crecimiento tras fractura fisaria de tibia distal, por serie» muestra lo siguiente. Stenroos 2021 (195 fracturas): 11 por ciento (fuente: Stenroos A y colaboradores, 2021). Seel 2011 (225 casos): 11.2 por ciento (fuente: Seel EH y colaboradores, 2011). Leary 2009 (124 pacientes): 12.1 por ciento (fuente: Leary JT y colaboradores, 2009). Barmada 2003 (92 fracturas): 27.2 por ciento (fuente: Barmada A y colaboradores, 2003). Pan 2025 (McFarland, 48): 35.4 por ciento (fuente: Pan Y y colaboradores, 2025). Hooper 2024 (criterio amplio, 78): 45 por ciento (fuente: Hooper N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«Cierre fisario prematuro o detención en tibia distal: lo que midió cada serie» tiene 4 columnas: Estudio, Qué fracturas, Resultado, Observación. Fila 1: Estudio, Barmada 2003 (fuente: Barmada A y colaboradores, 2003); Qué fracturas, 92 fracturas de tibia distal con 1 año o más de seguimiento; Resultado, 27,2 % de cierre prematuro; Observación, I y II 36 %; III y IV maleolares 38 %; triplano 21 %; Tillaux 0 %. Fila 2: Estudio, Leary 2009 (fuente: Leary JT y colaboradores, 2009); Qué fracturas, 124 pacientes, seguimiento medio 57 semanas; Resultado, 12,1 % de cierre prematuro; Observación, Ninguno en tipo I ni en Tillaux; riesgo relativo 1,15 por mm de desplazamiento inicial. Fila 3: Estudio, Seel 2011 (fuente: Seel EH y colaboradores, 2011); Qué fracturas, 225 casos de fisis tibial distal; Resultado, 11,2 % de cierre prematuro; Observación, Sin vínculo con desplazamiento, mecanismo ni tratamiento. Fila 4: Estudio, Stenroos 2021 (fuente: Stenroos A y colaboradores, 2021); Qué fracturas, 195 fracturas Peterson I-V; Resultado, 11 % de cierre prematuro; 6 % operadas; Observación, Más de 1 reducción: OR 7,0. Fila 5: Estudio, Pan 2025 (fuente: Pan Y y colaboradores, 2025); Qué fracturas, 48 fracturas de McFarland operadas; Resultado, 35,4 % de cierre prematuro; Observación, Menos de 11,5 años y desplazamiento de más de 4,5 mm: mayor riesgo. Fila 6: Estudio, Hooper 2024 (fuente: Hooper N y colaboradores, 2024); Qué fracturas, 78 fracturas de tibia distal en una cohorte prospectiva; Resultado, 45 % de detención (35 casos); Observación, Criterio amplio: cualquier barra, cierre en comparación o deformidad. (fuente: Barmada A y colaboradores, 2003) (fuente: Leary JT y colaboradores, 2009) (fuente: Seel EH y colaboradores, 2011) (fuente: Stenroos A y colaboradores, 2021) (fuente: Pan Y y colaboradores, 2025) (fuente: Hooper N y colaboradores, 2024). Con esto cerramos complicaciones. Sigamos con arresto fisario: barra, mapa y decisión.</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arresto fisario: barra, mapa y decisión. Qué es y cuándo se ve. Es un puente de hueso que atraviesa la placa y suelda epífisis con metáfisis cuando la lesión cicatriza mal; es la secuela que más importa, y como necesita osificarse y que el crecimiento se vuelva asimétrico, no se hace evidente hasta meses o años después (fuente: Lou M y colaboradores, 2026). En la cohorte poblacional de tibia distal de Stenroos, los operados por esa razón lo fueron en promedio a los 14 meses de la fractura (fuente: Stenroos A y colaboradores, 2021). Predominan en el miembro inferior; la explicación que se propone es que esas placas, que soportan peso, solo se rompen con mucha energía, y esa energía llega a las células germinales (fuente: Lou M y colaboradores, 2026). En 28 niños con 33 puentes, 63 % eran postraumáticos y casi todos del miembro inferior; en los postraumáticos, 66 % involucraba la tibia distal (fuente: Sailhan F y colaboradores, 2004). 3 tipos de barra. Se distinguen por dónde se anclan (fuente: Lou M y colaboradores, 2026). Si la barra está en el borde, el resto de la placa sigue creciendo y el hueso se tuerce hacia el lado anclado (varo o valgo, flexo o recurvatum) (fuente: Lou M y colaboradores, 2026). Si es una franja que cruza la placa de lado a lado, con cartílago sano a ambos lados, la angulación suele ser importante (fuente: Lou M y colaboradores, 2026). Si está en el centro, rodeada de placa sana, tira de la superficie articular y la deja en copa, y si está descentrada también angula (fuente: Lou M y colaboradores, 2026). En la serie de Sailhan, 89 % de las barras postraumáticas eran de tipo III de Ogden (central) o I (periférica) (fuente: Sailhan F y colaboradores, 2004). Cómo se sospecha. En la radiografía: una densidad ósea que cruza la placa o una línea de Park-Harris que se ata a ella (fuente: Lou M y colaboradores, 2026). Esas líneas son bandas densas y transversales en la metáfisis, junto a la placa, que marcan una pausa pasajera de la osificación; para el ortopedista son un testigo del crecimiento y de cómo responde una detención a su tratamiento, aunque todavía se debate si son un hallazgo patológico o normal (fuente: Georgiadis AG y colaboradores, 2022). En una serie pequeña, los niños que acabarían operados ya tenían, en la RM hecha entre 3 y 17 semanas tras la fractura, una fisis estrechada o anclada y no mostraban líneas de Harris (fuente: Smith BG y colaboradores, 1994). Cómo se mapea. La TC mide bien una barra ya osificada, pero se le escapa la barra temprana, todavía fibrosa (fuente: Lou M y colaboradores, 2026). Para esa fase conviene la RM con eco de gradiente 3D y supresión grasa: el cartílago sano brilla y la barra aparece como una franja oscura que lo interrumpe (fuente: Lou M y colaboradores, 2026). La técnica produce modelos 3D en unos 15 minutos, y en 8 resecciones el cirujano halló excelente correspondencia entre el modelo y lo visto en cirugía (fuente: Sailhan F y colaboradores, 2004). La medición del área de la barra por 2 operadores fue altamente reproducible (r de 0,96; coeficiente de correlación intraclase de 0,99) (fuente: Lurie B y colaboradores, 2014). Qué porcentaje y cuánto crecimiento justifican qué. La regla clásica es resecar si la barra ocupa menos de 50 % de la fisis y quedan al menos 2 años de crecimiento (fuente: Hasler CC y colaboradores, 2002) (fuente: Lou M y colaboradores, 2026); la revisión de Khoshhal y Kiefer la formula como al menos 2 años o 2 cm de crecimiento restante con deformidad presente o en desarrollo (fuente: Khoshhal KI y colaboradores, 2005). Una barra de 50 % o más no descarta la resección si el niño es muy pequeño y le queda mucho por crecer (fuente: Lou M y colaboradores, 2026); fuera de ese caso, la alternativa es cerrar del todo la placa (epifisiodesis) para que la deformidad no siga avanzando (fuente: Lou M y colaboradores, 2026). Cuando la angulación avanza pero el resto de la placa todavía funciona y queda crecimiento, se aprovecha ese crecimiento con placas en ocho que frenan un lado (crecimiento guiado) (fuente: Lou M y colaboradores, 2026). Qué esperar. Las fallas son comunes: en 22 pacientes con 24 resecciones con grasa, 14 tuvieron resultados solo regulares o malos, con reaparición de la barra en 4 casos y resección incompleta en 1 (fuente: Hasler CC y colaboradores, 2002). Combinar resección con crecimiento guiado corrigió más ángulo que la resección sola (fuente: Alhassan MS y colaboradores, 2024). Un matiz: en una serie de 19 pacientes, la resección sola o con hemiepifisiodesis mejoró la deformidad angular más de 5° en 12 pacientes (63,2 %), pero la longitud no siempre mejoró: 7 (36,8 %) aumentaron la dismetría más de 5 mm (fuente: Xiao 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«Dónde estaban las 25 barras de la serie de RM 3D de Lurie» muestra lo siguiente. Tibia distal: 36 por ciento (fuente: Lurie B y colaboradores, 2014). Tibia proximal: 32 por ciento (fuente: Lurie B y colaboradores, 2014). Fémur distal: 20 por ciento (fuente: Lurie B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«Ante una barra o una fisis detenida: qué se suele elegir según el escenario (síntesis propia)» tiene 3 columnas: Escenario clínico, Qué se suele elegir, Qué vigilar o qué limita. Fila 1: Escenario clínico, Barra de menos de 50 % de la fisis, con 2 años o más de crecimiento por delante; Qué se suele elegir, Resecar la barra e interponer cemento craneoplástico o grasa (fuente: Lou M y colaboradores, 2026); Qué vigilar o qué limita, La barra puede volver: en 22 pacientes con 24 resecciones con grasa, 14 resultados regulares o malos (fuente: Hasler CC y colaboradores, 2002). Fila 2: Escenario clínico, Angulación que progresa, con placa residual que funciona y crecimiento suficiente; Qué se suele elegir, Frenar un lado de la placa con una placa en ocho (crecimiento guiado) (fuente: Lou M y colaboradores, 2026); Qué vigilar o qué limita, Pasarse de corrección y no retirar la placa a tiempo (fuente: Lou M y colaboradores, 2026). Fila 3: Escenario clínico, Barra de más de 50 % con poco crecimiento, o dismetría final previsible importante; Qué se suele elegir, Cerrar la placa (epifisiodesis), en el lado lesionado o en el sano para igualar longitudes (fuente: Lou M y colaboradores, 2026) (fuente: Hooper N y colaboradores, 2024); Qué vigilar o qué limita, Se pierde crecimiento y el resultado depende de calcular bien cuánto queda (fuente: Lou M y colaboradores, 2026). Fila 4: Escenario clínico, Angulación ya instalada que no se corregirá sola, por ejemplo entre 10 y 15°; Qué se suele elegir, Osteotomía, sola o en el mismo acto que la resección o la epifisiodesis (fuente: Lou M y colaboradores, 2026); Qué vigilar o qué limita, Corrige en el acto, pero la deformidad vuelve si no se trata su causa (fuente: Lou M y colaboradores, 2026). Fila 5: Escenario clínico, Dismetría de más de 4-5 cm o deformidad compleja; Qué se suele elegir, Alargamiento del miembro (fuente: Lou M y colaboradores, 2026); Qué vigilar o qué limita, Tratamiento largo y con muchas complicaciones (fuente: Lou M y colaboradores, 2026). (fuente: Lou M y colaboradores, 2026) (fuente: Hasler CC y colaboradores, 2002) (fuente: Hooper N y colaboradores, 2024). Con esto cerramos arresto fisario: barra, mapa y decisión. Sigamos con pronóstico por localización.</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por localización. El mismo tipo de Salter-Harris pesa distinto en cada hueso, y es la localización la que más separa los pronósticos. Los datos van de peor a mejor. Fémur distal: el más sombrío. Más de la mitad altera el crecimiento: 52 % en el metaanálisis de 564 fracturas reunidas de 16 artículos (fuente: Basener CJ y colaboradores, 2009). El desplazamiento pesa mucho: 65 % con desplazamiento frente a 31 % sin él, con una probabilidad 4 veces mayor de detención (fuente: Basener CJ y colaboradores, 2009). Por tipo la alteración fue de 36 % en el I a 64 % en el IV, y 22 % (112 de 506) quedó con dismetría de más de 1,5 cm (fuente: Basener CJ y colaboradores, 2009). En una cohorte de 73 pacientes la complicación global fue 40 % y la más frecuente la detención (fuente: Arkader A y colaboradores, 2007); en 70 pacientes posteriores, 36 % (20 con detención) (fuente: Adams AJ y colaboradores, 2020); en 101 pacientes, 25,7 % tuvo detención fisaria y 76 % de ellos necesitó cirugía correctora (fuente: Bellamy JT y colaboradores, 2021). Con solo 7 fracturas del fémur distal, la cohorte prospectiva halló detención en 6 (fuente: Hooper N y colaboradores, 2024). Tibia distal: el riesgo depende del patrón y de cómo se midió. Entre 11 y 27 % en 4 series retrospectivas (fuente: Stenroos A y colaboradores, 2021) (fuente: Leary JT y colaboradores, 2009) (fuente: Seel EH y colaboradores, 2011) (fuente: Barmada A y colaboradores, 2003), 35,4 % en McFarland (fuente: Pan Y y colaboradores, 2025) y 45 % con un criterio amplio (fuente: Hooper N y colaboradores, 2024) (ver complicaciones). Las fracturas intraarticulares maleolares mediales tratadas con reducción abierta tuvieron buen resultado en 45 de 48 niños y sin dismetría ni malunión al final (fuente: Cottalorda J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Radio distal. Los tipos II tratados sin cirugía tuvieron cierre prematuro entre 0 y 4,3 % (fuente: Larsen MC y colaboradores, 2016) y una revisión de 2026 sitúa la detención del radio distal, en general, por debajo de 2 % (fuente: Jerome JTJ y colaboradores, 2026). Las fracturas intraarticulares son otra historia: alteraron el crecimiento en 43 % de 28 niños, y ninguno de los 4 niños de 10 años o menos se salvó: los 4 hicieron detención y requirieron cirugía para reequilibrar la muñeca (fuente: Kallini JR y colaboradores, 2020). Cúbito distal. Lo que separa el riesgo es el desplazamiento y el crecimiento que queda: con menos de 2 años por delante, la alteración fue de 46,2 % frente a 9,5 %, y con fractura desplazada, de 34,8 % frente a 3,2 %; en conjunto afectó a 19,6 % de 56 niños (fuente: Lee J y colaboradores, 2024). Función. Lo que preocupa al paciente no es la radiografía sino caminar, saltar, usar la mano. Las series que miden función son pequeñas; en las intraarticulares de radio distal, los puntajes DASH y Mayo modificado no difirieron a corto plazo entre quienes tuvieron o no arresto (fuente: Kallini JR y colaboradores, 2020). Para la consulta: los autores aconsejan advertir a la familia, desde el inicio, que el crecimiento puede alterarse y que quizá haga falta otra cirugía años después, con más razón si el niño es pequeño (fuente: Kallini JR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«Detención del crecimiento por localización en la cohorte prospectiva de Hooper (n por localización entre paréntesis)» muestra lo siguiente. Fémur distal (7): 86 por ciento (fuente: Hooper N y colaboradores, 2024). Tibia proximal (12): 50 por ciento (fuente: Hooper N y colaboradores, 2024). Tibia distal (78): 45 por ciento (fuente: Hooper N y colaboradores, 2024). Húmero proximal (7): 43 por ciento (fuente: Hooper N y colaboradores, 2024). Radio distal (118): 27 por ciento (fuente: Hooper N y colaboradores, 2024). Peroné distal (23): 22 por ciento (fuente: Hooper N y colaboradores, 2024). Cúbito distal (7): 14 por ciento (fuente: Hooper N y colaboradores, 2024). Húmero distal (55): 13 por ciento (fuente: Hooper N y colaboradores, 2024). Con esto cerramos pronóstico por localización. Sigamos con seguimiento y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seguimiento y rehabilitación. La rehabilitación de una fractura fisaria es sencilla; el seguimiento es lo que la distingue de una fractura del adulto. Una revisión de urgencias sugiere inmovilizar de 3 a 6 semanas en los tipos I y II y de 4 a 8 en los III y IV, con actividad sin restricciones solo de 4 a 6 semanas después de retirar el implante, y control radiográfico a los 6 y 12 meses, que puede extenderse a 2 años (fuente: Singh A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cohorte prospectiva de Hooper usó radiografías a las 6-8 semanas, 4-8 meses, 1 año y 2 años, con comparación del lado sano (fuente: Hooper N y colaboradores, 2024). En el triplano se sigue hasta la madurez o hasta 1 año con crecimiento comprobado por líneas de Park-Harris (fuente: Denning JR y colaboradores, 2021). Los autores de las series de cúbito distal piden vigilar más de cerca a los niños con fracturas desplazadas, intraarticulares, operadas por abierto o mayores (fuente: Lee 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qué sirve cada control. Los primeros buscan pérdida de reducción (práctica habitual / opinión experta); los de 4 a 8 meses y 1 año buscan la línea de Park-Harris y su simetría, y el de 2 años cubre las barras de aparición tardía en los casos de alto riesgo (fuente: Hooper N y colaboradores, 2024) (fuente: Leary JT y colaboradores, 2009). Con esto cerramos seguimiento y rehabilitación.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Se rompe por la fisis porque la placa es el tramo más débil y el ligamento del niño tolera más fuerza que ella: la mayoría de los trazos pasa por la zona hipertrófica o a su lado (fuente: Lou M y colaboradores, 2026) (fuente: Singh A y colaboradores, 2021) (fuente: Ogden JA y colaboradores, 1993). Salter-Harris es el idioma común y predice el riesgo de cierre prematuro, pero su acuerdo entre observadores es solo moderado (kappa de 0,45 a 0,63) y no reemplaza a la localización ni al desplazamiento (fuente: Tzavellas AN y colaboradores, 2016) (fuente: Charles-Lozoya S y colaboradores, 2026) (fuente: Hooper N y colaboradores, 2024) (fuente: Teo LS y colaboradores, 2026). La reducción tiene que ser anatómica y suave, y en los tipos III y IV la superficie articular y la fisis se alinean bajo visión directa y fluoroscopia, con TC para planear; la radiografía sola subestima el desplazamiento (fuente: Denning JR y colaboradores, 2021) (fuente: Lippert WC y colaboradores, 2010). Todo niño con fractura fisaria y placas abiertas entra a vigilancia seriada, porque la barra se forma meses o años después, incluso de una fractura que consolidó (fuente: Lou M y colaboradores, 2026) (fuente: Hooper N y colaboradores, 2024). Ante un arresto, la decisión sale de 3 datos: porcentaje de fisis ocupado, crecimiento que queda y deformidad ya instalada (fuente: Lou M y colaboradores, 2026) (fuente: Khoshhal KI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Una fisis dolorosa con radiografía normal no siempre es fractura: en niños de 5 a 12 años con sospecha de Salter-Harris I de peroné distal, solo 3,0 % tenía fractura en la RM y 80,0 % lesión ligamentaria (fuente: Boutis K y colaboradores, 2016). Aun así la radiografía no es perfecta: frente a RM dio 18 % de falsos negativos y 13 % de falsos positivos en tobillo pediátrico (fuente: Lohman M y colaboradores, 2001). En el fémur distal con Salter-Harris III, la radiografía midió 0,42 mm de desplazamiento y la RM o TC 2,70 mm: pedir imagen avanzada antes de decidir (fuente: Lippert WC y colaboradores, 2010). El cierre fisario prematuro no depende de un solo factor: la clase de Salter-Harris dio tasas distintas en el metaanálisis de fémur distal, pero no se asoció a la detención en 2 cohortes recientes que sí encontraron peso en el desplazamiento y la localización (fuente: Basener CJ y colaboradores, 2009) (fuente: Hooper N y colaboradores, 2024) (fuente: Bellamy JT y colaboradores, 2021). Un niño que no camina con una fractura obliga a pensar en maltrato (fuente: Singh A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fisis se rompe antes que el ligamento porque su zona hipertrófica es el tramo débil (fuente: Lou M y colaboradores, 2026) (fuente: Singh A y colaboradores, 2021). Salter-Harris es útil pero no decide solo: pesan la localización, el desplazamiento y el crecimiento restante (fuente: Hooper N y colaboradores, 2024) (fuente: Bellamy JT y colaboradores, 2021). En el fémur distal, más de la mitad de las fracturas fisarias altera el crecimiento (fuente: Basener CJ y colaboradores, 2009). En tipos III y IV, reducir anatómicamente y medir con TC o RM; la radiografía subestima (fuente: Denning JR y colaboradores, 2021) (fuente: Lippert WC y colaboradores, 2010). La barra aparece meses o años después: el seguimiento no termina al consolidar (fuente: Lou M y colaboradores, 2026). Resección de barra con menos de 50 % de la fisis y 2 años o más de crecimiento (fuente: Hasler CC y colaboradores, 2002) (fuente: Khoshhal KI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fisis · placa de crecimiento · Salter-Harris · fragmento de Thurston-Holland · tipo I a V · Rang tipo VI · Ogden VII a IX · clasificación de Peterson · zona hipertrófica · anillo de LaCroix · surco de Ranvier · arresto fisario · cierre fisario prematuro · barra fisaria · puente óseo · líneas de Park-Harris · RM eco de gradiente 3D · mapa de la barra · resección de barra (Langenskiöld) · epifisiodesis · crecimiento guiado · McFarland · fractura triplana · fractura transicional · fémur distal · tibia distal · radio distal · kappa interobservador · periostio atrapado · vigilancia radiográfica.</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La fisis cede antes que el ligamento: el niño fractura donde el adulto se esguinza (fuente: Singh A y colaboradores, 2021). La zona hipertrófica es el eslabón débil de la placa (fuente: Lou M y colaboradores, 2026). Salter-Harris tipo II es el más frecuente en las series poblacionales (fuente: Peterson HA y colaboradores, 1994) (fuente: Kawamoto K y colaboradores, 2006). Tipos III y IV cruzan la articulación: reducción anatómica o artrosis y barra (fuente: Singh A y colaboradores, 2021) (fuente: Denning JR y colaboradores, 2021). En fémur distal, más de la mitad de las fracturas fisarias altera el crecimiento (fuente: Basener CJ y colaboradores, 2009). La barra aparece meses o años después: no des el alta al consolidar (fuente: Lou M y colaboradores, 2026). Resección de barra: menos de 50 % de la fisis y al menos 2 años de crecimiento (fuente: Hasler CC y colaboradores, 2002) (fuente: Khoshhal KI y colaboradores, 2005). Radiografía normal con dolor sobre la fisis: pensar esguince, pero no descartar fractura (fuente: Boutis K y colaboradores, 2016) (fuente: Lohman M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ningún paciente real. Niño de 12 años que cae de la bicicleta y apoya la rodilla derecha. En urgencias tiene derrame, dolor localizado sobre la fisis distal del fémur y no puede cargar. La perfusión distal y los nervios son normales. La radiografía muestra un trazo que sale por la epífisis, con un escalón articular que el radiólogo mide en 1 mm.</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tipo de Salter-Harris sugiere el trazo y por qué esta localización exige más cuidado?. ¿Aceptas la medida de 1 mm o pides otra imagen? ¿Cuál?. Si la imagen avanzada muestra un escalón de 3 mm, ¿qué haces?. A los 6 meses la línea de Park-Harris es oblicua y se pierde hacia el centro de la placa. ¿Qué pides y qué decides?.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Es un tipo III, intraarticular, en el fémur distal, la localización con peor pronóstico: 52 % de alteración del crecimiento en el metaanálisis (fuente: Basener CJ y colaboradores, 2009). La radiografía subestima el desplazamiento en este patrón (0,42 mm frente a 2,70 mm en RM o TC), así que se pide RM o TC y, si el trazo se ve en la radiografía, se trata con reducción abierta y fijación (fuente: Lippert WC y colaboradores, 2010). Con 3 mm de escalón no hay dilema: la serie de Lippert recomienda reducción abierta y fijación para todo tipo III del fémur distal visible en la radiografía (fuente: Lippert WC y colaboradores, 2010), y el umbral de 2 mm que se usa en el triplano tibial (fuente: Denning JR y colaboradores, 2021) también quedaría superado. Se vigila con radiografías como en la cohorte de Hooper: 6-8 semanas, 4-8 meses, 1 año y 2 años (fuente: Hooper N y colaboradores, 2024). La línea oblicua sugiere un puente: RM con eco de gradiente 3D o TC para mapear la barra (fuente: Lou M y colaboradores, 2026). Si ocupa menos de 50 % de la fisis y quedan 2 años o más de crecimiento, se considera la resección con interposición, con crecimiento guiado si hay deformidad angular (fuente: Hasler CC y colaboradores, 2002) (fuente: Alhassan MS y colaboradores, 2024). A la familia se le explica desde el principio el riesgo de alteración del crecimiento, como aconsejan los autores de una serie de fracturas intraarticulares de radio distal (fuente: Kallini JR y colaboradores, 2020). Cuando la fractura cruza la articulación, mide con la imagen que no miente y no cierres el caso al consolidar (fuente: Lippert WC y colaboradores, 2010) (fuente: Lou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chart" Target="../charts/char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Lesiones fisarias: de Salter-Harris al arresto que viene después</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trauma-pediatrico · principios-pediatricos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2026-11-01.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de la fisis y de su periferia</a:t>
            </a:r>
          </a:p>
          <a:p>
            <a:pPr marL="347472" indent="-347472">
              <a:spcAft>
                <a:spcPts val="1400"/>
              </a:spcAft>
              <a:buChar char="•"/>
            </a:pPr>
            <a:r>
              <a:rPr sz="2200">
                <a:solidFill>
                  <a:srgbClr val="263238"/>
                </a:solidFill>
                <a:latin typeface="Calibri"/>
              </a:rPr>
              <a:t>5. Variantes por localización y por edad</a:t>
            </a:r>
          </a:p>
          <a:p>
            <a:pPr marL="347472" indent="-347472">
              <a:spcAft>
                <a:spcPts val="1400"/>
              </a:spcAft>
              <a:buChar char="•"/>
            </a:pPr>
            <a:r>
              <a:rPr sz="2200">
                <a:solidFill>
                  <a:srgbClr val="263238"/>
                </a:solidFill>
                <a:latin typeface="Calibri"/>
              </a:rPr>
              <a:t>6. Biomecánica: por qué cede la fisis antes que el ligamento</a:t>
            </a:r>
          </a:p>
          <a:p>
            <a:pPr marL="347472" indent="-347472">
              <a:spcAft>
                <a:spcPts val="1400"/>
              </a:spcAft>
              <a:buChar char="•"/>
            </a:pPr>
            <a:r>
              <a:rPr sz="2200">
                <a:solidFill>
                  <a:srgbClr val="263238"/>
                </a:solidFill>
                <a:latin typeface="Calibri"/>
              </a:rPr>
              <a:t>7. Histología de la fisis y respuesta a la lesión</a:t>
            </a:r>
          </a:p>
          <a:p>
            <a:pPr marL="347472" indent="-347472">
              <a:spcAft>
                <a:spcPts val="1400"/>
              </a:spcAft>
              <a:buChar char="•"/>
            </a:pPr>
            <a:r>
              <a:rPr sz="2200">
                <a:solidFill>
                  <a:srgbClr val="263238"/>
                </a:solidFill>
                <a:latin typeface="Calibri"/>
              </a:rPr>
              <a:t>8. Clasificación: Salter-Harris y sus extensiones</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Diagnóstico: de la historia al riesgo de arresto</a:t>
            </a:r>
          </a:p>
          <a:p>
            <a:pPr marL="347472" indent="-347472">
              <a:spcAft>
                <a:spcPts val="1400"/>
              </a:spcAft>
              <a:buChar char="•"/>
            </a:pPr>
            <a:r>
              <a:rPr sz="2200">
                <a:solidFill>
                  <a:srgbClr val="263238"/>
                </a:solidFill>
                <a:latin typeface="Calibri"/>
              </a:rPr>
              <a:t>10. Examen físico</a:t>
            </a:r>
          </a:p>
          <a:p>
            <a:pPr marL="347472" indent="-347472">
              <a:spcAft>
                <a:spcPts val="1400"/>
              </a:spcAft>
              <a:buChar char="•"/>
            </a:pPr>
            <a:r>
              <a:rPr sz="2200">
                <a:solidFill>
                  <a:srgbClr val="263238"/>
                </a:solidFill>
                <a:latin typeface="Calibri"/>
              </a:rPr>
              <a:t>11. Imágenes: radiografía, ecografía, TC y RM</a:t>
            </a:r>
          </a:p>
          <a:p>
            <a:pPr marL="347472" indent="-347472">
              <a:spcAft>
                <a:spcPts val="1400"/>
              </a:spcAft>
              <a:buChar char="•"/>
            </a:pPr>
            <a:r>
              <a:rPr sz="2200">
                <a:solidFill>
                  <a:srgbClr val="263238"/>
                </a:solidFill>
                <a:latin typeface="Calibri"/>
              </a:rPr>
              <a:t>12. Algoritmo: del trauma a la vigilancia</a:t>
            </a:r>
          </a:p>
          <a:p>
            <a:pPr marL="347472" indent="-347472">
              <a:spcAft>
                <a:spcPts val="1400"/>
              </a:spcAft>
              <a:buChar char="•"/>
            </a:pPr>
            <a:r>
              <a:rPr sz="2200">
                <a:solidFill>
                  <a:srgbClr val="263238"/>
                </a:solidFill>
                <a:latin typeface="Calibri"/>
              </a:rPr>
              <a:t>13. Tratamiento: cuándo inmovilizar, reducir y fijar</a:t>
            </a:r>
          </a:p>
          <a:p>
            <a:pPr marL="347472" indent="-347472">
              <a:spcAft>
                <a:spcPts val="1400"/>
              </a:spcAft>
              <a:buChar char="•"/>
            </a:pPr>
            <a:r>
              <a:rPr sz="2200">
                <a:solidFill>
                  <a:srgbClr val="263238"/>
                </a:solidFill>
                <a:latin typeface="Calibri"/>
              </a:rPr>
              <a:t>14. Técnica: reducción cerrada, fijación y resección de barra</a:t>
            </a:r>
          </a:p>
          <a:p>
            <a:pPr marL="347472" indent="-347472">
              <a:spcAft>
                <a:spcPts val="1400"/>
              </a:spcAft>
              <a:buChar char="•"/>
            </a:pPr>
            <a:r>
              <a:rPr sz="2200">
                <a:solidFill>
                  <a:srgbClr val="263238"/>
                </a:solidFill>
                <a:latin typeface="Calibri"/>
              </a:rPr>
              <a:t>15. Complicaciones</a:t>
            </a:r>
          </a:p>
          <a:p>
            <a:pPr marL="347472" indent="-347472">
              <a:spcAft>
                <a:spcPts val="1400"/>
              </a:spcAft>
              <a:buChar char="•"/>
            </a:pPr>
            <a:r>
              <a:rPr sz="2200">
                <a:solidFill>
                  <a:srgbClr val="263238"/>
                </a:solidFill>
                <a:latin typeface="Calibri"/>
              </a:rPr>
              <a:t>16. Arresto fisario: barra, mapa y decisión</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Singh A et al. J Emerg Trauma Shock. 2021. doi:10.4103/JETS.JETS_40_21</a:t>
            </a:r>
          </a:p>
          <a:p>
            <a:r>
              <a:rPr sz="1000">
                <a:solidFill>
                  <a:srgbClr val="5A6469"/>
                </a:solidFill>
                <a:latin typeface="Calibri"/>
              </a:rPr>
              <a:t>[r2] Lou M et al. World J Pediatr Surg. 2026. doi:10.1136/wjps-2026-001187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fisis es el punto débil del hueso inmaduro: en el niño, la fuerza que en el adulto rompe un ligamento suele separar la placa de crecimiento [r1][r2].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Singh A et al. J Emerg Trauma Shock. 2021. doi:10.4103/JETS.JETS_40_21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Llamamos fractura fisaria a la que corta la placa de crecimiento, el cartílago que alarga el hueso del niño…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Lou M et al. World J Pediatr Surg. 2026. doi:10.1136/wjps-2026-001187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Segundo, porque el daño que importa no se ve el día de la fractura, sino meses o años después…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Singh A et al. J Emerg Trauma Shock. 2021. doi:10.4103/JETS.JETS_40_21</a:t>
            </a:r>
          </a:p>
          <a:p>
            <a:r>
              <a:rPr sz="800">
                <a:solidFill>
                  <a:srgbClr val="5A6469"/>
                </a:solidFill>
                <a:latin typeface="Calibri"/>
              </a:rPr>
              <a:t>[r2] Lou M et al. World J Pediatr Surg. 2026. doi:10.1136/wjps-2026-001187</a:t>
            </a:r>
          </a:p>
          <a:p>
            <a:r>
              <a:rPr sz="800">
                <a:solidFill>
                  <a:srgbClr val="5A6469"/>
                </a:solidFill>
                <a:latin typeface="Calibri"/>
              </a:rPr>
              <a:t>[r15] Hooper N et al. J Clin Med. 2024. doi:10.3390/jcm13102946</a:t>
            </a:r>
          </a:p>
          <a:p>
            <a:r>
              <a:rPr sz="800">
                <a:solidFill>
                  <a:srgbClr val="5A6469"/>
                </a:solidFill>
                <a:latin typeface="Calibri"/>
              </a:rPr>
              <a:t>[r22] Bellamy JT et al. J Pediatr Orthop B. 2021. doi:10.1097/BPB.0000000000000733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 Explicar por qué se rompe la fisis y por qué ahí.</a:t>
            </a:r>
          </a:p>
          <a:p>
            <a:pPr marL="347472" indent="-347472">
              <a:spcAft>
                <a:spcPts val="1400"/>
              </a:spcAft>
              <a:buChar char="•"/>
            </a:pPr>
            <a:r>
              <a:rPr sz="2400">
                <a:solidFill>
                  <a:srgbClr val="263238"/>
                </a:solidFill>
                <a:latin typeface="Calibri"/>
              </a:rPr>
              <a:t>(b) Clasificar con Salter-Harris y saber en qué casos la clasificación falla.</a:t>
            </a:r>
          </a:p>
          <a:p>
            <a:pPr marL="347472" indent="-347472">
              <a:spcAft>
                <a:spcPts val="1400"/>
              </a:spcAft>
              <a:buChar char="•"/>
            </a:pPr>
            <a:r>
              <a:rPr sz="2400">
                <a:solidFill>
                  <a:srgbClr val="263238"/>
                </a:solidFill>
                <a:latin typeface="Calibri"/>
              </a:rPr>
              <a:t>(c) Decidir entre yeso, reducción cerrada y fijación.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Lou M et al. World J Pediatr Surg. 2026. doi:10.1136/wjps-2026-001187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Cuántas son.</a:t>
            </a:r>
          </a:p>
          <a:p>
            <a:pPr marL="347472" indent="-347472">
              <a:spcAft>
                <a:spcPts val="1400"/>
              </a:spcAft>
              <a:buChar char="•"/>
            </a:pPr>
            <a:r>
              <a:rPr sz="2400">
                <a:solidFill>
                  <a:srgbClr val="263238"/>
                </a:solidFill>
                <a:latin typeface="Calibri"/>
              </a:rPr>
              <a:t>La proporción depende de qué fracturas se cuenten.</a:t>
            </a:r>
          </a:p>
          <a:p>
            <a:pPr marL="347472" indent="-347472">
              <a:spcAft>
                <a:spcPts val="1400"/>
              </a:spcAft>
              <a:buChar char="•"/>
            </a:pPr>
            <a:r>
              <a:rPr sz="2400">
                <a:solidFill>
                  <a:srgbClr val="263238"/>
                </a:solidFill>
                <a:latin typeface="Calibri"/>
              </a:rPr>
              <a:t>Entre 15 y 30 % de las fracturas pediátricas comprometen la fisis según una revisión reciente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Salter-Harris tipo II como porcentaje de las fracturas fisarias de cada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[r27] Valisena S et al. Swiss Med Wkly. 2025. doi:10.57187/s.4265</a:t>
            </a:r>
          </a:p>
          <a:p>
            <a:r>
              <a:rPr sz="800">
                <a:solidFill>
                  <a:srgbClr val="5A6469"/>
                </a:solidFill>
                <a:latin typeface="Calibri"/>
              </a:rPr>
              <a:t>[r3] Peterson HA et al. Epidemiology in Olmsted County, Minnesota,. 1994. doi:10.1097/01241398-199407000-00002</a:t>
            </a:r>
          </a:p>
          <a:p>
            <a:r>
              <a:rPr sz="800">
                <a:solidFill>
                  <a:srgbClr val="5A6469"/>
                </a:solidFill>
                <a:latin typeface="Calibri"/>
              </a:rPr>
              <a:t>[r13] Seel EH et al. J Pediatr Orthop B. 2011. doi:10.1097/BPB.0b013e3283467202</a:t>
            </a:r>
          </a:p>
          <a:p>
            <a:r>
              <a:rPr sz="800">
                <a:solidFill>
                  <a:srgbClr val="5A6469"/>
                </a:solidFill>
                <a:latin typeface="Calibri"/>
              </a:rPr>
              <a:t>[r4] Kawamoto K et al. J Pediatr Orthop B. 2006. doi:10.1097/01.bpb.0000191874.69258.0b</a:t>
            </a:r>
          </a:p>
          <a:p>
            <a:r>
              <a:rPr sz="800">
                <a:solidFill>
                  <a:srgbClr val="5A6469"/>
                </a:solidFill>
                <a:latin typeface="Calibri"/>
              </a:rPr>
              <a:t>[r15] Hooper N et al. J Clin Med. 2024. doi:10.3390/jcm13102946</a:t>
            </a:r>
          </a:p>
          <a:p>
            <a:r>
              <a:rPr sz="800">
                <a:solidFill>
                  <a:srgbClr val="5A6469"/>
                </a:solidFill>
                <a:latin typeface="Calibri"/>
              </a:rPr>
              <a:t>(+1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Distribución de los tipos de Salter-Harris en series publicadas (porcentaje de cada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Peterson HA et al. Epidemiology in Olmsted County, Minnesota,. 1994. doi:10.1097/01241398-199407000-00002</a:t>
            </a:r>
          </a:p>
          <a:p>
            <a:r>
              <a:rPr sz="800">
                <a:solidFill>
                  <a:srgbClr val="5A6469"/>
                </a:solidFill>
                <a:latin typeface="Calibri"/>
              </a:rPr>
              <a:t>[r4] Kawamoto K et al. J Pediatr Orthop B. 2006. doi:10.1097/01.bpb.0000191874.69258.0b</a:t>
            </a:r>
          </a:p>
          <a:p>
            <a:r>
              <a:rPr sz="800">
                <a:solidFill>
                  <a:srgbClr val="5A6469"/>
                </a:solidFill>
                <a:latin typeface="Calibri"/>
              </a:rPr>
              <a:t>[r27] Valisena S et al. Swiss Med Wkly. 2025. doi:10.57187/s.4265</a:t>
            </a:r>
          </a:p>
          <a:p>
            <a:r>
              <a:rPr sz="800">
                <a:solidFill>
                  <a:srgbClr val="5A6469"/>
                </a:solidFill>
                <a:latin typeface="Calibri"/>
              </a:rPr>
              <a:t>[r13] Seel EH et al. J Pediatr Orthop B. 2011. doi:10.1097/BPB.0b013e3283467202</a:t>
            </a:r>
          </a:p>
          <a:p>
            <a:r>
              <a:rPr sz="800">
                <a:solidFill>
                  <a:srgbClr val="5A6469"/>
                </a:solidFill>
                <a:latin typeface="Calibri"/>
              </a:rPr>
              <a:t>[r15] Hooper N et al. J Clin Med. 2024. doi:10.3390/jcm13102946</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1767840"/>
                <a:gridCol w="1767840"/>
                <a:gridCol w="1767840"/>
                <a:gridCol w="1767840"/>
                <a:gridCol w="1767840"/>
                <a:gridCol w="1767840"/>
              </a:tblGrid>
              <a:tr h="457200">
                <a:tc>
                  <a:txBody>
                    <a:bodyPr/>
                    <a:lstStyle/>
                    <a:p>
                      <a:r>
                        <a:rPr sz="1400" b="1">
                          <a:solidFill>
                            <a:srgbClr val="FFFFFF"/>
                          </a:solidFill>
                          <a:latin typeface="Calibri"/>
                        </a:rPr>
                        <a:t>Serie y población</a:t>
                      </a:r>
                    </a:p>
                  </a:txBody>
                  <a:tcPr>
                    <a:solidFill>
                      <a:srgbClr val="0F5F6B"/>
                    </a:solidFill>
                  </a:tcPr>
                </a:tc>
                <a:tc>
                  <a:txBody>
                    <a:bodyPr/>
                    <a:lstStyle/>
                    <a:p>
                      <a:r>
                        <a:rPr sz="1400" b="1">
                          <a:solidFill>
                            <a:srgbClr val="FFFFFF"/>
                          </a:solidFill>
                          <a:latin typeface="Calibri"/>
                        </a:rPr>
                        <a:t>I</a:t>
                      </a:r>
                    </a:p>
                  </a:txBody>
                  <a:tcPr>
                    <a:solidFill>
                      <a:srgbClr val="0F5F6B"/>
                    </a:solidFill>
                  </a:tcPr>
                </a:tc>
                <a:tc>
                  <a:txBody>
                    <a:bodyPr/>
                    <a:lstStyle/>
                    <a:p>
                      <a:r>
                        <a:rPr sz="1400" b="1">
                          <a:solidFill>
                            <a:srgbClr val="FFFFFF"/>
                          </a:solidFill>
                          <a:latin typeface="Calibri"/>
                        </a:rPr>
                        <a:t>II</a:t>
                      </a:r>
                    </a:p>
                  </a:txBody>
                  <a:tcPr>
                    <a:solidFill>
                      <a:srgbClr val="0F5F6B"/>
                    </a:solidFill>
                  </a:tcPr>
                </a:tc>
                <a:tc>
                  <a:txBody>
                    <a:bodyPr/>
                    <a:lstStyle/>
                    <a:p>
                      <a:r>
                        <a:rPr sz="1400" b="1">
                          <a:solidFill>
                            <a:srgbClr val="FFFFFF"/>
                          </a:solidFill>
                          <a:latin typeface="Calibri"/>
                        </a:rPr>
                        <a:t>III</a:t>
                      </a:r>
                    </a:p>
                  </a:txBody>
                  <a:tcPr>
                    <a:solidFill>
                      <a:srgbClr val="0F5F6B"/>
                    </a:solidFill>
                  </a:tcPr>
                </a:tc>
                <a:tc>
                  <a:txBody>
                    <a:bodyPr/>
                    <a:lstStyle/>
                    <a:p>
                      <a:r>
                        <a:rPr sz="1400" b="1">
                          <a:solidFill>
                            <a:srgbClr val="FFFFFF"/>
                          </a:solidFill>
                          <a:latin typeface="Calibri"/>
                        </a:rPr>
                        <a:t>IV</a:t>
                      </a:r>
                    </a:p>
                  </a:txBody>
                  <a:tcPr>
                    <a:solidFill>
                      <a:srgbClr val="0F5F6B"/>
                    </a:solidFill>
                  </a:tcPr>
                </a:tc>
                <a:tc>
                  <a:txBody>
                    <a:bodyPr/>
                    <a:lstStyle/>
                    <a:p>
                      <a:r>
                        <a:rPr sz="1400" b="1">
                          <a:solidFill>
                            <a:srgbClr val="FFFFFF"/>
                          </a:solidFill>
                          <a:latin typeface="Calibri"/>
                        </a:rPr>
                        <a:t>Comentario</a:t>
                      </a:r>
                    </a:p>
                  </a:txBody>
                  <a:tcPr>
                    <a:solidFill>
                      <a:srgbClr val="0F5F6B"/>
                    </a:solidFill>
                  </a:tcPr>
                </a:tc>
              </a:tr>
              <a:tr h="457200">
                <a:tc>
                  <a:txBody>
                    <a:bodyPr/>
                    <a:lstStyle/>
                    <a:p>
                      <a:r>
                        <a:rPr sz="1400">
                          <a:solidFill>
                            <a:srgbClr val="263238"/>
                          </a:solidFill>
                          <a:latin typeface="Calibri"/>
                        </a:rPr>
                        <a:t>Minnesota 1979-1988, todas las localizaciones [r3]</a:t>
                      </a:r>
                    </a:p>
                  </a:txBody>
                  <a:tcPr>
                    <a:solidFill>
                      <a:srgbClr val="EEF3F4"/>
                    </a:solidFill>
                  </a:tcPr>
                </a:tc>
                <a:tc>
                  <a:txBody>
                    <a:bodyPr/>
                    <a:lstStyle/>
                    <a:p>
                      <a:r>
                        <a:rPr sz="1400">
                          <a:solidFill>
                            <a:srgbClr val="263238"/>
                          </a:solidFill>
                          <a:latin typeface="Calibri"/>
                        </a:rPr>
                        <a:t>sin dato</a:t>
                      </a:r>
                    </a:p>
                  </a:txBody>
                  <a:tcPr>
                    <a:solidFill>
                      <a:srgbClr val="EEF3F4"/>
                    </a:solidFill>
                  </a:tcPr>
                </a:tc>
                <a:tc>
                  <a:txBody>
                    <a:bodyPr/>
                    <a:lstStyle/>
                    <a:p>
                      <a:r>
                        <a:rPr sz="1400">
                          <a:solidFill>
                            <a:srgbClr val="263238"/>
                          </a:solidFill>
                          <a:latin typeface="Calibri"/>
                        </a:rPr>
                        <a:t>54 %</a:t>
                      </a:r>
                    </a:p>
                  </a:txBody>
                  <a:tcPr>
                    <a:solidFill>
                      <a:srgbClr val="EEF3F4"/>
                    </a:solidFill>
                  </a:tcPr>
                </a:tc>
                <a:tc>
                  <a:txBody>
                    <a:bodyPr/>
                    <a:lstStyle/>
                    <a:p>
                      <a:r>
                        <a:rPr sz="1400">
                          <a:solidFill>
                            <a:srgbClr val="263238"/>
                          </a:solidFill>
                          <a:latin typeface="Calibri"/>
                        </a:rPr>
                        <a:t>sin dato</a:t>
                      </a:r>
                    </a:p>
                  </a:txBody>
                  <a:tcPr>
                    <a:solidFill>
                      <a:srgbClr val="EEF3F4"/>
                    </a:solidFill>
                  </a:tcPr>
                </a:tc>
                <a:tc>
                  <a:txBody>
                    <a:bodyPr/>
                    <a:lstStyle/>
                    <a:p>
                      <a:r>
                        <a:rPr sz="1400">
                          <a:solidFill>
                            <a:srgbClr val="263238"/>
                          </a:solidFill>
                          <a:latin typeface="Calibri"/>
                        </a:rPr>
                        <a:t>sin dato</a:t>
                      </a:r>
                    </a:p>
                  </a:txBody>
                  <a:tcPr>
                    <a:solidFill>
                      <a:srgbClr val="EEF3F4"/>
                    </a:solidFill>
                  </a:tcPr>
                </a:tc>
                <a:tc>
                  <a:txBody>
                    <a:bodyPr/>
                    <a:lstStyle/>
                    <a:p>
                      <a:r>
                        <a:rPr sz="1400">
                          <a:solidFill>
                            <a:srgbClr val="263238"/>
                          </a:solidFill>
                          <a:latin typeface="Calibri"/>
                        </a:rPr>
                        <a:t>16 % no encajaba en Salter-Harris [r3]</a:t>
                      </a:r>
                    </a:p>
                  </a:txBody>
                  <a:tcPr>
                    <a:solidFill>
                      <a:srgbClr val="EEF3F4"/>
                    </a:solidFill>
                  </a:tcPr>
                </a:tc>
              </a:tr>
              <a:tr h="457200">
                <a:tc>
                  <a:txBody>
                    <a:bodyPr/>
                    <a:lstStyle/>
                    <a:p>
                      <a:r>
                        <a:rPr sz="1400">
                          <a:solidFill>
                            <a:srgbClr val="263238"/>
                          </a:solidFill>
                          <a:latin typeface="Calibri"/>
                        </a:rPr>
                        <a:t>Japón 1992-1997, todas las localizaciones [r4]</a:t>
                      </a:r>
                    </a:p>
                  </a:txBody>
                  <a:tcPr>
                    <a:solidFill>
                      <a:srgbClr val="FFFFFF"/>
                    </a:solidFill>
                  </a:tcPr>
                </a:tc>
                <a:tc>
                  <a:txBody>
                    <a:bodyPr/>
                    <a:lstStyle/>
                    <a:p>
                      <a:r>
                        <a:rPr sz="1400">
                          <a:solidFill>
                            <a:srgbClr val="263238"/>
                          </a:solidFill>
                          <a:latin typeface="Calibri"/>
                        </a:rPr>
                        <a:t>28,6 %</a:t>
                      </a:r>
                    </a:p>
                  </a:txBody>
                  <a:tcPr>
                    <a:solidFill>
                      <a:srgbClr val="FFFFFF"/>
                    </a:solidFill>
                  </a:tcPr>
                </a:tc>
                <a:tc>
                  <a:txBody>
                    <a:bodyPr/>
                    <a:lstStyle/>
                    <a:p>
                      <a:r>
                        <a:rPr sz="1400">
                          <a:solidFill>
                            <a:srgbClr val="263238"/>
                          </a:solidFill>
                          <a:latin typeface="Calibri"/>
                        </a:rPr>
                        <a:t>60,9 %</a:t>
                      </a:r>
                    </a:p>
                  </a:txBody>
                  <a:tcPr>
                    <a:solidFill>
                      <a:srgbClr val="FFFFFF"/>
                    </a:solidFill>
                  </a:tcPr>
                </a:tc>
                <a:tc>
                  <a:txBody>
                    <a:bodyPr/>
                    <a:lstStyle/>
                    <a:p>
                      <a:r>
                        <a:rPr sz="1400">
                          <a:solidFill>
                            <a:srgbClr val="263238"/>
                          </a:solidFill>
                          <a:latin typeface="Calibri"/>
                        </a:rPr>
                        <a:t>6,7 %</a:t>
                      </a:r>
                    </a:p>
                  </a:txBody>
                  <a:tcPr>
                    <a:solidFill>
                      <a:srgbClr val="FFFFFF"/>
                    </a:solidFill>
                  </a:tcPr>
                </a:tc>
                <a:tc>
                  <a:txBody>
                    <a:bodyPr/>
                    <a:lstStyle/>
                    <a:p>
                      <a:r>
                        <a:rPr sz="1400">
                          <a:solidFill>
                            <a:srgbClr val="263238"/>
                          </a:solidFill>
                          <a:latin typeface="Calibri"/>
                        </a:rPr>
                        <a:t>3,7 %</a:t>
                      </a:r>
                    </a:p>
                  </a:txBody>
                  <a:tcPr>
                    <a:solidFill>
                      <a:srgbClr val="FFFFFF"/>
                    </a:solidFill>
                  </a:tcPr>
                </a:tc>
                <a:tc>
                  <a:txBody>
                    <a:bodyPr/>
                    <a:lstStyle/>
                    <a:p>
                      <a:r>
                        <a:rPr sz="1400">
                          <a:solidFill>
                            <a:srgbClr val="263238"/>
                          </a:solidFill>
                          <a:latin typeface="Calibri"/>
                        </a:rPr>
                        <a:t>Tipo V no reconocido [r4]</a:t>
                      </a:r>
                    </a:p>
                  </a:txBody>
                  <a:tcPr>
                    <a:solidFill>
                      <a:srgbClr val="FFFFFF"/>
                    </a:solidFill>
                  </a:tcPr>
                </a:tc>
              </a:tr>
              <a:tr h="457200">
                <a:tc>
                  <a:txBody>
                    <a:bodyPr/>
                    <a:lstStyle/>
                    <a:p>
                      <a:r>
                        <a:rPr sz="1400">
                          <a:solidFill>
                            <a:srgbClr val="263238"/>
                          </a:solidFill>
                          <a:latin typeface="Calibri"/>
                        </a:rPr>
                        <a:t>Tobillo en Suiza, 259 niños [r27]</a:t>
                      </a:r>
                    </a:p>
                  </a:txBody>
                  <a:tcPr>
                    <a:solidFill>
                      <a:srgbClr val="EEF3F4"/>
                    </a:solidFill>
                  </a:tcPr>
                </a:tc>
                <a:tc>
                  <a:txBody>
                    <a:bodyPr/>
                    <a:lstStyle/>
                    <a:p>
                      <a:r>
                        <a:rPr sz="1400">
                          <a:solidFill>
                            <a:srgbClr val="263238"/>
                          </a:solidFill>
                          <a:latin typeface="Calibri"/>
                        </a:rPr>
                        <a:t>sin dato</a:t>
                      </a:r>
                    </a:p>
                  </a:txBody>
                  <a:tcPr>
                    <a:solidFill>
                      <a:srgbClr val="EEF3F4"/>
                    </a:solidFill>
                  </a:tcPr>
                </a:tc>
                <a:tc>
                  <a:txBody>
                    <a:bodyPr/>
                    <a:lstStyle/>
                    <a:p>
                      <a:r>
                        <a:rPr sz="1400">
                          <a:solidFill>
                            <a:srgbClr val="263238"/>
                          </a:solidFill>
                          <a:latin typeface="Calibri"/>
                        </a:rPr>
                        <a:t>51 %</a:t>
                      </a:r>
                    </a:p>
                  </a:txBody>
                  <a:tcPr>
                    <a:solidFill>
                      <a:srgbClr val="EEF3F4"/>
                    </a:solidFill>
                  </a:tcPr>
                </a:tc>
                <a:tc>
                  <a:txBody>
                    <a:bodyPr/>
                    <a:lstStyle/>
                    <a:p>
                      <a:r>
                        <a:rPr sz="1400">
                          <a:solidFill>
                            <a:srgbClr val="263238"/>
                          </a:solidFill>
                          <a:latin typeface="Calibri"/>
                        </a:rPr>
                        <a:t>sin dato</a:t>
                      </a:r>
                    </a:p>
                  </a:txBody>
                  <a:tcPr>
                    <a:solidFill>
                      <a:srgbClr val="EEF3F4"/>
                    </a:solidFill>
                  </a:tcPr>
                </a:tc>
                <a:tc>
                  <a:txBody>
                    <a:bodyPr/>
                    <a:lstStyle/>
                    <a:p>
                      <a:r>
                        <a:rPr sz="1400">
                          <a:solidFill>
                            <a:srgbClr val="263238"/>
                          </a:solidFill>
                          <a:latin typeface="Calibri"/>
                        </a:rPr>
                        <a:t>sin dato</a:t>
                      </a:r>
                    </a:p>
                  </a:txBody>
                  <a:tcPr>
                    <a:solidFill>
                      <a:srgbClr val="EEF3F4"/>
                    </a:solidFill>
                  </a:tcPr>
                </a:tc>
                <a:tc>
                  <a:txBody>
                    <a:bodyPr/>
                    <a:lstStyle/>
                    <a:p>
                      <a:r>
                        <a:rPr sz="1400">
                          <a:solidFill>
                            <a:srgbClr val="263238"/>
                          </a:solidFill>
                          <a:latin typeface="Calibri"/>
                        </a:rPr>
                        <a:t>Tibia distal aislada 47,1 % [r27]</a:t>
                      </a:r>
                    </a:p>
                  </a:txBody>
                  <a:tcPr>
                    <a:solidFill>
                      <a:srgbClr val="EEF3F4"/>
                    </a:solidFill>
                  </a:tcPr>
                </a:tc>
              </a:tr>
              <a:tr h="457200">
                <a:tc>
                  <a:txBody>
                    <a:bodyPr/>
                    <a:lstStyle/>
                    <a:p>
                      <a:r>
                        <a:rPr sz="1400">
                          <a:solidFill>
                            <a:srgbClr val="263238"/>
                          </a:solidFill>
                          <a:latin typeface="Calibri"/>
                        </a:rPr>
                        <a:t>Tibia distal, 225 casos [r13]</a:t>
                      </a:r>
                    </a:p>
                  </a:txBody>
                  <a:tcPr>
                    <a:solidFill>
                      <a:srgbClr val="FFFFFF"/>
                    </a:solidFill>
                  </a:tcPr>
                </a:tc>
                <a:tc>
                  <a:txBody>
                    <a:bodyPr/>
                    <a:lstStyle/>
                    <a:p>
                      <a:r>
                        <a:rPr sz="1400">
                          <a:solidFill>
                            <a:srgbClr val="263238"/>
                          </a:solidFill>
                          <a:latin typeface="Calibri"/>
                        </a:rPr>
                        <a:t>0,4 %</a:t>
                      </a:r>
                    </a:p>
                  </a:txBody>
                  <a:tcPr>
                    <a:solidFill>
                      <a:srgbClr val="FFFFFF"/>
                    </a:solidFill>
                  </a:tcPr>
                </a:tc>
                <a:tc>
                  <a:txBody>
                    <a:bodyPr/>
                    <a:lstStyle/>
                    <a:p>
                      <a:r>
                        <a:rPr sz="1400">
                          <a:solidFill>
                            <a:srgbClr val="263238"/>
                          </a:solidFill>
                          <a:latin typeface="Calibri"/>
                        </a:rPr>
                        <a:t>56,9 %</a:t>
                      </a:r>
                    </a:p>
                  </a:txBody>
                  <a:tcPr>
                    <a:solidFill>
                      <a:srgbClr val="FFFFFF"/>
                    </a:solidFill>
                  </a:tcPr>
                </a:tc>
                <a:tc>
                  <a:txBody>
                    <a:bodyPr/>
                    <a:lstStyle/>
                    <a:p>
                      <a:r>
                        <a:rPr sz="1400">
                          <a:solidFill>
                            <a:srgbClr val="263238"/>
                          </a:solidFill>
                          <a:latin typeface="Calibri"/>
                        </a:rPr>
                        <a:t>21,7 %</a:t>
                      </a:r>
                    </a:p>
                  </a:txBody>
                  <a:tcPr>
                    <a:solidFill>
                      <a:srgbClr val="FFFFFF"/>
                    </a:solidFill>
                  </a:tcPr>
                </a:tc>
                <a:tc>
                  <a:txBody>
                    <a:bodyPr/>
                    <a:lstStyle/>
                    <a:p>
                      <a:r>
                        <a:rPr sz="1400">
                          <a:solidFill>
                            <a:srgbClr val="263238"/>
                          </a:solidFill>
                          <a:latin typeface="Calibri"/>
                        </a:rPr>
                        <a:t>20 %</a:t>
                      </a:r>
                    </a:p>
                  </a:txBody>
                  <a:tcPr>
                    <a:solidFill>
                      <a:srgbClr val="FFFFFF"/>
                    </a:solidFill>
                  </a:tcPr>
                </a:tc>
                <a:tc>
                  <a:txBody>
                    <a:bodyPr/>
                    <a:lstStyle/>
                    <a:p>
                      <a:r>
                        <a:rPr sz="1400">
                          <a:solidFill>
                            <a:srgbClr val="263238"/>
                          </a:solidFill>
                          <a:latin typeface="Calibri"/>
                        </a:rPr>
                        <a:t>Serie de tibia: el tipo III y el IV pesan más [r13]</a:t>
                      </a:r>
                    </a:p>
                  </a:txBody>
                  <a:tcPr>
                    <a:solidFill>
                      <a:srgbClr val="FFFFFF"/>
                    </a:solidFill>
                  </a:tcPr>
                </a:tc>
              </a:tr>
              <a:tr h="457200">
                <a:tc>
                  <a:txBody>
                    <a:bodyPr/>
                    <a:lstStyle/>
                    <a:p>
                      <a:r>
                        <a:rPr sz="1400">
                          <a:solidFill>
                            <a:srgbClr val="263238"/>
                          </a:solidFill>
                          <a:latin typeface="Calibri"/>
                        </a:rPr>
                        <a:t>Huesos largos, cohorte prospectiva de 332 [r15]</a:t>
                      </a:r>
                    </a:p>
                  </a:txBody>
                  <a:tcPr>
                    <a:solidFill>
                      <a:srgbClr val="EEF3F4"/>
                    </a:solidFill>
                  </a:tcPr>
                </a:tc>
                <a:tc>
                  <a:txBody>
                    <a:bodyPr/>
                    <a:lstStyle/>
                    <a:p>
                      <a:r>
                        <a:rPr sz="1400">
                          <a:solidFill>
                            <a:srgbClr val="263238"/>
                          </a:solidFill>
                          <a:latin typeface="Calibri"/>
                        </a:rPr>
                        <a:t>5,1 %</a:t>
                      </a:r>
                    </a:p>
                  </a:txBody>
                  <a:tcPr>
                    <a:solidFill>
                      <a:srgbClr val="EEF3F4"/>
                    </a:solidFill>
                  </a:tcPr>
                </a:tc>
                <a:tc>
                  <a:txBody>
                    <a:bodyPr/>
                    <a:lstStyle/>
                    <a:p>
                      <a:r>
                        <a:rPr sz="1400">
                          <a:solidFill>
                            <a:srgbClr val="263238"/>
                          </a:solidFill>
                          <a:latin typeface="Calibri"/>
                        </a:rPr>
                        <a:t>68,7 %</a:t>
                      </a:r>
                    </a:p>
                  </a:txBody>
                  <a:tcPr>
                    <a:solidFill>
                      <a:srgbClr val="EEF3F4"/>
                    </a:solidFill>
                  </a:tcPr>
                </a:tc>
                <a:tc>
                  <a:txBody>
                    <a:bodyPr/>
                    <a:lstStyle/>
                    <a:p>
                      <a:r>
                        <a:rPr sz="1400">
                          <a:solidFill>
                            <a:srgbClr val="263238"/>
                          </a:solidFill>
                          <a:latin typeface="Calibri"/>
                        </a:rPr>
                        <a:t>8,1 %</a:t>
                      </a:r>
                    </a:p>
                  </a:txBody>
                  <a:tcPr>
                    <a:solidFill>
                      <a:srgbClr val="EEF3F4"/>
                    </a:solidFill>
                  </a:tcPr>
                </a:tc>
                <a:tc>
                  <a:txBody>
                    <a:bodyPr/>
                    <a:lstStyle/>
                    <a:p>
                      <a:r>
                        <a:rPr sz="1400">
                          <a:solidFill>
                            <a:srgbClr val="263238"/>
                          </a:solidFill>
                          <a:latin typeface="Calibri"/>
                        </a:rPr>
                        <a:t>18,1 %</a:t>
                      </a:r>
                    </a:p>
                  </a:txBody>
                  <a:tcPr>
                    <a:solidFill>
                      <a:srgbClr val="EEF3F4"/>
                    </a:solidFill>
                  </a:tcPr>
                </a:tc>
                <a:tc>
                  <a:txBody>
                    <a:bodyPr/>
                    <a:lstStyle/>
                    <a:p>
                      <a:r>
                        <a:rPr sz="1400">
                          <a:solidFill>
                            <a:srgbClr val="263238"/>
                          </a:solidFill>
                          <a:latin typeface="Calibri"/>
                        </a:rPr>
                        <a:t>Ningún tipo V [r15]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Moen CT et al. J Pediatr Orthop. 1984. doi:10.1097/01241398-198403000-00006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fuerza decide por dónde se rompe.</a:t>
            </a:r>
          </a:p>
          <a:p>
            <a:pPr marL="347472" indent="-347472">
              <a:spcAft>
                <a:spcPts val="1400"/>
              </a:spcAft>
              <a:buChar char="•"/>
            </a:pPr>
            <a:r>
              <a:rPr sz="2400">
                <a:solidFill>
                  <a:srgbClr val="263238"/>
                </a:solidFill>
                <a:latin typeface="Calibri"/>
              </a:rPr>
              <a:t>Moen y Pelker aplicaron cargas distintas a fémures y tibias inmaduros de bovino y vieron que el sitio histológico de falla cambia con cada una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Singh A et al. J Emerg Trauma Shock. 2021. doi:10.4103/JETS.JETS_40_21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revisión de urgencias lo resume en la misma dirección: compresión en la calcificación provisional, cizallamiento en la hipertrófica, tensión en la proliferativa [r1].</a:t>
            </a:r>
          </a:p>
          <a:p>
            <a:pPr marL="347472" indent="-347472">
              <a:spcAft>
                <a:spcPts val="1400"/>
              </a:spcAft>
              <a:buChar char="•"/>
            </a:pPr>
            <a:r>
              <a:rPr sz="2400">
                <a:solidFill>
                  <a:srgbClr val="263238"/>
                </a:solidFill>
                <a:latin typeface="Calibri"/>
              </a:rPr>
              <a:t>Qué pasa en la clínica.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Lou M et al. World J Pediatr Surg. 2026. doi:10.1136/wjps-2026-001187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todo es una caída.</a:t>
            </a:r>
          </a:p>
          <a:p>
            <a:pPr marL="347472" indent="-347472">
              <a:spcAft>
                <a:spcPts val="1400"/>
              </a:spcAft>
              <a:buChar char="•"/>
            </a:pPr>
            <a:r>
              <a:rPr sz="2800">
                <a:solidFill>
                  <a:srgbClr val="263238"/>
                </a:solidFill>
                <a:latin typeface="Calibri"/>
              </a:rPr>
              <a:t>La fisis también se lesiona por carga repetida, infección, trastornos vasculares, tumores o radiación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de la fisis y de su periferia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Singh A et al. J Emerg Trauma Shock. 2021. doi:10.4103/JETS.JETS_40_21</a:t>
            </a:r>
          </a:p>
          <a:p>
            <a:r>
              <a:rPr sz="800">
                <a:solidFill>
                  <a:srgbClr val="5A6469"/>
                </a:solidFill>
                <a:latin typeface="Calibri"/>
              </a:rPr>
              <a:t>[r2] Lou M et al. World J Pediatr Surg. 2026. doi:10.1136/wjps-2026-001187</a:t>
            </a:r>
          </a:p>
          <a:p>
            <a:r>
              <a:rPr sz="800">
                <a:solidFill>
                  <a:srgbClr val="5A6469"/>
                </a:solidFill>
                <a:latin typeface="Calibri"/>
              </a:rPr>
              <a:t>[r14] Barmada A et al. J Pediatr Orthop. 2003. doi:10.1097/00004694-200311000-00010</a:t>
            </a:r>
          </a:p>
          <a:p>
            <a:r>
              <a:rPr sz="800">
                <a:solidFill>
                  <a:srgbClr val="5A6469"/>
                </a:solidFill>
                <a:latin typeface="Calibri"/>
              </a:rPr>
              <a:t>[r17] Ogden JA et al. Yale J Biol Med. 1993. PMID 8209558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2 placas, no 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de la fisis y de su periferia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Barmada A et al. J Pediatr Orthop. 2003. doi:10.1097/00004694-200311000-00010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eso el periostio importa en la reducción: en las 5 fracturas Salter-Harris II de tibia distal que se abrieron por una brecha residual… [r14]</a:t>
            </a:r>
          </a:p>
          <a:p>
            <a:pPr marL="347472" indent="-347472">
              <a:spcAft>
                <a:spcPts val="1400"/>
              </a:spcAft>
              <a:buChar char="•"/>
            </a:pPr>
            <a:r>
              <a:rPr sz="2400">
                <a:solidFill>
                  <a:srgbClr val="263238"/>
                </a:solidFill>
                <a:latin typeface="Calibri"/>
              </a:rPr>
              <a:t>Sangre.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de la fisis y de su periferia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Singh A et al. J Emerg Trauma Shock. 2021. doi:10.4103/JETS.JETS_40_21</a:t>
            </a:r>
          </a:p>
          <a:p>
            <a:r>
              <a:rPr sz="800">
                <a:solidFill>
                  <a:srgbClr val="5A6469"/>
                </a:solidFill>
                <a:latin typeface="Calibri"/>
              </a:rPr>
              <a:t>[r2] Lou M et al. World J Pediatr Surg. 2026. doi:10.1136/wjps-2026-001187</a:t>
            </a:r>
          </a:p>
          <a:p>
            <a:r>
              <a:rPr sz="800">
                <a:solidFill>
                  <a:srgbClr val="5A6469"/>
                </a:solidFill>
                <a:latin typeface="Calibri"/>
              </a:rPr>
              <a:t>[r14] Barmada A et al. J Pediatr Orthop. 2003. doi:10.1097/00004694-200311000-00010</a:t>
            </a:r>
          </a:p>
          <a:p>
            <a:r>
              <a:rPr sz="800">
                <a:solidFill>
                  <a:srgbClr val="5A6469"/>
                </a:solidFill>
                <a:latin typeface="Calibri"/>
              </a:rPr>
              <a:t>[r17] Ogden JA et al. Yale J Biol Med. 1993. PMID 8209558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todas las fisis pesan lo mismo.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por localización y por edad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Denning JR et al. JBJS Essent Surg Tech. 2021. doi:10.2106/JBJS.ST.19.00070</a:t>
            </a:r>
          </a:p>
          <a:p>
            <a:r>
              <a:rPr sz="800">
                <a:solidFill>
                  <a:srgbClr val="5A6469"/>
                </a:solidFill>
                <a:latin typeface="Calibri"/>
              </a:rPr>
              <a:t>[r6] Basener CJ et al. J Orthop Trauma. 2009. doi:10.1097/BOT.0b013e3181a4f25b</a:t>
            </a:r>
          </a:p>
          <a:p>
            <a:r>
              <a:rPr sz="800">
                <a:solidFill>
                  <a:srgbClr val="5A6469"/>
                </a:solidFill>
                <a:latin typeface="Calibri"/>
              </a:rPr>
              <a:t>[r9] Boutis K et al. 2016. doi:10.1001/jamapediatrics.2015.4114</a:t>
            </a:r>
          </a:p>
          <a:p>
            <a:r>
              <a:rPr sz="800">
                <a:solidFill>
                  <a:srgbClr val="5A6469"/>
                </a:solidFill>
                <a:latin typeface="Calibri"/>
              </a:rPr>
              <a:t>[r15] Hooper N et al. J Clin Med. 2024. doi:10.3390/jcm13102946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Salter-Harris I del peroné distal: la fractura que casi nunca es fractura.</a:t>
            </a:r>
          </a:p>
          <a:p>
            <a:pPr marL="347472" indent="-347472">
              <a:spcAft>
                <a:spcPts val="1400"/>
              </a:spcAft>
              <a:buChar char="•"/>
            </a:pPr>
            <a:r>
              <a:rPr sz="2400">
                <a:solidFill>
                  <a:srgbClr val="263238"/>
                </a:solidFill>
                <a:latin typeface="Calibri"/>
              </a:rPr>
              <a:t>Un niño con tobillo doloroso, dolor sobre el peroné distal y radiografía sin trazo se rotulaba como Salter-Harris I.</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por localización y por edad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Denning JR et al. JBJS Essent Surg Tech. 2021. doi:10.2106/JBJS.ST.19.00070</a:t>
            </a:r>
          </a:p>
          <a:p>
            <a:r>
              <a:rPr sz="800">
                <a:solidFill>
                  <a:srgbClr val="5A6469"/>
                </a:solidFill>
                <a:latin typeface="Calibri"/>
              </a:rPr>
              <a:t>[r6] Basener CJ et al. J Orthop Trauma. 2009. doi:10.1097/BOT.0b013e3181a4f25b</a:t>
            </a:r>
          </a:p>
          <a:p>
            <a:r>
              <a:rPr sz="800">
                <a:solidFill>
                  <a:srgbClr val="5A6469"/>
                </a:solidFill>
                <a:latin typeface="Calibri"/>
              </a:rPr>
              <a:t>[r9] Boutis K et al. 2016. doi:10.1001/jamapediatrics.2015.4114</a:t>
            </a:r>
          </a:p>
          <a:p>
            <a:r>
              <a:rPr sz="800">
                <a:solidFill>
                  <a:srgbClr val="5A6469"/>
                </a:solidFill>
                <a:latin typeface="Calibri"/>
              </a:rPr>
              <a:t>[r15] Hooper N et al. J Clin Med. 2024. doi:10.3390/jcm13102946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Transicionales del adolescente (Tillaux, triplano, McFarland).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por localización y por edad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Kallini JR et al. J Pediatr Orthop. 2020. doi:10.1097/BPO.0000000000001626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lesiones intraarticulares (III y IV) son otro mundo: 43 % de 28 niños tuvo alteración del crecimiento [r31].</a:t>
            </a:r>
          </a:p>
          <a:p>
            <a:pPr marL="347472" indent="-347472">
              <a:spcAft>
                <a:spcPts val="1400"/>
              </a:spcAft>
              <a:buChar char="•"/>
            </a:pPr>
            <a:r>
              <a:rPr sz="2800">
                <a:solidFill>
                  <a:srgbClr val="263238"/>
                </a:solidFill>
                <a:latin typeface="Calibri"/>
              </a:rPr>
              <a:t>Cúbito distal.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cede la fisis antes que el ligamento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Singh A et al. J Emerg Trauma Shock. 2021. doi:10.4103/JETS.JETS_40_21</a:t>
            </a:r>
          </a:p>
          <a:p>
            <a:r>
              <a:rPr sz="800">
                <a:solidFill>
                  <a:srgbClr val="5A6469"/>
                </a:solidFill>
                <a:latin typeface="Calibri"/>
              </a:rPr>
              <a:t>[r2] Lou M et al. World J Pediatr Surg. 2026. doi:10.1136/wjps-2026-001187</a:t>
            </a:r>
          </a:p>
          <a:p>
            <a:r>
              <a:rPr sz="800">
                <a:solidFill>
                  <a:srgbClr val="5A6469"/>
                </a:solidFill>
                <a:latin typeface="Calibri"/>
              </a:rPr>
              <a:t>[r17] Ogden JA et al. Yale J Biol Med. 1993. PMID 8209558</a:t>
            </a:r>
          </a:p>
          <a:p>
            <a:r>
              <a:rPr sz="800">
                <a:solidFill>
                  <a:srgbClr val="5A6469"/>
                </a:solidFill>
                <a:latin typeface="Calibri"/>
              </a:rPr>
              <a:t>[r28] Moen CT et al. J Pediatr Orthop. 1984. doi:10.1097/01241398-198403000-00006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explicación tiene 3 piezas.</a:t>
            </a:r>
          </a:p>
          <a:p>
            <a:pPr marL="347472" indent="-347472">
              <a:spcAft>
                <a:spcPts val="1400"/>
              </a:spcAft>
              <a:buChar char="•"/>
            </a:pPr>
            <a:r>
              <a:rPr sz="2800">
                <a:solidFill>
                  <a:srgbClr val="263238"/>
                </a:solidFill>
                <a:latin typeface="Calibri"/>
              </a:rPr>
              <a:t>1.</a:t>
            </a:r>
          </a:p>
          <a:p>
            <a:pPr marL="347472" indent="-347472">
              <a:spcAft>
                <a:spcPts val="1400"/>
              </a:spcAft>
              <a:buChar char="•"/>
            </a:pPr>
            <a:r>
              <a:rPr sz="2800">
                <a:solidFill>
                  <a:srgbClr val="263238"/>
                </a:solidFill>
                <a:latin typeface="Calibri"/>
              </a:rPr>
              <a:t>El ligamento del niño aguanta más que la placa.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cede la fisis antes que el ligamento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Lou M et al. World J Pediatr Surg. 2026. doi:10.1136/wjps-2026-001187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zona hipertrófica tiene pocas fibras de colágeno y mínima matriz, y es la región más débil de la fisis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cede la fisis antes que el ligamento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Singh A et al. J Emerg Trauma Shock. 2021. doi:10.4103/JETS.JETS_40_21</a:t>
            </a:r>
          </a:p>
          <a:p>
            <a:r>
              <a:rPr sz="800">
                <a:solidFill>
                  <a:srgbClr val="5A6469"/>
                </a:solidFill>
                <a:latin typeface="Calibri"/>
              </a:rPr>
              <a:t>[r2] Lou M et al. World J Pediatr Surg. 2026. doi:10.1136/wjps-2026-001187</a:t>
            </a:r>
          </a:p>
          <a:p>
            <a:r>
              <a:rPr sz="800">
                <a:solidFill>
                  <a:srgbClr val="5A6469"/>
                </a:solidFill>
                <a:latin typeface="Calibri"/>
              </a:rPr>
              <a:t>[r17] Ogden JA et al. Yale J Biol Med. 1993. PMID 8209558</a:t>
            </a:r>
          </a:p>
          <a:p>
            <a:r>
              <a:rPr sz="800">
                <a:solidFill>
                  <a:srgbClr val="5A6469"/>
                </a:solidFill>
                <a:latin typeface="Calibri"/>
              </a:rPr>
              <a:t>[r28] Moen CT et al. J Pediatr Orthop. 1984. doi:10.1097/01241398-198403000-00006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no se puede concluir.</a:t>
            </a:r>
          </a:p>
          <a:p>
            <a:pPr marL="347472" indent="-347472">
              <a:spcAft>
                <a:spcPts val="1400"/>
              </a:spcAft>
              <a:buChar char="•"/>
            </a:pPr>
            <a:r>
              <a:rPr sz="2400">
                <a:solidFill>
                  <a:srgbClr val="263238"/>
                </a:solidFill>
                <a:latin typeface="Calibri"/>
              </a:rPr>
              <a:t>El modelo bovino no demuestra que se pueda deducir la zona lesionada a partir del mecanismo en una persona.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Histología de la fisis y respuesta a la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Lou M et al. World J Pediatr Surg. 2026. doi:10.1136/wjps-2026-001187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4 capas para recordar.</a:t>
            </a:r>
          </a:p>
          <a:p>
            <a:pPr marL="347472" indent="-347472">
              <a:spcAft>
                <a:spcPts val="1400"/>
              </a:spcAft>
              <a:buChar char="•"/>
            </a:pPr>
            <a:r>
              <a:rPr sz="2800">
                <a:solidFill>
                  <a:srgbClr val="263238"/>
                </a:solidFill>
                <a:latin typeface="Calibri"/>
              </a:rPr>
              <a:t>De la epífisis hacia la metáfisis: zona de reserva (germinal), proliferativa, hipertrófica y de calcificación provisional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Histología de la fisis y respuesta a la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Lou M et al. World J Pediatr Surg. 2026. doi:10.1136/wjps-2026-001187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de calcificación provisional el cartílago se carga de calcio y los vasos que llegan desde la metáfisis lo reemplazan por hueso [r2].</a:t>
            </a:r>
          </a:p>
          <a:p>
            <a:pPr marL="347472" indent="-347472">
              <a:spcAft>
                <a:spcPts val="1400"/>
              </a:spcAft>
              <a:buChar char="•"/>
            </a:pPr>
            <a:r>
              <a:rPr sz="2400">
                <a:solidFill>
                  <a:srgbClr val="263238"/>
                </a:solidFill>
                <a:latin typeface="Calibri"/>
              </a:rPr>
              <a:t>El control fino.</a:t>
            </a:r>
          </a:p>
          <a:p>
            <a:pPr marL="347472" indent="-347472">
              <a:spcAft>
                <a:spcPts val="1400"/>
              </a:spcAft>
              <a:buChar char="•"/>
            </a:pPr>
            <a:r>
              <a:rPr sz="2400">
                <a:solidFill>
                  <a:srgbClr val="263238"/>
                </a:solidFill>
                <a:latin typeface="Calibri"/>
              </a:rPr>
              <a:t>Funciona como un termostato de 2 señales.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Histología de la fisis y respuesta a la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Lou M et al. World J Pediatr Surg. 2026. doi:10.1136/wjps-2026-001187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modelos animales describen 4 fases de respuesta: inflamatoria, fibrogénica (hacia los días 3 a 7), osteogénica y de remodelado óseo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Salter-Harris y sus extensiones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Singh A et al. J Emerg Trauma Shock. 2021. doi:10.4103/JETS.JETS_40_21</a:t>
            </a:r>
          </a:p>
          <a:p>
            <a:r>
              <a:rPr sz="800">
                <a:solidFill>
                  <a:srgbClr val="5A6469"/>
                </a:solidFill>
                <a:latin typeface="Calibri"/>
              </a:rPr>
              <a:t>[r2] Lou M et al. World J Pediatr Surg. 2026. doi:10.1136/wjps-2026-001187</a:t>
            </a:r>
          </a:p>
          <a:p>
            <a:r>
              <a:rPr sz="800">
                <a:solidFill>
                  <a:srgbClr val="5A6469"/>
                </a:solidFill>
                <a:latin typeface="Calibri"/>
              </a:rPr>
              <a:t>[r3] Peterson HA et al. Epidemiology in Olmsted County, Minnesota,. 1994. doi:10.1097/01241398-199407000-00002</a:t>
            </a:r>
          </a:p>
          <a:p>
            <a:r>
              <a:rPr sz="800">
                <a:solidFill>
                  <a:srgbClr val="5A6469"/>
                </a:solidFill>
                <a:latin typeface="Calibri"/>
              </a:rPr>
              <a:t>[r4] Kawamoto K et al. J Pediatr Orthop B. 2006. doi:10.1097/01.bpb.0000191874.69258.0b</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Cómo leerla.</a:t>
            </a:r>
          </a:p>
          <a:p>
            <a:pPr marL="347472" indent="-347472">
              <a:spcAft>
                <a:spcPts val="1400"/>
              </a:spcAft>
              <a:buChar char="•"/>
            </a:pPr>
            <a:r>
              <a:rPr sz="2800">
                <a:solidFill>
                  <a:srgbClr val="263238"/>
                </a:solidFill>
                <a:latin typeface="Calibri"/>
              </a:rPr>
              <a:t>Salter-Harris ordena la fractura por el camino que sigue el trazo respecto a la placa.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Acuerdo entre observadores al clasificar Salter-Harris (kappa)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[r18] Tzavellas AN et al. Hippokratia. 2016. PMID 29097889</a:t>
            </a:r>
          </a:p>
          <a:p>
            <a:r>
              <a:rPr sz="800">
                <a:solidFill>
                  <a:srgbClr val="5A6469"/>
                </a:solidFill>
                <a:latin typeface="Calibri"/>
              </a:rPr>
              <a:t>[r35] Thawrani D et al. J Pediatr Orthop. 2011. doi:10.1097/BPO.0b013e31822d385f</a:t>
            </a:r>
          </a:p>
          <a:p>
            <a:r>
              <a:rPr sz="800">
                <a:solidFill>
                  <a:srgbClr val="5A6469"/>
                </a:solidFill>
                <a:latin typeface="Calibri"/>
              </a:rPr>
              <a:t>[r19] Charles-Lozoya S et al. 2026. doi:10.1016/j.injury.2026.113416</a:t>
            </a:r>
          </a:p>
          <a:p>
            <a:r>
              <a:rPr sz="800">
                <a:solidFill>
                  <a:srgbClr val="5A6469"/>
                </a:solidFill>
                <a:latin typeface="Calibri"/>
              </a:rPr>
              <a:t>[r15] Hooper N et al. J Clin Med. 2024. doi:10.3390/jcm13102946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Alteración del crecimiento por tipo de Salter-Harris: 2 fuentes que no coinciden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Basener CJ et al. J Orthop Trauma. 2009. doi:10.1097/BOT.0b013e3181a4f25b</a:t>
            </a:r>
          </a:p>
          <a:p>
            <a:r>
              <a:rPr sz="1000">
                <a:solidFill>
                  <a:srgbClr val="5A6469"/>
                </a:solidFill>
                <a:latin typeface="Calibri"/>
              </a:rPr>
              <a:t>[r15] Hooper N et al. J Clin Med. 2024. doi:10.3390/jcm13102946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historia al riesgo de arresto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Lou M et al. World J Pediatr Surg. 2026. doi:10.1136/wjps-2026-001187</a:t>
            </a:r>
          </a:p>
          <a:p>
            <a:r>
              <a:rPr sz="1000">
                <a:solidFill>
                  <a:srgbClr val="5A6469"/>
                </a:solidFill>
                <a:latin typeface="Calibri"/>
              </a:rPr>
              <a:t>[r15] Hooper N et al. J Clin Med. 2024. doi:10.3390/jcm13102946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el niño.</a:t>
            </a:r>
          </a:p>
          <a:p>
            <a:pPr marL="347472" indent="-347472">
              <a:spcAft>
                <a:spcPts val="1400"/>
              </a:spcAft>
              <a:buChar char="•"/>
            </a:pPr>
            <a:r>
              <a:rPr sz="2400">
                <a:solidFill>
                  <a:srgbClr val="263238"/>
                </a:solidFill>
                <a:latin typeface="Calibri"/>
              </a:rPr>
              <a:t>La evaluación empieza por edad, madurez esquelética, complejidad de la fractura y localización [r2]; el mecanismo y la energía pesan después en el pronóstico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de la historia al riesgo de arresto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Singh A et al. J Emerg Trauma Shock. 2021. doi:10.4103/JETS.JETS_40_21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diferenciar.</a:t>
            </a:r>
          </a:p>
          <a:p>
            <a:pPr marL="347472" indent="-347472">
              <a:spcAft>
                <a:spcPts val="1400"/>
              </a:spcAft>
              <a:buChar char="•"/>
            </a:pPr>
            <a:r>
              <a:rPr sz="2400">
                <a:solidFill>
                  <a:srgbClr val="263238"/>
                </a:solidFill>
                <a:latin typeface="Calibri"/>
              </a:rPr>
              <a:t>Si duele sobre la fisis y la radiografía no aclara, hay 3 diagnósticos que descartar: un esguince, una osteomielitis aguda y una fractura que no toca la placa, como el torus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Factores asociados a detención del crecimiento o cierre prematuro (datos de cada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Basener CJ et al. J Orthop Trauma. 2009. doi:10.1097/BOT.0b013e3181a4f25b</a:t>
            </a:r>
          </a:p>
          <a:p>
            <a:r>
              <a:rPr sz="800">
                <a:solidFill>
                  <a:srgbClr val="5A6469"/>
                </a:solidFill>
                <a:latin typeface="Calibri"/>
              </a:rPr>
              <a:t>[r12] Leary JT et al. J Pediatr Orthop. 2009. doi:10.1097/BPO.0b013e3181a6bfe8</a:t>
            </a:r>
          </a:p>
          <a:p>
            <a:r>
              <a:rPr sz="800">
                <a:solidFill>
                  <a:srgbClr val="5A6469"/>
                </a:solidFill>
                <a:latin typeface="Calibri"/>
              </a:rPr>
              <a:t>[r22] Bellamy JT et al. J Pediatr Orthop B. 2021. doi:10.1097/BPB.0000000000000733</a:t>
            </a:r>
          </a:p>
          <a:p>
            <a:r>
              <a:rPr sz="800">
                <a:solidFill>
                  <a:srgbClr val="5A6469"/>
                </a:solidFill>
                <a:latin typeface="Calibri"/>
              </a:rPr>
              <a:t>[r30] Pan Y et al. Int Orthop. 2025. doi:10.1007/s00264-025-06428-0</a:t>
            </a:r>
          </a:p>
          <a:p>
            <a:r>
              <a:rPr sz="800">
                <a:solidFill>
                  <a:srgbClr val="5A6469"/>
                </a:solidFill>
                <a:latin typeface="Calibri"/>
              </a:rPr>
              <a:t>[r15] Hooper N et al. J Clin Med. 2024. doi:10.3390/jcm13102946</a:t>
            </a:r>
          </a:p>
          <a:p>
            <a:r>
              <a:rPr sz="800">
                <a:solidFill>
                  <a:srgbClr val="5A6469"/>
                </a:solidFill>
                <a:latin typeface="Calibri"/>
              </a:rPr>
              <a:t>(+4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Factor</a:t>
                      </a:r>
                    </a:p>
                  </a:txBody>
                  <a:tcPr>
                    <a:solidFill>
                      <a:srgbClr val="0F5F6B"/>
                    </a:solidFill>
                  </a:tcPr>
                </a:tc>
                <a:tc>
                  <a:txBody>
                    <a:bodyPr/>
                    <a:lstStyle/>
                    <a:p>
                      <a:r>
                        <a:rPr sz="1600" b="1">
                          <a:solidFill>
                            <a:srgbClr val="FFFFFF"/>
                          </a:solidFill>
                          <a:latin typeface="Calibri"/>
                        </a:rPr>
                        <a:t>Qué se halló</a:t>
                      </a:r>
                    </a:p>
                  </a:txBody>
                  <a:tcPr>
                    <a:solidFill>
                      <a:srgbClr val="0F5F6B"/>
                    </a:solidFill>
                  </a:tcPr>
                </a:tc>
                <a:tc>
                  <a:txBody>
                    <a:bodyPr/>
                    <a:lstStyle/>
                    <a:p>
                      <a:r>
                        <a:rPr sz="1600" b="1">
                          <a:solidFill>
                            <a:srgbClr val="FFFFFF"/>
                          </a:solidFill>
                          <a:latin typeface="Calibri"/>
                        </a:rPr>
                        <a:t>Localización y estudio</a:t>
                      </a:r>
                    </a:p>
                  </a:txBody>
                  <a:tcPr>
                    <a:solidFill>
                      <a:srgbClr val="0F5F6B"/>
                    </a:solidFill>
                  </a:tcPr>
                </a:tc>
              </a:tr>
              <a:tr h="457200">
                <a:tc>
                  <a:txBody>
                    <a:bodyPr/>
                    <a:lstStyle/>
                    <a:p>
                      <a:r>
                        <a:rPr sz="1600">
                          <a:solidFill>
                            <a:srgbClr val="263238"/>
                          </a:solidFill>
                          <a:latin typeface="Calibri"/>
                        </a:rPr>
                        <a:t>Desplazamiento</a:t>
                      </a:r>
                    </a:p>
                  </a:txBody>
                  <a:tcPr>
                    <a:solidFill>
                      <a:srgbClr val="EEF3F4"/>
                    </a:solidFill>
                  </a:tcPr>
                </a:tc>
                <a:tc>
                  <a:txBody>
                    <a:bodyPr/>
                    <a:lstStyle/>
                    <a:p>
                      <a:r>
                        <a:rPr sz="1600">
                          <a:solidFill>
                            <a:srgbClr val="263238"/>
                          </a:solidFill>
                          <a:latin typeface="Calibri"/>
                        </a:rPr>
                        <a:t>Probabilidad 4 veces mayor de detención si había desplazamiento (65 % frente a 31 %)</a:t>
                      </a:r>
                    </a:p>
                  </a:txBody>
                  <a:tcPr>
                    <a:solidFill>
                      <a:srgbClr val="EEF3F4"/>
                    </a:solidFill>
                  </a:tcPr>
                </a:tc>
                <a:tc>
                  <a:txBody>
                    <a:bodyPr/>
                    <a:lstStyle/>
                    <a:p>
                      <a:r>
                        <a:rPr sz="1600">
                          <a:solidFill>
                            <a:srgbClr val="263238"/>
                          </a:solidFill>
                          <a:latin typeface="Calibri"/>
                        </a:rPr>
                        <a:t>Fémur distal, metaanálisis [r6]</a:t>
                      </a:r>
                    </a:p>
                  </a:txBody>
                  <a:tcPr>
                    <a:solidFill>
                      <a:srgbClr val="EEF3F4"/>
                    </a:solidFill>
                  </a:tcPr>
                </a:tc>
              </a:tr>
              <a:tr h="457200">
                <a:tc>
                  <a:txBody>
                    <a:bodyPr/>
                    <a:lstStyle/>
                    <a:p>
                      <a:r>
                        <a:rPr sz="1600">
                          <a:solidFill>
                            <a:srgbClr val="263238"/>
                          </a:solidFill>
                          <a:latin typeface="Calibri"/>
                        </a:rPr>
                        <a:t>Desplazamiento</a:t>
                      </a:r>
                    </a:p>
                  </a:txBody>
                  <a:tcPr>
                    <a:solidFill>
                      <a:srgbClr val="FFFFFF"/>
                    </a:solidFill>
                  </a:tcPr>
                </a:tc>
                <a:tc>
                  <a:txBody>
                    <a:bodyPr/>
                    <a:lstStyle/>
                    <a:p>
                      <a:r>
                        <a:rPr sz="1600">
                          <a:solidFill>
                            <a:srgbClr val="263238"/>
                          </a:solidFill>
                          <a:latin typeface="Calibri"/>
                        </a:rPr>
                        <a:t>Riesgo relativo 1,15 por cada milímetro de desplazamiento inicial</a:t>
                      </a:r>
                    </a:p>
                  </a:txBody>
                  <a:tcPr>
                    <a:solidFill>
                      <a:srgbClr val="FFFFFF"/>
                    </a:solidFill>
                  </a:tcPr>
                </a:tc>
                <a:tc>
                  <a:txBody>
                    <a:bodyPr/>
                    <a:lstStyle/>
                    <a:p>
                      <a:r>
                        <a:rPr sz="1600">
                          <a:solidFill>
                            <a:srgbClr val="263238"/>
                          </a:solidFill>
                          <a:latin typeface="Calibri"/>
                        </a:rPr>
                        <a:t>Tibia distal, 124 pacientes [r12]</a:t>
                      </a:r>
                    </a:p>
                  </a:txBody>
                  <a:tcPr>
                    <a:solidFill>
                      <a:srgbClr val="FFFFFF"/>
                    </a:solidFill>
                  </a:tcPr>
                </a:tc>
              </a:tr>
              <a:tr h="457200">
                <a:tc>
                  <a:txBody>
                    <a:bodyPr/>
                    <a:lstStyle/>
                    <a:p>
                      <a:r>
                        <a:rPr sz="1600">
                          <a:solidFill>
                            <a:srgbClr val="263238"/>
                          </a:solidFill>
                          <a:latin typeface="Calibri"/>
                        </a:rPr>
                        <a:t>Desplazamiento</a:t>
                      </a:r>
                    </a:p>
                  </a:txBody>
                  <a:tcPr>
                    <a:solidFill>
                      <a:srgbClr val="EEF3F4"/>
                    </a:solidFill>
                  </a:tcPr>
                </a:tc>
                <a:tc>
                  <a:txBody>
                    <a:bodyPr/>
                    <a:lstStyle/>
                    <a:p>
                      <a:r>
                        <a:rPr sz="1600">
                          <a:solidFill>
                            <a:srgbClr val="263238"/>
                          </a:solidFill>
                          <a:latin typeface="Calibri"/>
                        </a:rPr>
                        <a:t>El porcentaje de desplazamiento sí se asoció (P = 0,02); el tipo de Salter-Harris no</a:t>
                      </a:r>
                    </a:p>
                  </a:txBody>
                  <a:tcPr>
                    <a:solidFill>
                      <a:srgbClr val="EEF3F4"/>
                    </a:solidFill>
                  </a:tcPr>
                </a:tc>
                <a:tc>
                  <a:txBody>
                    <a:bodyPr/>
                    <a:lstStyle/>
                    <a:p>
                      <a:r>
                        <a:rPr sz="1600">
                          <a:solidFill>
                            <a:srgbClr val="263238"/>
                          </a:solidFill>
                          <a:latin typeface="Calibri"/>
                        </a:rPr>
                        <a:t>Fémur distal, 101 pacientes [r22]</a:t>
                      </a:r>
                    </a:p>
                  </a:txBody>
                  <a:tcPr>
                    <a:solidFill>
                      <a:srgbClr val="EEF3F4"/>
                    </a:solidFill>
                  </a:tcPr>
                </a:tc>
              </a:tr>
              <a:tr h="457200">
                <a:tc>
                  <a:txBody>
                    <a:bodyPr/>
                    <a:lstStyle/>
                    <a:p>
                      <a:r>
                        <a:rPr sz="1600">
                          <a:solidFill>
                            <a:srgbClr val="263238"/>
                          </a:solidFill>
                          <a:latin typeface="Calibri"/>
                        </a:rPr>
                        <a:t>Desplazamiento</a:t>
                      </a:r>
                    </a:p>
                  </a:txBody>
                  <a:tcPr>
                    <a:solidFill>
                      <a:srgbClr val="FFFFFF"/>
                    </a:solidFill>
                  </a:tcPr>
                </a:tc>
                <a:tc>
                  <a:txBody>
                    <a:bodyPr/>
                    <a:lstStyle/>
                    <a:p>
                      <a:r>
                        <a:rPr sz="1600">
                          <a:solidFill>
                            <a:srgbClr val="263238"/>
                          </a:solidFill>
                          <a:latin typeface="Calibri"/>
                        </a:rPr>
                        <a:t>Más de 4,5 mm de desplazamiento inicial: punto de corte de mayor riesgo</a:t>
                      </a:r>
                    </a:p>
                  </a:txBody>
                  <a:tcPr>
                    <a:solidFill>
                      <a:srgbClr val="FFFFFF"/>
                    </a:solidFill>
                  </a:tcPr>
                </a:tc>
                <a:tc>
                  <a:txBody>
                    <a:bodyPr/>
                    <a:lstStyle/>
                    <a:p>
                      <a:r>
                        <a:rPr sz="1600">
                          <a:solidFill>
                            <a:srgbClr val="263238"/>
                          </a:solidFill>
                          <a:latin typeface="Calibri"/>
                        </a:rPr>
                        <a:t>Maleolar medial (McFarland) [r30]</a:t>
                      </a:r>
                    </a:p>
                  </a:txBody>
                  <a:tcPr>
                    <a:solidFill>
                      <a:srgbClr val="FFFFFF"/>
                    </a:solidFill>
                  </a:tcPr>
                </a:tc>
              </a:tr>
              <a:tr h="457200">
                <a:tc>
                  <a:txBody>
                    <a:bodyPr/>
                    <a:lstStyle/>
                    <a:p>
                      <a:r>
                        <a:rPr sz="1600">
                          <a:solidFill>
                            <a:srgbClr val="263238"/>
                          </a:solidFill>
                          <a:latin typeface="Calibri"/>
                        </a:rPr>
                        <a:t>Energía</a:t>
                      </a:r>
                    </a:p>
                  </a:txBody>
                  <a:tcPr>
                    <a:solidFill>
                      <a:srgbClr val="EEF3F4"/>
                    </a:solidFill>
                  </a:tcPr>
                </a:tc>
                <a:tc>
                  <a:txBody>
                    <a:bodyPr/>
                    <a:lstStyle/>
                    <a:p>
                      <a:r>
                        <a:rPr sz="1600">
                          <a:solidFill>
                            <a:srgbClr val="263238"/>
                          </a:solidFill>
                          <a:latin typeface="Calibri"/>
                        </a:rPr>
                        <a:t>Alta energía: 24,0 % del grupo con detención frente a 8,2 % del grupo sin ella</a:t>
                      </a:r>
                    </a:p>
                  </a:txBody>
                  <a:tcPr>
                    <a:solidFill>
                      <a:srgbClr val="EEF3F4"/>
                    </a:solidFill>
                  </a:tcPr>
                </a:tc>
                <a:tc>
                  <a:txBody>
                    <a:bodyPr/>
                    <a:lstStyle/>
                    <a:p>
                      <a:r>
                        <a:rPr sz="1600">
                          <a:solidFill>
                            <a:srgbClr val="263238"/>
                          </a:solidFill>
                          <a:latin typeface="Calibri"/>
                        </a:rPr>
                        <a:t>Huesos largos, cohorte prospectiva [r15]</a:t>
                      </a:r>
                    </a:p>
                  </a:txBody>
                  <a:tcPr>
                    <a:solidFill>
                      <a:srgbClr val="EEF3F4"/>
                    </a:solidFill>
                  </a:tcPr>
                </a:tc>
              </a:tr>
              <a:tr h="457200">
                <a:tc>
                  <a:txBody>
                    <a:bodyPr/>
                    <a:lstStyle/>
                    <a:p>
                      <a:r>
                        <a:rPr sz="1600">
                          <a:solidFill>
                            <a:srgbClr val="263238"/>
                          </a:solidFill>
                          <a:latin typeface="Calibri"/>
                        </a:rPr>
                        <a:t>Edad</a:t>
                      </a:r>
                    </a:p>
                  </a:txBody>
                  <a:tcPr>
                    <a:solidFill>
                      <a:srgbClr val="FFFFFF"/>
                    </a:solidFill>
                  </a:tcPr>
                </a:tc>
                <a:tc>
                  <a:txBody>
                    <a:bodyPr/>
                    <a:lstStyle/>
                    <a:p>
                      <a:r>
                        <a:rPr sz="1600">
                          <a:solidFill>
                            <a:srgbClr val="263238"/>
                          </a:solidFill>
                          <a:latin typeface="Calibri"/>
                        </a:rPr>
                        <a:t>Más edad en quienes tuvieron detención: OR ajustado 1,62 por año</a:t>
                      </a:r>
                    </a:p>
                  </a:txBody>
                  <a:tcPr>
                    <a:solidFill>
                      <a:srgbClr val="FFFFFF"/>
                    </a:solidFill>
                  </a:tcPr>
                </a:tc>
                <a:tc>
                  <a:txBody>
                    <a:bodyPr/>
                    <a:lstStyle/>
                    <a:p>
                      <a:r>
                        <a:rPr sz="1600">
                          <a:solidFill>
                            <a:srgbClr val="263238"/>
                          </a:solidFill>
                          <a:latin typeface="Calibri"/>
                        </a:rPr>
                        <a:t>Huesos largos, cohorte prospectiva [r15]</a:t>
                      </a:r>
                    </a:p>
                  </a:txBody>
                  <a:tcPr>
                    <a:solidFill>
                      <a:srgbClr val="FFFFFF"/>
                    </a:solidFill>
                  </a:tcPr>
                </a:tc>
              </a:tr>
              <a:tr h="457200">
                <a:tc>
                  <a:txBody>
                    <a:bodyPr/>
                    <a:lstStyle/>
                    <a:p>
                      <a:r>
                        <a:rPr sz="1600">
                          <a:solidFill>
                            <a:srgbClr val="263238"/>
                          </a:solidFill>
                          <a:latin typeface="Calibri"/>
                        </a:rPr>
                        <a:t>Edad</a:t>
                      </a:r>
                    </a:p>
                  </a:txBody>
                  <a:tcPr>
                    <a:solidFill>
                      <a:srgbClr val="EEF3F4"/>
                    </a:solidFill>
                  </a:tcPr>
                </a:tc>
                <a:tc>
                  <a:txBody>
                    <a:bodyPr/>
                    <a:lstStyle/>
                    <a:p>
                      <a:r>
                        <a:rPr sz="1600">
                          <a:solidFill>
                            <a:srgbClr val="263238"/>
                          </a:solidFill>
                          <a:latin typeface="Calibri"/>
                        </a:rPr>
                        <a:t>Menos de 11,5 años: mayor riesgo de cierre prematuro</a:t>
                      </a:r>
                    </a:p>
                  </a:txBody>
                  <a:tcPr>
                    <a:solidFill>
                      <a:srgbClr val="EEF3F4"/>
                    </a:solidFill>
                  </a:tcPr>
                </a:tc>
                <a:tc>
                  <a:txBody>
                    <a:bodyPr/>
                    <a:lstStyle/>
                    <a:p>
                      <a:r>
                        <a:rPr sz="1600">
                          <a:solidFill>
                            <a:srgbClr val="263238"/>
                          </a:solidFill>
                          <a:latin typeface="Calibri"/>
                        </a:rPr>
                        <a:t>Maleolar medial (McFarland) [r30]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Singh A et al. J Emerg Trauma Shock. 2021. doi:10.4103/JETS.JETS_40_21</a:t>
            </a:r>
          </a:p>
          <a:p>
            <a:r>
              <a:rPr sz="1000">
                <a:solidFill>
                  <a:srgbClr val="5A6469"/>
                </a:solidFill>
                <a:latin typeface="Calibri"/>
              </a:rPr>
              <a:t>[r9] Boutis K et al. 2016. doi:10.1001/jamapediatrics.2015.4114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gesto que diferencia.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Singh A et al. J Emerg Trauma Shock. 2021. doi:10.4103/JETS.JETS_40_21</a:t>
            </a:r>
          </a:p>
          <a:p>
            <a:r>
              <a:rPr sz="1000">
                <a:solidFill>
                  <a:srgbClr val="5A6469"/>
                </a:solidFill>
                <a:latin typeface="Calibri"/>
              </a:rPr>
              <a:t>[r9] Boutis K et al. 2016. doi:10.1001/jamapediatrics.2015.4114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decir, ante dolor sobre el peroné distal con radiografía normal, lo más probable es un esguince; inmovilizar por prudencia mientras se confirma es práctica habitual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había realmente detrás de un "Salter-Harris I de peroné distal" clínico (RM de 135 niños)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Boutis K et al. 2016. doi:10.1001/jamapediatrics.2015.4114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radiografía, ecografía, TC y RM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Lou M et al. World J Pediatr Surg. 2026. doi:10.1136/wjps-2026-001187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Radiografía primero.</a:t>
            </a:r>
          </a:p>
          <a:p>
            <a:pPr marL="347472" indent="-347472">
              <a:spcAft>
                <a:spcPts val="1400"/>
              </a:spcAft>
              <a:buChar char="•"/>
            </a:pPr>
            <a:r>
              <a:rPr sz="2400">
                <a:solidFill>
                  <a:srgbClr val="263238"/>
                </a:solidFill>
                <a:latin typeface="Calibri"/>
              </a:rPr>
              <a:t>Ante la sospecha, la radiografía simple va primero: detecta la mayoría de las lesiones y permite medir cuánto se desplazó y se anguló el trazo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72</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radiografía, ecografía, TC y RM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Gurkan O et al. Am J Emerg Med. 2026. doi:10.1016/j.ajem.2025.12.009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Clasificar Salter-Harris con ecografía tuvo solo concordancia moderada con la radiografía (kappa 0,673) [r36].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72</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Ecografía frente a radiografía: sensibilidad (barra 1) y especificidad (barra 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Gurkan O et al. Am J Emerg Med. 2026. doi:10.1016/j.ajem.2025.12.009</a:t>
            </a:r>
          </a:p>
          <a:p>
            <a:r>
              <a:rPr sz="1000">
                <a:solidFill>
                  <a:srgbClr val="5A6469"/>
                </a:solidFill>
                <a:latin typeface="Calibri"/>
              </a:rPr>
              <a:t>[r37] Tsou PY et al. Am J Emerg Med. 2021. doi:10.1016/j.ajem.2020.04.071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del trauma a la vigilancia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Singh A et al. J Emerg Trauma Shock. 2021. doi:10.4103/JETS.JETS_40_21</a:t>
            </a:r>
          </a:p>
          <a:p>
            <a:r>
              <a:rPr sz="800">
                <a:solidFill>
                  <a:srgbClr val="5A6469"/>
                </a:solidFill>
                <a:latin typeface="Calibri"/>
              </a:rPr>
              <a:t>[r2] Lou M et al. World J Pediatr Surg. 2026. doi:10.1136/wjps-2026-001187</a:t>
            </a:r>
          </a:p>
          <a:p>
            <a:r>
              <a:rPr sz="800">
                <a:solidFill>
                  <a:srgbClr val="5A6469"/>
                </a:solidFill>
                <a:latin typeface="Calibri"/>
              </a:rPr>
              <a:t>[r5] Denning JR et al. JBJS Essent Surg Tech. 2021. doi:10.2106/JBJS.ST.19.00070</a:t>
            </a:r>
          </a:p>
          <a:p>
            <a:r>
              <a:rPr sz="800">
                <a:solidFill>
                  <a:srgbClr val="5A6469"/>
                </a:solidFill>
                <a:latin typeface="Calibri"/>
              </a:rPr>
              <a:t>[r7] Hasler CC et al. 2002. doi:10.1097/00003086-200212000-00031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esquema ordena lo que dicen las revisiones, los estudios y los umbrales que se citan en este capítulo.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Niño con sospecha de lesión fisaria: diagnóstico, conducta y vigilancia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Singh A et al. J Emerg Trauma Shock. 2021. doi:10.4103/JETS.JETS_40_21</a:t>
            </a:r>
          </a:p>
          <a:p>
            <a:r>
              <a:rPr sz="800">
                <a:solidFill>
                  <a:srgbClr val="5A6469"/>
                </a:solidFill>
                <a:latin typeface="Calibri"/>
              </a:rPr>
              <a:t>[r9] Boutis K et al. 2016. doi:10.1001/jamapediatrics.2015.4114</a:t>
            </a:r>
          </a:p>
          <a:p>
            <a:r>
              <a:rPr sz="800">
                <a:solidFill>
                  <a:srgbClr val="5A6469"/>
                </a:solidFill>
                <a:latin typeface="Calibri"/>
              </a:rPr>
              <a:t>[r5] Denning JR et al. JBJS Essent Surg Tech. 2021. doi:10.2106/JBJS.ST.19.00070</a:t>
            </a:r>
          </a:p>
          <a:p>
            <a:r>
              <a:rPr sz="800">
                <a:solidFill>
                  <a:srgbClr val="5A6469"/>
                </a:solidFill>
                <a:latin typeface="Calibri"/>
              </a:rPr>
              <a:t>[r21] Lippert WC et al. J Pediatr Orthop. 2010. doi:10.1097/BPO.0b013e3181e4f55b</a:t>
            </a:r>
          </a:p>
          <a:p>
            <a:r>
              <a:rPr sz="800">
                <a:solidFill>
                  <a:srgbClr val="5A6469"/>
                </a:solidFill>
                <a:latin typeface="Calibri"/>
              </a:rPr>
              <a:t>[r14] Barmada A et al. J Pediatr Orthop. 2003. doi:10.1097/00004694-200311000-00010</a:t>
            </a:r>
          </a:p>
          <a:p>
            <a:r>
              <a:rPr sz="800">
                <a:solidFill>
                  <a:srgbClr val="5A6469"/>
                </a:solidFill>
                <a:latin typeface="Calibri"/>
              </a:rPr>
              <a:t>(+7 referencias más en las láminas finales)</a:t>
            </a:r>
          </a:p>
        </p:txBody>
      </p:sp>
      <p:sp>
        <p:nvSpPr>
          <p:cNvPr id="6" name="Rounded Rectangle 5"/>
          <p:cNvSpPr/>
          <p:nvPr/>
        </p:nvSpPr>
        <p:spPr>
          <a:xfrm>
            <a:off x="4754880" y="1508760"/>
            <a:ext cx="2743200" cy="220160"/>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Niño con placas abiertas y trauma periarticular: sospechar lesión fisaria [r1]</a:t>
            </a:r>
          </a:p>
        </p:txBody>
      </p:sp>
      <p:sp>
        <p:nvSpPr>
          <p:cNvPr id="7" name="Rectangle 6"/>
          <p:cNvSpPr/>
          <p:nvPr/>
        </p:nvSpPr>
        <p:spPr>
          <a:xfrm>
            <a:off x="4754880" y="1838648"/>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Palpar: dolor sobre la fisis frente a línea articular. Anotar piel, perfusión y nervios. Radiografías de frente y lateral de la zona (práctica habitual) y de la articulación vecina [r1]</a:t>
            </a:r>
          </a:p>
        </p:txBody>
      </p:sp>
      <p:sp>
        <p:nvSpPr>
          <p:cNvPr id="8" name="Decision 7"/>
          <p:cNvSpPr/>
          <p:nvPr/>
        </p:nvSpPr>
        <p:spPr>
          <a:xfrm>
            <a:off x="4572000" y="2168536"/>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¿Se ve un trazo en la radiografía?</a:t>
            </a:r>
          </a:p>
        </p:txBody>
      </p:sp>
      <p:sp>
        <p:nvSpPr>
          <p:cNvPr id="9" name="Rectangle 8"/>
          <p:cNvSpPr/>
          <p:nvPr/>
        </p:nvSpPr>
        <p:spPr>
          <a:xfrm>
            <a:off x="2987040" y="2615606"/>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Sin trazo y con dolor sobre la placa: inmovilización removible y control clínico; en el peroné distal, solo 3,0 % era fractura en la RM; TC o RM si la conducta puede cambiar [r9][r1]</a:t>
            </a:r>
          </a:p>
        </p:txBody>
      </p:sp>
      <p:sp>
        <p:nvSpPr>
          <p:cNvPr id="10" name="Rectangle 9"/>
          <p:cNvSpPr/>
          <p:nvPr/>
        </p:nvSpPr>
        <p:spPr>
          <a:xfrm>
            <a:off x="6522720" y="2615606"/>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Clasificar (Salter-Harris), medir el desplazamiento y definir la localización</a:t>
            </a:r>
          </a:p>
        </p:txBody>
      </p:sp>
      <p:sp>
        <p:nvSpPr>
          <p:cNvPr id="11" name="Decision 10"/>
          <p:cNvSpPr/>
          <p:nvPr/>
        </p:nvSpPr>
        <p:spPr>
          <a:xfrm>
            <a:off x="4572000" y="2945494"/>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¿Tipo III o IV, o fractura transicional del adolescente?</a:t>
            </a:r>
          </a:p>
        </p:txBody>
      </p:sp>
      <p:sp>
        <p:nvSpPr>
          <p:cNvPr id="12" name="Rectangle 11"/>
          <p:cNvSpPr/>
          <p:nvPr/>
        </p:nvSpPr>
        <p:spPr>
          <a:xfrm>
            <a:off x="2987040" y="3392564"/>
            <a:ext cx="2743200" cy="33734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Medir el desplazamiento real con TC o RM; en el triplano se opera con escalón articular de más de 2 mm o desplazamiento fisario de más de 3 mm, y en el fémur distal todo tipo III visible en la radiografía; reducción anatómica y fijación [r5][r21]</a:t>
            </a:r>
          </a:p>
        </p:txBody>
      </p:sp>
      <p:sp>
        <p:nvSpPr>
          <p:cNvPr id="13" name="Decision 12"/>
          <p:cNvSpPr/>
          <p:nvPr/>
        </p:nvSpPr>
        <p:spPr>
          <a:xfrm>
            <a:off x="6339839" y="3392564"/>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¿Tipo I o II desplazado?</a:t>
            </a:r>
          </a:p>
        </p:txBody>
      </p:sp>
      <p:sp>
        <p:nvSpPr>
          <p:cNvPr id="14" name="Rectangle 13"/>
          <p:cNvSpPr/>
          <p:nvPr/>
        </p:nvSpPr>
        <p:spPr>
          <a:xfrm>
            <a:off x="2987040" y="3839635"/>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Sin desplazamiento: inmovilizar de 3 a 6 semanas [r1]</a:t>
            </a:r>
          </a:p>
        </p:txBody>
      </p:sp>
      <p:sp>
        <p:nvSpPr>
          <p:cNvPr id="15" name="Rectangle 14"/>
          <p:cNvSpPr/>
          <p:nvPr/>
        </p:nvSpPr>
        <p:spPr>
          <a:xfrm>
            <a:off x="6522720" y="3839635"/>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Reducción cerrada suave, con el paciente relajado y más tracción que fuerza; si queda una brecha residual de más de 3 mm en la tibia distal, pensar en periostio atrapado [r1][r14]</a:t>
            </a:r>
          </a:p>
        </p:txBody>
      </p:sp>
      <p:sp>
        <p:nvSpPr>
          <p:cNvPr id="16" name="Rectangle 15"/>
          <p:cNvSpPr/>
          <p:nvPr/>
        </p:nvSpPr>
        <p:spPr>
          <a:xfrm>
            <a:off x="4754880" y="4169523"/>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Vigilancia radiográfica como en la cohorte de Hooper: 6-8 semanas, 4-8 meses, 1 año y 2 años [r15]; hasta documentar crecimiento simétrico con líneas de Park-Harris por al menos 1 año [r12][r5]</a:t>
            </a:r>
          </a:p>
        </p:txBody>
      </p:sp>
      <p:sp>
        <p:nvSpPr>
          <p:cNvPr id="17" name="Decision 16"/>
          <p:cNvSpPr/>
          <p:nvPr/>
        </p:nvSpPr>
        <p:spPr>
          <a:xfrm>
            <a:off x="4572000" y="4499411"/>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¿Línea de Park-Harris simétrica y crecimiento simétrico?</a:t>
            </a:r>
          </a:p>
        </p:txBody>
      </p:sp>
      <p:sp>
        <p:nvSpPr>
          <p:cNvPr id="18" name="Rounded Rectangle 17"/>
          <p:cNvSpPr/>
          <p:nvPr/>
        </p:nvSpPr>
        <p:spPr>
          <a:xfrm>
            <a:off x="2987040" y="4946481"/>
            <a:ext cx="2743200" cy="2201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Alta de la vigilancia; en el triplano, Denning sigue hasta la madurez o hasta 1 año con crecimiento visible en las líneas de Park-Harris [r5]</a:t>
            </a:r>
          </a:p>
        </p:txBody>
      </p:sp>
      <p:sp>
        <p:nvSpPr>
          <p:cNvPr id="19" name="Rectangle 18"/>
          <p:cNvSpPr/>
          <p:nvPr/>
        </p:nvSpPr>
        <p:spPr>
          <a:xfrm>
            <a:off x="6522720" y="4946481"/>
            <a:ext cx="2743200" cy="2201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Sospecha de barra: RM con eco de gradiente 3D o TC para mapear tamaño y localización [r2][r40]</a:t>
            </a:r>
          </a:p>
        </p:txBody>
      </p:sp>
      <p:sp>
        <p:nvSpPr>
          <p:cNvPr id="20" name="Decision 19"/>
          <p:cNvSpPr/>
          <p:nvPr/>
        </p:nvSpPr>
        <p:spPr>
          <a:xfrm>
            <a:off x="4572000" y="5276369"/>
            <a:ext cx="3108960" cy="337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¿Barra de menos de 50 % de la fisis y 2 años o más de crecimiento restante? [r2]</a:t>
            </a:r>
          </a:p>
        </p:txBody>
      </p:sp>
      <p:sp>
        <p:nvSpPr>
          <p:cNvPr id="21" name="Rounded Rectangle 20"/>
          <p:cNvSpPr/>
          <p:nvPr/>
        </p:nvSpPr>
        <p:spPr>
          <a:xfrm>
            <a:off x="2987040" y="5723439"/>
            <a:ext cx="2743200" cy="2201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Resección de la barra con interposición, con o sin crecimiento guiado [r8][r7][r41]</a:t>
            </a:r>
          </a:p>
        </p:txBody>
      </p:sp>
      <p:sp>
        <p:nvSpPr>
          <p:cNvPr id="22" name="Rounded Rectangle 21"/>
          <p:cNvSpPr/>
          <p:nvPr/>
        </p:nvSpPr>
        <p:spPr>
          <a:xfrm>
            <a:off x="6522720" y="5723439"/>
            <a:ext cx="2743200" cy="2201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Epifisiodesis, crecimiento guiado u osteotomía según deformidad y dismetría proyectada [r2]</a:t>
            </a:r>
          </a:p>
        </p:txBody>
      </p:sp>
      <p:cxnSp>
        <p:nvCxnSpPr>
          <p:cNvPr id="23" name="Connector 22"/>
          <p:cNvCxnSpPr>
            <a:stCxn id="6" idx="2"/>
            <a:endCxn id="7" idx="0"/>
          </p:cNvCxnSpPr>
          <p:nvPr/>
        </p:nvCxnSpPr>
        <p:spPr>
          <a:xfrm flipH="1">
            <a:off x="6126480" y="172892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7" idx="2"/>
            <a:endCxn id="8" idx="0"/>
          </p:cNvCxnSpPr>
          <p:nvPr/>
        </p:nvCxnSpPr>
        <p:spPr>
          <a:xfrm flipH="1">
            <a:off x="6126480" y="205880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8" idx="2"/>
            <a:endCxn id="9" idx="0"/>
          </p:cNvCxnSpPr>
          <p:nvPr/>
        </p:nvCxnSpPr>
        <p:spPr>
          <a:xfrm flipH="1">
            <a:off x="4358640" y="250587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5004816" y="2498562"/>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8" idx="2"/>
            <a:endCxn id="10" idx="0"/>
          </p:cNvCxnSpPr>
          <p:nvPr/>
        </p:nvCxnSpPr>
        <p:spPr>
          <a:xfrm>
            <a:off x="6126480" y="250587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800088" y="249856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9" idx="2"/>
            <a:endCxn id="16" idx="0"/>
          </p:cNvCxnSpPr>
          <p:nvPr/>
        </p:nvCxnSpPr>
        <p:spPr>
          <a:xfrm>
            <a:off x="4358640" y="2835766"/>
            <a:ext cx="1767840" cy="133375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10" idx="2"/>
            <a:endCxn id="11" idx="0"/>
          </p:cNvCxnSpPr>
          <p:nvPr/>
        </p:nvCxnSpPr>
        <p:spPr>
          <a:xfrm flipH="1">
            <a:off x="6126480" y="283576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1" idx="2"/>
            <a:endCxn id="12" idx="0"/>
          </p:cNvCxnSpPr>
          <p:nvPr/>
        </p:nvCxnSpPr>
        <p:spPr>
          <a:xfrm flipH="1">
            <a:off x="4358640" y="328283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5004816" y="327552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3" name="Connector 32"/>
          <p:cNvCxnSpPr>
            <a:stCxn id="11" idx="2"/>
            <a:endCxn id="13" idx="0"/>
          </p:cNvCxnSpPr>
          <p:nvPr/>
        </p:nvCxnSpPr>
        <p:spPr>
          <a:xfrm>
            <a:off x="6126480" y="3282836"/>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800087" y="327552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5" name="Connector 34"/>
          <p:cNvCxnSpPr>
            <a:stCxn id="13" idx="2"/>
            <a:endCxn id="14" idx="0"/>
          </p:cNvCxnSpPr>
          <p:nvPr/>
        </p:nvCxnSpPr>
        <p:spPr>
          <a:xfrm flipH="1">
            <a:off x="4358640" y="3729906"/>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153911" y="372259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13" idx="2"/>
            <a:endCxn id="15" idx="0"/>
          </p:cNvCxnSpPr>
          <p:nvPr/>
        </p:nvCxnSpPr>
        <p:spPr>
          <a:xfrm>
            <a:off x="7894319" y="3729906"/>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7949183" y="372259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9" name="Connector 38"/>
          <p:cNvCxnSpPr>
            <a:stCxn id="12" idx="2"/>
            <a:endCxn id="16" idx="0"/>
          </p:cNvCxnSpPr>
          <p:nvPr/>
        </p:nvCxnSpPr>
        <p:spPr>
          <a:xfrm>
            <a:off x="4358640" y="3729906"/>
            <a:ext cx="1767840" cy="43961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4" idx="2"/>
            <a:endCxn id="16" idx="0"/>
          </p:cNvCxnSpPr>
          <p:nvPr/>
        </p:nvCxnSpPr>
        <p:spPr>
          <a:xfrm>
            <a:off x="4358640" y="405979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5" idx="2"/>
            <a:endCxn id="16" idx="0"/>
          </p:cNvCxnSpPr>
          <p:nvPr/>
        </p:nvCxnSpPr>
        <p:spPr>
          <a:xfrm flipH="1">
            <a:off x="6126480" y="405979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6" idx="2"/>
            <a:endCxn id="17" idx="0"/>
          </p:cNvCxnSpPr>
          <p:nvPr/>
        </p:nvCxnSpPr>
        <p:spPr>
          <a:xfrm flipH="1">
            <a:off x="6126480" y="438968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7" idx="2"/>
            <a:endCxn id="18" idx="0"/>
          </p:cNvCxnSpPr>
          <p:nvPr/>
        </p:nvCxnSpPr>
        <p:spPr>
          <a:xfrm flipH="1">
            <a:off x="4358640" y="4836753"/>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5004816" y="482943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5" name="Connector 44"/>
          <p:cNvCxnSpPr>
            <a:stCxn id="17" idx="2"/>
            <a:endCxn id="19" idx="0"/>
          </p:cNvCxnSpPr>
          <p:nvPr/>
        </p:nvCxnSpPr>
        <p:spPr>
          <a:xfrm>
            <a:off x="6126480" y="4836753"/>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6800088" y="4829437"/>
            <a:ext cx="457200" cy="274320"/>
          </a:xfrm>
          <a:prstGeom prst="rect">
            <a:avLst/>
          </a:prstGeom>
          <a:noFill/>
        </p:spPr>
        <p:txBody>
          <a:bodyPr wrap="square">
            <a:spAutoFit/>
          </a:bodyPr>
          <a:lstStyle/>
          <a:p>
            <a:r>
              <a:rPr sz="1200" b="1">
                <a:solidFill>
                  <a:srgbClr val="D97706"/>
                </a:solidFill>
                <a:latin typeface="Calibri"/>
              </a:rPr>
              <a:t>no</a:t>
            </a:r>
          </a:p>
        </p:txBody>
      </p:sp>
      <p:cxnSp>
        <p:nvCxnSpPr>
          <p:cNvPr id="47" name="Connector 46"/>
          <p:cNvCxnSpPr>
            <a:stCxn id="19" idx="2"/>
            <a:endCxn id="20" idx="0"/>
          </p:cNvCxnSpPr>
          <p:nvPr/>
        </p:nvCxnSpPr>
        <p:spPr>
          <a:xfrm flipH="1">
            <a:off x="6126480" y="516664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8" name="Connector 47"/>
          <p:cNvCxnSpPr>
            <a:stCxn id="20" idx="2"/>
            <a:endCxn id="21" idx="0"/>
          </p:cNvCxnSpPr>
          <p:nvPr/>
        </p:nvCxnSpPr>
        <p:spPr>
          <a:xfrm flipH="1">
            <a:off x="4358640" y="561371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5004816" y="560639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0" name="Connector 49"/>
          <p:cNvCxnSpPr>
            <a:stCxn id="20" idx="2"/>
            <a:endCxn id="22" idx="0"/>
          </p:cNvCxnSpPr>
          <p:nvPr/>
        </p:nvCxnSpPr>
        <p:spPr>
          <a:xfrm>
            <a:off x="6126480" y="561371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6800088" y="5606395"/>
            <a:ext cx="457200" cy="274320"/>
          </a:xfrm>
          <a:prstGeom prst="rect">
            <a:avLst/>
          </a:prstGeom>
          <a:noFill/>
        </p:spPr>
        <p:txBody>
          <a:bodyPr wrap="square">
            <a:spAutoFit/>
          </a:bodyPr>
          <a:lstStyle/>
          <a:p>
            <a:r>
              <a:rPr sz="1200" b="1">
                <a:solidFill>
                  <a:srgbClr val="D97706"/>
                </a:solidFill>
                <a:latin typeface="Calibri"/>
              </a:rPr>
              <a:t>no</a:t>
            </a:r>
          </a:p>
        </p:txBody>
      </p:sp>
      <p:sp>
        <p:nvSpPr>
          <p:cNvPr id="52" name="TextBox 51"/>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cuándo inmovilizar, reducir y fijar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Singh A et al. J Emerg Trauma Shock. 2021. doi:10.4103/JETS.JETS_40_21</a:t>
            </a:r>
          </a:p>
          <a:p>
            <a:r>
              <a:rPr sz="1000">
                <a:solidFill>
                  <a:srgbClr val="5A6469"/>
                </a:solidFill>
                <a:latin typeface="Calibri"/>
              </a:rPr>
              <a:t>[r5] Denning JR et al. JBJS Essent Surg Tech. 2021. doi:10.2106/JBJS.ST.19.00070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meta.</a:t>
            </a:r>
          </a:p>
          <a:p>
            <a:pPr marL="347472" indent="-347472">
              <a:spcAft>
                <a:spcPts val="1400"/>
              </a:spcAft>
              <a:buChar char="•"/>
            </a:pPr>
            <a:r>
              <a:rPr sz="2400">
                <a:solidFill>
                  <a:srgbClr val="263238"/>
                </a:solidFill>
                <a:latin typeface="Calibri"/>
              </a:rPr>
              <a:t>Alinear la fisis y, si cruza la articulación, también la superficie articular, con el menor daño adicional posible a la placa [r1][r5].</a:t>
            </a:r>
          </a:p>
          <a:p>
            <a:pPr marL="347472" indent="-347472">
              <a:spcAft>
                <a:spcPts val="1400"/>
              </a:spcAft>
              <a:buChar char="•"/>
            </a:pPr>
            <a:r>
              <a:rPr sz="2400">
                <a:solidFill>
                  <a:srgbClr val="263238"/>
                </a:solidFill>
                <a:latin typeface="Calibri"/>
              </a:rPr>
              <a:t>Todo lo demás (yeso, reducción, tornillos) es el medio.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72</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cuándo inmovilizar, reducir y fijar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Lippert WC et al. J Pediatr Orthop. 2010. doi:10.1097/BPO.0b013e3181e4f55b</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fémur distal, los autores de una serie de 14 casos recomiendan RM o TC en todo tipo III y reducción abierta con fijación si el trazo ya se… [r21]</a:t>
            </a:r>
          </a:p>
          <a:p>
            <a:pPr marL="347472" indent="-347472">
              <a:spcAft>
                <a:spcPts val="1400"/>
              </a:spcAft>
              <a:buChar char="•"/>
            </a:pPr>
            <a:r>
              <a:rPr sz="2400">
                <a:solidFill>
                  <a:srgbClr val="263238"/>
                </a:solidFill>
                <a:latin typeface="Calibri"/>
              </a:rPr>
              <a:t>Fijar con qué.</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72</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y resultado en el fémur distal: lo que dicen 3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Basener CJ et al. J Orthop Trauma. 2009. doi:10.1097/BOT.0b013e3181a4f25b</a:t>
            </a:r>
          </a:p>
          <a:p>
            <a:r>
              <a:rPr sz="1000">
                <a:solidFill>
                  <a:srgbClr val="5A6469"/>
                </a:solidFill>
                <a:latin typeface="Calibri"/>
              </a:rPr>
              <a:t>[r25] Arkader A et al. J Pediatr Orthop. 2007. doi:10.1097/BPO.0b013e3180dca0e5</a:t>
            </a:r>
          </a:p>
          <a:p>
            <a:r>
              <a:rPr sz="1000">
                <a:solidFill>
                  <a:srgbClr val="5A6469"/>
                </a:solidFill>
                <a:latin typeface="Calibri"/>
              </a:rPr>
              <a:t>[r44] Adams AJ et al. 2020. doi:10.1097/BPB.0000000000000664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72</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reducción cerrada, fijación y resección de barra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Singh A et al. J Emerg Trauma Shock. 2021. doi:10.4103/JETS.JETS_40_21</a:t>
            </a:r>
          </a:p>
          <a:p>
            <a:r>
              <a:rPr sz="800">
                <a:solidFill>
                  <a:srgbClr val="5A6469"/>
                </a:solidFill>
                <a:latin typeface="Calibri"/>
              </a:rPr>
              <a:t>[r2] Lou M et al. World J Pediatr Surg. 2026. doi:10.1136/wjps-2026-001187</a:t>
            </a:r>
          </a:p>
          <a:p>
            <a:r>
              <a:rPr sz="800">
                <a:solidFill>
                  <a:srgbClr val="5A6469"/>
                </a:solidFill>
                <a:latin typeface="Calibri"/>
              </a:rPr>
              <a:t>[r5] Denning JR et al. JBJS Essent Surg Tech. 2021. doi:10.2106/JBJS.ST.19.00070</a:t>
            </a:r>
          </a:p>
          <a:p>
            <a:r>
              <a:rPr sz="800">
                <a:solidFill>
                  <a:srgbClr val="5A6469"/>
                </a:solidFill>
                <a:latin typeface="Calibri"/>
              </a:rPr>
              <a:t>[r7] Hasler CC et al. 2002. doi:10.1097/00003086-200212000-00031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Esto es apoyo de estudio para entender cada paso con su porqué.</a:t>
            </a:r>
          </a:p>
          <a:p>
            <a:pPr marL="347472" indent="-347472">
              <a:spcAft>
                <a:spcPts val="1400"/>
              </a:spcAft>
              <a:buChar char="•"/>
            </a:pPr>
            <a:r>
              <a:rPr sz="2800">
                <a:solidFill>
                  <a:srgbClr val="263238"/>
                </a:solidFill>
                <a:latin typeface="Calibri"/>
              </a:rPr>
              <a:t>No reemplaza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reducción cerrada, fijación y resección de barra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Singh A et al. J Emerg Trauma Shock. 2021. doi:10.4103/JETS.JETS_40_21</a:t>
            </a:r>
          </a:p>
          <a:p>
            <a:r>
              <a:rPr sz="800">
                <a:solidFill>
                  <a:srgbClr val="5A6469"/>
                </a:solidFill>
                <a:latin typeface="Calibri"/>
              </a:rPr>
              <a:t>[r2] Lou M et al. World J Pediatr Surg. 2026. doi:10.1136/wjps-2026-001187</a:t>
            </a:r>
          </a:p>
          <a:p>
            <a:r>
              <a:rPr sz="800">
                <a:solidFill>
                  <a:srgbClr val="5A6469"/>
                </a:solidFill>
                <a:latin typeface="Calibri"/>
              </a:rPr>
              <a:t>[r5] Denning JR et al. JBJS Essent Surg Tech. 2021. doi:10.2106/JBJS.ST.19.00070</a:t>
            </a:r>
          </a:p>
          <a:p>
            <a:r>
              <a:rPr sz="800">
                <a:solidFill>
                  <a:srgbClr val="5A6469"/>
                </a:solidFill>
                <a:latin typeface="Calibri"/>
              </a:rPr>
              <a:t>[r7] Hasler CC et al. 2002. doi:10.1097/00003086-200212000-00031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Parte 2 · Fijación de un tipo III o IV de tibia distal (triplano) paso a paso.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Resección de barra: resultados en la deformidad angular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Xiao H et al. BMC Musculoskelet Disord. 2023. doi:10.1186/s12891-023-06167-6</a:t>
            </a:r>
          </a:p>
          <a:p>
            <a:r>
              <a:rPr sz="1000">
                <a:solidFill>
                  <a:srgbClr val="5A6469"/>
                </a:solidFill>
                <a:latin typeface="Calibri"/>
              </a:rPr>
              <a:t>[r41] Alhassan MS et al. Sci Rep. 2024. doi:10.1038/s41598-024-64875-y</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72</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Singh A et al. J Emerg Trauma Shock. 2021. doi:10.4103/JETS.JETS_40_21</a:t>
            </a:r>
          </a:p>
          <a:p>
            <a:r>
              <a:rPr sz="800">
                <a:solidFill>
                  <a:srgbClr val="5A6469"/>
                </a:solidFill>
                <a:latin typeface="Calibri"/>
              </a:rPr>
              <a:t>[r2] Lou M et al. World J Pediatr Surg. 2026. doi:10.1136/wjps-2026-001187</a:t>
            </a:r>
          </a:p>
          <a:p>
            <a:r>
              <a:rPr sz="800">
                <a:solidFill>
                  <a:srgbClr val="5A6469"/>
                </a:solidFill>
                <a:latin typeface="Calibri"/>
              </a:rPr>
              <a:t>[r11] Stenroos A et al. J Pediatr Orthop B. 2021. doi:10.1097/BPB.0000000000000744</a:t>
            </a:r>
          </a:p>
          <a:p>
            <a:r>
              <a:rPr sz="800">
                <a:solidFill>
                  <a:srgbClr val="5A6469"/>
                </a:solidFill>
                <a:latin typeface="Calibri"/>
              </a:rPr>
              <a:t>[r12] Leary JT et al. J Pediatr Orthop. 2009. doi:10.1097/BPO.0b013e3181a6bfe8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puede salir mal.</a:t>
            </a:r>
          </a:p>
          <a:p>
            <a:pPr marL="347472" indent="-347472">
              <a:spcAft>
                <a:spcPts val="1400"/>
              </a:spcAft>
              <a:buChar char="•"/>
            </a:pPr>
            <a:r>
              <a:rPr sz="2800">
                <a:solidFill>
                  <a:srgbClr val="263238"/>
                </a:solidFill>
                <a:latin typeface="Calibri"/>
              </a:rPr>
              <a:t>4 familias.</a:t>
            </a:r>
          </a:p>
          <a:p>
            <a:pPr marL="347472" indent="-347472">
              <a:spcAft>
                <a:spcPts val="1400"/>
              </a:spcAft>
              <a:buChar char="•"/>
            </a:pPr>
            <a:r>
              <a:rPr sz="2800">
                <a:solidFill>
                  <a:srgbClr val="263238"/>
                </a:solidFill>
                <a:latin typeface="Calibri"/>
              </a:rPr>
              <a:t>(1) Detención del crecimiento, completa o parcial, por una barra de hueso que ata la placa.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72</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Cierre prematuro o detención del crecimiento tras fractura fisaria de tibia distal, por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Stenroos A et al. J Pediatr Orthop B. 2021. doi:10.1097/BPB.0000000000000744</a:t>
            </a:r>
          </a:p>
          <a:p>
            <a:r>
              <a:rPr sz="800">
                <a:solidFill>
                  <a:srgbClr val="5A6469"/>
                </a:solidFill>
                <a:latin typeface="Calibri"/>
              </a:rPr>
              <a:t>[r13] Seel EH et al. J Pediatr Orthop B. 2011. doi:10.1097/BPB.0b013e3283467202</a:t>
            </a:r>
          </a:p>
          <a:p>
            <a:r>
              <a:rPr sz="800">
                <a:solidFill>
                  <a:srgbClr val="5A6469"/>
                </a:solidFill>
                <a:latin typeface="Calibri"/>
              </a:rPr>
              <a:t>[r12] Leary JT et al. J Pediatr Orthop. 2009. doi:10.1097/BPO.0b013e3181a6bfe8</a:t>
            </a:r>
          </a:p>
          <a:p>
            <a:r>
              <a:rPr sz="800">
                <a:solidFill>
                  <a:srgbClr val="5A6469"/>
                </a:solidFill>
                <a:latin typeface="Calibri"/>
              </a:rPr>
              <a:t>[r14] Barmada A et al. J Pediatr Orthop. 2003. doi:10.1097/00004694-200311000-00010</a:t>
            </a:r>
          </a:p>
          <a:p>
            <a:r>
              <a:rPr sz="800">
                <a:solidFill>
                  <a:srgbClr val="5A6469"/>
                </a:solidFill>
                <a:latin typeface="Calibri"/>
              </a:rPr>
              <a:t>[r30] Pan Y et al. Int Orthop. 2025. doi:10.1007/s00264-025-06428-0</a:t>
            </a:r>
          </a:p>
          <a:p>
            <a:r>
              <a:rPr sz="800">
                <a:solidFill>
                  <a:srgbClr val="5A6469"/>
                </a:solidFill>
                <a:latin typeface="Calibri"/>
              </a:rPr>
              <a:t>(+1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72</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Cierre fisario prematuro o detención en tibia distal: lo que midió cada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Barmada A et al. J Pediatr Orthop. 2003. doi:10.1097/00004694-200311000-00010</a:t>
            </a:r>
          </a:p>
          <a:p>
            <a:r>
              <a:rPr sz="800">
                <a:solidFill>
                  <a:srgbClr val="5A6469"/>
                </a:solidFill>
                <a:latin typeface="Calibri"/>
              </a:rPr>
              <a:t>[r12] Leary JT et al. J Pediatr Orthop. 2009. doi:10.1097/BPO.0b013e3181a6bfe8</a:t>
            </a:r>
          </a:p>
          <a:p>
            <a:r>
              <a:rPr sz="800">
                <a:solidFill>
                  <a:srgbClr val="5A6469"/>
                </a:solidFill>
                <a:latin typeface="Calibri"/>
              </a:rPr>
              <a:t>[r13] Seel EH et al. J Pediatr Orthop B. 2011. doi:10.1097/BPB.0b013e3283467202</a:t>
            </a:r>
          </a:p>
          <a:p>
            <a:r>
              <a:rPr sz="800">
                <a:solidFill>
                  <a:srgbClr val="5A6469"/>
                </a:solidFill>
                <a:latin typeface="Calibri"/>
              </a:rPr>
              <a:t>[r11] Stenroos A et al. J Pediatr Orthop B. 2021. doi:10.1097/BPB.0000000000000744</a:t>
            </a:r>
          </a:p>
          <a:p>
            <a:r>
              <a:rPr sz="800">
                <a:solidFill>
                  <a:srgbClr val="5A6469"/>
                </a:solidFill>
                <a:latin typeface="Calibri"/>
              </a:rPr>
              <a:t>[r30] Pan Y et al. Int Orthop. 2025. doi:10.1007/s00264-025-06428-0</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Qué fracturas</a:t>
                      </a:r>
                    </a:p>
                  </a:txBody>
                  <a:tcPr>
                    <a:solidFill>
                      <a:srgbClr val="0F5F6B"/>
                    </a:solidFill>
                  </a:tcPr>
                </a:tc>
                <a:tc>
                  <a:txBody>
                    <a:bodyPr/>
                    <a:lstStyle/>
                    <a:p>
                      <a:r>
                        <a:rPr sz="1400" b="1">
                          <a:solidFill>
                            <a:srgbClr val="FFFFFF"/>
                          </a:solidFill>
                          <a:latin typeface="Calibri"/>
                        </a:rPr>
                        <a:t>Resultado</a:t>
                      </a:r>
                    </a:p>
                  </a:txBody>
                  <a:tcPr>
                    <a:solidFill>
                      <a:srgbClr val="0F5F6B"/>
                    </a:solidFill>
                  </a:tcPr>
                </a:tc>
                <a:tc>
                  <a:txBody>
                    <a:bodyPr/>
                    <a:lstStyle/>
                    <a:p>
                      <a:r>
                        <a:rPr sz="1400" b="1">
                          <a:solidFill>
                            <a:srgbClr val="FFFFFF"/>
                          </a:solidFill>
                          <a:latin typeface="Calibri"/>
                        </a:rPr>
                        <a:t>Observación</a:t>
                      </a:r>
                    </a:p>
                  </a:txBody>
                  <a:tcPr>
                    <a:solidFill>
                      <a:srgbClr val="0F5F6B"/>
                    </a:solidFill>
                  </a:tcPr>
                </a:tc>
              </a:tr>
              <a:tr h="457200">
                <a:tc>
                  <a:txBody>
                    <a:bodyPr/>
                    <a:lstStyle/>
                    <a:p>
                      <a:r>
                        <a:rPr sz="1400">
                          <a:solidFill>
                            <a:srgbClr val="263238"/>
                          </a:solidFill>
                          <a:latin typeface="Calibri"/>
                        </a:rPr>
                        <a:t>Barmada 2003 [r14]</a:t>
                      </a:r>
                    </a:p>
                  </a:txBody>
                  <a:tcPr>
                    <a:solidFill>
                      <a:srgbClr val="EEF3F4"/>
                    </a:solidFill>
                  </a:tcPr>
                </a:tc>
                <a:tc>
                  <a:txBody>
                    <a:bodyPr/>
                    <a:lstStyle/>
                    <a:p>
                      <a:r>
                        <a:rPr sz="1400">
                          <a:solidFill>
                            <a:srgbClr val="263238"/>
                          </a:solidFill>
                          <a:latin typeface="Calibri"/>
                        </a:rPr>
                        <a:t>92 fracturas de tibia distal con 1 año o más de seguimiento</a:t>
                      </a:r>
                    </a:p>
                  </a:txBody>
                  <a:tcPr>
                    <a:solidFill>
                      <a:srgbClr val="EEF3F4"/>
                    </a:solidFill>
                  </a:tcPr>
                </a:tc>
                <a:tc>
                  <a:txBody>
                    <a:bodyPr/>
                    <a:lstStyle/>
                    <a:p>
                      <a:r>
                        <a:rPr sz="1400">
                          <a:solidFill>
                            <a:srgbClr val="263238"/>
                          </a:solidFill>
                          <a:latin typeface="Calibri"/>
                        </a:rPr>
                        <a:t>27,2 % de cierre prematuro</a:t>
                      </a:r>
                    </a:p>
                  </a:txBody>
                  <a:tcPr>
                    <a:solidFill>
                      <a:srgbClr val="EEF3F4"/>
                    </a:solidFill>
                  </a:tcPr>
                </a:tc>
                <a:tc>
                  <a:txBody>
                    <a:bodyPr/>
                    <a:lstStyle/>
                    <a:p>
                      <a:r>
                        <a:rPr sz="1400">
                          <a:solidFill>
                            <a:srgbClr val="263238"/>
                          </a:solidFill>
                          <a:latin typeface="Calibri"/>
                        </a:rPr>
                        <a:t>I y II 36 %; III y IV maleolares 38 %; triplano 21 %; Tillaux 0 %</a:t>
                      </a:r>
                    </a:p>
                  </a:txBody>
                  <a:tcPr>
                    <a:solidFill>
                      <a:srgbClr val="EEF3F4"/>
                    </a:solidFill>
                  </a:tcPr>
                </a:tc>
              </a:tr>
              <a:tr h="457200">
                <a:tc>
                  <a:txBody>
                    <a:bodyPr/>
                    <a:lstStyle/>
                    <a:p>
                      <a:r>
                        <a:rPr sz="1400">
                          <a:solidFill>
                            <a:srgbClr val="263238"/>
                          </a:solidFill>
                          <a:latin typeface="Calibri"/>
                        </a:rPr>
                        <a:t>Leary 2009 [r12]</a:t>
                      </a:r>
                    </a:p>
                  </a:txBody>
                  <a:tcPr>
                    <a:solidFill>
                      <a:srgbClr val="FFFFFF"/>
                    </a:solidFill>
                  </a:tcPr>
                </a:tc>
                <a:tc>
                  <a:txBody>
                    <a:bodyPr/>
                    <a:lstStyle/>
                    <a:p>
                      <a:r>
                        <a:rPr sz="1400">
                          <a:solidFill>
                            <a:srgbClr val="263238"/>
                          </a:solidFill>
                          <a:latin typeface="Calibri"/>
                        </a:rPr>
                        <a:t>124 pacientes, seguimiento medio 57 semanas</a:t>
                      </a:r>
                    </a:p>
                  </a:txBody>
                  <a:tcPr>
                    <a:solidFill>
                      <a:srgbClr val="FFFFFF"/>
                    </a:solidFill>
                  </a:tcPr>
                </a:tc>
                <a:tc>
                  <a:txBody>
                    <a:bodyPr/>
                    <a:lstStyle/>
                    <a:p>
                      <a:r>
                        <a:rPr sz="1400">
                          <a:solidFill>
                            <a:srgbClr val="263238"/>
                          </a:solidFill>
                          <a:latin typeface="Calibri"/>
                        </a:rPr>
                        <a:t>12,1 % de cierre prematuro</a:t>
                      </a:r>
                    </a:p>
                  </a:txBody>
                  <a:tcPr>
                    <a:solidFill>
                      <a:srgbClr val="FFFFFF"/>
                    </a:solidFill>
                  </a:tcPr>
                </a:tc>
                <a:tc>
                  <a:txBody>
                    <a:bodyPr/>
                    <a:lstStyle/>
                    <a:p>
                      <a:r>
                        <a:rPr sz="1400">
                          <a:solidFill>
                            <a:srgbClr val="263238"/>
                          </a:solidFill>
                          <a:latin typeface="Calibri"/>
                        </a:rPr>
                        <a:t>Ninguno en tipo I ni en Tillaux; riesgo relativo 1,15 por mm de desplazamiento inicial</a:t>
                      </a:r>
                    </a:p>
                  </a:txBody>
                  <a:tcPr>
                    <a:solidFill>
                      <a:srgbClr val="FFFFFF"/>
                    </a:solidFill>
                  </a:tcPr>
                </a:tc>
              </a:tr>
              <a:tr h="457200">
                <a:tc>
                  <a:txBody>
                    <a:bodyPr/>
                    <a:lstStyle/>
                    <a:p>
                      <a:r>
                        <a:rPr sz="1400">
                          <a:solidFill>
                            <a:srgbClr val="263238"/>
                          </a:solidFill>
                          <a:latin typeface="Calibri"/>
                        </a:rPr>
                        <a:t>Seel 2011 [r13]</a:t>
                      </a:r>
                    </a:p>
                  </a:txBody>
                  <a:tcPr>
                    <a:solidFill>
                      <a:srgbClr val="EEF3F4"/>
                    </a:solidFill>
                  </a:tcPr>
                </a:tc>
                <a:tc>
                  <a:txBody>
                    <a:bodyPr/>
                    <a:lstStyle/>
                    <a:p>
                      <a:r>
                        <a:rPr sz="1400">
                          <a:solidFill>
                            <a:srgbClr val="263238"/>
                          </a:solidFill>
                          <a:latin typeface="Calibri"/>
                        </a:rPr>
                        <a:t>225 casos de fisis tibial distal</a:t>
                      </a:r>
                    </a:p>
                  </a:txBody>
                  <a:tcPr>
                    <a:solidFill>
                      <a:srgbClr val="EEF3F4"/>
                    </a:solidFill>
                  </a:tcPr>
                </a:tc>
                <a:tc>
                  <a:txBody>
                    <a:bodyPr/>
                    <a:lstStyle/>
                    <a:p>
                      <a:r>
                        <a:rPr sz="1400">
                          <a:solidFill>
                            <a:srgbClr val="263238"/>
                          </a:solidFill>
                          <a:latin typeface="Calibri"/>
                        </a:rPr>
                        <a:t>11,2 % de cierre prematuro</a:t>
                      </a:r>
                    </a:p>
                  </a:txBody>
                  <a:tcPr>
                    <a:solidFill>
                      <a:srgbClr val="EEF3F4"/>
                    </a:solidFill>
                  </a:tcPr>
                </a:tc>
                <a:tc>
                  <a:txBody>
                    <a:bodyPr/>
                    <a:lstStyle/>
                    <a:p>
                      <a:r>
                        <a:rPr sz="1400">
                          <a:solidFill>
                            <a:srgbClr val="263238"/>
                          </a:solidFill>
                          <a:latin typeface="Calibri"/>
                        </a:rPr>
                        <a:t>Sin vínculo con desplazamiento, mecanismo ni tratamiento</a:t>
                      </a:r>
                    </a:p>
                  </a:txBody>
                  <a:tcPr>
                    <a:solidFill>
                      <a:srgbClr val="EEF3F4"/>
                    </a:solidFill>
                  </a:tcPr>
                </a:tc>
              </a:tr>
              <a:tr h="457200">
                <a:tc>
                  <a:txBody>
                    <a:bodyPr/>
                    <a:lstStyle/>
                    <a:p>
                      <a:r>
                        <a:rPr sz="1400">
                          <a:solidFill>
                            <a:srgbClr val="263238"/>
                          </a:solidFill>
                          <a:latin typeface="Calibri"/>
                        </a:rPr>
                        <a:t>Stenroos 2021 [r11]</a:t>
                      </a:r>
                    </a:p>
                  </a:txBody>
                  <a:tcPr>
                    <a:solidFill>
                      <a:srgbClr val="FFFFFF"/>
                    </a:solidFill>
                  </a:tcPr>
                </a:tc>
                <a:tc>
                  <a:txBody>
                    <a:bodyPr/>
                    <a:lstStyle/>
                    <a:p>
                      <a:r>
                        <a:rPr sz="1400">
                          <a:solidFill>
                            <a:srgbClr val="263238"/>
                          </a:solidFill>
                          <a:latin typeface="Calibri"/>
                        </a:rPr>
                        <a:t>195 fracturas Peterson I-V</a:t>
                      </a:r>
                    </a:p>
                  </a:txBody>
                  <a:tcPr>
                    <a:solidFill>
                      <a:srgbClr val="FFFFFF"/>
                    </a:solidFill>
                  </a:tcPr>
                </a:tc>
                <a:tc>
                  <a:txBody>
                    <a:bodyPr/>
                    <a:lstStyle/>
                    <a:p>
                      <a:r>
                        <a:rPr sz="1400">
                          <a:solidFill>
                            <a:srgbClr val="263238"/>
                          </a:solidFill>
                          <a:latin typeface="Calibri"/>
                        </a:rPr>
                        <a:t>11 % de cierre prematuro; 6 % operadas</a:t>
                      </a:r>
                    </a:p>
                  </a:txBody>
                  <a:tcPr>
                    <a:solidFill>
                      <a:srgbClr val="FFFFFF"/>
                    </a:solidFill>
                  </a:tcPr>
                </a:tc>
                <a:tc>
                  <a:txBody>
                    <a:bodyPr/>
                    <a:lstStyle/>
                    <a:p>
                      <a:r>
                        <a:rPr sz="1400">
                          <a:solidFill>
                            <a:srgbClr val="263238"/>
                          </a:solidFill>
                          <a:latin typeface="Calibri"/>
                        </a:rPr>
                        <a:t>Más de 1 reducción: OR 7,0</a:t>
                      </a:r>
                    </a:p>
                  </a:txBody>
                  <a:tcPr>
                    <a:solidFill>
                      <a:srgbClr val="FFFFFF"/>
                    </a:solidFill>
                  </a:tcPr>
                </a:tc>
              </a:tr>
              <a:tr h="457200">
                <a:tc>
                  <a:txBody>
                    <a:bodyPr/>
                    <a:lstStyle/>
                    <a:p>
                      <a:r>
                        <a:rPr sz="1400">
                          <a:solidFill>
                            <a:srgbClr val="263238"/>
                          </a:solidFill>
                          <a:latin typeface="Calibri"/>
                        </a:rPr>
                        <a:t>Pan 2025 [r30]</a:t>
                      </a:r>
                    </a:p>
                  </a:txBody>
                  <a:tcPr>
                    <a:solidFill>
                      <a:srgbClr val="EEF3F4"/>
                    </a:solidFill>
                  </a:tcPr>
                </a:tc>
                <a:tc>
                  <a:txBody>
                    <a:bodyPr/>
                    <a:lstStyle/>
                    <a:p>
                      <a:r>
                        <a:rPr sz="1400">
                          <a:solidFill>
                            <a:srgbClr val="263238"/>
                          </a:solidFill>
                          <a:latin typeface="Calibri"/>
                        </a:rPr>
                        <a:t>48 fracturas de McFarland operadas</a:t>
                      </a:r>
                    </a:p>
                  </a:txBody>
                  <a:tcPr>
                    <a:solidFill>
                      <a:srgbClr val="EEF3F4"/>
                    </a:solidFill>
                  </a:tcPr>
                </a:tc>
                <a:tc>
                  <a:txBody>
                    <a:bodyPr/>
                    <a:lstStyle/>
                    <a:p>
                      <a:r>
                        <a:rPr sz="1400">
                          <a:solidFill>
                            <a:srgbClr val="263238"/>
                          </a:solidFill>
                          <a:latin typeface="Calibri"/>
                        </a:rPr>
                        <a:t>35,4 % de cierre prematuro</a:t>
                      </a:r>
                    </a:p>
                  </a:txBody>
                  <a:tcPr>
                    <a:solidFill>
                      <a:srgbClr val="EEF3F4"/>
                    </a:solidFill>
                  </a:tcPr>
                </a:tc>
                <a:tc>
                  <a:txBody>
                    <a:bodyPr/>
                    <a:lstStyle/>
                    <a:p>
                      <a:r>
                        <a:rPr sz="1400">
                          <a:solidFill>
                            <a:srgbClr val="263238"/>
                          </a:solidFill>
                          <a:latin typeface="Calibri"/>
                        </a:rPr>
                        <a:t>Menos de 11,5 años y desplazamiento de más de 4,5 mm: mayor riesgo</a:t>
                      </a:r>
                    </a:p>
                  </a:txBody>
                  <a:tcPr>
                    <a:solidFill>
                      <a:srgbClr val="EEF3F4"/>
                    </a:solidFill>
                  </a:tcPr>
                </a:tc>
              </a:tr>
              <a:tr h="457200">
                <a:tc>
                  <a:txBody>
                    <a:bodyPr/>
                    <a:lstStyle/>
                    <a:p>
                      <a:r>
                        <a:rPr sz="1400">
                          <a:solidFill>
                            <a:srgbClr val="263238"/>
                          </a:solidFill>
                          <a:latin typeface="Calibri"/>
                        </a:rPr>
                        <a:t>Hooper 2024 [r15]</a:t>
                      </a:r>
                    </a:p>
                  </a:txBody>
                  <a:tcPr>
                    <a:solidFill>
                      <a:srgbClr val="FFFFFF"/>
                    </a:solidFill>
                  </a:tcPr>
                </a:tc>
                <a:tc>
                  <a:txBody>
                    <a:bodyPr/>
                    <a:lstStyle/>
                    <a:p>
                      <a:r>
                        <a:rPr sz="1400">
                          <a:solidFill>
                            <a:srgbClr val="263238"/>
                          </a:solidFill>
                          <a:latin typeface="Calibri"/>
                        </a:rPr>
                        <a:t>78 fracturas de tibia distal en una cohorte prospectiva</a:t>
                      </a:r>
                    </a:p>
                  </a:txBody>
                  <a:tcPr>
                    <a:solidFill>
                      <a:srgbClr val="FFFFFF"/>
                    </a:solidFill>
                  </a:tcPr>
                </a:tc>
                <a:tc>
                  <a:txBody>
                    <a:bodyPr/>
                    <a:lstStyle/>
                    <a:p>
                      <a:r>
                        <a:rPr sz="1400">
                          <a:solidFill>
                            <a:srgbClr val="263238"/>
                          </a:solidFill>
                          <a:latin typeface="Calibri"/>
                        </a:rPr>
                        <a:t>45 % de detención (35 casos)</a:t>
                      </a:r>
                    </a:p>
                  </a:txBody>
                  <a:tcPr>
                    <a:solidFill>
                      <a:srgbClr val="FFFFFF"/>
                    </a:solidFill>
                  </a:tcPr>
                </a:tc>
                <a:tc>
                  <a:txBody>
                    <a:bodyPr/>
                    <a:lstStyle/>
                    <a:p>
                      <a:r>
                        <a:rPr sz="1400">
                          <a:solidFill>
                            <a:srgbClr val="263238"/>
                          </a:solidFill>
                          <a:latin typeface="Calibri"/>
                        </a:rPr>
                        <a:t>Criterio amplio: cualquier barra, cierre en comparación o deformidad</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72</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Arresto fisario: barra, mapa y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Lou M et al. World J Pediatr Surg. 2026. doi:10.1136/wjps-2026-001187</a:t>
            </a:r>
          </a:p>
          <a:p>
            <a:r>
              <a:rPr sz="800">
                <a:solidFill>
                  <a:srgbClr val="5A6469"/>
                </a:solidFill>
                <a:latin typeface="Calibri"/>
              </a:rPr>
              <a:t>[r5] Denning JR et al. JBJS Essent Surg Tech. 2021. doi:10.2106/JBJS.ST.19.00070</a:t>
            </a:r>
          </a:p>
          <a:p>
            <a:r>
              <a:rPr sz="800">
                <a:solidFill>
                  <a:srgbClr val="5A6469"/>
                </a:solidFill>
                <a:latin typeface="Calibri"/>
              </a:rPr>
              <a:t>[r7] Hasler CC et al. 2002. doi:10.1097/00003086-200212000-00031</a:t>
            </a:r>
          </a:p>
          <a:p>
            <a:r>
              <a:rPr sz="800">
                <a:solidFill>
                  <a:srgbClr val="5A6469"/>
                </a:solidFill>
                <a:latin typeface="Calibri"/>
              </a:rPr>
              <a:t>[r8] Khoshhal KI et al. J Am Acad Orthop Surg. 2005. doi:10.5435/00124635-200501000-00007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es y cuándo se ve.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72</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Dónde estaban las 25 barras de la serie de RM 3D de Lurie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Lurie B et al. J Pediatr Orthop. 2014. doi:10.1097/BPO.0000000000000104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72</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Ante una barra o una fisis detenida: qué se suele elegir según el escenario (síntesis propia)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Lou M et al. World J Pediatr Surg. 2026. doi:10.1136/wjps-2026-001187</a:t>
            </a:r>
          </a:p>
          <a:p>
            <a:r>
              <a:rPr sz="1000">
                <a:solidFill>
                  <a:srgbClr val="5A6469"/>
                </a:solidFill>
                <a:latin typeface="Calibri"/>
              </a:rPr>
              <a:t>[r7] Hasler CC et al. 2002. doi:10.1097/00003086-200212000-00031</a:t>
            </a:r>
          </a:p>
          <a:p>
            <a:r>
              <a:rPr sz="1000">
                <a:solidFill>
                  <a:srgbClr val="5A6469"/>
                </a:solidFill>
                <a:latin typeface="Calibri"/>
              </a:rPr>
              <a:t>[r15] Hooper N et al. J Clin Med. 2024. doi:10.3390/jcm13102946</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Escenario clínico</a:t>
                      </a:r>
                    </a:p>
                  </a:txBody>
                  <a:tcPr>
                    <a:solidFill>
                      <a:srgbClr val="0F5F6B"/>
                    </a:solidFill>
                  </a:tcPr>
                </a:tc>
                <a:tc>
                  <a:txBody>
                    <a:bodyPr/>
                    <a:lstStyle/>
                    <a:p>
                      <a:r>
                        <a:rPr sz="1600" b="1">
                          <a:solidFill>
                            <a:srgbClr val="FFFFFF"/>
                          </a:solidFill>
                          <a:latin typeface="Calibri"/>
                        </a:rPr>
                        <a:t>Qué se suele elegir</a:t>
                      </a:r>
                    </a:p>
                  </a:txBody>
                  <a:tcPr>
                    <a:solidFill>
                      <a:srgbClr val="0F5F6B"/>
                    </a:solidFill>
                  </a:tcPr>
                </a:tc>
                <a:tc>
                  <a:txBody>
                    <a:bodyPr/>
                    <a:lstStyle/>
                    <a:p>
                      <a:r>
                        <a:rPr sz="1600" b="1">
                          <a:solidFill>
                            <a:srgbClr val="FFFFFF"/>
                          </a:solidFill>
                          <a:latin typeface="Calibri"/>
                        </a:rPr>
                        <a:t>Qué vigilar o qué limita</a:t>
                      </a:r>
                    </a:p>
                  </a:txBody>
                  <a:tcPr>
                    <a:solidFill>
                      <a:srgbClr val="0F5F6B"/>
                    </a:solidFill>
                  </a:tcPr>
                </a:tc>
              </a:tr>
              <a:tr h="457200">
                <a:tc>
                  <a:txBody>
                    <a:bodyPr/>
                    <a:lstStyle/>
                    <a:p>
                      <a:r>
                        <a:rPr sz="1600">
                          <a:solidFill>
                            <a:srgbClr val="263238"/>
                          </a:solidFill>
                          <a:latin typeface="Calibri"/>
                        </a:rPr>
                        <a:t>Barra de menos de 50 % de la fisis, con 2 años o más de crecimiento por delante</a:t>
                      </a:r>
                    </a:p>
                  </a:txBody>
                  <a:tcPr>
                    <a:solidFill>
                      <a:srgbClr val="EEF3F4"/>
                    </a:solidFill>
                  </a:tcPr>
                </a:tc>
                <a:tc>
                  <a:txBody>
                    <a:bodyPr/>
                    <a:lstStyle/>
                    <a:p>
                      <a:r>
                        <a:rPr sz="1600">
                          <a:solidFill>
                            <a:srgbClr val="263238"/>
                          </a:solidFill>
                          <a:latin typeface="Calibri"/>
                        </a:rPr>
                        <a:t>Resecar la barra e interponer cemento craneoplástico o grasa [r2]</a:t>
                      </a:r>
                    </a:p>
                  </a:txBody>
                  <a:tcPr>
                    <a:solidFill>
                      <a:srgbClr val="EEF3F4"/>
                    </a:solidFill>
                  </a:tcPr>
                </a:tc>
                <a:tc>
                  <a:txBody>
                    <a:bodyPr/>
                    <a:lstStyle/>
                    <a:p>
                      <a:r>
                        <a:rPr sz="1600">
                          <a:solidFill>
                            <a:srgbClr val="263238"/>
                          </a:solidFill>
                          <a:latin typeface="Calibri"/>
                        </a:rPr>
                        <a:t>La barra puede volver: en 22 pacientes con 24 resecciones con grasa, 14 resultados regulares o malos [r7]</a:t>
                      </a:r>
                    </a:p>
                  </a:txBody>
                  <a:tcPr>
                    <a:solidFill>
                      <a:srgbClr val="EEF3F4"/>
                    </a:solidFill>
                  </a:tcPr>
                </a:tc>
              </a:tr>
              <a:tr h="457200">
                <a:tc>
                  <a:txBody>
                    <a:bodyPr/>
                    <a:lstStyle/>
                    <a:p>
                      <a:r>
                        <a:rPr sz="1600">
                          <a:solidFill>
                            <a:srgbClr val="263238"/>
                          </a:solidFill>
                          <a:latin typeface="Calibri"/>
                        </a:rPr>
                        <a:t>Angulación que progresa, con placa residual que funciona y crecimiento suficiente</a:t>
                      </a:r>
                    </a:p>
                  </a:txBody>
                  <a:tcPr>
                    <a:solidFill>
                      <a:srgbClr val="FFFFFF"/>
                    </a:solidFill>
                  </a:tcPr>
                </a:tc>
                <a:tc>
                  <a:txBody>
                    <a:bodyPr/>
                    <a:lstStyle/>
                    <a:p>
                      <a:r>
                        <a:rPr sz="1600">
                          <a:solidFill>
                            <a:srgbClr val="263238"/>
                          </a:solidFill>
                          <a:latin typeface="Calibri"/>
                        </a:rPr>
                        <a:t>Frenar un lado de la placa con una placa en ocho (crecimiento guiado) [r2]</a:t>
                      </a:r>
                    </a:p>
                  </a:txBody>
                  <a:tcPr>
                    <a:solidFill>
                      <a:srgbClr val="FFFFFF"/>
                    </a:solidFill>
                  </a:tcPr>
                </a:tc>
                <a:tc>
                  <a:txBody>
                    <a:bodyPr/>
                    <a:lstStyle/>
                    <a:p>
                      <a:r>
                        <a:rPr sz="1600">
                          <a:solidFill>
                            <a:srgbClr val="263238"/>
                          </a:solidFill>
                          <a:latin typeface="Calibri"/>
                        </a:rPr>
                        <a:t>Pasarse de corrección y no retirar la placa a tiempo [r2]</a:t>
                      </a:r>
                    </a:p>
                  </a:txBody>
                  <a:tcPr>
                    <a:solidFill>
                      <a:srgbClr val="FFFFFF"/>
                    </a:solidFill>
                  </a:tcPr>
                </a:tc>
              </a:tr>
              <a:tr h="457200">
                <a:tc>
                  <a:txBody>
                    <a:bodyPr/>
                    <a:lstStyle/>
                    <a:p>
                      <a:r>
                        <a:rPr sz="1600">
                          <a:solidFill>
                            <a:srgbClr val="263238"/>
                          </a:solidFill>
                          <a:latin typeface="Calibri"/>
                        </a:rPr>
                        <a:t>Barra de más de 50 % con poco crecimiento, o dismetría final previsible importante</a:t>
                      </a:r>
                    </a:p>
                  </a:txBody>
                  <a:tcPr>
                    <a:solidFill>
                      <a:srgbClr val="EEF3F4"/>
                    </a:solidFill>
                  </a:tcPr>
                </a:tc>
                <a:tc>
                  <a:txBody>
                    <a:bodyPr/>
                    <a:lstStyle/>
                    <a:p>
                      <a:r>
                        <a:rPr sz="1600">
                          <a:solidFill>
                            <a:srgbClr val="263238"/>
                          </a:solidFill>
                          <a:latin typeface="Calibri"/>
                        </a:rPr>
                        <a:t>Cerrar la placa (epifisiodesis), en el lado lesionado o en el sano para igualar longitudes [r2][r15]</a:t>
                      </a:r>
                    </a:p>
                  </a:txBody>
                  <a:tcPr>
                    <a:solidFill>
                      <a:srgbClr val="EEF3F4"/>
                    </a:solidFill>
                  </a:tcPr>
                </a:tc>
                <a:tc>
                  <a:txBody>
                    <a:bodyPr/>
                    <a:lstStyle/>
                    <a:p>
                      <a:r>
                        <a:rPr sz="1600">
                          <a:solidFill>
                            <a:srgbClr val="263238"/>
                          </a:solidFill>
                          <a:latin typeface="Calibri"/>
                        </a:rPr>
                        <a:t>Se pierde crecimiento y el resultado depende de calcular bien cuánto queda [r2]</a:t>
                      </a:r>
                    </a:p>
                  </a:txBody>
                  <a:tcPr>
                    <a:solidFill>
                      <a:srgbClr val="EEF3F4"/>
                    </a:solidFill>
                  </a:tcPr>
                </a:tc>
              </a:tr>
              <a:tr h="457200">
                <a:tc>
                  <a:txBody>
                    <a:bodyPr/>
                    <a:lstStyle/>
                    <a:p>
                      <a:r>
                        <a:rPr sz="1600">
                          <a:solidFill>
                            <a:srgbClr val="263238"/>
                          </a:solidFill>
                          <a:latin typeface="Calibri"/>
                        </a:rPr>
                        <a:t>Angulación ya instalada que no se corregirá sola, por ejemplo entre 10 y 15°</a:t>
                      </a:r>
                    </a:p>
                  </a:txBody>
                  <a:tcPr>
                    <a:solidFill>
                      <a:srgbClr val="FFFFFF"/>
                    </a:solidFill>
                  </a:tcPr>
                </a:tc>
                <a:tc>
                  <a:txBody>
                    <a:bodyPr/>
                    <a:lstStyle/>
                    <a:p>
                      <a:r>
                        <a:rPr sz="1600">
                          <a:solidFill>
                            <a:srgbClr val="263238"/>
                          </a:solidFill>
                          <a:latin typeface="Calibri"/>
                        </a:rPr>
                        <a:t>Osteotomía, sola o en el mismo acto que la resección o la epifisiodesis [r2]</a:t>
                      </a:r>
                    </a:p>
                  </a:txBody>
                  <a:tcPr>
                    <a:solidFill>
                      <a:srgbClr val="FFFFFF"/>
                    </a:solidFill>
                  </a:tcPr>
                </a:tc>
                <a:tc>
                  <a:txBody>
                    <a:bodyPr/>
                    <a:lstStyle/>
                    <a:p>
                      <a:r>
                        <a:rPr sz="1600">
                          <a:solidFill>
                            <a:srgbClr val="263238"/>
                          </a:solidFill>
                          <a:latin typeface="Calibri"/>
                        </a:rPr>
                        <a:t>Corrige en el acto, pero la deformidad vuelve si no se trata su causa [r2]</a:t>
                      </a:r>
                    </a:p>
                  </a:txBody>
                  <a:tcPr>
                    <a:solidFill>
                      <a:srgbClr val="FFFFFF"/>
                    </a:solidFill>
                  </a:tcPr>
                </a:tc>
              </a:tr>
              <a:tr h="457200">
                <a:tc>
                  <a:txBody>
                    <a:bodyPr/>
                    <a:lstStyle/>
                    <a:p>
                      <a:r>
                        <a:rPr sz="1600">
                          <a:solidFill>
                            <a:srgbClr val="263238"/>
                          </a:solidFill>
                          <a:latin typeface="Calibri"/>
                        </a:rPr>
                        <a:t>Dismetría de más de 4-5 cm o deformidad compleja</a:t>
                      </a:r>
                    </a:p>
                  </a:txBody>
                  <a:tcPr>
                    <a:solidFill>
                      <a:srgbClr val="EEF3F4"/>
                    </a:solidFill>
                  </a:tcPr>
                </a:tc>
                <a:tc>
                  <a:txBody>
                    <a:bodyPr/>
                    <a:lstStyle/>
                    <a:p>
                      <a:r>
                        <a:rPr sz="1600">
                          <a:solidFill>
                            <a:srgbClr val="263238"/>
                          </a:solidFill>
                          <a:latin typeface="Calibri"/>
                        </a:rPr>
                        <a:t>Alargamiento del miembro [r2]</a:t>
                      </a:r>
                    </a:p>
                  </a:txBody>
                  <a:tcPr>
                    <a:solidFill>
                      <a:srgbClr val="EEF3F4"/>
                    </a:solidFill>
                  </a:tcPr>
                </a:tc>
                <a:tc>
                  <a:txBody>
                    <a:bodyPr/>
                    <a:lstStyle/>
                    <a:p>
                      <a:r>
                        <a:rPr sz="1600">
                          <a:solidFill>
                            <a:srgbClr val="263238"/>
                          </a:solidFill>
                          <a:latin typeface="Calibri"/>
                        </a:rPr>
                        <a:t>Tratamiento largo y con muchas complicaciones [r2]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72</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por localización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Basener CJ et al. J Orthop Trauma. 2009. doi:10.1097/BOT.0b013e3181a4f25b</a:t>
            </a:r>
          </a:p>
          <a:p>
            <a:r>
              <a:rPr sz="800">
                <a:solidFill>
                  <a:srgbClr val="5A6469"/>
                </a:solidFill>
                <a:latin typeface="Calibri"/>
              </a:rPr>
              <a:t>[r11] Stenroos A et al. J Pediatr Orthop B. 2021. doi:10.1097/BPB.0000000000000744</a:t>
            </a:r>
          </a:p>
          <a:p>
            <a:r>
              <a:rPr sz="800">
                <a:solidFill>
                  <a:srgbClr val="5A6469"/>
                </a:solidFill>
                <a:latin typeface="Calibri"/>
              </a:rPr>
              <a:t>[r12] Leary JT et al. J Pediatr Orthop. 2009. doi:10.1097/BPO.0b013e3181a6bfe8</a:t>
            </a:r>
          </a:p>
          <a:p>
            <a:r>
              <a:rPr sz="800">
                <a:solidFill>
                  <a:srgbClr val="5A6469"/>
                </a:solidFill>
                <a:latin typeface="Calibri"/>
              </a:rPr>
              <a:t>[r13] Seel EH et al. J Pediatr Orthop B. 2011. doi:10.1097/BPB.0b013e3283467202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mismo tipo de Salter-Harris pesa distinto en cada hueso, y es la localización la que más separa los pronósticos.</a:t>
            </a:r>
          </a:p>
          <a:p>
            <a:pPr marL="347472" indent="-347472">
              <a:spcAft>
                <a:spcPts val="1400"/>
              </a:spcAft>
              <a:buChar char="•"/>
            </a:pPr>
            <a:r>
              <a:rPr sz="2400">
                <a:solidFill>
                  <a:srgbClr val="263238"/>
                </a:solidFill>
                <a:latin typeface="Calibri"/>
              </a:rPr>
              <a:t>Los datos van de peor a mejor.</a:t>
            </a:r>
          </a:p>
          <a:p>
            <a:pPr marL="347472" indent="-347472">
              <a:spcAft>
                <a:spcPts val="1400"/>
              </a:spcAft>
              <a:buChar char="•"/>
            </a:pPr>
            <a:r>
              <a:rPr sz="2400">
                <a:solidFill>
                  <a:srgbClr val="263238"/>
                </a:solidFill>
                <a:latin typeface="Calibri"/>
              </a:rPr>
              <a:t>Fémur distal: el más sombrío.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72</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por localización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Larsen MC et al. Hand (N Y). 2016. doi:10.1177/1558944715614861</a:t>
            </a:r>
          </a:p>
          <a:p>
            <a:r>
              <a:rPr sz="1000">
                <a:solidFill>
                  <a:srgbClr val="5A6469"/>
                </a:solidFill>
                <a:latin typeface="Calibri"/>
              </a:rPr>
              <a:t>[r43] Jerome JTJ et al. SICOT J. 2026. doi:10.1051/sicotj/2026032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 distal.</a:t>
            </a:r>
          </a:p>
          <a:p>
            <a:pPr marL="347472" indent="-347472">
              <a:spcAft>
                <a:spcPts val="1400"/>
              </a:spcAft>
              <a:buChar char="•"/>
            </a:pPr>
            <a:r>
              <a:rPr sz="2400">
                <a:solidFill>
                  <a:srgbClr val="263238"/>
                </a:solidFill>
                <a:latin typeface="Calibri"/>
              </a:rPr>
              <a:t>Los tipos II tratados sin cirugía tuvieron cierre prematuro entre 0 y 4,3 % [r16] y una revisión de 2026 sitúa la detención del radio distal, en general, por debajo de 2 % [r43].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72</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Detención del crecimiento por localización en la cohorte prospectiva de Hooper (n por localización entre paréntesis)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Hooper N et al. J Clin Med. 2024. doi:10.3390/jcm13102946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72</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Seguimiento y 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Singh A et al. J Emerg Trauma Shock. 2021. doi:10.4103/JETS.JETS_40_21</a:t>
            </a:r>
          </a:p>
          <a:p>
            <a:r>
              <a:rPr sz="800">
                <a:solidFill>
                  <a:srgbClr val="5A6469"/>
                </a:solidFill>
                <a:latin typeface="Calibri"/>
              </a:rPr>
              <a:t>[r5] Denning JR et al. JBJS Essent Surg Tech. 2021. doi:10.2106/JBJS.ST.19.00070</a:t>
            </a:r>
          </a:p>
          <a:p>
            <a:r>
              <a:rPr sz="800">
                <a:solidFill>
                  <a:srgbClr val="5A6469"/>
                </a:solidFill>
                <a:latin typeface="Calibri"/>
              </a:rPr>
              <a:t>[r12] Leary JT et al. J Pediatr Orthop. 2009. doi:10.1097/BPO.0b013e3181a6bfe8</a:t>
            </a:r>
          </a:p>
          <a:p>
            <a:r>
              <a:rPr sz="800">
                <a:solidFill>
                  <a:srgbClr val="5A6469"/>
                </a:solidFill>
                <a:latin typeface="Calibri"/>
              </a:rPr>
              <a:t>[r15] Hooper N et al. J Clin Med. 2024. doi:10.3390/jcm13102946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rehabilitación de una fractura fisaria es sencilla; el seguimiento es lo que la distingue de una fractura del adulto.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72</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Seguimiento y 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Hooper N et al. J Clin Med. 2024. doi:10.3390/jcm13102946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cohorte prospectiva de Hooper usó radiografías a las 6-8 semanas, 4-8 meses, 1 año y 2 años, con comparación del lado sano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72</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Seguimiento y 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Singh A et al. J Emerg Trauma Shock. 2021. doi:10.4103/JETS.JETS_40_21</a:t>
            </a:r>
          </a:p>
          <a:p>
            <a:r>
              <a:rPr sz="800">
                <a:solidFill>
                  <a:srgbClr val="5A6469"/>
                </a:solidFill>
                <a:latin typeface="Calibri"/>
              </a:rPr>
              <a:t>[r5] Denning JR et al. JBJS Essent Surg Tech. 2021. doi:10.2106/JBJS.ST.19.00070</a:t>
            </a:r>
          </a:p>
          <a:p>
            <a:r>
              <a:rPr sz="800">
                <a:solidFill>
                  <a:srgbClr val="5A6469"/>
                </a:solidFill>
                <a:latin typeface="Calibri"/>
              </a:rPr>
              <a:t>[r12] Leary JT et al. J Pediatr Orthop. 2009. doi:10.1097/BPO.0b013e3181a6bfe8</a:t>
            </a:r>
          </a:p>
          <a:p>
            <a:r>
              <a:rPr sz="800">
                <a:solidFill>
                  <a:srgbClr val="5A6469"/>
                </a:solidFill>
                <a:latin typeface="Calibri"/>
              </a:rPr>
              <a:t>[r15] Hooper N et al. J Clin Med. 2024. doi:10.3390/jcm13102946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qué sirve cada control.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72</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Lou M et al. World J Pediatr Surg. 2026. doi:10.1136/wjps-2026-001187</a:t>
            </a:r>
          </a:p>
          <a:p>
            <a:r>
              <a:rPr sz="1000">
                <a:solidFill>
                  <a:srgbClr val="5A6469"/>
                </a:solidFill>
                <a:latin typeface="Calibri"/>
              </a:rPr>
              <a:t>[r1] Singh A et al. J Emerg Trauma Shock. 2021. doi:10.4103/JETS.JETS_40_21</a:t>
            </a:r>
          </a:p>
          <a:p>
            <a:r>
              <a:rPr sz="1000">
                <a:solidFill>
                  <a:srgbClr val="5A6469"/>
                </a:solidFill>
                <a:latin typeface="Calibri"/>
              </a:rPr>
              <a:t>[r17] Ogden JA et al. Yale J Biol Med. 1993. PMID 8209558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Se rompe por la fisis porque la placa es el tramo más débil y el ligamento del niño tolera más fuerza que ella… [r2] [r1]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72</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Boutis K et al. 2016. doi:10.1001/jamapediatrics.2015.4114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fisis dolorosa con radiografía normal no siempre es fractura: en niños de 5 a 12 años con sospecha de Salter-Harris I de peroné distal…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72</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Lou M et al. World J Pediatr Surg. 2026. doi:10.1136/wjps-2026-001187</a:t>
            </a:r>
          </a:p>
          <a:p>
            <a:r>
              <a:rPr sz="800">
                <a:solidFill>
                  <a:srgbClr val="5A6469"/>
                </a:solidFill>
                <a:latin typeface="Calibri"/>
              </a:rPr>
              <a:t>[r1] Singh A et al. J Emerg Trauma Shock. 2021. doi:10.4103/JETS.JETS_40_21</a:t>
            </a:r>
          </a:p>
          <a:p>
            <a:r>
              <a:rPr sz="800">
                <a:solidFill>
                  <a:srgbClr val="5A6469"/>
                </a:solidFill>
                <a:latin typeface="Calibri"/>
              </a:rPr>
              <a:t>[r15] Hooper N et al. J Clin Med. 2024. doi:10.3390/jcm13102946</a:t>
            </a:r>
          </a:p>
          <a:p>
            <a:r>
              <a:rPr sz="800">
                <a:solidFill>
                  <a:srgbClr val="5A6469"/>
                </a:solidFill>
                <a:latin typeface="Calibri"/>
              </a:rPr>
              <a:t>[r22] Bellamy JT et al. J Pediatr Orthop B. 2021. doi:10.1097/BPB.0000000000000733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fisis se rompe antes que el ligamento porque su zona hipertrófica es el tramo débil [r2][r1].</a:t>
            </a:r>
          </a:p>
          <a:p>
            <a:pPr marL="347472" indent="-347472">
              <a:spcAft>
                <a:spcPts val="1400"/>
              </a:spcAft>
              <a:buChar char="•"/>
            </a:pPr>
            <a:r>
              <a:rPr sz="2400">
                <a:solidFill>
                  <a:srgbClr val="263238"/>
                </a:solidFill>
                <a:latin typeface="Calibri"/>
              </a:rPr>
              <a:t>Salter-Harris es útil pero no decide solo: pesan la localización, el desplazamiento y el crecimiento restante [r15][r22].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72</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fisis · placa de crecimiento · Salter-Harris · fragmento de Thurston-Holland · tipo I a V · Rang tipo VI · Ogden VII a IX · clasificación de Peterson · zona hipertrófica · anillo 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72</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Singh A et al. J Emerg Trauma Shock. 2021. doi:10.4103/JETS.JETS_40_21</a:t>
            </a:r>
          </a:p>
          <a:p>
            <a:r>
              <a:rPr sz="800">
                <a:solidFill>
                  <a:srgbClr val="5A6469"/>
                </a:solidFill>
                <a:latin typeface="Calibri"/>
              </a:rPr>
              <a:t>[r2] Lou M et al. World J Pediatr Surg. 2026. doi:10.1136/wjps-2026-001187</a:t>
            </a:r>
          </a:p>
          <a:p>
            <a:r>
              <a:rPr sz="800">
                <a:solidFill>
                  <a:srgbClr val="5A6469"/>
                </a:solidFill>
                <a:latin typeface="Calibri"/>
              </a:rPr>
              <a:t>[r3] Peterson HA et al. Epidemiology in Olmsted County, Minnesota,. 1994. doi:10.1097/01241398-199407000-00002</a:t>
            </a:r>
          </a:p>
          <a:p>
            <a:r>
              <a:rPr sz="800">
                <a:solidFill>
                  <a:srgbClr val="5A6469"/>
                </a:solidFill>
                <a:latin typeface="Calibri"/>
              </a:rPr>
              <a:t>[r4] Kawamoto K et al. J Pediatr Orthop B. 2006. doi:10.1097/01.bpb.0000191874.69258.0b</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fisis cede antes que el ligamento: el niño fractura donde el adulto se esguinza [r1].</a:t>
            </a:r>
          </a:p>
          <a:p>
            <a:pPr marL="347472" indent="-347472">
              <a:spcAft>
                <a:spcPts val="1400"/>
              </a:spcAft>
              <a:buChar char="•"/>
            </a:pPr>
            <a:r>
              <a:rPr sz="2400">
                <a:solidFill>
                  <a:srgbClr val="263238"/>
                </a:solidFill>
                <a:latin typeface="Calibri"/>
              </a:rPr>
              <a:t>La zona hipertrófica es el eslabón débil de la placa [r2].</a:t>
            </a:r>
          </a:p>
          <a:p>
            <a:pPr marL="347472" indent="-347472">
              <a:spcAft>
                <a:spcPts val="1400"/>
              </a:spcAft>
              <a:buChar char="•"/>
            </a:pPr>
            <a:r>
              <a:rPr sz="2400">
                <a:solidFill>
                  <a:srgbClr val="263238"/>
                </a:solidFill>
                <a:latin typeface="Calibri"/>
              </a:rPr>
              <a:t>Salter-Harris tipo II es el más frecuente en las series poblacionales [r3][r4].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72</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la rodilla del adolescente que «solo» se cayó de la bicicleta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sin datos de ningún paciente real.</a:t>
            </a:r>
          </a:p>
          <a:p>
            <a:pPr marL="347472" indent="-347472">
              <a:spcAft>
                <a:spcPts val="1400"/>
              </a:spcAft>
              <a:buChar char="•"/>
            </a:pPr>
            <a:r>
              <a:rPr sz="2400">
                <a:solidFill>
                  <a:srgbClr val="263238"/>
                </a:solidFill>
                <a:latin typeface="Calibri"/>
              </a:rPr>
              <a:t>Niño de 12 años que cae de la bicicleta y apoya la rodilla derecha.</a:t>
            </a:r>
          </a:p>
          <a:p>
            <a:pPr marL="347472" indent="-347472">
              <a:spcAft>
                <a:spcPts val="1400"/>
              </a:spcAft>
              <a:buChar char="•"/>
            </a:pPr>
            <a:r>
              <a:rPr sz="2400">
                <a:solidFill>
                  <a:srgbClr val="263238"/>
                </a:solidFill>
                <a:latin typeface="Calibri"/>
              </a:rPr>
              <a:t>En urgencias tiene derrame, dolor localizado sobre la fisis distal del fémur y no puede cargar.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72</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tipo de Salter-Harris sugiere el trazo y por qué esta localización exige más cuidado?</a:t>
            </a:r>
          </a:p>
          <a:p>
            <a:pPr marL="347472" indent="-347472">
              <a:spcAft>
                <a:spcPts val="1400"/>
              </a:spcAft>
              <a:buChar char="•"/>
            </a:pPr>
            <a:r>
              <a:rPr sz="2400">
                <a:solidFill>
                  <a:srgbClr val="263238"/>
                </a:solidFill>
                <a:latin typeface="Calibri"/>
              </a:rPr>
              <a:t>2. ¿Aceptas la medida de 1 mm o pides otra imagen? ¿Cuál?</a:t>
            </a:r>
          </a:p>
          <a:p>
            <a:pPr marL="347472" indent="-347472">
              <a:spcAft>
                <a:spcPts val="1400"/>
              </a:spcAft>
              <a:buChar char="•"/>
            </a:pPr>
            <a:r>
              <a:rPr sz="2400">
                <a:solidFill>
                  <a:srgbClr val="263238"/>
                </a:solidFill>
                <a:latin typeface="Calibri"/>
              </a:rPr>
              <a:t>3. Si la imagen avanzada muestra un escalón de 3 mm, ¿qué haces?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72</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Basener CJ et al. J Orthop Trauma. 2009. doi:10.1097/BOT.0b013e3181a4f25b</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 tipo III, intraarticular, en el fémur distal, la localización con peor pronóstico: 52 % de alteración del crecimiento en el metaanálisis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72</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Singh A, Mahajan P, Ruffin J, Galwankar S, Kirkland C. Approach to Suspected Physeal Fractures in the Emergency Department. J Emerg Trauma Shock. 2021;14(4):222-226. doi:10.4103/JETS.JETS_40_21 https://doi.org/10.4103/JETS.JETS_40_21</a:t>
            </a:r>
          </a:p>
          <a:p>
            <a:pPr>
              <a:spcAft>
                <a:spcPts val="800"/>
              </a:spcAft>
            </a:pPr>
            <a:r>
              <a:rPr sz="1200">
                <a:solidFill>
                  <a:srgbClr val="263238"/>
                </a:solidFill>
                <a:latin typeface="Calibri"/>
              </a:rPr>
              <a:t>[r2] Lou M, Knebel A, Eberson J, Eberson C. Pediatric physeal fractures and growth disturbance: current concepts and surgical approaches. World J Pediatr Surg. 2026;9(4):e001187. doi:10.1136/wjps-2026-001187 https://doi.org/10.1136/wjps-2026-001187</a:t>
            </a:r>
          </a:p>
          <a:p>
            <a:pPr>
              <a:spcAft>
                <a:spcPts val="800"/>
              </a:spcAft>
            </a:pPr>
            <a:r>
              <a:rPr sz="1200">
                <a:solidFill>
                  <a:srgbClr val="263238"/>
                </a:solidFill>
                <a:latin typeface="Calibri"/>
              </a:rPr>
              <a:t>[r3] Peterson HA, Madhok R, Benson JT, Ilstrup DM, Melton LJ 3rd. Physeal fractures: Part 1. Epidemiology in Olmsted County, Minnesota, 1979-1988. J Pediatr Orthop. 1994;14(4):423-30. doi:10.1097/01241398-199407000-00002 https://doi.org/10.1097/01241398-199407000-00002</a:t>
            </a:r>
          </a:p>
          <a:p>
            <a:pPr>
              <a:spcAft>
                <a:spcPts val="800"/>
              </a:spcAft>
            </a:pPr>
            <a:r>
              <a:rPr sz="1200">
                <a:solidFill>
                  <a:srgbClr val="263238"/>
                </a:solidFill>
                <a:latin typeface="Calibri"/>
              </a:rPr>
              <a:t>[r4] Kawamoto K, Kim WC, Tsuchida Y, Tsuji Y, Fujioka M, Horii M, et al. Incidence of physeal injuries in Japanese children. J Pediatr Orthop B. 2006;15(2):126-30. doi:10.1097/01.bpb.0000191874.69258.0b https://doi.org/10.1097/01.bpb.0000191874.69258.0b</a:t>
            </a:r>
          </a:p>
          <a:p>
            <a:pPr>
              <a:spcAft>
                <a:spcPts val="800"/>
              </a:spcAft>
            </a:pPr>
            <a:r>
              <a:rPr sz="1200">
                <a:solidFill>
                  <a:srgbClr val="263238"/>
                </a:solidFill>
                <a:latin typeface="Calibri"/>
              </a:rPr>
              <a:t>[r5] Denning JR, Gohel S, Arkader A. Open Reduction and Internal Screw Fixation of Transitional Ankle Fractures in Adolescents. JBJS Essent Surg Tech. 2021;11(4):e19.00070. doi:10.2106/JBJS.ST.19.00070 https://doi.org/10.2106/JBJS.ST.19.00070</a:t>
            </a:r>
          </a:p>
          <a:p>
            <a:pPr>
              <a:spcAft>
                <a:spcPts val="800"/>
              </a:spcAft>
            </a:pPr>
            <a:r>
              <a:rPr sz="1200">
                <a:solidFill>
                  <a:srgbClr val="263238"/>
                </a:solidFill>
                <a:latin typeface="Calibri"/>
              </a:rPr>
              <a:t>[r6] Basener CJ, Mehlman CT, DiPasquale TG. Growth disturbance after distal femoral growth plate fractures in children: a meta-analysis. J Orthop Trauma. 2009;23(9):663-7. doi:10.1097/BOT.0b013e3181a4f25b https://doi.org/10.1097/BOT.0b013e3181a4f25b</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72</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Hasler CC, Foster BK. Secondary tethers after physeal bar resection: a common source of failure? Clin Orthop Relat Res. 2002;(405):242-9. doi:10.1097/00003086-200212000-00031 https://doi.org/10.1097/00003086-200212000-00031</a:t>
            </a:r>
          </a:p>
          <a:p>
            <a:pPr>
              <a:spcAft>
                <a:spcPts val="800"/>
              </a:spcAft>
            </a:pPr>
            <a:r>
              <a:rPr sz="1200">
                <a:solidFill>
                  <a:srgbClr val="263238"/>
                </a:solidFill>
                <a:latin typeface="Calibri"/>
              </a:rPr>
              <a:t>[r8] Khoshhal KI, Kiefer GN. Physeal bridge resection. J Am Acad Orthop Surg. 2005;13(1):47-58. doi:10.5435/00124635-200501000-00007 https://doi.org/10.5435/00124635-200501000-00007</a:t>
            </a:r>
          </a:p>
          <a:p>
            <a:pPr>
              <a:spcAft>
                <a:spcPts val="800"/>
              </a:spcAft>
            </a:pPr>
            <a:r>
              <a:rPr sz="1200">
                <a:solidFill>
                  <a:srgbClr val="263238"/>
                </a:solidFill>
                <a:latin typeface="Calibri"/>
              </a:rPr>
              <a:t>[r9] Boutis K, Plint A, Stimec J, Miller E, Babyn P, Schuh S, et al. Radiograph-Negative Lateral Ankle Injuries in Children: Occult Growth Plate Fracture or Sprain? JAMA Pediatr. 2016;170(1):e154114. doi:10.1001/jamapediatrics.2015.4114 https://doi.org/10.1001/jamapediatrics.2015.4114</a:t>
            </a:r>
          </a:p>
          <a:p>
            <a:pPr>
              <a:spcAft>
                <a:spcPts val="800"/>
              </a:spcAft>
            </a:pPr>
            <a:r>
              <a:rPr sz="1200">
                <a:solidFill>
                  <a:srgbClr val="263238"/>
                </a:solidFill>
                <a:latin typeface="Calibri"/>
              </a:rPr>
              <a:t>[r10] Lohman M, Kivisaari A, Kallio P, Puntila J, Vehmas T, Kivisaari L. Acute paediatric ankle trauma: MRI versus plain radiography. Skeletal Radiol. 2001;30(9):504-11. doi:10.1007/s002560100376 https://doi.org/10.1007/s002560100376</a:t>
            </a:r>
          </a:p>
          <a:p>
            <a:pPr>
              <a:spcAft>
                <a:spcPts val="800"/>
              </a:spcAft>
            </a:pPr>
            <a:r>
              <a:rPr sz="1200">
                <a:solidFill>
                  <a:srgbClr val="263238"/>
                </a:solidFill>
                <a:latin typeface="Calibri"/>
              </a:rPr>
              <a:t>[r11] Stenroos A, Puhakka J, Jalkanen J, Laaksonen T, Kivisaari R, Kosola J, et al. Risk of premature physeal closure in fractures of distal tibia. J Pediatr Orthop B. 2021;30(1):25-31. doi:10.1097/BPB.0000000000000744 https://doi.org/10.1097/BPB.0000000000000744</a:t>
            </a:r>
          </a:p>
          <a:p>
            <a:pPr>
              <a:spcAft>
                <a:spcPts val="800"/>
              </a:spcAft>
            </a:pPr>
            <a:r>
              <a:rPr sz="1200">
                <a:solidFill>
                  <a:srgbClr val="263238"/>
                </a:solidFill>
                <a:latin typeface="Calibri"/>
              </a:rPr>
              <a:t>[r12] Leary JT, Handling M, Talerico M, Yong L, Bowe JA. Physeal fractures of the distal tibia: predictive factors of premature physeal closure and growth arrest. J Pediatr Orthop. 2009;29(4):356-61. doi:10.1097/BPO.0b013e3181a6bfe8 https://doi.org/10.1097/BPO.0b013e3181a6bfe8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72</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Seel EH, Noble S, Clarke NM, Uglow MG. Outcome of distal tibial physeal injuries. J Pediatr Orthop B. 2011;20(4):242-8. doi:10.1097/BPB.0b013e3283467202 https://doi.org/10.1097/BPB.0b013e3283467202</a:t>
            </a:r>
          </a:p>
          <a:p>
            <a:pPr>
              <a:spcAft>
                <a:spcPts val="800"/>
              </a:spcAft>
            </a:pPr>
            <a:r>
              <a:rPr sz="1200">
                <a:solidFill>
                  <a:srgbClr val="263238"/>
                </a:solidFill>
                <a:latin typeface="Calibri"/>
              </a:rPr>
              <a:t>[r14] Barmada A, Gaynor T, Mubarak SJ. Premature physeal closure following distal tibia physeal fractures: a new radiographic predictor. J Pediatr Orthop. 2003;23(6):733-9. doi:10.1097/00004694-200311000-00010 https://doi.org/10.1097/00004694-200311000-00010</a:t>
            </a:r>
          </a:p>
          <a:p>
            <a:pPr>
              <a:spcAft>
                <a:spcPts val="800"/>
              </a:spcAft>
            </a:pPr>
            <a:r>
              <a:rPr sz="1200">
                <a:solidFill>
                  <a:srgbClr val="263238"/>
                </a:solidFill>
                <a:latin typeface="Calibri"/>
              </a:rPr>
              <a:t>[r15] Hooper N, Johnson L, Banting N, Pathy R, Schaeffer EK, Bone JN, et al. Risk Factor Analysis for Growth Arrest in Paediatric Physeal Fractures-A Prospective Study. J Clin Med. 2024;13(10):2946. doi:10.3390/jcm13102946 https://doi.org/10.3390/jcm13102946</a:t>
            </a:r>
          </a:p>
          <a:p>
            <a:pPr>
              <a:spcAft>
                <a:spcPts val="800"/>
              </a:spcAft>
            </a:pPr>
            <a:r>
              <a:rPr sz="1200">
                <a:solidFill>
                  <a:srgbClr val="263238"/>
                </a:solidFill>
                <a:latin typeface="Calibri"/>
              </a:rPr>
              <a:t>[r16] Larsen MC, Bohm KC, Rizkala AR, Ward CM. Outcomes of Nonoperative Treatment of Salter-Harris II Distal Radius Fractures: A Systematic Review. Hand (N Y). 2016;11(1):29-35. doi:10.1177/1558944715614861 https://doi.org/10.1177/1558944715614861</a:t>
            </a:r>
          </a:p>
          <a:p>
            <a:pPr>
              <a:spcAft>
                <a:spcPts val="800"/>
              </a:spcAft>
            </a:pPr>
            <a:r>
              <a:rPr sz="1200">
                <a:solidFill>
                  <a:srgbClr val="263238"/>
                </a:solidFill>
                <a:latin typeface="Calibri"/>
              </a:rPr>
              <a:t>[r17] Ogden JA, Ganey T, Light TR, Southwick WO. The pathology of acute chondro-osseous injury in the child. Yale J Biol Med. 1993;66(3):219-33. https://pubmed.ncbi.nlm.nih.gov/8209558/</a:t>
            </a:r>
          </a:p>
          <a:p>
            <a:pPr>
              <a:spcAft>
                <a:spcPts val="800"/>
              </a:spcAft>
            </a:pPr>
            <a:r>
              <a:rPr sz="1200">
                <a:solidFill>
                  <a:srgbClr val="263238"/>
                </a:solidFill>
                <a:latin typeface="Calibri"/>
              </a:rPr>
              <a:t>[r18] Tzavellas AN, Kenanidis E, Potoupnis M, Pellios S, Tsiridis E, Sayegh F. Interobserver and intraobserver reliability of Salter-Harris classification of physeal injuries. Hippokratia. 2016;20(3):222-226. https://pubmed.ncbi.nlm.nih.gov/29097889/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72</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Charles-Lozoya S, Cobos-Aguilar H, Váldez-Cordova C, de la Parra-Márquez ML, Manilla-Muñoz E, Arriaga-Cazares HE, et al. Peterson vs. Salter Harris physeal fracture classification systems: How consistent are they? Injury. 2026;57(8):113416. doi:10.1016/j.injury.2026.113416 https://doi.org/10.1016/j.injury.2026.113416</a:t>
            </a:r>
          </a:p>
          <a:p>
            <a:pPr>
              <a:spcAft>
                <a:spcPts val="800"/>
              </a:spcAft>
            </a:pPr>
            <a:r>
              <a:rPr sz="1200">
                <a:solidFill>
                  <a:srgbClr val="263238"/>
                </a:solidFill>
                <a:latin typeface="Calibri"/>
              </a:rPr>
              <a:t>[r20] Teo LS, Xiao L, Yeo BKK, Rayapati R, Lim AKS, Hoipo Hui J, et al. Reliability and clinical utility of paediatric ankle fracture classifications : a systematic review. Bone Jt Open. 2026;7(6):777-791. doi:10.1302/2633-1462.76.BJO-2025-0250.R1 https://doi.org/10.1302/2633-1462.76.BJO-2025-0250.R1</a:t>
            </a:r>
          </a:p>
          <a:p>
            <a:pPr>
              <a:spcAft>
                <a:spcPts val="800"/>
              </a:spcAft>
            </a:pPr>
            <a:r>
              <a:rPr sz="1200">
                <a:solidFill>
                  <a:srgbClr val="263238"/>
                </a:solidFill>
                <a:latin typeface="Calibri"/>
              </a:rPr>
              <a:t>[r21] Lippert WC, Owens RF, Wall EJ. Salter-Harris type III fractures of the distal femur: plain radiographs can be deceptive. J Pediatr Orthop. 2010;30(6):598-605. doi:10.1097/BPO.0b013e3181e4f55b https://doi.org/10.1097/BPO.0b013e3181e4f55b</a:t>
            </a:r>
          </a:p>
          <a:p>
            <a:pPr>
              <a:spcAft>
                <a:spcPts val="800"/>
              </a:spcAft>
            </a:pPr>
            <a:r>
              <a:rPr sz="1200">
                <a:solidFill>
                  <a:srgbClr val="263238"/>
                </a:solidFill>
                <a:latin typeface="Calibri"/>
              </a:rPr>
              <a:t>[r22] Bellamy JT, Ward LA, Fletcher ND. Evaluation of pediatric distal femoral physeal fractures and the factors impacting poor outcome requiring further corrective surgery. J Pediatr Orthop B. 2021;30(1):6-12. doi:10.1097/BPB.0000000000000733 https://doi.org/10.1097/BPB.0000000000000733</a:t>
            </a:r>
          </a:p>
          <a:p>
            <a:pPr>
              <a:spcAft>
                <a:spcPts val="800"/>
              </a:spcAft>
            </a:pPr>
            <a:r>
              <a:rPr sz="1200">
                <a:solidFill>
                  <a:srgbClr val="263238"/>
                </a:solidFill>
                <a:latin typeface="Calibri"/>
              </a:rPr>
              <a:t>[r23] Pritchett JW. Longitudinal growth and growth-plate activity in the lower extremity. Clin Orthop Relat Res. 1992;(275):274-9. https://pubmed.ncbi.nlm.nih.gov/1735225/</a:t>
            </a:r>
          </a:p>
          <a:p>
            <a:pPr>
              <a:spcAft>
                <a:spcPts val="800"/>
              </a:spcAft>
            </a:pPr>
            <a:r>
              <a:rPr sz="1200">
                <a:solidFill>
                  <a:srgbClr val="263238"/>
                </a:solidFill>
                <a:latin typeface="Calibri"/>
              </a:rPr>
              <a:t>[r24] Zimmerman R, Rupp G, Barger K, Fang W, Thomas E, Bastrom T, et al. Operative Treatment of Distal Tibial Fractures in Children Managed With Epiphyseal Screws: A Comparison of Outcomes When Screws Are Retained Versus Removed Following Fracture Union. J Pediatr Orthop. 2024;44(7):e588-e591. doi:10.1097/BPO.0000000000002712 https://doi.org/10.1097/BPO.0000000000002712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72</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Arkader A, Warner WC Jr, Horn BD, Shaw RN, Wells L. Predicting the outcome of physeal fractures of the distal femur. J Pediatr Orthop. 2007;27(6):703-8. doi:10.1097/BPO.0b013e3180dca0e5 https://doi.org/10.1097/BPO.0b013e3180dca0e5</a:t>
            </a:r>
          </a:p>
          <a:p>
            <a:pPr>
              <a:spcAft>
                <a:spcPts val="800"/>
              </a:spcAft>
            </a:pPr>
            <a:r>
              <a:rPr sz="1200">
                <a:solidFill>
                  <a:srgbClr val="263238"/>
                </a:solidFill>
                <a:latin typeface="Calibri"/>
              </a:rPr>
              <a:t>[r26] Mann DC, Rajmaira S. Distribution of physeal and nonphyseal fractures in 2,650 long-bone fractures in children aged 0-16 years. J Pediatr Orthop. 1990;10(6):713-6. doi:10.1097/01241398-199011000-00002 https://doi.org/10.1097/01241398-199011000-00002</a:t>
            </a:r>
          </a:p>
          <a:p>
            <a:pPr>
              <a:spcAft>
                <a:spcPts val="800"/>
              </a:spcAft>
            </a:pPr>
            <a:r>
              <a:rPr sz="1200">
                <a:solidFill>
                  <a:srgbClr val="263238"/>
                </a:solidFill>
                <a:latin typeface="Calibri"/>
              </a:rPr>
              <a:t>[r27] Valisena S, De Marco G, Vazquez O, Tabard-Fougère A, Guanziroli-Pralong N, Steiger-Tuc C, et al. Demographic distribution and injury patterns of ankle physeal fractures in children: a retrospective cohort study. Swiss Med Wkly. 2025;155:4265. doi:10.57187/s.4265 https://doi.org/10.57187/s.4265</a:t>
            </a:r>
          </a:p>
          <a:p>
            <a:pPr>
              <a:spcAft>
                <a:spcPts val="800"/>
              </a:spcAft>
            </a:pPr>
            <a:r>
              <a:rPr sz="1200">
                <a:solidFill>
                  <a:srgbClr val="263238"/>
                </a:solidFill>
                <a:latin typeface="Calibri"/>
              </a:rPr>
              <a:t>[r28] Moen CT, Pelker RR. Biomechanical and histological correlations in growth plate failure. J Pediatr Orthop. 1984;4(2):180-4. doi:10.1097/01241398-198403000-00006 https://doi.org/10.1097/01241398-198403000-00006</a:t>
            </a:r>
          </a:p>
          <a:p>
            <a:pPr>
              <a:spcAft>
                <a:spcPts val="800"/>
              </a:spcAft>
            </a:pPr>
            <a:r>
              <a:rPr sz="1200">
                <a:solidFill>
                  <a:srgbClr val="263238"/>
                </a:solidFill>
                <a:latin typeface="Calibri"/>
              </a:rPr>
              <a:t>[r29] Yeung DE, Jia X, Miller CA, Barker SL. Interventions for treating ankle fractures in children. Cochrane Database Syst Rev. 2016;4(4):CD010836. doi:10.1002/14651858.CD010836.pub2 https://doi.org/10.1002/14651858.CD010836.pub2</a:t>
            </a:r>
          </a:p>
          <a:p>
            <a:pPr>
              <a:spcAft>
                <a:spcPts val="800"/>
              </a:spcAft>
            </a:pPr>
            <a:r>
              <a:rPr sz="1200">
                <a:solidFill>
                  <a:srgbClr val="263238"/>
                </a:solidFill>
                <a:latin typeface="Calibri"/>
              </a:rPr>
              <a:t>[r30] Pan Y, Pan Y, Dai T, Xue C, Canavese F, Chen S. Risk factors for the development of premature physeal closure after a McFarland fracture in children. Int Orthop. 2025;49(3):661-669. doi:10.1007/s00264-025-06428-0 https://doi.org/10.1007/s00264-025-06428-0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72</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Kallini JR, Fu EC, Shah AS, Waters PM, Bae DS. Growth Disturbance Following Intra-articular Distal Radius Fractures in the Skeletally Immature Patient. J Pediatr Orthop. 2020;40(10):e910-e915. doi:10.1097/BPO.0000000000001626 https://doi.org/10.1097/BPO.0000000000001626</a:t>
            </a:r>
          </a:p>
          <a:p>
            <a:pPr>
              <a:spcAft>
                <a:spcPts val="800"/>
              </a:spcAft>
            </a:pPr>
            <a:r>
              <a:rPr sz="1200">
                <a:solidFill>
                  <a:srgbClr val="263238"/>
                </a:solidFill>
                <a:latin typeface="Calibri"/>
              </a:rPr>
              <a:t>[r32] Lee J, Värk PR, Mendenhall SD, Chang B, Buttrick E, Shah AS. Physeal Fractures of the Distal Ulna: Incidence and Risk Factors for Premature Growth Arrest. J Pediatr Orthop. 2024;44(3):151-156. doi:10.1097/BPO.0000000000002585 https://doi.org/10.1097/BPO.0000000000002585</a:t>
            </a:r>
          </a:p>
          <a:p>
            <a:pPr>
              <a:spcAft>
                <a:spcPts val="800"/>
              </a:spcAft>
            </a:pPr>
            <a:r>
              <a:rPr sz="1200">
                <a:solidFill>
                  <a:srgbClr val="263238"/>
                </a:solidFill>
                <a:latin typeface="Calibri"/>
              </a:rPr>
              <a:t>[r33] Burdan F, Szumiło J, Korobowicz A, Farooquee R, Patel S, Patel A, et al. Morphology and physiology of the epiphyseal growth plate. Folia Histochem Cytobiol. 2009;47(1):5-16. doi:10.2478/v10042-009-0007-1 https://doi.org/10.2478/v10042-009-0007-1</a:t>
            </a:r>
          </a:p>
          <a:p>
            <a:pPr>
              <a:spcAft>
                <a:spcPts val="800"/>
              </a:spcAft>
            </a:pPr>
            <a:r>
              <a:rPr sz="1200">
                <a:solidFill>
                  <a:srgbClr val="263238"/>
                </a:solidFill>
                <a:latin typeface="Calibri"/>
              </a:rPr>
              <a:t>[r34] Peterson HA. Physeal fractures: Part 2. Two previously unclassified types. J Pediatr Orthop. 1994;14(4):431-8. doi:10.1097/01241398-199407000-00003 https://doi.org/10.1097/01241398-199407000-00003</a:t>
            </a:r>
          </a:p>
          <a:p>
            <a:pPr>
              <a:spcAft>
                <a:spcPts val="800"/>
              </a:spcAft>
            </a:pPr>
            <a:r>
              <a:rPr sz="1200">
                <a:solidFill>
                  <a:srgbClr val="263238"/>
                </a:solidFill>
                <a:latin typeface="Calibri"/>
              </a:rPr>
              <a:t>[r35] Thawrani D, Kuester V, Gabos PG, Kruse RW, Littleton AG, Rogers KJ, et al. Reliability and necessity of computerized tomography in distal tibial physeal injuries. J Pediatr Orthop. 2011;31(7):745-50. doi:10.1097/BPO.0b013e31822d385f https://doi.org/10.1097/BPO.0b013e31822d385f</a:t>
            </a:r>
          </a:p>
          <a:p>
            <a:pPr>
              <a:spcAft>
                <a:spcPts val="800"/>
              </a:spcAft>
            </a:pPr>
            <a:r>
              <a:rPr sz="1200">
                <a:solidFill>
                  <a:srgbClr val="263238"/>
                </a:solidFill>
                <a:latin typeface="Calibri"/>
              </a:rPr>
              <a:t>[r36] Gurkan O, Kozaci N, Colak S, Aydin IE. Diagnostic accuracy of point-of-care ultrasonography in physeal fractures. Am J Emerg Med. 2026;100:198-204. doi:10.1016/j.ajem.2025.12.009 https://doi.org/10.1016/j.ajem.2025.12.009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72</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Tsou PY, Ma YK, Wang YH, Gillon JT, Rafael J, Deanehan JK. Diagnostic accuracy of ultrasound for upper extremity fractures in children: A systematic review and meta-analysis. Am J Emerg Med. 2021;44:383-394. doi:10.1016/j.ajem.2020.04.071 https://doi.org/10.1016/j.ajem.2020.04.071</a:t>
            </a:r>
          </a:p>
          <a:p>
            <a:pPr>
              <a:spcAft>
                <a:spcPts val="800"/>
              </a:spcAft>
            </a:pPr>
            <a:r>
              <a:rPr sz="1200">
                <a:solidFill>
                  <a:srgbClr val="263238"/>
                </a:solidFill>
                <a:latin typeface="Calibri"/>
              </a:rPr>
              <a:t>[r38] Smith BG, Rand F, Jaramillo D, Shapiro F. Early MR imaging of lower-extremity physeal fracture-separations: a preliminary report. J Pediatr Orthop. 1994;14(4):526-33. doi:10.1097/01241398-199407000-00021 https://doi.org/10.1097/01241398-199407000-00021</a:t>
            </a:r>
          </a:p>
          <a:p>
            <a:pPr>
              <a:spcAft>
                <a:spcPts val="800"/>
              </a:spcAft>
            </a:pPr>
            <a:r>
              <a:rPr sz="1200">
                <a:solidFill>
                  <a:srgbClr val="263238"/>
                </a:solidFill>
                <a:latin typeface="Calibri"/>
              </a:rPr>
              <a:t>[r39] Chaclas N, VanEenenaam D, Desai V, Logan J, Mahon SJ, Flynn JM, et al. Digital Eye: Deep Learning for Detecting Physeal Fractures of the Pediatric Distal Radius. J Pediatr Soc North Am. 2026;14:100291. doi:10.1016/j.jposna.2025.100291 https://doi.org/10.1016/j.jposna.2025.100291</a:t>
            </a:r>
          </a:p>
          <a:p>
            <a:pPr>
              <a:spcAft>
                <a:spcPts val="800"/>
              </a:spcAft>
            </a:pPr>
            <a:r>
              <a:rPr sz="1200">
                <a:solidFill>
                  <a:srgbClr val="263238"/>
                </a:solidFill>
                <a:latin typeface="Calibri"/>
              </a:rPr>
              <a:t>[r40] Sailhan F, Chotel F, Guibal AL, Gollogly S, Adam P, Bérard J, et al. Three-dimensional MR imaging in the assessment of physeal growth arrest. Eur Radiol. 2004;14(9):1600-8. doi:10.1007/s00330-004-2319-z https://doi.org/10.1007/s00330-004-2319-z</a:t>
            </a:r>
          </a:p>
          <a:p>
            <a:pPr>
              <a:spcAft>
                <a:spcPts val="800"/>
              </a:spcAft>
            </a:pPr>
            <a:r>
              <a:rPr sz="1200">
                <a:solidFill>
                  <a:srgbClr val="263238"/>
                </a:solidFill>
                <a:latin typeface="Calibri"/>
              </a:rPr>
              <a:t>[r41] Alhassan MS, Park KB, Kim HW, Park H, Park KH. The efficacy of physeal bar resection with guided growth in the treatment of physeal arrest with angular limb deformity. Sci Rep. 2024;14(1):14052. doi:10.1038/s41598-024-64875-y https://doi.org/10.1038/s41598-024-64875-y</a:t>
            </a:r>
          </a:p>
          <a:p>
            <a:pPr>
              <a:spcAft>
                <a:spcPts val="800"/>
              </a:spcAft>
            </a:pPr>
            <a:r>
              <a:rPr sz="1200">
                <a:solidFill>
                  <a:srgbClr val="263238"/>
                </a:solidFill>
                <a:latin typeface="Calibri"/>
              </a:rPr>
              <a:t>[r42] Cottalorda J, Béranger V, Louahem D, Camilleri JP, Launay F, Diméglio A, et al. Salter-Harris Type III and IV medial malleolar fractures: growth arrest: is it a fate? A retrospective study of 48 cases with open reduction. J Pediatr Orthop. 2008;28(6):652-5. doi:10.1097/BPO.0b013e318182f74c https://doi.org/10.1097/BPO.0b013e318182f74c</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72</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Jerome JTJ, Surendran G, Kuppusamy T. Management of pediatric distal radius fractures - A systematic review and meta-analysis. SICOT J. 2026;12:36. doi:10.1051/sicotj/2026032 https://doi.org/10.1051/sicotj/2026032</a:t>
            </a:r>
          </a:p>
          <a:p>
            <a:pPr>
              <a:spcAft>
                <a:spcPts val="800"/>
              </a:spcAft>
            </a:pPr>
            <a:r>
              <a:rPr sz="1200">
                <a:solidFill>
                  <a:srgbClr val="263238"/>
                </a:solidFill>
                <a:latin typeface="Calibri"/>
              </a:rPr>
              <a:t>[r44] Adams AJ, Mahmoud MAH, Wells L, Flynn JM, Arkader A. Physeal fractures of the distal femur: does a lower threshold for surgery lead to better outcomes? J Pediatr Orthop B. 2020;29(1):40-46. doi:10.1097/BPB.0000000000000664 https://doi.org/10.1097/BPB.0000000000000664</a:t>
            </a:r>
          </a:p>
          <a:p>
            <a:pPr>
              <a:spcAft>
                <a:spcPts val="800"/>
              </a:spcAft>
            </a:pPr>
            <a:r>
              <a:rPr sz="1200">
                <a:solidFill>
                  <a:srgbClr val="263238"/>
                </a:solidFill>
                <a:latin typeface="Calibri"/>
              </a:rPr>
              <a:t>[r45] Lurie B, Koff MF, Shah P, Feldmann EJ, Amacker N, Downey-Zayas T, et al. Three-dimensional magnetic resonance imaging of physeal injury: reliability and clinical utility. J Pediatr Orthop. 2014;34(3):239-45. doi:10.1097/BPO.0000000000000104 https://doi.org/10.1097/BPO.0000000000000104</a:t>
            </a:r>
          </a:p>
          <a:p>
            <a:pPr>
              <a:spcAft>
                <a:spcPts val="800"/>
              </a:spcAft>
            </a:pPr>
            <a:r>
              <a:rPr sz="1200">
                <a:solidFill>
                  <a:srgbClr val="263238"/>
                </a:solidFill>
                <a:latin typeface="Calibri"/>
              </a:rPr>
              <a:t>[r46] Xiao H, Li M, Zhu G, Tan Q, Ye W, Wu J, et al. The effectiveness of physeal bar resection with or without Hemi-Epiphysiodesis to treat partial growth arrest. BMC Musculoskelet Disord. 2023;24(1):77. doi:10.1186/s12891-023-06167-6 https://doi.org/10.1186/s12891-023-06167-6</a:t>
            </a:r>
          </a:p>
          <a:p>
            <a:pPr>
              <a:spcAft>
                <a:spcPts val="800"/>
              </a:spcAft>
            </a:pPr>
            <a:r>
              <a:rPr sz="1200">
                <a:solidFill>
                  <a:srgbClr val="263238"/>
                </a:solidFill>
                <a:latin typeface="Calibri"/>
              </a:rPr>
              <a:t>[r47] Georgiadis AG, Gannon NP. Park-Harris Lines. J Am Acad Orthop Surg. 2022;30(23):e1483-e1494. doi:10.5435/JAAOS-D-22-00515 https://doi.org/10.5435/JAAOS-D-22-00515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Lesiones fisarias: de Salter-Harris al arresto que viene después</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