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70.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 Id="rId77" Type="http://schemas.openxmlformats.org/officeDocument/2006/relationships/slide" Target="slides/slide70.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Sheet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Sheet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Sheet13.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por 100 000</c:v>
                </c:pt>
              </c:strCache>
            </c:strRef>
          </c:tx>
          <c:spPr>
            <a:solidFill>
              <a:srgbClr val="0F5F6B"/>
            </a:solidFill>
          </c:spPr>
          <c:cat>
            <c:strRef>
              <c:f>Sheet1!$A$2:$A$5</c:f>
              <c:strCache>
                <c:ptCount val="4"/>
                <c:pt idx="0">
                  <c:v>Reducción cerrada, ≥ 16 años (Ontario)</c:v>
                </c:pt>
                <c:pt idx="1">
                  <c:v>Población general (EE. UU.)</c:v>
                </c:pt>
                <c:pt idx="2">
                  <c:v>10 a 19 años (EE. UU.)</c:v>
                </c:pt>
                <c:pt idx="3">
                  <c:v>Hombres ≤ 20 años, reducción cerrada (Ontario)</c:v>
                </c:pt>
              </c:strCache>
            </c:strRef>
          </c:cat>
          <c:val>
            <c:numRef>
              <c:f>Sheet1!$B$2:$B$5</c:f>
              <c:numCache>
                <c:formatCode>General</c:formatCode>
                <c:ptCount val="4"/>
                <c:pt idx="0">
                  <c:v>2.65</c:v>
                </c:pt>
                <c:pt idx="1">
                  <c:v>5.21</c:v>
                </c:pt>
                <c:pt idx="2">
                  <c:v>6.87</c:v>
                </c:pt>
                <c:pt idx="3">
                  <c:v>7.45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por 100 000</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Sheet1!$A$2:$A$6</c:f>
              <c:strCache>
                <c:ptCount val="5"/>
                <c:pt idx="0">
                  <c:v>Origen flexor común</c:v>
                </c:pt>
                <c:pt idx="1">
                  <c:v>Origen extensor común</c:v>
                </c:pt>
                <c:pt idx="2">
                  <c:v>Colateral medial</c:v>
                </c:pt>
                <c:pt idx="3">
                  <c:v>Cápsula anterior</c:v>
                </c:pt>
                <c:pt idx="4">
                  <c:v>Complejo ligamentario lateral</c:v>
                </c:pt>
              </c:strCache>
            </c:strRef>
          </c:cat>
          <c:val>
            <c:numRef>
              <c:f>Sheet1!$B$2:$B$6</c:f>
              <c:numCache>
                <c:formatCode>General</c:formatCode>
                <c:ptCount val="5"/>
                <c:pt idx="0">
                  <c:v>31</c:v>
                </c:pt>
                <c:pt idx="1">
                  <c:v>39</c:v>
                </c:pt>
                <c:pt idx="2">
                  <c:v>91</c:v>
                </c:pt>
                <c:pt idx="3">
                  <c:v>100</c:v>
                </c:pt>
                <c:pt idx="4">
                  <c:v>100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Sheet1!$A$2:$A$4</c:f>
              <c:strCache>
                <c:ptCount val="3"/>
                <c:pt idx="0">
                  <c:v>Colateral radial</c:v>
                </c:pt>
                <c:pt idx="1">
                  <c:v>Cápsula anterior</c:v>
                </c:pt>
                <c:pt idx="2">
                  <c:v>Articulación ósea</c:v>
                </c:pt>
              </c:strCache>
            </c:strRef>
          </c:cat>
          <c:val>
            <c:numRef>
              <c:f>Sheet1!$B$2:$B$4</c:f>
              <c:numCache>
                <c:formatCode>General</c:formatCode>
                <c:ptCount val="3"/>
                <c:pt idx="0">
                  <c:v>14</c:v>
                </c:pt>
                <c:pt idx="1">
                  <c:v>32</c:v>
                </c:pt>
                <c:pt idx="2">
                  <c:v>55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Sheet1!$A$2:$A$4</c:f>
              <c:strCache>
                <c:ptCount val="3"/>
                <c:pt idx="0">
                  <c:v>Colateral radial</c:v>
                </c:pt>
                <c:pt idx="1">
                  <c:v>Cápsula anterior</c:v>
                </c:pt>
                <c:pt idx="2">
                  <c:v>Articulación ósea</c:v>
                </c:pt>
              </c:strCache>
            </c:strRef>
          </c:cat>
          <c:val>
            <c:numRef>
              <c:f>Sheet1!$B$2:$B$4</c:f>
              <c:numCache>
                <c:formatCode>General</c:formatCode>
                <c:ptCount val="3"/>
                <c:pt idx="0">
                  <c:v>9</c:v>
                </c:pt>
                <c:pt idx="1">
                  <c:v>13</c:v>
                </c:pt>
                <c:pt idx="2">
                  <c:v>75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Sheet1!$A$2:$A$4</c:f>
              <c:strCache>
                <c:ptCount val="3"/>
                <c:pt idx="0">
                  <c:v>Pivot-shift lateral, cadáver (Goldin)</c:v>
                </c:pt>
                <c:pt idx="1">
                  <c:v>Subluxación radiocapitelar posterior, cadáver (Goldin)</c:v>
                </c:pt>
                <c:pt idx="2">
                  <c:v>Estrés ecográfico, dolor lateral crónico (Mahasupachai)</c:v>
                </c:pt>
              </c:strCache>
            </c:strRef>
          </c:cat>
          <c:val>
            <c:numRef>
              <c:f>Sheet1!$B$2:$B$4</c:f>
              <c:numCache>
                <c:formatCode>General</c:formatCode>
                <c:ptCount val="3"/>
                <c:pt idx="0">
                  <c:v>50</c:v>
                </c:pt>
                <c:pt idx="1">
                  <c:v>75</c:v>
                </c:pt>
                <c:pt idx="2">
                  <c:v>69.23</c:v>
                </c:pt>
              </c:numCache>
            </c:numRef>
          </c:val>
        </c:ser>
        <c:ser>
          <c:idx val="1"/>
          <c:order val="1"/>
          <c:tx>
            <c:strRef>
              <c:f>Sheet1!$C$1</c:f>
              <c:strCache>
                <c:ptCount val="1"/>
                <c:pt idx="0">
                  <c:v>Especificidad</c:v>
                </c:pt>
              </c:strCache>
            </c:strRef>
          </c:tx>
          <c:spPr>
            <a:solidFill>
              <a:srgbClr val="D97706"/>
            </a:solidFill>
          </c:spPr>
          <c:cat>
            <c:strRef>
              <c:f>Sheet1!$A$2:$A$4</c:f>
              <c:strCache>
                <c:ptCount val="3"/>
                <c:pt idx="0">
                  <c:v>Pivot-shift lateral, cadáver (Goldin)</c:v>
                </c:pt>
                <c:pt idx="1">
                  <c:v>Subluxación radiocapitelar posterior, cadáver (Goldin)</c:v>
                </c:pt>
                <c:pt idx="2">
                  <c:v>Estrés ecográfico, dolor lateral crónico (Mahasupachai)</c:v>
                </c:pt>
              </c:strCache>
            </c:strRef>
          </c:cat>
          <c:val>
            <c:numRef>
              <c:f>Sheet1!$C$2:$C$4</c:f>
              <c:numCache>
                <c:formatCode>General</c:formatCode>
                <c:ptCount val="3"/>
                <c:pt idx="0">
                  <c:v>85</c:v>
                </c:pt>
                <c:pt idx="1">
                  <c:v>80</c:v>
                </c:pt>
                <c:pt idx="2">
                  <c:v>100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Sheet1!$A$2:$A$5</c:f>
              <c:strCache>
                <c:ptCount val="4"/>
                <c:pt idx="0">
                  <c:v>RM</c:v>
                </c:pt>
                <c:pt idx="1">
                  <c:v>Cajón posterolateral y pivot-shift</c:v>
                </c:pt>
                <c:pt idx="2">
                  <c:v>Pivot-shift con aprensión</c:v>
                </c:pt>
                <c:pt idx="3">
                  <c:v>Estrés ecográfico</c:v>
                </c:pt>
              </c:strCache>
            </c:strRef>
          </c:cat>
          <c:val>
            <c:numRef>
              <c:f>Sheet1!$B$2:$B$5</c:f>
              <c:numCache>
                <c:formatCode>General</c:formatCode>
                <c:ptCount val="4"/>
                <c:pt idx="0">
                  <c:v>54.76</c:v>
                </c:pt>
                <c:pt idx="1">
                  <c:v>76.19</c:v>
                </c:pt>
                <c:pt idx="2">
                  <c:v>78.57</c:v>
                </c:pt>
                <c:pt idx="3">
                  <c:v>90.48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Sheet1!$A$2:$A$6</c:f>
              <c:strCache>
                <c:ptCount val="5"/>
                <c:pt idx="0">
                  <c:v>Rotura completa del colateral medial</c:v>
                </c:pt>
                <c:pt idx="1">
                  <c:v>Lesión osteocondral aguda</c:v>
                </c:pt>
                <c:pt idx="2">
                  <c:v>Rotura completa del colateral lateral</c:v>
                </c:pt>
                <c:pt idx="3">
                  <c:v>Lesión del colateral medial (cualquier grado)</c:v>
                </c:pt>
                <c:pt idx="4">
                  <c:v>Lesión del colateral lateral (cualquier grado)</c:v>
                </c:pt>
              </c:strCache>
            </c:strRef>
          </c:cat>
          <c:val>
            <c:numRef>
              <c:f>Sheet1!$B$2:$B$6</c:f>
              <c:numCache>
                <c:formatCode>General</c:formatCode>
                <c:ptCount val="5"/>
                <c:pt idx="0">
                  <c:v>53.0</c:v>
                </c:pt>
                <c:pt idx="1">
                  <c:v>57.2</c:v>
                </c:pt>
                <c:pt idx="2">
                  <c:v>59.4</c:v>
                </c:pt>
                <c:pt idx="3">
                  <c:v>90.6</c:v>
                </c:pt>
                <c:pt idx="4">
                  <c:v>94.3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Sheet1!$A$2:$A$6</c:f>
              <c:strCache>
                <c:ptCount val="5"/>
                <c:pt idx="0">
                  <c:v>Movilización precoz</c:v>
                </c:pt>
                <c:pt idx="1">
                  <c:v>Inmovilización 1 a 3 semanas</c:v>
                </c:pt>
                <c:pt idx="2">
                  <c:v>Inmovilización 3 semanas o más</c:v>
                </c:pt>
                <c:pt idx="3">
                  <c:v>Reparación o reconstrucción</c:v>
                </c:pt>
                <c:pt idx="4">
                  <c:v>Luxación persistente operada</c:v>
                </c:pt>
              </c:strCache>
            </c:strRef>
          </c:cat>
          <c:val>
            <c:numRef>
              <c:f>Sheet1!$B$2:$B$6</c:f>
              <c:numCache>
                <c:formatCode>General</c:formatCode>
                <c:ptCount val="5"/>
                <c:pt idx="0">
                  <c:v>137</c:v>
                </c:pt>
                <c:pt idx="1">
                  <c:v>129</c:v>
                </c:pt>
                <c:pt idx="2">
                  <c:v>131</c:v>
                </c:pt>
                <c:pt idx="3">
                  <c:v>128</c:v>
                </c:pt>
                <c:pt idx="4">
                  <c:v>90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No quirúrgico, inmovilizado</c:v>
                </c:pt>
                <c:pt idx="1">
                  <c:v>No quirúrgico, movimiento libre</c:v>
                </c:pt>
                <c:pt idx="2">
                  <c:v>Quirúrgico, inmovilizado</c:v>
                </c:pt>
                <c:pt idx="3">
                  <c:v>Quirúrgico, movimiento libre</c:v>
                </c:pt>
              </c:strCache>
            </c:strRef>
          </c:cat>
          <c:val>
            <c:numRef>
              <c:f>Sheet1!$B$2:$B$5</c:f>
              <c:numCache>
                <c:formatCode>General</c:formatCode>
                <c:ptCount val="4"/>
                <c:pt idx="0">
                  <c:v>79</c:v>
                </c:pt>
                <c:pt idx="1">
                  <c:v>91</c:v>
                </c:pt>
                <c:pt idx="2">
                  <c:v>77</c:v>
                </c:pt>
                <c:pt idx="3">
                  <c:v>93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Sheet1!$A$2:$A$6</c:f>
              <c:strCache>
                <c:ptCount val="5"/>
                <c:pt idx="0">
                  <c:v>Inestabilidad subjetiva a 88 meses (Anakwe)</c:v>
                </c:pt>
                <c:pt idx="1">
                  <c:v>Contractura mayor de 30° (Mehlhoff)</c:v>
                </c:pt>
                <c:pt idx="2">
                  <c:v>Dolor residual (Mehlhoff)</c:v>
                </c:pt>
                <c:pt idx="3">
                  <c:v>Rigidez subjetiva a 88 meses (Anakwe)</c:v>
                </c:pt>
                <c:pt idx="4">
                  <c:v>Dolor residual a 88 meses (Anakwe)</c:v>
                </c:pt>
              </c:strCache>
            </c:strRef>
          </c:cat>
          <c:val>
            <c:numRef>
              <c:f>Sheet1!$B$2:$B$6</c:f>
              <c:numCache>
                <c:formatCode>General</c:formatCode>
                <c:ptCount val="5"/>
                <c:pt idx="0">
                  <c:v>8</c:v>
                </c:pt>
                <c:pt idx="1">
                  <c:v>15</c:v>
                </c:pt>
                <c:pt idx="2">
                  <c:v>45</c:v>
                </c:pt>
                <c:pt idx="3">
                  <c:v>56</c:v>
                </c:pt>
                <c:pt idx="4">
                  <c:v>62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Osificación: movilización precoz</c:v>
                </c:pt>
                <c:pt idx="1">
                  <c:v>Osificación: yeso</c:v>
                </c:pt>
                <c:pt idx="2">
                  <c:v>Redislocación: movilización precoz</c:v>
                </c:pt>
                <c:pt idx="3">
                  <c:v>Redislocación: yeso</c:v>
                </c:pt>
              </c:strCache>
            </c:strRef>
          </c:cat>
          <c:val>
            <c:numRef>
              <c:f>Sheet1!$B$2:$B$5</c:f>
              <c:numCache>
                <c:formatCode>General</c:formatCode>
                <c:ptCount val="4"/>
                <c:pt idx="0">
                  <c:v>36</c:v>
                </c:pt>
                <c:pt idx="1">
                  <c:v>54</c:v>
                </c:pt>
                <c:pt idx="2">
                  <c:v>1.3</c:v>
                </c:pt>
                <c:pt idx="3">
                  <c:v>2.2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Atletas, revisión de 9 estudios</c:v>
                </c:pt>
                <c:pt idx="1">
                  <c:v>Deportistas recreativos, mismo deporte</c:v>
                </c:pt>
              </c:strCache>
            </c:strRef>
          </c:cat>
          <c:val>
            <c:numRef>
              <c:f>Sheet1!$B$2:$B$3</c:f>
              <c:numCache>
                <c:formatCode>General</c:formatCode>
                <c:ptCount val="2"/>
                <c:pt idx="0">
                  <c:v>99.3</c:v>
                </c:pt>
                <c:pt idx="1">
                  <c:v>81.8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puntos</c:v>
                </c:pt>
              </c:strCache>
            </c:strRef>
          </c:tx>
          <c:spPr>
            <a:solidFill>
              <a:srgbClr val="0F5F6B"/>
            </a:solidFill>
          </c:spPr>
          <c:cat>
            <c:strRef>
              <c:f>Sheet1!$A$2:$A$5</c:f>
              <c:strCache>
                <c:ptCount val="4"/>
                <c:pt idx="0">
                  <c:v>6 semanas, movilización precoz</c:v>
                </c:pt>
                <c:pt idx="1">
                  <c:v>6 semanas, yeso</c:v>
                </c:pt>
                <c:pt idx="2">
                  <c:v>1 año, movilización precoz</c:v>
                </c:pt>
                <c:pt idx="3">
                  <c:v>1 año, yeso</c:v>
                </c:pt>
              </c:strCache>
            </c:strRef>
          </c:cat>
          <c:val>
            <c:numRef>
              <c:f>Sheet1!$B$2:$B$5</c:f>
              <c:numCache>
                <c:formatCode>General</c:formatCode>
                <c:ptCount val="4"/>
                <c:pt idx="0">
                  <c:v>12</c:v>
                </c:pt>
                <c:pt idx="1">
                  <c:v>19</c:v>
                </c:pt>
                <c:pt idx="2">
                  <c:v>4.0</c:v>
                </c:pt>
                <c:pt idx="3">
                  <c:v>4.2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puntos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Buenos días. Vamos a revisar Luxación simple del codo: reducción, prueba de estabilidad, movimiento precoz y cuándo operar. Es una presentación de unos diez minutos, construida solo con fuentes verificables; cada cifra lleva su referencia al pie de la lámina. Material educativo para profesionales y estudiantes de medicina; no reemplaza el juicio clínico ni la supervisión del tutor.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 es la ruta de la presentación: Definición: qué es "simple", qué es compleja y qué es persistente; Epidemiología: cuánto, a quién y en qué actividad; Mecanismo de lesión: una caída sobre la mano y un anillo que se rompe en cadena; Anatomía estabilizadora: lo óseo, lo ligamentario, la cápsula y los músculos; Variantes por dirección: posterior, posterolateral, posteromedial, medial y otras; Biomecánica: cuánto aporta cada estructura; Clasificación: simple o compleja, dirección, estadios de inestabilidad y gravedad por RM; Diagnóstico: de la deformidad a la decisión; Examen físico: nervios, vasos y pruebas de estabilidad; Imágenes: radiografía, fluoroscopia, RM y ecografía; Algoritmo: del codo luxado a la decisión de mover o de operar; Tratamiento: reducción, movimiento precoz, inmovilización corta y cuándo operar; Técnica: reducir, probar la estabilidad, reparar y proteger; Complicaciones: rigidez, dolor, osificación, inestabilidad y las lesiones asociadas; Pronóstico: qué se le puede prometer al paciente; Rehabilitación: movimiento protegido, posición sobre la cabeza y retorno; Guías y consensos vigentes. Estructura sugerida por el autor para diez minutos: Lámina 1 (0:30): Título, objetivo y aviso: material educativo; no sustituye al juicio clínico, a las guías institucionales ni a la supervisión del tutor. Lámina 2 (1:00): Epidemiología: 5,21 por 100 000 personas-año en Estados Unidos, pico entre los 10 y los 19 años, y 44,5 % en deporte [r3]; reducción cerrada 2,65 por 100 000 en Ontario [r17]. Lámina 3 (1:00): Anatomía estabilizadora: articulación cubitohumeral, haz anterior del colateral medial (cerca de 54 % del valgo) y LUCL [r28]; pronación como protección [r22]. Lámina 4 (1:00): Mecanismo: caída sobre la mano extendida; la lesión avanza en cadena y la RM muestra daño en todos los patrones [r21][r5][r23]. Lámina 5 (1:00): Diagnóstico: examen neurovascular antes y después, radiografías y drop sign [r11][r16]; arteria braquial en 0,3 % a 1,7 % [r14]. Lámina 6 (1:00): Prueba de estabilidad: se luxa antes de 30° a 45° de extensión, y laxitud de 10° o más con peor curso (36,8 % de complicaciones frente a 4,1 %) [r2][r12]. Lámina 7 (2:00): Movimiento precoz frente a yeso: FuncSiE (QuickDASH 12 frente a 19 a las 6 semanas, 4,0 frente a 4,2 al año, trabajo a los 10 frente a 18 días) [r6]; Rafai, rigidez 4 % frente a 19 % [r44]; arco 137° frente a 129° y 131° [r20]. Lámina 8 (1:00): Cuándo operar: el ensayo de Josefsson no mostró ventaja [r47]; reparación lateral, luego medial, y fijador articulado si persiste (42 % de inestabilidad residual con reparación sola) [r2][r8]. Lámina 9 (1:00): Complicaciones y pronóstico: dolor 62 % y rigidez 56 % a 88 meses [r10]; Oxford 91,6 a 19,3 años [r9]; cirugía de estabilización 2,3 % [r18]. Lámina 10 (0:30): Mensajes para llevarse, decisión compartida y referencias.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 solo tuviéramos treinta segundos, esto es lo que hay que llevarse. La luxación simple del codo es la que ocurre sin fractura asociada, salvo avulsiones pequeñas (fuente: Shanghai Medical Doctor Association-Shoulder and Elbow Committee (SMDA-SEC); Lu S y colaboradores, 2025); en el adulto es la segunda articulación grande que más se luxa (fuente: Barco R y colaboradores, 2023), con una incidencia estimada de 5,21 por 100 000 personas-año en Estados Unidos y el mayor riesgo entre los 10 y los 19 años (fuente: Stoneback JW y colaboradores, 2012). Que no haya fractura no significa que haya poco daño: en un metaanálisis de 8 estudios, la RM mostró algún daño del colateral medial en 90,6 % y del lateral en 94,3 % (fuente: Sachinis NP y colaboradores, 2026), y en 64 pacientes la cápsula anterior y el complejo lateral estuvieron afectados en el 100 % (fuente: Schnetzke M y colaboradores, 2021). Tras reducir, la gran mayoría queda estable en el arco de movimiento y se trata sin cirugía; el consenso SMDA-SEC de 2025 recomienda empezar el movimiento dentro de los primeros 7 días (fuente: Shanghai Medical Doctor Association-Shoulder and Elbow Committee (SMDA-SEC); Lu S y colaboradores, 2025). En el ensayo FuncSiE (100 adultos), el QuickDASH al año fue 4,0 con movilización precoz y 4,2 con yeso por 3 semanas, no hubo luxaciones recurrentes, y el grupo móvil volvió a trabajar a los 10 días frente a 18 (fuente: Iordens GI y colaboradores, 2017). El enemigo del codo luxado no es la inestabilidad sino la rigidez: en 52 adultos, el 15 % tuvo contractura en flexión mayor de 30° y la inmovilización prolongada se asoció a peor resultado (fuente: Mehlhoff TL y colaboradores, 1988). Se opera cuando el codo no se mantiene concéntrico en el arco: en una serie de 17 operados por redislocación, la reparación ligamentaria sola dejó 42 % de inestabilidad residual y se recomendó proteger con fijador articulado (fuente: Duckworth AD y colaboradores, 2008). A 19,3 años de media, el resultado tras reducción y movimiento precoz siguió siendo excelente (Oxford 91,6; DASH 5,22) y nadie requirió cirugía tardía por inestabilidad (fuente: Mackinnon T y colaboradores, 2023); aun así, a 88 meses 56 % refería rigidez subjetiva y 62 % dolor (fuente: Anakwe RE y colaboradores, 2011).</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definición: qué es "simple", qué es compleja y qué es persistente. La luxación simple del codo es la pérdida de contacto entre la tróclea humeral y la escotadura troclear del cúbito sin que haya una fractura asociada; se aceptan avulsiones pequeñas de los ligamentos o de la cápsula, que no cuentan como fractura (fuente: Shanghai Medical Doctor Association-Shoulder and Elbow Committee (SMDA-SEC); Lu S y colaboradores, 2025). Si hay una fractura asociada (en el adulto suele ser de la cabeza radial), la luxación se llama compleja (fuente: Acosta Batlle J y colaboradores, 2019), y esa situación necesita otro plan y otro capítulo: el de la luxación con tríada terrible. Simple describe lo óseo. Las partes blandas sufren mucho: en una serie de RM de 64 pacientes, el complejo ligamentario lateral y la cápsula anterior estaban afectados en todos, y el colateral medial en 91 % (fuente: Schnetzke M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Un codo luxado es, en esencia, un codo al que se le rompió el anillo de partes blandas que lo mantiene en su sitio, y el tratamiento consiste en devolverlo a su sitio y proteger lo suficiente ese anillo mientras cicatriza, sin tomar tanto tiempo que se endurezca (explicación habitual). Simple aguda: reducida o reducible, sin fractura (descripción habitual). Simple inestable: tras reducir, el codo vuelve a luxarse o a subluxarse dentro del arco funcional (fuente: Barco R y colaboradores, 2023). Persistente: la luxación que permanece más de 3 semanas sin reducirse; se opera y su resultado es peor (fuente: Shanghai Medical Doctor Association-Shoulder and Elbow Committee (SMDA-SEC); Lu S y colaboradores, 2025) (fuente: Pott CMJM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«Simple, compleja y persistente en una mirada» tiene 3 columnas: Etiqueta, Qué la define, Qué cambia en la conducta. Fila 1: Etiqueta, Simple; Qué la define, Luxación sin fractura; avulsiones pequeñas no cuentan (fuente: Shanghai Medical Doctor Association-Shoulder and Elbow Committee (SMDA-SEC); Lu S y colaboradores, 2025); Qué cambia en la conducta, Reducir, probar estabilidad y mover pronto (fuente: Shanghai Medical Doctor Association-Shoulder and Elbow Committee (SMDA-SEC); Lu S y colaboradores, 2025). Fila 2: Etiqueta, Compleja; Qué la define, Luxación con fractura asociada; en el adulto suele ser de la cabeza radial (fuente: Acosta Batlle J y colaboradores, 2019); Qué cambia en la conducta, Casi siempre exige un plan quirúrgico propio (capítulo de la tríada terrible). Fila 3: Etiqueta, Persistente; Qué la define, Luxación que dura más de 3 semanas (fuente: Shanghai Medical Doctor Association-Shoulder and Elbow Committee (SMDA-SEC); Lu S y colaboradores, 2025); Qué cambia en la conducta, Cirugía; arco final de 90° en la serie agrupada, frente a 137° tras movilización precoz (fuente: Pott CMJM y colaboradores, 2024). (fuente: Acosta Batlle J y colaboradores, 2019) (fuente: Pott CMJM y colaboradores, 2024) (fuente: Shanghai Medical Doctor Association-Shoulder and Elbow Committee (SMDA-SEC); Lu S y colaboradores, 2025). Con esto cerramos definición: qué es "simple", qué es compleja y qué es persistente. Sigamos con epidemiología: cuánto, a quién y en qué actividad.</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epidemiología: cuánto, a quién y en qué actividad. Con la base de urgencias de Estados Unidos (NEISS, 2002 a 2006) se estimó una incidencia de 5,21 por 100 000 personas-año, que corresponde a una estimación ponderada de 36 751 luxaciones agudas en el país, sin diferencia entre sexos (5,26 en hombres frente a 5,16 en mujeres) (fuente: Stoneback JW y colaboradores, 2012). En Ontario, para las luxaciones reducidas de forma cerrada por un médico en mayores de 16 años, la tasa fue de 2,65 por 100 000 personas-año (fuente: Mayne IP y colaboradores, 2015). La revisión de Barco da un rango de 2,9 a 5,1 y la ubica entre 11 % y 28 % de las lesiones del codo (fuente: Barco R y colaboradores, 2023). El riesgo máximo está entre los 10 y los 19 años (6,87 por 100 000 personas-año, 43,5 % de todos los casos) (fuente: Stoneback JW y colaboradores, 2012). En adultos jóvenes, los hombres de 20 años o menos tuvieron una tasa de 7,45, el doble que las mujeres de la misma edad (fuente: Mayne IP y colaboradores, 2015). La edad mediana de quienes necesitaron reducción cerrada fue de 41 años (fuente: Mayne IP y colaboradores, 2015). Un patrón útil para la clínica: las lesiones de alta energía son típicas de hombres jóvenes y las de baja energía de mujeres mayores (fuente: Barco R y colaboradores, 2023). Entre los pacientes de 10 años o más, 474 luxaciones, que equivalen al 44,5 % del total, ocurrieron practicando deporte: fútbol americano, lucha y baloncesto en hombres; gimnasia y patinaje en mujeres (fuente: Stoneback JW y colaboradores, 2012). En deportistas, el codo es la segunda gran articulación que más se luxa, y en una revisión de 9 estudios con 970 atletas, 78,7 % de los 417 con datos de sexo eran hombres, con edad media de 29,6 años (fuente: Albright AS y colaboradores, 2026). Cuando atiendas a un adolescente o adulto joven con un golpe deportivo, o a una mujer mayor tras una caída desde su altura, la luxación de codo debe estar en el diferencial y la radiografía de codo se pide sin esperar (práctica habitual).</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«Incidencia de luxación de codo por 100 000 personas-año» muestra lo siguiente. Hombres ≤ 20 años, reducción cerrada (Ontario): 7.5 por 100 000 (fuente: Mayne IP y colaboradores, 2015). 10 a 19 años (EE. UU.): 6.9 por 100 000 (fuente: Stoneback JW y colaboradores, 2012). Población general (EE. UU.): 5.2 por 100 000 (fuente: Stoneback JW y colaboradores, 2012). Reducción cerrada, ≥ 16 años (Ontario): 2.6 por 100 000 (fuente: Mayne IP y colaboradores, 2015).</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«Cifras de incidencia que debes conocer» tiene 3 columnas: Población, Dato, Fuente. Fila 1: Población, Estados Unidos, urgencias; Dato, 5,21 por 100 000 personas-año; pico en 10 a 19 años (6,87) (fuente: Stoneback JW y colaboradores, 2012); Fuente, NEISS 2002-2006. Fila 2: Población, Ontario, reducciones cerradas ≥ 16 años; Dato, 2,65 por 100 000 personas-año; hombres ≤ 20 años: 7,45 (fuente: Mayne IP y colaboradores, 2015); Fuente, Bases administrativas 1994-2010. Fila 3: Población, Revisión narrativa; Dato, 2,9 a 5,1 por 100 000 por año (fuente: Barco R y colaboradores, 2023); Fuente, Barco 2023. (fuente: Barco R y colaboradores, 2023) (fuente: Mayne IP y colaboradores, 2015) (fuente: Stoneback JW y colaboradores, 2012). Con esto cerramos epidemiología: cuánto, a quién y en qué actividad. Sigamos con mecanismo de lesión: una caída sobre la mano y un anillo que se rompe en cadena.</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mecanismo de lesión: una caída sobre la mano y un anillo que se rompe en cadena. La causa habitual es una caída sobre la mano extendida, en deporte o en un traumatismo de alto impacto (fuente: Barco R y colaboradores, 2023). El modelo clásico es de laboratorio: en 13 codos de cadáver se fueron cortando cápsula y ligamentos y luego se cargó el codo en rotación externa, valgo y compresión axial; 12 terminaron luxados hacia atrás sin que se rompiera el haz anterior del colateral medial, y el desplazamiento medido fue de 34° a 50° de rotación posterolateral y de 5° a 23° de valgo, con el codo cerca de 80° de flexión (fuente: O'Driscoll SW y colaboradores, 1992). De ahí surgió la idea de tres estadios de inestabilidad, en los que la lesión de partes blandas avanza del lado lateral al medial, y la luxación completa es el último de ellos (fuente: O'Driscoll SW y colaboradores, 1992). El modelo de laboratorio no cuadra siempre con el paciente. En 16 RM agudas, ningún colateral medial quedó intacto y casi todos tenían rotura completa del haz anterior, mientras el LUCL a veces se conservó; para los autores, eso sugiere que el valgo rompe primero lo medial y que lo lateral se lesiona después en grado variable, según cuánta energía quede (fuente: Schreiber JJ y colaboradores, 2014).</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15 luxaciones simples, la RM también sugirió que la posterolateral comienza por el lado medial, y la posteromedial por el lateral (fuente: Rhyou IH y colaboradores, 2012). En 64 pacientes con RM en las primeras 3 semanas, 17 % tuvo una lesión más marcada en el lado medial que en el lateral, lo que los autores interpretaron como un "círculo de Horii invertido", es decir, una lesión que parte del lado medial y sigue hacia la cápsula anterior (fuente: Schnetzke M y colaboradores, 2021). La lección de enseñanza: la lesión avanza en cadena alrededor de la articulación, y el orden de esa cadena puede variar de un paciente a otro (fuente: Schnetzke M y colaboradores, 2021) (fuente: Schreiber JJ y colaboradores, 2014). Las lesiones osteocondrales son frecuentes: una revisión las situó en 48,8 % en RM y encontró fracturas osteocondrales posterolaterales del cóndilo en 69,8 % de las luxaciones simples de un estudio (fuente: Barco R y colaboradores, 2023), y un metaanálisis agrupó 57,2 % en dos estudios (fuente: Sachinis NP y colaboradores, 2026). En los modelos de laboratorio, la luxación solo ocurrió cuando la cápsula anterior también estaba rota, además de los colaterales (fuente: Barco R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«Estructuras lesionadas en la RM de 64 luxaciones simples» muestra lo siguiente. Complejo ligamentario lateral: 100 por ciento (fuente: Schnetzke M y colaboradores, 2021). Cápsula anterior: 100 por ciento (fuente: Schnetzke M y colaboradores, 2021). Colateral medial: 91 por ciento (fuente: Schnetzke M y colaboradores, 2021). Origen extensor común: 39 por ciento (fuente: Schnetzke M y colaboradores, 2021). Origen flexor común: 31 por ciento (fuente: Schnetzke M y colaboradores, 2021). Con esto cerramos mecanismo de lesión: una caída sobre la mano y un anillo que se rompe en cadena. Sigamos con anatomía estabilizadora: lo óseo, lo ligamentario, la cápsula y los músculos.</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anatomía estabilizadora: lo óseo, lo ligamentario, la cápsula y los músculos. Bajo una sola cápsula sinovial conviven tres articulaciones: cubitohumeral, radiocapitelar y radiocubital proximal. La flexoextensión depende de las dos primeras, que actúan como bisagra; la pronosupinación, de las dos últimas, que actúan como pivote (fuente: Acosta Batlle J y colaboradores, 2019). Los colaterales la refuerzan en los lados; sus porciones anterior y posterior quedan como las zonas más débiles (fuente: Acosta Batlle J y colaboradores, 2019). Primarios: la articulación cubitohumeral, que aporta cerca de 33 % de la estabilidad en valgo, el haz anterior del complejo colateral medial, que aporta cerca de 54 %, y el LUCL del complejo colateral lateral (fuente: Acosta Batlle J y colaboradores, 2019). Secundarios estáticos: la articulación radiocapitelar, los orígenes tendinosos flexor y extensor comunes y la cápsula (fuente: Acosta Batlle J y colaboradores, 2019). Dinámicos: el ancóneo, el tríceps y el braquial, que comprimen la articulación (fuente: Acosta Batlle J y colaboradores, 2019). De todo el esqueleto del codo, la cubitohumeral es la pieza que más estabiliza, y su aporte domina en los extremos del arco: con menos de 20° o más de 120° de flexión (fuente: Acosta Batlle J y colaboradores, 2019). Entre esos dos valores el peso recae sobre las partes blandas (deducción de enseñanza). Esa es la razón anatómica de que un codo con colaterales rotos se luxe en el medio del arco y no en los extremos (deducción de enseñanza). Tiene tres haces: anterior, posterior y transverso (fuente: Acosta Batlle J y colaboradores, 2019). El haz anterior va de la parte baja del epicóndilo medial al tubérculo sublime de la coronoides; dentro de él, la banda anterior es el freno estático más importante frente al valgo y a la rotación interna (fuente: Acosta Batlle J y colaboradores, 2019).</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haz posterior forma el piso del túnel cubital, por donde pasa el nervio cubital (fuente: Acosta Batlle J y colaboradores, 2019). Lo forman el colateral radial propiamente dicho, el ligamento anular y el LUCL (fuente: Acosta Batlle J y colaboradores, 2019). En la disección no se puede separar dónde nace cada uno en el húmero: colateral radial y LUCL salen juntos de la parte baja del epicóndilo lateral (fuente: Acosta Batlle J y colaboradores, 2019). El LUCL se inserta en la cresta del supinador y es el estabilizador primario frente a la inestabilidad posterolateral rotatoria (fuente: Acosta Batlle J y colaboradores, 2019). En 81 cadáveres, se vio que el LUCL es la rama posterior del colateral radial, que no es isométrico y que el supinador, el ancóneo y el bíceps lo refuerzan sobre todo en pronación (fuente: Hackl M y colaboradores, 2016). El origen extensor común es el estabilizador secundario del lado lateral, con más peso en pronación (fuente: Acosta Batlle J y colaboradores, 2019). El nervio cubital pasa por el túnel cubital, sobre el haz posterior del colateral medial (fuente: Acosta Batlle J y colaboradores, 2019). Del lado lateral, el nervio interóseo posterior viaja dentro del supinador y se aleja del campo con la pronación completa (fuente: Kloen P y colaboradores, 2026). Sobre el codo pasan además el nervio mediano y la arteria braquial, a los que se alude en el bloque de complicaciones (descripción habitual).</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«Quién estabiliza qué» tiene 3 columnas: Estructura, Función, Dato clave. Fila 1: Estructura, Articulación cubitohumeral; Función, Estabilizador óseo primario; Dato clave, Cerca de 33 % del valgo; manda por debajo de 20° y por encima de 120° (fuente: Acosta Batlle J y colaboradores, 2019). Fila 2: Estructura, Haz anterior del colateral medial; Función, Freno del valgo y de la rotación interna; Dato clave, Cerca de 54 % del valgo; banda anterior la más importante (fuente: Acosta Batlle J y colaboradores, 2019). Fila 3: Estructura, LUCL / colateral radial; Función, Freno de la rotación posterolateral; Dato clave, Rama posterior del colateral radial, no isométrico (fuente: Hackl M y colaboradores, 2016). Fila 4: Estructura, Ligamento anular; Función, Estabiliza la articulación radiocubital proximal; Dato clave, Rodea la cabeza radial (fuente: Acosta Batlle J y colaboradores, 2019). Fila 5: Estructura, Origen extensor y flexor comunes; Función, Secundarios estáticos; Dato clave, El extensor pesa más en pronación (fuente: Acosta Batlle J y colaboradores, 2019). Fila 6: Estructura, Ancóneo, tríceps y braquial; Función, Dinámicos; Dato clave, Comprimen la articulación (fuente: Acosta Batlle J y colaboradores, 2019). (fuente: Acosta Batlle J y colaboradores, 2019) (fuente: Hackl M y colaboradores, 2016). Con esto cerramos anatomía estabilizadora: lo óseo, lo ligamentario, la cápsula y los músculos. Sigamos con variantes por dirección: posterior, posterolateral, posteromedial, medial y otras.</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variantes por dirección: posterior, posterolateral, posteromedial, medial y otras. En 64 luxaciones simples estudiadas con radiografía y RM, 53 % fue posterolateral, 41 % posterior y 6 % posteromedial (fuente: Schnetzke M y colaboradores, 2021). La clasificación por dirección reconoce además las luxaciones lateral, medial y divergente (fuente: Acosta Batlle J y colaboradores, 2019). Las raras no tienen series abiertas amplias, por lo que lo que sigue es descriptivo y no cuantitativo. Cho revisó 20 luxaciones posteromediales sin lesión ósea relevante: la RM, hecha en 15, mostró siempre un desgarro importante del complejo lateral y de los extensores, y 17 (85 %) necesitaron cirugía por inestabilidad aguda, la mayoría (14) con reparación lateral sola y 3 con reparación de ambos lados (fuente: Cho CH y colaboradores, 2018). Según la revisión de Barco, la posteromedial termina más veces en quirófano y suma más neuropatía cubital aguda, más osificación heterotópica y un daño de partes blandas mayor, sobre todo lateral (fuente: Barco R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Jockel reunió solo 4 luxaciones mediales simples, todas en mujeres que cayeron desde su altura (fuente: Jockel CR y colaboradores, 2013). Las 4 volvieron antes de 2,5 semanas por inestabilidad o nueva luxación (fuente: Jockel CR y colaboradores, 2013). El nervio cubital fue el otro problema: 2 tenían neuropatía aguda, 3 se descomprimieron y en todas cedieron los síntomas cubitales (fuente: Jockel CR y colaboradores, 2013). En traumatismos de alta energía puede haber lesión asociada del antebrazo o de la muñeca, y por eso se examinan ambos después de reducir (práctica habitual / opinión experta).</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«Patrones de dirección» tiene 3 columnas: Patrón, Frecuencia o rasgo, Qué esperar. Fila 1: Patrón, Posterolateral; Frecuencia o rasgo, 53 % de 64 luxaciones simples (fuente: Schnetzke M y colaboradores, 2021); Qué esperar, Es el patrón de referencia en los estudios de mecanismo (fuente: O'Driscoll SW y colaboradores, 1992) (fuente: Schnetzke M y colaboradores, 2021). Fila 2: Patrón, Posterior pura; Frecuencia o rasgo, 41 % (fuente: Schnetzke M y colaboradores, 2021); Qué esperar, Se reduce en supinación (fuente: O'Driscoll SW y colaboradores, 1992). Fila 3: Patrón, Posteromedial; Frecuencia o rasgo, 6 % (fuente: Schnetzke M y colaboradores, 2021); Qué esperar, Más daño lateral y de origen extensor; 85 % operadas en una serie de 20 (fuente: Cho CH y colaboradores, 2018). Fila 4: Patrón, Medial; Frecuencia o rasgo, Rara; 4 casos en una serie (fuente: Jockel CR y colaboradores, 2013); Qué esperar, Inestabilidad temprana y neuropatía cubital (fuente: Jockel CR y colaboradores, 2013). Fila 5: Patrón, Lateral, divergente; Frecuencia o rasgo, Se reconocen en la clasificación por dirección (fuente: Acosta Batlle J y colaboradores, 2019); Qué esperar, Sin cifras abiertas fiables; cada una merece planificación propia. (fuente: Acosta Batlle J y colaboradores, 2019) (fuente: Cho CH y colaboradores, 2018) (fuente: Jockel CR y colaboradores, 2013) (fuente: O'Driscoll SW y colaboradores, 1992) (fuente: Schnetzke M y colaboradores, 2021). Con esto cerramos variantes por dirección: posterior, posterolateral, posteromedial, medial y otras. Sigamos con biomecánica: cuánto aporta cada estructura.</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biomecánica: cuánto aporta cada estructura. Los estudios de cadáver clásicos permiten ponerles números a las estructuras. Con el codo extendido, colateral medial, cápsula anterior y superficie articular aportan partes iguales contra el valgo; al flexionar a 90°, el colateral medial asume lo que aportaba la cápsula y llega a cerca de 55 % (fuente: Morrey BF y colaboradores, 1983). Contra el varo en extensión, la articulación aporta 55 %, la cápsula anterior 32 % y el colateral radial solo 14 %; a 90°, la articulación sube a 75 %, la cápsula baja a 13 % y el colateral radial queda en 9 % (fuente: Morrey BF y colaboradores, 1983). Ese estudio fue preliminar, con solo 4 especímenes, así que sus porcentajes orientan, no se aplican a ciegas (fuente: Morrey BF y colaboradores, 1983). En un modelo que simulaba el movimiento activo, quitar la cabeza radial con el colateral medial sano no cambió la cinemática; cortar solo el colateral medial abrió el valgo unos 6° a 8°; y cortar ambos dejó el codo groseramente laxo y subluxado (fuente: Morrey BF y colaboradores, 1991). De ahí sale la jerarquía: el colateral medial es el freno primario del valgo y la cabeza radial el secundario (fuente: Morrey BF y colaboradores, 1991). O'Driscoll propuso una regla práctica: si el codo pronado resiste el valgo, el colateral medial se da por sano y la rehabilitación puede arrancar enseguida en una ortesis articulada con el antebrazo en pronación completa (fuente: O'Driscoll SW y colaboradores, 1992). En un modelo de 11 codos con lesión combinada del colateral medial y lateral, el movimiento con el brazo sobre la cabeza reprodujo la cinemática del codo intacto, y por eso esa posición se propone para la movilización precoz (fuente: Manocha RHK y colaboradores, 2022). La explicación mecánica es que, en esa posición, la gravedad deja de separar las superficies articulares y pasa a estabilizarlas (fuente: Schreiber JJ y colaboradores, 2015).</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«Contribución a la estabilidad en varo en extensión completa» muestra lo siguiente. Articulación ósea: 55 por ciento (fuente: Morrey BF y colaboradores, 1983). Cápsula anterior: 32 por ciento (fuente: Morrey BF y colaboradores, 1983). Colateral radial: 14 por ciento (fuente: Morrey BF y colaboradores, 1983).</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«Contribución a la estabilidad en varo a 90° de flexión» muestra lo siguiente. Articulación ósea: 75 por ciento (fuente: Morrey BF y colaboradores, 1983). Cápsula anterior: 13 por ciento (fuente: Morrey BF y colaboradores, 1983). Colateral radial: 9 por ciento (fuente: Morrey BF y colaboradores, 1983). En el documento Word de este tema encontrarás además: Aporte a la estabilidad en valgo (revisión de RM). Con esto cerramos biomecánica: cuánto aporta cada estructura. Sigamos con clasificación: simple o compleja, dirección, estadios de inestabilidad y gravedad por rm.</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clasificación: simple o compleja, dirección, estadios de inestabilidad y gravedad por rm. La primera pregunta siempre es si hay fractura: sin fractura (salvo avulsiones pequeñas) es simple, con fractura es compleja (fuente: Shanghai Medical Doctor Association-Shoulder and Elbow Committee (SMDA-SEC); Lu S y colaboradores, 2025) (fuente: Acosta Batlle J y colaboradores, 2019). Esa pregunta define el camino de todo el capítulo. Posterior, posterolateral, posteromedial, lateral, medial o divergente, según hacia dónde se desplaza el cúbito (fuente: Acosta Batlle J y colaboradores, 2019). Sirve para anticipar el patrón de daño: la posteromedial deja el lado lateral más dañado y se opera más (fuente: Cho CH y colaboradores, 2018). O'Driscoll describió una progresión de tres estadios: la lesión empieza en lo lateral y avanza hacia lo medial, y la luxación completa es el último estadio (fuente: O'Driscoll SW y colaboradores, 1992). A esa progresión de lateral a medial se la conoce como círculo de Horii (fuente: Acosta Batlle J y colaboradores, 2019). Su valor docente es entender que existen subluxaciones intermedias, previas a la luxación, que no se ven en la radiografía del paciente que llega ya reducido (explicación habitual). Con el codo reducido, se prueba el estrés en varo y valgo bajo fluoroscopia: laxitud leve si la angulación es menor de 10°, moderada si es de 10° a 20° e importante si es mayor de 20° o si el codo se vuelve a luxar durante la prueba (fuente: Barco R y colaboradores, 2023) (fuente: Schnetzke M y colaboradores, 2015).</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68 pacientes tratados sin cirugía, la laxitud moderada se asoció a más complicaciones (36,8 % frente a 4,1 %) y a un riesgo 8,4 veces mayor de revisión (fuente: Schnetzke M y colaboradores, 2015). El sistema MEST de Múnich (2026) clasifica las lesiones de partes blandas en grado 1, ligamentario, y grado 2, músculo-ligamentario, con 8 subtipos; el acuerdo entre observadores fue sustancial (kappa de Fleiss 0,690 para el grado y 0,639 para el subtipo), con concordancia exacta de 70,0 % y 43,3 % (fuente: Wackerle AM y colaboradores, 2026). Es muy reciente y solo se probó su fiabilidad en 30 pacientes; falta saber si cambia el resultado (aclaración del autor) (fuente: Wackerle AM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«Cómo se usa cada clasificación» tiene 3 columnas: Clasificación, Categorías, Para qué sirve en la decisión. Fila 1: Clasificación, Simple o compleja; Categorías, Con o sin fractura (fuente: Shanghai Medical Doctor Association-Shoulder and Elbow Committee (SMDA-SEC); Lu S y colaboradores, 2025); Para qué sirve en la decisión, Define si el capítulo aplica o si se pasa a la vía de la luxación compleja. Fila 2: Clasificación, Dirección; Categorías, Posterior, posterolateral, posteromedial, lateral, medial, divergente (fuente: Acosta Batlle J y colaboradores, 2019); Para qué sirve en la decisión, Anticipa el patrón de daño y el riesgo de cirugía (fuente: Cho CH y colaboradores, 2018). Fila 3: Clasificación, Estadios de O'Driscoll; Categorías, Tres estadios de lateral a medial (fuente: O'Driscoll SW y colaboradores, 1992); Para qué sirve en la decisión, Explica la progresión; enseña la inestabilidad parcial. Fila 4: Clasificación, Laxitud por estrés; Categorías, Leve &lt; 10°, moderada 10° a 20°, importante &gt; 20° (fuente: Barco R y colaboradores, 2023); Para qué sirve en la decisión, La moderada predice peor curso sin cirugía (fuente: Schnetzke M y colaboradores, 2015). Fila 5: Clasificación, MEST; Categorías, Grado 1 ligamentario, grado 2 músculo-ligamentario; 8 subtipos (fuente: Wackerle AM y colaboradores, 2026); Para qué sirve en la decisión, Describe gravedad por RM; aún sin uso decisorio. (fuente: Acosta Batlle J y colaboradores, 2019) (fuente: Barco R y colaboradores, 2023) (fuente: Cho CH y colaboradores, 2018) (fuente: O'Driscoll SW y colaboradores, 1992) (fuente: Schnetzke M y colaboradores, 2015) (fuente: Shanghai Medical Doctor Association-Shoulder and Elbow Committee (SMDA-SEC); Lu S y colaboradores, 2025) (fuente: Wackerle AM y colaboradores, 2026). Con esto cerramos clasificación: simple o compleja, dirección, estadios de inestabilidad y gravedad por rm. Sigamos con diagnóstico: de la deformidad a la decisión.</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diagnóstico: de la deformidad a la decisión. Pregunta cómo cayó y con qué energía, qué mano apoyó, si hubo reducción espontánea o maniobras previas en el sitio del accidente, y si ya se había luxado antes (práctica habitual). La caída sobre la mano extendida es el mecanismo típico (fuente: Barco R y colaboradores, 2023). Inspecciona la deformidad, el acortamiento aparente del antebrazo y la posición del olécranon. Antes de reducir se registra el estado neurovascular de la mano completo: pulsos radial y cubital, llenado capilar, color, y función motora y sensitiva de los nervios mediano, radial y cubital (fuente: Carter SJ y colaboradores, 2010).</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lesión arterial es rara, entre 0,3 % y 1,7 % en hospitales, pero la ausencia de pulso, la palidez, la cianosis o el dolor desproporcionado exigen estudio vascular inmediato (fuente: Ayel JE y colaboradores, 2009) (fuente: Carter SJ y colaboradores, 2010). Examina también la muñeca y el antebrazo por si hubiera una lesión asociada (práctica habitual). El consenso SMDA-SEC recomienda radiografías simples en todo codo con sospecha de luxación para descartar que sea simple o para detectar la fractura asociada (fuente: Shanghai Medical Doctor Association-Shoulder and Elbow Committee (SMDA-SEC); Lu S y colaboradores, 2025). Cuando la luxación se pasa por alto en la primera consulta, los resultados funcionales son peores (fuente: Shanghai Medical Doctor Association-Shoulder and Elbow Committee (SMDA-SEC); Lu S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 vuelve a examinar el estado neurovascular (fuente: Carter SJ y colaboradores, 2010) y se repiten las radiografías en dos proyecciones para comprobar que el codo quedó concéntrico (práctica habitual) (fuente: Kloen P y colaboradores, 2026). Se prueba la estabilidad con el paciente despierto o bajo sedación, según se detalla en el siguiente bloque (fuente: Kloen P y colaboradores, 2026) (fuente: Barco R y colaboradores, 2023). Con esto cerramos diagnóstico: de la deformidad a la decisión. Sigamos con examen físico: nervios, vasos y pruebas de estabilidad.</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examen físico: nervios, vasos y pruebas de estabilidad. El examen se documenta antes y después de reducir y se repite a las pocas horas, porque el déficit tardío puede deberse a hematoma, edema o compresión del vendaje (práctica habitual). Palidez, cianosis, ausencia de pulso o un dolor fuera de proporción obligan a pensar en lesión arterial o en síndrome compartimental, y ambas situaciones se tratan como urgencia (fuente: Carter SJ y colaboradores, 2010). En una serie de 9 luxaciones con rotura de la arteria braquial, 3 tuvieron isquemia completa de la mano y 6 un cuadro subagudo; todos los pacientes se evaluaron al menos 2 años, con resultado excelente en 3, bueno en 4 y malo en 2 (fuente: Ayel JE y colaboradores, 2009). Tras reducir, palpa tres puntos: ambos epicóndilos y el vértice del olécranon forman normalmente una línea paralela a la diáfisis humeral; un olécranon que se nota adelantado respecto de esa línea sugiere que la luxación persiste (fuente: Kloen P y colaboradores, 2026). Si el paciente está lo bastante despierto para colaborar, la prueba más útil es pedirle que flexione y extienda el codo y mirar si se sale de nuevo (fuente: Kloen P y colaboradores, 2026). Para la AO, el varo y el valgo no necesitan probarse: como la cápsula y los ligamentos quedan rotos total o casi totalmente en la mayoría de las luxaciones, esa inestabilidad se da por hecha (fuente: Kloen P y colaboradores, 2026). Otros grupos hacen justo lo contrario: prueban varo y valgo bajo fluoroscopia y clasifican la laxitud, porque esa laxitud predice el curso (fuente: Schnetzke M y colaboradores, 2015). Las dos posturas coexisten en la literatura; el criterio común es que el codo que se luxa antes de los últimos 30° a 45° de extensión es inestable (fuente: Barco R y colaboradores, 2023). En la fase crónica o en la sospecha de lesión del LUCL se usan el pivot-shift lateral, el chair sign y el push-up sign. En una serie de 8 pacientes con inestabilidad posterolateral que iban a cirugía, el pivot-shift fue positivo en 3 despiertos y en los 8 bajo anestesia, y el chair sign y el push-up sign fueron positivos en 7 (fuente: Regan W y colaboradores, 2006). En un estudio de cadáveres, la nueva prueba de subluxación radiocapitelar posterior tuvo sensibilidad de 75,0 % y especificidad de 80,0 %, frente a 50,0 % y 85,0 % del pivot-shift (fuente: Goldin AN y colaboradores, 2025). En 42 pacientes con dolor lateral crónico y artroscopia como referencia, la prueba de estrés ecográfica tuvo sensibilidad de 69,23 % y especificidad de 100 %, y una exactitud de 90,48 %, mejor que la RM (54,76 %), el cajón posterolateral y el pivot-shift (76,19 % cada uno) (fuente: Mahasupachai N y colaboradores, 2026). Esos datos vienen de cadáver y de inestabilidad atraumática, no de luxación aguda, por lo que sirven para entender el límite de la exploración y no como validación en este escenario (aclaración del autor).</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«Pruebas de inestabilidad posterolateral: sensibilidad y especificidad» muestra lo siguiente. Pivot-shift lateral, cadáver (Goldin): sensibilidad 50 por ciento y especificidad 85 por ciento (fuente: Goldin AN y colaboradores, 2025). Subluxación radiocapitelar posterior, cadáver (Goldin): sensibilidad 75 por ciento y especificidad 80 por ciento (fuente: Goldin AN y colaboradores, 2025). Estrés ecográfico, dolor lateral crónico (Mahasupachai): sensibilidad 69.2 por ciento y especificidad 100 por ciento (fuente: Mahasupachai N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«Exactitud diagnóstica para inestabilidad posterolateral atraumática» muestra lo siguiente. Estrés ecográfico: 90.5 por ciento (fuente: Mahasupachai N y colaboradores, 2026). Pivot-shift con aprensión: 78.6 por ciento (fuente: Mahasupachai N y colaboradores, 2026). Cajón posterolateral y pivot-shift: 76.2 por ciento (fuente: Mahasupachai N y colaboradores, 2026). RM: 54.8 por ciento (fuente: Mahasupachai N y colaboradores, 2026). Con esto cerramos examen físico: nervios, vasos y pruebas de estabilidad. Sigamos con imágenes: radiografía, fluoroscopia, rm y ecografía.</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imágenes: radiografía, fluoroscopia, rm y ecografía. La radiografía antes de reducir confirma la dirección y descarta la fractura; la de después confirma la concentricidad (fuente: Shanghai Medical Doctor Association-Shoulder and Elbow Committee (SMDA-SEC); Lu S y colaboradores, 2025) (fuente: Kloen P y colaboradores, 2026). Busca minuciosamente avulsiones menores de 2 mm, la impactación posterior del cóndilo (lesión de Osborne-Cotterill) y la subluxación cubitohumeral (fuente: Barco R y colaboradores, 2023). Si el cúbito queda algo separado de la tróclea, Barco enumera cuatro causas: hematoma intraarticular, atonía o rotura muscular (braquial), un intento previo de autorreducción o un tejido óseo o blando interpuesto. Las dos primeras no suelen necesitar cirugía, la autorreducción pide más estudio y el fragmento interpuesto se extrae quirúrgicamente (fuente: Barco R y colaboradores, 2023). Así se llama a la apertura del espacio cubitohumeral que se ve en la lateral de control, sin aplicar estrés; Coonrad la describió comparando 10 luxaciones simples con 20 codos sin trauma y propuso que solo inquieta si sigue presente más allá de la primera radiografía de reducción (fuente: Coonrad RW y colaboradores, 2005). En 68 pacientes tratados sin cirugía, un drop sign positivo o una incongruencia articular elevó el riesgo de complicaciones (OR 15,9) y de cirugía de revisión (OR 10,3) (fuente: Schnetzke M y colaboradores, 2015). Tras una estabilización quirúrgica, en cambio, el signo apareció en 17 % de los casos y desapareció en 1 semana, siempre en pacientes con bloqueo regional, por el retraso en recuperar el tono muscular (fuente: Rhyou IH y colaboradores, 2015). La AO suma otra pista en la lateral: el eje de la diáfisis radial debería cruzar el centro del cóndilo (fuente: Kloen P y colaboradores, 2026). Tras reducir se puede aplicar varo y valgo bajo fluoroscopia para clasificar la laxitud: leve (menor de 10°), moderada (10° o más) o importante (redislocación durante la prueba), con las diferencias de pronóstico comentadas (fuente: Schnetzke M y colaboradores, 2015) (fuente: Barco R y colaboradores, 2023). En un metaanálisis de 8 estudios con 267 pacientes, cualquier lesión del colateral medial fue de 90,6 % y del lateral de 94,3 %, pero la rotura completa agrupada fue de 53,0 % y 59,4 % con gran heterogeneidad, y las lesiones osteocondrales agudas 57,2 % (fuente: Sachinis NP y colaboradores, 2026). Por eso sus autores la reservan para casos concretos, como una estabilidad posreducción dudosa, y no la recomiendan como rutina en el codo estable (fuente: Sachinis NP y colaboradores, 2026). En 16 pacientes con inestabilidad moderada o importante, la concordancia entre la RM y la cirugía fue de 87,5 % del lado medial y 90,9 % del lateral (fuente: Dutto E y colaboradores, 2022). La concordancia entre observadores en la lesión ligamentaria es baja (26,7 % para el medial y 33,3 % para el lateral), y conviene pedir la RM dentro de las 3 semanas posteriores al trauma (fuente: Barco R y colaboradores, 2023). La ecografía con estrés mide la apertura cubitohumeral sin sedación y es más barata que la RM; en cadáver, una laxitud mayor de 4 mm debe despertar la sospecha de inestabilidad subyacente (fuente: Camp CL y colaboradores, 2017) (fuente: Barco R y colaboradores, 2023). Su validación existe en el codo crónico, no en la luxación aguda (fuente: Mahasupachai N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«RM en luxación simple: prevalencia agrupada de hallazgos» muestra lo siguiente. Lesión del colateral lateral (cualquier grado): 94.3 por ciento (fuente: Sachinis NP y colaboradores, 2026). Lesión del colateral medial (cualquier grado): 90.6 por ciento (fuente: Sachinis NP y colaboradores, 2026). Rotura completa del colateral lateral: 59.4 por ciento (fuente: Sachinis NP y colaboradores, 2026). Lesión osteocondral aguda: 57.2 por ciento (fuente: Sachinis NP y colaboradores, 2026). Rotura completa del colateral medial: 53 por ciento (fuente: Sachinis NP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«Qué imagen pedir y para qué» tiene 3 columnas: Imagen, Cuándo, Qué responde. Fila 1: Imagen, Radiografía antes de reducir; Cuándo, Siempre (fuente: Shanghai Medical Doctor Association-Shoulder and Elbow Committee (SMDA-SEC); Lu S y colaboradores, 2025); Qué responde, Dirección y fractura asociada. Fila 2: Imagen, Radiografía después de reducir; Cuándo, Siempre (fuente: Kloen P y colaboradores, 2026) (fuente: Shanghai Medical Doctor Association-Shoulder and Elbow Committee (SMDA-SEC); Lu S y colaboradores, 2025); Qué responde, Concentricidad, drop sign, avulsiones menores de 2 mm (fuente: Barco R y colaboradores, 2023). Fila 3: Imagen, Fluoroscopia con estrés; Cuándo, Si se quiere clasificar la laxitud (fuente: Schnetzke M y colaboradores, 2015); Qué responde, Leve o moderada; guía el seguimiento. Fila 4: Imagen, RM; Cuándo, Selectiva, estabilidad dudosa (fuente: Sachinis NP y colaboradores, 2026); Qué responde, Mapa de colaterales, cápsula y cartílago. Fila 5: Imagen, Ecografía con estrés; Cuándo, Opcional, sin sedación (fuente: Barco R y colaboradores, 2023); Qué responde, Apertura cubitohumeral; sin validación aguda. (fuente: Kloen P y colaboradores, 2026) (fuente: Barco R y colaboradores, 2023) (fuente: Sachinis NP y colaboradores, 2026) (fuente: Schnetzke M y colaboradores, 2015) (fuente: Shanghai Medical Doctor Association-Shoulder and Elbow Committee (SMDA-SEC); Lu S y colaboradores, 2025). Con esto cerramos imágenes: radiografía, fluoroscopia, rm y ecografía. Sigamos con algoritmo: del codo luxado a la decisión de mover o de operar.</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algoritmo: del codo luxado a la decisión de mover o de operar. El algoritmo ordena la conducta ante un adulto con un codo luxado sin fractura aparente. Resume lo que defienden el consenso SMDA-SEC, la revisión crítica de Barco y los estudios de estabilidad (fuente: Shanghai Medical Doctor Association-Shoulder and Elbow Committee (SMDA-SEC); Lu S y colaboradores, 2025) (fuente: Barco R y colaboradores, 2023) (fuente: Schnetzke M y colaboradores, 2015); no sustituye el criterio de tu tutor, y los umbrales (30° a 45° de extensión, 10° de laxitud) provienen de estudios pequeños y retrospectivos, no de ensayos (fuente: Barco R y colaboradores, 2023) (fuente: Schnetzke M y colaboradores, 2015).</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algoritmo «Luxación del codo en el adulto, sin fractura aparente» se lee de arriba hacia abajo. Se parte de: Adulto con deformidad del codo tras una caída. Se hace: Examen neurovascular y radiografías antes de reducir (fuente: Shanghai Medical Doctor Association-Shoulder and Elbow Committee (SMDA-SEC); Lu S y colaboradores, 2025) (fuente: Carter SJ y colaboradores, 2010). Se decide: ¿Sin pulso, pálido o con dolor desproporcionado? Si la respuesta es sí, reducir de inmediato, reevaluar y pedir estudio vascular si persiste (fuente: Carter SJ y colaboradores, 2010) (fuente: Ayel JE y colaboradores, 2009). Si la respuesta es no, ¿hay fractura asociada de cabeza radial, coronoides u olécranon?. Se hace: Reducir de inmediato, reevaluar y pedir estudio vascular si persiste (fuente: Carter SJ y colaboradores, 2010) (fuente: Ayel JE y colaboradores, 2009). Se decide: ¿Hay fractura asociada de cabeza radial, coronoides u olécranon? Si la respuesta es sí, luxación compleja: seguir el capítulo de la tríada terrible y planificar cirugía (fuente: Acosta Batlle J y colaboradores, 2019). Si la respuesta es no, reducción cerrada con analgesia suficiente, sin intentos forzados repetidos (fuente: Mayne IP y colaboradores, 2015) (fuente: Modi CS y colaboradores, 2015). Termina en: Luxación compleja: seguir el capítulo de la tríada terrible y planificar cirugía (fuente: Acosta Batlle J y colaboradores, 2019). Se hace: Reducción cerrada con analgesia suficiente, sin intentos forzados repetidos (fuente: Mayne IP y colaboradores, 2015) (fuente: Modi CS y colaboradores, 2015). Se hace: Neurovascular y radiografías después de reducir (fuente: Kloen P y colaboradores, 2026). Se decide: ¿Concéntrico, sin drop sign persistente ni fragmentos interpuestos? Si la respuesta es no, sospechar tejido interpuesto o fractura osteocondral; imagen avanzada y plan quirúrgico (fuente: Barco R y colaboradores, 2023) (fuente: Coonrad RW y colaboradores, 2005). Si la respuesta es sí, probar el arco: flexoextensión activa y, si se quiere, estrés en varo y valgo bajo fluoroscopia (fuente: Kloen P y colaboradores, 2026) (fuente: Schnetzke M y colaboradores, 2015). Termina en: Sospechar tejido interpuesto o fractura osteocondral; imagen avanzada y plan quirúrgico (fuente: Barco R y colaboradores, 2023) (fuente: Coonrad RW y colaboradores, 2005). Se hace: Probar el arco: flexoextensión activa y, si se quiere, estrés en varo y valgo bajo fluoroscopia (fuente: Kloen P y colaboradores, 2026) (fuente: Schnetzke M y colaboradores, 2015). Se decide: ¿Se luxa antes de los últimos 30° a 45° de extensión? (fuente: Barco R y colaboradores, 2023)? Si la respuesta es sí, considerar reparación del complejo lateral, con lo medial si sigue inestable, y fijador articulado si la inestabilidad persiste (fuente: Barco R y colaboradores, 2023) (fuente: Duckworth AD y colaboradores, 2008). Si la respuesta es no, ¿laxitud de 10° o más en estrés fluoroscópico? (fuente: Schnetzke M y colaboradores, 2015). Termina en: Considerar reparación del complejo lateral, con lo medial si sigue inestable, y fijador articulado si la inestabilidad persiste (fuente: Barco R y colaboradores, 2023) (fuente: Duckworth AD y colaboradores, 2008). Se decide: ¿Laxitud de 10° o más en estrés fluoroscópico? (fuente: Schnetzke M y colaboradores, 2015)? Si la respuesta es sí, movimiento protegido con control en la primera semana y conversación sobre reparación primaria (evidencia dividida) (fuente: Schnetzke M y colaboradores, 2015) (fuente: Breulmann FL y colaboradores, 2024). Si la respuesta es no, movimiento activo dentro de los primeros 7 días, con ortesis o cabestrillo breve (fuente: Shanghai Medical Doctor Association-Shoulder and Elbow Committee (SMDA-SEC); Lu S y colaboradores, 2025) (fuente: Iordens GI y colaboradores, 2017). Termina en: Movimiento protegido con control en la primera semana y conversación sobre reparación primaria (evidencia dividida) (fuente: Schnetzke M y colaboradores, 2015) (fuente: Breulmann FL y colaboradores, 2024). Termina en: Movimiento activo dentro de los primeros 7 días, con ortesis o cabestrillo breve (fuente: Shanghai Medical Doctor Association-Shoulder and Elbow Committee (SMDA-SEC); Lu S y colaboradores, 2025) (fuente: Iordens GI y colaboradores, 2017). Con esto cerramos algoritmo: del codo luxado a la decisión de mover o de operar. Sigamos con tratamiento: reducción, movimiento precoz, inmovilización corta y cuándo operar.</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tratamiento: reducción, movimiento precoz, inmovilización corta y cuándo operar. Tres decisiones separadas: cómo mover (movimiento precoz o yeso), cuánto inmovilizar y cuándo operar. La primera tiene la mejor evidencia; las otras dos, mucha incertidumbre (fuente: Barco R y colaboradores, 2023) (fuente: Shanghai Medical Doctor Association-Shoulder and Elbow Committee (SMDA-SEC); Lu S y colaboradores, 2025). La revisión crítica de Barco halló solo 1 estudio de nivel I y 3 ensayos de nivel II; el resto es nivel III a V (fuente: Barco R y colaboradores, 2023). La revisión Cochrane incluyó 2 ensayos pequeños con 80 participantes en total, sin agrupar sus datos y ambos con problemas metodológicos, y concluyó que no hay evidencia suficiente para elegir el método (fuente: Taylor F y colaboradores, 2012). Lo nuevo es que desde entonces un ensayo mayor (FuncSiE) y varias revisiones sistemáticas apuntan en la misma dirección (fuente: Iordens GI y colaboradores, 2017) (fuente: Pott CMJM y colaboradores, 2024) (fuente: Schubert I y colaboradores, 2021). En FuncSiE, 100 adultos con luxación simple se asignaron a movilización precoz (48) o a yeso por 3 semanas (52) (fuente: Iordens GI y colaboradores, 2017). Al año, el QuickDASH fue 4,0 frente a 4,2, sin diferencia (fuente: Iordens GI y colaboradores, 2017). A las 6 semanas, el grupo móvil tuvo menos discapacidad (QuickDASH 12 frente a 19) y mayor arco de flexoextensión (121° frente a 102°) (fuente: Iordens GI y colaboradores, 2017), y volvió al trabajo a los 10 días frente a 18 (fuente: Iordens GI y colaboradores, 2017). Hubo 12 pacientes con complicaciones, sin relación con el grupo, y ninguna luxación recurrente (fuente: Iordens GI y colaboradores, 2017). Otro ensayo, con 50 luxaciones posteriores puras, halló mejores resultados con movilización precoz (96 % de buenos resultados frente a 81 %) y menos rigidez (4 % frente a 19 %), sin inestabilidad ni recaídas (fuente: Rafai M y colaboradores, 1999). Un análisis de costos del propio FuncSiE calculó €3624 por paciente con movilización precoz frente a €7072 con yeso, aunque esa diferencia no fue estadísticamente significativa (fuente: Van Lieshout EMM y colaboradores, 2020). Las revisiones lo ratifican. En una revisión de 37 artículos con 1081 codos, el arco de flexoextensión promedio fue 137° tras movilización precoz, 129° tras 1 a 3 semanas de inmovilización y 131° tras 3 semanas o más (fuente: Pott CMJM y colaboradores, 2024). En un metaanálisis, el éxito fue 91 % con tratamiento no quirúrgico y movimiento libre, frente a 79 % con inmovilización (fuente: Schubert I y colaboradores, 2021). En otra revisión, la redislocación fue 1,3 % con movilización precoz frente a 2,2 % con yeso, y la osificación heterotópica 36 % frente a 54 % (fuente: Catapano M y colaboradores, 2022). Y el estudio clásico de Mehlhoff, con 52 adultos, ya vinculaba más días de inmovilización con más contractura en flexión y más dolor (fuente: Mehlhoff TL y colaboradores, 1988). El consenso SMDA-SEC recomienda el tratamiento no quirúrgico con movilización precoz dentro de los 7 días, pero deja sin postura, por evidencia escasa o contradictoria, tanto la inmovilización corta de 1 a 3 semanas como la prolongada (fuente: Shanghai Medical Doctor Association-Shoulder and Elbow Committee (SMDA-SEC); Lu S y colaboradores, 2025). En la práctica, los estudios suelen usar un cabestrillo de 5 a 7 días o una férula posterior por unos días o semanas (fuente: Barco R y colaboradores, 2023) (fuente: Schnetzke M y colaboradores, 2015). El costo del movimiento precoz es dolor: en la primera semana, y en las primeras 6, los pacientes que se movilizaron temprano refirieron más dolor (fuente: Barco R y colaboradores, 2023) (fuente: Catapano M y colaboradores, 2022). Conviene decírselo al paciente para que no lo tome como señal de fracaso (práctica habitual). El único ensayo de cirugía frente a no cirugía en luxación simple aleatorizó 30 pacientes examinados bajo anestesia (la inestabilidad era medial en los 30 y además lateral en 16) (fuente: Josefsson PO y colaboradores, 1987). En el quirófano, ambos colaterales aparecieron rotos o arrancados en todos los operados, y en cerca de la mitad también los orígenes musculares; aun así, reparar no dio mejor resultado que no operar (fuente: Josefsson PO y colaboradores, 1987). Una cohorte comparativa de 54 pacientes sin inestabilidad manifiesta halló mejores puntajes y más movimiento con tratamiento funcional, y más complicaciones tras la reparación aguda (fuente: Krticka M y colaboradores, 2018). Una revisión con 228 codos operados por reparación o reconstrucción reportó un arco de 128° (fuente: Pott CMJM y colaboradores, 2024). El consenso tampoco se pronuncia sobre la cirugía, ni sobre si la reparación ligamentaria secundaria conviene antes o después de los 30 días, ni sobre el fijador externo tras reparar, por falta de evidencia consistente (fuente: Shanghai Medical Doctor Association-Shoulder and Elbow Committee (SMDA-SEC); Lu S y colaboradores, 2025). Para Breulmann, la primera línea sigue siendo el tratamiento conservador con trabajo funcional temprano; operar ofrece resultados parecidos cuando la inestabilidad inicial es leve, y la cirugía primaria se justifica ante señales de alarma de inestabilidad persistente, como daño ligamentario grave de ambos lados o inestabilidad moderada a grave en el primer examen (fuente: Breulmann FL y colaboradores, 2024). En 68 pacientes tratados sin cirugía, los que tenían laxitud moderada (10° o más) tuvieron 36,8 % de complicaciones frente a 4,1 %, y un riesgo 8,4 veces mayor de cirugía de revisión (fuente: Schnetzke M y colaboradores, 2015). En otro estudio retrospectivo no aleatorizado, resumido por Barco, los pacientes con laxitud moderada operados tuvieron más resultados excelentes en MEPS (81,8 % frente a 52,6 %) y menos complicaciones (9,1 % frente a 36,8 %), aunque con más cirugías secundarias (21,1 % frente a 0 %) (fuente: Barco R y colaboradores, 2023). Los datos son retrospectivos y los grupos no son comparables por diseño, así que justifican discutir con el paciente más que decidir por él (fuente: Barco R y colaboradores, 2023). Cuando el codo permanece luxado más de 3 semanas, todas las series la operan y el arco final es de 90°, frente a 137° tras movilización precoz (fuente: Pott CMJM y colaboradores, 2024). El consenso insiste en que el diagnóstico temprano es lo que evita esa situación (fuente: Shanghai Medical Doctor Association-Shoulder and Elbow Committee (SMDA-SEC); Lu S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«Arco de flexoextensión final según el tratamiento» muestra lo siguiente. Movilización precoz: 137 ° (fuente: Pott CMJM y colaboradores, 2024). Inmovilización 1 a 3 semanas: 129 ° (fuente: Pott CMJM y colaboradores, 2024). Inmovilización 3 semanas o más: 131 ° (fuente: Pott CMJM y colaboradores, 2024). Reparación o reconstrucción: 128 ° (fuente: Pott CMJM y colaboradores, 2024). Luxación persistente operada: 90 ° (fuente: Pott CMJM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«Tasa de éxito en el metaanálisis de Schubert» muestra lo siguiente. No quirúrgico, inmovilizado: 79 por ciento (fuente: Schubert I y colaboradores, 2021). No quirúrgico, movimiento libre: 91 por ciento (fuente: Schubert I y colaboradores, 2021). Quirúrgico, inmovilizado: 77 por ciento (fuente: Schubert I y colaboradores, 2021). Quirúrgico, movimiento libre: 93 por ciento (fuente: Schubert I y colaboradores, 2021). En el documento Word de este tema encontrarás además: Rigidez en el ensayo de Rafai; Los estudios que sostienen el tratamiento. Con esto cerramos tratamiento: reducción, movimiento precoz, inmovilización corta y cuándo operar. Sigamos con técnica: reducir, probar la estabilidad, reparar y proteger.</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técnica: reducir, probar la estabilidad, reparar y proteger. Es material de estudio para entender el porqué de cada paso; no sustituye al tutor ni a la práctica supervisada. Lo que no tiene estudio que lo respalde se rotula "práctica habitual / opinión experta" y no lleva cifras. El objetivo es reducir con la menor fuerza y el menor número de intentos posible, porque los intentos repetidos se asociaron a reducción fallida y a más liberaciones de contractura, y un caso comunicó una fractura iatrogénica del cuello del radio (fuente: Mayne IP y colaboradores, 2015) (fuente: Modi CS y colaboradores, 2015) (fuente: Ellanti P y colaboradores, 2013).</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una serie retrospectiva de 16 luxaciones posterolaterales, todas se redujeron en urgencias; los 2 fracasos iniciales del método tradicional se resolvieron con una técnica de una sola persona, que además requirió menos sedación, ayuda y material (fuente: Skelley NW y colaboradores, 2015). La base mecánica es la del experimento en cadáver: las luxaciones posteriores se reducen en supinación (fuente: O'Driscoll SW y colaboradores, 1992). Con esto cerramos técnica: reducir, probar la estabilidad, reparar y proteger. Sigamos con complicaciones: rigidez, dolor, osificación, inestabilidad y las lesiones asociadas.</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complicaciones: rigidez, dolor, osificación, inestabilidad y las lesiones asociadas. Es la secuela más frecuente. En el seguimiento de 88 meses de 110 pacientes, 56 % refirió rigidez subjetiva (fuente: Anakwe RE y colaboradores, 2011). En el estudio de Mehlhoff, 15 % tuvo una contractura en flexión mayor de 30° y el riesgo creció con el tiempo de inmovilización (fuente: Mehlhoff TL y colaboradores, 1988). Un 1,2 % de una cohorte de 4878 luxaciones terminó en liberación de contractura, a una mediana de 9 meses, y los intentos múltiples de reducción multiplicaron ese riesgo por 3,71 (HR) (fuente: Modi CS y colaboradores, 2015). A 88 meses, 62 % describió dolor residual (fuente: Anakwe RE y colaboradores, 2011); en la serie de Mehlhoff, 45 % (fuente: Mehlhoff TL y colaboradores, 1988). La pérdida de flexión y el sexo femenino fueron predictores independientes de peor DASH (fuente: Anakwe RE y colaboradores, 2011). La AO la considera común tras el trauma de codo, hasta en 37 %, y los factores que más pesan son la complejidad de la lesión, el grado de daño de partes blandas y la cirugía (fuente: Kloen P y colaboradores, 2026). En la revisión de Catapano apareció en 36 % de los pacientes movilizados precozmente frente a 54 % de los inmovilizados (fuente: Catapano M y colaboradores, 2022). En el seguimiento de 41 pacientes con luxación posterolateral y yeso de 3 semanas, 25 tuvieron osificación ectópica (fuente: Eygendaal D y colaboradores, 2000). La mayoría de las osificaciones pequeñas no necesita cirugía; si limitan el movimiento, se resecan cuando el hueso está maduro, a los 4 a 6 meses (fuente: Kloen P y colaboradores, 2026). La AO descarta la radioterapia preventiva en fracturas recientes, porque en ese contexto llevó a seudoartrosis (fuente: Kloen P y colaboradores, 2026); para la luxación simple, esta búsqueda no halló una profilaxis con respaldo (sin dato verificable). La recurrencia aguda es rara: 1,3 % tras movilización precoz y 2,2 % tras yeso (fuente: Catapano M y colaboradores, 2022). En una población de 4878 luxaciones, 2,3 % necesitó cirugía de estabilización, a una mediana de 1 mes, y 0,1 % un reemplazo (fuente: Modi CS y colaboradores, 2015). La inestabilidad medial residual es más común de lo que se piensa: 24 de 41 pacientes tras la luxación posterolateral la mostraron en radiografías con valgo, y se correlacionó con degeneración, osificación y peor puntaje (fuente: Eygendaal D y colaboradores, 2000). La inestabilidad posterolateral rotatoria crónica nace del LUCL insuficiente tras una luxación y se diagnostica con pivot-shift y signos de aprensión (fuente: Regan W y colaboradores, 2006). En 41 pacientes controlados 9 años después, 21 tenían signos de degeneración articular y, en 20 con RM y artrografía, 7 tenían degeneración generalizada del cartílago y 4 un defecto condral del cóndilo (fuente: Eygendaal D y colaboradores, 2000). La lesión arterial es infrecuente (0,3 % a 1,7 %), pero pasa de rareza a urgencia si no se busca; en 9 casos con rotura de la arteria braquial hubo isquemia completa en 3 (fuente: Ayel JE y colaboradores, 2009). El déficit neurológico se descarta antes y después de reducir, y el síndrome compartimental y la pérdida de pulso exigen actuar de inmediato (fuente: Carter SJ y colaboradores, 2010). En las luxaciones medial y posteromedial aparece más neuropatía cubital aguda (fuente: Barco R y colaboradores, 2023) (fuente: Jockel CR y colaboradores, 2013). Fracturas pequeñas y lesiones osteocondrales pasan inadvertidas, por lo que la radiografía posreducción se examina con cuidado (fuente: Barco R y colaboradores, 2023). La fractura iatrogénica del cuello radial tras intentos repetidos es un riesgo descrito en una adolescente (fuente: Ellanti P y colaboradores, 2013). Si se pierde el diagnóstico y la luxación pasa de 3 semanas, la cirugía alcanza un arco de 90° en la serie agrupada (fuente: Pott CMJM y colaboradores, 2024), y por eso el consenso insiste en el diagnóstico temprano (fuente: Shanghai Medical Doctor Association-Shoulder and Elbow Committee (SMDA-SEC); Lu S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«Secuelas a largo plazo tras la luxación simple» muestra lo siguiente. Dolor residual a 88 meses (Anakwe): 62 por ciento (fuente: Anakwe RE y colaboradores, 2011). Rigidez subjetiva a 88 meses (Anakwe): 56 por ciento (fuente: Anakwe RE y colaboradores, 2011). Dolor residual (Mehlhoff): 45 por ciento (fuente: Mehlhoff TL y colaboradores, 1988). Contractura mayor de 30° (Mehlhoff): 15 por ciento (fuente: Mehlhoff TL y colaboradores, 1988). Inestabilidad subjetiva a 88 meses (Anakwe): 8 por ciento (fuente: Anakwe RE y colaboradores, 2011).</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«Osificación heterotópica y redislocación según el tratamiento (revisión de Catapano)» muestra lo siguiente. Osificación: movilización precoz: 36 por ciento (fuente: Catapano M y colaboradores, 2022). Osificación: yeso: 54 por ciento (fuente: Catapano M y colaboradores, 2022). Redislocación: movilización precoz: 1.3 por ciento (fuente: Catapano M y colaboradores, 2022). Redislocación: yeso: 2.2 por ciento (fuente: Catapano M y colaboradores, 2022). En el documento Word de este tema encontrarás además: Cirugía posterior en 4878 luxaciones reducidas de forma cerrada; Complicaciones, frecuencia y cómo reducir el riesgo. Con esto cerramos complicaciones: rigidez, dolor, osificación, inestabilidad y las lesiones asociadas. Sigamos con pronóstico: qué se le puede prometer al paciente.</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pronóstico: qué se le puede prometer al paciente. Con movilización precoz el QuickDASH fue 12 a las 6 semanas y 4,0 al año, y la mejoría respecto al yeso desapareció al año (fuente: Iordens GI y colaboradores, 2017). En una cohorte de seguimiento largo, con 71 pacientes a 19,3 años de media, el Oxford fue 91,6, el DASH 5,22 y la satisfacción 90,9, sin cirugía tardía por inestabilidad (fuente: Mackinnon T y colaboradores, 2023). En otra, de 110 pacientes a 88 meses, el DASH fue 6,7 y el Oxford 90,3, pero con rigidez, dolor y 8 % de inestabilidad subjetiva (fuente: Anakwe RE y colaboradores, 2011). Eso se resume así: buen resultado funcional, secuelas leves frecuentes. El yeso prolongado, la laxitud moderada que no se detecta, la pérdida de flexión y el sexo femenino se asociaron a peores resultados (fuente: Mehlhoff TL y colaboradores, 1988) (fuente: Schnetzke M y colaboradores, 2015) (fuente: Anakwe RE y colaboradores, 2011). En 41 pacientes con luxación posterolateral, la inestabilidad medial en radiografías de valgo se correlacionó con peor puntaje y dolor persistente (fuente: Eygendaal D y colaboradores, 2000). En una revisión de 9 estudios con 970 atletas, 99,3 % volvió a algún deporte (272 de 274 con datos) a las 11,4 semanas de media, con menos tiempo en los tratados sin cirugía (8,95 semanas frente a 16,3) (fuente: Albright AS y colaboradores, 2026). En deportistas recreativos tras luxación simple, 81,8 % volvió a su deporte previo, a las 21,7 semanas de media, lo que significa que 1 de cada 5 no lo logró (fuente: Nolte PC y colaboradores, 2023). Son series retrospectivas y los operados suelen ser los más inestables, por lo que la comparación entre tratamientos no es limpia (aclaración del autor) (fuente: Albright AS y colaboradores, 2026) (fuente: Nolte PC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«Retorno al deporte tras luxación de codo» muestra lo siguiente. Atletas, revisión de 9 estudios: 99.3 por ciento (fuente: Albright AS y colaboradores, 2026). Deportistas recreativos, mismo deporte: 81.8 por ciento (fuente: Nolte PC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«QuickDASH en el ensayo FuncSiE» muestra lo siguiente. 6 semanas, movilización precoz: 12 puntos (fuente: Iordens GI y colaboradores, 2017). 6 semanas, yeso: 19 puntos (fuente: Iordens GI y colaboradores, 2017). 1 año, movilización precoz: 4 puntos (fuente: Iordens GI y colaboradores, 2017). 1 año, yeso: 4.2 puntos (fuente: Iordens GI y colaboradores, 2017). Con esto cerramos pronóstico: qué se le puede prometer al paciente. Sigamos con rehabilitación: movimiento protegido, posición sobre la cabeza y retorno.</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rehabilitación: movimiento protegido, posición sobre la cabeza y retorno. El consenso recomienda empezar el movimiento activo antes de los 7 días y no define un protocolo único; los estudios usan desde un cabestrillo de 5 a 7 días hasta una férula posterior por unos días o semanas (fuente: Shanghai Medical Doctor Association-Shoulder and Elbow Committee (SMDA-SEC); Lu S y colaboradores, 2025) (fuente: Barco R y colaboradores, 2023). En una serie, todos los pacientes recibieron una férula posterior a 90° de flexión por 2 semanas, con tratamiento funcional en un máximo de 7 días y sin rotación del antebrazo durante las primeras 6 semanas (fuente: Schnetzke M y colaboradores, 2015). La idea es usar la gravedad como estabilizador: con el brazo elevado, el peso del antebrazo comprime la articulación en vez de distraerla. En 27 pacientes con luxación simple, con movimiento iniciado dentro de la primera semana, el arco final fue de 6° a 137° y no hubo inestabilidad recurrente (fuente: Schreiber JJ y colaboradores, 2015).</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cadáveres con lesión de ambos colaterales, el movimiento con el brazo sobre la cabeza reprodujo la cinemática del codo intacto (fuente: Manocha RHK y colaboradores, 2022). El autor principal de la revisión de Barco usa ejercicios sobre la cabeza y evita el estrés en varo, aunque aún no está claro si superan a un programa de pie (fuente: Barco R y colaboradores, 2023). Si la estabilidad en valgo se demuestra con el antebrazo en pronación, la rehabilitación puede empezar en pronación (fuente: O'Driscoll SW y colaboradores, 1992). La pronación estabiliza activamente el codo (fuente: Hackl M y colaboradores, 2016). El trabajo se retomó a los 10 días con movilización precoz frente a 18 con yeso (fuente: Iordens GI y colaboradores, 2017). El deporte se retomó a las 8,95 semanas sin cirugía y a las 16,3 con cirugía (fuente: Albright AS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Antes del retorno, se pide movilidad cercana a la completa, fuerza simétrica y estabilidad clínica (práctica habitual / opinión experta). Dolor creciente después de la primera semana, sensación de que el codo se sale, pérdida progresiva de la extensión o cualquier alteración nerviosa son señales para volver a evaluar y reconsiderar la estabilidad (fuente: Schnetzke M y colaboradores, 2015) (fuente: Carter SJ y colaboradores, 2010). Una rigidez que no mejora a los 4 a 6 meses con osificación visible se evalúa para resección (fuente: Kloen P y colaboradores, 2026). Con esto cerramos rehabilitación: movimiento protegido, posición sobre la cabeza y retorno. Sigamos con guías y consensos vigentes.</a:t>
            </a:r>
          </a:p>
        </p:txBody>
      </p:sp>
      <p:sp>
        <p:nvSpPr>
          <p:cNvPr id="4" name="Slide Number Placeholder 3"/>
          <p:cNvSpPr>
            <a:spLocks noGrp="1"/>
          </p:cNvSpPr>
          <p:nvPr>
            <p:ph type="sldNum" idx="5" sz="quarter"/>
          </p:nvPr>
        </p:nvSpPr>
        <p:spPr/>
      </p:sp>
    </p:spTree>
  </p:cSld>
  <p:clrMapOvr>
    <a:masterClrMapping/>
  </p:clrMapOvr>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guías y consensos vigentes. Las guías y los consensos se suman a la evidencia, no la reemplazan. En esta búsqueda no se abrió una guía de la AAOS, NICE o BOAST específica para la luxación simple del codo; lo que sí hay es: Consenso SMDA-SEC 2025: recomienda movimiento activo precoz en todos los casos y radiografías ante toda sospecha de luxación, y deja sin recomendación, por evidencia escasa o contradictoria, la inmovilización corta o prolongada y la cirugía (fuente: Shanghai Medical Doctor Association-Shoulder and Elbow Committee (SMDA-SEC); Lu S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Revisión crítica de Barco (JSES International, 2023): resume qué es estándar (tratamiento conservador), qué es controvertido (definición de inestabilidad, duración de la inmovilización, indicación quirúrgica) y qué falta (estudios de mayor calidad) (fuente: Barco R y colaboradores, 2023). Cochrane 2012: concluye que no hay evidencia suficiente para elegir un método y señala la duración de la inmovilización como pregunta prioritaria (fuente: Taylor F y colaboradores, 2012).</a:t>
            </a:r>
          </a:p>
        </p:txBody>
      </p:sp>
      <p:sp>
        <p:nvSpPr>
          <p:cNvPr id="4" name="Slide Number Placeholder 3"/>
          <p:cNvSpPr>
            <a:spLocks noGrp="1"/>
          </p:cNvSpPr>
          <p:nvPr>
            <p:ph type="sldNum" idx="5" sz="quarter"/>
          </p:nvPr>
        </p:nvSpPr>
        <p:spPr/>
      </p:sp>
    </p:spTree>
  </p:cSld>
  <p:clrMapOvr>
    <a:masterClrMapping/>
  </p:clrMapOvr>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AO Surgery Reference: páginas de evaluación de la estabilidad, de osificación heterotópica y de abordajes del antebrazo proximal, que se enlazan al final y no se copian (fuente: Kloen P y colaboradores, 2026) (fuente: Kloen P y colaboradores, 2026) (fuente: Kloen P y colaboradores, 2026). Con esto cerramos guías y consensos vigentes. Sigamos con los pilares del tema.</a:t>
            </a:r>
          </a:p>
        </p:txBody>
      </p:sp>
      <p:sp>
        <p:nvSpPr>
          <p:cNvPr id="4" name="Slide Number Placeholder 3"/>
          <p:cNvSpPr>
            <a:spLocks noGrp="1"/>
          </p:cNvSpPr>
          <p:nvPr>
            <p:ph type="sldNum" idx="5" sz="quarter"/>
          </p:nvPr>
        </p:nvSpPr>
        <p:spPr/>
      </p:sp>
    </p:spTree>
  </p:cSld>
  <p:clrMapOvr>
    <a:masterClrMapping/>
  </p:clrMapOvr>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ideas que no se negocian. La secuencia no se negocia: examen neurovascular antes y después de reducir, radiografías antes y después, reducción suave y prueba de estabilidad a través del arco (fuente: Kloen P y colaboradores, 2026) (fuente: Shanghai Medical Doctor Association-Shoulder and Elbow Committee (SMDA-SEC); Lu S y colaboradores, 2025). "Simple" habla del hueso, no de las partes blandas: los dos colaterales y la cápsula anterior casi siempre están lesionados, y por eso el codo puede quedar inestable o rígido (fuente: Schnetzke M y colaboradores, 2021) (fuente: Sachinis NP y colaboradores, 2026). El tratamiento por defecto es no quirúrgico con movimiento activo precoz; el yeso prolongado no añade estabilidad y sí rigidez (fuente: Shanghai Medical Doctor Association-Shoulder and Elbow Committee (SMDA-SEC); Lu S y colaboradores, 2025) (fuente: Iordens GI y colaboradores, 2017) (fuente: Mehlhoff TL y colaboradores, 1988). La estabilidad se decide en el arco: un codo que se luxa antes de los últimos 30° a 45° de extensión se considera inestable, y una laxitud moderada en estrés bajo fluoroscopia (10° o más) predice peor evolución (fuente: Barco R y colaboradores, 2023) (fuente: Schnetzke M y colaboradores, 2015). Si se opera, una secuencia descrita repara primero lo lateral y añade lo medial solo si persiste la inestabilidad (fuente: Barco R y colaboradores, 2023); si aun así falla, se protege con fijador articulado, porque la reparación sola no siempre basta (fuente: Duckworth AD y colaboradores, 2008).</a:t>
            </a:r>
          </a:p>
        </p:txBody>
      </p:sp>
      <p:sp>
        <p:nvSpPr>
          <p:cNvPr id="4" name="Slide Number Placeholder 3"/>
          <p:cNvSpPr>
            <a:spLocks noGrp="1"/>
          </p:cNvSpPr>
          <p:nvPr>
            <p:ph type="sldNum" idx="5" sz="quarter"/>
          </p:nvPr>
        </p:nvSpPr>
        <p:spPr/>
      </p:sp>
    </p:spTree>
  </p:cSld>
  <p:clrMapOvr>
    <a:masterClrMapping/>
  </p:clrMapOvr>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cerrar la parte técnica, lo que no se debe olvidar. Documenta pulsos, llenado capilar y función de los nervios mediano, radial y cubital antes y después de reducir; la lesión arterial asociada se estimó entre 0,3 y 1,7 % (fuente: Ayel JE y colaboradores, 2009) (fuente: Carter SJ y colaboradores, 2010). Radiografías antes y después de reducir: busca avulsiones menores de 2 mm, la lesión de Osborne-Cotterill del cóndilo y la subluxación cubitohumeral (fuente: Barco R y colaboradores, 2023). Si tras reducir el interespacio cubitohumeral queda abierto ("drop sign"), o el codo no queda concéntrico, piensa en tejido interpuesto, hematoma o inestabilidad antes de enviar a casa (fuente: Coonrad RW y colaboradores, 2005) (fuente: Barco R y colaboradores, 2023). No repitas maniobras forzadas: más de 1 intento se asoció a reducción cerrada fallida y a mayor riesgo de liberación posterior de contractura (fuente: Mayne IP y colaboradores, 2015) (fuente: Modi CS y colaboradores, 2015), y un caso en una adolescente describió una fractura iatrogénica del cuello radial tras intentos repetidos (fuente: Ellanti P y colaboradores, 2013). Una luxación que dura más de 3 semanas es persistente y su tratamiento es quirúrgico, con peores resultados que la aguda (fuente: Shanghai Medical Doctor Association-Shoulder and Elbow Committee (SMDA-SEC); Lu S y colaboradores, 2025) (fuente: Pott CMJM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mensajes que quiero que queden. Simple habla del hueso, no de las partes blandas: los colaterales y la cápsula casi siempre están rotos (fuente: Schnetzke M y colaboradores, 2021) (fuente: Sachinis NP y colaboradores, 2026). Reduce con cuidado, prueba el arco y mueve pronto: dentro de los primeros 7 días (fuente: Shanghai Medical Doctor Association-Shoulder and Elbow Committee (SMDA-SEC); Lu S y colaboradores, 2025) (fuente: Iordens GI y colaboradores, 2017). La inmovilización prolongada no añade estabilidad y sí rigidez (fuente: Catapano M y colaboradores, 2022) (fuente: Mehlhoff TL y colaboradores, 1988). La cirugía es para el codo que no se mantiene concéntrico en el arco; la reparación sola no siempre basta (fuente: Barco R y colaboradores, 2023) (fuente: Duckworth AD y colaboradores, 2008). Examina y registra el estado neurovascular antes y después (fuente: Ayel JE y colaboradores, 2009) (fuente: Carter SJ y colaboradores, 2010).</a:t>
            </a:r>
          </a:p>
        </p:txBody>
      </p:sp>
      <p:sp>
        <p:nvSpPr>
          <p:cNvPr id="4" name="Slide Number Placeholder 3"/>
          <p:cNvSpPr>
            <a:spLocks noGrp="1"/>
          </p:cNvSpPr>
          <p:nvPr>
            <p:ph type="sldNum" idx="5" sz="quarter"/>
          </p:nvPr>
        </p:nvSpPr>
        <p:spPr/>
      </p:sp>
    </p:spTree>
  </p:cSld>
  <p:clrMapOvr>
    <a:masterClrMapping/>
  </p:clrMapOvr>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 palabras clave del tema. luxación de codo · luxación simple · luxación compleja · luxación posterolateral · inestabilidad posterolateral rotatoria · ligamento colateral cubital lateral · complejo ligamentario lateral · colateral medial · cápsula anterior · círculo de lesión progresiva · movilización precoz · FuncSiE · drop sign · prueba de estabilidad · pivot-shift · fijador articulado · osificación heterotópica · rigidez del codo · overhead · Osborne-Cotterill.</a:t>
            </a:r>
          </a:p>
        </p:txBody>
      </p:sp>
      <p:sp>
        <p:nvSpPr>
          <p:cNvPr id="4" name="Slide Number Placeholder 3"/>
          <p:cNvSpPr>
            <a:spLocks noGrp="1"/>
          </p:cNvSpPr>
          <p:nvPr>
            <p:ph type="sldNum" idx="5" sz="quarter"/>
          </p:nvPr>
        </p:nvSpPr>
        <p:spPr/>
      </p:sp>
    </p:spTree>
  </p:cSld>
  <p:clrMapOvr>
    <a:masterClrMapping/>
  </p:clrMapOvr>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recordar, en pocas palabras. Reduce, prueba el arco y mueve pronto: esa secuencia evita la rigidez (fuente: Iordens GI y colaboradores, 2017). El colateral medial casi nunca queda intacto en una luxación aguda (fuente: Schreiber JJ y colaboradores, 2014). El arco final fue 137° con movilización precoz y 131° con 3 semanas o más de yeso (fuente: Pott CMJM y colaboradores, 2024). Se considera inestable si se luxa antes de los últimos 30° a 45° de extensión (fuente: Barco R y colaboradores, 2023). El LUCL frena la rotación posterolateral; la pronación lo ayuda (fuente: Acosta Batlle J y colaboradores, 2019) (fuente: Hackl M y colaboradores, 2016). Un pivot-shift negativo despierto no excluye inestabilidad posterolateral (fuente: Regan W y colaboradores, 2006). Drop sign que persiste tras la primera radiografía de reducción: sospecha inestabilidad (fuente: Coonrad RW y colaboradores, 2005). Persistente es la luxación de más de 3 semanas, y se opera (fuente: Shanghai Medical Doctor Association-Shoulder and Elbow Committee (SMDA-SEC); Lu S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 un caso didáctico, inventado como tal; no corresponde a un paciente real. Presentación del caso. Caso didáctico inventado, sin datos de pacientes reales. Hombre de 26 años, sano, diestro, que cae en un partido de fútbol sobre la mano derecha con el codo casi extendido. Llega con dolor intenso, deformidad del codo, acortamiento aparente del antebrazo y el codo flexionado. Pulso radial presente, llenado capilar normal, sensibilidad conservada, movilidad de dedos normal. La radiografía muestra una luxación posterolateral del codo sin fractura visible. Pregunta si podrá volver a jugar en el torneo del mes próximo.</a:t>
            </a:r>
          </a:p>
        </p:txBody>
      </p:sp>
      <p:sp>
        <p:nvSpPr>
          <p:cNvPr id="4" name="Slide Number Placeholder 3"/>
          <p:cNvSpPr>
            <a:spLocks noGrp="1"/>
          </p:cNvSpPr>
          <p:nvPr>
            <p:ph type="sldNum" idx="5" sz="quarter"/>
          </p:nvPr>
        </p:nvSpPr>
        <p:spPr/>
      </p:sp>
    </p:spTree>
  </p:cSld>
  <p:clrMapOvr>
    <a:masterClrMapping/>
  </p:clrMapOvr>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Antes de la resolución, discutamos estas preguntas. ¿Qué documentas antes de reducir y por qué?. ¿Qué radiografías necesitas y qué buscas en la posreducción?. Tras reducir, ¿cómo pruebas la estabilidad?. El codo se mantiene concéntrico en todo el arco, con laxitud leve bajo fluoroscopia. ¿Qué tratamiento eliges y cuándo empieza el movimiento?. Si el codo se luxara de nuevo cuando aún falta mucho para la extensión completa, ¿qué cambiaría?. ¿Qué le dices sobre dolor, rigidez, secuelas y retorno al deporte?.</a:t>
            </a:r>
          </a:p>
        </p:txBody>
      </p:sp>
      <p:sp>
        <p:nvSpPr>
          <p:cNvPr id="4" name="Slide Number Placeholder 3"/>
          <p:cNvSpPr>
            <a:spLocks noGrp="1"/>
          </p:cNvSpPr>
          <p:nvPr>
            <p:ph type="sldNum" idx="5" sz="quarter"/>
          </p:nvPr>
        </p:nvSpPr>
        <p:spPr/>
      </p:sp>
    </p:spTree>
  </p:cSld>
  <p:clrMapOvr>
    <a:masterClrMapping/>
  </p:clrMapOvr>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Así se resuelve el caso. Antes de reducir registras pulsos, llenado capilar y función de los nervios mediano, radial y cubital, porque la lesión arterial es rara (0,3 % a 1,7 %) pero urgente (fuente: Ayel JE y colaboradores, 2009) (fuente: Carter SJ y colaboradores, 2010). Necesitas radiografías antes y después; en la posreducción buscas concentricidad, avulsiones menores de 2 mm, la lesión de Osborne-Cotterill y un drop sign persistente (fuente: Barco R y colaboradores, 2023) (fuente: Coonrad RW y colaboradores, 2005). La estabilidad se prueba pidiéndole flexoextensión activa; si se luxa antes de los últimos 30° a 45° de extensión, es inestable (fuente: Kloen P y colaboradores, 2026) (fuente: Barco R y colaboradores, 2023). Si el codo se mantiene concéntrico con laxitud leve, el tratamiento por defecto es movimiento activo precoz dentro de los primeros 7 días (fuente: Shanghai Medical Doctor Association-Shoulder and Elbow Committee (SMDA-SEC); Lu S y colaboradores, 2025), con un buen respaldo en ensayos: QuickDASH de 4,0 frente a 4,2 al año, sin luxaciones recurrentes, y vuelta al trabajo a los 10 días frente a 18 (fuente: Iordens GI y colaboradores, 2017). Si se hubiera luxado cuando aún le faltaban más de 45° para la extensión completa, el codo sería inestable según el criterio de 30° a 45° (fuente: Barco R y colaboradores, 2023), y se consideraría la reparación del complejo lateral, con el lado medial si persiste la inestabilidad y un fijador articulado si falla (fuente: Barco R y colaboradores, 2023) (fuente: Duckworth AD y colaboradores, 2008). Al paciente le explicas que el movimiento precoz duele más al inicio (fuente: Barco R y colaboradores, 2023), que a 88 meses 56 % de los pacientes refiere rigidez subjetiva y 62 % dolor residual (fuente: Anakwe RE y colaboradores, 2011), y que en atletas 99,3 % volvió a algún deporte a las 11,4 semanas de media, con menos tiempo sin cirugía (fuente: Albright AS y colaboradores, 2026); no se promete una fecha, se dice que el retorno al torneo depende de la movilidad, la fuerza y la estabilidad. Reducir bien, probar el arco y mover pronto es lo que mejor funciona; operar es para el codo que no se mantiene en su sitio (fuente: Shanghai Medical Doctor Association-Shoulder and Elbow Committee (SMDA-SEC); Lu S y colaboradores, 2025) (fuente: Barco R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chart" Target="../charts/char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 Id="rId3" Type="http://schemas.openxmlformats.org/officeDocument/2006/relationships/chart" Target="../charts/char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 Id="rId3" Type="http://schemas.openxmlformats.org/officeDocument/2006/relationships/chart" Target="../charts/char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 Id="rId3" Type="http://schemas.openxmlformats.org/officeDocument/2006/relationships/chart" Target="../charts/char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 Id="rId3" Type="http://schemas.openxmlformats.org/officeDocument/2006/relationships/chart" Target="../charts/char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 Id="rId3" Type="http://schemas.openxmlformats.org/officeDocument/2006/relationships/chart" Target="../charts/char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 Id="rId3" Type="http://schemas.openxmlformats.org/officeDocument/2006/relationships/chart" Target="../charts/char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 Id="rId3" Type="http://schemas.openxmlformats.org/officeDocument/2006/relationships/chart" Target="../charts/chart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 Id="rId3" Type="http://schemas.openxmlformats.org/officeDocument/2006/relationships/chart" Target="../charts/chart9.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 Id="rId3" Type="http://schemas.openxmlformats.org/officeDocument/2006/relationships/chart" Target="../charts/chart10.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 Id="rId3" Type="http://schemas.openxmlformats.org/officeDocument/2006/relationships/chart" Target="../charts/chart1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 Id="rId3" Type="http://schemas.openxmlformats.org/officeDocument/2006/relationships/chart" Target="../charts/chart1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 Id="rId3" Type="http://schemas.openxmlformats.org/officeDocument/2006/relationships/chart" Target="../charts/chart1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0.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3" name="Rectangle 2"/>
          <p:cNvSpPr/>
          <p:nvPr/>
        </p:nvSpPr>
        <p:spPr>
          <a:xfrm>
            <a:off x="0" y="0"/>
            <a:ext cx="12191695"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itle 1"/>
          <p:cNvSpPr>
            <a:spLocks noGrp="1"/>
          </p:cNvSpPr>
          <p:nvPr>
            <p:ph type="title"/>
          </p:nvPr>
        </p:nvSpPr>
        <p:spPr>
          <a:xfrm>
            <a:off x="822960" y="2011680"/>
            <a:ext cx="10607040" cy="1645920"/>
          </a:xfrm>
        </p:spPr>
        <p:txBody>
          <a:bodyPr wrap="square" anchor="b"/>
          <a:lstStyle/>
          <a:p>
            <a:pPr algn="l"/>
            <a:r>
              <a:rPr sz="4400" b="1">
                <a:solidFill>
                  <a:srgbClr val="FFFFFF"/>
                </a:solidFill>
                <a:latin typeface="Calibri"/>
              </a:rPr>
              <a:t>Luxación simple del codo: del anillo de partes blandas a la decisión de mover, con la evidencia abierta</a:t>
            </a:r>
          </a:p>
        </p:txBody>
      </p:sp>
      <p:sp>
        <p:nvSpPr>
          <p:cNvPr id="4" name="TextBox 3"/>
          <p:cNvSpPr txBox="1"/>
          <p:nvPr/>
        </p:nvSpPr>
        <p:spPr>
          <a:xfrm>
            <a:off x="822960" y="3840480"/>
            <a:ext cx="10607040" cy="731520"/>
          </a:xfrm>
          <a:prstGeom prst="rect">
            <a:avLst/>
          </a:prstGeom>
          <a:noFill/>
        </p:spPr>
        <p:txBody>
          <a:bodyPr wrap="square">
            <a:spAutoFit/>
          </a:bodyPr>
          <a:lstStyle/>
          <a:p>
            <a:r>
              <a:rPr sz="2000" b="0">
                <a:solidFill>
                  <a:srgbClr val="FFFFFF"/>
                </a:solidFill>
                <a:latin typeface="Calibri"/>
              </a:rPr>
              <a:t>Revisión de tema · trauma-adulto · antebrazo-proximal · R1-R3</a:t>
            </a:r>
          </a:p>
        </p:txBody>
      </p:sp>
      <p:sp>
        <p:nvSpPr>
          <p:cNvPr id="5" name="TextBox 4"/>
          <p:cNvSpPr txBox="1"/>
          <p:nvPr/>
        </p:nvSpPr>
        <p:spPr>
          <a:xfrm>
            <a:off x="822960" y="5943600"/>
            <a:ext cx="10607040" cy="548640"/>
          </a:xfrm>
          <a:prstGeom prst="rect">
            <a:avLst/>
          </a:prstGeom>
          <a:noFill/>
        </p:spPr>
        <p:txBody>
          <a:bodyPr wrap="square">
            <a:spAutoFit/>
          </a:bodyPr>
          <a:lstStyle/>
          <a:p>
            <a:r>
              <a:rPr sz="1100" b="0">
                <a:solidFill>
                  <a:srgbClr val="FFFFFF"/>
                </a:solidFill>
                <a:latin typeface="Calibri"/>
              </a:rPr>
              <a:t>Material educativo para profesionales y estudiantes de medicina; no reemplaza el juicio clínico ni la supervisión del tutor. Actualizado: 2026-10-30.</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Agenda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1. Definición: qué es "simple", qué es compleja y qué es persistente</a:t>
            </a:r>
          </a:p>
          <a:p>
            <a:pPr marL="347472" indent="-347472">
              <a:spcAft>
                <a:spcPts val="1400"/>
              </a:spcAft>
              <a:buChar char="•"/>
            </a:pPr>
            <a:r>
              <a:rPr sz="2200">
                <a:solidFill>
                  <a:srgbClr val="263238"/>
                </a:solidFill>
                <a:latin typeface="Calibri"/>
              </a:rPr>
              <a:t>2. Epidemiología: cuánto, a quién y en qué actividad</a:t>
            </a:r>
          </a:p>
          <a:p>
            <a:pPr marL="347472" indent="-347472">
              <a:spcAft>
                <a:spcPts val="1400"/>
              </a:spcAft>
              <a:buChar char="•"/>
            </a:pPr>
            <a:r>
              <a:rPr sz="2200">
                <a:solidFill>
                  <a:srgbClr val="263238"/>
                </a:solidFill>
                <a:latin typeface="Calibri"/>
              </a:rPr>
              <a:t>3. Mecanismo de lesión: una caída sobre la mano y un anillo que se rompe en cadena</a:t>
            </a:r>
          </a:p>
          <a:p>
            <a:pPr marL="347472" indent="-347472">
              <a:spcAft>
                <a:spcPts val="1400"/>
              </a:spcAft>
              <a:buChar char="•"/>
            </a:pPr>
            <a:r>
              <a:rPr sz="2200">
                <a:solidFill>
                  <a:srgbClr val="263238"/>
                </a:solidFill>
                <a:latin typeface="Calibri"/>
              </a:rPr>
              <a:t>4. Anatomía estabilizadora: lo óseo, lo ligamentario, la cápsula y los músculos</a:t>
            </a:r>
          </a:p>
          <a:p>
            <a:pPr marL="347472" indent="-347472">
              <a:spcAft>
                <a:spcPts val="1400"/>
              </a:spcAft>
              <a:buChar char="•"/>
            </a:pPr>
            <a:r>
              <a:rPr sz="2200">
                <a:solidFill>
                  <a:srgbClr val="263238"/>
                </a:solidFill>
                <a:latin typeface="Calibri"/>
              </a:rPr>
              <a:t>5. Variantes por dirección: posterior, posterolateral, posteromedial, medial y otras</a:t>
            </a:r>
          </a:p>
          <a:p>
            <a:pPr marL="347472" indent="-347472">
              <a:spcAft>
                <a:spcPts val="1400"/>
              </a:spcAft>
              <a:buChar char="•"/>
            </a:pPr>
            <a:r>
              <a:rPr sz="2200">
                <a:solidFill>
                  <a:srgbClr val="263238"/>
                </a:solidFill>
                <a:latin typeface="Calibri"/>
              </a:rPr>
              <a:t>6. Biomecánica: cuánto aporta cada estructura</a:t>
            </a:r>
          </a:p>
          <a:p>
            <a:pPr marL="347472" indent="-347472">
              <a:spcAft>
                <a:spcPts val="1400"/>
              </a:spcAft>
              <a:buChar char="•"/>
            </a:pPr>
            <a:r>
              <a:rPr sz="2200">
                <a:solidFill>
                  <a:srgbClr val="263238"/>
                </a:solidFill>
                <a:latin typeface="Calibri"/>
              </a:rPr>
              <a:t>7. Clasificación: simple o compleja, dirección, estadios de inestabilidad y gravedad por RM</a:t>
            </a:r>
          </a:p>
          <a:p>
            <a:pPr marL="347472" indent="-347472">
              <a:spcAft>
                <a:spcPts val="1400"/>
              </a:spcAft>
              <a:buChar char="•"/>
            </a:pPr>
            <a:r>
              <a:rPr sz="2200">
                <a:solidFill>
                  <a:srgbClr val="263238"/>
                </a:solidFill>
                <a:latin typeface="Calibri"/>
              </a:rPr>
              <a:t>8. Diagnóstico: de la deformidad a la decisión</a:t>
            </a:r>
          </a:p>
        </p:txBody>
      </p:sp>
      <p:sp>
        <p:nvSpPr>
          <p:cNvPr id="7" name="TextBox 6"/>
          <p:cNvSpPr txBox="1"/>
          <p:nvPr/>
        </p:nvSpPr>
        <p:spPr>
          <a:xfrm>
            <a:off x="63093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9. Examen físico: nervios, vasos y pruebas de estabilidad</a:t>
            </a:r>
          </a:p>
          <a:p>
            <a:pPr marL="347472" indent="-347472">
              <a:spcAft>
                <a:spcPts val="1400"/>
              </a:spcAft>
              <a:buChar char="•"/>
            </a:pPr>
            <a:r>
              <a:rPr sz="2200">
                <a:solidFill>
                  <a:srgbClr val="263238"/>
                </a:solidFill>
                <a:latin typeface="Calibri"/>
              </a:rPr>
              <a:t>10. Imágenes: radiografía, fluoroscopia, RM y ecografía</a:t>
            </a:r>
          </a:p>
          <a:p>
            <a:pPr marL="347472" indent="-347472">
              <a:spcAft>
                <a:spcPts val="1400"/>
              </a:spcAft>
              <a:buChar char="•"/>
            </a:pPr>
            <a:r>
              <a:rPr sz="2200">
                <a:solidFill>
                  <a:srgbClr val="263238"/>
                </a:solidFill>
                <a:latin typeface="Calibri"/>
              </a:rPr>
              <a:t>11. Algoritmo: del codo luxado a la decisión de mover o de operar</a:t>
            </a:r>
          </a:p>
          <a:p>
            <a:pPr marL="347472" indent="-347472">
              <a:spcAft>
                <a:spcPts val="1400"/>
              </a:spcAft>
              <a:buChar char="•"/>
            </a:pPr>
            <a:r>
              <a:rPr sz="2200">
                <a:solidFill>
                  <a:srgbClr val="263238"/>
                </a:solidFill>
                <a:latin typeface="Calibri"/>
              </a:rPr>
              <a:t>12. Tratamiento: reducción, movimiento precoz, inmovilización corta y cuándo operar</a:t>
            </a:r>
          </a:p>
          <a:p>
            <a:pPr marL="347472" indent="-347472">
              <a:spcAft>
                <a:spcPts val="1400"/>
              </a:spcAft>
              <a:buChar char="•"/>
            </a:pPr>
            <a:r>
              <a:rPr sz="2200">
                <a:solidFill>
                  <a:srgbClr val="263238"/>
                </a:solidFill>
                <a:latin typeface="Calibri"/>
              </a:rPr>
              <a:t>13. Técnica: reducir, probar la estabilidad, reparar y proteger</a:t>
            </a:r>
          </a:p>
          <a:p>
            <a:pPr marL="347472" indent="-347472">
              <a:spcAft>
                <a:spcPts val="1400"/>
              </a:spcAft>
              <a:buChar char="•"/>
            </a:pPr>
            <a:r>
              <a:rPr sz="2200">
                <a:solidFill>
                  <a:srgbClr val="263238"/>
                </a:solidFill>
                <a:latin typeface="Calibri"/>
              </a:rPr>
              <a:t>14. Complicaciones: rigidez, dolor, osificación, inestabilidad y las lesiones asociadas</a:t>
            </a:r>
          </a:p>
          <a:p>
            <a:pPr marL="347472" indent="-347472">
              <a:spcAft>
                <a:spcPts val="1400"/>
              </a:spcAft>
              <a:buChar char="•"/>
            </a:pPr>
            <a:r>
              <a:rPr sz="2200">
                <a:solidFill>
                  <a:srgbClr val="263238"/>
                </a:solidFill>
                <a:latin typeface="Calibri"/>
              </a:rPr>
              <a:t>15. Pronóstico: qué se le puede prometer al paciente</a:t>
            </a:r>
          </a:p>
          <a:p>
            <a:pPr marL="347472" indent="-347472">
              <a:spcAft>
                <a:spcPts val="1400"/>
              </a:spcAft>
              <a:buChar char="•"/>
            </a:pPr>
            <a:r>
              <a:rPr sz="2200">
                <a:solidFill>
                  <a:srgbClr val="263238"/>
                </a:solidFill>
                <a:latin typeface="Calibri"/>
              </a:rPr>
              <a:t>16. Rehabilitación: movimiento protegido, posición sobre la cabeza y retorno</a:t>
            </a:r>
          </a:p>
        </p:txBody>
      </p:sp>
      <p:sp>
        <p:nvSpPr>
          <p:cNvPr id="8" name="TextBox 7"/>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 / 70</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En 30 segundos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Shanghai Medical Doctor Association-Shoulder and Elbow Committee (SMDA-SEC); Lu S et al. Orthop Rev (Pavia). 2025. doi:10.52965/001c.133988</a:t>
            </a:r>
          </a:p>
          <a:p>
            <a:r>
              <a:rPr sz="1000">
                <a:solidFill>
                  <a:srgbClr val="5A6469"/>
                </a:solidFill>
                <a:latin typeface="Calibri"/>
              </a:rPr>
              <a:t>[r2] Barco R et al. JSES Int. 2023. doi:10.1016/j.jseint.2023.03.019</a:t>
            </a:r>
          </a:p>
          <a:p>
            <a:r>
              <a:rPr sz="1000">
                <a:solidFill>
                  <a:srgbClr val="5A6469"/>
                </a:solidFill>
                <a:latin typeface="Calibri"/>
              </a:rPr>
              <a:t>[r3] Stoneback JW et al. J Bone Joint Surg Am. 2012. doi:10.2106/JBJS.J.01663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luxación simple del codo es la que ocurre sin fractura asociada, salvo avulsiones pequeñas; en el adulto es la segunda articulación grande que más se luxa… [r1] [r2] [r3]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 / 70</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Definición: qué es "simple", qué es compleja y qué es persistente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Shanghai Medical Doctor Association-Shoulder and Elbow Committee (SMDA-SEC); Lu S et al. Orthop Rev (Pavia). 2025. doi:10.52965/001c.133988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luxación simple del codo es la pérdida de contacto entre la tróclea humeral y la escotadura troclear del cúbito sin que haya una fractura asociada…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 / 70</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Definición: qué es "simple", qué es compleja y qué es persistente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Shanghai Medical Doctor Association-Shoulder and Elbow Committee (SMDA-SEC); Lu S et al. Orthop Rev (Pavia). 2025. doi:10.52965/001c.133988</a:t>
            </a:r>
          </a:p>
          <a:p>
            <a:r>
              <a:rPr sz="800">
                <a:solidFill>
                  <a:srgbClr val="5A6469"/>
                </a:solidFill>
                <a:latin typeface="Calibri"/>
              </a:rPr>
              <a:t>[r2] Barco R et al. JSES Int. 2023. doi:10.1016/j.jseint.2023.03.019</a:t>
            </a:r>
          </a:p>
          <a:p>
            <a:r>
              <a:rPr sz="800">
                <a:solidFill>
                  <a:srgbClr val="5A6469"/>
                </a:solidFill>
                <a:latin typeface="Calibri"/>
              </a:rPr>
              <a:t>[r5] Schnetzke M et al. Arch Orthop Trauma Surg. 2021. doi:10.1007/s00402-020-03541-0</a:t>
            </a:r>
          </a:p>
          <a:p>
            <a:r>
              <a:rPr sz="800">
                <a:solidFill>
                  <a:srgbClr val="5A6469"/>
                </a:solidFill>
                <a:latin typeface="Calibri"/>
              </a:rPr>
              <a:t>[r20] Pott CMJM et al. JBJS Rev. 2024. doi:10.2106/JBJS.RVW.23.00135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Un codo luxado es, en esencia, un codo al que se le rompió el anillo de partes blandas que lo mantiene en su sitio…</a:t>
            </a:r>
          </a:p>
          <a:p>
            <a:pPr marL="347472" indent="-347472">
              <a:spcAft>
                <a:spcPts val="1400"/>
              </a:spcAft>
              <a:buChar char="•"/>
            </a:pPr>
            <a:r>
              <a:rPr sz="2400">
                <a:solidFill>
                  <a:srgbClr val="263238"/>
                </a:solidFill>
                <a:latin typeface="Calibri"/>
              </a:rPr>
              <a:t>Simple aguda: reducida o reducible, sin fractura (descripción habitual).</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 / 70</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Simple, compleja y persistente en una mirada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[r28] Acosta Batlle J et al. Insights Imaging. 2019. doi:10.1186/s13244-019-0725-7</a:t>
            </a:r>
          </a:p>
          <a:p>
            <a:r>
              <a:rPr sz="1000">
                <a:solidFill>
                  <a:srgbClr val="5A6469"/>
                </a:solidFill>
                <a:latin typeface="Calibri"/>
              </a:rPr>
              <a:t>[r20] Pott CMJM et al. JBJS Rev. 2024. doi:10.2106/JBJS.RVW.23.00135</a:t>
            </a:r>
          </a:p>
          <a:p>
            <a:r>
              <a:rPr sz="1000">
                <a:solidFill>
                  <a:srgbClr val="5A6469"/>
                </a:solidFill>
                <a:latin typeface="Calibri"/>
              </a:rPr>
              <a:t>[r1] Shanghai Medical Doctor Association-Shoulder and Elbow Committee (SMDA-SEC); Lu S et al. Orthop Rev (Pavia). 2025. doi:10.52965/001c.133988</a:t>
            </a:r>
          </a:p>
        </p:txBody>
      </p:sp>
      <p:graphicFrame>
        <p:nvGraphicFramePr>
          <p:cNvPr id="6" name="Table 5"/>
          <p:cNvGraphicFramePr>
            <a:graphicFrameLocks noGrp="1"/>
          </p:cNvGraphicFramePr>
          <p:nvPr/>
        </p:nvGraphicFramePr>
        <p:xfrm>
          <a:off x="822960" y="1645920"/>
          <a:ext cx="10607040" cy="18288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Etiqueta</a:t>
                      </a:r>
                    </a:p>
                  </a:txBody>
                  <a:tcPr>
                    <a:solidFill>
                      <a:srgbClr val="0F5F6B"/>
                    </a:solidFill>
                  </a:tcPr>
                </a:tc>
                <a:tc>
                  <a:txBody>
                    <a:bodyPr/>
                    <a:lstStyle/>
                    <a:p>
                      <a:r>
                        <a:rPr sz="1600" b="1">
                          <a:solidFill>
                            <a:srgbClr val="FFFFFF"/>
                          </a:solidFill>
                          <a:latin typeface="Calibri"/>
                        </a:rPr>
                        <a:t>Qué la define</a:t>
                      </a:r>
                    </a:p>
                  </a:txBody>
                  <a:tcPr>
                    <a:solidFill>
                      <a:srgbClr val="0F5F6B"/>
                    </a:solidFill>
                  </a:tcPr>
                </a:tc>
                <a:tc>
                  <a:txBody>
                    <a:bodyPr/>
                    <a:lstStyle/>
                    <a:p>
                      <a:r>
                        <a:rPr sz="1600" b="1">
                          <a:solidFill>
                            <a:srgbClr val="FFFFFF"/>
                          </a:solidFill>
                          <a:latin typeface="Calibri"/>
                        </a:rPr>
                        <a:t>Qué cambia en la conducta</a:t>
                      </a:r>
                    </a:p>
                  </a:txBody>
                  <a:tcPr>
                    <a:solidFill>
                      <a:srgbClr val="0F5F6B"/>
                    </a:solidFill>
                  </a:tcPr>
                </a:tc>
              </a:tr>
              <a:tr h="457200">
                <a:tc>
                  <a:txBody>
                    <a:bodyPr/>
                    <a:lstStyle/>
                    <a:p>
                      <a:r>
                        <a:rPr sz="1600">
                          <a:solidFill>
                            <a:srgbClr val="263238"/>
                          </a:solidFill>
                          <a:latin typeface="Calibri"/>
                        </a:rPr>
                        <a:t>Simple</a:t>
                      </a:r>
                    </a:p>
                  </a:txBody>
                  <a:tcPr>
                    <a:solidFill>
                      <a:srgbClr val="EEF3F4"/>
                    </a:solidFill>
                  </a:tcPr>
                </a:tc>
                <a:tc>
                  <a:txBody>
                    <a:bodyPr/>
                    <a:lstStyle/>
                    <a:p>
                      <a:r>
                        <a:rPr sz="1600">
                          <a:solidFill>
                            <a:srgbClr val="263238"/>
                          </a:solidFill>
                          <a:latin typeface="Calibri"/>
                        </a:rPr>
                        <a:t>Luxación sin fractura; avulsiones pequeñas no cuentan [r1]</a:t>
                      </a:r>
                    </a:p>
                  </a:txBody>
                  <a:tcPr>
                    <a:solidFill>
                      <a:srgbClr val="EEF3F4"/>
                    </a:solidFill>
                  </a:tcPr>
                </a:tc>
                <a:tc>
                  <a:txBody>
                    <a:bodyPr/>
                    <a:lstStyle/>
                    <a:p>
                      <a:r>
                        <a:rPr sz="1600">
                          <a:solidFill>
                            <a:srgbClr val="263238"/>
                          </a:solidFill>
                          <a:latin typeface="Calibri"/>
                        </a:rPr>
                        <a:t>Reducir, probar estabilidad y mover pronto [r1]</a:t>
                      </a:r>
                    </a:p>
                  </a:txBody>
                  <a:tcPr>
                    <a:solidFill>
                      <a:srgbClr val="EEF3F4"/>
                    </a:solidFill>
                  </a:tcPr>
                </a:tc>
              </a:tr>
              <a:tr h="457200">
                <a:tc>
                  <a:txBody>
                    <a:bodyPr/>
                    <a:lstStyle/>
                    <a:p>
                      <a:r>
                        <a:rPr sz="1600">
                          <a:solidFill>
                            <a:srgbClr val="263238"/>
                          </a:solidFill>
                          <a:latin typeface="Calibri"/>
                        </a:rPr>
                        <a:t>Compleja</a:t>
                      </a:r>
                    </a:p>
                  </a:txBody>
                  <a:tcPr>
                    <a:solidFill>
                      <a:srgbClr val="FFFFFF"/>
                    </a:solidFill>
                  </a:tcPr>
                </a:tc>
                <a:tc>
                  <a:txBody>
                    <a:bodyPr/>
                    <a:lstStyle/>
                    <a:p>
                      <a:r>
                        <a:rPr sz="1600">
                          <a:solidFill>
                            <a:srgbClr val="263238"/>
                          </a:solidFill>
                          <a:latin typeface="Calibri"/>
                        </a:rPr>
                        <a:t>Luxación con fractura asociada; en el adulto suele ser de la cabeza radial [r28]</a:t>
                      </a:r>
                    </a:p>
                  </a:txBody>
                  <a:tcPr>
                    <a:solidFill>
                      <a:srgbClr val="FFFFFF"/>
                    </a:solidFill>
                  </a:tcPr>
                </a:tc>
                <a:tc>
                  <a:txBody>
                    <a:bodyPr/>
                    <a:lstStyle/>
                    <a:p>
                      <a:r>
                        <a:rPr sz="1600">
                          <a:solidFill>
                            <a:srgbClr val="263238"/>
                          </a:solidFill>
                          <a:latin typeface="Calibri"/>
                        </a:rPr>
                        <a:t>Casi siempre exige un plan quirúrgico propio (capítulo de la tríada terrible)</a:t>
                      </a:r>
                    </a:p>
                  </a:txBody>
                  <a:tcPr>
                    <a:solidFill>
                      <a:srgbClr val="FFFFFF"/>
                    </a:solidFill>
                  </a:tcPr>
                </a:tc>
              </a:tr>
              <a:tr h="457200">
                <a:tc>
                  <a:txBody>
                    <a:bodyPr/>
                    <a:lstStyle/>
                    <a:p>
                      <a:r>
                        <a:rPr sz="1600">
                          <a:solidFill>
                            <a:srgbClr val="263238"/>
                          </a:solidFill>
                          <a:latin typeface="Calibri"/>
                        </a:rPr>
                        <a:t>Persistente</a:t>
                      </a:r>
                    </a:p>
                  </a:txBody>
                  <a:tcPr>
                    <a:solidFill>
                      <a:srgbClr val="EEF3F4"/>
                    </a:solidFill>
                  </a:tcPr>
                </a:tc>
                <a:tc>
                  <a:txBody>
                    <a:bodyPr/>
                    <a:lstStyle/>
                    <a:p>
                      <a:r>
                        <a:rPr sz="1600">
                          <a:solidFill>
                            <a:srgbClr val="263238"/>
                          </a:solidFill>
                          <a:latin typeface="Calibri"/>
                        </a:rPr>
                        <a:t>Luxación que dura más de 3 semanas [r1]</a:t>
                      </a:r>
                    </a:p>
                  </a:txBody>
                  <a:tcPr>
                    <a:solidFill>
                      <a:srgbClr val="EEF3F4"/>
                    </a:solidFill>
                  </a:tcPr>
                </a:tc>
                <a:tc>
                  <a:txBody>
                    <a:bodyPr/>
                    <a:lstStyle/>
                    <a:p>
                      <a:r>
                        <a:rPr sz="1600">
                          <a:solidFill>
                            <a:srgbClr val="263238"/>
                          </a:solidFill>
                          <a:latin typeface="Calibri"/>
                        </a:rPr>
                        <a:t>Cirugía; arco final de 90° en la serie agrupada, frente a 137° tras movilización precoz [r20]</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 / 70</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Epidemiología: cuánto, a quién y en qué actividad</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Stoneback JW et al. J Bone Joint Surg Am. 2012. doi:10.2106/JBJS.J.01663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Con la base de urgencias de Estados Unidos (NEISS, 2002 a 2006) se estimó una incidencia de 5,21 por 100 000 personas-año… [r3]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 / 70</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Incidencia de luxación de codo por 100 000 personas-año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[r17] Mayne IP et al. J Shoulder Elbow Surg. 2015. doi:10.1016/j.jse.2014.08.027</a:t>
            </a:r>
          </a:p>
          <a:p>
            <a:r>
              <a:rPr sz="1000">
                <a:solidFill>
                  <a:srgbClr val="5A6469"/>
                </a:solidFill>
                <a:latin typeface="Calibri"/>
              </a:rPr>
              <a:t>[r3] Stoneback JW et al. J Bone Joint Surg Am. 2012. doi:10.2106/JBJS.J.01663</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 / 70</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Cifras de incidencia que debes conocer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Barco R et al. JSES Int. 2023. doi:10.1016/j.jseint.2023.03.019</a:t>
            </a:r>
          </a:p>
          <a:p>
            <a:r>
              <a:rPr sz="1000">
                <a:solidFill>
                  <a:srgbClr val="5A6469"/>
                </a:solidFill>
                <a:latin typeface="Calibri"/>
              </a:rPr>
              <a:t>[r17] Mayne IP et al. J Shoulder Elbow Surg. 2015. doi:10.1016/j.jse.2014.08.027</a:t>
            </a:r>
          </a:p>
          <a:p>
            <a:r>
              <a:rPr sz="1000">
                <a:solidFill>
                  <a:srgbClr val="5A6469"/>
                </a:solidFill>
                <a:latin typeface="Calibri"/>
              </a:rPr>
              <a:t>[r3] Stoneback JW et al. J Bone Joint Surg Am. 2012. doi:10.2106/JBJS.J.01663</a:t>
            </a:r>
          </a:p>
        </p:txBody>
      </p:sp>
      <p:graphicFrame>
        <p:nvGraphicFramePr>
          <p:cNvPr id="6" name="Table 5"/>
          <p:cNvGraphicFramePr>
            <a:graphicFrameLocks noGrp="1"/>
          </p:cNvGraphicFramePr>
          <p:nvPr/>
        </p:nvGraphicFramePr>
        <p:xfrm>
          <a:off x="822960" y="1645920"/>
          <a:ext cx="10607040" cy="18288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Población</a:t>
                      </a:r>
                    </a:p>
                  </a:txBody>
                  <a:tcPr>
                    <a:solidFill>
                      <a:srgbClr val="0F5F6B"/>
                    </a:solidFill>
                  </a:tcPr>
                </a:tc>
                <a:tc>
                  <a:txBody>
                    <a:bodyPr/>
                    <a:lstStyle/>
                    <a:p>
                      <a:r>
                        <a:rPr sz="1600" b="1">
                          <a:solidFill>
                            <a:srgbClr val="FFFFFF"/>
                          </a:solidFill>
                          <a:latin typeface="Calibri"/>
                        </a:rPr>
                        <a:t>Dato</a:t>
                      </a:r>
                    </a:p>
                  </a:txBody>
                  <a:tcPr>
                    <a:solidFill>
                      <a:srgbClr val="0F5F6B"/>
                    </a:solidFill>
                  </a:tcPr>
                </a:tc>
                <a:tc>
                  <a:txBody>
                    <a:bodyPr/>
                    <a:lstStyle/>
                    <a:p>
                      <a:r>
                        <a:rPr sz="1600" b="1">
                          <a:solidFill>
                            <a:srgbClr val="FFFFFF"/>
                          </a:solidFill>
                          <a:latin typeface="Calibri"/>
                        </a:rPr>
                        <a:t>Fuente</a:t>
                      </a:r>
                    </a:p>
                  </a:txBody>
                  <a:tcPr>
                    <a:solidFill>
                      <a:srgbClr val="0F5F6B"/>
                    </a:solidFill>
                  </a:tcPr>
                </a:tc>
              </a:tr>
              <a:tr h="457200">
                <a:tc>
                  <a:txBody>
                    <a:bodyPr/>
                    <a:lstStyle/>
                    <a:p>
                      <a:r>
                        <a:rPr sz="1600">
                          <a:solidFill>
                            <a:srgbClr val="263238"/>
                          </a:solidFill>
                          <a:latin typeface="Calibri"/>
                        </a:rPr>
                        <a:t>Estados Unidos, urgencias</a:t>
                      </a:r>
                    </a:p>
                  </a:txBody>
                  <a:tcPr>
                    <a:solidFill>
                      <a:srgbClr val="EEF3F4"/>
                    </a:solidFill>
                  </a:tcPr>
                </a:tc>
                <a:tc>
                  <a:txBody>
                    <a:bodyPr/>
                    <a:lstStyle/>
                    <a:p>
                      <a:r>
                        <a:rPr sz="1600">
                          <a:solidFill>
                            <a:srgbClr val="263238"/>
                          </a:solidFill>
                          <a:latin typeface="Calibri"/>
                        </a:rPr>
                        <a:t>5,21 por 100 000 personas-año; pico en 10 a 19 años (6,87) [r3]</a:t>
                      </a:r>
                    </a:p>
                  </a:txBody>
                  <a:tcPr>
                    <a:solidFill>
                      <a:srgbClr val="EEF3F4"/>
                    </a:solidFill>
                  </a:tcPr>
                </a:tc>
                <a:tc>
                  <a:txBody>
                    <a:bodyPr/>
                    <a:lstStyle/>
                    <a:p>
                      <a:r>
                        <a:rPr sz="1600">
                          <a:solidFill>
                            <a:srgbClr val="263238"/>
                          </a:solidFill>
                          <a:latin typeface="Calibri"/>
                        </a:rPr>
                        <a:t>NEISS 2002-2006</a:t>
                      </a:r>
                    </a:p>
                  </a:txBody>
                  <a:tcPr>
                    <a:solidFill>
                      <a:srgbClr val="EEF3F4"/>
                    </a:solidFill>
                  </a:tcPr>
                </a:tc>
              </a:tr>
              <a:tr h="457200">
                <a:tc>
                  <a:txBody>
                    <a:bodyPr/>
                    <a:lstStyle/>
                    <a:p>
                      <a:r>
                        <a:rPr sz="1600">
                          <a:solidFill>
                            <a:srgbClr val="263238"/>
                          </a:solidFill>
                          <a:latin typeface="Calibri"/>
                        </a:rPr>
                        <a:t>Ontario, reducciones cerradas ≥ 16 años</a:t>
                      </a:r>
                    </a:p>
                  </a:txBody>
                  <a:tcPr>
                    <a:solidFill>
                      <a:srgbClr val="FFFFFF"/>
                    </a:solidFill>
                  </a:tcPr>
                </a:tc>
                <a:tc>
                  <a:txBody>
                    <a:bodyPr/>
                    <a:lstStyle/>
                    <a:p>
                      <a:r>
                        <a:rPr sz="1600">
                          <a:solidFill>
                            <a:srgbClr val="263238"/>
                          </a:solidFill>
                          <a:latin typeface="Calibri"/>
                        </a:rPr>
                        <a:t>2,65 por 100 000 personas-año; hombres ≤ 20 años: 7,45 [r17]</a:t>
                      </a:r>
                    </a:p>
                  </a:txBody>
                  <a:tcPr>
                    <a:solidFill>
                      <a:srgbClr val="FFFFFF"/>
                    </a:solidFill>
                  </a:tcPr>
                </a:tc>
                <a:tc>
                  <a:txBody>
                    <a:bodyPr/>
                    <a:lstStyle/>
                    <a:p>
                      <a:r>
                        <a:rPr sz="1600">
                          <a:solidFill>
                            <a:srgbClr val="263238"/>
                          </a:solidFill>
                          <a:latin typeface="Calibri"/>
                        </a:rPr>
                        <a:t>Bases administrativas 1994-2010</a:t>
                      </a:r>
                    </a:p>
                  </a:txBody>
                  <a:tcPr>
                    <a:solidFill>
                      <a:srgbClr val="FFFFFF"/>
                    </a:solidFill>
                  </a:tcPr>
                </a:tc>
              </a:tr>
              <a:tr h="457200">
                <a:tc>
                  <a:txBody>
                    <a:bodyPr/>
                    <a:lstStyle/>
                    <a:p>
                      <a:r>
                        <a:rPr sz="1600">
                          <a:solidFill>
                            <a:srgbClr val="263238"/>
                          </a:solidFill>
                          <a:latin typeface="Calibri"/>
                        </a:rPr>
                        <a:t>Revisión narrativa</a:t>
                      </a:r>
                    </a:p>
                  </a:txBody>
                  <a:tcPr>
                    <a:solidFill>
                      <a:srgbClr val="EEF3F4"/>
                    </a:solidFill>
                  </a:tcPr>
                </a:tc>
                <a:tc>
                  <a:txBody>
                    <a:bodyPr/>
                    <a:lstStyle/>
                    <a:p>
                      <a:r>
                        <a:rPr sz="1600">
                          <a:solidFill>
                            <a:srgbClr val="263238"/>
                          </a:solidFill>
                          <a:latin typeface="Calibri"/>
                        </a:rPr>
                        <a:t>2,9 a 5,1 por 100 000 por año [r2]</a:t>
                      </a:r>
                    </a:p>
                  </a:txBody>
                  <a:tcPr>
                    <a:solidFill>
                      <a:srgbClr val="EEF3F4"/>
                    </a:solidFill>
                  </a:tcPr>
                </a:tc>
                <a:tc>
                  <a:txBody>
                    <a:bodyPr/>
                    <a:lstStyle/>
                    <a:p>
                      <a:r>
                        <a:rPr sz="1600">
                          <a:solidFill>
                            <a:srgbClr val="263238"/>
                          </a:solidFill>
                          <a:latin typeface="Calibri"/>
                        </a:rPr>
                        <a:t>Barco 2023</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9 / 70</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Mecanismo de lesión: una caída sobre la mano y un anillo que se rompe en cadena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Barco R et al. JSES Int. 2023. doi:10.1016/j.jseint.2023.03.019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causa habitual es una caída sobre la mano extendida, en deporte o en un traumatismo de alto impacto [r2].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10 / 70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Mecanismo de lesión: una caída sobre la mano y un anillo que se rompe en cadena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[r30] Rhyou IH et al. Knee Surg Sports Traumatol Arthrosc. 2012. doi:10.1007/s00167-011-1872-7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En 15 luxaciones simples, la RM también sugirió que la posterolateral comienza por el lado medial, y la posteromedial por el lateral [r30].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11 / 70</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Estructuras lesionadas en la RM de 64 luxaciones simples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 Schnetzke M et al. Arch Orthop Trauma Surg. 2021. doi:10.1007/s00402-020-03541-0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12 / 70</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Anatomía estabilizadora: lo óseo, lo ligamentario, la cápsula y los músculos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[r28] Acosta Batlle J et al. Insights Imaging. 2019. doi:10.1186/s13244-019-0725-7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Bajo una sola cápsula sinovial conviven tres articulaciones: cubitohumeral, radiocapitelar y radiocubital proximal.</a:t>
            </a:r>
          </a:p>
          <a:p>
            <a:pPr marL="347472" indent="-347472">
              <a:spcAft>
                <a:spcPts val="1400"/>
              </a:spcAft>
              <a:buChar char="•"/>
            </a:pPr>
            <a:r>
              <a:rPr sz="2400">
                <a:solidFill>
                  <a:srgbClr val="263238"/>
                </a:solidFill>
                <a:latin typeface="Calibri"/>
              </a:rPr>
              <a:t>La flexoextensión depende de las dos primeras, que actúan como bisagra; la pronosupinación, de las dos últimas, que actúan como pivote [r28].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13 / 70</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Anatomía estabilizadora: lo óseo, lo ligamentario, la cápsula y los músculos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[r28] Acosta Batlle J et al. Insights Imaging. 2019. doi:10.1186/s13244-019-0725-7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haz posterior forma el piso del túnel cubital, por donde pasa el nervio cubital [r28].</a:t>
            </a:r>
          </a:p>
          <a:p>
            <a:pPr marL="347472" indent="-347472">
              <a:spcAft>
                <a:spcPts val="1400"/>
              </a:spcAft>
              <a:buChar char="•"/>
            </a:pPr>
            <a:r>
              <a:rPr sz="2400">
                <a:solidFill>
                  <a:srgbClr val="263238"/>
                </a:solidFill>
                <a:latin typeface="Calibri"/>
              </a:rPr>
              <a:t>Lo forman el colateral radial propiamente dicho, el ligamento anular y el LUCL [r28].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14 / 70</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Quién estabiliza qué</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[r28] Acosta Batlle J et al. Insights Imaging. 2019. doi:10.1186/s13244-019-0725-7</a:t>
            </a:r>
          </a:p>
          <a:p>
            <a:r>
              <a:rPr sz="1000">
                <a:solidFill>
                  <a:srgbClr val="5A6469"/>
                </a:solidFill>
                <a:latin typeface="Calibri"/>
              </a:rPr>
              <a:t>[r22] Hackl M et al. Arch Orthop Trauma Surg. 2016. doi:10.1007/s00402-016-2479-8</a:t>
            </a:r>
          </a:p>
        </p:txBody>
      </p:sp>
      <p:graphicFrame>
        <p:nvGraphicFramePr>
          <p:cNvPr id="6" name="Table 5"/>
          <p:cNvGraphicFramePr>
            <a:graphicFrameLocks noGrp="1"/>
          </p:cNvGraphicFramePr>
          <p:nvPr/>
        </p:nvGraphicFramePr>
        <p:xfrm>
          <a:off x="822960" y="1645920"/>
          <a:ext cx="10607040" cy="32004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Estructura</a:t>
                      </a:r>
                    </a:p>
                  </a:txBody>
                  <a:tcPr>
                    <a:solidFill>
                      <a:srgbClr val="0F5F6B"/>
                    </a:solidFill>
                  </a:tcPr>
                </a:tc>
                <a:tc>
                  <a:txBody>
                    <a:bodyPr/>
                    <a:lstStyle/>
                    <a:p>
                      <a:r>
                        <a:rPr sz="1600" b="1">
                          <a:solidFill>
                            <a:srgbClr val="FFFFFF"/>
                          </a:solidFill>
                          <a:latin typeface="Calibri"/>
                        </a:rPr>
                        <a:t>Función</a:t>
                      </a:r>
                    </a:p>
                  </a:txBody>
                  <a:tcPr>
                    <a:solidFill>
                      <a:srgbClr val="0F5F6B"/>
                    </a:solidFill>
                  </a:tcPr>
                </a:tc>
                <a:tc>
                  <a:txBody>
                    <a:bodyPr/>
                    <a:lstStyle/>
                    <a:p>
                      <a:r>
                        <a:rPr sz="1600" b="1">
                          <a:solidFill>
                            <a:srgbClr val="FFFFFF"/>
                          </a:solidFill>
                          <a:latin typeface="Calibri"/>
                        </a:rPr>
                        <a:t>Dato clave</a:t>
                      </a:r>
                    </a:p>
                  </a:txBody>
                  <a:tcPr>
                    <a:solidFill>
                      <a:srgbClr val="0F5F6B"/>
                    </a:solidFill>
                  </a:tcPr>
                </a:tc>
              </a:tr>
              <a:tr h="457200">
                <a:tc>
                  <a:txBody>
                    <a:bodyPr/>
                    <a:lstStyle/>
                    <a:p>
                      <a:r>
                        <a:rPr sz="1600">
                          <a:solidFill>
                            <a:srgbClr val="263238"/>
                          </a:solidFill>
                          <a:latin typeface="Calibri"/>
                        </a:rPr>
                        <a:t>Articulación cubitohumeral</a:t>
                      </a:r>
                    </a:p>
                  </a:txBody>
                  <a:tcPr>
                    <a:solidFill>
                      <a:srgbClr val="EEF3F4"/>
                    </a:solidFill>
                  </a:tcPr>
                </a:tc>
                <a:tc>
                  <a:txBody>
                    <a:bodyPr/>
                    <a:lstStyle/>
                    <a:p>
                      <a:r>
                        <a:rPr sz="1600">
                          <a:solidFill>
                            <a:srgbClr val="263238"/>
                          </a:solidFill>
                          <a:latin typeface="Calibri"/>
                        </a:rPr>
                        <a:t>Estabilizador óseo primario</a:t>
                      </a:r>
                    </a:p>
                  </a:txBody>
                  <a:tcPr>
                    <a:solidFill>
                      <a:srgbClr val="EEF3F4"/>
                    </a:solidFill>
                  </a:tcPr>
                </a:tc>
                <a:tc>
                  <a:txBody>
                    <a:bodyPr/>
                    <a:lstStyle/>
                    <a:p>
                      <a:r>
                        <a:rPr sz="1600">
                          <a:solidFill>
                            <a:srgbClr val="263238"/>
                          </a:solidFill>
                          <a:latin typeface="Calibri"/>
                        </a:rPr>
                        <a:t>Cerca de 33 % del valgo; manda por debajo de 20° y por encima de 120° [r28]</a:t>
                      </a:r>
                    </a:p>
                  </a:txBody>
                  <a:tcPr>
                    <a:solidFill>
                      <a:srgbClr val="EEF3F4"/>
                    </a:solidFill>
                  </a:tcPr>
                </a:tc>
              </a:tr>
              <a:tr h="457200">
                <a:tc>
                  <a:txBody>
                    <a:bodyPr/>
                    <a:lstStyle/>
                    <a:p>
                      <a:r>
                        <a:rPr sz="1600">
                          <a:solidFill>
                            <a:srgbClr val="263238"/>
                          </a:solidFill>
                          <a:latin typeface="Calibri"/>
                        </a:rPr>
                        <a:t>Haz anterior del colateral medial</a:t>
                      </a:r>
                    </a:p>
                  </a:txBody>
                  <a:tcPr>
                    <a:solidFill>
                      <a:srgbClr val="FFFFFF"/>
                    </a:solidFill>
                  </a:tcPr>
                </a:tc>
                <a:tc>
                  <a:txBody>
                    <a:bodyPr/>
                    <a:lstStyle/>
                    <a:p>
                      <a:r>
                        <a:rPr sz="1600">
                          <a:solidFill>
                            <a:srgbClr val="263238"/>
                          </a:solidFill>
                          <a:latin typeface="Calibri"/>
                        </a:rPr>
                        <a:t>Freno del valgo y de la rotación interna</a:t>
                      </a:r>
                    </a:p>
                  </a:txBody>
                  <a:tcPr>
                    <a:solidFill>
                      <a:srgbClr val="FFFFFF"/>
                    </a:solidFill>
                  </a:tcPr>
                </a:tc>
                <a:tc>
                  <a:txBody>
                    <a:bodyPr/>
                    <a:lstStyle/>
                    <a:p>
                      <a:r>
                        <a:rPr sz="1600">
                          <a:solidFill>
                            <a:srgbClr val="263238"/>
                          </a:solidFill>
                          <a:latin typeface="Calibri"/>
                        </a:rPr>
                        <a:t>Cerca de 54 % del valgo; banda anterior la más importante [r28]</a:t>
                      </a:r>
                    </a:p>
                  </a:txBody>
                  <a:tcPr>
                    <a:solidFill>
                      <a:srgbClr val="FFFFFF"/>
                    </a:solidFill>
                  </a:tcPr>
                </a:tc>
              </a:tr>
              <a:tr h="457200">
                <a:tc>
                  <a:txBody>
                    <a:bodyPr/>
                    <a:lstStyle/>
                    <a:p>
                      <a:r>
                        <a:rPr sz="1600">
                          <a:solidFill>
                            <a:srgbClr val="263238"/>
                          </a:solidFill>
                          <a:latin typeface="Calibri"/>
                        </a:rPr>
                        <a:t>LUCL / colateral radial</a:t>
                      </a:r>
                    </a:p>
                  </a:txBody>
                  <a:tcPr>
                    <a:solidFill>
                      <a:srgbClr val="EEF3F4"/>
                    </a:solidFill>
                  </a:tcPr>
                </a:tc>
                <a:tc>
                  <a:txBody>
                    <a:bodyPr/>
                    <a:lstStyle/>
                    <a:p>
                      <a:r>
                        <a:rPr sz="1600">
                          <a:solidFill>
                            <a:srgbClr val="263238"/>
                          </a:solidFill>
                          <a:latin typeface="Calibri"/>
                        </a:rPr>
                        <a:t>Freno de la rotación posterolateral</a:t>
                      </a:r>
                    </a:p>
                  </a:txBody>
                  <a:tcPr>
                    <a:solidFill>
                      <a:srgbClr val="EEF3F4"/>
                    </a:solidFill>
                  </a:tcPr>
                </a:tc>
                <a:tc>
                  <a:txBody>
                    <a:bodyPr/>
                    <a:lstStyle/>
                    <a:p>
                      <a:r>
                        <a:rPr sz="1600">
                          <a:solidFill>
                            <a:srgbClr val="263238"/>
                          </a:solidFill>
                          <a:latin typeface="Calibri"/>
                        </a:rPr>
                        <a:t>Rama posterior del colateral radial, no isométrico [r22]</a:t>
                      </a:r>
                    </a:p>
                  </a:txBody>
                  <a:tcPr>
                    <a:solidFill>
                      <a:srgbClr val="EEF3F4"/>
                    </a:solidFill>
                  </a:tcPr>
                </a:tc>
              </a:tr>
              <a:tr h="457200">
                <a:tc>
                  <a:txBody>
                    <a:bodyPr/>
                    <a:lstStyle/>
                    <a:p>
                      <a:r>
                        <a:rPr sz="1600">
                          <a:solidFill>
                            <a:srgbClr val="263238"/>
                          </a:solidFill>
                          <a:latin typeface="Calibri"/>
                        </a:rPr>
                        <a:t>Ligamento anular</a:t>
                      </a:r>
                    </a:p>
                  </a:txBody>
                  <a:tcPr>
                    <a:solidFill>
                      <a:srgbClr val="FFFFFF"/>
                    </a:solidFill>
                  </a:tcPr>
                </a:tc>
                <a:tc>
                  <a:txBody>
                    <a:bodyPr/>
                    <a:lstStyle/>
                    <a:p>
                      <a:r>
                        <a:rPr sz="1600">
                          <a:solidFill>
                            <a:srgbClr val="263238"/>
                          </a:solidFill>
                          <a:latin typeface="Calibri"/>
                        </a:rPr>
                        <a:t>Estabiliza la articulación radiocubital proximal</a:t>
                      </a:r>
                    </a:p>
                  </a:txBody>
                  <a:tcPr>
                    <a:solidFill>
                      <a:srgbClr val="FFFFFF"/>
                    </a:solidFill>
                  </a:tcPr>
                </a:tc>
                <a:tc>
                  <a:txBody>
                    <a:bodyPr/>
                    <a:lstStyle/>
                    <a:p>
                      <a:r>
                        <a:rPr sz="1600">
                          <a:solidFill>
                            <a:srgbClr val="263238"/>
                          </a:solidFill>
                          <a:latin typeface="Calibri"/>
                        </a:rPr>
                        <a:t>Rodea la cabeza radial [r28]</a:t>
                      </a:r>
                    </a:p>
                  </a:txBody>
                  <a:tcPr>
                    <a:solidFill>
                      <a:srgbClr val="FFFFFF"/>
                    </a:solidFill>
                  </a:tcPr>
                </a:tc>
              </a:tr>
              <a:tr h="457200">
                <a:tc>
                  <a:txBody>
                    <a:bodyPr/>
                    <a:lstStyle/>
                    <a:p>
                      <a:r>
                        <a:rPr sz="1600">
                          <a:solidFill>
                            <a:srgbClr val="263238"/>
                          </a:solidFill>
                          <a:latin typeface="Calibri"/>
                        </a:rPr>
                        <a:t>Origen extensor y flexor comunes</a:t>
                      </a:r>
                    </a:p>
                  </a:txBody>
                  <a:tcPr>
                    <a:solidFill>
                      <a:srgbClr val="EEF3F4"/>
                    </a:solidFill>
                  </a:tcPr>
                </a:tc>
                <a:tc>
                  <a:txBody>
                    <a:bodyPr/>
                    <a:lstStyle/>
                    <a:p>
                      <a:r>
                        <a:rPr sz="1600">
                          <a:solidFill>
                            <a:srgbClr val="263238"/>
                          </a:solidFill>
                          <a:latin typeface="Calibri"/>
                        </a:rPr>
                        <a:t>Secundarios estáticos</a:t>
                      </a:r>
                    </a:p>
                  </a:txBody>
                  <a:tcPr>
                    <a:solidFill>
                      <a:srgbClr val="EEF3F4"/>
                    </a:solidFill>
                  </a:tcPr>
                </a:tc>
                <a:tc>
                  <a:txBody>
                    <a:bodyPr/>
                    <a:lstStyle/>
                    <a:p>
                      <a:r>
                        <a:rPr sz="1600">
                          <a:solidFill>
                            <a:srgbClr val="263238"/>
                          </a:solidFill>
                          <a:latin typeface="Calibri"/>
                        </a:rPr>
                        <a:t>El extensor pesa más en pronación [r28]</a:t>
                      </a:r>
                    </a:p>
                  </a:txBody>
                  <a:tcPr>
                    <a:solidFill>
                      <a:srgbClr val="EEF3F4"/>
                    </a:solidFill>
                  </a:tcPr>
                </a:tc>
              </a:tr>
              <a:tr h="457200">
                <a:tc>
                  <a:txBody>
                    <a:bodyPr/>
                    <a:lstStyle/>
                    <a:p>
                      <a:r>
                        <a:rPr sz="1600">
                          <a:solidFill>
                            <a:srgbClr val="263238"/>
                          </a:solidFill>
                          <a:latin typeface="Calibri"/>
                        </a:rPr>
                        <a:t>Ancóneo, tríceps y braquial</a:t>
                      </a:r>
                    </a:p>
                  </a:txBody>
                  <a:tcPr>
                    <a:solidFill>
                      <a:srgbClr val="FFFFFF"/>
                    </a:solidFill>
                  </a:tcPr>
                </a:tc>
                <a:tc>
                  <a:txBody>
                    <a:bodyPr/>
                    <a:lstStyle/>
                    <a:p>
                      <a:r>
                        <a:rPr sz="1600">
                          <a:solidFill>
                            <a:srgbClr val="263238"/>
                          </a:solidFill>
                          <a:latin typeface="Calibri"/>
                        </a:rPr>
                        <a:t>Dinámicos</a:t>
                      </a:r>
                    </a:p>
                  </a:txBody>
                  <a:tcPr>
                    <a:solidFill>
                      <a:srgbClr val="FFFFFF"/>
                    </a:solidFill>
                  </a:tcPr>
                </a:tc>
                <a:tc>
                  <a:txBody>
                    <a:bodyPr/>
                    <a:lstStyle/>
                    <a:p>
                      <a:r>
                        <a:rPr sz="1600">
                          <a:solidFill>
                            <a:srgbClr val="263238"/>
                          </a:solidFill>
                          <a:latin typeface="Calibri"/>
                        </a:rPr>
                        <a:t>Comprimen la articulación [r28]</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15 / 70</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Variantes por dirección: posterior, posterolateral, posteromedial, medial y otras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 Schnetzke M et al. Arch Orthop Trauma Surg. 2021. doi:10.1007/s00402-020-03541-0</a:t>
            </a:r>
          </a:p>
          <a:p>
            <a:r>
              <a:rPr sz="1000">
                <a:solidFill>
                  <a:srgbClr val="5A6469"/>
                </a:solidFill>
                <a:latin typeface="Calibri"/>
              </a:rPr>
              <a:t>[r28] Acosta Batlle J et al. Insights Imaging. 2019. doi:10.1186/s13244-019-0725-7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64 luxaciones simples estudiadas con radiografía y RM, 53 % fue posterolateral, 41 % posterior y 6 % posteromedial [r5].</a:t>
            </a:r>
          </a:p>
          <a:p>
            <a:pPr marL="347472" indent="-347472">
              <a:spcAft>
                <a:spcPts val="1400"/>
              </a:spcAft>
              <a:buChar char="•"/>
            </a:pPr>
            <a:r>
              <a:rPr sz="2400">
                <a:solidFill>
                  <a:srgbClr val="263238"/>
                </a:solidFill>
                <a:latin typeface="Calibri"/>
              </a:rPr>
              <a:t>La clasificación por dirección reconoce además las luxaciones lateral, medial y divergente [r28].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16 / 70</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Variantes por dirección: posterior, posterolateral, posteromedial, medial y otras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[r26] Jockel CR et al. J Hand Surg Am. 2013. doi:10.1016/j.jhsa.2013.05.014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Jockel reunió solo 4 luxaciones mediales simples, todas en mujeres que cayeron desde su altura [r26].</a:t>
            </a:r>
          </a:p>
          <a:p>
            <a:pPr marL="347472" indent="-347472">
              <a:spcAft>
                <a:spcPts val="1400"/>
              </a:spcAft>
              <a:buChar char="•"/>
            </a:pPr>
            <a:r>
              <a:rPr sz="2400">
                <a:solidFill>
                  <a:srgbClr val="263238"/>
                </a:solidFill>
                <a:latin typeface="Calibri"/>
              </a:rPr>
              <a:t>Las 4 volvieron antes de 2,5 semanas por inestabilidad o nueva luxación [r26].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17 / 70</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Patrones de dirección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[r28] Acosta Batlle J et al. Insights Imaging. 2019. doi:10.1186/s13244-019-0725-7</a:t>
            </a:r>
          </a:p>
          <a:p>
            <a:r>
              <a:rPr sz="800">
                <a:solidFill>
                  <a:srgbClr val="5A6469"/>
                </a:solidFill>
                <a:latin typeface="Calibri"/>
              </a:rPr>
              <a:t>[r25] Cho CH et al. J Bone Joint Surg Am. 2018. doi:10.2106/JBJS.18.00051</a:t>
            </a:r>
          </a:p>
          <a:p>
            <a:r>
              <a:rPr sz="800">
                <a:solidFill>
                  <a:srgbClr val="5A6469"/>
                </a:solidFill>
                <a:latin typeface="Calibri"/>
              </a:rPr>
              <a:t>[r26] Jockel CR et al. J Hand Surg Am. 2013. doi:10.1016/j.jhsa.2013.05.014</a:t>
            </a:r>
          </a:p>
          <a:p>
            <a:r>
              <a:rPr sz="800">
                <a:solidFill>
                  <a:srgbClr val="5A6469"/>
                </a:solidFill>
                <a:latin typeface="Calibri"/>
              </a:rPr>
              <a:t>[r21] O'Driscoll SW et al. A spectrum of instability. 1992. PMID 1611741</a:t>
            </a:r>
          </a:p>
          <a:p>
            <a:r>
              <a:rPr sz="800">
                <a:solidFill>
                  <a:srgbClr val="5A6469"/>
                </a:solidFill>
                <a:latin typeface="Calibri"/>
              </a:rPr>
              <a:t>[r5] Schnetzke M et al. Arch Orthop Trauma Surg. 2021. doi:10.1007/s00402-020-03541-0</a:t>
            </a:r>
          </a:p>
        </p:txBody>
      </p:sp>
      <p:graphicFrame>
        <p:nvGraphicFramePr>
          <p:cNvPr id="6" name="Table 5"/>
          <p:cNvGraphicFramePr>
            <a:graphicFrameLocks noGrp="1"/>
          </p:cNvGraphicFramePr>
          <p:nvPr/>
        </p:nvGraphicFramePr>
        <p:xfrm>
          <a:off x="822960" y="1645920"/>
          <a:ext cx="10607040" cy="27432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Patrón</a:t>
                      </a:r>
                    </a:p>
                  </a:txBody>
                  <a:tcPr>
                    <a:solidFill>
                      <a:srgbClr val="0F5F6B"/>
                    </a:solidFill>
                  </a:tcPr>
                </a:tc>
                <a:tc>
                  <a:txBody>
                    <a:bodyPr/>
                    <a:lstStyle/>
                    <a:p>
                      <a:r>
                        <a:rPr sz="1600" b="1">
                          <a:solidFill>
                            <a:srgbClr val="FFFFFF"/>
                          </a:solidFill>
                          <a:latin typeface="Calibri"/>
                        </a:rPr>
                        <a:t>Frecuencia o rasgo</a:t>
                      </a:r>
                    </a:p>
                  </a:txBody>
                  <a:tcPr>
                    <a:solidFill>
                      <a:srgbClr val="0F5F6B"/>
                    </a:solidFill>
                  </a:tcPr>
                </a:tc>
                <a:tc>
                  <a:txBody>
                    <a:bodyPr/>
                    <a:lstStyle/>
                    <a:p>
                      <a:r>
                        <a:rPr sz="1600" b="1">
                          <a:solidFill>
                            <a:srgbClr val="FFFFFF"/>
                          </a:solidFill>
                          <a:latin typeface="Calibri"/>
                        </a:rPr>
                        <a:t>Qué esperar</a:t>
                      </a:r>
                    </a:p>
                  </a:txBody>
                  <a:tcPr>
                    <a:solidFill>
                      <a:srgbClr val="0F5F6B"/>
                    </a:solidFill>
                  </a:tcPr>
                </a:tc>
              </a:tr>
              <a:tr h="457200">
                <a:tc>
                  <a:txBody>
                    <a:bodyPr/>
                    <a:lstStyle/>
                    <a:p>
                      <a:r>
                        <a:rPr sz="1600">
                          <a:solidFill>
                            <a:srgbClr val="263238"/>
                          </a:solidFill>
                          <a:latin typeface="Calibri"/>
                        </a:rPr>
                        <a:t>Posterolateral</a:t>
                      </a:r>
                    </a:p>
                  </a:txBody>
                  <a:tcPr>
                    <a:solidFill>
                      <a:srgbClr val="EEF3F4"/>
                    </a:solidFill>
                  </a:tcPr>
                </a:tc>
                <a:tc>
                  <a:txBody>
                    <a:bodyPr/>
                    <a:lstStyle/>
                    <a:p>
                      <a:r>
                        <a:rPr sz="1600">
                          <a:solidFill>
                            <a:srgbClr val="263238"/>
                          </a:solidFill>
                          <a:latin typeface="Calibri"/>
                        </a:rPr>
                        <a:t>53 % de 64 luxaciones simples [r5]</a:t>
                      </a:r>
                    </a:p>
                  </a:txBody>
                  <a:tcPr>
                    <a:solidFill>
                      <a:srgbClr val="EEF3F4"/>
                    </a:solidFill>
                  </a:tcPr>
                </a:tc>
                <a:tc>
                  <a:txBody>
                    <a:bodyPr/>
                    <a:lstStyle/>
                    <a:p>
                      <a:r>
                        <a:rPr sz="1600">
                          <a:solidFill>
                            <a:srgbClr val="263238"/>
                          </a:solidFill>
                          <a:latin typeface="Calibri"/>
                        </a:rPr>
                        <a:t>Es el patrón de referencia en los estudios de mecanismo [r21][r5]</a:t>
                      </a:r>
                    </a:p>
                  </a:txBody>
                  <a:tcPr>
                    <a:solidFill>
                      <a:srgbClr val="EEF3F4"/>
                    </a:solidFill>
                  </a:tcPr>
                </a:tc>
              </a:tr>
              <a:tr h="457200">
                <a:tc>
                  <a:txBody>
                    <a:bodyPr/>
                    <a:lstStyle/>
                    <a:p>
                      <a:r>
                        <a:rPr sz="1600">
                          <a:solidFill>
                            <a:srgbClr val="263238"/>
                          </a:solidFill>
                          <a:latin typeface="Calibri"/>
                        </a:rPr>
                        <a:t>Posterior pura</a:t>
                      </a:r>
                    </a:p>
                  </a:txBody>
                  <a:tcPr>
                    <a:solidFill>
                      <a:srgbClr val="FFFFFF"/>
                    </a:solidFill>
                  </a:tcPr>
                </a:tc>
                <a:tc>
                  <a:txBody>
                    <a:bodyPr/>
                    <a:lstStyle/>
                    <a:p>
                      <a:r>
                        <a:rPr sz="1600">
                          <a:solidFill>
                            <a:srgbClr val="263238"/>
                          </a:solidFill>
                          <a:latin typeface="Calibri"/>
                        </a:rPr>
                        <a:t>41 % [r5]</a:t>
                      </a:r>
                    </a:p>
                  </a:txBody>
                  <a:tcPr>
                    <a:solidFill>
                      <a:srgbClr val="FFFFFF"/>
                    </a:solidFill>
                  </a:tcPr>
                </a:tc>
                <a:tc>
                  <a:txBody>
                    <a:bodyPr/>
                    <a:lstStyle/>
                    <a:p>
                      <a:r>
                        <a:rPr sz="1600">
                          <a:solidFill>
                            <a:srgbClr val="263238"/>
                          </a:solidFill>
                          <a:latin typeface="Calibri"/>
                        </a:rPr>
                        <a:t>Se reduce en supinación [r21]</a:t>
                      </a:r>
                    </a:p>
                  </a:txBody>
                  <a:tcPr>
                    <a:solidFill>
                      <a:srgbClr val="FFFFFF"/>
                    </a:solidFill>
                  </a:tcPr>
                </a:tc>
              </a:tr>
              <a:tr h="457200">
                <a:tc>
                  <a:txBody>
                    <a:bodyPr/>
                    <a:lstStyle/>
                    <a:p>
                      <a:r>
                        <a:rPr sz="1600">
                          <a:solidFill>
                            <a:srgbClr val="263238"/>
                          </a:solidFill>
                          <a:latin typeface="Calibri"/>
                        </a:rPr>
                        <a:t>Posteromedial</a:t>
                      </a:r>
                    </a:p>
                  </a:txBody>
                  <a:tcPr>
                    <a:solidFill>
                      <a:srgbClr val="EEF3F4"/>
                    </a:solidFill>
                  </a:tcPr>
                </a:tc>
                <a:tc>
                  <a:txBody>
                    <a:bodyPr/>
                    <a:lstStyle/>
                    <a:p>
                      <a:r>
                        <a:rPr sz="1600">
                          <a:solidFill>
                            <a:srgbClr val="263238"/>
                          </a:solidFill>
                          <a:latin typeface="Calibri"/>
                        </a:rPr>
                        <a:t>6 % [r5]</a:t>
                      </a:r>
                    </a:p>
                  </a:txBody>
                  <a:tcPr>
                    <a:solidFill>
                      <a:srgbClr val="EEF3F4"/>
                    </a:solidFill>
                  </a:tcPr>
                </a:tc>
                <a:tc>
                  <a:txBody>
                    <a:bodyPr/>
                    <a:lstStyle/>
                    <a:p>
                      <a:r>
                        <a:rPr sz="1600">
                          <a:solidFill>
                            <a:srgbClr val="263238"/>
                          </a:solidFill>
                          <a:latin typeface="Calibri"/>
                        </a:rPr>
                        <a:t>Más daño lateral y de origen extensor; 85 % operadas en una serie de 20 [r25]</a:t>
                      </a:r>
                    </a:p>
                  </a:txBody>
                  <a:tcPr>
                    <a:solidFill>
                      <a:srgbClr val="EEF3F4"/>
                    </a:solidFill>
                  </a:tcPr>
                </a:tc>
              </a:tr>
              <a:tr h="457200">
                <a:tc>
                  <a:txBody>
                    <a:bodyPr/>
                    <a:lstStyle/>
                    <a:p>
                      <a:r>
                        <a:rPr sz="1600">
                          <a:solidFill>
                            <a:srgbClr val="263238"/>
                          </a:solidFill>
                          <a:latin typeface="Calibri"/>
                        </a:rPr>
                        <a:t>Medial</a:t>
                      </a:r>
                    </a:p>
                  </a:txBody>
                  <a:tcPr>
                    <a:solidFill>
                      <a:srgbClr val="FFFFFF"/>
                    </a:solidFill>
                  </a:tcPr>
                </a:tc>
                <a:tc>
                  <a:txBody>
                    <a:bodyPr/>
                    <a:lstStyle/>
                    <a:p>
                      <a:r>
                        <a:rPr sz="1600">
                          <a:solidFill>
                            <a:srgbClr val="263238"/>
                          </a:solidFill>
                          <a:latin typeface="Calibri"/>
                        </a:rPr>
                        <a:t>Rara; 4 casos en una serie [r26]</a:t>
                      </a:r>
                    </a:p>
                  </a:txBody>
                  <a:tcPr>
                    <a:solidFill>
                      <a:srgbClr val="FFFFFF"/>
                    </a:solidFill>
                  </a:tcPr>
                </a:tc>
                <a:tc>
                  <a:txBody>
                    <a:bodyPr/>
                    <a:lstStyle/>
                    <a:p>
                      <a:r>
                        <a:rPr sz="1600">
                          <a:solidFill>
                            <a:srgbClr val="263238"/>
                          </a:solidFill>
                          <a:latin typeface="Calibri"/>
                        </a:rPr>
                        <a:t>Inestabilidad temprana y neuropatía cubital [r26]</a:t>
                      </a:r>
                    </a:p>
                  </a:txBody>
                  <a:tcPr>
                    <a:solidFill>
                      <a:srgbClr val="FFFFFF"/>
                    </a:solidFill>
                  </a:tcPr>
                </a:tc>
              </a:tr>
              <a:tr h="457200">
                <a:tc>
                  <a:txBody>
                    <a:bodyPr/>
                    <a:lstStyle/>
                    <a:p>
                      <a:r>
                        <a:rPr sz="1600">
                          <a:solidFill>
                            <a:srgbClr val="263238"/>
                          </a:solidFill>
                          <a:latin typeface="Calibri"/>
                        </a:rPr>
                        <a:t>Lateral, divergente</a:t>
                      </a:r>
                    </a:p>
                  </a:txBody>
                  <a:tcPr>
                    <a:solidFill>
                      <a:srgbClr val="EEF3F4"/>
                    </a:solidFill>
                  </a:tcPr>
                </a:tc>
                <a:tc>
                  <a:txBody>
                    <a:bodyPr/>
                    <a:lstStyle/>
                    <a:p>
                      <a:r>
                        <a:rPr sz="1600">
                          <a:solidFill>
                            <a:srgbClr val="263238"/>
                          </a:solidFill>
                          <a:latin typeface="Calibri"/>
                        </a:rPr>
                        <a:t>Se reconocen en la clasificación por dirección [r28]</a:t>
                      </a:r>
                    </a:p>
                  </a:txBody>
                  <a:tcPr>
                    <a:solidFill>
                      <a:srgbClr val="EEF3F4"/>
                    </a:solidFill>
                  </a:tcPr>
                </a:tc>
                <a:tc>
                  <a:txBody>
                    <a:bodyPr/>
                    <a:lstStyle/>
                    <a:p>
                      <a:r>
                        <a:rPr sz="1600">
                          <a:solidFill>
                            <a:srgbClr val="263238"/>
                          </a:solidFill>
                          <a:latin typeface="Calibri"/>
                        </a:rPr>
                        <a:t>Sin cifras abiertas fiables; cada una merece planificación propia</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18 / 70</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Biomecánica: cuánto aporta cada estructura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[r21] O'Driscoll SW et al. A spectrum of instability. 1992. PMID 1611741</a:t>
            </a:r>
          </a:p>
          <a:p>
            <a:r>
              <a:rPr sz="800">
                <a:solidFill>
                  <a:srgbClr val="5A6469"/>
                </a:solidFill>
                <a:latin typeface="Calibri"/>
              </a:rPr>
              <a:t>[r28] Acosta Batlle J et al. Insights Imaging. 2019. doi:10.1186/s13244-019-0725-7</a:t>
            </a:r>
          </a:p>
          <a:p>
            <a:r>
              <a:rPr sz="800">
                <a:solidFill>
                  <a:srgbClr val="5A6469"/>
                </a:solidFill>
                <a:latin typeface="Calibri"/>
              </a:rPr>
              <a:t>[r32] Morrey BF et al. Am J Sports Med. 1983. doi:10.1177/036354658301100506</a:t>
            </a:r>
          </a:p>
          <a:p>
            <a:r>
              <a:rPr sz="800">
                <a:solidFill>
                  <a:srgbClr val="5A6469"/>
                </a:solidFill>
                <a:latin typeface="Calibri"/>
              </a:rPr>
              <a:t>[r33] Morrey BF et al. A definition of primary and secondary constraints. 1991. PMID 2009657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Los estudios de cadáver clásicos permiten ponerles números a las estructuras.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19 / 70</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Contribución a la estabilidad en varo en extensión completa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[r32] Morrey BF et al. Am J Sports Med. 1983. doi:10.1177/036354658301100506</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20 / 70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Contribución a la estabilidad en varo a 90° de flexión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[r32] Morrey BF et al. Am J Sports Med. 1983. doi:10.1177/036354658301100506</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21 / 70</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Clasificación: simple o compleja, dirección, estadios de inestabilidad y gravedad por RM</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Shanghai Medical Doctor Association-Shoulder and Elbow Committee (SMDA-SEC); Lu S et al. Orthop Rev (Pavia). 2025. doi:10.52965/001c.133988</a:t>
            </a:r>
          </a:p>
          <a:p>
            <a:r>
              <a:rPr sz="1000">
                <a:solidFill>
                  <a:srgbClr val="5A6469"/>
                </a:solidFill>
                <a:latin typeface="Calibri"/>
              </a:rPr>
              <a:t>[r28] Acosta Batlle J et al. Insights Imaging. 2019. doi:10.1186/s13244-019-0725-7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primera pregunta siempre es si hay fractura: sin fractura (salvo avulsiones pequeñas) es simple, con fractura es compleja [r1][r28].</a:t>
            </a:r>
          </a:p>
          <a:p>
            <a:pPr marL="347472" indent="-347472">
              <a:spcAft>
                <a:spcPts val="1400"/>
              </a:spcAft>
              <a:buChar char="•"/>
            </a:pPr>
            <a:r>
              <a:rPr sz="2400">
                <a:solidFill>
                  <a:srgbClr val="263238"/>
                </a:solidFill>
                <a:latin typeface="Calibri"/>
              </a:rPr>
              <a:t>Esa pregunta define el camino de todo el capítulo.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22 / 70</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Clasificación: simple o compleja, dirección, estadios de inestabilidad y gravedad por RM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[r12] Schnetzke M et al. J Orthop Surg Res. 2015. doi:10.1186/s13018-015-0273-x</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68 pacientes tratados sin cirugía, la laxitud moderada se asoció a más complicaciones (36,8 % frente a 4,1 %) y a un riesgo 8,4 veces mayor de revisión [r12].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23 / 70</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Cómo se usa cada clasificación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[r28] Acosta Batlle J et al. Insights Imaging. 2019. doi:10.1186/s13244-019-0725-7</a:t>
            </a:r>
          </a:p>
          <a:p>
            <a:r>
              <a:rPr sz="800">
                <a:solidFill>
                  <a:srgbClr val="5A6469"/>
                </a:solidFill>
                <a:latin typeface="Calibri"/>
              </a:rPr>
              <a:t>[r2] Barco R et al. JSES Int. 2023. doi:10.1016/j.jseint.2023.03.019</a:t>
            </a:r>
          </a:p>
          <a:p>
            <a:r>
              <a:rPr sz="800">
                <a:solidFill>
                  <a:srgbClr val="5A6469"/>
                </a:solidFill>
                <a:latin typeface="Calibri"/>
              </a:rPr>
              <a:t>[r25] Cho CH et al. J Bone Joint Surg Am. 2018. doi:10.2106/JBJS.18.00051</a:t>
            </a:r>
          </a:p>
          <a:p>
            <a:r>
              <a:rPr sz="800">
                <a:solidFill>
                  <a:srgbClr val="5A6469"/>
                </a:solidFill>
                <a:latin typeface="Calibri"/>
              </a:rPr>
              <a:t>[r21] O'Driscoll SW et al. A spectrum of instability. 1992. PMID 1611741</a:t>
            </a:r>
          </a:p>
          <a:p>
            <a:r>
              <a:rPr sz="800">
                <a:solidFill>
                  <a:srgbClr val="5A6469"/>
                </a:solidFill>
                <a:latin typeface="Calibri"/>
              </a:rPr>
              <a:t>[r12] Schnetzke M et al. J Orthop Surg Res. 2015. doi:10.1186/s13018-015-0273-x</a:t>
            </a:r>
          </a:p>
          <a:p>
            <a:r>
              <a:rPr sz="800">
                <a:solidFill>
                  <a:srgbClr val="5A6469"/>
                </a:solidFill>
                <a:latin typeface="Calibri"/>
              </a:rPr>
              <a:t>(+2 referencias más en las láminas finales)</a:t>
            </a:r>
          </a:p>
        </p:txBody>
      </p:sp>
      <p:graphicFrame>
        <p:nvGraphicFramePr>
          <p:cNvPr id="6" name="Table 5"/>
          <p:cNvGraphicFramePr>
            <a:graphicFrameLocks noGrp="1"/>
          </p:cNvGraphicFramePr>
          <p:nvPr/>
        </p:nvGraphicFramePr>
        <p:xfrm>
          <a:off x="822960" y="1645920"/>
          <a:ext cx="10607040" cy="27432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Clasificación</a:t>
                      </a:r>
                    </a:p>
                  </a:txBody>
                  <a:tcPr>
                    <a:solidFill>
                      <a:srgbClr val="0F5F6B"/>
                    </a:solidFill>
                  </a:tcPr>
                </a:tc>
                <a:tc>
                  <a:txBody>
                    <a:bodyPr/>
                    <a:lstStyle/>
                    <a:p>
                      <a:r>
                        <a:rPr sz="1600" b="1">
                          <a:solidFill>
                            <a:srgbClr val="FFFFFF"/>
                          </a:solidFill>
                          <a:latin typeface="Calibri"/>
                        </a:rPr>
                        <a:t>Categorías</a:t>
                      </a:r>
                    </a:p>
                  </a:txBody>
                  <a:tcPr>
                    <a:solidFill>
                      <a:srgbClr val="0F5F6B"/>
                    </a:solidFill>
                  </a:tcPr>
                </a:tc>
                <a:tc>
                  <a:txBody>
                    <a:bodyPr/>
                    <a:lstStyle/>
                    <a:p>
                      <a:r>
                        <a:rPr sz="1600" b="1">
                          <a:solidFill>
                            <a:srgbClr val="FFFFFF"/>
                          </a:solidFill>
                          <a:latin typeface="Calibri"/>
                        </a:rPr>
                        <a:t>Para qué sirve en la decisión</a:t>
                      </a:r>
                    </a:p>
                  </a:txBody>
                  <a:tcPr>
                    <a:solidFill>
                      <a:srgbClr val="0F5F6B"/>
                    </a:solidFill>
                  </a:tcPr>
                </a:tc>
              </a:tr>
              <a:tr h="457200">
                <a:tc>
                  <a:txBody>
                    <a:bodyPr/>
                    <a:lstStyle/>
                    <a:p>
                      <a:r>
                        <a:rPr sz="1600">
                          <a:solidFill>
                            <a:srgbClr val="263238"/>
                          </a:solidFill>
                          <a:latin typeface="Calibri"/>
                        </a:rPr>
                        <a:t>Simple o compleja</a:t>
                      </a:r>
                    </a:p>
                  </a:txBody>
                  <a:tcPr>
                    <a:solidFill>
                      <a:srgbClr val="EEF3F4"/>
                    </a:solidFill>
                  </a:tcPr>
                </a:tc>
                <a:tc>
                  <a:txBody>
                    <a:bodyPr/>
                    <a:lstStyle/>
                    <a:p>
                      <a:r>
                        <a:rPr sz="1600">
                          <a:solidFill>
                            <a:srgbClr val="263238"/>
                          </a:solidFill>
                          <a:latin typeface="Calibri"/>
                        </a:rPr>
                        <a:t>Con o sin fractura [r1]</a:t>
                      </a:r>
                    </a:p>
                  </a:txBody>
                  <a:tcPr>
                    <a:solidFill>
                      <a:srgbClr val="EEF3F4"/>
                    </a:solidFill>
                  </a:tcPr>
                </a:tc>
                <a:tc>
                  <a:txBody>
                    <a:bodyPr/>
                    <a:lstStyle/>
                    <a:p>
                      <a:r>
                        <a:rPr sz="1600">
                          <a:solidFill>
                            <a:srgbClr val="263238"/>
                          </a:solidFill>
                          <a:latin typeface="Calibri"/>
                        </a:rPr>
                        <a:t>Define si el capítulo aplica o si se pasa a la vía de la luxación compleja</a:t>
                      </a:r>
                    </a:p>
                  </a:txBody>
                  <a:tcPr>
                    <a:solidFill>
                      <a:srgbClr val="EEF3F4"/>
                    </a:solidFill>
                  </a:tcPr>
                </a:tc>
              </a:tr>
              <a:tr h="457200">
                <a:tc>
                  <a:txBody>
                    <a:bodyPr/>
                    <a:lstStyle/>
                    <a:p>
                      <a:r>
                        <a:rPr sz="1600">
                          <a:solidFill>
                            <a:srgbClr val="263238"/>
                          </a:solidFill>
                          <a:latin typeface="Calibri"/>
                        </a:rPr>
                        <a:t>Dirección</a:t>
                      </a:r>
                    </a:p>
                  </a:txBody>
                  <a:tcPr>
                    <a:solidFill>
                      <a:srgbClr val="FFFFFF"/>
                    </a:solidFill>
                  </a:tcPr>
                </a:tc>
                <a:tc>
                  <a:txBody>
                    <a:bodyPr/>
                    <a:lstStyle/>
                    <a:p>
                      <a:r>
                        <a:rPr sz="1600">
                          <a:solidFill>
                            <a:srgbClr val="263238"/>
                          </a:solidFill>
                          <a:latin typeface="Calibri"/>
                        </a:rPr>
                        <a:t>Posterior, posterolateral, posteromedial, lateral, medial, divergente [r28]</a:t>
                      </a:r>
                    </a:p>
                  </a:txBody>
                  <a:tcPr>
                    <a:solidFill>
                      <a:srgbClr val="FFFFFF"/>
                    </a:solidFill>
                  </a:tcPr>
                </a:tc>
                <a:tc>
                  <a:txBody>
                    <a:bodyPr/>
                    <a:lstStyle/>
                    <a:p>
                      <a:r>
                        <a:rPr sz="1600">
                          <a:solidFill>
                            <a:srgbClr val="263238"/>
                          </a:solidFill>
                          <a:latin typeface="Calibri"/>
                        </a:rPr>
                        <a:t>Anticipa el patrón de daño y el riesgo de cirugía [r25]</a:t>
                      </a:r>
                    </a:p>
                  </a:txBody>
                  <a:tcPr>
                    <a:solidFill>
                      <a:srgbClr val="FFFFFF"/>
                    </a:solidFill>
                  </a:tcPr>
                </a:tc>
              </a:tr>
              <a:tr h="457200">
                <a:tc>
                  <a:txBody>
                    <a:bodyPr/>
                    <a:lstStyle/>
                    <a:p>
                      <a:r>
                        <a:rPr sz="1600">
                          <a:solidFill>
                            <a:srgbClr val="263238"/>
                          </a:solidFill>
                          <a:latin typeface="Calibri"/>
                        </a:rPr>
                        <a:t>Estadios de O'Driscoll</a:t>
                      </a:r>
                    </a:p>
                  </a:txBody>
                  <a:tcPr>
                    <a:solidFill>
                      <a:srgbClr val="EEF3F4"/>
                    </a:solidFill>
                  </a:tcPr>
                </a:tc>
                <a:tc>
                  <a:txBody>
                    <a:bodyPr/>
                    <a:lstStyle/>
                    <a:p>
                      <a:r>
                        <a:rPr sz="1600">
                          <a:solidFill>
                            <a:srgbClr val="263238"/>
                          </a:solidFill>
                          <a:latin typeface="Calibri"/>
                        </a:rPr>
                        <a:t>Tres estadios de lateral a medial [r21]</a:t>
                      </a:r>
                    </a:p>
                  </a:txBody>
                  <a:tcPr>
                    <a:solidFill>
                      <a:srgbClr val="EEF3F4"/>
                    </a:solidFill>
                  </a:tcPr>
                </a:tc>
                <a:tc>
                  <a:txBody>
                    <a:bodyPr/>
                    <a:lstStyle/>
                    <a:p>
                      <a:r>
                        <a:rPr sz="1600">
                          <a:solidFill>
                            <a:srgbClr val="263238"/>
                          </a:solidFill>
                          <a:latin typeface="Calibri"/>
                        </a:rPr>
                        <a:t>Explica la progresión; enseña la inestabilidad parcial</a:t>
                      </a:r>
                    </a:p>
                  </a:txBody>
                  <a:tcPr>
                    <a:solidFill>
                      <a:srgbClr val="EEF3F4"/>
                    </a:solidFill>
                  </a:tcPr>
                </a:tc>
              </a:tr>
              <a:tr h="457200">
                <a:tc>
                  <a:txBody>
                    <a:bodyPr/>
                    <a:lstStyle/>
                    <a:p>
                      <a:r>
                        <a:rPr sz="1600">
                          <a:solidFill>
                            <a:srgbClr val="263238"/>
                          </a:solidFill>
                          <a:latin typeface="Calibri"/>
                        </a:rPr>
                        <a:t>Laxitud por estrés</a:t>
                      </a:r>
                    </a:p>
                  </a:txBody>
                  <a:tcPr>
                    <a:solidFill>
                      <a:srgbClr val="FFFFFF"/>
                    </a:solidFill>
                  </a:tcPr>
                </a:tc>
                <a:tc>
                  <a:txBody>
                    <a:bodyPr/>
                    <a:lstStyle/>
                    <a:p>
                      <a:r>
                        <a:rPr sz="1600">
                          <a:solidFill>
                            <a:srgbClr val="263238"/>
                          </a:solidFill>
                          <a:latin typeface="Calibri"/>
                        </a:rPr>
                        <a:t>Leve &lt; 10°, moderada 10° a 20°, importante &gt; 20° [r2]</a:t>
                      </a:r>
                    </a:p>
                  </a:txBody>
                  <a:tcPr>
                    <a:solidFill>
                      <a:srgbClr val="FFFFFF"/>
                    </a:solidFill>
                  </a:tcPr>
                </a:tc>
                <a:tc>
                  <a:txBody>
                    <a:bodyPr/>
                    <a:lstStyle/>
                    <a:p>
                      <a:r>
                        <a:rPr sz="1600">
                          <a:solidFill>
                            <a:srgbClr val="263238"/>
                          </a:solidFill>
                          <a:latin typeface="Calibri"/>
                        </a:rPr>
                        <a:t>La moderada predice peor curso sin cirugía [r12]</a:t>
                      </a:r>
                    </a:p>
                  </a:txBody>
                  <a:tcPr>
                    <a:solidFill>
                      <a:srgbClr val="FFFFFF"/>
                    </a:solidFill>
                  </a:tcPr>
                </a:tc>
              </a:tr>
              <a:tr h="457200">
                <a:tc>
                  <a:txBody>
                    <a:bodyPr/>
                    <a:lstStyle/>
                    <a:p>
                      <a:r>
                        <a:rPr sz="1600">
                          <a:solidFill>
                            <a:srgbClr val="263238"/>
                          </a:solidFill>
                          <a:latin typeface="Calibri"/>
                        </a:rPr>
                        <a:t>MEST</a:t>
                      </a:r>
                    </a:p>
                  </a:txBody>
                  <a:tcPr>
                    <a:solidFill>
                      <a:srgbClr val="EEF3F4"/>
                    </a:solidFill>
                  </a:tcPr>
                </a:tc>
                <a:tc>
                  <a:txBody>
                    <a:bodyPr/>
                    <a:lstStyle/>
                    <a:p>
                      <a:r>
                        <a:rPr sz="1600">
                          <a:solidFill>
                            <a:srgbClr val="263238"/>
                          </a:solidFill>
                          <a:latin typeface="Calibri"/>
                        </a:rPr>
                        <a:t>Grado 1 ligamentario, grado 2 músculo-ligamentario; 8 subtipos [r36]</a:t>
                      </a:r>
                    </a:p>
                  </a:txBody>
                  <a:tcPr>
                    <a:solidFill>
                      <a:srgbClr val="EEF3F4"/>
                    </a:solidFill>
                  </a:tcPr>
                </a:tc>
                <a:tc>
                  <a:txBody>
                    <a:bodyPr/>
                    <a:lstStyle/>
                    <a:p>
                      <a:r>
                        <a:rPr sz="1600">
                          <a:solidFill>
                            <a:srgbClr val="263238"/>
                          </a:solidFill>
                          <a:latin typeface="Calibri"/>
                        </a:rPr>
                        <a:t>Describe gravedad por RM; aún sin uso decisorio</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24 / 70</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Diagnóstico: de la deformidad a la decisión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Barco R et al. JSES Int. 2023. doi:10.1016/j.jseint.2023.03.019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Pregunta cómo cayó y con qué energía, qué mano apoyó, si hubo reducción espontánea o maniobras previas en el sitio del accidente…</a:t>
            </a:r>
          </a:p>
          <a:p>
            <a:pPr marL="347472" indent="-347472">
              <a:spcAft>
                <a:spcPts val="1400"/>
              </a:spcAft>
              <a:buChar char="•"/>
            </a:pPr>
            <a:r>
              <a:rPr sz="2400">
                <a:solidFill>
                  <a:srgbClr val="263238"/>
                </a:solidFill>
                <a:latin typeface="Calibri"/>
              </a:rPr>
              <a:t>La caída sobre la mano extendida es el mecanismo típico [r2].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25 / 70</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Diagnóstico: de la deformidad a la decisión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[r14] Ayel JE et al. Analysis of nine cases. 2009. doi:10.1016/j.otsr.2009.04.013</a:t>
            </a:r>
          </a:p>
          <a:p>
            <a:r>
              <a:rPr sz="1000">
                <a:solidFill>
                  <a:srgbClr val="5A6469"/>
                </a:solidFill>
                <a:latin typeface="Calibri"/>
              </a:rPr>
              <a:t>[r15] Carter SJ et al. Am J Emerg Med. 2010. doi:10.1016/j.ajem.2009.05.024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lesión arterial es rara, entre 0,3 % y 1,7 % en hospitales, pero la ausencia de pulso, la palidez, la cianosis o el dolor desproporcionado exigen estudio vascular inmediato [r14][r15].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26 / 70</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Diagnóstico: de la deformidad a la decisión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[r15] Carter SJ et al. Am J Emerg Med. 2010. doi:10.1016/j.ajem.2009.05.024</a:t>
            </a:r>
          </a:p>
          <a:p>
            <a:r>
              <a:rPr sz="1000">
                <a:solidFill>
                  <a:srgbClr val="5A6469"/>
                </a:solidFill>
                <a:latin typeface="Calibri"/>
              </a:rPr>
              <a:t>[r11] Kloen P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Se vuelve a examinar el estado neurovascular [r15] y se repiten las radiografías en dos proyecciones para comprobar que el codo quedó concéntrico (práctica habitual) [r11].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27 / 70</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Examen físico: nervios, vasos y pruebas de estabilidad</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Barco R et al. JSES Int. 2023. doi:10.1016/j.jseint.2023.03.019</a:t>
            </a:r>
          </a:p>
          <a:p>
            <a:r>
              <a:rPr sz="800">
                <a:solidFill>
                  <a:srgbClr val="5A6469"/>
                </a:solidFill>
                <a:latin typeface="Calibri"/>
              </a:rPr>
              <a:t>[r11] Kloen P et al. En: AO Surgery Reference. 2026.</a:t>
            </a:r>
          </a:p>
          <a:p>
            <a:r>
              <a:rPr sz="800">
                <a:solidFill>
                  <a:srgbClr val="5A6469"/>
                </a:solidFill>
                <a:latin typeface="Calibri"/>
              </a:rPr>
              <a:t>[r12] Schnetzke M et al. J Orthop Surg Res. 2015. doi:10.1186/s13018-015-0273-x</a:t>
            </a:r>
          </a:p>
          <a:p>
            <a:r>
              <a:rPr sz="800">
                <a:solidFill>
                  <a:srgbClr val="5A6469"/>
                </a:solidFill>
                <a:latin typeface="Calibri"/>
              </a:rPr>
              <a:t>[r14] Ayel JE et al. Analysis of nine cases. 2009. doi:10.1016/j.otsr.2009.04.013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examen se documenta antes y después de reducir y se repite a las pocas horas, porque el déficit tardío puede deberse a hematoma…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28 / 70</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Pruebas de inestabilidad posterolateral: sensibilidad y especificidad</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[r37] Goldin AN et al. Hand (N Y). 2025. doi:10.1177/15589447231185585</a:t>
            </a:r>
          </a:p>
          <a:p>
            <a:r>
              <a:rPr sz="1000">
                <a:solidFill>
                  <a:srgbClr val="5A6469"/>
                </a:solidFill>
                <a:latin typeface="Calibri"/>
              </a:rPr>
              <a:t>[r38] Mahasupachai N et al. J Shoulder Elbow Surg. 2026. doi:10.1016/j.jse.2025.08.015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29 / 70</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Exactitud diagnóstica para inestabilidad posterolateral atraumática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[r38] Mahasupachai N et al. J Shoulder Elbow Surg. 2026. doi:10.1016/j.jse.2025.08.015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30 / 70</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Imágenes: radiografía, fluoroscopia, RM y ecografía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Shanghai Medical Doctor Association-Shoulder and Elbow Committee (SMDA-SEC); Lu S et al. Orthop Rev (Pavia). 2025. doi:10.52965/001c.133988</a:t>
            </a:r>
          </a:p>
          <a:p>
            <a:r>
              <a:rPr sz="1000">
                <a:solidFill>
                  <a:srgbClr val="5A6469"/>
                </a:solidFill>
                <a:latin typeface="Calibri"/>
              </a:rPr>
              <a:t>[r11] Kloen P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radiografía antes de reducir confirma la dirección y descarta la fractura; la de después confirma la concentricidad [r1][r11].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31 / 70</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RM en luxación simple: prevalencia agrupada de hallazgos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 Sachinis NP et al. J Shoulder Elbow Surg. 2026. doi:10.1016/j.jse.2026.08.017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32 / 70</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Qué imagen pedir y para qué</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[r11] Kloen P et al. En: AO Surgery Reference. 2026.</a:t>
            </a:r>
          </a:p>
          <a:p>
            <a:r>
              <a:rPr sz="800">
                <a:solidFill>
                  <a:srgbClr val="5A6469"/>
                </a:solidFill>
                <a:latin typeface="Calibri"/>
              </a:rPr>
              <a:t>[r2] Barco R et al. JSES Int. 2023. doi:10.1016/j.jseint.2023.03.019</a:t>
            </a:r>
          </a:p>
          <a:p>
            <a:r>
              <a:rPr sz="800">
                <a:solidFill>
                  <a:srgbClr val="5A6469"/>
                </a:solidFill>
                <a:latin typeface="Calibri"/>
              </a:rPr>
              <a:t>[r4] Sachinis NP et al. J Shoulder Elbow Surg. 2026. doi:10.1016/j.jse.2026.08.017</a:t>
            </a:r>
          </a:p>
          <a:p>
            <a:r>
              <a:rPr sz="800">
                <a:solidFill>
                  <a:srgbClr val="5A6469"/>
                </a:solidFill>
                <a:latin typeface="Calibri"/>
              </a:rPr>
              <a:t>[r12] Schnetzke M et al. J Orthop Surg Res. 2015. doi:10.1186/s13018-015-0273-x</a:t>
            </a:r>
          </a:p>
          <a:p>
            <a:r>
              <a:rPr sz="800">
                <a:solidFill>
                  <a:srgbClr val="5A6469"/>
                </a:solidFill>
                <a:latin typeface="Calibri"/>
              </a:rPr>
              <a:t>[r1] Shanghai Medical Doctor Association-Shoulder and Elbow Committee (SMDA-SEC); Lu S et al. Orthop Rev (Pavia). 2025. doi:10.52965/001c.133988</a:t>
            </a:r>
          </a:p>
        </p:txBody>
      </p:sp>
      <p:graphicFrame>
        <p:nvGraphicFramePr>
          <p:cNvPr id="6" name="Table 5"/>
          <p:cNvGraphicFramePr>
            <a:graphicFrameLocks noGrp="1"/>
          </p:cNvGraphicFramePr>
          <p:nvPr/>
        </p:nvGraphicFramePr>
        <p:xfrm>
          <a:off x="822960" y="1645920"/>
          <a:ext cx="10607040" cy="27432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Imagen</a:t>
                      </a:r>
                    </a:p>
                  </a:txBody>
                  <a:tcPr>
                    <a:solidFill>
                      <a:srgbClr val="0F5F6B"/>
                    </a:solidFill>
                  </a:tcPr>
                </a:tc>
                <a:tc>
                  <a:txBody>
                    <a:bodyPr/>
                    <a:lstStyle/>
                    <a:p>
                      <a:r>
                        <a:rPr sz="1600" b="1">
                          <a:solidFill>
                            <a:srgbClr val="FFFFFF"/>
                          </a:solidFill>
                          <a:latin typeface="Calibri"/>
                        </a:rPr>
                        <a:t>Cuándo</a:t>
                      </a:r>
                    </a:p>
                  </a:txBody>
                  <a:tcPr>
                    <a:solidFill>
                      <a:srgbClr val="0F5F6B"/>
                    </a:solidFill>
                  </a:tcPr>
                </a:tc>
                <a:tc>
                  <a:txBody>
                    <a:bodyPr/>
                    <a:lstStyle/>
                    <a:p>
                      <a:r>
                        <a:rPr sz="1600" b="1">
                          <a:solidFill>
                            <a:srgbClr val="FFFFFF"/>
                          </a:solidFill>
                          <a:latin typeface="Calibri"/>
                        </a:rPr>
                        <a:t>Qué responde</a:t>
                      </a:r>
                    </a:p>
                  </a:txBody>
                  <a:tcPr>
                    <a:solidFill>
                      <a:srgbClr val="0F5F6B"/>
                    </a:solidFill>
                  </a:tcPr>
                </a:tc>
              </a:tr>
              <a:tr h="457200">
                <a:tc>
                  <a:txBody>
                    <a:bodyPr/>
                    <a:lstStyle/>
                    <a:p>
                      <a:r>
                        <a:rPr sz="1600">
                          <a:solidFill>
                            <a:srgbClr val="263238"/>
                          </a:solidFill>
                          <a:latin typeface="Calibri"/>
                        </a:rPr>
                        <a:t>Radiografía antes de reducir</a:t>
                      </a:r>
                    </a:p>
                  </a:txBody>
                  <a:tcPr>
                    <a:solidFill>
                      <a:srgbClr val="EEF3F4"/>
                    </a:solidFill>
                  </a:tcPr>
                </a:tc>
                <a:tc>
                  <a:txBody>
                    <a:bodyPr/>
                    <a:lstStyle/>
                    <a:p>
                      <a:r>
                        <a:rPr sz="1600">
                          <a:solidFill>
                            <a:srgbClr val="263238"/>
                          </a:solidFill>
                          <a:latin typeface="Calibri"/>
                        </a:rPr>
                        <a:t>Siempre [r1]</a:t>
                      </a:r>
                    </a:p>
                  </a:txBody>
                  <a:tcPr>
                    <a:solidFill>
                      <a:srgbClr val="EEF3F4"/>
                    </a:solidFill>
                  </a:tcPr>
                </a:tc>
                <a:tc>
                  <a:txBody>
                    <a:bodyPr/>
                    <a:lstStyle/>
                    <a:p>
                      <a:r>
                        <a:rPr sz="1600">
                          <a:solidFill>
                            <a:srgbClr val="263238"/>
                          </a:solidFill>
                          <a:latin typeface="Calibri"/>
                        </a:rPr>
                        <a:t>Dirección y fractura asociada</a:t>
                      </a:r>
                    </a:p>
                  </a:txBody>
                  <a:tcPr>
                    <a:solidFill>
                      <a:srgbClr val="EEF3F4"/>
                    </a:solidFill>
                  </a:tcPr>
                </a:tc>
              </a:tr>
              <a:tr h="457200">
                <a:tc>
                  <a:txBody>
                    <a:bodyPr/>
                    <a:lstStyle/>
                    <a:p>
                      <a:r>
                        <a:rPr sz="1600">
                          <a:solidFill>
                            <a:srgbClr val="263238"/>
                          </a:solidFill>
                          <a:latin typeface="Calibri"/>
                        </a:rPr>
                        <a:t>Radiografía después de reducir</a:t>
                      </a:r>
                    </a:p>
                  </a:txBody>
                  <a:tcPr>
                    <a:solidFill>
                      <a:srgbClr val="FFFFFF"/>
                    </a:solidFill>
                  </a:tcPr>
                </a:tc>
                <a:tc>
                  <a:txBody>
                    <a:bodyPr/>
                    <a:lstStyle/>
                    <a:p>
                      <a:r>
                        <a:rPr sz="1600">
                          <a:solidFill>
                            <a:srgbClr val="263238"/>
                          </a:solidFill>
                          <a:latin typeface="Calibri"/>
                        </a:rPr>
                        <a:t>Siempre [r11][r1]</a:t>
                      </a:r>
                    </a:p>
                  </a:txBody>
                  <a:tcPr>
                    <a:solidFill>
                      <a:srgbClr val="FFFFFF"/>
                    </a:solidFill>
                  </a:tcPr>
                </a:tc>
                <a:tc>
                  <a:txBody>
                    <a:bodyPr/>
                    <a:lstStyle/>
                    <a:p>
                      <a:r>
                        <a:rPr sz="1600">
                          <a:solidFill>
                            <a:srgbClr val="263238"/>
                          </a:solidFill>
                          <a:latin typeface="Calibri"/>
                        </a:rPr>
                        <a:t>Concentricidad, drop sign, avulsiones menores de 2 mm [r2]</a:t>
                      </a:r>
                    </a:p>
                  </a:txBody>
                  <a:tcPr>
                    <a:solidFill>
                      <a:srgbClr val="FFFFFF"/>
                    </a:solidFill>
                  </a:tcPr>
                </a:tc>
              </a:tr>
              <a:tr h="457200">
                <a:tc>
                  <a:txBody>
                    <a:bodyPr/>
                    <a:lstStyle/>
                    <a:p>
                      <a:r>
                        <a:rPr sz="1600">
                          <a:solidFill>
                            <a:srgbClr val="263238"/>
                          </a:solidFill>
                          <a:latin typeface="Calibri"/>
                        </a:rPr>
                        <a:t>Fluoroscopia con estrés</a:t>
                      </a:r>
                    </a:p>
                  </a:txBody>
                  <a:tcPr>
                    <a:solidFill>
                      <a:srgbClr val="EEF3F4"/>
                    </a:solidFill>
                  </a:tcPr>
                </a:tc>
                <a:tc>
                  <a:txBody>
                    <a:bodyPr/>
                    <a:lstStyle/>
                    <a:p>
                      <a:r>
                        <a:rPr sz="1600">
                          <a:solidFill>
                            <a:srgbClr val="263238"/>
                          </a:solidFill>
                          <a:latin typeface="Calibri"/>
                        </a:rPr>
                        <a:t>Si se quiere clasificar la laxitud [r12]</a:t>
                      </a:r>
                    </a:p>
                  </a:txBody>
                  <a:tcPr>
                    <a:solidFill>
                      <a:srgbClr val="EEF3F4"/>
                    </a:solidFill>
                  </a:tcPr>
                </a:tc>
                <a:tc>
                  <a:txBody>
                    <a:bodyPr/>
                    <a:lstStyle/>
                    <a:p>
                      <a:r>
                        <a:rPr sz="1600">
                          <a:solidFill>
                            <a:srgbClr val="263238"/>
                          </a:solidFill>
                          <a:latin typeface="Calibri"/>
                        </a:rPr>
                        <a:t>Leve o moderada; guía el seguimiento</a:t>
                      </a:r>
                    </a:p>
                  </a:txBody>
                  <a:tcPr>
                    <a:solidFill>
                      <a:srgbClr val="EEF3F4"/>
                    </a:solidFill>
                  </a:tcPr>
                </a:tc>
              </a:tr>
              <a:tr h="457200">
                <a:tc>
                  <a:txBody>
                    <a:bodyPr/>
                    <a:lstStyle/>
                    <a:p>
                      <a:r>
                        <a:rPr sz="1600">
                          <a:solidFill>
                            <a:srgbClr val="263238"/>
                          </a:solidFill>
                          <a:latin typeface="Calibri"/>
                        </a:rPr>
                        <a:t>RM</a:t>
                      </a:r>
                    </a:p>
                  </a:txBody>
                  <a:tcPr>
                    <a:solidFill>
                      <a:srgbClr val="FFFFFF"/>
                    </a:solidFill>
                  </a:tcPr>
                </a:tc>
                <a:tc>
                  <a:txBody>
                    <a:bodyPr/>
                    <a:lstStyle/>
                    <a:p>
                      <a:r>
                        <a:rPr sz="1600">
                          <a:solidFill>
                            <a:srgbClr val="263238"/>
                          </a:solidFill>
                          <a:latin typeface="Calibri"/>
                        </a:rPr>
                        <a:t>Selectiva, estabilidad dudosa [r4]</a:t>
                      </a:r>
                    </a:p>
                  </a:txBody>
                  <a:tcPr>
                    <a:solidFill>
                      <a:srgbClr val="FFFFFF"/>
                    </a:solidFill>
                  </a:tcPr>
                </a:tc>
                <a:tc>
                  <a:txBody>
                    <a:bodyPr/>
                    <a:lstStyle/>
                    <a:p>
                      <a:r>
                        <a:rPr sz="1600">
                          <a:solidFill>
                            <a:srgbClr val="263238"/>
                          </a:solidFill>
                          <a:latin typeface="Calibri"/>
                        </a:rPr>
                        <a:t>Mapa de colaterales, cápsula y cartílago</a:t>
                      </a:r>
                    </a:p>
                  </a:txBody>
                  <a:tcPr>
                    <a:solidFill>
                      <a:srgbClr val="FFFFFF"/>
                    </a:solidFill>
                  </a:tcPr>
                </a:tc>
              </a:tr>
              <a:tr h="457200">
                <a:tc>
                  <a:txBody>
                    <a:bodyPr/>
                    <a:lstStyle/>
                    <a:p>
                      <a:r>
                        <a:rPr sz="1600">
                          <a:solidFill>
                            <a:srgbClr val="263238"/>
                          </a:solidFill>
                          <a:latin typeface="Calibri"/>
                        </a:rPr>
                        <a:t>Ecografía con estrés</a:t>
                      </a:r>
                    </a:p>
                  </a:txBody>
                  <a:tcPr>
                    <a:solidFill>
                      <a:srgbClr val="EEF3F4"/>
                    </a:solidFill>
                  </a:tcPr>
                </a:tc>
                <a:tc>
                  <a:txBody>
                    <a:bodyPr/>
                    <a:lstStyle/>
                    <a:p>
                      <a:r>
                        <a:rPr sz="1600">
                          <a:solidFill>
                            <a:srgbClr val="263238"/>
                          </a:solidFill>
                          <a:latin typeface="Calibri"/>
                        </a:rPr>
                        <a:t>Opcional, sin sedación [r2]</a:t>
                      </a:r>
                    </a:p>
                  </a:txBody>
                  <a:tcPr>
                    <a:solidFill>
                      <a:srgbClr val="EEF3F4"/>
                    </a:solidFill>
                  </a:tcPr>
                </a:tc>
                <a:tc>
                  <a:txBody>
                    <a:bodyPr/>
                    <a:lstStyle/>
                    <a:p>
                      <a:r>
                        <a:rPr sz="1600">
                          <a:solidFill>
                            <a:srgbClr val="263238"/>
                          </a:solidFill>
                          <a:latin typeface="Calibri"/>
                        </a:rPr>
                        <a:t>Apertura cubitohumeral; sin validación aguda</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33 / 70</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Algoritmo: del codo luxado a la decisión de mover o de operar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Shanghai Medical Doctor Association-Shoulder and Elbow Committee (SMDA-SEC); Lu S et al. Orthop Rev (Pavia). 2025. doi:10.52965/001c.133988</a:t>
            </a:r>
          </a:p>
          <a:p>
            <a:r>
              <a:rPr sz="800">
                <a:solidFill>
                  <a:srgbClr val="5A6469"/>
                </a:solidFill>
                <a:latin typeface="Calibri"/>
              </a:rPr>
              <a:t>[r2] Barco R et al. JSES Int. 2023. doi:10.1016/j.jseint.2023.03.019</a:t>
            </a:r>
          </a:p>
          <a:p>
            <a:r>
              <a:rPr sz="800">
                <a:solidFill>
                  <a:srgbClr val="5A6469"/>
                </a:solidFill>
                <a:latin typeface="Calibri"/>
              </a:rPr>
              <a:t>[r6] Iordens GI et al. Br J Sports Med. 2017. doi:10.1136/bjsports-2015-094704</a:t>
            </a:r>
          </a:p>
          <a:p>
            <a:r>
              <a:rPr sz="800">
                <a:solidFill>
                  <a:srgbClr val="5A6469"/>
                </a:solidFill>
                <a:latin typeface="Calibri"/>
              </a:rPr>
              <a:t>[r8] Duckworth AD et al. J Shoulder Elbow Surg. 2008. doi:10.1016/j.jse.2007.06.007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algoritmo ordena la conducta ante un adulto con un codo luxado sin fractura aparente.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34 / 70</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Luxación del codo en el adulto, sin fractura aparente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Shanghai Medical Doctor Association-Shoulder and Elbow Committee (SMDA-SEC); Lu S et al. Orthop Rev (Pavia). 2025. doi:10.52965/001c.133988</a:t>
            </a:r>
          </a:p>
          <a:p>
            <a:r>
              <a:rPr sz="800">
                <a:solidFill>
                  <a:srgbClr val="5A6469"/>
                </a:solidFill>
                <a:latin typeface="Calibri"/>
              </a:rPr>
              <a:t>[r15] Carter SJ et al. Am J Emerg Med. 2010. doi:10.1016/j.ajem.2009.05.024</a:t>
            </a:r>
          </a:p>
          <a:p>
            <a:r>
              <a:rPr sz="800">
                <a:solidFill>
                  <a:srgbClr val="5A6469"/>
                </a:solidFill>
                <a:latin typeface="Calibri"/>
              </a:rPr>
              <a:t>[r14] Ayel JE et al. Analysis of nine cases. 2009. doi:10.1016/j.otsr.2009.04.013</a:t>
            </a:r>
          </a:p>
          <a:p>
            <a:r>
              <a:rPr sz="800">
                <a:solidFill>
                  <a:srgbClr val="5A6469"/>
                </a:solidFill>
                <a:latin typeface="Calibri"/>
              </a:rPr>
              <a:t>[r28] Acosta Batlle J et al. Insights Imaging. 2019. doi:10.1186/s13244-019-0725-7</a:t>
            </a:r>
          </a:p>
          <a:p>
            <a:r>
              <a:rPr sz="800">
                <a:solidFill>
                  <a:srgbClr val="5A6469"/>
                </a:solidFill>
                <a:latin typeface="Calibri"/>
              </a:rPr>
              <a:t>[r17] Mayne IP et al. J Shoulder Elbow Surg. 2015. doi:10.1016/j.jse.2014.08.027</a:t>
            </a:r>
          </a:p>
          <a:p>
            <a:r>
              <a:rPr sz="800">
                <a:solidFill>
                  <a:srgbClr val="5A6469"/>
                </a:solidFill>
                <a:latin typeface="Calibri"/>
              </a:rPr>
              <a:t>(+8 referencias más en las láminas finales)</a:t>
            </a:r>
          </a:p>
        </p:txBody>
      </p:sp>
      <p:sp>
        <p:nvSpPr>
          <p:cNvPr id="6" name="Rounded Rectangle 5"/>
          <p:cNvSpPr/>
          <p:nvPr/>
        </p:nvSpPr>
        <p:spPr>
          <a:xfrm>
            <a:off x="4754880" y="1508760"/>
            <a:ext cx="2743200" cy="220160"/>
          </a:xfrm>
          <a:prstGeom prst="roundRect">
            <a:avLst/>
          </a:prstGeom>
          <a:solidFill>
            <a:srgbClr val="0F5F6B"/>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Adulto con deformidad del codo tras una caída</a:t>
            </a:r>
          </a:p>
        </p:txBody>
      </p:sp>
      <p:sp>
        <p:nvSpPr>
          <p:cNvPr id="7" name="Rectangle 6"/>
          <p:cNvSpPr/>
          <p:nvPr/>
        </p:nvSpPr>
        <p:spPr>
          <a:xfrm>
            <a:off x="4754880" y="1838648"/>
            <a:ext cx="2743200" cy="220160"/>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Examen neurovascular y radiografías antes de reducir [r1][r15]</a:t>
            </a:r>
          </a:p>
        </p:txBody>
      </p:sp>
      <p:sp>
        <p:nvSpPr>
          <p:cNvPr id="8" name="Decision 7"/>
          <p:cNvSpPr/>
          <p:nvPr/>
        </p:nvSpPr>
        <p:spPr>
          <a:xfrm>
            <a:off x="4572000" y="2168536"/>
            <a:ext cx="3108960" cy="337342"/>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¿Sin pulso, pálido o con dolor desproporcionado?</a:t>
            </a:r>
          </a:p>
        </p:txBody>
      </p:sp>
      <p:sp>
        <p:nvSpPr>
          <p:cNvPr id="9" name="Rectangle 8"/>
          <p:cNvSpPr/>
          <p:nvPr/>
        </p:nvSpPr>
        <p:spPr>
          <a:xfrm>
            <a:off x="4754880" y="2615606"/>
            <a:ext cx="2743200" cy="220160"/>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Reducir de inmediato, reevaluar y pedir estudio vascular si persiste [r15][r14]</a:t>
            </a:r>
          </a:p>
        </p:txBody>
      </p:sp>
      <p:sp>
        <p:nvSpPr>
          <p:cNvPr id="10" name="Decision 9"/>
          <p:cNvSpPr/>
          <p:nvPr/>
        </p:nvSpPr>
        <p:spPr>
          <a:xfrm>
            <a:off x="4572000" y="2945494"/>
            <a:ext cx="3108960" cy="337342"/>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¿Hay fractura asociada de cabeza radial, coronoides u olécranon?</a:t>
            </a:r>
          </a:p>
        </p:txBody>
      </p:sp>
      <p:sp>
        <p:nvSpPr>
          <p:cNvPr id="11" name="Rounded Rectangle 10"/>
          <p:cNvSpPr/>
          <p:nvPr/>
        </p:nvSpPr>
        <p:spPr>
          <a:xfrm>
            <a:off x="2987040" y="3392564"/>
            <a:ext cx="2743200" cy="220160"/>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Luxación compleja: seguir el capítulo de la tríada terrible y planificar cirugía [r28]</a:t>
            </a:r>
          </a:p>
        </p:txBody>
      </p:sp>
      <p:sp>
        <p:nvSpPr>
          <p:cNvPr id="12" name="Rectangle 11"/>
          <p:cNvSpPr/>
          <p:nvPr/>
        </p:nvSpPr>
        <p:spPr>
          <a:xfrm>
            <a:off x="6522720" y="3392564"/>
            <a:ext cx="2743200" cy="220160"/>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Reducción cerrada con analgesia suficiente, sin intentos forzados repetidos [r17][r18]</a:t>
            </a:r>
          </a:p>
        </p:txBody>
      </p:sp>
      <p:sp>
        <p:nvSpPr>
          <p:cNvPr id="13" name="Rectangle 12"/>
          <p:cNvSpPr/>
          <p:nvPr/>
        </p:nvSpPr>
        <p:spPr>
          <a:xfrm>
            <a:off x="4754880" y="3722452"/>
            <a:ext cx="2743200" cy="220160"/>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0">
                <a:solidFill>
                  <a:srgbClr val="263238"/>
                </a:solidFill>
                <a:latin typeface="Calibri"/>
              </a:rPr>
              <a:t>Neurovascular y radiografías después de reducir [r11]</a:t>
            </a:r>
          </a:p>
        </p:txBody>
      </p:sp>
      <p:sp>
        <p:nvSpPr>
          <p:cNvPr id="14" name="Decision 13"/>
          <p:cNvSpPr/>
          <p:nvPr/>
        </p:nvSpPr>
        <p:spPr>
          <a:xfrm>
            <a:off x="4572000" y="4052341"/>
            <a:ext cx="3108960" cy="337342"/>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¿Concéntrico, sin drop sign persistente ni fragmentos interpuestos?</a:t>
            </a:r>
          </a:p>
        </p:txBody>
      </p:sp>
      <p:sp>
        <p:nvSpPr>
          <p:cNvPr id="15" name="Rounded Rectangle 14"/>
          <p:cNvSpPr/>
          <p:nvPr/>
        </p:nvSpPr>
        <p:spPr>
          <a:xfrm>
            <a:off x="2987040" y="4499411"/>
            <a:ext cx="2743200" cy="220160"/>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Sospechar tejido interpuesto o fractura osteocondral; imagen avanzada y plan quirúrgico [r2][r16]</a:t>
            </a:r>
          </a:p>
        </p:txBody>
      </p:sp>
      <p:sp>
        <p:nvSpPr>
          <p:cNvPr id="16" name="Rectangle 15"/>
          <p:cNvSpPr/>
          <p:nvPr/>
        </p:nvSpPr>
        <p:spPr>
          <a:xfrm>
            <a:off x="6522720" y="4499411"/>
            <a:ext cx="2743200" cy="220160"/>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Probar el arco: flexoextensión activa y, si se quiere, estrés en varo y valgo bajo fluoroscopia [r11][r12]</a:t>
            </a:r>
          </a:p>
        </p:txBody>
      </p:sp>
      <p:sp>
        <p:nvSpPr>
          <p:cNvPr id="17" name="Decision 16"/>
          <p:cNvSpPr/>
          <p:nvPr/>
        </p:nvSpPr>
        <p:spPr>
          <a:xfrm>
            <a:off x="4572000" y="4829299"/>
            <a:ext cx="3108960" cy="337342"/>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¿Se luxa antes de los últimos 30° a 45° de extensión? [r2]</a:t>
            </a:r>
          </a:p>
        </p:txBody>
      </p:sp>
      <p:sp>
        <p:nvSpPr>
          <p:cNvPr id="18" name="Rounded Rectangle 17"/>
          <p:cNvSpPr/>
          <p:nvPr/>
        </p:nvSpPr>
        <p:spPr>
          <a:xfrm>
            <a:off x="2987040" y="5276369"/>
            <a:ext cx="2743200" cy="337342"/>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Considerar reparación del complejo lateral, con lo medial si sigue inestable, y fijador articulado si la inestabilidad persiste [r2][r8]</a:t>
            </a:r>
          </a:p>
        </p:txBody>
      </p:sp>
      <p:sp>
        <p:nvSpPr>
          <p:cNvPr id="19" name="Decision 18"/>
          <p:cNvSpPr/>
          <p:nvPr/>
        </p:nvSpPr>
        <p:spPr>
          <a:xfrm>
            <a:off x="6339839" y="5276369"/>
            <a:ext cx="3108960" cy="337342"/>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¿Laxitud de 10° o más en estrés fluoroscópico? [r12]</a:t>
            </a:r>
          </a:p>
        </p:txBody>
      </p:sp>
      <p:sp>
        <p:nvSpPr>
          <p:cNvPr id="20" name="Rounded Rectangle 19"/>
          <p:cNvSpPr/>
          <p:nvPr/>
        </p:nvSpPr>
        <p:spPr>
          <a:xfrm>
            <a:off x="2987040" y="5723439"/>
            <a:ext cx="2743200" cy="220160"/>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Movimiento protegido con control en la primera semana y conversación sobre reparación primaria (evidencia dividida) [r12][r41]</a:t>
            </a:r>
          </a:p>
        </p:txBody>
      </p:sp>
      <p:sp>
        <p:nvSpPr>
          <p:cNvPr id="21" name="Rounded Rectangle 20"/>
          <p:cNvSpPr/>
          <p:nvPr/>
        </p:nvSpPr>
        <p:spPr>
          <a:xfrm>
            <a:off x="6522720" y="5723439"/>
            <a:ext cx="2743200" cy="220160"/>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Movimiento activo dentro de los primeros 7 días, con ortesis o cabestrillo breve [r1][r6]</a:t>
            </a:r>
          </a:p>
        </p:txBody>
      </p:sp>
      <p:cxnSp>
        <p:nvCxnSpPr>
          <p:cNvPr id="22" name="Connector 21"/>
          <p:cNvCxnSpPr>
            <a:stCxn id="6" idx="2"/>
            <a:endCxn id="7" idx="0"/>
          </p:cNvCxnSpPr>
          <p:nvPr/>
        </p:nvCxnSpPr>
        <p:spPr>
          <a:xfrm flipH="1">
            <a:off x="6126480" y="1728920"/>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3" name="Connector 22"/>
          <p:cNvCxnSpPr>
            <a:stCxn id="7" idx="2"/>
            <a:endCxn id="8" idx="0"/>
          </p:cNvCxnSpPr>
          <p:nvPr/>
        </p:nvCxnSpPr>
        <p:spPr>
          <a:xfrm flipH="1">
            <a:off x="6126480" y="2058808"/>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4" name="Connector 23"/>
          <p:cNvCxnSpPr>
            <a:stCxn id="8" idx="2"/>
            <a:endCxn id="9" idx="0"/>
          </p:cNvCxnSpPr>
          <p:nvPr/>
        </p:nvCxnSpPr>
        <p:spPr>
          <a:xfrm flipH="1">
            <a:off x="6126480" y="2505878"/>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6181344" y="2498562"/>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6" name="Connector 25"/>
          <p:cNvCxnSpPr>
            <a:stCxn id="9" idx="2"/>
            <a:endCxn id="10" idx="0"/>
          </p:cNvCxnSpPr>
          <p:nvPr/>
        </p:nvCxnSpPr>
        <p:spPr>
          <a:xfrm flipH="1">
            <a:off x="6126480" y="2835766"/>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7" name="Connector 26"/>
          <p:cNvCxnSpPr>
            <a:stCxn id="8" idx="2"/>
            <a:endCxn id="10" idx="0"/>
          </p:cNvCxnSpPr>
          <p:nvPr/>
        </p:nvCxnSpPr>
        <p:spPr>
          <a:xfrm flipH="1">
            <a:off x="6126480" y="2505878"/>
            <a:ext cx="0" cy="439616"/>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8" name="TextBox 27"/>
          <p:cNvSpPr txBox="1"/>
          <p:nvPr/>
        </p:nvSpPr>
        <p:spPr>
          <a:xfrm>
            <a:off x="6181344" y="2614023"/>
            <a:ext cx="457200" cy="274320"/>
          </a:xfrm>
          <a:prstGeom prst="rect">
            <a:avLst/>
          </a:prstGeom>
          <a:noFill/>
        </p:spPr>
        <p:txBody>
          <a:bodyPr wrap="square">
            <a:spAutoFit/>
          </a:bodyPr>
          <a:lstStyle/>
          <a:p>
            <a:r>
              <a:rPr sz="1200" b="1">
                <a:solidFill>
                  <a:srgbClr val="D97706"/>
                </a:solidFill>
                <a:latin typeface="Calibri"/>
              </a:rPr>
              <a:t>no</a:t>
            </a:r>
          </a:p>
        </p:txBody>
      </p:sp>
      <p:cxnSp>
        <p:nvCxnSpPr>
          <p:cNvPr id="29" name="Connector 28"/>
          <p:cNvCxnSpPr>
            <a:stCxn id="10" idx="2"/>
            <a:endCxn id="11" idx="0"/>
          </p:cNvCxnSpPr>
          <p:nvPr/>
        </p:nvCxnSpPr>
        <p:spPr>
          <a:xfrm flipH="1">
            <a:off x="4358640" y="3282836"/>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5004816" y="3275520"/>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1" name="Connector 30"/>
          <p:cNvCxnSpPr>
            <a:stCxn id="10" idx="2"/>
            <a:endCxn id="12" idx="0"/>
          </p:cNvCxnSpPr>
          <p:nvPr/>
        </p:nvCxnSpPr>
        <p:spPr>
          <a:xfrm>
            <a:off x="6126480" y="3282836"/>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2" name="TextBox 31"/>
          <p:cNvSpPr txBox="1"/>
          <p:nvPr/>
        </p:nvSpPr>
        <p:spPr>
          <a:xfrm>
            <a:off x="6800088" y="3275520"/>
            <a:ext cx="457200" cy="274320"/>
          </a:xfrm>
          <a:prstGeom prst="rect">
            <a:avLst/>
          </a:prstGeom>
          <a:noFill/>
        </p:spPr>
        <p:txBody>
          <a:bodyPr wrap="square">
            <a:spAutoFit/>
          </a:bodyPr>
          <a:lstStyle/>
          <a:p>
            <a:r>
              <a:rPr sz="1200" b="1">
                <a:solidFill>
                  <a:srgbClr val="D97706"/>
                </a:solidFill>
                <a:latin typeface="Calibri"/>
              </a:rPr>
              <a:t>no</a:t>
            </a:r>
          </a:p>
        </p:txBody>
      </p:sp>
      <p:cxnSp>
        <p:nvCxnSpPr>
          <p:cNvPr id="33" name="Connector 32"/>
          <p:cNvCxnSpPr>
            <a:stCxn id="12" idx="2"/>
            <a:endCxn id="13" idx="0"/>
          </p:cNvCxnSpPr>
          <p:nvPr/>
        </p:nvCxnSpPr>
        <p:spPr>
          <a:xfrm flipH="1">
            <a:off x="6126480" y="3612724"/>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4" name="Connector 33"/>
          <p:cNvCxnSpPr>
            <a:stCxn id="13" idx="2"/>
            <a:endCxn id="14" idx="0"/>
          </p:cNvCxnSpPr>
          <p:nvPr/>
        </p:nvCxnSpPr>
        <p:spPr>
          <a:xfrm flipH="1">
            <a:off x="6126480" y="3942612"/>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5" name="Connector 34"/>
          <p:cNvCxnSpPr>
            <a:stCxn id="14" idx="2"/>
            <a:endCxn id="15" idx="0"/>
          </p:cNvCxnSpPr>
          <p:nvPr/>
        </p:nvCxnSpPr>
        <p:spPr>
          <a:xfrm flipH="1">
            <a:off x="4358640" y="4389683"/>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6" name="TextBox 35"/>
          <p:cNvSpPr txBox="1"/>
          <p:nvPr/>
        </p:nvSpPr>
        <p:spPr>
          <a:xfrm>
            <a:off x="5004816" y="4382367"/>
            <a:ext cx="457200" cy="274320"/>
          </a:xfrm>
          <a:prstGeom prst="rect">
            <a:avLst/>
          </a:prstGeom>
          <a:noFill/>
        </p:spPr>
        <p:txBody>
          <a:bodyPr wrap="square">
            <a:spAutoFit/>
          </a:bodyPr>
          <a:lstStyle/>
          <a:p>
            <a:r>
              <a:rPr sz="1200" b="1">
                <a:solidFill>
                  <a:srgbClr val="D97706"/>
                </a:solidFill>
                <a:latin typeface="Calibri"/>
              </a:rPr>
              <a:t>no</a:t>
            </a:r>
          </a:p>
        </p:txBody>
      </p:sp>
      <p:cxnSp>
        <p:nvCxnSpPr>
          <p:cNvPr id="37" name="Connector 36"/>
          <p:cNvCxnSpPr>
            <a:stCxn id="14" idx="2"/>
            <a:endCxn id="16" idx="0"/>
          </p:cNvCxnSpPr>
          <p:nvPr/>
        </p:nvCxnSpPr>
        <p:spPr>
          <a:xfrm>
            <a:off x="6126480" y="4389683"/>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8" name="TextBox 37"/>
          <p:cNvSpPr txBox="1"/>
          <p:nvPr/>
        </p:nvSpPr>
        <p:spPr>
          <a:xfrm>
            <a:off x="6800088" y="4382367"/>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9" name="Connector 38"/>
          <p:cNvCxnSpPr>
            <a:stCxn id="16" idx="2"/>
            <a:endCxn id="17" idx="0"/>
          </p:cNvCxnSpPr>
          <p:nvPr/>
        </p:nvCxnSpPr>
        <p:spPr>
          <a:xfrm flipH="1">
            <a:off x="6126480" y="4719571"/>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0" name="Connector 39"/>
          <p:cNvCxnSpPr>
            <a:stCxn id="17" idx="2"/>
            <a:endCxn id="18" idx="0"/>
          </p:cNvCxnSpPr>
          <p:nvPr/>
        </p:nvCxnSpPr>
        <p:spPr>
          <a:xfrm flipH="1">
            <a:off x="4358640" y="5166641"/>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1" name="TextBox 40"/>
          <p:cNvSpPr txBox="1"/>
          <p:nvPr/>
        </p:nvSpPr>
        <p:spPr>
          <a:xfrm>
            <a:off x="5004816" y="5159325"/>
            <a:ext cx="457200" cy="274320"/>
          </a:xfrm>
          <a:prstGeom prst="rect">
            <a:avLst/>
          </a:prstGeom>
          <a:noFill/>
        </p:spPr>
        <p:txBody>
          <a:bodyPr wrap="square">
            <a:spAutoFit/>
          </a:bodyPr>
          <a:lstStyle/>
          <a:p>
            <a:r>
              <a:rPr sz="1200" b="1">
                <a:solidFill>
                  <a:srgbClr val="D97706"/>
                </a:solidFill>
                <a:latin typeface="Calibri"/>
              </a:rPr>
              <a:t>sí</a:t>
            </a:r>
          </a:p>
        </p:txBody>
      </p:sp>
      <p:cxnSp>
        <p:nvCxnSpPr>
          <p:cNvPr id="42" name="Connector 41"/>
          <p:cNvCxnSpPr>
            <a:stCxn id="17" idx="2"/>
            <a:endCxn id="19" idx="0"/>
          </p:cNvCxnSpPr>
          <p:nvPr/>
        </p:nvCxnSpPr>
        <p:spPr>
          <a:xfrm>
            <a:off x="6126480" y="5166641"/>
            <a:ext cx="1767839"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3" name="TextBox 42"/>
          <p:cNvSpPr txBox="1"/>
          <p:nvPr/>
        </p:nvSpPr>
        <p:spPr>
          <a:xfrm>
            <a:off x="6800087" y="5159325"/>
            <a:ext cx="457200" cy="274320"/>
          </a:xfrm>
          <a:prstGeom prst="rect">
            <a:avLst/>
          </a:prstGeom>
          <a:noFill/>
        </p:spPr>
        <p:txBody>
          <a:bodyPr wrap="square">
            <a:spAutoFit/>
          </a:bodyPr>
          <a:lstStyle/>
          <a:p>
            <a:r>
              <a:rPr sz="1200" b="1">
                <a:solidFill>
                  <a:srgbClr val="D97706"/>
                </a:solidFill>
                <a:latin typeface="Calibri"/>
              </a:rPr>
              <a:t>no</a:t>
            </a:r>
          </a:p>
        </p:txBody>
      </p:sp>
      <p:cxnSp>
        <p:nvCxnSpPr>
          <p:cNvPr id="44" name="Connector 43"/>
          <p:cNvCxnSpPr>
            <a:stCxn id="19" idx="2"/>
            <a:endCxn id="20" idx="0"/>
          </p:cNvCxnSpPr>
          <p:nvPr/>
        </p:nvCxnSpPr>
        <p:spPr>
          <a:xfrm flipH="1">
            <a:off x="4358640" y="5613711"/>
            <a:ext cx="3535679"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5" name="TextBox 44"/>
          <p:cNvSpPr txBox="1"/>
          <p:nvPr/>
        </p:nvSpPr>
        <p:spPr>
          <a:xfrm>
            <a:off x="6153911" y="5606395"/>
            <a:ext cx="457200" cy="274320"/>
          </a:xfrm>
          <a:prstGeom prst="rect">
            <a:avLst/>
          </a:prstGeom>
          <a:noFill/>
        </p:spPr>
        <p:txBody>
          <a:bodyPr wrap="square">
            <a:spAutoFit/>
          </a:bodyPr>
          <a:lstStyle/>
          <a:p>
            <a:r>
              <a:rPr sz="1200" b="1">
                <a:solidFill>
                  <a:srgbClr val="D97706"/>
                </a:solidFill>
                <a:latin typeface="Calibri"/>
              </a:rPr>
              <a:t>sí</a:t>
            </a:r>
          </a:p>
        </p:txBody>
      </p:sp>
      <p:cxnSp>
        <p:nvCxnSpPr>
          <p:cNvPr id="46" name="Connector 45"/>
          <p:cNvCxnSpPr>
            <a:stCxn id="19" idx="2"/>
            <a:endCxn id="21" idx="0"/>
          </p:cNvCxnSpPr>
          <p:nvPr/>
        </p:nvCxnSpPr>
        <p:spPr>
          <a:xfrm>
            <a:off x="7894319" y="5613711"/>
            <a:ext cx="1"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7" name="TextBox 46"/>
          <p:cNvSpPr txBox="1"/>
          <p:nvPr/>
        </p:nvSpPr>
        <p:spPr>
          <a:xfrm>
            <a:off x="7949183" y="5606395"/>
            <a:ext cx="457200" cy="274320"/>
          </a:xfrm>
          <a:prstGeom prst="rect">
            <a:avLst/>
          </a:prstGeom>
          <a:noFill/>
        </p:spPr>
        <p:txBody>
          <a:bodyPr wrap="square">
            <a:spAutoFit/>
          </a:bodyPr>
          <a:lstStyle/>
          <a:p>
            <a:r>
              <a:rPr sz="1200" b="1">
                <a:solidFill>
                  <a:srgbClr val="D97706"/>
                </a:solidFill>
                <a:latin typeface="Calibri"/>
              </a:rPr>
              <a:t>no</a:t>
            </a:r>
          </a:p>
        </p:txBody>
      </p:sp>
      <p:sp>
        <p:nvSpPr>
          <p:cNvPr id="48" name="TextBox 47"/>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35 / 70</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Tratamiento: reducción, movimiento precoz, inmovilización corta y cuándo operar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Barco R et al. JSES Int. 2023. doi:10.1016/j.jseint.2023.03.019</a:t>
            </a:r>
          </a:p>
          <a:p>
            <a:r>
              <a:rPr sz="1000">
                <a:solidFill>
                  <a:srgbClr val="5A6469"/>
                </a:solidFill>
                <a:latin typeface="Calibri"/>
              </a:rPr>
              <a:t>[r1] Shanghai Medical Doctor Association-Shoulder and Elbow Committee (SMDA-SEC); Lu S et al. Orthop Rev (Pavia). 2025. doi:10.52965/001c.133988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Tres decisiones separadas: cómo mover (movimiento precoz o yeso), cuánto inmovilizar y cuándo operar.</a:t>
            </a:r>
          </a:p>
          <a:p>
            <a:pPr marL="347472" indent="-347472">
              <a:spcAft>
                <a:spcPts val="1400"/>
              </a:spcAft>
              <a:buChar char="•"/>
            </a:pPr>
            <a:r>
              <a:rPr sz="2400">
                <a:solidFill>
                  <a:srgbClr val="263238"/>
                </a:solidFill>
                <a:latin typeface="Calibri"/>
              </a:rPr>
              <a:t>La primera tiene la mejor evidencia; las otras dos, mucha incertidumbre [r2][r1].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36 / 70</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Arco de flexoextensión final según el tratamiento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[r20] Pott CMJM et al. JBJS Rev. 2024. doi:10.2106/JBJS.RVW.23.00135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37 / 70</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Tasa de éxito en el metaanálisis de Schubert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[r43] Schubert I et al. Medicine (Baltimore). 2021. doi:10.1097/MD.0000000000027168</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38 / 70</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Técnica: reducir, probar la estabilidad, reparar y proteger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Shanghai Medical Doctor Association-Shoulder and Elbow Committee (SMDA-SEC); Lu S et al. Orthop Rev (Pavia). 2025. doi:10.52965/001c.133988</a:t>
            </a:r>
          </a:p>
          <a:p>
            <a:r>
              <a:rPr sz="800">
                <a:solidFill>
                  <a:srgbClr val="5A6469"/>
                </a:solidFill>
                <a:latin typeface="Calibri"/>
              </a:rPr>
              <a:t>[r2] Barco R et al. JSES Int. 2023. doi:10.1016/j.jseint.2023.03.019</a:t>
            </a:r>
          </a:p>
          <a:p>
            <a:r>
              <a:rPr sz="800">
                <a:solidFill>
                  <a:srgbClr val="5A6469"/>
                </a:solidFill>
                <a:latin typeface="Calibri"/>
              </a:rPr>
              <a:t>[r8] Duckworth AD et al. J Shoulder Elbow Surg. 2008. doi:10.1016/j.jse.2007.06.007</a:t>
            </a:r>
          </a:p>
          <a:p>
            <a:r>
              <a:rPr sz="800">
                <a:solidFill>
                  <a:srgbClr val="5A6469"/>
                </a:solidFill>
                <a:latin typeface="Calibri"/>
              </a:rPr>
              <a:t>[r11] Kloen P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Es material de estudio para entender el porqué de cada paso; no sustituye al tutor ni a la práctica supervisada.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39 / 70</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Técnica: reducir, probar la estabilidad, reparar y proteger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[r50] Skelley NW et al. Orthopedics. 2015. doi:10.3928/01477447-20150105-05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una serie retrospectiva de 16 luxaciones posterolaterales, todas se redujeron en urgencias; los 2 fracasos iniciales del método tradicional se resolvieron con una técnica de una sola persona… [r50]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40 / 70</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Complicaciones: rigidez, dolor, osificación, inestabilidad y las lesiones asociadas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[r10] Anakwe RE et al. J Bone Joint Surg Am. 2011. doi:10.2106/JBJS.J.00860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Es la secuela más frecuente.</a:t>
            </a:r>
          </a:p>
          <a:p>
            <a:pPr marL="347472" indent="-347472">
              <a:spcAft>
                <a:spcPts val="1400"/>
              </a:spcAft>
              <a:buChar char="•"/>
            </a:pPr>
            <a:r>
              <a:rPr sz="2800">
                <a:solidFill>
                  <a:srgbClr val="263238"/>
                </a:solidFill>
                <a:latin typeface="Calibri"/>
              </a:rPr>
              <a:t>En el seguimiento de 88 meses de 110 pacientes, 56 % refirió rigidez subjetiva [r10].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41 / 70</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Secuelas a largo plazo tras la luxación simple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[r10] Anakwe RE et al. J Bone Joint Surg Am. 2011. doi:10.2106/JBJS.J.00860</a:t>
            </a:r>
          </a:p>
          <a:p>
            <a:r>
              <a:rPr sz="1000">
                <a:solidFill>
                  <a:srgbClr val="5A6469"/>
                </a:solidFill>
                <a:latin typeface="Calibri"/>
              </a:rPr>
              <a:t>[r7] Mehlhoff TL et al. Results after closed treatment. 1988. PMID 3343270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42 / 70</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Osificación heterotópica y redislocación según el tratamiento (revisión de Catapano)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[r46] Catapano M et al. Shoulder Elbow. 2022. doi:10.1177/1758573220957631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43 / 70</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Pronóstico: qué se le puede prometer al paciente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 Iordens GI et al. Br J Sports Med. 2017. doi:10.1136/bjsports-2015-094704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Con movilización precoz el QuickDASH fue 12 a las 6 semanas y 4,0 al año, y la mejoría respecto al yeso desapareció al año [r6].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44 / 70</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Retorno al deporte tras luxación de codo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[r29] Albright AS et al. Orthop J Sports Med. 2026. doi:10.1177/23259671261419505</a:t>
            </a:r>
          </a:p>
          <a:p>
            <a:r>
              <a:rPr sz="1000">
                <a:solidFill>
                  <a:srgbClr val="5A6469"/>
                </a:solidFill>
                <a:latin typeface="Calibri"/>
              </a:rPr>
              <a:t>[r56] Nolte PC et al. J Orthop Surg Res. 2023. doi:10.1186/s13018-023-03914-2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45 / 70</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QuickDASH en el ensayo FuncSiE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 Iordens GI et al. Br J Sports Med. 2017. doi:10.1136/bjsports-2015-094704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46 / 70</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Rehabilitación: movimiento protegido, posición sobre la cabeza y retorno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Shanghai Medical Doctor Association-Shoulder and Elbow Committee (SMDA-SEC); Lu S et al. Orthop Rev (Pavia). 2025. doi:10.52965/001c.133988</a:t>
            </a:r>
          </a:p>
          <a:p>
            <a:r>
              <a:rPr sz="1000">
                <a:solidFill>
                  <a:srgbClr val="5A6469"/>
                </a:solidFill>
                <a:latin typeface="Calibri"/>
              </a:rPr>
              <a:t>[r2] Barco R et al. JSES Int. 2023. doi:10.1016/j.jseint.2023.03.019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consenso recomienda empezar el movimiento activo antes de los 7 días y no define un protocolo único… [r1] [r2]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47 / 70</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Rehabilitación: movimiento protegido, posición sobre la cabeza y retorno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[r34] Manocha RHK et al. J Hand Ther. 2022. doi:10.1016/j.jht.2022.01.008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En cadáveres con lesión de ambos colaterales, el movimiento con el brazo sobre la cabeza reprodujo la cinemática del codo intacto [r34].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48 / 70</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Rehabilitación: movimiento protegido, posición sobre la cabeza y retorno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Shanghai Medical Doctor Association-Shoulder and Elbow Committee (SMDA-SEC); Lu S et al. Orthop Rev (Pavia). 2025. doi:10.52965/001c.133988</a:t>
            </a:r>
          </a:p>
          <a:p>
            <a:r>
              <a:rPr sz="800">
                <a:solidFill>
                  <a:srgbClr val="5A6469"/>
                </a:solidFill>
                <a:latin typeface="Calibri"/>
              </a:rPr>
              <a:t>[r2] Barco R et al. JSES Int. 2023. doi:10.1016/j.jseint.2023.03.019</a:t>
            </a:r>
          </a:p>
          <a:p>
            <a:r>
              <a:rPr sz="800">
                <a:solidFill>
                  <a:srgbClr val="5A6469"/>
                </a:solidFill>
                <a:latin typeface="Calibri"/>
              </a:rPr>
              <a:t>[r6] Iordens GI et al. Br J Sports Med. 2017. doi:10.1136/bjsports-2015-094704</a:t>
            </a:r>
          </a:p>
          <a:p>
            <a:r>
              <a:rPr sz="800">
                <a:solidFill>
                  <a:srgbClr val="5A6469"/>
                </a:solidFill>
                <a:latin typeface="Calibri"/>
              </a:rPr>
              <a:t>[r11] Kloen P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Antes del retorno, se pide movilidad cercana a la completa, fuerza simétrica y estabilidad clínica (práctica habitual / opinión experta).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49 / 70</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Guías y consensos vigentes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Shanghai Medical Doctor Association-Shoulder and Elbow Committee (SMDA-SEC); Lu S et al. Orthop Rev (Pavia). 2025. doi:10.52965/001c.133988</a:t>
            </a:r>
          </a:p>
          <a:p>
            <a:r>
              <a:rPr sz="800">
                <a:solidFill>
                  <a:srgbClr val="5A6469"/>
                </a:solidFill>
                <a:latin typeface="Calibri"/>
              </a:rPr>
              <a:t>[r2] Barco R et al. JSES Int. 2023. doi:10.1016/j.jseint.2023.03.019</a:t>
            </a:r>
          </a:p>
          <a:p>
            <a:r>
              <a:rPr sz="800">
                <a:solidFill>
                  <a:srgbClr val="5A6469"/>
                </a:solidFill>
                <a:latin typeface="Calibri"/>
              </a:rPr>
              <a:t>[r11] Kloen P et al. En: AO Surgery Reference. 2026.</a:t>
            </a:r>
          </a:p>
          <a:p>
            <a:r>
              <a:rPr sz="800">
                <a:solidFill>
                  <a:srgbClr val="5A6469"/>
                </a:solidFill>
                <a:latin typeface="Calibri"/>
              </a:rPr>
              <a:t>[r31] Kloen P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Las guías y los consensos se suman a la evidencia, no la reemplazan.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50 / 70</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Guías y consensos vigentes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Barco R et al. JSES Int. 2023. doi:10.1016/j.jseint.2023.03.019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Revisión crítica de Barco (JSES International, 2023): resume qué es estándar (tratamiento conservador), qué es controvertido (definición de inestabilidad, duración de la inmovilización… [r2]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51 / 70</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Guías y consensos vigentes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[r11] Kloen P et al. En: AO Surgery Reference. 2026.</a:t>
            </a:r>
          </a:p>
          <a:p>
            <a:r>
              <a:rPr sz="1000">
                <a:solidFill>
                  <a:srgbClr val="5A6469"/>
                </a:solidFill>
                <a:latin typeface="Calibri"/>
              </a:rPr>
              <a:t>[r54] Kloen P et al. En: AO Surgery Reference. 2026.</a:t>
            </a:r>
          </a:p>
          <a:p>
            <a:r>
              <a:rPr sz="1000">
                <a:solidFill>
                  <a:srgbClr val="5A6469"/>
                </a:solidFill>
                <a:latin typeface="Calibri"/>
              </a:rPr>
              <a:t>[r31] Kloen P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AO Surgery Reference: páginas de evaluación de la estabilidad, de osificación heterotópica y de abordajes del antebrazo proximal, que se enlazan al final y no se copian [r11][r54][r31].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52 / 70</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Pilares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[r11] Kloen P et al. En: AO Surgery Reference. 2026.</a:t>
            </a:r>
          </a:p>
          <a:p>
            <a:r>
              <a:rPr sz="1000">
                <a:solidFill>
                  <a:srgbClr val="5A6469"/>
                </a:solidFill>
                <a:latin typeface="Calibri"/>
              </a:rPr>
              <a:t>[r1] Shanghai Medical Doctor Association-Shoulder and Elbow Committee (SMDA-SEC); Lu S et al. Orthop Rev (Pavia). 2025. doi:10.52965/001c.133988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1. La secuencia no se negocia: examen neurovascular antes y después de reducir, radiografías antes y después, reducción suave y prueba de estabilidad a través del arco [r11][r1].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53 / 70</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No olvidar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[r14] Ayel JE et al. Analysis of nine cases. 2009. doi:10.1016/j.otsr.2009.04.013</a:t>
            </a:r>
          </a:p>
          <a:p>
            <a:r>
              <a:rPr sz="1000">
                <a:solidFill>
                  <a:srgbClr val="5A6469"/>
                </a:solidFill>
                <a:latin typeface="Calibri"/>
              </a:rPr>
              <a:t>[r15] Carter SJ et al. Am J Emerg Med. 2010. doi:10.1016/j.ajem.2009.05.024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Documenta pulsos, llenado capilar y función de los nervios mediano, radial y cubital antes y después de reducir; la lesión arterial asociada se estimó entre 0,3 y 1,7 % [r14][r15].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54 / 70</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Mensajes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[r5] Schnetzke M et al. Arch Orthop Trauma Surg. 2021. doi:10.1007/s00402-020-03541-0</a:t>
            </a:r>
          </a:p>
          <a:p>
            <a:r>
              <a:rPr sz="800">
                <a:solidFill>
                  <a:srgbClr val="5A6469"/>
                </a:solidFill>
                <a:latin typeface="Calibri"/>
              </a:rPr>
              <a:t>[r4] Sachinis NP et al. J Shoulder Elbow Surg. 2026. doi:10.1016/j.jse.2026.08.017</a:t>
            </a:r>
          </a:p>
          <a:p>
            <a:r>
              <a:rPr sz="800">
                <a:solidFill>
                  <a:srgbClr val="5A6469"/>
                </a:solidFill>
                <a:latin typeface="Calibri"/>
              </a:rPr>
              <a:t>[r1] Shanghai Medical Doctor Association-Shoulder and Elbow Committee (SMDA-SEC); Lu S et al. Orthop Rev (Pavia). 2025. doi:10.52965/001c.133988</a:t>
            </a:r>
          </a:p>
          <a:p>
            <a:r>
              <a:rPr sz="800">
                <a:solidFill>
                  <a:srgbClr val="5A6469"/>
                </a:solidFill>
                <a:latin typeface="Calibri"/>
              </a:rPr>
              <a:t>[r6] Iordens GI et al. Br J Sports Med. 2017. doi:10.1136/bjsports-2015-094704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Simple habla del hueso, no de las partes blandas: los colaterales y la cápsula casi siempre están rotos [r5][r4].</a:t>
            </a:r>
          </a:p>
          <a:p>
            <a:pPr marL="347472" indent="-347472">
              <a:spcAft>
                <a:spcPts val="1400"/>
              </a:spcAft>
              <a:buChar char="•"/>
            </a:pPr>
            <a:r>
              <a:rPr sz="2400">
                <a:solidFill>
                  <a:srgbClr val="263238"/>
                </a:solidFill>
                <a:latin typeface="Calibri"/>
              </a:rPr>
              <a:t>Reduce con cuidado, prueba el arco y mueve pronto: dentro de los primeros 7 días [r1][r6].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55 / 70</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Palabras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luxación de codo · luxación simple · luxación compleja · luxación posterolateral · inestabilidad posterolateral rotatoria · ligamento colateral cubital lateral · complejo ligamentario lateral · colateral medial · cápsula anterior · círculo de lesión…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56 / 70</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Para recordar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 Iordens GI et al. Br J Sports Med. 2017. doi:10.1136/bjsports-2015-094704</a:t>
            </a:r>
          </a:p>
          <a:p>
            <a:r>
              <a:rPr sz="1000">
                <a:solidFill>
                  <a:srgbClr val="5A6469"/>
                </a:solidFill>
                <a:latin typeface="Calibri"/>
              </a:rPr>
              <a:t>[r23] Schreiber JJ et al. J Hand Surg Am. 2014. doi:10.1016/j.jhsa.2013.11.031</a:t>
            </a:r>
          </a:p>
          <a:p>
            <a:r>
              <a:rPr sz="1000">
                <a:solidFill>
                  <a:srgbClr val="5A6469"/>
                </a:solidFill>
                <a:latin typeface="Calibri"/>
              </a:rPr>
              <a:t>[r20] Pott CMJM et al. JBJS Rev. 2024. doi:10.2106/JBJS.RVW.23.00135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Reduce, prueba el arco y mueve pronto: esa secuencia evita la rigidez [r6].</a:t>
            </a:r>
          </a:p>
          <a:p>
            <a:pPr marL="347472" indent="-347472">
              <a:spcAft>
                <a:spcPts val="1400"/>
              </a:spcAft>
              <a:buChar char="•"/>
            </a:pPr>
            <a:r>
              <a:rPr sz="2400">
                <a:solidFill>
                  <a:srgbClr val="263238"/>
                </a:solidFill>
                <a:latin typeface="Calibri"/>
              </a:rPr>
              <a:t>El colateral medial casi nunca queda intacto en una luxación aguda [r23].</a:t>
            </a:r>
          </a:p>
          <a:p>
            <a:pPr marL="347472" indent="-347472">
              <a:spcAft>
                <a:spcPts val="1400"/>
              </a:spcAft>
              <a:buChar char="•"/>
            </a:pPr>
            <a:r>
              <a:rPr sz="2400">
                <a:solidFill>
                  <a:srgbClr val="263238"/>
                </a:solidFill>
                <a:latin typeface="Calibri"/>
              </a:rPr>
              <a:t>El arco final fue 137° con movilización precoz y 131° con 3 semanas o más de yeso [r20].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57 / 70</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Caso de staff: Caso de staff: futbolista aficionado con el codo derecho deformado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Caso didáctico inventado, sin datos de pacientes reales.</a:t>
            </a:r>
          </a:p>
          <a:p>
            <a:pPr marL="347472" indent="-347472">
              <a:spcAft>
                <a:spcPts val="1400"/>
              </a:spcAft>
              <a:buChar char="•"/>
            </a:pPr>
            <a:r>
              <a:rPr sz="2400">
                <a:solidFill>
                  <a:srgbClr val="263238"/>
                </a:solidFill>
                <a:latin typeface="Calibri"/>
              </a:rPr>
              <a:t>Hombre de 26 años, sano, diestro, que cae en un partido de fútbol sobre la mano derecha con el codo casi extendido.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58 / 70</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preguntas para discutir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1. ¿Qué documentas antes de reducir y por qué?</a:t>
            </a:r>
          </a:p>
          <a:p>
            <a:pPr marL="347472" indent="-347472">
              <a:spcAft>
                <a:spcPts val="1400"/>
              </a:spcAft>
              <a:buChar char="•"/>
            </a:pPr>
            <a:r>
              <a:rPr sz="2800">
                <a:solidFill>
                  <a:srgbClr val="263238"/>
                </a:solidFill>
                <a:latin typeface="Calibri"/>
              </a:rPr>
              <a:t>2. ¿Qué radiografías necesitas y qué buscas en la posreducción?</a:t>
            </a:r>
          </a:p>
          <a:p>
            <a:pPr marL="347472" indent="-347472">
              <a:spcAft>
                <a:spcPts val="1400"/>
              </a:spcAft>
              <a:buChar char="•"/>
            </a:pPr>
            <a:r>
              <a:rPr sz="2800">
                <a:solidFill>
                  <a:srgbClr val="263238"/>
                </a:solidFill>
                <a:latin typeface="Calibri"/>
              </a:rPr>
              <a:t>3. Tras reducir, ¿cómo pruebas la estabilidad?</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59 / 70</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resolución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[r14] Ayel JE et al. Analysis of nine cases. 2009. doi:10.1016/j.otsr.2009.04.013</a:t>
            </a:r>
          </a:p>
          <a:p>
            <a:r>
              <a:rPr sz="1000">
                <a:solidFill>
                  <a:srgbClr val="5A6469"/>
                </a:solidFill>
                <a:latin typeface="Calibri"/>
              </a:rPr>
              <a:t>[r15] Carter SJ et al. Am J Emerg Med. 2010. doi:10.1016/j.ajem.2009.05.024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Antes de reducir registras pulsos, llenado capilar y función de los nervios mediano, radial y cubital, porque la lesión arterial es rara (0,3 % a 1,7 %) pero urgente [r14][r15].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60 / 70</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(1/10)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 Shanghai Medical Doctor Association-Shoulder and Elbow Committee (SMDA-SEC); Lu S, Shen Y, Wang Y, Yu S, Zhong B, et al. Conservative and surgical management of simple elbow dislocations: SMDA-SEC consensus and guidelines. Orthop Rev (Pavia). 2025;17:133988. doi:10.52965/001c.133988 https://doi.org/10.52965/001c.133988</a:t>
            </a:r>
          </a:p>
          <a:p>
            <a:pPr>
              <a:spcAft>
                <a:spcPts val="800"/>
              </a:spcAft>
            </a:pPr>
            <a:r>
              <a:rPr sz="1200">
                <a:solidFill>
                  <a:srgbClr val="263238"/>
                </a:solidFill>
                <a:latin typeface="Calibri"/>
              </a:rPr>
              <a:t>[r2] Barco R, Gonzalez-Escobar S, Acerboni-Flores F, Vaquero-Picado A. Acute elbow dislocation: a critical appraisal of the literature. JSES Int. 2023;7(6):2560-2564. doi:10.1016/j.jseint.2023.03.019 https://doi.org/10.1016/j.jseint.2023.03.019</a:t>
            </a:r>
          </a:p>
          <a:p>
            <a:pPr>
              <a:spcAft>
                <a:spcPts val="800"/>
              </a:spcAft>
            </a:pPr>
            <a:r>
              <a:rPr sz="1200">
                <a:solidFill>
                  <a:srgbClr val="263238"/>
                </a:solidFill>
                <a:latin typeface="Calibri"/>
              </a:rPr>
              <a:t>[r3] Stoneback JW, Owens BD, Sykes J, Athwal GS, Pointer L, Wolf JM. Incidence of elbow dislocations in the United States population. J Bone Joint Surg Am. 2012;94(3):240-5. doi:10.2106/JBJS.J.01663 https://doi.org/10.2106/JBJS.J.01663</a:t>
            </a:r>
          </a:p>
          <a:p>
            <a:pPr>
              <a:spcAft>
                <a:spcPts val="800"/>
              </a:spcAft>
            </a:pPr>
            <a:r>
              <a:rPr sz="1200">
                <a:solidFill>
                  <a:srgbClr val="263238"/>
                </a:solidFill>
                <a:latin typeface="Calibri"/>
              </a:rPr>
              <a:t>[r4] Sachinis NP, Bhardwaj V, Scaglia M, Gerace F, Christiane Messina J, Randelli PS, et al. Magnetic resonance imaging findings in simple elbow dislocations: a systematic review and meta-analysis. J Shoulder Elbow Surg. 2026 Aug 28:S1058-2746(26)00528-8. Epub ahead of print. doi:10.1016/j.jse.2026.08.017 https://doi.org/10.1016/j.jse.2026.08.017</a:t>
            </a:r>
          </a:p>
          <a:p>
            <a:pPr>
              <a:spcAft>
                <a:spcPts val="800"/>
              </a:spcAft>
            </a:pPr>
            <a:r>
              <a:rPr sz="1200">
                <a:solidFill>
                  <a:srgbClr val="263238"/>
                </a:solidFill>
                <a:latin typeface="Calibri"/>
              </a:rPr>
              <a:t>[r5] Schnetzke M, Ellwein A, Maier D, Wagner FC, Grützner PA, Guehring T. Injury patterns following simple elbow dislocation: radiological analysis implies existence of a pure valgus dislocation mechanism. Arch Orthop Trauma Surg. 2021;141(10):1649-1657. doi:10.1007/s00402-020-03541-0 https://doi.org/10.1007/s00402-020-03541-0</a:t>
            </a:r>
          </a:p>
          <a:p>
            <a:pPr>
              <a:spcAft>
                <a:spcPts val="800"/>
              </a:spcAft>
            </a:pPr>
            <a:r>
              <a:rPr sz="1200">
                <a:solidFill>
                  <a:srgbClr val="263238"/>
                </a:solidFill>
                <a:latin typeface="Calibri"/>
              </a:rPr>
              <a:t>[r6] Iordens GI, Van Lieshout EM, Schep NW, De Haan J, Tuinebreijer WE, Eygendaal D, et al. Early mobilisation versus plaster immobilisation of simple elbow dislocations: results of the FuncSiE multicentre randomised clinical trial. Br J Sports Med. 2017;51(6):531-538. doi:10.1136/bjsports-2015-094704 https://doi.org/10.1136/bjsports-2015-094704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61 / 70</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(2/10)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[r7] Mehlhoff TL, Noble PC, Bennett JB, Tullos HS. Simple dislocation of the elbow in the adult. Results after closed treatment. J Bone Joint Surg Am. 1988;70(2):244-9. https://pubmed.ncbi.nlm.nih.gov/3343270/</a:t>
            </a:r>
          </a:p>
          <a:p>
            <a:pPr>
              <a:spcAft>
                <a:spcPts val="800"/>
              </a:spcAft>
            </a:pPr>
            <a:r>
              <a:rPr sz="1200">
                <a:solidFill>
                  <a:srgbClr val="263238"/>
                </a:solidFill>
                <a:latin typeface="Calibri"/>
              </a:rPr>
              <a:t>[r8] Duckworth AD, Ring D, Kulijdian A, McKee MD. Unstable elbow dislocations. J Shoulder Elbow Surg. 2008;17(2):281-6. doi:10.1016/j.jse.2007.06.007 https://doi.org/10.1016/j.jse.2007.06.007</a:t>
            </a:r>
          </a:p>
          <a:p>
            <a:pPr>
              <a:spcAft>
                <a:spcPts val="800"/>
              </a:spcAft>
            </a:pPr>
            <a:r>
              <a:rPr sz="1200">
                <a:solidFill>
                  <a:srgbClr val="263238"/>
                </a:solidFill>
                <a:latin typeface="Calibri"/>
              </a:rPr>
              <a:t>[r9] Mackinnon T, Samuel TD, Hayter E, Lee G, Huntley D, Hardman J, et al. Long-Term Follow-up (14 to 25 Years) Following Closed Reduction and Early Movement for Simple Dislocation of the Elbow. J Bone Joint Surg Am. 2023;105(19):1489-1493. doi:10.2106/JBJS.23.00288 https://doi.org/10.2106/JBJS.23.00288</a:t>
            </a:r>
          </a:p>
          <a:p>
            <a:pPr>
              <a:spcAft>
                <a:spcPts val="800"/>
              </a:spcAft>
            </a:pPr>
            <a:r>
              <a:rPr sz="1200">
                <a:solidFill>
                  <a:srgbClr val="263238"/>
                </a:solidFill>
                <a:latin typeface="Calibri"/>
              </a:rPr>
              <a:t>[r10] Anakwe RE, Middleton SD, Jenkins PJ, McQueen MM, Court-Brown CM. Patient-reported outcomes after simple dislocation of the elbow. J Bone Joint Surg Am. 2011;93(13):1220-6. doi:10.2106/JBJS.J.00860 https://doi.org/10.2106/JBJS.J.00860</a:t>
            </a:r>
          </a:p>
          <a:p>
            <a:pPr>
              <a:spcAft>
                <a:spcPts val="800"/>
              </a:spcAft>
            </a:pPr>
            <a:r>
              <a:rPr sz="1200">
                <a:solidFill>
                  <a:srgbClr val="263238"/>
                </a:solidFill>
                <a:latin typeface="Calibri"/>
              </a:rPr>
              <a:t>[r11] Kloen P, Ring D. Assessment of elbow stability (proximal forearm) [Internet]. En: AO Surgery Reference. Davos: AO Foundation [consultado 2026 oct 30]. Disponible en: https://surgeryreference.aofoundation.org/orthopedic-trauma/adult-trauma/proximal-forearm/further-reading/assessment-of-elbow-stability https://surgeryreference.aofoundation.org/orthopedic-trauma/adult-trauma/proximal-forearm/further-reading/assessment-of-elbow-stability</a:t>
            </a:r>
          </a:p>
          <a:p>
            <a:pPr>
              <a:spcAft>
                <a:spcPts val="800"/>
              </a:spcAft>
            </a:pPr>
            <a:r>
              <a:rPr sz="1200">
                <a:solidFill>
                  <a:srgbClr val="263238"/>
                </a:solidFill>
                <a:latin typeface="Calibri"/>
              </a:rPr>
              <a:t>[r12] Schnetzke M, Aytac S, Studier-Fischer S, Grützner PA, Guehring T. Initial joint stability affects the outcome after conservative treatment of simple elbow dislocations: a retrospective study. J Orthop Surg Res. 2015;10:128. doi:10.1186/s13018-015-0273-x https://doi.org/10.1186/s13018-015-0273-x</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62 / 70</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(3/10)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[r13] Lee JH, Lee JH, Kim KC, Ahn KB, Rhyou IH. Treatment of posteromedial and posterolateral dislocation of the acute unstable elbow joint: a strategic approach. J Shoulder Elbow Surg. 2019;28(10):2007-2016. doi:10.1016/j.jse.2019.05.029 https://doi.org/10.1016/j.jse.2019.05.029</a:t>
            </a:r>
          </a:p>
          <a:p>
            <a:pPr>
              <a:spcAft>
                <a:spcPts val="800"/>
              </a:spcAft>
            </a:pPr>
            <a:r>
              <a:rPr sz="1200">
                <a:solidFill>
                  <a:srgbClr val="263238"/>
                </a:solidFill>
                <a:latin typeface="Calibri"/>
              </a:rPr>
              <a:t>[r14] Ayel JE, Bonnevialle N, Lafosse JM, Pidhorz L, Al Homsy M, Mansat P, et al. Acute elbow dislocation with arterial rupture. Analysis of nine cases. Orthop Traumatol Surg Res. 2009;95(5):343-51. doi:10.1016/j.otsr.2009.04.013 https://doi.org/10.1016/j.otsr.2009.04.013</a:t>
            </a:r>
          </a:p>
          <a:p>
            <a:pPr>
              <a:spcAft>
                <a:spcPts val="800"/>
              </a:spcAft>
            </a:pPr>
            <a:r>
              <a:rPr sz="1200">
                <a:solidFill>
                  <a:srgbClr val="263238"/>
                </a:solidFill>
                <a:latin typeface="Calibri"/>
              </a:rPr>
              <a:t>[r15] Carter SJ, Germann CA, Dacus AA, Sweeney TW, Perron AD. Orthopedic pitfalls in the ED: neurovascular injury associated with posterior elbow dislocations. Am J Emerg Med. 2010;28(8):960-5. doi:10.1016/j.ajem.2009.05.024 https://doi.org/10.1016/j.ajem.2009.05.024</a:t>
            </a:r>
          </a:p>
          <a:p>
            <a:pPr>
              <a:spcAft>
                <a:spcPts val="800"/>
              </a:spcAft>
            </a:pPr>
            <a:r>
              <a:rPr sz="1200">
                <a:solidFill>
                  <a:srgbClr val="263238"/>
                </a:solidFill>
                <a:latin typeface="Calibri"/>
              </a:rPr>
              <a:t>[r16] Coonrad RW, Roush TF, Major NM, Basamania CJ. The drop sign, a radiographic warning sign of elbow instability. J Shoulder Elbow Surg. 2005;14(3):312-7. doi:10.1016/j.jse.2004.09.002 https://doi.org/10.1016/j.jse.2004.09.002</a:t>
            </a:r>
          </a:p>
          <a:p>
            <a:pPr>
              <a:spcAft>
                <a:spcPts val="800"/>
              </a:spcAft>
            </a:pPr>
            <a:r>
              <a:rPr sz="1200">
                <a:solidFill>
                  <a:srgbClr val="263238"/>
                </a:solidFill>
                <a:latin typeface="Calibri"/>
              </a:rPr>
              <a:t>[r17] Mayne IP, Wasserstein D, Modi CS, Henry PD, Mahomed N, Veillette C. The epidemiology of closed reduction for simple elbow dislocations and the incidence of early subsequent open reduction. J Shoulder Elbow Surg. 2015;24(1):83-90. doi:10.1016/j.jse.2014.08.027 https://doi.org/10.1016/j.jse.2014.08.027</a:t>
            </a:r>
          </a:p>
          <a:p>
            <a:pPr>
              <a:spcAft>
                <a:spcPts val="800"/>
              </a:spcAft>
            </a:pPr>
            <a:r>
              <a:rPr sz="1200">
                <a:solidFill>
                  <a:srgbClr val="263238"/>
                </a:solidFill>
                <a:latin typeface="Calibri"/>
              </a:rPr>
              <a:t>[r18] Modi CS, Wasserstein D, Mayne IP, Henry PD, Mahomed N, Veillette CJ. The frequency and risk factors for subsequent surgery after a simple elbow dislocation. Injury. 2015;46(6):1156-60. doi:10.1016/j.injury.2015.02.009 https://doi.org/10.1016/j.injury.2015.02.009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63 / 70</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(4/10)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[r19] Ellanti P, O'Farrell D. Iatrogenic radial neck fracture on closed reduction of elbow dislocation. CJEM. 2013;15(6):389-91. doi:10.2310/8000.2013.130920 https://doi.org/10.2310/8000.2013.130920</a:t>
            </a:r>
          </a:p>
          <a:p>
            <a:pPr>
              <a:spcAft>
                <a:spcPts val="800"/>
              </a:spcAft>
            </a:pPr>
            <a:r>
              <a:rPr sz="1200">
                <a:solidFill>
                  <a:srgbClr val="263238"/>
                </a:solidFill>
                <a:latin typeface="Calibri"/>
              </a:rPr>
              <a:t>[r20] Pott CMJM, de Klerk HH, Priester-Vink S, Eygendaal D, van den Bekerom MPJ. Treatment Outcomes of Simple Elbow Dislocations: A Systematic Review of 1,081 Cases. JBJS Rev. 2024;12(1). doi:10.2106/JBJS.RVW.23.00135 https://doi.org/10.2106/JBJS.RVW.23.00135</a:t>
            </a:r>
          </a:p>
          <a:p>
            <a:pPr>
              <a:spcAft>
                <a:spcPts val="800"/>
              </a:spcAft>
            </a:pPr>
            <a:r>
              <a:rPr sz="1200">
                <a:solidFill>
                  <a:srgbClr val="263238"/>
                </a:solidFill>
                <a:latin typeface="Calibri"/>
              </a:rPr>
              <a:t>[r21] O'Driscoll SW, Morrey BF, Korinek S, An KN. Elbow subluxation and dislocation. A spectrum of instability. Clin Orthop Relat Res. 1992;(280):186-97. https://pubmed.ncbi.nlm.nih.gov/1611741/</a:t>
            </a:r>
          </a:p>
          <a:p>
            <a:pPr>
              <a:spcAft>
                <a:spcPts val="800"/>
              </a:spcAft>
            </a:pPr>
            <a:r>
              <a:rPr sz="1200">
                <a:solidFill>
                  <a:srgbClr val="263238"/>
                </a:solidFill>
                <a:latin typeface="Calibri"/>
              </a:rPr>
              <a:t>[r22] Hackl M, Bercher M, Wegmann K, Müller LP, Dargel J. Functional anatomy of the lateral collateral ligament of the elbow. Arch Orthop Trauma Surg. 2016;136(7):1031-7. doi:10.1007/s00402-016-2479-8 https://doi.org/10.1007/s00402-016-2479-8</a:t>
            </a:r>
          </a:p>
          <a:p>
            <a:pPr>
              <a:spcAft>
                <a:spcPts val="800"/>
              </a:spcAft>
            </a:pPr>
            <a:r>
              <a:rPr sz="1200">
                <a:solidFill>
                  <a:srgbClr val="263238"/>
                </a:solidFill>
                <a:latin typeface="Calibri"/>
              </a:rPr>
              <a:t>[r23] Schreiber JJ, Potter HG, Warren RF, Hotchkiss RN, Daluiski A. Magnetic resonance imaging findings in acute elbow dislocation: insight into mechanism. J Hand Surg Am. 2014;39(2):199-205. doi:10.1016/j.jhsa.2013.11.031 https://doi.org/10.1016/j.jhsa.2013.11.031</a:t>
            </a:r>
          </a:p>
          <a:p>
            <a:pPr>
              <a:spcAft>
                <a:spcPts val="800"/>
              </a:spcAft>
            </a:pPr>
            <a:r>
              <a:rPr sz="1200">
                <a:solidFill>
                  <a:srgbClr val="263238"/>
                </a:solidFill>
                <a:latin typeface="Calibri"/>
              </a:rPr>
              <a:t>[r24] Regan W, Lapner PC. Prospective evaluation of two diagnostic apprehension signs for posterolateral instability of the elbow. J Shoulder Elbow Surg. 2006;15(3):344-6. doi:10.1016/j.jse.2005.03.009 https://doi.org/10.1016/j.jse.2005.03.009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64 / 70</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(5/10)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[r25] Cho CH, Kim BS, Rhyou IH, Park SG, Choi S, Yoon JP, et al. Posteromedial Elbow Dislocations without Relevant Osseous Lesions: Clinical Characteristics, Soft-Tissue Injury Patterns, Treatments, and Outcomes. J Bone Joint Surg Am. 2018;100(23):2066-2072. doi:10.2106/JBJS.18.00051 https://doi.org/10.2106/JBJS.18.00051</a:t>
            </a:r>
          </a:p>
          <a:p>
            <a:pPr>
              <a:spcAft>
                <a:spcPts val="800"/>
              </a:spcAft>
            </a:pPr>
            <a:r>
              <a:rPr sz="1200">
                <a:solidFill>
                  <a:srgbClr val="263238"/>
                </a:solidFill>
                <a:latin typeface="Calibri"/>
              </a:rPr>
              <a:t>[r26] Jockel CR, Katolik LI, Zelouf DS. Simple medial elbow dislocations: a rare injury at risk for early instability. J Hand Surg Am. 2013;38(9):1768-73. doi:10.1016/j.jhsa.2013.05.014 https://doi.org/10.1016/j.jhsa.2013.05.014</a:t>
            </a:r>
          </a:p>
          <a:p>
            <a:pPr>
              <a:spcAft>
                <a:spcPts val="800"/>
              </a:spcAft>
            </a:pPr>
            <a:r>
              <a:rPr sz="1200">
                <a:solidFill>
                  <a:srgbClr val="263238"/>
                </a:solidFill>
                <a:latin typeface="Calibri"/>
              </a:rPr>
              <a:t>[r27] Rhyou IH, Lim KS, Kim KC, Lee JH, Ahn KB, Moon SC. Drop sign of the elbow joint after surgical stabilization of an unstable simple posterolateral dislocation: natural course and contributing factors. J Shoulder Elbow Surg. 2015;24(7):1081-9. doi:10.1016/j.jse.2015.01.018 https://doi.org/10.1016/j.jse.2015.01.018</a:t>
            </a:r>
          </a:p>
          <a:p>
            <a:pPr>
              <a:spcAft>
                <a:spcPts val="800"/>
              </a:spcAft>
            </a:pPr>
            <a:r>
              <a:rPr sz="1200">
                <a:solidFill>
                  <a:srgbClr val="263238"/>
                </a:solidFill>
                <a:latin typeface="Calibri"/>
              </a:rPr>
              <a:t>[r28] Acosta Batlle J, Cerezal L, López Parra MD, Alba B, Resano S, Blázquez Sánchez J. The elbow: review of anatomy and common collateral ligament complex pathology using MRI. Insights Imaging. 2019;10(1):43. doi:10.1186/s13244-019-0725-7 https://doi.org/10.1186/s13244-019-0725-7</a:t>
            </a:r>
          </a:p>
          <a:p>
            <a:pPr>
              <a:spcAft>
                <a:spcPts val="800"/>
              </a:spcAft>
            </a:pPr>
            <a:r>
              <a:rPr sz="1200">
                <a:solidFill>
                  <a:srgbClr val="263238"/>
                </a:solidFill>
                <a:latin typeface="Calibri"/>
              </a:rPr>
              <a:t>[r29] Albright AS, Chow AK, Kiritsis NR, Cuthbert AS, Smith MS, Satalich JR, et al. Return to Sport Following Elbow Dislocation: A Systematic Review. Orthop J Sports Med. 2026;14(3):23259671261419505. doi:10.1177/23259671261419505 https://doi.org/10.1177/23259671261419505</a:t>
            </a:r>
          </a:p>
          <a:p>
            <a:pPr>
              <a:spcAft>
                <a:spcPts val="800"/>
              </a:spcAft>
            </a:pPr>
            <a:r>
              <a:rPr sz="1200">
                <a:solidFill>
                  <a:srgbClr val="263238"/>
                </a:solidFill>
                <a:latin typeface="Calibri"/>
              </a:rPr>
              <a:t>[r30] Rhyou IH, Kim YS. New mechanism of the posterior elbow dislocation. Knee Surg Sports Traumatol Arthrosc. 2012;20(12):2535-41. doi:10.1007/s00167-011-1872-7 https://doi.org/10.1007/s00167-011-1872-7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65 / 70</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(6/10)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[r31] Kloen P, Ring D. Lateral approach to the proximal forearm [Internet]. En: AO Surgery Reference. Davos: AO Foundation [consultado 2026 oct 30]. Disponible en: https://surgeryreference.aofoundation.org/orthopedic-trauma/adult-trauma/proximal-forearm/approach/lateral-approach https://surgeryreference.aofoundation.org/orthopedic-trauma/adult-trauma/proximal-forearm/approach/lateral-approach</a:t>
            </a:r>
          </a:p>
          <a:p>
            <a:pPr>
              <a:spcAft>
                <a:spcPts val="800"/>
              </a:spcAft>
            </a:pPr>
            <a:r>
              <a:rPr sz="1200">
                <a:solidFill>
                  <a:srgbClr val="263238"/>
                </a:solidFill>
                <a:latin typeface="Calibri"/>
              </a:rPr>
              <a:t>[r32] Morrey BF, An KN. Articular and ligamentous contributions to the stability of the elbow joint. Am J Sports Med. 1983;11(5):315-9. doi:10.1177/036354658301100506 https://doi.org/10.1177/036354658301100506</a:t>
            </a:r>
          </a:p>
          <a:p>
            <a:pPr>
              <a:spcAft>
                <a:spcPts val="800"/>
              </a:spcAft>
            </a:pPr>
            <a:r>
              <a:rPr sz="1200">
                <a:solidFill>
                  <a:srgbClr val="263238"/>
                </a:solidFill>
                <a:latin typeface="Calibri"/>
              </a:rPr>
              <a:t>[r33] Morrey BF, Tanaka S, An KN. Valgus stability of the elbow. A definition of primary and secondary constraints. Clin Orthop Relat Res. 1991;(265):187-95. https://pubmed.ncbi.nlm.nih.gov/2009657/</a:t>
            </a:r>
          </a:p>
          <a:p>
            <a:pPr>
              <a:spcAft>
                <a:spcPts val="800"/>
              </a:spcAft>
            </a:pPr>
            <a:r>
              <a:rPr sz="1200">
                <a:solidFill>
                  <a:srgbClr val="263238"/>
                </a:solidFill>
                <a:latin typeface="Calibri"/>
              </a:rPr>
              <a:t>[r34] Manocha RHK, Banayan S, Johnson JA, King GJW. Overhead arm positioning in the rehabilitation of elbow dislocations: An in vitro biomechanical study. J Hand Ther. 2022;35(2):245-253. doi:10.1016/j.jht.2022.01.008 https://doi.org/10.1016/j.jht.2022.01.008</a:t>
            </a:r>
          </a:p>
          <a:p>
            <a:pPr>
              <a:spcAft>
                <a:spcPts val="800"/>
              </a:spcAft>
            </a:pPr>
            <a:r>
              <a:rPr sz="1200">
                <a:solidFill>
                  <a:srgbClr val="263238"/>
                </a:solidFill>
                <a:latin typeface="Calibri"/>
              </a:rPr>
              <a:t>[r35] Schreiber JJ, Paul S, Hotchkiss RN, Daluiski A. Conservative management of elbow dislocations with an overhead motion protocol. J Hand Surg Am. 2015;40(3):515-9. doi:10.1016/j.jhsa.2014.11.016 https://doi.org/10.1016/j.jhsa.2014.11.016</a:t>
            </a:r>
          </a:p>
          <a:p>
            <a:pPr>
              <a:spcAft>
                <a:spcPts val="800"/>
              </a:spcAft>
            </a:pPr>
            <a:r>
              <a:rPr sz="1200">
                <a:solidFill>
                  <a:srgbClr val="263238"/>
                </a:solidFill>
                <a:latin typeface="Calibri"/>
              </a:rPr>
              <a:t>[r36] Wackerle AM, Vieider RP, Kadantsev P, Marka A, Leonhardt Y, Kluge M, et al. The New Munich Elbow Soft Tissue (MEST) classification is a reliable MRI-based injury severity grading system for acute simple elbow dislocations. Knee Surg Sports Traumatol Arthrosc. 2026;34(11):4195-4200. doi:10.1002/ksa.70505 https://doi.org/10.1002/ksa.70505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66 / 70</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(7/10)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[r37] Goldin AN, Dwight KD, Hentzen ER, Leek BT, Hughes-Austin JM, Ward SR, et al. A Simple and Versatile Test for Elbow Posterolateral Rotatory Instability. Hand (N Y). 2025;20(1):37-42. doi:10.1177/15589447231185585 https://doi.org/10.1177/15589447231185585</a:t>
            </a:r>
          </a:p>
          <a:p>
            <a:pPr>
              <a:spcAft>
                <a:spcPts val="800"/>
              </a:spcAft>
            </a:pPr>
            <a:r>
              <a:rPr sz="1200">
                <a:solidFill>
                  <a:srgbClr val="263238"/>
                </a:solidFill>
                <a:latin typeface="Calibri"/>
              </a:rPr>
              <a:t>[r38] Mahasupachai N, Premsiri A, Chanlalit C. The validity of sonographic posterolateral rotatory stress test for atraumatic posterolateral rotatory instability diagnosis. J Shoulder Elbow Surg. 2026;35(4):1070-1077. doi:10.1016/j.jse.2025.08.015 https://doi.org/10.1016/j.jse.2025.08.015</a:t>
            </a:r>
          </a:p>
          <a:p>
            <a:pPr>
              <a:spcAft>
                <a:spcPts val="800"/>
              </a:spcAft>
            </a:pPr>
            <a:r>
              <a:rPr sz="1200">
                <a:solidFill>
                  <a:srgbClr val="263238"/>
                </a:solidFill>
                <a:latin typeface="Calibri"/>
              </a:rPr>
              <a:t>[r39] Dutto E, Artiaco S, Gallo A, Borré A, Sard A, Battiston B. MRI in acute simple elbow dislocations: correlation of preoperative imaging and intraoperative findings of collateral ligaments and associated soft tissue injuries. Musculoskelet Surg. 2022;106(2):127-132. doi:10.1007/s12306-020-00678-4 https://doi.org/10.1007/s12306-020-00678-4</a:t>
            </a:r>
          </a:p>
          <a:p>
            <a:pPr>
              <a:spcAft>
                <a:spcPts val="800"/>
              </a:spcAft>
            </a:pPr>
            <a:r>
              <a:rPr sz="1200">
                <a:solidFill>
                  <a:srgbClr val="263238"/>
                </a:solidFill>
                <a:latin typeface="Calibri"/>
              </a:rPr>
              <a:t>[r40] Camp CL, O'Driscoll SW, Wempe MK, Smith J. The Sonographic Posterolateral Rotatory Stress Test for Elbow Instability: A Cadaveric Validation Study. PM R. 2017;9(3):275-282. doi:10.1016/j.pmrj.2016.06.014 https://doi.org/10.1016/j.pmrj.2016.06.014</a:t>
            </a:r>
          </a:p>
          <a:p>
            <a:pPr>
              <a:spcAft>
                <a:spcPts val="800"/>
              </a:spcAft>
            </a:pPr>
            <a:r>
              <a:rPr sz="1200">
                <a:solidFill>
                  <a:srgbClr val="263238"/>
                </a:solidFill>
                <a:latin typeface="Calibri"/>
              </a:rPr>
              <a:t>[r41] Breulmann FL, Lappen S, Ehmann Y, Bischofreiter M, Lacheta L, Siebenlist S. Treatment strategies for simple elbow dislocation - a systematic review. BMC Musculoskelet Disord. 2024;25(1):148. doi:10.1186/s12891-024-07260-0 https://doi.org/10.1186/s12891-024-07260-0</a:t>
            </a:r>
          </a:p>
          <a:p>
            <a:pPr>
              <a:spcAft>
                <a:spcPts val="800"/>
              </a:spcAft>
            </a:pPr>
            <a:r>
              <a:rPr sz="1200">
                <a:solidFill>
                  <a:srgbClr val="263238"/>
                </a:solidFill>
                <a:latin typeface="Calibri"/>
              </a:rPr>
              <a:t>[r42] Taylor F, Sims M, Theis JC, Herbison GP. Interventions for treating acute elbow dislocations in adults. Cochrane Database Syst Rev. 2012;2012(4):CD007908. doi:10.1002/14651858.CD007908.pub2 https://doi.org/10.1002/14651858.CD007908.pub2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67 / 70</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(8/10)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[r43] Schubert I, Strohm PC, Maier D, Zwingmann J. Simple traumatic elbow dislocations; benefit from early functional rehabilitation: A systematic review with meta-analysis including PRISMA criteria. Medicine (Baltimore). 2021;100(44):e27168. doi:10.1097/MD.0000000000027168 https://doi.org/10.1097/MD.0000000000027168</a:t>
            </a:r>
          </a:p>
          <a:p>
            <a:pPr>
              <a:spcAft>
                <a:spcPts val="800"/>
              </a:spcAft>
            </a:pPr>
            <a:r>
              <a:rPr sz="1200">
                <a:solidFill>
                  <a:srgbClr val="263238"/>
                </a:solidFill>
                <a:latin typeface="Calibri"/>
              </a:rPr>
              <a:t>[r44] Rafai M, Largab A, Cohen D, Trafeh M. [Pure posterior luxation of the elbow in adults: immobilization or early mobilization. A randomized prospective study of 50 cases]. Chir Main. 1999;18(4):272-8. https://pubmed.ncbi.nlm.nih.gov/10855330/</a:t>
            </a:r>
          </a:p>
          <a:p>
            <a:pPr>
              <a:spcAft>
                <a:spcPts val="800"/>
              </a:spcAft>
            </a:pPr>
            <a:r>
              <a:rPr sz="1200">
                <a:solidFill>
                  <a:srgbClr val="263238"/>
                </a:solidFill>
                <a:latin typeface="Calibri"/>
              </a:rPr>
              <a:t>[r45] Van Lieshout EMM, Iordens GIT, Polinder S, Eygendaal D, Verhofstad MHJ, Schep NWL, et al. Early mobilization versus plaster immobilization of simple elbow dislocations: a cost analysis of the FuncSiE multicenter randomized clinical trial. Arch Orthop Trauma Surg. 2020;140(7):877-886. doi:10.1007/s00402-019-03309-1 https://doi.org/10.1007/s00402-019-03309-1</a:t>
            </a:r>
          </a:p>
          <a:p>
            <a:pPr>
              <a:spcAft>
                <a:spcPts val="800"/>
              </a:spcAft>
            </a:pPr>
            <a:r>
              <a:rPr sz="1200">
                <a:solidFill>
                  <a:srgbClr val="263238"/>
                </a:solidFill>
                <a:latin typeface="Calibri"/>
              </a:rPr>
              <a:t>[r46] Catapano M, Pupic N, Multani I, Wasserstein D, Henry P. Early functional mobilization for non-operative treatment of simple elbow dislocations: a systematic review. Shoulder Elbow. 2022;14(2):211-221. doi:10.1177/1758573220957631 https://doi.org/10.1177/1758573220957631</a:t>
            </a:r>
          </a:p>
          <a:p>
            <a:pPr>
              <a:spcAft>
                <a:spcPts val="800"/>
              </a:spcAft>
            </a:pPr>
            <a:r>
              <a:rPr sz="1200">
                <a:solidFill>
                  <a:srgbClr val="263238"/>
                </a:solidFill>
                <a:latin typeface="Calibri"/>
              </a:rPr>
              <a:t>[r47] Josefsson PO, Gentz CF, Johnell O, Wendeberg B. Surgical versus non-surgical treatment of ligamentous injuries following dislocation of the elbow joint. A prospective randomized study. J Bone Joint Surg Am. 1987;69(4):605-8. https://pubmed.ncbi.nlm.nih.gov/3571318/</a:t>
            </a:r>
          </a:p>
          <a:p>
            <a:pPr>
              <a:spcAft>
                <a:spcPts val="800"/>
              </a:spcAft>
            </a:pPr>
            <a:r>
              <a:rPr sz="1200">
                <a:solidFill>
                  <a:srgbClr val="263238"/>
                </a:solidFill>
                <a:latin typeface="Calibri"/>
              </a:rPr>
              <a:t>[r48] Krticka M, Ira D, Flek M, Svancara J, Pikula R. A Comparative Study of Conservative Functional Treatment versus Acute Ligamentous Repair in Simple Dislocation of the Elbow in Adults. Indian J Orthop. 2018;52(6):584-589. doi:10.4103/ortho.IJOrtho_578_16 https://doi.org/10.4103/ortho.IJOrtho_578_16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68 / 70</a:t>
            </a:r>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(9/10)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[r49] Tan V, Daluiski A, Capo J, Hotchkiss R. Hinged elbow external fixators: indications and uses. J Am Acad Orthop Surg. 2005;13(8):503-14. doi:10.5435/00124635-200512000-00003 https://doi.org/10.5435/00124635-200512000-00003</a:t>
            </a:r>
          </a:p>
          <a:p>
            <a:pPr>
              <a:spcAft>
                <a:spcPts val="800"/>
              </a:spcAft>
            </a:pPr>
            <a:r>
              <a:rPr sz="1200">
                <a:solidFill>
                  <a:srgbClr val="263238"/>
                </a:solidFill>
                <a:latin typeface="Calibri"/>
              </a:rPr>
              <a:t>[r50] Skelley NW, Chamberlain A. A novel reduction technique for elbow dislocations. Orthopedics. 2015;38(1):42-4. doi:10.3928/01477447-20150105-05 https://doi.org/10.3928/01477447-20150105-05</a:t>
            </a:r>
          </a:p>
          <a:p>
            <a:pPr>
              <a:spcAft>
                <a:spcPts val="800"/>
              </a:spcAft>
            </a:pPr>
            <a:r>
              <a:rPr sz="1200">
                <a:solidFill>
                  <a:srgbClr val="263238"/>
                </a:solidFill>
                <a:latin typeface="Calibri"/>
              </a:rPr>
              <a:t>[r51] Kloen P, Ring D. Medial approach to the proximal forearm: FCU split [Internet]. En: AO Surgery Reference. Davos: AO Foundation [consultado 2026 oct 30]. Disponible en: https://surgeryreference.aofoundation.org/orthopedic-trauma/adult-trauma/proximal-forearm/approach/medial-fcu-split https://surgeryreference.aofoundation.org/orthopedic-trauma/adult-trauma/proximal-forearm/approach/medial-fcu-split</a:t>
            </a:r>
          </a:p>
          <a:p>
            <a:pPr>
              <a:spcAft>
                <a:spcPts val="800"/>
              </a:spcAft>
            </a:pPr>
            <a:r>
              <a:rPr sz="1200">
                <a:solidFill>
                  <a:srgbClr val="263238"/>
                </a:solidFill>
                <a:latin typeface="Calibri"/>
              </a:rPr>
              <a:t>[r52] Van Tunen B, Van Lieshout EMM, Mader K, Den Hartog D. Complications and range of motion of patients with an elbow dislocation treated with a hinged external fixator: a retrospective cohort study. Eur J Trauma Emerg Surg. 2022;48(6):4889-4896. doi:10.1007/s00068-022-02013-x https://doi.org/10.1007/s00068-022-02013-x</a:t>
            </a:r>
          </a:p>
          <a:p>
            <a:pPr>
              <a:spcAft>
                <a:spcPts val="800"/>
              </a:spcAft>
            </a:pPr>
            <a:r>
              <a:rPr sz="1200">
                <a:solidFill>
                  <a:srgbClr val="263238"/>
                </a:solidFill>
                <a:latin typeface="Calibri"/>
              </a:rPr>
              <a:t>[r53] Greiner S, Koch M, Kerschbaum M, Bhide PP. Repair and augmentation of the lateral collateral ligament complex using internal bracing in dislocations and fracture dislocations of the elbow restores stability and allows early rehabilitation. Knee Surg Sports Traumatol Arthrosc. 2019;27(10):3269-3275. doi:10.1007/s00167-019-05402-9 https://doi.org/10.1007/s00167-019-05402-9</a:t>
            </a:r>
          </a:p>
          <a:p>
            <a:pPr>
              <a:spcAft>
                <a:spcPts val="800"/>
              </a:spcAft>
            </a:pPr>
            <a:r>
              <a:rPr sz="1200">
                <a:solidFill>
                  <a:srgbClr val="263238"/>
                </a:solidFill>
                <a:latin typeface="Calibri"/>
              </a:rPr>
              <a:t>[r54] Kloen P, Ring D. Heterotopic ossification (proximal forearm) [Internet]. En: AO Surgery Reference. Davos: AO Foundation [consultado 2026 oct 30]. Disponible en: https://surgeryreference.aofoundation.org/orthopedic-trauma/adult-trauma/proximal-forearm/further-reading/heterotopic-ossification https://surgeryreference.aofoundation.org/orthopedic-trauma/adult-trauma/proximal-forearm/further-reading/heterotopic-ossification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69 / 70</a:t>
            </a:r>
          </a:p>
        </p:txBody>
      </p:sp>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(10/10)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[r55] Eygendaal D, Verdegaal SH, Obermann WR, van Vugt AB, Pöll RG, Rozing PM. Posterolateral dislocation of the elbow joint. Relationship to medial instability. J Bone Joint Surg Am. 2000;82(4):555-60. https://pubmed.ncbi.nlm.nih.gov/10761945/</a:t>
            </a:r>
          </a:p>
          <a:p>
            <a:pPr>
              <a:spcAft>
                <a:spcPts val="800"/>
              </a:spcAft>
            </a:pPr>
            <a:r>
              <a:rPr sz="1200">
                <a:solidFill>
                  <a:srgbClr val="263238"/>
                </a:solidFill>
                <a:latin typeface="Calibri"/>
              </a:rPr>
              <a:t>[r56] Nolte PC, Vorm Walde M, Elrick BP, Grützner PA, Porschke F, Schnetzke M. High return to sport rate and good patient-reported outcomes in recreational athletes following simple elbow dislocations. J Orthop Surg Res. 2023;18(1):453. doi:10.1186/s13018-023-03914-2 https://doi.org/10.1186/s13018-023-03914-2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70 / 70</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Luxación simple del codo: del anillo de partes blandas a la decisión de mover, con la evidencia abierta</dc:title>
  <dc:subject/>
  <dc:creator>Biblioteca de Traumatología y Ortopedia · t.cescac.com</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