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carga perdida</c:v>
                </c:pt>
              </c:strCache>
            </c:strRef>
          </c:tx>
          <c:spPr>
            <a:solidFill>
              <a:srgbClr val="0F5F6B"/>
            </a:solidFill>
          </c:spPr>
          <c:cat>
            <c:strRef>
              <c:f>Sheet1!$A$2:$A$4</c:f>
              <c:strCache>
                <c:ptCount val="3"/>
                <c:pt idx="0">
                  <c:v>50 % del coronoides retirado</c:v>
                </c:pt>
                <c:pt idx="1">
                  <c:v>75 % retirado</c:v>
                </c:pt>
                <c:pt idx="2">
                  <c:v>100 % retirado</c:v>
                </c:pt>
              </c:strCache>
            </c:strRef>
          </c:cat>
          <c:val>
            <c:numRef>
              <c:f>Sheet1!$B$2:$B$4</c:f>
              <c:numCache>
                <c:formatCode>General</c:formatCode>
                <c:ptCount val="3"/>
                <c:pt idx="0">
                  <c:v>10.1</c:v>
                </c:pt>
                <c:pt idx="1">
                  <c:v>50.4</c:v>
                </c:pt>
                <c:pt idx="2">
                  <c:v>75.4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carga perdida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Sheet1!$A$2:$A$5</c:f>
              <c:strCache>
                <c:ptCount val="4"/>
                <c:pt idx="0">
                  <c:v>Codo intacto</c:v>
                </c:pt>
                <c:pt idx="1">
                  <c:v>Tras el abordaje</c:v>
                </c:pt>
                <c:pt idx="2">
                  <c:v>Sin cabeza radial</c:v>
                </c:pt>
                <c:pt idx="3">
                  <c:v>Con prótesis flotante</c:v>
                </c:pt>
              </c:strCache>
            </c:strRef>
          </c:cat>
          <c:val>
            <c:numRef>
              <c:f>Sheet1!$B$2:$B$5</c:f>
              <c:numCache>
                <c:formatCode>General</c:formatCode>
                <c:ptCount val="4"/>
                <c:pt idx="0">
                  <c:v>5.4</c:v>
                </c:pt>
                <c:pt idx="1">
                  <c:v>9</c:v>
                </c:pt>
                <c:pt idx="2">
                  <c:v>18.6</c:v>
                </c:pt>
                <c:pt idx="3">
                  <c:v>16.9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las fracturas</c:v>
                </c:pt>
              </c:strCache>
            </c:strRef>
          </c:tx>
          <c:spPr>
            <a:solidFill>
              <a:srgbClr val="0F5F6B"/>
            </a:solidFill>
          </c:spPr>
          <c:cat>
            <c:strRef>
              <c:f>Sheet1!$A$2:$A$6</c:f>
              <c:strCache>
                <c:ptCount val="5"/>
                <c:pt idx="0">
                  <c:v>Punta</c:v>
                </c:pt>
                <c:pt idx="1">
                  <c:v>Transversa media</c:v>
                </c:pt>
                <c:pt idx="2">
                  <c:v>Basal</c:v>
                </c:pt>
                <c:pt idx="3">
                  <c:v>Oblicua anteromedial</c:v>
                </c:pt>
                <c:pt idx="4">
                  <c:v>Oblicua anterolateral</c:v>
                </c:pt>
              </c:strCache>
            </c:strRef>
          </c:cat>
          <c:val>
            <c:numRef>
              <c:f>Sheet1!$B$2:$B$6</c:f>
              <c:numCache>
                <c:formatCode>General</c:formatCode>
                <c:ptCount val="5"/>
                <c:pt idx="0">
                  <c:v>29</c:v>
                </c:pt>
                <c:pt idx="1">
                  <c:v>24</c:v>
                </c:pt>
                <c:pt idx="2">
                  <c:v>23</c:v>
                </c:pt>
                <c:pt idx="3">
                  <c:v>17</c:v>
                </c:pt>
                <c:pt idx="4">
                  <c:v>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las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los pacientes</c:v>
                </c:pt>
              </c:strCache>
            </c:strRef>
          </c:tx>
          <c:spPr>
            <a:solidFill>
              <a:srgbClr val="0F5F6B"/>
            </a:solidFill>
          </c:spPr>
          <c:cat>
            <c:strRef>
              <c:f>Sheet1!$A$2:$A$4</c:f>
              <c:strCache>
                <c:ptCount val="3"/>
                <c:pt idx="0">
                  <c:v>Punta anterolateral (tipo 1)</c:v>
                </c:pt>
                <c:pt idx="1">
                  <c:v>Faceta anteromedial (tipo 2)</c:v>
                </c:pt>
                <c:pt idx="2">
                  <c:v>Base (tipo 3)</c:v>
                </c:pt>
              </c:strCache>
            </c:strRef>
          </c:cat>
          <c:val>
            <c:numRef>
              <c:f>Sheet1!$B$2:$B$4</c:f>
              <c:numCache>
                <c:formatCode>General</c:formatCode>
                <c:ptCount val="3"/>
                <c:pt idx="0">
                  <c:v>65</c:v>
                </c:pt>
                <c:pt idx="1">
                  <c:v>30</c:v>
                </c:pt>
                <c:pt idx="2">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los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Pivot-shift lateral</c:v>
                </c:pt>
                <c:pt idx="1">
                  <c:v>Subluxación radiocapitelar posterior (PRST)</c:v>
                </c:pt>
              </c:strCache>
            </c:strRef>
          </c:cat>
          <c:val>
            <c:numRef>
              <c:f>Sheet1!$B$2:$B$3</c:f>
              <c:numCache>
                <c:formatCode>General</c:formatCode>
                <c:ptCount val="2"/>
                <c:pt idx="0">
                  <c:v>50</c:v>
                </c:pt>
                <c:pt idx="1">
                  <c:v>75</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Pivot-shift lateral</c:v>
                </c:pt>
                <c:pt idx="1">
                  <c:v>Subluxación radiocapitelar posterior (PRST)</c:v>
                </c:pt>
              </c:strCache>
            </c:strRef>
          </c:cat>
          <c:val>
            <c:numRef>
              <c:f>Sheet1!$C$2:$C$3</c:f>
              <c:numCache>
                <c:formatCode>General</c:formatCode>
                <c:ptCount val="2"/>
                <c:pt idx="0">
                  <c:v>85</c:v>
                </c:pt>
                <c:pt idx="1">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 de 8</c:v>
                </c:pt>
              </c:strCache>
            </c:strRef>
          </c:tx>
          <c:spPr>
            <a:solidFill>
              <a:srgbClr val="0F5F6B"/>
            </a:solidFill>
          </c:spPr>
          <c:cat>
            <c:strRef>
              <c:f>Sheet1!$A$2:$A$5</c:f>
              <c:strCache>
                <c:ptCount val="4"/>
                <c:pt idx="0">
                  <c:v>Pivot-shift, despierto</c:v>
                </c:pt>
                <c:pt idx="1">
                  <c:v>Pivot-shift, bajo anestesia</c:v>
                </c:pt>
                <c:pt idx="2">
                  <c:v>Signo de la silla</c:v>
                </c:pt>
                <c:pt idx="3">
                  <c:v>Signo del empujón</c:v>
                </c:pt>
              </c:strCache>
            </c:strRef>
          </c:cat>
          <c:val>
            <c:numRef>
              <c:f>Sheet1!$B$2:$B$5</c:f>
              <c:numCache>
                <c:formatCode>General</c:formatCode>
                <c:ptCount val="4"/>
                <c:pt idx="0">
                  <c:v>3</c:v>
                </c:pt>
                <c:pt idx="1">
                  <c:v>8</c:v>
                </c:pt>
                <c:pt idx="2">
                  <c:v>7</c:v>
                </c:pt>
                <c:pt idx="3">
                  <c:v>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 de 8</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con inestabilidad</c:v>
                </c:pt>
              </c:strCache>
            </c:strRef>
          </c:tx>
          <c:spPr>
            <a:solidFill>
              <a:srgbClr val="0F5F6B"/>
            </a:solidFill>
          </c:spPr>
          <c:cat>
            <c:strRef>
              <c:f>Sheet1!$A$2:$A$5</c:f>
              <c:strCache>
                <c:ptCount val="4"/>
                <c:pt idx="0">
                  <c:v>Puntaje 2</c:v>
                </c:pt>
                <c:pt idx="1">
                  <c:v>Puntaje 3 sin Double Hit</c:v>
                </c:pt>
                <c:pt idx="2">
                  <c:v>Puntaje 3 con Double Hit</c:v>
                </c:pt>
                <c:pt idx="3">
                  <c:v>Puntaje 4</c:v>
                </c:pt>
              </c:strCache>
            </c:strRef>
          </c:cat>
          <c:val>
            <c:numRef>
              <c:f>Sheet1!$B$2:$B$5</c:f>
              <c:numCache>
                <c:formatCode>General</c:formatCode>
                <c:ptCount val="4"/>
                <c:pt idx="0">
                  <c:v>4.8</c:v>
                </c:pt>
                <c:pt idx="1">
                  <c:v>0</c:v>
                </c:pt>
                <c:pt idx="2">
                  <c:v>75</c:v>
                </c:pt>
                <c:pt idx="3">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con inestabilidad</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κ</c:v>
                </c:pt>
              </c:strCache>
            </c:strRef>
          </c:tx>
          <c:spPr>
            <a:solidFill>
              <a:srgbClr val="0F5F6B"/>
            </a:solidFill>
          </c:spPr>
          <c:cat>
            <c:strRef>
              <c:f>Sheet1!$A$2:$A$4</c:f>
              <c:strCache>
                <c:ptCount val="3"/>
                <c:pt idx="0">
                  <c:v>Radiografías</c:v>
                </c:pt>
                <c:pt idx="1">
                  <c:v>TC 2D</c:v>
                </c:pt>
                <c:pt idx="2">
                  <c:v>TC 2D más 3D</c:v>
                </c:pt>
              </c:strCache>
            </c:strRef>
          </c:cat>
          <c:val>
            <c:numRef>
              <c:f>Sheet1!$B$2:$B$4</c:f>
              <c:numCache>
                <c:formatCode>General</c:formatCode>
                <c:ptCount val="3"/>
                <c:pt idx="0">
                  <c:v>0.52</c:v>
                </c:pt>
                <c:pt idx="1">
                  <c:v>0.71</c:v>
                </c:pt>
                <c:pt idx="2">
                  <c:v>0.73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κ</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Sheet1!$A$2:$A$3</c:f>
              <c:strCache>
                <c:ptCount val="2"/>
                <c:pt idx="0">
                  <c:v>Movilización precoz</c:v>
                </c:pt>
                <c:pt idx="1">
                  <c:v>Yeso 3 semanas</c:v>
                </c:pt>
              </c:strCache>
            </c:strRef>
          </c:cat>
          <c:val>
            <c:numRef>
              <c:f>Sheet1!$B$2:$B$3</c:f>
              <c:numCache>
                <c:formatCode>General</c:formatCode>
                <c:ptCount val="2"/>
                <c:pt idx="0">
                  <c:v>121</c:v>
                </c:pt>
                <c:pt idx="1">
                  <c:v>102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Movilización precoz</c:v>
                </c:pt>
                <c:pt idx="1">
                  <c:v>Yeso 3 semanas</c:v>
                </c:pt>
              </c:strCache>
            </c:strRef>
          </c:cat>
          <c:val>
            <c:numRef>
              <c:f>Sheet1!$B$2:$B$3</c:f>
              <c:numCache>
                <c:formatCode>General</c:formatCode>
                <c:ptCount val="2"/>
                <c:pt idx="0">
                  <c:v>12</c:v>
                </c:pt>
                <c:pt idx="1">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kPa</c:v>
                </c:pt>
              </c:strCache>
            </c:strRef>
          </c:tx>
          <c:spPr>
            <a:solidFill>
              <a:srgbClr val="0F5F6B"/>
            </a:solidFill>
          </c:spPr>
          <c:cat>
            <c:strRef>
              <c:f>Sheet1!$A$2:$A$5</c:f>
              <c:strCache>
                <c:ptCount val="4"/>
                <c:pt idx="0">
                  <c:v>Cabeza radial intacta</c:v>
                </c:pt>
                <c:pt idx="1">
                  <c:v>Prótesis 2 mm corta</c:v>
                </c:pt>
                <c:pt idx="2">
                  <c:v>Prótesis de altura estándar</c:v>
                </c:pt>
                <c:pt idx="3">
                  <c:v>Prótesis 2 mm larga (sobrerrelleno)</c:v>
                </c:pt>
              </c:strCache>
            </c:strRef>
          </c:cat>
          <c:val>
            <c:numRef>
              <c:f>Sheet1!$B$2:$B$5</c:f>
              <c:numCache>
                <c:formatCode>General</c:formatCode>
                <c:ptCount val="4"/>
                <c:pt idx="0">
                  <c:v>227</c:v>
                </c:pt>
                <c:pt idx="1">
                  <c:v>152</c:v>
                </c:pt>
                <c:pt idx="2">
                  <c:v>212</c:v>
                </c:pt>
                <c:pt idx="3">
                  <c:v>491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los pacientes</c:v>
                </c:pt>
              </c:strCache>
            </c:strRef>
          </c:tx>
          <c:spPr>
            <a:solidFill>
              <a:srgbClr val="0F5F6B"/>
            </a:solidFill>
          </c:spPr>
          <c:cat>
            <c:strRef>
              <c:f>Sheet1!$A$2:$A$6</c:f>
              <c:strCache>
                <c:ptCount val="5"/>
                <c:pt idx="0">
                  <c:v>Infección</c:v>
                </c:pt>
                <c:pt idx="1">
                  <c:v>Inestabilidad</c:v>
                </c:pt>
                <c:pt idx="2">
                  <c:v>Neuropatía cubital</c:v>
                </c:pt>
                <c:pt idx="3">
                  <c:v>Material sintomático</c:v>
                </c:pt>
                <c:pt idx="4">
                  <c:v>Rigidez</c:v>
                </c:pt>
              </c:strCache>
            </c:strRef>
          </c:cat>
          <c:val>
            <c:numRef>
              <c:f>Sheet1!$B$2:$B$6</c:f>
              <c:numCache>
                <c:formatCode>General</c:formatCode>
                <c:ptCount val="5"/>
                <c:pt idx="0">
                  <c:v>2</c:v>
                </c:pt>
                <c:pt idx="1">
                  <c:v>6</c:v>
                </c:pt>
                <c:pt idx="2">
                  <c:v>16</c:v>
                </c:pt>
                <c:pt idx="3">
                  <c:v>18</c:v>
                </c:pt>
                <c:pt idx="4">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los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Estabilizador interno, complicación</c:v>
                </c:pt>
                <c:pt idx="1">
                  <c:v>Tríada, sin reoperación (revisión)</c:v>
                </c:pt>
                <c:pt idx="2">
                  <c:v>Fracturas proximales de radio o cúbito, radiografía</c:v>
                </c:pt>
                <c:pt idx="3">
                  <c:v>Tríada, radiografía (28 de 34, calculado)</c:v>
                </c:pt>
              </c:strCache>
            </c:strRef>
          </c:cat>
          <c:val>
            <c:numRef>
              <c:f>Sheet1!$B$2:$B$5</c:f>
              <c:numCache>
                <c:formatCode>General</c:formatCode>
                <c:ptCount val="4"/>
                <c:pt idx="0">
                  <c:v>9.6</c:v>
                </c:pt>
                <c:pt idx="1">
                  <c:v>12.5</c:v>
                </c:pt>
                <c:pt idx="2">
                  <c:v>37</c:v>
                </c:pt>
                <c:pt idx="3">
                  <c:v>82.4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Sheet1!$A$2:$A$7</c:f>
              <c:strCache>
                <c:ptCount val="6"/>
                <c:pt idx="0">
                  <c:v>Movilización tardía (metaanálisis)</c:v>
                </c:pt>
                <c:pt idx="1">
                  <c:v>Protocolo de Pugh</c:v>
                </c:pt>
                <c:pt idx="2">
                  <c:v>Mayores de 65 años</c:v>
                </c:pt>
                <c:pt idx="3">
                  <c:v>Movilización precoz (metaanálisis)</c:v>
                </c:pt>
                <c:pt idx="4">
                  <c:v>Sin cirugía, 11 pacientes (MEPI)</c:v>
                </c:pt>
                <c:pt idx="5">
                  <c:v>Sin cirugía, 8 pacientes a 11,3 años</c:v>
                </c:pt>
              </c:strCache>
            </c:strRef>
          </c:cat>
          <c:val>
            <c:numRef>
              <c:f>Sheet1!$B$2:$B$7</c:f>
              <c:numCache>
                <c:formatCode>General</c:formatCode>
                <c:ptCount val="6"/>
                <c:pt idx="0">
                  <c:v>85</c:v>
                </c:pt>
                <c:pt idx="1">
                  <c:v>88</c:v>
                </c:pt>
                <c:pt idx="2">
                  <c:v>90.3</c:v>
                </c:pt>
                <c:pt idx="3">
                  <c:v>91.2</c:v>
                </c:pt>
                <c:pt idx="4">
                  <c:v>94</c:v>
                </c:pt>
                <c:pt idx="5">
                  <c:v>96.3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 hasta volver</c:v>
                </c:pt>
              </c:strCache>
            </c:strRef>
          </c:tx>
          <c:spPr>
            <a:solidFill>
              <a:srgbClr val="0F5F6B"/>
            </a:solidFill>
          </c:spPr>
          <c:cat>
            <c:strRef>
              <c:f>Sheet1!$A$2:$A$3</c:f>
              <c:strCache>
                <c:ptCount val="2"/>
                <c:pt idx="0">
                  <c:v>Tratamiento sin cirugía</c:v>
                </c:pt>
                <c:pt idx="1">
                  <c:v>Tratamiento quirúrgico</c:v>
                </c:pt>
              </c:strCache>
            </c:strRef>
          </c:cat>
          <c:val>
            <c:numRef>
              <c:f>Sheet1!$B$2:$B$3</c:f>
              <c:numCache>
                <c:formatCode>General</c:formatCode>
                <c:ptCount val="2"/>
                <c:pt idx="0">
                  <c:v>8.95</c:v>
                </c:pt>
                <c:pt idx="1">
                  <c:v>16.3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 hasta volver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 de MEPS</c:v>
                </c:pt>
              </c:strCache>
            </c:strRef>
          </c:tx>
          <c:spPr>
            <a:solidFill>
              <a:srgbClr val="0F5F6B"/>
            </a:solidFill>
          </c:spPr>
          <c:cat>
            <c:strRef>
              <c:f>Sheet1!$A$2:$A$3</c:f>
              <c:strCache>
                <c:ptCount val="2"/>
                <c:pt idx="0">
                  <c:v>Movilización precoz (hasta los 14 días)</c:v>
                </c:pt>
                <c:pt idx="1">
                  <c:v>Movilización tardía (después de los 14 días)</c:v>
                </c:pt>
              </c:strCache>
            </c:strRef>
          </c:cat>
          <c:val>
            <c:numRef>
              <c:f>Sheet1!$B$2:$B$3</c:f>
              <c:numCache>
                <c:formatCode>General</c:formatCode>
                <c:ptCount val="2"/>
                <c:pt idx="0">
                  <c:v>91.2</c:v>
                </c:pt>
                <c:pt idx="1">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 de MEPS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Luxación de codo y tríada terrible: anatomía, secuencia de reparación, rehabilitación precoz.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los estabilizadores del codo; Variantes: no todo coronoides roto es una tríada; Biomecánica: cuánto hueso hace falta; Clasificación; Diagnóstico en la urgencia; Examen físico y maniobras; Imágenes: radiografía, TC y RM; Algoritmo de decisión; Tratamiento: conservador y quirúrgico; Técnica quirúrgica: secuencia de reparación; Complicaciones; Pronóstico; Poblaciones especiales: mayores y deportistas; Rehabilitación precoz. Estructura sugerida por el autor para diez minutos: Lámina 1 (minuto 1) · Caso didáctico inventado: adulto con codo luxado tras caída sobre la mano extendida, con fractura de cabeza radial y de coronoides. Pregunta: ¿qué hace usted antes y después de reducir? [r11, r17]. Lámina 2 (minuto 2) · Qué es y por qué se llama «terrible»: en la serie clásica de 2002, 7 de 11 pacientes tuvieron un resultado insatisfactorio [r1]. Advertencia de 2026: el rótulo reúne lesiones muy distintas [r25]. Lámina 3 (minuto 3) · Anatomía: coronoides y cabeza radial son los frenos óseos; el LCL estaba roto en 62 de 62 codos operados; el LCM es el estabilizador primario al valgo [r3, r30, r5]. Lámina 4 (minuto 4) · Biomecánica: sin cabeza radial y con 30 % del coronoides retirado, los codos se luxaron con ligamentos intactos; con 50 % se perdió 10,1 % de la resistencia al varo y con 100 % 75,4 % [r8, r34]. Lámina 5 (minuto 5) · Clasificaciones: Regan-Morrey, O'Driscoll, Mason y Wrightington; la concordancia entre observadores va de moderada a sustancial (κ de 0,40 a 0,73) según el sistema y la imagen [r39, r38, r37]. Lámina 6 (minuto 6) · Diagnóstico por imagen: TC con reconstrucción 3D en casi toda fractura del coronoides; la RM se discute: 26,7 % y 33,3 % de concordancia para los ligamentos, y un patrón «Double Hit» con especificidad 98,8 % en luxación posterolateral [r12, r9, r33]. Lámina 7 (minuto 7) · La secuencia: coronoides, cabeza radial, LCL, prueba de estabilidad y, si hace falta, LCM o fijador; el protocolo de referencia buscaba mover a los 7 a 10 días [r4, r5]. Lámina 8 (minuto 8) · Las dos decisiones: coronoides de punta (62 pacientes, sin beneficio al fijar) y cabeza radial (ORIF con 3 o menos fragmentos; reemplazo si más; evitar la resección sin sustituir) [r50, r23, r1]. Lámina 9 (minuto 9) · Complicaciones: reoperación en 22,4 % en una revisión de 312 pacientes y en 45 % en una serie de 62; rigidez, material y neuropatía cubital son las causas [r61, r7]. Lámina 10 (minuto 10) · Rehabilitación: ejercicios asistidos desde los 7 a 10 días, sin abducción del hombro el primer mes y con el brazo sobre la cabeza; la evidencia sobre cuán pronto es mezclada [r4, r5, r16, r62, r64].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Tríada terrible = codo luxado + cabeza radial rota + coronoides roto. El nombre es una cicatriz histórica: así de mal salían los pacientes con los tratamientos de entonces (fuente: Ring D y colaboradores, 2002; Mathew PK y colaboradores, 2009). Piense en el codo como una cerradura a la que ya le faltan dos topes de hueso: por eso la reducción cerrada no se sostiene y el ligamento lateral viene roto casi siempre (62 de 62 codos en una serie quirúrgica) (fuente: McKee MD y colaboradores, 2003). Tratarla mal cuesta caro: en una serie clásica de 2002, 4 de 4 codos a los que se resecó la cabeza radial se reluxaron, y 7 de 11 pacientes terminaron con un resultado insatisfactorio (fuente: Ring D y colaboradores, 2002). El orden de la reparación es la técnica: coronoides, cabeza radial, ligamento lateral y prueba de estabilidad; el ligamento medial y el fijador entran solo si el codo todavía se subluxa (fuente: Pugh DM y colaboradores, 2004; de Klerk HH y colaboradores, 2023). El objetivo no es una radiografía bonita sino un codo concéntrico que tolere moverse; el grupo de referencia apuntaba a empezar entre los 7 y 10 días (fuente: Pugh DM y colaboradores, 2004). Si no hay fractura (luxación simple), no se opera ni se inmoviliza de más: moverse pronto dio mejor función a las 6 semanas y el mismo resultado al año que 3 semanas de yeso (fuente: Iordens GI y colaboradores, 2017). Cuente con la reoperación: casi la mitad (45 %) de 62 pacientes la necesitó, sobre todo por rigidez y por material sintomático (fuente: Ostergaard PJ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Piense en tres lesiones que ocurren a la vez: el codo se sale de su sitio, se fractura la cabeza del radio y se fractura también el coronoides, el pico del cúbito que hace de tope anterior (fuente: Ring D y colaboradores, 2002; Mathew PK y colaboradores, 2009). A esa combinación se la llamó «terrible» por lo que ocurría al tratarla: el tratamiento fallaba con demasiada frecuencia (fuente: Ring D y colaboradores, 2002). Una serie clásica de 2002 lo muestra. 7 de los 11 pacientes quedaron con un resultado insatisfactorio, y 7 codos se volvieron a luxar con la férula puesta tras la reducción manual (fuente: Ring D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lo esperable cuando a un codo luxado le faltan dos topes óseos: la reducción cerrada, sola, no se sostiene. Sin fractura, el hueso sigue intacto y los ligamentos tienen tiempo de cicatrizar mientras el codo permanezca concéntrico (fuente: de Klerk HH y colaboradores, 2023). Si además están desplazadas la cabeza radial y el coronoides, la inestabilidad es casi la regla, y por eso la fijación quirúrgica se vuelve necesaria (fuente: Mathew PK y colaboradores, 2009). En 2026, un comentario del Bone &amp; Joint Journal criticó que el rótulo mete en el mismo saco lesiones muy distintas, unas casi benignas y otras muy complejas, y que eso enturbia la lectura de los estudios (fuente: Adolfsson LE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 propuesta es definir y clasificar mejor las fracturas del coronoides dentro de estas lesiones (fuente: Adolfsson LE y colaboradores, 2026). Aquí se conserva el nombre clásico, pero se separan los patrones. Luxación simple y tríada terrible del adulto: anatomía de los estabilizadores, clasificaciones, secuencia de reparación, complicaciones y rehabilitación precoz. Quedan para otros temas la fractura-luxación transolecraniana, la lesión de Monteggia, la luxación en niños y la inestabilidad crónica.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Después del hombro, el codo es la articulación grande que más se luxa en el adulto, y sus luxaciones suman entre 11 % y 28 % de las lesiones del codo (fuente: Barco R y colaboradores, 2023). Con una muestra nacional de urgencias de EE. UU. se calculó una incidencia de 5,21 casos por 100 000 personas-año (fuente: Stoneback JW y colaboradores, 2012); otras fuentes citadas por Barco dan un rango de 2,9 a 5,1 por 100 000 por año (fuente: Barco R y colaboradores, 2023). ¿Quién se luxa? El grupo de 10 a 19 años puso 43,5 % de los casos, y en los mayores de 10 años casi la mitad (44,5 %) ocurrió haciendo deporte (fuente: Stoneback JW y colaboradores, 2012). Hombres y mujeres tuvieron una incidencia casi igual (razón de 1,02) (fuente: Stoneback JW y colaboradores, 2012), aunque el perfil difiere: alta energía en varones jóvenes, menor energía en mujeres mayores (fuente: Barco R y colaboradores, 2023). La literatura permite solo una aproximación indirecta. En 91 estudios sobre luxación con fractura de codo (3664 codos), la tríada fue 87 % de los patrones descritos y la fractura-luxación transolecraniana 2 % (fuente: Cueto RJ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pacientes tenían 44 años de media ponderada y 41 % eran mujeres (fuente: Cueto RJ y colaboradores, 2024). Son cifras de lo que se publica, no de la población; para la tríada sola no encontré una incidencia poblacional verificable. El coronoides sí tiene números propios: entre 7,5 y 14 fracturas por 100 000 por año, cerca de 10 % a 15 % de todas las fracturas del codo, y casi nunca aisladas (fuente: Marinelli A y colaboradores, 2025). El hueso envejecido cambia el patrón. Por encima de los 65 años los patrones complejos son frecuentes, sobre todo Mason III y Regan-Morrey II (fuente: Lopiz Y y colaboradores, 2025). En 29 de ellos, la edad media fue 72,3 años, 79 % eran mujeres, y esos patrones fueron 72 % y 69 % (fuente: Lopiz Y y colaboradores, 2025); las fracturas asociadas del capitellum no fueron raras y pueden influir en la estabilidad (fuente: Lopiz Y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«Cifras de frecuencia para tener a mano» tiene 3 columnas: Dato, Cifra, Fuente. Fila 1: Dato, Incidencia de luxación de codo (urgencias de EE. UU.); Cifra, 5,21 por 100 000 personas-año; Fuente, (fuente: Stoneback JW y colaboradores, 2012). Fila 2: Dato, Rango de incidencia reportado en la literatura; Cifra, 2,9 a 5,1 por 100 000 por año; Fuente, (fuente: Barco R y colaboradores, 2023). Fila 3: Dato, Edad con más casos de luxación; Cifra, 10 a 19 años: 43,5 % de los casos; Fuente, (fuente: Stoneback JW y colaboradores, 2012). Fila 4: Dato, Luxaciones ocurridas practicando deporte (≥10 años); Cifra, 44,5 %; Fuente, (fuente: Stoneback JW y colaboradores, 2012). Fila 5: Dato, Luxación entre todas las lesiones del codo; Cifra, 11 % a 28 %; Fuente, (fuente: Barco R y colaboradores, 2023). Fila 6: Dato, Fracturas del coronoides; Cifra, 7,5 a 14 por 100 000 por año; 10 % a 15 % de las fracturas del codo; Fuente, (fuente: Marinelli A y colaboradores, 2025). Fila 7: Dato, Tríada terrible entre las fractura-luxaciones descritas; Cifra, 87 % (2951 de 3378 con patrón descrito); Fuente, (fuente: Cueto RJ y colaboradores, 2024). Fila 8: Dato, Tríada terrible en mayores de 65 años; Cifra, Edad media 72,3 años; 79 % mujeres; Fuente, (fuente: Lopiz Y y colaboradores, 2025). (fuente: Barco R y colaboradores, 2023) (fuente: Marinelli A y colaboradores, 2025) (fuente: Stoneback JW y colaboradores, 2012) (fuente: Cueto RJ y colaboradores, 2024) (fuente: Lopiz Y y colaboradores, 2025). La tabla completa tiene más filas: están en el documento Word.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causa más común es una caída sobre la mano extendida, en el deporte o por un trauma de alta energía (fuente: Barco R y colaboradores, 2023). La mano queda anclada al suelo y el cuerpo sigue girando: el codo recibe una rotación externa con valgo mientras se flexiona (fuente: O'Driscoll SW y colaboradores, 1992). En cadáveres, ese golpe luxó el codo cuando la rotación posterolateral llegó a 34°-50° y el valgo a 5°-23°, con el codo a unos 80° de flexión (fuente: O'Driscoll SW y colaboradores, 1992). Imagine una cremallera que se abre por el lado lateral. Primero sufre el complejo ligamentario lateral; si la fuerza continúa, el daño avanza hacia medial (fuente: Barco R y colaboradores, 2023), y la luxación completa es el tercer y último estadio de esa progresión (fuente: O'Driscoll SW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 ahí sale un dato útil: en 12 de 13 especímenes luxados hacia atrás, el haz anterior del LCM seguía íntegro (fuente: O'Driscoll SW y colaboradores, 1992). Entre 62 codos operados por luxación o fractura-luxación, ninguno se salvó: el complejo lateral estaba roto en todos (fuente: McKee MD y colaboradores, 2003). Lo habitual era que se soltara del húmero (avulsión proximal en 32 codos), y la rotura en plena sustancia fue la segunda forma (18) (fuente: McKee MD y colaboradores, 2003). Rara vez viene solo: el origen extensor común, un restrictor secundario, estaba roto en 66 % (fuente: McKee MD y colaboradores, 2003). Por eso la reparación lateral forma parte de la operación (fuente: McKee MD y colaboradores, 2003). La carga axial. Con valgo y supinación del antebrazo, la cabeza radial y la punta del coronoides chocan y se fracturan (fuente: Marinelli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serie de 67 fracturas del coronoides, los fragmentos de las 32 tríadas eran pequeños, de menos de 50 % del coronoides (fuente: Doornberg JN y colaboradores, 2006). No se confunda: pequeño no significa inocente, porque puede marcar un daño mayor de partes blandas (fuente: de Klerk HH y colaboradores, 2023). Si la carga axial se acompaña de varo y pronación, lo que se rompe es la faceta anteromedial (fuente: Marinelli A y colaboradores, 2025). Si el húmero distal atraviesa de golpe la escotadura sigmoidea, se rompe la base del coronoides (fuente: Marinelli A y colaboradores, 2025). Al revisar luxaciones agudas con RM, casi la mitad (48,8 %) tenía fracturas osteocondrales (fuente: Barco R y colaboradores, 2023). En 69,8 % de las luxaciones simples apareció el patrón capitelar posterolateral que delata el mecanismo (fuente: Barco R y colaboradores, 2023). Con esto cerramos mecanismo de lesión. Sigamos con anatomía: los estabilizadores del codo.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los estabilizadores del codo. Un codo estable tiene tres líneas de defensa. El hueso da el encaje; los ligamentos y la cápsula impiden que el encaje se abra; y los músculos, como el braquial, cierran la articulación de forma dinámica (fuente: de Klerk HH y colaboradores, 2023). En el laboratorio, si caen dos topes óseos, los ligamentos solos no sostienen el codo (fuente: Schneeberger AG y colaboradores, 2004). Tróclea y escotadura sigmoidea. Piense en un riel: la garganta de la tróclea corre sobre una cresta central de la escotadura, y a cada lado de esa cresta queda una faceta del coronoides, medial y lateral (fuente: de Klerk HH y colaboradores, 2023). Coronoides. Visualícelo como una pirámide que se proyecta hacia delante y adentro (fuente: de Klerk HH y colaboradores, 2023); frena la luxación posterior y el varo (fuente: Marinelli A y colaboradores, 2025). Su talón débil: una buena porción de la faceta anteromedial sobresale sin hueso metafisario que la respalde, y eso la vuelve fácil de fracturar (fuente: de Klerk HH y colaboradores, 2023). Cabeza radial. Es el freno secundario al valgo (fuente: Morrey BF y colaboradores, 1991). Si el LCM está sano, perderla casi no cambia cómo se mueve el codo (fuente: Morrey BF y colaboradores, 1991); con otros frenos caídos su peso aumenta, sobre todo en un codo sin ligamentos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Complejo lateral (LCL). Se origina en el epicóndilo lateral, de donde suele arrancarse (fuente: de Klerk HH y colaboradores, 2023), y se ancla abajo en la cresta del supinador del cúbito (fuente: de Klerk HH y colaboradores, 2023). En una serie de 62 codos operados por luxación o fractura-luxación (no solo tríadas) estaba roto en todos (fuente: McKee MD y colaboradores, 2003). Complejo medial (LCM). Su haz anterior se ancla en el tubérculo sublime del coronoides (fuente: de Klerk HH y colaboradores, 2023) y es el principal freno al valgo (fuente: Morrey BF y colaboradores, 1991). Cápsula anterior. Se inserta a solo 2-6 mm de la punta del coronoides (fuente: de Klerk HH y colaboradores, 2023); con el codo extendido aporta casi un tercio (32 %) de la resistencia al varo (fuente: Morrey BF y colaboradores, 1983). La inserción del braquial ocupa la parte distal y volar de la base del coronoides; es el estabilizador dinámico de esta zona (fuente: de Klerk HH y colaboradores, 2023). La masa flexopronadora y el origen extensor común, junto con el haz posterior del LCM y el ligamento posterolateral, forman los 4 «pilares» del modelo Core-4 de la RM (fuente: Lee JH y colaboradores, 2026); el extensor común es un restrictor secundario (fuente: McKee MD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frena qué: datos de laboratorio» tiene 4 columnas: Estructura, Qué frena, Dato clave, Fuente. Fila 1: Estructura, LCM (haz anterior); Qué frena, Valgo (primario); Dato clave, A 90° de flexión aporta cerca de 55 % de la resistencia al valgo; Fuente, (fuente: Morrey BF y colaboradores, 1991; Morrey BF y colaboradores, 1983). Fila 2: Estructura, Cabeza radial; Qué frena, Valgo (secundario) y rotación posterolateral; Dato clave, Resecarla elevó la laxitud rotatoria posterolateral de 5,4° a 18,6°; Fuente, (fuente: Schneeberger AG y colaboradores, 2004; Morrey BF y colaboradores, 1991). Fila 3: Estructura, Coronoides; Qué frena, Luxación posterior y varo; Dato clave, Quitar 50 %, 75 % y 100 % bajó la resistencia al varo 10,1 %, 50,4 % y 75,4 %; Fuente, (fuente: Hull JR y colaboradores, 2005). Fila 4: Estructura, Articulación ósea (tróclea y escotadura); Qué frena, Varo; Dato clave, 55 % de la resistencia al varo en extensión y 75 % a 90° de flexión; Fuente, (fuente: Morrey BF y colaboradores, 1983). Fila 5: Estructura, Cápsula anterior; Qué frena, Varo y distracción en extensión; Dato clave, 32 % de la resistencia al varo en extensión; Fuente, (fuente: Morrey BF y colaboradores, 1983). Fila 6: Estructura, LCL; Qué frena, Rotación posterolateral; Dato clave, Roto en 62 de 62 codos operados; Fuente, (fuente: McKee MD y colaboradores, 2003). (fuente: McKee MD y colaboradores, 2003) (fuente: Schneeberger AG y colaboradores, 2004) (fuente: Morrey BF y colaboradores, 1991) (fuente: Morrey BF y colaboradores, 1983) (fuente: Hull JR y colaboradores, 2005). Con esto cerramos anatomía: los estabilizadores del codo. Sigamos con variantes: no todo coronoides roto es una tríada.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no todo coronoides roto es una tríada. En su forma clásica, la tríada reúne una fractura de la punta del coronoides, una luxación posterior y una fractura de la cabeza radial (fuente: de Klerk HH y colaboradores, 2023). No todo coronoides roto es tríada. Mirar la forma y el tamaño del fragmento permite deducir el mecanismo, y con él qué ligamentos esperar rotos y cómo planear la cirugía (fuente: de Klerk HH y colaboradores, 2023). En 67 fracturas del coronoides de un solo cirujano se confirmó el cruce: las pequeñas y transversales iban con tríada, las grandes con fractura-luxación del olécranon (22 de 24) y las de la faceta anteromedial con inestabilidad posteromedial en varo (fuente: Doornberg JN y colaboradores, 2006). En 167 pacientes con fractura de coronoides y de cabeza radial a la vez (diagnosticados con TC), 65 % eran de la punta, 30 % de la faceta anteromedial y 5 % de la base (fuente: de Klerk HH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Conviene saberlo antes de operar: las fracturas anteromediales pueden pedir otro abordaje y otros implantes (fuente: de Klerk HH y colaboradores, 2025). Una revisión sistemática reunió 27 casos de tríada con otras lesiones del mismo miembro o con variantes (fuente: Medina G y colaboradores, 2022). Entre 33 lesiones concomitantes registradas en tríadas clásicas, lideró la fractura del olécranon (27,3 %); con 4 casos cada una (12,1 %) la siguieron la lesión de Essex-Lopresti, la avulsión del tríceps y la luxación-fractura del carpo (fuente: Medina G y colaboradores, 2022). Pasan inadvertidas con facilidad, sobre todo tras mecanismos de alta energía (fuente: Medina G y colaboradores, 2022). En 29 pacientes de más de 65 años predominó el patrón complejo, con Mason III en 72 % y Regan-Morrey II en 69 %, y las fracturas asociadas del capitellum no fueron raras (fuente: Lopiz Y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«Patrón del coronoides, lesión típica y qué más se rompe» tiene 4 columnas: Patrón del coronoides (Mayo), Lesión típica, Qué más se lesiona, Fuente. Fila 1: Patrón del coronoides (Mayo), Punta (tipo 1); Lesión típica, Tríada terrible: luxación posterior con fractura de cabeza radial; inestabilidad rotatoria posterolateral; Qué más se lesiona, Cabeza radial y complejo lateral; el LCM con frecuencia, pero no siempre; Fuente, (fuente: de Klerk HH y colaboradores, 2023; Marinelli A y colaboradores, 2025). Fila 2: Patrón del coronoides (Mayo), Faceta anteromedial (tipo 2); Lesión típica, Inestabilidad posteromedial en varo: subluxación más que luxación; Qué más se lesiona, Avulsión del LCL del epicóndilo y haz posterior del LCM; el haz anterior del LCM suele quedar íntegro, salvo que el codo se luxe; Fuente, (fuente: de Klerk HH y colaboradores, 2023; Marinelli A y colaboradores, 2025). Fila 3: Patrón del coronoides (Mayo), Base (tipo 3); Lesión típica, Fractura-luxación del olécranon, anterior o posterior; Qué más se lesiona, Cabeza radial con frecuencia fracturada; avulsiones de la cresta del supinador; Fuente, (fuente: de Klerk HH y colaboradores, 2023; Marinelli A y colaboradores, 2025). (fuente: de Klerk HH y colaboradores, 2023) (fuente: Marinelli A y colaboradores, 2025). Con esto cerramos variantes: no todo coronoides roto es una tríada. Sigamos con biomecánica: cuánto hueso hace falta.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cuánto hueso hace falta. El laboratorio responde con umbrales aproximados. Con fracturas de hasta 50 % del coronoides, el desplazamiento ante carga axial no se distinguió del codo intacto; por encima de 50 % sí, con hasta 2,4 mm de traslación posterior entre 60° y 105° de flexión (fuente: Closkey RF y colaboradores, 2000). Frente al varo, la pérdida es progresiva: si falta 50 % del coronoides se pierde 10,1 % de la carga que el codo resiste, con 75 % ausente se pierde 50,4 %, y sin coronoides 75,4 % (fuente: Hull JR y colaboradores, 2005). Para el varo, el coronoides es una pieza central, y su aporte parece mayor con el codo extendido que flexionado (fuente: Hull JR y colaboradores, 2005). En 7 codos de cadáver, la laxitud rotatoria posterolateral pasó de 5,4° (intacto) a 9° tras el abordaje y a 18,6° al resecar la cabeza radial con los ligamentos íntegros (fuente: Schneeberger AG y colaboradores, 2004). Si además se retiraba 30 % de la altura del coronoides, todos los codos se luxaban aun con ligamentos íntegros (fuente: Schneeberger AG y colaboradores, 2004). Con un defecto de 50 % o 70 % del coronoides y sin cabeza radial, la prótesis radial sola no estabilizó, pero sumar la reconstrucción del coronoides sí (fuente: Schneeberger AG y colaboradores, 2004). El tipo de prótesis también cuenta: una rígida estabilizó los codos, y una flotante dejó 16,9° de laxitud (fuente: Schneeberger AG y colaboradores, 2004). Pero en el paciente la relación no es tan directa: la cantidad de coronoides fracturado no predice por sí sola la subluxación o la luxación (fuente: de Klerk HH y colaboradores, 2023). La revisión de de Klerk recoge que, según las lesiones óseas y blandas que acompañen, un defecto de apenas 10 % del coronoides ya puede asociarse a reluxación (dato que atribuye a Mathew y cols.) (fuente: de Klerk HH y colaboradores, 2023). Para decidir pesa más la estabilidad real del codo que el tamaño del fragmento (fuente: Marinelli A y colaboradores, 2025). Gran parte de estas cifras sale de pocos especímenes: el estudio clásico de Morrey y An usó solo 4, y sus propios autores advierten que son demasiado pocos para conclusiones clínicas directas (fuente: Morrey BF y colaboradores, 1983). Sirven para entender el porqué, no para fijar umbrales.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resistencia al varo según el coronoides retirado (cadáver, 10 codos)» muestra lo siguiente. 50 % del coronoides retirado: 10.1 % de carga perdida (fuente: Hull JR y colaboradores, 2005). 75 % retirado: 50.4 % de carga perdida (fuente: Hull JR y colaboradores, 2005). 100 % retirado: 75.4 % de carga perdida (fuente: Hull JR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«Laxitud rotatoria posterolateral (cadáver, 7 codos)» muestra lo siguiente. Codo intacto: 5.4 grados (fuente: Schneeberger AG y colaboradores, 2004). Tras el abordaje: 9 grados (fuente: Schneeberger AG y colaboradores, 2004). Sin cabeza radial: 18.6 grados (fuente: Schneeberger AG y colaboradores, 2004). Con prótesis flotante: 16.9 grados (fuente: Schneeberger AG y colaboradores, 2004). En el documento Word de este tema encontrarás además: Quién resiste el varo: reparto de la estabilidad (4 especímenes). Con esto cerramos biomecánica: cuánto hueso hace falta.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Que conteste tres preguntas: qué lesión es (¿tríada u otra?), qué tan inestable es y cómo se aborda. Ninguna las contesta todas, así que se combinan. En la literatura reciente las más citadas son Mason para la cabeza radial y Regan-Morrey y O'Driscoll para el coronoides (fuente: Cueto RJ y colaboradores, 2024). Mide qué parte de la altura del coronoides se llevó el fragmento en la radiografía lateral: tipo I, simple avulsión de la punta; tipo II, más que una avulsión pero menos de 50 % de la altura; tipo III, más de 50 % (fuente: de Klerk HH y colaboradores, 2023). Otras revisiones fijan los cortes distinto, con menos de 25 % para el tipo I y de 25 % a 50 % para el II (fuente: Marinelli A y colaboradores, 2025; Closkey RF y colaboradores, 2000); cuando lea un estudio, verifique cuál usa. Para Marinelli basta cualquiera de 3 condiciones para indicar cirugía: un fragmento de 50 % del coronoides o más, el tubérculo sublime comprometido o una articulación cubitohumeral que no reduce de forma perfecta (fuente: Marinelli A y colaboradores, 2025). El punto débil es la regla de medir. En TC de tríadas, el fragmento promedió 7 mm sobre un coronoides de 19 mm (35 %) y no encaja con limpieza en las categorías (fuente: Doornberg JN y colaboradores, 2006). Su criterio es la geometría del fragmento en la TC (dónde está, qué forma tiene y cuánto mide), y de ahí salen tres tipos: punta (tipo 1), faceta anteromedial (tipo 2) y base (tipo 3) (fuente: de Klerk HH y colaboradores, 2023; O'Driscoll SW y colaboradores, 2003). Cada tipo se subdivide: la punta en ≤2 mm y &gt;2 mm; la faceta anteromedial según incluya el borde, el borde con la punta o el borde con el tubérculo sublime; y la base según sea aislada o transolecraniana (fuente: de Klerk HH y colaboradores, 2023). Lo valioso es que el tipo anticipa el patrón de lesión y el abordaje (fuente: de Klerk HH y colaboradores, 2023). Como orden de magnitud de qué se rompe en la práctica, de 373 TC de codo traumático se pudieron analizar 52 fracturas del coronoides: 29 % de punta, 24 % transversas medias, 23 % basales, 17 % oblicuas anteromediales y 7 % oblicuas anterolaterales (fuente: Adams JE y colaboradores, 2012). Mason-Johnston domina la práctica en todo el mundo, pero hereda las limitaciones de la radiografía convencional (fuente: Calderazzi F y colaboradores, 2025). En la tríada importa separar la fractura parcial articular (tipo II) de la articular completa (tipo III) (fuente: Ring D y colaboradores, 2002), y detectar bloqueo mecánico a la rotación o conminución (fuente: Windt AEV y colaboradores, 2024). Lo que decide entre fijar y reemplazar es el número de fragmentos articulares (ver tratamiento) (fuente: Ring D y colaboradores, 2002). Une coronoides y cabeza radial en 6 subtipos (fuente: Hamoodi Z y colaboradores, 2020) y anticipa las partes blandas comprometidas (fuente: de Klerk HH y colaboradores, 2023). Marinelli lo resume así: A, anteromedial con lesión del LCL; B, bifacetaria o basal; B+, lo anterior con fractura de cabeza radial; C, combinada o conminuta con fractura de cabeza radial (fuente: Marinelli A y colaboradores, 2025). Poco: el acuerdo entre observadores es solo moderado en casi todas. Con radiografías, Mason-Johnston dio κ de 0,49 y 0,50 en 2 sesiones (fuente: Calderazzi F y colaboradores, 2025). Ver la TC en 3D en vez de 2D mejora el acuerdo, pero sin llegar a un nivel alto: con Regan-Morrey se pasa de κ 0,40 a 0,51, y con O'Driscoll de 0,42 a 0,48 (fuente: Lindenhovius A y colaboradores, 2009). Wrightington es la que más gana con la TC: su κ va de 0,52 con radiografías a 0,71 con TC 2D y 0,73 al sumar el 3D (fuente: Hamoodi Z y colaboradores, 2020). La moraleja: clasifique con TC, sin pedirle a la clasificación más exactitud de la que tiene.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«Patrones de fractura del coronoides en TC (52 fracturas)» muestra lo siguiente. Punta: 29 % de las fracturas (fuente: Adams JE y colaboradores, 2012). Transversa media: 24 % de las fracturas (fuente: Adams JE y colaboradores, 2012). Basal: 23 % de las fracturas (fuente: Adams JE y colaboradores, 2012). Oblicua anteromedial: 17 % de las fracturas (fuente: Adams JE y colaboradores, 2012). Oblicua anterolateral: 7 % de las fracturas (fuente: Adams JE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 de fractura del coronoides cuando coexiste con fractura de cabeza radial (167 pacientes)» muestra lo siguiente. Punta anterolateral (tipo 1): 65 % de los pacientes (fuente: de Klerk HH y colaboradores, 2025). Faceta anteromedial (tipo 2): 30 % de los pacientes (fuente: de Klerk HH y colaboradores, 2025). Base (tipo 3): 5 % de los pacientes (fuente: de Klerk HH y colaboradores, 2025). En el documento Word de este tema encontrarás además: Concordancia entre observadores (κ) según el sistema y la imagen; Las 4 clasificaciones que debe saber, y para qué sirven. Con esto cerramos clasificación. Sigamos con diagnóstico en la urgencia.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en la urgencia. ¿Está reducido, y la mano está perfundida y con función nerviosa? ¿Qué más se rompió, en el codo y en el resto del miembro? ¿Es estable, y qué tan estable? Una cosa no se negocia: encontrar la fractura del coronoides, y pedir TC si hay duda (fuente: Ring D y colaboradores, 2002). Tras reducir, busque las señales de que el codo no se va a sostener (ver tabla): luxación cubitohumeral masiva, inestabilidad que se pierde incluso en yeso, subluxación visible en la radiografía postreducción y fragmentos desplazados de coronoides o cabeza radial (fuente: Marinelli A y colaboradores, 2025). Si el paciente se revisa días después, otros 2 hallazgos deben preocupar: equimosis amplias en la cara medial y en la lateral, y una radiografía lateral que sigue mostrando el signo de caída (drop sign) (fuente: Marinelli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arteria braquial se rompe en menos de 2 de cada 100 luxaciones, según una estimación hospitalaria de 0,3 % a 1,7 % (fuente: Ayel JE y colaboradores, 2009). En 9 casos publicados por 3 centros, 3 tuvieron isquemia completa, con la mano sin pulso radial ni cubital (fuente: Ayel JE y colaboradores, 2009). Esos autores piden revisar la circulación en todo trauma osteoarticular y, si tras la reducción queda cualquier sospecha vascular, confirmar la permeabilidad con ecodoppler, angiotomografía o arteriografía (fuente: Ayel JE y colaboradores, 2009). En cuanto a nervios, la luxación posteromedial se asocia a más neuropatía cubital aguda (fuente: Barco R y colaboradores, 2023). Olécranon, Essex-Lopresti, avulsión del tríceps y luxación-fractura del carpo acompañan a la tríada y se pasan por alto con facilidad; también las variantes de la tríada clásica (fuente: Medina G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«Señales de alarma de inestabilidad al evaluar tras la reducción» tiene 3 columnas: Momento, Señal, Fuente. Fila 1: Momento, Radiografía tras reducir; Señal, Luxación cubitohumeral masiva; subluxación radiográfica; fragmentos desplazados de coronoides o cabeza radial; Fuente, (fuente: Marinelli A y colaboradores, 2025). Fila 2: Momento, Examen clínico; Señal, Inestabilidad franca que no se mantiene ni con yeso o ortesis; Fuente, (fuente: Marinelli A y colaboradores, 2025). Fila 3: Momento, Pasados unos días; Señal, Hematomas laterales y mediales extensos; signo de caída persistente en la radiografía lateral; Fuente, (fuente: Marinelli A y colaboradores, 2025). Fila 4: Momento, TC; Señal, Reducción no concéntrica cubitohumeral o radiohumeral en el plano sagital; lesión de Osborne-Cotterill grave; Fuente, (fuente: Marinelli A y colaboradores, 2025). (fuente: Marinelli A y colaboradores, 2025). Con esto cerramos diagnóstico en la urgencia. Sigamos con examen físico y maniobras.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maniobras. Antes y después de reducir se documentan el pulso radial y cubital, la perfusión de la mano y la función de los nervios mediano, cubital y radial (práctica habitual y opinión experta). El motivo está en el diagnóstico: una rotura arterial es rara, pero la duda vascular obliga a estudiarla (fuente: Ayel JE y colaboradores, 2009). El examen clínico se apoya en dos cosas: el arco de movimiento sin luxarse y la laxitud en varo y valgo, aunque el dolor y la aprensión lo complican en la fase aguda (fuente: Barco R y colaboradores, 2023). Con el paciente despierto y un coronoides recién fracturado, las pruebas pensadas para la inestabilidad crónica (pivot-shift lateral, cajón rotatorio posterolateral, estrés en valgo en movimiento) no aportan (fuente: de Klerk HH y colaboradores, 2023). Lo que sí hace el patrón de la fractura es anticipar qué ligamento falló; eso se confirma bajo anestesia y al abrir (fuente: de Klerk HH y colaboradores, 2023). Un ejemplo con números chicos pero ilustrativo: en 8 pacientes con inestabilidad rotatoria posterolateral, el pivot-shift resultó positivo en solo 3 estando despiertos y en los 8 anestesiados (fuente: Regan W y colaboradores, 2006). El signo de la silla y el del empujón fueron positivos en 7 de los 8, y los autores los consideran más sensibles que el pivot-shift en el consultorio (fuente: Regan W y colaboradores, 2006). Fíjese en la limitación: eran 8 pacientes que ya tenían la lesión, así que no se puede hablar de especificidad (fuente: Regan W y colaboradores, 2006). Bajo fluoroscopía, la inestabilidad se gradúa por cuánto se abre el codo en varo o valgo: leve si es menor de 10°, moderada de 10° a 20° y grave si pasa de 20° (fuente: Barco R y colaboradores, 2023). En la prueba de estrés posterolateral, una línea articular cubitohumeral que se ensancha más de 2 mm obliga a sospechar lesión posterolateral (fuente: Barco R y colaboradores, 2023). La ecografía también sirve: en cadáver, una laxitud mayor de 4 mm hizo sospechar inestabilidad (fuente: Barco R y colaboradores, 2023). El pivot-shift lateral es difícil de hacer y se tolera mal (fuente: Goldin AN y colaboradores, 2025); la subluxación radiocapitelar posterior (PRST) tuvo mejor sensibilidad en cadáver (fuente: Goldin AN y colaboradores, 2025). Para sospechar el patrón posteromedial existe una prueba de «molienda» en varo: el paciente flexiona y extiende el codo por sí mismo con el hombro en abducción, y cuenta como positiva si aparecen crepitación y laxitud en varo (fuente: Marinelli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en cadáver (10 especímenes)» muestra lo siguiente. Pivot-shift lateral: sensibilidad 50 por ciento y especificidad 85 por ciento (fuente: Goldin AN y colaboradores, 2025). Subluxación radiocapitelar posterior (PRST): sensibilidad 75 por ciento y especificidad 80 por ciento (fuente: Goldin AN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«Pacientes con inestabilidad posterolateral que tuvieron la prueba positiva (de 8)» muestra lo siguiente. Pivot-shift, despierto: 3 pacientes de 8 (fuente: Regan W y colaboradores, 2006). Pivot-shift, bajo anestesia: 8 pacientes de 8 (fuente: Regan W y colaboradores, 2006). Signo de la silla: 7 pacientes de 8 (fuente: Regan W y colaboradores, 2006). Signo del empujón: 7 pacientes de 8 (fuente: Regan W y colaboradores, 2006). En el documento Word de este tema encontrarás además: Pruebas de inestabilidad: qué rendimiento tienen publicado. Con esto cerramos examen físico y maniobras. Sigamos con imágenes: radiografía, tc y rm.</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tc y rm. La lateral es la que más rinde. Hay 2 pistas en la lateral: el fragmento de la punta suele verse subido, porque lo traccionan la cápsula anterior y el braquial; y la fractura de la faceta anteromedial puede dibujar el signo del doble contorno (fuente: Marinelli A y colaboradores, 2025). Mire también lo que acompaña a la fractura: una avulsión pequeña (menos de 2 mm), el aplastamiento posterior del capitellum (lesión de Osborne-Cotterill) o una subluxación cubitohumeral (fuente: Barco R y colaboradores, 2023). Las radiografías solas ya permiten reconocer el patrón de inestabilidad con exactitud aceptable, aunque los observadores coinciden solo de forma moderada (fuente: de Klerk HH y colaboradores, 2023). Casi toda fractura del coronoides merece TC 2D y 3D (fuente: Marinelli A y colaboradores, 2025); ya los autores de la serie clásica de 2002 la aconsejaban si el coronoides ofrecía dudas (fuente: Ring D y colaboradores, 2002). La reconstrucción 3D con el húmero distal sustraído muestra mejor el coronoides y la cabeza radial que las imágenes 2D (fuente: de Klerk HH y colaboradores, 2023). Un matiz: más imagen no es más exactitud. En 28 fracturas del coronoides, las imágenes y los modelos más sofisticados mejoraron la concordancia entre observadores, pero no la exactitud respecto de lo que se vio en cirugía (fuente: Guitton TG y colaboradores, 2013). En la clasificación de Wrightington, en cambio, la TC identificó el patrón con significativamente más precisión que las radiografías (fuente: Hamoodi Z y colaboradores, 2020). Contra la rutina: una señal alterada en el ligamento puede no corresponder a cómo funciona, y no orienta la conducta (fuente: de Klerk HH y colaboradores, 2023), y los observadores coinciden poco al juzgar los ligamentos medial (26,7 %) y lateral (33,3 %) (fuente: Barco R y colaboradores, 2023). A favor, todavía en estudio: en 186 codos con luxación posterolateral aguda, la rotura simultánea de la masa flexopronadora y del ligamento posterolateral («Double Hit») predijo inestabilidad mecánica con especificidad de 98,8 % y valor predictivo positivo de 91,7 % (fuente: Lee JH y colaboradores, 2026). Es retrospectivo y estudia luxaciones, no tríadas en particular: hay que validarlo. Si se hace RM por una inestabilidad aguda dudosa, conviene hacerla dentro de las primeras 3 semanas (fuente: Barco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«RM tras luxación posterolateral: inestabilidad mecánica según el patrón (186 codos)» muestra lo siguiente. Puntaje 2: 4.8 % con inestabilidad (fuente: Lee JH y colaboradores, 2026). Puntaje 3 sin Double Hit: 0 % con inestabilidad (fuente: Lee JH y colaboradores, 2026). Puntaje 3 con Double Hit: 75 % con inestabilidad (fuente: Lee JH y colaboradores, 2026). Puntaje 4: 100 % con inestabilidad (fuente: Lee JH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«Confiabilidad de Wrightington según la imagen (48 pacientes, 7 observadores)» muestra lo siguiente. Radiografías: 0.5 κ (fuente: Hamoodi Z y colaboradores, 2020). TC 2D: 0.7 κ (fuente: Hamoodi Z y colaboradores, 2020). TC 2D más 3D: 0.7 κ (fuente: Hamoodi Z y colaboradores, 2020). En el documento Word de este tema encontrarás además: Qué imagen para qué. Con esto cerramos imágenes: radiografía, tc y rm.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ordena la conducta de la urgencia al alta. Las cifras de corte vienen de los estudios citados y no sustituyen el criterio de su tutor ni los protocolos de su servicio.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«Codo luxado: de la reducción a la rehabilitación» se lee de arriba hacia abajo. Se parte de: Codo luxado: revisar vía aérea y otras lesiones, pulso y nervios; reducir con sedación, en supinación si es posterior (fuente: O'Driscoll SW y colaboradores, 1992). Se hace: Radiografías tras reducir y examen de estabilidad; TC 2D y 3D si hay fractura o duda (fuente: Marinelli A y colaboradores, 2025). Se decide: ¿Hay fractura de la cabeza radial o del coronoides? Si la respuesta es no, ¿concéntrico y estable en un arco funcional de movimiento?. Si la respuesta es sí, ¿cumple los criterios de tratamiento sin cirugía? reducción concéntrica, estable hasta 30° de extensión, sin bloqueo a la rotación, coronoides tipo i-ii y fractura de cabeza radial mínimamente desplazada, menor de 30 % de la superficie articular (fuente: Marinelli A y colaboradores, 2025). Se decide: ¿Concéntrico y estable en un arco funcional de movimiento? Si la respuesta es sí, luxación simple estable: movilización activa precoz (fuente: Iordens GI y colaboradores, 2017; SMDA-SEC: Shanghai Medical Doctor Association-Shoulder and Elbow Committee y colaboradores, 2025). Si la respuesta es no, luxación simple inestable o con señales de alarma: considerar reparación quirúrgica (fuente: Breulmann FL y colaboradores, 2024; Barco R y colaboradores, 2023). Termina en: Luxación simple estable: movilización activa precoz (fuente: Iordens GI y colaboradores, 2017; SMDA-SEC: Shanghai Medical Doctor Association-Shoulder and Elbow Committee y colaboradores, 2025). Se hace: Luxación simple inestable o con señales de alarma: considerar reparación quirúrgica (fuente: Breulmann FL y colaboradores, 2024; Barco R y colaboradores, 2023). Se decide: ¿Cumple los criterios de tratamiento sin cirugía? Reducción concéntrica, estable hasta 30° de extensión, sin bloqueo a la rotación, coronoides tipo I-II y fractura de cabeza radial mínimamente desplazada, menor de 30 % de la superficie articular (fuente: Marinelli A y colaboradores, 2025)? Si la respuesta es sí, sin cirugía: férula a 90° por 1 a 3 semanas, control clínico y radiográfico cada 7 a 10 días el primer mes (fuente: Marinelli A y colaboradores, 2025). Si la respuesta es no, cirugía en secuencia: coronoides, cabeza radial (fijar o reemplazar), ligamento lateral (fuente: Pugh DM y colaboradores, 2004). Termina en: Sin cirugía: férula a 90° por 1 a 3 semanas, control clínico y radiográfico cada 7 a 10 días el primer mes (fuente: Marinelli A y colaboradores, 2025). Se hace: Cirugía en secuencia: coronoides, cabeza radial (fijar o reemplazar), ligamento lateral (fuente: Pugh DM y colaboradores, 2004). Se decide: ¿Estable tras la reparación lateral al recorrer el arco de movimiento? Si la respuesta es sí, movimiento activo asistido desde los 7 a 10 días, sin abducción del hombro el primer mes (fuente: Pugh DM y colaboradores, 2004; de Klerk HH y colaboradores, 2023). Si la respuesta es no, agregar reparación del lcm, fijador articulado o estabilizador articular interno (fuente: Pugh DM y colaboradores, 2004; Rathod P y colaboradores, 2026). Se hace: Agregar reparación del LCM, fijador articulado o estabilizador articular interno (fuente: Pugh DM y colaboradores, 2004; Rathod P y colaboradores, 2026). Termina en: Movimiento activo asistido desde los 7 a 10 días, sin abducción del hombro el primer mes (fuente: Pugh DM y colaboradores, 2004; de Klerk HH y colaboradores, 2023). Con esto cerramos algoritmo de decisión. Sigamos con tratamiento: conservador y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y quirúrgico. Todo se reduce a dos objetivos que compiten: mantener el codo concéntrico mientras cicatrizan ligamentos y fracturas, y mover tan pronto como lo permita la estabilidad (fuente: de Klerk HH y colaboradores, 2023; Pugh DM y colaboradores, 2004). ¿Por qué? Un codo mal alineado puede terminar en artrosis postraumática (fuente: de Klerk HH y colaboradores, 2023), y uno inmovilizado mucho tiempo se endurece (fuente: Pugh DM y colaboradores, 2004). Reducir. La luxación posterior se reduce en supinación, en coherencia con el mecanismo de la lesión (fuente: O'Driscoll SW y colaboradores, 1992). Insistir con intentos repetidos tiene un costo: se asoció a más riesgo de necesitar una liberación de contractura (HR 3,71) (fuente: Modi CS y colaboradores, 2015). Si es estable, mover. El ensayo FuncSiE comparó, en 100 adultos, la movilización precoz con 3 semanas de yeso (fuente: Iordens GI y colaboradores, 2017). A las 6 semanas, quienes se movieron pronto tenían menos discapacidad (Quick-DASH de 12 frente a 19) y más arco de flexoextensión (121° frente a 102°) (fuente: Iordens GI y colaboradores, 2017). También volvieron antes al trabajo (10 frente a 18 días) y no hubo reluxaciones (fuente: Iordens GI y colaboradores, 2017). Al año se igualaron, con un Quick-DASH de 4,0 frente a 4,2 (fuente: Iordens GI y colaboradores, 2017). La osificación heterotópica fue parecida en los dos grupos (55 % y 65 %) (fuente: Barco R y colaboradores, 2023). Otras fuentes coinciden. El consenso SMDA-SEC de 2025, construido sobre 60 estudios, recomienda movilizar pronto en toda luxación simple, aunque no pudo pronunciarse a favor ni en contra de una inmovilización corta (1 a 3 semanas), una prolongada (3 semanas) ni de operar (fuente: SMDA-SEC: Shanghai Medical Doctor Association-Shoulder and Elbow Committee y colaboradores, 2025). La revisión sistemática de 2024 dice lo mismo: tratamiento conservador con entrenamiento funcional precoz como primera línea (fuente: Breulmann FL y colaboradores, 2024). Y Josefsson, con un ensayo de 30 pacientes, no encontró que reparar los ligamentos superara a no repararlos (fuente: Josefsson PO y colaboradores, 1987). Pese a todo, mida la fortaleza de la evidencia: de lo publicado sobre luxación aguda hay solo 1 estudio de nivel I y 3 de nivel II (fuente: Barco R y colaboradores, 2023). El pronóstico general es bueno. En una base poblacional de 4878 luxaciones con al menos 2 años de seguimiento, pocas requirieron cirugía: 112 (2,3 %) de estabilización, 59 (1,2 %) de liberación de contractura y 7 (0,1 %) de artroplastia (fuente: Modi CS y colaboradores, 2015). ¿Cuándo operar una luxación simple? No existe una definición consensuada de codo inestable (fuente: Barco R y colaboradores, 2023). Un criterio útil: al llevar el codo reducido hacia la extensión, si se sale antes de completar los últimos 30°-45°, cuenta como inestable y la reparación ligamentaria entra en la discusión (fuente: Barco R y colaboradores, 2023). La revisión de 2024 reserva la cirugía primaria para quien muestre alarmas de inestabilidad persistente: rotura grave de ambos complejos ligamentarios o inestabilidad moderada a grave ya en el primer examen (fuente: Breulmann FL y colaboradores, 2024). En un estudio retrospectivo no aleatorizado citado por Barco, los codos con inestabilidad moderada que se repararon tuvieron menos complicaciones (9,1 %) que los tratados sin cirugía (36,8 %) (fuente: Barco R y colaboradores, 2023). Casi siempre: cuando la cabeza radial y el coronoides están desplazados, la inestabilidad es casi la regla y la fijación quirúrgica se impone (fuente: Mathew PK y colaboradores, 2009). La excepción es un grupo pequeño y bien seleccionado. Chan y cols. exigieron reducción concéntrica, cabeza radial sin bloqueo mecánico, coronoides Regan-Morrey tipo 1 o 2 y un arco estable hasta un mínimo de 30° de extensión para mover en los primeros 10 días (fuente: Chan K y colaboradores, 2014). Los 11 que pudieron seguirse (36 meses de media) terminaron con DASH de 8,0 y MEPI de 94, sin ninguna inestabilidad (fuente: Chan K y colaboradores, 2014). Una serie de 2026 usó condiciones parecidas: de 17 candidatos, 3 se operaron pronto, 4 se perdieron y 2 rehusaron, y los 8 restantes, evaluados a 11,3 años en promedio, tuvieron un MEPS de 96,3 (fuente: Kendirci AŞ y colaboradores, 2026). Atención a la advertencia de esos autores: los datos no estiman la tasa de éxito general ni prueban equivalencia con operar (fuente: Kendirci AŞ y colaboradores, 2026). Quien elige esta vía se compromete a revisar al paciente seguido, en consulta y con radiografía, porque la subluxación o el desplazamiento pueden aparecer tarde (fuente: Chan K y colaboradores, 2014). El protocolo de Pugh y McKee es la referencia clásica: fijar o reemplazar la cabeza radial, fijar el coronoides si se puede, reparar la cápsula y el complejo lateral y, en casos seleccionados, sumar la reparación del LCM o un fijador articulado (fuente: Pugh DM y colaboradores, 2004). Su apuesta era lograr estabilidad suficiente para mover entre los 7 y 10 días (fuente: Pugh DM y colaboradores, 2004). En 36 codos consecutivos, a los 34 meses el arco de flexoextensión fue 112° ± 11°, la rotación del antebrazo 136° ± 16° y el MEPS medio 88; hubo 15 resultados excelentes, 13 buenos, 7 regulares y 1 malo, y 34 codos concéntricos (fuente: Pugh DM y colaboradores, 2004). 8 pacientes se reoperaron: 2 por sinostosis, 1 por inestabilidad, 4 por retiro de material con liberación y 1 por infección (fuente: Pugh DM y colaboradores, 2004). Otro grupo con protocolo estándar tuvo 1 luxación precoz entre 52 pacientes (1,9 %) (fuente: Gupta A y colaboradores, 2014). La pregunta sigue abierta y conviene presentar ambos lados. Del lado de «no hace falta»: en 62 tríadas con fractura de la punta, fijarla no cambió los resultados (26 con fijación, 36 sin ella) (fuente: Klug A y colaboradores, 2023); y un ensayo de 7 centros con 65 pacientes comparó fijar el coronoides, usar un fijador articulado sin fijarlo o dejar un yeso sin fijarlo, con MEPS de 86,82, 86,67 y 85,23, es decir, parecidos (fuente: Lu S y colaboradores, 2023). Del lado de «sí conviene»: en una cohorte de 2026 con 105 tríadas, no fijar se asoció a más rigidez (22,0 % frente a 2,2 %) y más reoperación (30,5 % frente a 10,9 %), pero los grupos eran distintos: el tipo 1 de O'Driscoll fue 79,7 % de los no fijados y 34,8 % de los fijados (fuente: Babasiz T y colaboradores, 2026). Y al separar por tipo, en la faceta anteromedial (tipo 2) la fijación se asoció a menos seudoartrosis (9 % frente a 50 %) y menos artrosis postraumática (5 % frente a 50 %), mientras que en la punta (tipo 1) no hubo ventajas significativas (fuente: Babasiz T y colaboradores, 2026). Qué hacer: la punta puede dejarse si el codo queda alineado tras reparar la cabeza radial y el LCL (fuente: de Klerk HH y colaboradores, 2023; Marinelli A y colaboradores, 2025); con el tubérculo sublime comprometido la cirugía está claramente indicada (fuente: Marinelli A y colaboradores, 2025). La regla práctica para fijar: el ORIF rinde mejor en fracturas poco conminutas, con 3 o menos fragmentos articulares (fuente: Ring D y colaboradores, 2002). Con una Mason III conminuta de más de 3 fragmentos, 13 de 14 quedaron mal, mientras que los 15 con una Mason II aislada y no conminuta quedaron bien (fuente: Ring D y colaboradores, 2002). Dentro de la tríada las series discrepan. En 39 tríadas, todas las prótesis estaban estables al final frente a 3 de 9 codos con ORIF; el precio fueron las 11 artrosis radiográficas con prótesis frente a ninguna con ORIF (fuente: Watters TS y colaboradores, 2014). El ensayo aleatorizado de 39 tríadas Mason III favoreció a la prótesis, con mejor MEPS, mejor arco de movimiento y menos complicaciones (fuente: Yan M y colaboradores, 2015). Un metaanálisis de 15 estudios con 455 pacientes halló mejor pronosupinación y menos complicaciones con prótesis, pero ninguna diferencia en MEPS, DASH ni flexoextensión (fuente: Li XY y colaboradores, 2022). Otro, de 9 estudios con 210 pacientes, tampoco encontró diferencia de MEPS (88,6 frente a 88,5) y reoperó 18,4 % de las prótesis y 17,9 % de las reconstrucciones; por eso sus autores prefieren reconstruir siempre que la fijación quede satisfactoria, dado que no se sabe cuánto dura una prótesis en un paciente joven (fuente: Kyriacou S y colaboradores, 2019). Y en 62 pacientes, solo el tratamiento de la cabeza radial se asoció a reoperación; se recomienda fijar si es posible y compatible con mover pronto (fuente: Ostergaard PJ y colaboradores, 2021). La opción con peor historial es resecar sin sustituir: en la serie clásica de 2002, los 4 codos a los que se retiró la cabeza se reluxaron (fuente: Ring D y colaboradores, 2002). Una serie reciente la deja, junto con la artroplastia, solo como opción secundaria cuando no se puede fijar (fuente: Ostergaard PJ y colaboradores, 2021). El complejo lateral estaba roto en 62 de 62 codos, así que se repara siempre (fuente: McKee MD y colaboradores, 2003). El medial, en cambio, puede dejarse: en 34 pacientes con luxación posterior y fracturas intraarticulares tratados sin reparar el LCM, 25 (74 %) tuvieron un resultado bueno o excelente, y 17 de 22 tríadas (77 %) (fuente: Forthman C y colaboradores, 2007). La conclusión de Forthman y sus colegas: si las fracturas articulares y el LCL quedan reparados o reconstruidos, reparar el LCM sobra (fuente: Forthman C y colaboradores, 2007). El protocolo de Pugh lo reinserta solo cuando, tras los demás pasos, aún queda subluxación o luxación (fuente: de Klerk HH y colaboradores, 2023). En 27 pacientes con luxación compleja e inestabilidad residual, el fijador articulado dio estabilidad para movilizar y el QuickDASH bajó de 30 a 7 al año, pero 10 (37 %) tuvieron una complicación del fijador y 7 (26 %) una cirugía secundaria (fuente: Iordens GI y colaboradores, 2015). El estabilizador articular interno promete movimiento con estabilidad, a un costo: en 246 pacientes, el material dio problemas en 18,7 %, la reoperación llegó a 18,3 % y se retiró en 75 % (fuente: Rathod P y colaboradores, 2026). En el ensayo de 7 centros, el grupo con fijador sin fijar el coronoides tuvo menos dolor al movilizar temprano (fuente: Lu S y colaboradores, 2023). Operar pronto simplifica. Las tríadas tratadas a los 6 días en promedio promediaron un arco de flexión de 116° antes de otras cirugías, frente a 93° en las subagudas, operadas a las 7 semanas en promedio (fuente: Lindenhovius AL y colaboradores, 2008); los autores concluyen que el tratamiento temprano es más directo y da mejor arco (fuente: Lindenhovius AL y colaboradores, 2008). Esperar también se asoció a más osificación heterotópica (fuente: Foruria AM y colaboradores, 2013). En cuanto al abordaje, la punta se resuelve por la exposición lateral que abrió la lesión (fuente: de Klerk HH y colaboradores, 2023). En un metaanálisis en red de 14 estudios con 866 pacientes, el abordaje lateral más anteromedial tuvo mayor probabilidad de buen MEPS y menos complicaciones, pero todos los estudios eran retrospectivos y heterogéneos (fuente: Zheng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simple: arco de flexoextensión a las 6 semanas (ensayo FuncSiE)» muestra lo siguiente. Movilización precoz: 121 grados (fuente: Iordens GI y colaboradores, 2017). Yeso 3 semanas: 102 grados (fuente: Iordens GI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simple: Quick-DASH a las 6 semanas, menos es mejor (ensayo FuncSiE)» muestra lo siguiente. Movilización precoz: 12 puntos (fuente: Iordens GI y colaboradores, 2017). Yeso 3 semanas: 19 puntos (fuente: Iordens GI y colaboradores, 2017). En el documento Word de este tema encontrarás además: Tres estrategias para el coronoides en la tríada: MEPS a 12 meses (ensayo, 65 pacientes); Fijar o no el coronoides (cohorte de 105 tríadas; los grupos no son comparables); Cabeza radial en la tríada: ORIF frente a prótesis (39 pacientes; porcentajes calculados de 3/9, 0/30, 0/9 y 11/30); Reoperación tras prótesis o reconstrucción de la cabeza radial en la tríada (metaanálisis, 210 pacientes); Luxación simple: lo que dicen los estudios; Las 4 decisiones de la tríada y la evidencia que las sostiene. Con esto cerramos tratamiento: conservador y quirúrgico. Sigamos con técnica quirúrgica: secuencia de reparación.</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secuencia de reparación. Es apoyo de estudio: no sustituye al tutor ni al manual del implante. Lo que tiene un estudio detrás lleva su cita; lo que es práctica común de los servicios de trauma se rotula «práctica habitual / opinión experta» y no lleva cifras. Lea la TC: el patrón del coronoides define el abordaje y la fijación (fuente: de Klerk HH y colaboradores, 2023). Tenga a mano suturas de alta resistencia y una guía para túneles, anclas o suturas transóseas para el LCL, prótesis radiales modulares de varios tamaños, material de fijación pequeño, y un fijador articulado o un estabilizador articular interno disponibles por si el codo no se estabiliza (práctica habitual / opinión experta). Planee la secuencia entera. El orden importa: la sutura del coronoides se pasa primero, pero no se anuda hasta haber colocado la prótesis (fuente: de Klerk HH y colaboradores, 2023). Posición (práctica habitual / opinión experta): decúbito supino, brazo sobre mesa de mano o sobre el tórax, torniquete estéril e intensificador de imágenes. AO Surgery Reference describe la posición supina para el acceso lateral (ver enlaces). Abordaje lateral. Casi siempre la propia lesión ya abrió el plano lateral por el que se trata la punta del coronoides (fuente: de Klerk HH y colaboradores, 2023). Para verla se levantan los músculos que la cubren: el origen de los extensores radiales de la muñeca en la cresta supracondílea lateral y, por delante, el braquial sobre el húmero (fuente: de Klerk HH y colaboradores, 2023). Si falta espacio, el supinador puede dividirse en su porción distal; la cabeza radial rota deja una ventana útil, sea apartando sus fragmentos o retirándola si se va a reemplazar (fuente: de Klerk HH y colaboradores, 2023). Estructura en riesgo: el nervio interóseo posterior alrededor del cuello radial (opinión experta). Abordaje medial, si hay fractura de la faceta anteromedial. Todos los abordajes mediales exigen proteger el nervio cubital (fuente: Marinelli A y colaboradores, 2025). Por medial hay varias ventanas: la de Hotchkiss («por encima») entra entre la masa flexopronadora y el flexor cubital del carpo y deja ver bien la punta (fuente: de Klerk HH y colaboradores, 2023); la que abre el propio flexor cubital del carpo, justo donde pasa el nervio cubital, da acceso directo a la faceta anteromedial (fuente: de Klerk HH y colaboradores, 2023). Abordaje posterior, para las fracturas de la base asociadas a fractura-luxación transcubital (fuente: Marinelli A y colaboradores, 2025). El criterio es la concentricidad: el codo debe verse alineado en la articulación cubitohumeral y en la radiohumeral, y mantenerse así en todo el arco (fuente: de Klerk HH y colaboradores, 2023; Marinelli A y colaboradores, 2025). Si en el corte sagital de la TC la reducción no es concéntrica, el codo ya está avisando que es inestable (fuente: Marinelli A y colaboradores, 2025). El umbral práctico es la extensión: si el codo escapa antes de llegar a los últimos 30° a 45°, es inestable (fuente: Barco R y colaboradores, 2023). Anudar la sutura del coronoides antes de colocar la prótesis: impide subluxar el codo para insertarla (fuente: de Klerk HH y colaboradores, 2023). Perforar los túneles del coronoides en paralelo: la broca tiende a resbalar sobre la cara posterior del cúbito; cruzarlos ayuda a evitarlo (fuente: de Klerk HH y colaboradores, 2023). Resecar la cabeza radial sin sustituirla: los 4 codos con resección se reluxaron (fuente: Ring D y colaboradores, 2002). Sobrerrellenar la prótesis radial: con +2 mm la presión capitelar subió de 227 a 491 kPa (fuente: Ramazanian T y colaboradores, 2023). Poner implantes sobre la superficie de la cabeza radial fuera de la zona segura (fuente: O'Driscoll SW y colaboradores, 2003). Intentar fijar una cabeza radial conminuta de más de 3 fragmentos articulares: 13 de 14 tuvieron un resultado insatisfactorio (fuente: Ring D y colaboradores, 2002). Aceptar un codo que se subluxa en extensión sin agregar un gesto de estabilidad (fuente: Barco R y colaboradores, 2023). Transponer el nervio cubital de rutina (fuente: Faccenda C y colaboradores, 2024). Olvidar el ligamento lateral: estaba roto en 62 de 62 codos operados (fuente: McKee MD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«Presión media de contacto sobre el capitellum según la altura de la prótesis radial (cadáver, 7 codos)» muestra lo siguiente. Cabeza radial intacta: 227 kPa (fuente: Ramazanian T y colaboradores, 2023). Prótesis 2 mm corta: 152 kPa (fuente: Ramazanian T y colaboradores, 2023). Prótesis de altura estándar: 212 kPa (fuente: Ramazanian T y colaboradores, 2023). Prótesis 2 mm larga (sobrerrelleno): 491 kPa (fuente: Ramazanian T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«Fijación del coronoides según el patrón» tiene 4 columnas: Patrón, Abordaje, Fijación, Fuente. Fila 1: Patrón, Punta (tipo 1); Abordaje, Lateral, por la ventana de la cabeza radial; Fijación, Sutura en lazo (lasso) con túneles a la cara posterior del cúbito; si el fragmento es grande, 1 o 2 tornillos canulados retrógrados o 2 a 3 clavos de Kirschner; Fuente, (fuente: Marinelli A y colaboradores, 2025; de Klerk HH y colaboradores, 2023). Fila 2: Patrón, Faceta anteromedial (tipo 2); Abordaje, Medial (Hotchkiss, división del flexor cubital del carpo u otros), protegiendo el nervio cubital; Fijación, Placa de soporte anteromedial; con tubérculo sublime comprometido la cirugía está claramente indicada; Fuente, (fuente: Marinelli A y colaboradores, 2025; de Klerk HH y colaboradores, 2023). Fila 3: Patrón, Base (tipo 3); Abordaje, Posterior; Fijación, Tornillos a través de la placa posterior; si hay conminución extrema, se puede considerar injerto; Fuente, (fuente: Marinelli A y colaboradores, 2025; de Klerk HH y colaboradores, 2023). (fuente: de Klerk HH y colaboradores, 2023) (fuente: Marinelli A y colaboradores, 2025). Con esto cerramos técnica quirúrgica: secuencia de reparación.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Una revisión de 16 estudios con 312 pacientes contó 70 reoperaciones por complicaciones (22,4 %), con un rango enorme entre estudios, de 0 a 54,5 % (fuente: Chen HW y colaboradores, 2014). Los motivos más frecuentes fueron problemas del material, rigidez, inestabilidad y neuropatía cubital (fuente: Chen HW y colaboradores, 2014). Sin llegar a la reoperación, lo más frecuente fue la osificación heterotópica (39 de 312, 12,5 %) y la artrosis (35 de 312, 11,2 %) (fuente: Chen HW y colaboradores, 2014). Otra serie, de 62 pacientes con seguimiento suficiente, reoperó a 45 % (28 de 62): por rigidez en 21 %, material sintomático en 18 %, neuropatía cubital en 16 %, inestabilidad en 6 % e infección en 2 % (fuente: Ostergaard PJ y colaboradores, 2021). Léala con cuidado: 40 % de los 114 pacientes iniciales se perdió del seguimiento (fuente: Ostergaard PJ y colaboradores, 2021). En el metaanálisis de 9 estudios con 210 pacientes, la tasa global de complicaciones fue 65 % (fuente: Kyriacou S y colaboradores, 2019). La rigidez es la causa de reoperación más frecuente (fuente: Ostergaard PJ y colaboradores, 2021). En una serie con protocolo estándar, 28 de 34 pacientes tenían osificación heterotópica en la radiografía, 20 refirieron rigidez y 9 (26 %) necesitaron una cirugía secundaria (fuente: Gupta A y colaboradores, 2014). La cirugía secundaria rescata: el arco de flexión pasó de 57° a 96° y el de pronosupinación de 55° a 124°, sin diferencia significativa final con quienes no necesitaron reoperarse (fuente: Gupta A y colaboradores, 2014). Ojo con la definición, porque cambia la cifra. En 130 codos operados por fracturas proximales del radio o del cúbito, 37 % (48) mostró osificación en la radiografía; en 26 (20 %) interfirió con el movimiento y 13 (10 %) se reoperaron para retirarla (fuente: Foruria AM y colaboradores, 2013). Los factores de riesgo fueron la subluxación o luxación al llegar, la fractura abierta, el trauma torácico grave y el retraso del tratamiento quirúrgico definitivo; la tríada se asoció a una osificación más grave (fuente: Foruria AM y colaboradores, 2013). ¿Se puede prevenir? Los 2 ensayos aleatorizados encontrados desaniman (fuente: Hamid N y colaboradores, 2010; Atwan Y y colaboradores, 2023). Con radioterapia de 700 cGy en dosis única dentro de las 72 horas, el estudio se detuvo por eventos adversos: seudoartrosis en 38 % (8 de 21) con radioterapia frente a 4 % (1 de 24) sin ella (fuente: Hamid N y colaboradores, 2010). Con indometacina, en 164 pacientes con trauma de codo operado, la osificación a 1 año fue 49 % con el fármaco y 55 % con placebo (RR 0,89), una diferencia no significativa, con 17 % de complicaciones en ambos grupos y sin seudoartrosis (fuente: Atwan Y y colaboradores, 2023). Aun así, suele sugerirse un AINE, aunque no existen protocolos basados en evidencia (fuente: Marinelli A y colaboradores, 2025). En la serie clásica de 2002, 7 codos se reluxaron en la férula y 5 después de la cirugía, incluidos los 4 con resección de la cabeza radial (fuente: Ring D y colaboradores, 2002). Con un protocolo estándar, 1 de 52 pacientes (1,9 %) se luxó en las primeras semanas (fuente: Gupta A y colaboradores, 2014), y en la revisión sobre movilización la inestabilidad reportada fue de 4,5 % a 19 % (fuente: Ahmed Kamel S y colaboradores, 2024). La forma de tratar la cabeza radial también pesa: con ORIF, 3 de 9 codos quedaron inestables, frente a ninguno de 30 con prótesis (fuente: Watters TS y colaboradores, 2014). En una serie fue la causa de reoperación en 16 % (fuente: Ostergaard PJ y colaboradores, 2021); en 3 estudios con seguimiento medio de 14, 27 y 35 meses se reportó en 11 %, 8 % y 25 % (fuente: de Klerk HH y colaboradores, 2023). ¿Transponer el nervio de rutina? No: en 44 pacientes operados por luxaciones complejas del codo (29 meses de seguimiento medio), quienes recibieron una transposición simultánea tuvieron más neuropatía, con síntomas menos graves pero más duraderos, y los autores la desaconsejan de rutina (fuente: Faccenda C y colaboradores, 2024). Con fijador articulado, 10 de 27 pacientes (37 %) tuvieron una complicación atribuible al fijador y 7 (26 %) una cirugía secundaria (fuente: Iordens GI y colaboradores, 2015). Del estabilizador articular interno, una revisión de 246 pacientes informa problemas del material en 18,7 %, osificación heterotópica en 9,6 %, síntomas del nervio cubital o mediano en 6,9 % y reoperación en 18,3 % (fuente: Rathod P y colaboradores, 2026). En la serie clásica de 2002, 7 de 10 codos nativos tenían signos radiográficos de artrosis cubitohumeral avanzada (fuente: Ring D y colaboradores, 2002). En el tipo 2 de O'Driscoll, fijar el coronoides se asoció a menos artrosis postraumática (5 % frente a 50 %) (fuente: Babasiz T y colaboradores, 2026). Es rara (menos de 2 de cada 100 luxaciones, 0,3 % a 1,7 %); en los 9 casos publicados la isquemia fue completa en 3 y la revascularización se logró entre 4 y 19 horas después de la lesión (fuente: Ayel JE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 qué se reoperó la tríada terrible (62 pacientes)» muestra lo siguiente. Rigidez: 21 % de los pacientes (fuente: Ostergaard PJ y colaboradores, 2021). Material sintomático: 18 % de los pacientes (fuente: Ostergaard PJ y colaboradores, 2021). Neuropatía cubital: 16 % de los pacientes (fuente: Ostergaard PJ y colaboradores, 2021). Inestabilidad: 6 % de los pacientes (fuente: Ostergaard PJ y colaboradores, 2021). Infección: 2 % de los pacientes (fuente: Ostergaard PJ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«Osificación heterotópica: la cifra depende de la definición» muestra lo siguiente. Tríada, radiografía (28 de 34, calculado): 82.4 por ciento (fuente: Gupta A y colaboradores, 2014). Fracturas proximales de radio o cúbito, radiografía: 37 por ciento (fuente: Foruria AM y colaboradores, 2013). Tríada, sin reoperación (revisión): 12.5 por ciento (fuente: Chen HW y colaboradores, 2014). Estabilizador interno, complicación: 9.6 por ciento (fuente: Rathod P y colaboradores, 2026). En el documento Word de este tema encontrarás además: Seudoartrosis con y sin radioterapia profiláctica (ensayo aleatorizado, 45 pacientes analizados); Indometacina contra placebo: osificación heterotópica a 1 año (ensayo, 164 pacientes); Complicaciones: cifras publicadas (las definiciones cambian entre estudios).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No hay una cifra única, pero sí órdenes de magnitud. En una revisión de 16 estudios con 312 pacientes y un seguimiento medio de 25 a 30 meses, los puntajes medios por estudio abarcaron de 78 a 95 en el MEPS, de 76 a 90 en Broberg-Morrey y de 9 a 31 en el DASH (fuente: Chen HW y colaboradores, 2014). La amplitud de esos rangos ya es información: bajo la misma etiqueta caben casos y tratamientos muy distintos. Además, los estudios usan escalas distintas; en una revisión de 91 estudios, la más usada fue el MEPS, y se recomienda reportar al menos MEPS, DASH y dolor (fuente: Cueto RJ y colaboradores, 2024). Algunas series concretas con el protocolo de reparación: A los 34 meses, el arco de flexoextensión fue 112° y la rotación 136°, con un MEPS de 88 (fuente: Pugh DM y colaboradores, 2004). En quienes no necesitaron otra cirugía, el arco de flexión fue 110° y el de pronosupinación 148° (fuente: Gupta A y colaboradores, 2014). Con reparación del LCL y sin reparar el LCM, los 32 pacientes que no fallaron recuperaron 120° de movimiento cubitohumeral y 142° de rotación (fuente: Forthman C y colaboradores, 2007). En mayores de 65 años, el MEPS medio fue 90,3 y el arco de flexoextensión 105° (fuente: Lopiz Y y colaboradores, 2025). Los resultados se asociaron al momento de la movilización: el MEPS agrupado fue 91,2 con movilización precoz frente a 85 con tardía (fuente: Ahmed Kamel S y colaboradores, 2024). En 27 pacientes con luxación compleja y fijador articulado, al año el déficit mediano frente al lado sano fue 30° en el arco de flexoextensión y 3° en el de pronosupinación (fuente: Iordens GI y colaboradores, 2015). Por eso la expectativa honesta es una función buena para la vida diaria con algo de arco perdido, no un codo idéntico al sano. Cabeza radial resecada: los 4 codos con resección se reluxaron, y 7 de 10 codos nativos tenían artrosis avanzada (fuente: Ring D y colaboradores, 2002). Cómo se trató la cabeza radial: fue el único factor asociado a reoperación en una serie de 62 pacientes (fuente: Ostergaard PJ y colaboradores, 2021). Demora: con tratamiento a las 7 semanas en promedio, el arco de flexión llegó a 100° tras todas las cirugías, frente a 119° si se trató a los 6 días (fuente: Lindenhovius AL y colaboradores, 2008). El grupo sin cirugía de Chan (11 pacientes, 36 meses de seguimiento medio) terminó con un MEPI de 94 y un DASH de 8,0 (fuente: Chan K y colaboradores, 2014). En una serie de 2026, los 8 pacientes evaluados a 11,3 años tuvieron un MEPS de 96,3 y un QuickDASH de 1,7; sus autores recuerdan que es un subgrupo muy seleccionado y que 3 de 17 habían sido operados en la fase aguda (fuente: Kendirci AŞ y colaboradores, 2026). A 1 año, el Quick-DASH fue 4,0 con movilización precoz y 4,2 con yeso de 3 semanas (fuente: Iordens GI y colaboradores, 2017). En deportistas, 99,3 % (272 de 274) volvió a algún deporte tras 11,4 semanas en promedio; los tratados sin cirugía volvieron antes (8,95 semanas) que los operados (16,3 semanas) (fuente: Albright AS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«MEPS medio o mediano según el estudio (poblaciones distintas: no comparar entre barras)» muestra lo siguiente. Sin cirugía, 8 pacientes a 11,3 años: 96.3 puntos (fuente: Kendirci AŞ y colaboradores, 2026). Sin cirugía, 11 pacientes (MEPI): 94 puntos (fuente: Chan K y colaboradores, 2014). Movilización precoz (metaanálisis): 91.2 puntos (fuente: Ahmed Kamel S y colaboradores, 2024). Mayores de 65 años: 90.3 puntos (fuente: Lopiz Y y colaboradores, 2025). Protocolo de Pugh: 88 puntos (fuente: Pugh DM y colaboradores, 2004). Movilización tardía (metaanálisis): 85 puntos (fuente: Ahmed Kamel 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de codo en deportistas: semanas hasta volver al deporte (revisión de 9 estudios; comparación indirecta)» muestra lo siguiente. Tratamiento sin cirugía: 8.9 semanas hasta volver (fuente: Albright AS y colaboradores, 2026). Tratamiento quirúrgico: 16.3 semanas hasta volver (fuente: Albright AS y colaboradores, 2026). En el documento Word de este tema encontrarás además: Resultados publicados de la tríada terrible (no comparar entre estudios). Con esto cerramos pronóstico. Sigamos con poblaciones especiales: mayores y deportistas.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mayores y deportistas. En 29 pacientes de más de 65 años (edad media 72,3; 79 % mujeres), la cabeza radial fue Mason III en 72 % y el coronoides Regan-Morrey II en 69 % (fuente: Lopiz Y y colaboradores, 2025). Todos se operaron por vía lateral, con reparación o reemplazo de la cabeza radial y reparación del LCL; en 19 se sumó la reinserción del coronoides o de la cápsula anterior (fuente: Lopiz Y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resultado fue razonable: MEPS 90,3, QuickDASH 18,4, arco de flexoextensión de 105°, 2 pacientes (7 %) revisados y ninguna inestabilidad (fuente: Lopiz Y y colaboradores, 2025). Las fracturas asociadas del capitellum no son raras y pueden influir en la estabilidad (fuente: Lopiz Y y colaboradores, 2025). Una revisión de 9 estudios con 970 deportistas encontró que 23,3 % fue operado y que hubo complicaciones en 11,2 % (fuente: Albright AS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Volvió a algún deporte 99,3 % (272 de 274), tras 11,4 semanas en promedio (fuente: Albright AS y colaboradores, 2026). Los tratados sin cirugía regresaron antes (8,95 semanas) que los operados (16,3 semanas); es una comparación indirecta entre estudios de nivel de evidencia 4, no un ensayo (fuente: Albright AS y colaboradores, 2026). Con esto cerramos poblaciones especiales: mayores y deportistas. Sigamos con rehabilitación precoz.</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precoz. La rigidez es el precio de inmovilizar; la inestabilidad es el precio de mover sin protección. Los malos resultados que dieron nombre a la lesión se explicaban por dos cosas: la inestabilidad que reaparece y la rigidez que deja una inmovilización prolongada (fuente: Pugh DM y colaboradores, 2004). La rehabilitación precoz busca el punto medio: mover pronto dentro de un arco protegido. El protocolo de referencia buscaba una estabilidad suficiente para empezar a mover entre los 7 y 10 días (fuente: Pugh DM y colaboradores, 2004). Si la fijación es segura, pueden iniciarse ejercicios activos asistidos dentro de la primera semana (fuente: de Klerk HH y colaboradores, 2023). Cuánta prisa darse es un tema con evidencia mezclada. Un metaanálisis de 11 estudios con 301 pacientes halló un MEPS agrupado de 91,2 con movilización activa precoz (hasta los 14 días) frente a 85 con la tardía, una diferencia de 6,1 (IC 95 % 0,2 a 12), sin un aumento aparente del riesgo de inestabilidad (4,5 % a 19 % en total) (fuente: Ahmed Kamel S y colaboradores, 2024). En cambio, otro metaanálisis de 36 artículos con 1123 codos no halló que empezar el movimiento pasivo a los 7 días o antes mejorara el arco ni el MEPS (fuente: Larwa J y colaboradores, 2025). No se contradicen del todo: preguntan cosas distintas (movimiento activo hasta los 14 días frente a pasivo hasta los 7 días) (fuente: Ahmed Kamel S y colaboradores, 2024; Larwa J y colaboradores, 2025). Sin abducción del hombro durante el primer mes, mientras el origen del LCL cicatriza contra el epicóndilo (fuente: de Klerk HH y colaboradores, 2023). En su protocolo para el tratamiento sin cirugía, otra revisión extiende esa precaución a al menos 6 semanas (fuente: Marinelli A y colaboradores, 2025). Con el brazo sobre la cabeza. Ejercitar así suma la gravedad para mantener la alineación concéntrica (fuente: de Klerk HH y colaboradores, 2023). En 11 codos de cadáver con ambos colaterales seccionados, la extensión con el brazo por encima de la cabeza fue la posición cuya cinemática se acercó más a la del codo sano (fuente: Manocha RHK y colaboradores, 2022). Los autores la proponen como una posición razonable para empezar a mover temprano y así prevenir la rigidez (fuente: Manocha RHK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Fortalecimiento: en el protocolo sin cirugía de esa revisión empieza a las 6 a 8 semanas, cuando el arco llega a 100° de flexoextensión o más (fuente: Marinelli A y colaboradores, 2025); para el posoperatorio de la tríada no encontré un plazo con respaldo. Dolor: la rehabilitación precoz puede aumentar el dolor de forma transitoria sin frenar la mejoría (fuente: Du S y colaboradores, 2021). En un ensayo de 60 pacientes operados, una cinta rígida dinámica y una ortesis articulada con fijación durante 8 semanas mejoraron la función; el grupo con cinta mejoró más rápido, con mejores resultados de dolor, arco, MEPI y calidad de vida (fuente: Du S y colaboradores, 2021). Todos hicieron además un programa general de rehabilitación de 3 meses, con 5 sesiones por semana (fuente: Du S y colaboradores, 2021). Si se usó fijador articulado, duró 6 semanas en promedio en la serie subaguda (fuente: Lindenhovius AL y colaboradores, 2008); el estabilizador articular interno se retiró en 75 % de los pacientes, a las 11,8 semanas en promedio (fuente: Rathod P y colaboradores, 2026). La pauta de Marinelli: férula con el codo a 90° y el antebrazo neutro durante 1 a 3 semanas según la lesión, derivación temprana a fisioterapia, retiro completo de la férula a las 4 semanas si la radiografía confirma la reducción, y nada de abducción del hombro durante 6 semanas como mínimo (fuente: Marinelli A y colaboradores, 2025). El control clínico y radiográfico va cada 7 a 10 días durante el primer mes (fuente: Marinelli A y colaboradores, 2025). En la luxación simple, la movilización activa precoz es segura y eficaz (fuente: Iordens GI y colaboradores, 2017), y el consenso de 2025 la recomienda en todos los casos (fuente: SMDA-SEC: Shanghai Medical Doctor Association-Shoulder and Elbow Committee y colaboradores, 2025). En deportistas, la vuelta a algún deporte llegó a las 11,4 semanas en promedio (fuente: Albright AS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«MEPS agrupado según el momento de la movilización activa (metaanálisis, 301 pacientes)» muestra lo siguiente. Movilización precoz (hasta los 14 días): 91.2 puntos de MEPS (fuente: Ahmed Kamel S y colaboradores, 2024). Movilización tardía (después de los 14 días): 85 puntos de MEPS (fuente: Ahmed Kamel S y colaboradores, 2024). Con esto cerramos rehabilitación precoz.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hueso manda. En el laboratorio, sin cabeza radial y con 30 % de la altura del coronoides retirada, ningún codo se mantuvo en su sitio aunque los ligamentos estuvieran sanos (fuente: Schneeberger AG y colaboradores, 2004). Se repara en orden y se examina al final; cada gesto que falte se agrega hasta que el codo recorra un arco útil sin subluxarse (fuente: Pugh DM y colaboradores, 2004; Barco R y colaboradores, 2023). La cabeza radial se fija si es posible y, si no, se reemplaza; resecarla sin sustituir se asoció a reluxación en los 4 codos de la serie clásica (fuente: Ring D y colaboradores, 2002), y una serie reciente solo la admite como opción secundaria (fuente: Ostergaard PJ y colaboradores, 2021). Ligamento lateral: se repara siempre. Ligamento medial: casi nunca hace falta si lo demás quedó estable (fuente: McKee MD y colaboradores, 2003; Forthman C y colaboradores, 2007). Se mueve pronto pero con un arco protegido: ejercicios asistidos desde la primera semana y sin abducción del hombro durante el primer mes, mientras el origen del LCL se pega de nuevo (fuente: de Klerk HH y colaboradores, 2023; Pugh DM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La mano primero: pulso, perfusión y los tres nervios, antes y después de reducir. La rotura arterial es rara, pero en 3 de 9 casos publicados la isquemia fue completa (fuente: Ayel JE y colaboradores, 2009). Si hay fractura de la cabeza radial o del coronoides y el patrón no está claro, pida TC con reconstrucción 3D (fuente: Ring D y colaboradores, 2002; Marinelli A y colaboradores, 2025). Revise el resto del miembro: olécranon, Essex-Lopresti, tríceps y carpo se asocian a la tríada y se pasan por alto (fuente: Medina G y colaboradores, 2022). En la fractura aguda, las maniobras de inestabilidad no sirven con el paciente despierto; se confirman bajo anestesia (fuente: de Klerk HH y colaboradores, 2023). Incluso en la inestabilidad crónica, el pivot-shift despierto fue positivo en solo 3 de 8 pacientes (fuente: Regan W y colaboradores, 2006). Durante el primer mes de ejercicios no se abduce el hombro (estrés en varo) (fuente: de Klerk HH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hueso, después ligamento: coronoides y cabeza radial son los frenos que faltan (fuente: Schneeberger AG y colaboradores, 2004). El orden de reparación importa y la prueba de estabilidad cierra la cirugía (fuente: Pugh DM y colaboradores, 2004; de Klerk HH y colaboradores, 2023). La cabeza radial se fija con 3 o menos fragmentos, se reemplaza si hay más y se evita resecarla sin sustituir (fuente: Ring D y colaboradores, 2002; Ring D y colaboradores, 2002). El ligamento lateral siempre se repara; el medial casi nunca hace falta (fuente: McKee MD y colaboradores, 2003; Forthman C y colaboradores, 2007). Se mueve pronto pero protegido: sin abducción del hombro el primer mes (fuente: de Klerk HH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luxación de codo · luxación simple de codo · luxación compleja de codo · tríada terrible del codo · fractura de la cabeza radial · fractura del coronoides · Regan-Morrey · O'Driscoll (Mayo) · Mason-Hotchkiss · Wrightington · ligamento colateral lateral (LUCL) · ligamento colateral medial (LCM) · inestabilidad rotatoria posterolateral · inestabilidad posteromedial en varo · prótesis de cabeza radial · sutura en lazo (lasso) del coronoides · fijador articulado · estabilizador articular interno · lesión de Osborne-Cotterill · osificación heterotópica · rigidez de codo · neuropatía cubital · movilización precoz · MEPS · QuickDASH · prueba de la silla y del empujón.</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Primero hueso, después ligamento: coronoides y cabeza radial son los frenos que faltan. Orden: coronoides, cabeza radial, ligamento lateral, prueba de estabilidad, medial o fijador solo si hace falta. Cabeza radial: fijar con 3 fragmentos o menos (fuente: Ring D y colaboradores, 2002); si no, reemplazar; evite resecar sin sustituir (fuente: Ring D y colaboradores, 2002). Coronoides de punta: sutura en lazo, sin anudar hasta colocar la prótesis (fuente: de Klerk HH y colaboradores, 2023). Movimiento activo asistido entre los 7 y 10 días, con el brazo sobre la cabeza (fuente: Pugh DM y colaboradores, 2004; Manocha RHK y colaboradores, 2022). Un mes sin estrés en varo: no abducir el hombro al ejercitar (fuente: de Klerk HH y colaboradores, 2023). Luxación simple: reducir en supinación, comprobar estabilidad y mover pronto (fuente: O'Driscoll SW y colaboradores, 1992; Iordens GI y colaboradores, 2017). Osificación: la indometacina no ayudó y la radioterapia aumentó la seudoartrosis (fuente: Atwan Y y colaboradores, 2023; Hamid N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Varón de 42 años que cae de una bicicleta de montaña con la mano izquierda extendida. Llega con el codo deformado, pulso radial presente, sensibilidad y movilidad de los dedos conservadas. La radiografía muestra luxación posterior del codo con fractura de la cabeza radial. Tras reducir con sedación, la TC con reconstrucción 3D muestra una cabeza radial con 5 fragmentos articulares y un fragmento pequeño de la punta del coronoides. Bajo anestesia, el codo se luxa antes de los últimos 40° de extensión.</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documenta y qué hace antes y después de reducir?. ¿Qué patrón de coronoides tiene y qué decide para la cabeza radial?. ¿En qué orden repara y cuándo anuda la sutura del coronoides?. ¿Cómo comprueba la estabilidad y qué hace si persiste la inestabilidad?. ¿Cómo planea la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Antes y después de reducir documenta pulso, perfusión y nervios, porque la rotura arterial es rara pero ante la menor duda se estudia (fuente: Ayel JE y colaboradores, 2009); reduce en supinación (fuente: O'Driscoll SW y colaboradores, 1992). Esa combinación (punta del coronoides, luxación posterior y cabeza radial rota) es la tríada clásica (fuente: de Klerk HH y colaboradores, 2023). Con más de 3 fragmentos articulares, fijar la cabeza radial tuvo 13 de 14 resultados insatisfactorios (fuente: Ring D y colaboradores, 2002); se reemplaza, y se evita resecarla sin sustituir (fuente: Ring D y colaboradores, 2002). Se pasa la sutura del coronoides sin anudar, se coloca la prótesis y se anuda después; se reinserta el origen del LCL (fuente: de Klerk HH y colaboradores, 2023; McKee MD y colaboradores, 2003). Se prueba la estabilidad: un codo que se luxa antes de los últimos 30° a 45° de extensión es inestable (fuente: Barco R y colaboradores, 2023); si persiste, se repara el LCM o se agrega un fijador articulado (fuente: Pugh DM y colaboradores, 2004). La rehabilitación asistida empieza entre los 7 y 10 días, sin abducción del hombro el primer mes (fuente: Pugh DM y colaboradores, 2004; de Klerk HH y colaboradores, 2023). No se decide por el tamaño del fragmento sino por si el codo queda concéntrico y estable en todo el arco; el orden de la reparación y la prueba final son lo que sostiene el resultado (fuente: Marinelli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Tríada terrible del codo: el hueso manda, el orden importa y hay que mover pronto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hombro-codo · codo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los estabilizadores del codo</a:t>
            </a:r>
          </a:p>
          <a:p>
            <a:pPr marL="347472" indent="-347472">
              <a:spcAft>
                <a:spcPts val="1400"/>
              </a:spcAft>
              <a:buChar char="•"/>
            </a:pPr>
            <a:r>
              <a:rPr sz="2200">
                <a:solidFill>
                  <a:srgbClr val="263238"/>
                </a:solidFill>
                <a:latin typeface="Calibri"/>
              </a:rPr>
              <a:t>5. Variantes: no todo coronoides roto es una tríada</a:t>
            </a:r>
          </a:p>
          <a:p>
            <a:pPr marL="347472" indent="-347472">
              <a:spcAft>
                <a:spcPts val="1400"/>
              </a:spcAft>
              <a:buChar char="•"/>
            </a:pPr>
            <a:r>
              <a:rPr sz="2200">
                <a:solidFill>
                  <a:srgbClr val="263238"/>
                </a:solidFill>
                <a:latin typeface="Calibri"/>
              </a:rPr>
              <a:t>6. Biomecánica: cuánto hueso hace falta</a:t>
            </a:r>
          </a:p>
          <a:p>
            <a:pPr marL="347472" indent="-347472">
              <a:spcAft>
                <a:spcPts val="1400"/>
              </a:spcAft>
              <a:buChar char="•"/>
            </a:pPr>
            <a:r>
              <a:rPr sz="2200">
                <a:solidFill>
                  <a:srgbClr val="263238"/>
                </a:solidFill>
                <a:latin typeface="Calibri"/>
              </a:rPr>
              <a:t>7. Clasificación</a:t>
            </a:r>
          </a:p>
          <a:p>
            <a:pPr marL="347472" indent="-347472">
              <a:spcAft>
                <a:spcPts val="1400"/>
              </a:spcAft>
              <a:buChar char="•"/>
            </a:pPr>
            <a:r>
              <a:rPr sz="2200">
                <a:solidFill>
                  <a:srgbClr val="263238"/>
                </a:solidFill>
                <a:latin typeface="Calibri"/>
              </a:rPr>
              <a:t>8. Diagnóstico en la urgencia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maniobras</a:t>
            </a:r>
          </a:p>
          <a:p>
            <a:pPr marL="347472" indent="-347472">
              <a:spcAft>
                <a:spcPts val="1400"/>
              </a:spcAft>
              <a:buChar char="•"/>
            </a:pPr>
            <a:r>
              <a:rPr sz="2200">
                <a:solidFill>
                  <a:srgbClr val="263238"/>
                </a:solidFill>
                <a:latin typeface="Calibri"/>
              </a:rPr>
              <a:t>10. Imágenes: radiografía, TC y RM</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conservador y quirúrgico</a:t>
            </a:r>
          </a:p>
          <a:p>
            <a:pPr marL="347472" indent="-347472">
              <a:spcAft>
                <a:spcPts val="1400"/>
              </a:spcAft>
              <a:buChar char="•"/>
            </a:pPr>
            <a:r>
              <a:rPr sz="2200">
                <a:solidFill>
                  <a:srgbClr val="263238"/>
                </a:solidFill>
                <a:latin typeface="Calibri"/>
              </a:rPr>
              <a:t>13. Técnica quirúrgica: secuencia de reparación</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Poblaciones especiales: mayores y deportistas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Ring D et al. J Bone Joint Surg Am. 2002. doi:10.2106/00004623-200204000-00006</a:t>
            </a:r>
          </a:p>
          <a:p>
            <a:r>
              <a:rPr sz="1000">
                <a:solidFill>
                  <a:srgbClr val="5A6469"/>
                </a:solidFill>
                <a:latin typeface="Calibri"/>
              </a:rPr>
              <a:t>[r2] Mathew PK et al. J Am Acad Orthop Surg. 2009. doi:10.5435/00124635-200903000-00003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Tríada terrible = codo luxado + cabeza radial rota + coronoides roto. El nombre es una cicatriz histórica: así de mal salían los pacientes con los tratamientos de entonces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Ring D et al. J Bone Joint Surg Am. 2002. doi:10.2106/00004623-200204000-00006</a:t>
            </a:r>
          </a:p>
          <a:p>
            <a:r>
              <a:rPr sz="1000">
                <a:solidFill>
                  <a:srgbClr val="5A6469"/>
                </a:solidFill>
                <a:latin typeface="Calibri"/>
              </a:rPr>
              <a:t>[r2] Mathew PK et al. J Am Acad Orthop Surg. 2009. doi:10.5435/00124635-200903000-00003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Piense en tres lesiones que ocurren a la vez: el codo se sale de su sitio, se fractura la cabeza del radio y se fractura también el coronoides…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Ring D et al. J Bone Joint Surg Am. 2002. doi:10.2106/00004623-200204000-00006</a:t>
            </a:r>
          </a:p>
          <a:p>
            <a:r>
              <a:rPr sz="800">
                <a:solidFill>
                  <a:srgbClr val="5A6469"/>
                </a:solidFill>
                <a:latin typeface="Calibri"/>
              </a:rPr>
              <a:t>[r2] Mathew PK et al. J Am Acad Orthop Surg. 2009. doi:10.5435/00124635-200903000-00003</a:t>
            </a:r>
          </a:p>
          <a:p>
            <a:r>
              <a:rPr sz="800">
                <a:solidFill>
                  <a:srgbClr val="5A6469"/>
                </a:solidFill>
                <a:latin typeface="Calibri"/>
              </a:rPr>
              <a:t>[r5] de Klerk HH et al. JSES Int. 2023. doi:10.1016/j.jseint.2023.03.020</a:t>
            </a:r>
          </a:p>
          <a:p>
            <a:r>
              <a:rPr sz="800">
                <a:solidFill>
                  <a:srgbClr val="5A6469"/>
                </a:solidFill>
                <a:latin typeface="Calibri"/>
              </a:rPr>
              <a:t>[r25] Adolfsson LE et al. 2026. doi:10.1302/0301-620X.108B4.BJJ-2025-1343.R1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lo esperable cuando a un codo luxado le faltan dos topes óseos: la reducción cerrada, sola, no se sostiene.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Adolfsson LE et al. 2026. doi:10.1302/0301-620X.108B4.BJJ-2025-1343.R1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 propuesta es definir y clasificar mejor las fracturas del coronoides dentro de estas lesiones [r25].</a:t>
            </a:r>
          </a:p>
          <a:p>
            <a:pPr marL="347472" indent="-347472">
              <a:spcAft>
                <a:spcPts val="1400"/>
              </a:spcAft>
              <a:buChar char="•"/>
            </a:pPr>
            <a:r>
              <a:rPr sz="2400">
                <a:solidFill>
                  <a:srgbClr val="263238"/>
                </a:solidFill>
                <a:latin typeface="Calibri"/>
              </a:rPr>
              <a:t>Aquí se conserva el nombre clásico, pero se separan los patrones.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Después del hombro, el codo es la articulación grande que más se luxa en el adulto… [r9]</a:t>
            </a:r>
          </a:p>
          <a:p>
            <a:pPr marL="347472" indent="-347472">
              <a:spcAft>
                <a:spcPts val="1400"/>
              </a:spcAft>
              <a:buChar char="•"/>
            </a:pPr>
            <a:r>
              <a:rPr sz="2400">
                <a:solidFill>
                  <a:srgbClr val="263238"/>
                </a:solidFill>
                <a:latin typeface="Calibri"/>
              </a:rPr>
              <a:t>Con una muestra nacional de urgencias de EE.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Cueto RJ et al. J Shoulder Elbow Surg. 2024. doi:10.1016/j.jse.2024.02.038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pacientes tenían 44 años de media ponderada y 41 % eran mujeres [r27].</a:t>
            </a:r>
          </a:p>
          <a:p>
            <a:pPr marL="347472" indent="-347472">
              <a:spcAft>
                <a:spcPts val="1400"/>
              </a:spcAft>
              <a:buChar char="•"/>
            </a:pPr>
            <a:r>
              <a:rPr sz="2400">
                <a:solidFill>
                  <a:srgbClr val="263238"/>
                </a:solidFill>
                <a:latin typeface="Calibri"/>
              </a:rPr>
              <a:t>Son cifras de lo que se publica, no de la población; para la tríada sola no encontré una incidencia poblacional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Cifras de frecuencia para tener a mano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Barco R et al. JSES Int. 2023. doi:10.1016/j.jseint.2023.03.019</a:t>
            </a:r>
          </a:p>
          <a:p>
            <a:r>
              <a:rPr sz="800">
                <a:solidFill>
                  <a:srgbClr val="5A6469"/>
                </a:solidFill>
                <a:latin typeface="Calibri"/>
              </a:rPr>
              <a:t>[r12] Marinelli A et al. J Orthop Traumatol. 2025. doi:10.1186/s10195-025-00891-6</a:t>
            </a:r>
          </a:p>
          <a:p>
            <a:r>
              <a:rPr sz="800">
                <a:solidFill>
                  <a:srgbClr val="5A6469"/>
                </a:solidFill>
                <a:latin typeface="Calibri"/>
              </a:rPr>
              <a:t>[r26] Stoneback JW et al. J Bone Joint Surg Am. 2012. doi:10.2106/JBJS.J.01663</a:t>
            </a:r>
          </a:p>
          <a:p>
            <a:r>
              <a:rPr sz="800">
                <a:solidFill>
                  <a:srgbClr val="5A6469"/>
                </a:solidFill>
                <a:latin typeface="Calibri"/>
              </a:rPr>
              <a:t>[r27] Cueto RJ et al. J Shoulder Elbow Surg. 2024. doi:10.1016/j.jse.2024.02.038</a:t>
            </a:r>
          </a:p>
          <a:p>
            <a:r>
              <a:rPr sz="800">
                <a:solidFill>
                  <a:srgbClr val="5A6469"/>
                </a:solidFill>
                <a:latin typeface="Calibri"/>
              </a:rPr>
              <a:t>[r28] Lopiz Y et al. J Shoulder Elbow Surg. 2025. doi:10.1016/j.jse.2024.08.043</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Cifra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Incidencia de luxación de codo (urgencias de EE. UU.)</a:t>
                      </a:r>
                    </a:p>
                  </a:txBody>
                  <a:tcPr>
                    <a:solidFill>
                      <a:srgbClr val="EEF3F4"/>
                    </a:solidFill>
                  </a:tcPr>
                </a:tc>
                <a:tc>
                  <a:txBody>
                    <a:bodyPr/>
                    <a:lstStyle/>
                    <a:p>
                      <a:r>
                        <a:rPr sz="1600">
                          <a:solidFill>
                            <a:srgbClr val="263238"/>
                          </a:solidFill>
                          <a:latin typeface="Calibri"/>
                        </a:rPr>
                        <a:t>5,21 por 100 000 personas-año</a:t>
                      </a:r>
                    </a:p>
                  </a:txBody>
                  <a:tcPr>
                    <a:solidFill>
                      <a:srgbClr val="EEF3F4"/>
                    </a:solidFill>
                  </a:tcPr>
                </a:tc>
                <a:tc>
                  <a:txBody>
                    <a:bodyPr/>
                    <a:lstStyle/>
                    <a:p>
                      <a:r>
                        <a:rPr sz="1600">
                          <a:solidFill>
                            <a:srgbClr val="263238"/>
                          </a:solidFill>
                          <a:latin typeface="Calibri"/>
                        </a:rPr>
                        <a:t>[r26]</a:t>
                      </a:r>
                    </a:p>
                  </a:txBody>
                  <a:tcPr>
                    <a:solidFill>
                      <a:srgbClr val="EEF3F4"/>
                    </a:solidFill>
                  </a:tcPr>
                </a:tc>
              </a:tr>
              <a:tr h="457200">
                <a:tc>
                  <a:txBody>
                    <a:bodyPr/>
                    <a:lstStyle/>
                    <a:p>
                      <a:r>
                        <a:rPr sz="1600">
                          <a:solidFill>
                            <a:srgbClr val="263238"/>
                          </a:solidFill>
                          <a:latin typeface="Calibri"/>
                        </a:rPr>
                        <a:t>Rango de incidencia reportado en la literatura</a:t>
                      </a:r>
                    </a:p>
                  </a:txBody>
                  <a:tcPr>
                    <a:solidFill>
                      <a:srgbClr val="FFFFFF"/>
                    </a:solidFill>
                  </a:tcPr>
                </a:tc>
                <a:tc>
                  <a:txBody>
                    <a:bodyPr/>
                    <a:lstStyle/>
                    <a:p>
                      <a:r>
                        <a:rPr sz="1600">
                          <a:solidFill>
                            <a:srgbClr val="263238"/>
                          </a:solidFill>
                          <a:latin typeface="Calibri"/>
                        </a:rPr>
                        <a:t>2,9 a 5,1 por 100 000 por año</a:t>
                      </a:r>
                    </a:p>
                  </a:txBody>
                  <a:tcPr>
                    <a:solidFill>
                      <a:srgbClr val="FFFFFF"/>
                    </a:solidFill>
                  </a:tcPr>
                </a:tc>
                <a:tc>
                  <a:txBody>
                    <a:bodyPr/>
                    <a:lstStyle/>
                    <a:p>
                      <a:r>
                        <a:rPr sz="1600">
                          <a:solidFill>
                            <a:srgbClr val="263238"/>
                          </a:solidFill>
                          <a:latin typeface="Calibri"/>
                        </a:rPr>
                        <a:t>[r9]</a:t>
                      </a:r>
                    </a:p>
                  </a:txBody>
                  <a:tcPr>
                    <a:solidFill>
                      <a:srgbClr val="FFFFFF"/>
                    </a:solidFill>
                  </a:tcPr>
                </a:tc>
              </a:tr>
              <a:tr h="457200">
                <a:tc>
                  <a:txBody>
                    <a:bodyPr/>
                    <a:lstStyle/>
                    <a:p>
                      <a:r>
                        <a:rPr sz="1600">
                          <a:solidFill>
                            <a:srgbClr val="263238"/>
                          </a:solidFill>
                          <a:latin typeface="Calibri"/>
                        </a:rPr>
                        <a:t>Edad con más casos de luxación</a:t>
                      </a:r>
                    </a:p>
                  </a:txBody>
                  <a:tcPr>
                    <a:solidFill>
                      <a:srgbClr val="EEF3F4"/>
                    </a:solidFill>
                  </a:tcPr>
                </a:tc>
                <a:tc>
                  <a:txBody>
                    <a:bodyPr/>
                    <a:lstStyle/>
                    <a:p>
                      <a:r>
                        <a:rPr sz="1600">
                          <a:solidFill>
                            <a:srgbClr val="263238"/>
                          </a:solidFill>
                          <a:latin typeface="Calibri"/>
                        </a:rPr>
                        <a:t>10 a 19 años: 43,5 % de los casos</a:t>
                      </a:r>
                    </a:p>
                  </a:txBody>
                  <a:tcPr>
                    <a:solidFill>
                      <a:srgbClr val="EEF3F4"/>
                    </a:solidFill>
                  </a:tcPr>
                </a:tc>
                <a:tc>
                  <a:txBody>
                    <a:bodyPr/>
                    <a:lstStyle/>
                    <a:p>
                      <a:r>
                        <a:rPr sz="1600">
                          <a:solidFill>
                            <a:srgbClr val="263238"/>
                          </a:solidFill>
                          <a:latin typeface="Calibri"/>
                        </a:rPr>
                        <a:t>[r26]</a:t>
                      </a:r>
                    </a:p>
                  </a:txBody>
                  <a:tcPr>
                    <a:solidFill>
                      <a:srgbClr val="EEF3F4"/>
                    </a:solidFill>
                  </a:tcPr>
                </a:tc>
              </a:tr>
              <a:tr h="457200">
                <a:tc>
                  <a:txBody>
                    <a:bodyPr/>
                    <a:lstStyle/>
                    <a:p>
                      <a:r>
                        <a:rPr sz="1600">
                          <a:solidFill>
                            <a:srgbClr val="263238"/>
                          </a:solidFill>
                          <a:latin typeface="Calibri"/>
                        </a:rPr>
                        <a:t>Luxaciones ocurridas practicando deporte (≥10 años)</a:t>
                      </a:r>
                    </a:p>
                  </a:txBody>
                  <a:tcPr>
                    <a:solidFill>
                      <a:srgbClr val="FFFFFF"/>
                    </a:solidFill>
                  </a:tcPr>
                </a:tc>
                <a:tc>
                  <a:txBody>
                    <a:bodyPr/>
                    <a:lstStyle/>
                    <a:p>
                      <a:r>
                        <a:rPr sz="1600">
                          <a:solidFill>
                            <a:srgbClr val="263238"/>
                          </a:solidFill>
                          <a:latin typeface="Calibri"/>
                        </a:rPr>
                        <a:t>44,5 %</a:t>
                      </a:r>
                    </a:p>
                  </a:txBody>
                  <a:tcPr>
                    <a:solidFill>
                      <a:srgbClr val="FFFFFF"/>
                    </a:solidFill>
                  </a:tcPr>
                </a:tc>
                <a:tc>
                  <a:txBody>
                    <a:bodyPr/>
                    <a:lstStyle/>
                    <a:p>
                      <a:r>
                        <a:rPr sz="1600">
                          <a:solidFill>
                            <a:srgbClr val="263238"/>
                          </a:solidFill>
                          <a:latin typeface="Calibri"/>
                        </a:rPr>
                        <a:t>[r26]</a:t>
                      </a:r>
                    </a:p>
                  </a:txBody>
                  <a:tcPr>
                    <a:solidFill>
                      <a:srgbClr val="FFFFFF"/>
                    </a:solidFill>
                  </a:tcPr>
                </a:tc>
              </a:tr>
              <a:tr h="457200">
                <a:tc>
                  <a:txBody>
                    <a:bodyPr/>
                    <a:lstStyle/>
                    <a:p>
                      <a:r>
                        <a:rPr sz="1600">
                          <a:solidFill>
                            <a:srgbClr val="263238"/>
                          </a:solidFill>
                          <a:latin typeface="Calibri"/>
                        </a:rPr>
                        <a:t>Luxación entre todas las lesiones del codo</a:t>
                      </a:r>
                    </a:p>
                  </a:txBody>
                  <a:tcPr>
                    <a:solidFill>
                      <a:srgbClr val="EEF3F4"/>
                    </a:solidFill>
                  </a:tcPr>
                </a:tc>
                <a:tc>
                  <a:txBody>
                    <a:bodyPr/>
                    <a:lstStyle/>
                    <a:p>
                      <a:r>
                        <a:rPr sz="1600">
                          <a:solidFill>
                            <a:srgbClr val="263238"/>
                          </a:solidFill>
                          <a:latin typeface="Calibri"/>
                        </a:rPr>
                        <a:t>11 % a 28 %</a:t>
                      </a:r>
                    </a:p>
                  </a:txBody>
                  <a:tcPr>
                    <a:solidFill>
                      <a:srgbClr val="EEF3F4"/>
                    </a:solidFill>
                  </a:tcPr>
                </a:tc>
                <a:tc>
                  <a:txBody>
                    <a:bodyPr/>
                    <a:lstStyle/>
                    <a:p>
                      <a:r>
                        <a:rPr sz="1600">
                          <a:solidFill>
                            <a:srgbClr val="263238"/>
                          </a:solidFill>
                          <a:latin typeface="Calibri"/>
                        </a:rPr>
                        <a:t>[r9]</a:t>
                      </a:r>
                    </a:p>
                  </a:txBody>
                  <a:tcPr>
                    <a:solidFill>
                      <a:srgbClr val="EEF3F4"/>
                    </a:solidFill>
                  </a:tcPr>
                </a:tc>
              </a:tr>
              <a:tr h="457200">
                <a:tc>
                  <a:txBody>
                    <a:bodyPr/>
                    <a:lstStyle/>
                    <a:p>
                      <a:r>
                        <a:rPr sz="1600">
                          <a:solidFill>
                            <a:srgbClr val="263238"/>
                          </a:solidFill>
                          <a:latin typeface="Calibri"/>
                        </a:rPr>
                        <a:t>Fracturas del coronoides</a:t>
                      </a:r>
                    </a:p>
                  </a:txBody>
                  <a:tcPr>
                    <a:solidFill>
                      <a:srgbClr val="FFFFFF"/>
                    </a:solidFill>
                  </a:tcPr>
                </a:tc>
                <a:tc>
                  <a:txBody>
                    <a:bodyPr/>
                    <a:lstStyle/>
                    <a:p>
                      <a:r>
                        <a:rPr sz="1600">
                          <a:solidFill>
                            <a:srgbClr val="263238"/>
                          </a:solidFill>
                          <a:latin typeface="Calibri"/>
                        </a:rPr>
                        <a:t>7,5 a 14 por 100 000 por año; 10 % a 15 % de las fracturas del codo</a:t>
                      </a:r>
                    </a:p>
                  </a:txBody>
                  <a:tcPr>
                    <a:solidFill>
                      <a:srgbClr val="FFFFFF"/>
                    </a:solidFill>
                  </a:tcPr>
                </a:tc>
                <a:tc>
                  <a:txBody>
                    <a:bodyPr/>
                    <a:lstStyle/>
                    <a:p>
                      <a:r>
                        <a:rPr sz="1600">
                          <a:solidFill>
                            <a:srgbClr val="263238"/>
                          </a:solidFill>
                          <a:latin typeface="Calibri"/>
                        </a:rPr>
                        <a:t>[r12]</a:t>
                      </a:r>
                    </a:p>
                  </a:txBody>
                  <a:tcPr>
                    <a:solidFill>
                      <a:srgbClr val="FFFFFF"/>
                    </a:solidFill>
                  </a:tcPr>
                </a:tc>
              </a:tr>
              <a:tr h="457200">
                <a:tc>
                  <a:txBody>
                    <a:bodyPr/>
                    <a:lstStyle/>
                    <a:p>
                      <a:r>
                        <a:rPr sz="1600">
                          <a:solidFill>
                            <a:srgbClr val="263238"/>
                          </a:solidFill>
                          <a:latin typeface="Calibri"/>
                        </a:rPr>
                        <a:t>Tríada terrible entre las fractura-luxaciones descritas</a:t>
                      </a:r>
                    </a:p>
                  </a:txBody>
                  <a:tcPr>
                    <a:solidFill>
                      <a:srgbClr val="EEF3F4"/>
                    </a:solidFill>
                  </a:tcPr>
                </a:tc>
                <a:tc>
                  <a:txBody>
                    <a:bodyPr/>
                    <a:lstStyle/>
                    <a:p>
                      <a:r>
                        <a:rPr sz="1600">
                          <a:solidFill>
                            <a:srgbClr val="263238"/>
                          </a:solidFill>
                          <a:latin typeface="Calibri"/>
                        </a:rPr>
                        <a:t>87 % (2951 de 3378 con patrón descrito)</a:t>
                      </a:r>
                    </a:p>
                  </a:txBody>
                  <a:tcPr>
                    <a:solidFill>
                      <a:srgbClr val="EEF3F4"/>
                    </a:solidFill>
                  </a:tcPr>
                </a:tc>
                <a:tc>
                  <a:txBody>
                    <a:bodyPr/>
                    <a:lstStyle/>
                    <a:p>
                      <a:r>
                        <a:rPr sz="1600">
                          <a:solidFill>
                            <a:srgbClr val="263238"/>
                          </a:solidFill>
                          <a:latin typeface="Calibri"/>
                        </a:rPr>
                        <a:t>[r27]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causa más común es una caída sobre la mano extendida, en el deporte o por un trauma de alta energía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O'Driscoll SW et al. A spectrum of instability. 1992. doi:10.1097/00003086-199207000-00024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ahí sale un dato útil: en 12 de 13 especímenes luxados hacia atrás, el haz anterior del LCM seguía íntegro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Doornberg JN et al. J Hand Surg Am. 2006. doi:10.1016/j.jhsa.2005.08.014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serie de 67 fracturas del coronoides, los fragmentos de las 32 tríadas eran pequeños, de menos de 50 % del coronoides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los estabilizadores del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McKee MD et al. J Shoulder Elbow Surg. 2003. doi:10.1016/s1058-2746(03)00027-2</a:t>
            </a:r>
          </a:p>
          <a:p>
            <a:r>
              <a:rPr sz="800">
                <a:solidFill>
                  <a:srgbClr val="5A6469"/>
                </a:solidFill>
                <a:latin typeface="Calibri"/>
              </a:rPr>
              <a:t>[r5] de Klerk HH et al. JSES Int. 2023. doi:10.1016/j.jseint.2023.03.020</a:t>
            </a:r>
          </a:p>
          <a:p>
            <a:r>
              <a:rPr sz="800">
                <a:solidFill>
                  <a:srgbClr val="5A6469"/>
                </a:solidFill>
                <a:latin typeface="Calibri"/>
              </a:rPr>
              <a:t>[r8] Schneeberger AG et al. J Bone Joint Surg Am. 2004. doi:10.2106/00004623-200405000-00013</a:t>
            </a:r>
          </a:p>
          <a:p>
            <a:r>
              <a:rPr sz="800">
                <a:solidFill>
                  <a:srgbClr val="5A6469"/>
                </a:solidFill>
                <a:latin typeface="Calibri"/>
              </a:rPr>
              <a:t>[r12] Marinelli A et al. J Orthop Traumatol. 2025. doi:10.1186/s10195-025-00891-6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codo estable tiene tres líneas de defensa.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los estabilizadores del codo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de Klerk HH et al. JSES Int. 2023. doi:10.1016/j.jseint.2023.03.020</a:t>
            </a:r>
          </a:p>
          <a:p>
            <a:r>
              <a:rPr sz="1000">
                <a:solidFill>
                  <a:srgbClr val="5A6469"/>
                </a:solidFill>
                <a:latin typeface="Calibri"/>
              </a:rPr>
              <a:t>[r3] McKee MD et al. J Shoulder Elbow Surg. 2003. doi:10.1016/s1058-2746(03)00027-2</a:t>
            </a:r>
          </a:p>
          <a:p>
            <a:r>
              <a:rPr sz="1000">
                <a:solidFill>
                  <a:srgbClr val="5A6469"/>
                </a:solidFill>
                <a:latin typeface="Calibri"/>
              </a:rPr>
              <a:t>[r30] Morrey BF et al. A definition of primary and secondary constraints. 1991. doi:10.1097/00003086-199104000-00021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Complejo lateral (LCL). Se origina en el epicóndilo lateral, de donde suele arrancarse… [r5] [r3]</a:t>
            </a:r>
          </a:p>
          <a:p>
            <a:pPr marL="347472" indent="-347472">
              <a:spcAft>
                <a:spcPts val="1400"/>
              </a:spcAft>
              <a:buChar char="•"/>
            </a:pPr>
            <a:r>
              <a:rPr sz="2400">
                <a:solidFill>
                  <a:srgbClr val="263238"/>
                </a:solidFill>
                <a:latin typeface="Calibri"/>
              </a:rPr>
              <a:t>Complejo medial (LCM). Su haz anterior se ancla en el tubérculo sublime del coronoides [r5] y es el principal freno al valgo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frena qué: datos de laboratorio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McKee MD et al. J Shoulder Elbow Surg. 2003. doi:10.1016/s1058-2746(03)00027-2</a:t>
            </a:r>
          </a:p>
          <a:p>
            <a:r>
              <a:rPr sz="800">
                <a:solidFill>
                  <a:srgbClr val="5A6469"/>
                </a:solidFill>
                <a:latin typeface="Calibri"/>
              </a:rPr>
              <a:t>[r8] Schneeberger AG et al. J Bone Joint Surg Am. 2004. doi:10.2106/00004623-200405000-00013</a:t>
            </a:r>
          </a:p>
          <a:p>
            <a:r>
              <a:rPr sz="800">
                <a:solidFill>
                  <a:srgbClr val="5A6469"/>
                </a:solidFill>
                <a:latin typeface="Calibri"/>
              </a:rPr>
              <a:t>[r30] Morrey BF et al. A definition of primary and secondary constraints. 1991. doi:10.1097/00003086-199104000-00021</a:t>
            </a:r>
          </a:p>
          <a:p>
            <a:r>
              <a:rPr sz="800">
                <a:solidFill>
                  <a:srgbClr val="5A6469"/>
                </a:solidFill>
                <a:latin typeface="Calibri"/>
              </a:rPr>
              <a:t>[r32] Morrey BF et al. Am J Sports Med. 1983. doi:10.1177/036354658301100506</a:t>
            </a:r>
          </a:p>
          <a:p>
            <a:r>
              <a:rPr sz="800">
                <a:solidFill>
                  <a:srgbClr val="5A6469"/>
                </a:solidFill>
                <a:latin typeface="Calibri"/>
              </a:rPr>
              <a:t>[r34] Hull JR et al. J Shoulder Elbow Surg. 2005. doi:10.1016/j.jse.2004.11.005</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Qué frena</a:t>
                      </a:r>
                    </a:p>
                  </a:txBody>
                  <a:tcPr>
                    <a:solidFill>
                      <a:srgbClr val="0F5F6B"/>
                    </a:solidFill>
                  </a:tcPr>
                </a:tc>
                <a:tc>
                  <a:txBody>
                    <a:bodyPr/>
                    <a:lstStyle/>
                    <a:p>
                      <a:r>
                        <a:rPr sz="1400" b="1">
                          <a:solidFill>
                            <a:srgbClr val="FFFFFF"/>
                          </a:solidFill>
                          <a:latin typeface="Calibri"/>
                        </a:rPr>
                        <a:t>Dato clave</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LCM (haz anterior)</a:t>
                      </a:r>
                    </a:p>
                  </a:txBody>
                  <a:tcPr>
                    <a:solidFill>
                      <a:srgbClr val="EEF3F4"/>
                    </a:solidFill>
                  </a:tcPr>
                </a:tc>
                <a:tc>
                  <a:txBody>
                    <a:bodyPr/>
                    <a:lstStyle/>
                    <a:p>
                      <a:r>
                        <a:rPr sz="1400">
                          <a:solidFill>
                            <a:srgbClr val="263238"/>
                          </a:solidFill>
                          <a:latin typeface="Calibri"/>
                        </a:rPr>
                        <a:t>Valgo (primario)</a:t>
                      </a:r>
                    </a:p>
                  </a:txBody>
                  <a:tcPr>
                    <a:solidFill>
                      <a:srgbClr val="EEF3F4"/>
                    </a:solidFill>
                  </a:tcPr>
                </a:tc>
                <a:tc>
                  <a:txBody>
                    <a:bodyPr/>
                    <a:lstStyle/>
                    <a:p>
                      <a:r>
                        <a:rPr sz="1400">
                          <a:solidFill>
                            <a:srgbClr val="263238"/>
                          </a:solidFill>
                          <a:latin typeface="Calibri"/>
                        </a:rPr>
                        <a:t>A 90° de flexión aporta cerca de 55 % de la resistencia al valgo</a:t>
                      </a:r>
                    </a:p>
                  </a:txBody>
                  <a:tcPr>
                    <a:solidFill>
                      <a:srgbClr val="EEF3F4"/>
                    </a:solidFill>
                  </a:tcPr>
                </a:tc>
                <a:tc>
                  <a:txBody>
                    <a:bodyPr/>
                    <a:lstStyle/>
                    <a:p>
                      <a:r>
                        <a:rPr sz="1400">
                          <a:solidFill>
                            <a:srgbClr val="263238"/>
                          </a:solidFill>
                          <a:latin typeface="Calibri"/>
                        </a:rPr>
                        <a:t>[r30, r32]</a:t>
                      </a:r>
                    </a:p>
                  </a:txBody>
                  <a:tcPr>
                    <a:solidFill>
                      <a:srgbClr val="EEF3F4"/>
                    </a:solidFill>
                  </a:tcPr>
                </a:tc>
              </a:tr>
              <a:tr h="457200">
                <a:tc>
                  <a:txBody>
                    <a:bodyPr/>
                    <a:lstStyle/>
                    <a:p>
                      <a:r>
                        <a:rPr sz="1400">
                          <a:solidFill>
                            <a:srgbClr val="263238"/>
                          </a:solidFill>
                          <a:latin typeface="Calibri"/>
                        </a:rPr>
                        <a:t>Cabeza radial</a:t>
                      </a:r>
                    </a:p>
                  </a:txBody>
                  <a:tcPr>
                    <a:solidFill>
                      <a:srgbClr val="FFFFFF"/>
                    </a:solidFill>
                  </a:tcPr>
                </a:tc>
                <a:tc>
                  <a:txBody>
                    <a:bodyPr/>
                    <a:lstStyle/>
                    <a:p>
                      <a:r>
                        <a:rPr sz="1400">
                          <a:solidFill>
                            <a:srgbClr val="263238"/>
                          </a:solidFill>
                          <a:latin typeface="Calibri"/>
                        </a:rPr>
                        <a:t>Valgo (secundario) y rotación posterolateral</a:t>
                      </a:r>
                    </a:p>
                  </a:txBody>
                  <a:tcPr>
                    <a:solidFill>
                      <a:srgbClr val="FFFFFF"/>
                    </a:solidFill>
                  </a:tcPr>
                </a:tc>
                <a:tc>
                  <a:txBody>
                    <a:bodyPr/>
                    <a:lstStyle/>
                    <a:p>
                      <a:r>
                        <a:rPr sz="1400">
                          <a:solidFill>
                            <a:srgbClr val="263238"/>
                          </a:solidFill>
                          <a:latin typeface="Calibri"/>
                        </a:rPr>
                        <a:t>Resecarla elevó la laxitud rotatoria posterolateral de 5,4° a 18,6°</a:t>
                      </a:r>
                    </a:p>
                  </a:txBody>
                  <a:tcPr>
                    <a:solidFill>
                      <a:srgbClr val="FFFFFF"/>
                    </a:solidFill>
                  </a:tcPr>
                </a:tc>
                <a:tc>
                  <a:txBody>
                    <a:bodyPr/>
                    <a:lstStyle/>
                    <a:p>
                      <a:r>
                        <a:rPr sz="1400">
                          <a:solidFill>
                            <a:srgbClr val="263238"/>
                          </a:solidFill>
                          <a:latin typeface="Calibri"/>
                        </a:rPr>
                        <a:t>[r8, r30]</a:t>
                      </a:r>
                    </a:p>
                  </a:txBody>
                  <a:tcPr>
                    <a:solidFill>
                      <a:srgbClr val="FFFFFF"/>
                    </a:solidFill>
                  </a:tcPr>
                </a:tc>
              </a:tr>
              <a:tr h="457200">
                <a:tc>
                  <a:txBody>
                    <a:bodyPr/>
                    <a:lstStyle/>
                    <a:p>
                      <a:r>
                        <a:rPr sz="1400">
                          <a:solidFill>
                            <a:srgbClr val="263238"/>
                          </a:solidFill>
                          <a:latin typeface="Calibri"/>
                        </a:rPr>
                        <a:t>Coronoides</a:t>
                      </a:r>
                    </a:p>
                  </a:txBody>
                  <a:tcPr>
                    <a:solidFill>
                      <a:srgbClr val="EEF3F4"/>
                    </a:solidFill>
                  </a:tcPr>
                </a:tc>
                <a:tc>
                  <a:txBody>
                    <a:bodyPr/>
                    <a:lstStyle/>
                    <a:p>
                      <a:r>
                        <a:rPr sz="1400">
                          <a:solidFill>
                            <a:srgbClr val="263238"/>
                          </a:solidFill>
                          <a:latin typeface="Calibri"/>
                        </a:rPr>
                        <a:t>Luxación posterior y varo</a:t>
                      </a:r>
                    </a:p>
                  </a:txBody>
                  <a:tcPr>
                    <a:solidFill>
                      <a:srgbClr val="EEF3F4"/>
                    </a:solidFill>
                  </a:tcPr>
                </a:tc>
                <a:tc>
                  <a:txBody>
                    <a:bodyPr/>
                    <a:lstStyle/>
                    <a:p>
                      <a:r>
                        <a:rPr sz="1400">
                          <a:solidFill>
                            <a:srgbClr val="263238"/>
                          </a:solidFill>
                          <a:latin typeface="Calibri"/>
                        </a:rPr>
                        <a:t>Quitar 50 %, 75 % y 100 % bajó la resistencia al varo 10,1 %, 50,4 % y 75,4 %</a:t>
                      </a:r>
                    </a:p>
                  </a:txBody>
                  <a:tcPr>
                    <a:solidFill>
                      <a:srgbClr val="EEF3F4"/>
                    </a:solidFill>
                  </a:tcPr>
                </a:tc>
                <a:tc>
                  <a:txBody>
                    <a:bodyPr/>
                    <a:lstStyle/>
                    <a:p>
                      <a:r>
                        <a:rPr sz="1400">
                          <a:solidFill>
                            <a:srgbClr val="263238"/>
                          </a:solidFill>
                          <a:latin typeface="Calibri"/>
                        </a:rPr>
                        <a:t>[r34]</a:t>
                      </a:r>
                    </a:p>
                  </a:txBody>
                  <a:tcPr>
                    <a:solidFill>
                      <a:srgbClr val="EEF3F4"/>
                    </a:solidFill>
                  </a:tcPr>
                </a:tc>
              </a:tr>
              <a:tr h="457200">
                <a:tc>
                  <a:txBody>
                    <a:bodyPr/>
                    <a:lstStyle/>
                    <a:p>
                      <a:r>
                        <a:rPr sz="1400">
                          <a:solidFill>
                            <a:srgbClr val="263238"/>
                          </a:solidFill>
                          <a:latin typeface="Calibri"/>
                        </a:rPr>
                        <a:t>Articulación ósea (tróclea y escotadura)</a:t>
                      </a:r>
                    </a:p>
                  </a:txBody>
                  <a:tcPr>
                    <a:solidFill>
                      <a:srgbClr val="FFFFFF"/>
                    </a:solidFill>
                  </a:tcPr>
                </a:tc>
                <a:tc>
                  <a:txBody>
                    <a:bodyPr/>
                    <a:lstStyle/>
                    <a:p>
                      <a:r>
                        <a:rPr sz="1400">
                          <a:solidFill>
                            <a:srgbClr val="263238"/>
                          </a:solidFill>
                          <a:latin typeface="Calibri"/>
                        </a:rPr>
                        <a:t>Varo</a:t>
                      </a:r>
                    </a:p>
                  </a:txBody>
                  <a:tcPr>
                    <a:solidFill>
                      <a:srgbClr val="FFFFFF"/>
                    </a:solidFill>
                  </a:tcPr>
                </a:tc>
                <a:tc>
                  <a:txBody>
                    <a:bodyPr/>
                    <a:lstStyle/>
                    <a:p>
                      <a:r>
                        <a:rPr sz="1400">
                          <a:solidFill>
                            <a:srgbClr val="263238"/>
                          </a:solidFill>
                          <a:latin typeface="Calibri"/>
                        </a:rPr>
                        <a:t>55 % de la resistencia al varo en extensión y 75 % a 90° de flexión</a:t>
                      </a:r>
                    </a:p>
                  </a:txBody>
                  <a:tcPr>
                    <a:solidFill>
                      <a:srgbClr val="FFFFFF"/>
                    </a:solidFill>
                  </a:tcPr>
                </a:tc>
                <a:tc>
                  <a:txBody>
                    <a:bodyPr/>
                    <a:lstStyle/>
                    <a:p>
                      <a:r>
                        <a:rPr sz="1400">
                          <a:solidFill>
                            <a:srgbClr val="263238"/>
                          </a:solidFill>
                          <a:latin typeface="Calibri"/>
                        </a:rPr>
                        <a:t>[r32]</a:t>
                      </a:r>
                    </a:p>
                  </a:txBody>
                  <a:tcPr>
                    <a:solidFill>
                      <a:srgbClr val="FFFFFF"/>
                    </a:solidFill>
                  </a:tcPr>
                </a:tc>
              </a:tr>
              <a:tr h="457200">
                <a:tc>
                  <a:txBody>
                    <a:bodyPr/>
                    <a:lstStyle/>
                    <a:p>
                      <a:r>
                        <a:rPr sz="1400">
                          <a:solidFill>
                            <a:srgbClr val="263238"/>
                          </a:solidFill>
                          <a:latin typeface="Calibri"/>
                        </a:rPr>
                        <a:t>Cápsula anterior</a:t>
                      </a:r>
                    </a:p>
                  </a:txBody>
                  <a:tcPr>
                    <a:solidFill>
                      <a:srgbClr val="EEF3F4"/>
                    </a:solidFill>
                  </a:tcPr>
                </a:tc>
                <a:tc>
                  <a:txBody>
                    <a:bodyPr/>
                    <a:lstStyle/>
                    <a:p>
                      <a:r>
                        <a:rPr sz="1400">
                          <a:solidFill>
                            <a:srgbClr val="263238"/>
                          </a:solidFill>
                          <a:latin typeface="Calibri"/>
                        </a:rPr>
                        <a:t>Varo y distracción en extensión</a:t>
                      </a:r>
                    </a:p>
                  </a:txBody>
                  <a:tcPr>
                    <a:solidFill>
                      <a:srgbClr val="EEF3F4"/>
                    </a:solidFill>
                  </a:tcPr>
                </a:tc>
                <a:tc>
                  <a:txBody>
                    <a:bodyPr/>
                    <a:lstStyle/>
                    <a:p>
                      <a:r>
                        <a:rPr sz="1400">
                          <a:solidFill>
                            <a:srgbClr val="263238"/>
                          </a:solidFill>
                          <a:latin typeface="Calibri"/>
                        </a:rPr>
                        <a:t>32 % de la resistencia al varo en extensión</a:t>
                      </a:r>
                    </a:p>
                  </a:txBody>
                  <a:tcPr>
                    <a:solidFill>
                      <a:srgbClr val="EEF3F4"/>
                    </a:solidFill>
                  </a:tcPr>
                </a:tc>
                <a:tc>
                  <a:txBody>
                    <a:bodyPr/>
                    <a:lstStyle/>
                    <a:p>
                      <a:r>
                        <a:rPr sz="1400">
                          <a:solidFill>
                            <a:srgbClr val="263238"/>
                          </a:solidFill>
                          <a:latin typeface="Calibri"/>
                        </a:rPr>
                        <a:t>[r32]</a:t>
                      </a:r>
                    </a:p>
                  </a:txBody>
                  <a:tcPr>
                    <a:solidFill>
                      <a:srgbClr val="EEF3F4"/>
                    </a:solidFill>
                  </a:tcPr>
                </a:tc>
              </a:tr>
              <a:tr h="457200">
                <a:tc>
                  <a:txBody>
                    <a:bodyPr/>
                    <a:lstStyle/>
                    <a:p>
                      <a:r>
                        <a:rPr sz="1400">
                          <a:solidFill>
                            <a:srgbClr val="263238"/>
                          </a:solidFill>
                          <a:latin typeface="Calibri"/>
                        </a:rPr>
                        <a:t>LCL</a:t>
                      </a:r>
                    </a:p>
                  </a:txBody>
                  <a:tcPr>
                    <a:solidFill>
                      <a:srgbClr val="FFFFFF"/>
                    </a:solidFill>
                  </a:tcPr>
                </a:tc>
                <a:tc>
                  <a:txBody>
                    <a:bodyPr/>
                    <a:lstStyle/>
                    <a:p>
                      <a:r>
                        <a:rPr sz="1400">
                          <a:solidFill>
                            <a:srgbClr val="263238"/>
                          </a:solidFill>
                          <a:latin typeface="Calibri"/>
                        </a:rPr>
                        <a:t>Rotación posterolateral</a:t>
                      </a:r>
                    </a:p>
                  </a:txBody>
                  <a:tcPr>
                    <a:solidFill>
                      <a:srgbClr val="FFFFFF"/>
                    </a:solidFill>
                  </a:tcPr>
                </a:tc>
                <a:tc>
                  <a:txBody>
                    <a:bodyPr/>
                    <a:lstStyle/>
                    <a:p>
                      <a:r>
                        <a:rPr sz="1400">
                          <a:solidFill>
                            <a:srgbClr val="263238"/>
                          </a:solidFill>
                          <a:latin typeface="Calibri"/>
                        </a:rPr>
                        <a:t>Roto en 62 de 62 codos operados</a:t>
                      </a:r>
                    </a:p>
                  </a:txBody>
                  <a:tcPr>
                    <a:solidFill>
                      <a:srgbClr val="FFFFFF"/>
                    </a:solidFill>
                  </a:tcPr>
                </a:tc>
                <a:tc>
                  <a:txBody>
                    <a:bodyPr/>
                    <a:lstStyle/>
                    <a:p>
                      <a:r>
                        <a:rPr sz="1400">
                          <a:solidFill>
                            <a:srgbClr val="263238"/>
                          </a:solidFill>
                          <a:latin typeface="Calibri"/>
                        </a:rPr>
                        <a:t>[r3]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no todo coronoides roto es una tríada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de Klerk HH et al. JSES Int. 2023. doi:10.1016/j.jseint.2023.03.020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su forma clásica, la tríada reúne una fractura de la punta del coronoides, una luxación posterior y una fractura de la cabeza radial [r5].</a:t>
            </a:r>
          </a:p>
          <a:p>
            <a:pPr marL="347472" indent="-347472">
              <a:spcAft>
                <a:spcPts val="1400"/>
              </a:spcAft>
              <a:buChar char="•"/>
            </a:pPr>
            <a:r>
              <a:rPr sz="2400">
                <a:solidFill>
                  <a:srgbClr val="263238"/>
                </a:solidFill>
                <a:latin typeface="Calibri"/>
              </a:rPr>
              <a:t>No todo coronoides roto es tríada.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no todo coronoides roto es una tríada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de Klerk HH et al. Clin Orthop Relat Res. 2025. doi:10.1097/CORR.0000000000003337</a:t>
            </a:r>
          </a:p>
          <a:p>
            <a:r>
              <a:rPr sz="1000">
                <a:solidFill>
                  <a:srgbClr val="5A6469"/>
                </a:solidFill>
                <a:latin typeface="Calibri"/>
              </a:rPr>
              <a:t>[r13] Medina G et al. JSES Rev Rep Tech. 2022. doi:10.1016/j.xrrt.2021.10.004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Conviene saberlo antes de operar: las fracturas anteromediales pueden pedir otro abordaje y otros implantes [r19].</a:t>
            </a:r>
          </a:p>
          <a:p>
            <a:pPr marL="347472" indent="-347472">
              <a:spcAft>
                <a:spcPts val="1400"/>
              </a:spcAft>
              <a:buChar char="•"/>
            </a:pPr>
            <a:r>
              <a:rPr sz="2400">
                <a:solidFill>
                  <a:srgbClr val="263238"/>
                </a:solidFill>
                <a:latin typeface="Calibri"/>
              </a:rPr>
              <a:t>Una revisión sistemática reunió 27 casos de tríada con otras lesiones del mismo miembro o con variantes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Patrón del coronoides, lesión típica y qué más se rompe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de Klerk HH et al. JSES Int. 2023. doi:10.1016/j.jseint.2023.03.020</a:t>
            </a:r>
          </a:p>
          <a:p>
            <a:r>
              <a:rPr sz="1000">
                <a:solidFill>
                  <a:srgbClr val="5A6469"/>
                </a:solidFill>
                <a:latin typeface="Calibri"/>
              </a:rPr>
              <a:t>[r12] Marinelli A et al. J Orthop Traumatol. 2025. doi:10.1186/s10195-025-00891-6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Patrón del coronoides (Mayo)</a:t>
                      </a:r>
                    </a:p>
                  </a:txBody>
                  <a:tcPr>
                    <a:solidFill>
                      <a:srgbClr val="0F5F6B"/>
                    </a:solidFill>
                  </a:tcPr>
                </a:tc>
                <a:tc>
                  <a:txBody>
                    <a:bodyPr/>
                    <a:lstStyle/>
                    <a:p>
                      <a:r>
                        <a:rPr sz="1400" b="1">
                          <a:solidFill>
                            <a:srgbClr val="FFFFFF"/>
                          </a:solidFill>
                          <a:latin typeface="Calibri"/>
                        </a:rPr>
                        <a:t>Lesión típica</a:t>
                      </a:r>
                    </a:p>
                  </a:txBody>
                  <a:tcPr>
                    <a:solidFill>
                      <a:srgbClr val="0F5F6B"/>
                    </a:solidFill>
                  </a:tcPr>
                </a:tc>
                <a:tc>
                  <a:txBody>
                    <a:bodyPr/>
                    <a:lstStyle/>
                    <a:p>
                      <a:r>
                        <a:rPr sz="1400" b="1">
                          <a:solidFill>
                            <a:srgbClr val="FFFFFF"/>
                          </a:solidFill>
                          <a:latin typeface="Calibri"/>
                        </a:rPr>
                        <a:t>Qué más se lesiona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Punta (tipo 1)</a:t>
                      </a:r>
                    </a:p>
                  </a:txBody>
                  <a:tcPr>
                    <a:solidFill>
                      <a:srgbClr val="EEF3F4"/>
                    </a:solidFill>
                  </a:tcPr>
                </a:tc>
                <a:tc>
                  <a:txBody>
                    <a:bodyPr/>
                    <a:lstStyle/>
                    <a:p>
                      <a:r>
                        <a:rPr sz="1400">
                          <a:solidFill>
                            <a:srgbClr val="263238"/>
                          </a:solidFill>
                          <a:latin typeface="Calibri"/>
                        </a:rPr>
                        <a:t>Tríada terrible: luxación posterior con fractura de cabeza radial; inestabilidad rotatoria posterolateral</a:t>
                      </a:r>
                    </a:p>
                  </a:txBody>
                  <a:tcPr>
                    <a:solidFill>
                      <a:srgbClr val="EEF3F4"/>
                    </a:solidFill>
                  </a:tcPr>
                </a:tc>
                <a:tc>
                  <a:txBody>
                    <a:bodyPr/>
                    <a:lstStyle/>
                    <a:p>
                      <a:r>
                        <a:rPr sz="1400">
                          <a:solidFill>
                            <a:srgbClr val="263238"/>
                          </a:solidFill>
                          <a:latin typeface="Calibri"/>
                        </a:rPr>
                        <a:t>Cabeza radial y complejo lateral; el LCM con frecuencia, pero no siempre</a:t>
                      </a:r>
                    </a:p>
                  </a:txBody>
                  <a:tcPr>
                    <a:solidFill>
                      <a:srgbClr val="EEF3F4"/>
                    </a:solidFill>
                  </a:tcPr>
                </a:tc>
                <a:tc>
                  <a:txBody>
                    <a:bodyPr/>
                    <a:lstStyle/>
                    <a:p>
                      <a:r>
                        <a:rPr sz="1400">
                          <a:solidFill>
                            <a:srgbClr val="263238"/>
                          </a:solidFill>
                          <a:latin typeface="Calibri"/>
                        </a:rPr>
                        <a:t>[r5, r12]</a:t>
                      </a:r>
                    </a:p>
                  </a:txBody>
                  <a:tcPr>
                    <a:solidFill>
                      <a:srgbClr val="EEF3F4"/>
                    </a:solidFill>
                  </a:tcPr>
                </a:tc>
              </a:tr>
              <a:tr h="457200">
                <a:tc>
                  <a:txBody>
                    <a:bodyPr/>
                    <a:lstStyle/>
                    <a:p>
                      <a:r>
                        <a:rPr sz="1400">
                          <a:solidFill>
                            <a:srgbClr val="263238"/>
                          </a:solidFill>
                          <a:latin typeface="Calibri"/>
                        </a:rPr>
                        <a:t>Faceta anteromedial (tipo 2)</a:t>
                      </a:r>
                    </a:p>
                  </a:txBody>
                  <a:tcPr>
                    <a:solidFill>
                      <a:srgbClr val="FFFFFF"/>
                    </a:solidFill>
                  </a:tcPr>
                </a:tc>
                <a:tc>
                  <a:txBody>
                    <a:bodyPr/>
                    <a:lstStyle/>
                    <a:p>
                      <a:r>
                        <a:rPr sz="1400">
                          <a:solidFill>
                            <a:srgbClr val="263238"/>
                          </a:solidFill>
                          <a:latin typeface="Calibri"/>
                        </a:rPr>
                        <a:t>Inestabilidad posteromedial en varo: subluxación más que luxación</a:t>
                      </a:r>
                    </a:p>
                  </a:txBody>
                  <a:tcPr>
                    <a:solidFill>
                      <a:srgbClr val="FFFFFF"/>
                    </a:solidFill>
                  </a:tcPr>
                </a:tc>
                <a:tc>
                  <a:txBody>
                    <a:bodyPr/>
                    <a:lstStyle/>
                    <a:p>
                      <a:r>
                        <a:rPr sz="1400">
                          <a:solidFill>
                            <a:srgbClr val="263238"/>
                          </a:solidFill>
                          <a:latin typeface="Calibri"/>
                        </a:rPr>
                        <a:t>Avulsión del LCL del epicóndilo y haz posterior del LCM; el haz anterior del LCM suele quedar íntegro, salvo que el codo se luxe</a:t>
                      </a:r>
                    </a:p>
                  </a:txBody>
                  <a:tcPr>
                    <a:solidFill>
                      <a:srgbClr val="FFFFFF"/>
                    </a:solidFill>
                  </a:tcPr>
                </a:tc>
                <a:tc>
                  <a:txBody>
                    <a:bodyPr/>
                    <a:lstStyle/>
                    <a:p>
                      <a:r>
                        <a:rPr sz="1400">
                          <a:solidFill>
                            <a:srgbClr val="263238"/>
                          </a:solidFill>
                          <a:latin typeface="Calibri"/>
                        </a:rPr>
                        <a:t>[r5, r12]</a:t>
                      </a:r>
                    </a:p>
                  </a:txBody>
                  <a:tcPr>
                    <a:solidFill>
                      <a:srgbClr val="FFFFFF"/>
                    </a:solidFill>
                  </a:tcPr>
                </a:tc>
              </a:tr>
              <a:tr h="457200">
                <a:tc>
                  <a:txBody>
                    <a:bodyPr/>
                    <a:lstStyle/>
                    <a:p>
                      <a:r>
                        <a:rPr sz="1400">
                          <a:solidFill>
                            <a:srgbClr val="263238"/>
                          </a:solidFill>
                          <a:latin typeface="Calibri"/>
                        </a:rPr>
                        <a:t>Base (tipo 3)</a:t>
                      </a:r>
                    </a:p>
                  </a:txBody>
                  <a:tcPr>
                    <a:solidFill>
                      <a:srgbClr val="EEF3F4"/>
                    </a:solidFill>
                  </a:tcPr>
                </a:tc>
                <a:tc>
                  <a:txBody>
                    <a:bodyPr/>
                    <a:lstStyle/>
                    <a:p>
                      <a:r>
                        <a:rPr sz="1400">
                          <a:solidFill>
                            <a:srgbClr val="263238"/>
                          </a:solidFill>
                          <a:latin typeface="Calibri"/>
                        </a:rPr>
                        <a:t>Fractura-luxación del olécranon, anterior o posterior</a:t>
                      </a:r>
                    </a:p>
                  </a:txBody>
                  <a:tcPr>
                    <a:solidFill>
                      <a:srgbClr val="EEF3F4"/>
                    </a:solidFill>
                  </a:tcPr>
                </a:tc>
                <a:tc>
                  <a:txBody>
                    <a:bodyPr/>
                    <a:lstStyle/>
                    <a:p>
                      <a:r>
                        <a:rPr sz="1400">
                          <a:solidFill>
                            <a:srgbClr val="263238"/>
                          </a:solidFill>
                          <a:latin typeface="Calibri"/>
                        </a:rPr>
                        <a:t>Cabeza radial con frecuencia fracturada; avulsiones de la cresta del supinador</a:t>
                      </a:r>
                    </a:p>
                  </a:txBody>
                  <a:tcPr>
                    <a:solidFill>
                      <a:srgbClr val="EEF3F4"/>
                    </a:solidFill>
                  </a:tcPr>
                </a:tc>
                <a:tc>
                  <a:txBody>
                    <a:bodyPr/>
                    <a:lstStyle/>
                    <a:p>
                      <a:r>
                        <a:rPr sz="1400">
                          <a:solidFill>
                            <a:srgbClr val="263238"/>
                          </a:solidFill>
                          <a:latin typeface="Calibri"/>
                        </a:rPr>
                        <a:t>[r5, r12]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cuánto hueso hace falta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de Klerk HH et al. JSES Int. 2023. doi:10.1016/j.jseint.2023.03.020</a:t>
            </a:r>
          </a:p>
          <a:p>
            <a:r>
              <a:rPr sz="800">
                <a:solidFill>
                  <a:srgbClr val="5A6469"/>
                </a:solidFill>
                <a:latin typeface="Calibri"/>
              </a:rPr>
              <a:t>[r8] Schneeberger AG et al. J Bone Joint Surg Am. 2004. doi:10.2106/00004623-200405000-00013</a:t>
            </a:r>
          </a:p>
          <a:p>
            <a:r>
              <a:rPr sz="800">
                <a:solidFill>
                  <a:srgbClr val="5A6469"/>
                </a:solidFill>
                <a:latin typeface="Calibri"/>
              </a:rPr>
              <a:t>[r12] Marinelli A et al. J Orthop Traumatol. 2025. doi:10.1186/s10195-025-00891-6</a:t>
            </a:r>
          </a:p>
          <a:p>
            <a:r>
              <a:rPr sz="800">
                <a:solidFill>
                  <a:srgbClr val="5A6469"/>
                </a:solidFill>
                <a:latin typeface="Calibri"/>
              </a:rPr>
              <a:t>[r32] Morrey BF et al. Am J Sports Med. 1983. doi:10.1177/036354658301100506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laboratorio responde con umbrales aproximados.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resistencia al varo según el coronoides retirado (cadáver, 10 codos)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Hull JR et al. J Shoulder Elbow Surg. 2005. doi:10.1016/j.jse.2004.11.005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Laxitud rotatoria posterolateral (cadáver, 7 codos)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Schneeberger AG et al. J Bone Joint Surg Am. 2004. doi:10.2106/00004623-200405000-00013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de Klerk HH et al. JSES Int. 2023. doi:10.1016/j.jseint.2023.03.020</a:t>
            </a:r>
          </a:p>
          <a:p>
            <a:r>
              <a:rPr sz="800">
                <a:solidFill>
                  <a:srgbClr val="5A6469"/>
                </a:solidFill>
                <a:latin typeface="Calibri"/>
              </a:rPr>
              <a:t>[r12] Marinelli A et al. J Orthop Traumatol. 2025. doi:10.1186/s10195-025-00891-6</a:t>
            </a:r>
          </a:p>
          <a:p>
            <a:r>
              <a:rPr sz="800">
                <a:solidFill>
                  <a:srgbClr val="5A6469"/>
                </a:solidFill>
                <a:latin typeface="Calibri"/>
              </a:rPr>
              <a:t>[r18] O'Driscoll SW et al. Instr Course Lect. 2003. PMID 12690844</a:t>
            </a:r>
          </a:p>
          <a:p>
            <a:r>
              <a:rPr sz="800">
                <a:solidFill>
                  <a:srgbClr val="5A6469"/>
                </a:solidFill>
                <a:latin typeface="Calibri"/>
              </a:rPr>
              <a:t>[r19] de Klerk HH et al. Clin Orthop Relat Res. 2025. doi:10.1097/CORR.0000000000003337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Que conteste tres preguntas: qué lesión es (¿tríada u otra?), qué tan inestable es y cómo se aborda.</a:t>
            </a:r>
          </a:p>
          <a:p>
            <a:pPr marL="347472" indent="-347472">
              <a:spcAft>
                <a:spcPts val="1400"/>
              </a:spcAft>
              <a:buChar char="•"/>
            </a:pPr>
            <a:r>
              <a:rPr sz="2400">
                <a:solidFill>
                  <a:srgbClr val="263238"/>
                </a:solidFill>
                <a:latin typeface="Calibri"/>
              </a:rPr>
              <a:t>Ninguna las contesta todas, así que se combinan.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Patrones de fractura del coronoides en TC (52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Adams JE et al. J Shoulder Elbow Surg. 2012. doi:10.1016/j.jse.2012.01.008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Tipo de fractura del coronoides cuando coexiste con fractura de cabeza radial (167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de Klerk HH et al. Clin Orthop Relat Res. 2025. doi:10.1097/CORR.0000000000003337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en la urgencia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Ring D et al. J Bone Joint Surg Am. 2002. doi:10.2106/00004623-200204000-00006</a:t>
            </a:r>
          </a:p>
          <a:p>
            <a:r>
              <a:rPr sz="800">
                <a:solidFill>
                  <a:srgbClr val="5A6469"/>
                </a:solidFill>
                <a:latin typeface="Calibri"/>
              </a:rPr>
              <a:t>[r9] Barco R et al. JSES Int. 2023. doi:10.1016/j.jseint.2023.03.019</a:t>
            </a:r>
          </a:p>
          <a:p>
            <a:r>
              <a:rPr sz="800">
                <a:solidFill>
                  <a:srgbClr val="5A6469"/>
                </a:solidFill>
                <a:latin typeface="Calibri"/>
              </a:rPr>
              <a:t>[r11] Ayel JE et al. Analysis of nine cases. 2009. doi:10.1016/j.otsr.2009.04.013</a:t>
            </a:r>
          </a:p>
          <a:p>
            <a:r>
              <a:rPr sz="800">
                <a:solidFill>
                  <a:srgbClr val="5A6469"/>
                </a:solidFill>
                <a:latin typeface="Calibri"/>
              </a:rPr>
              <a:t>[r12] Marinelli A et al. J Orthop Traumatol. 2025. doi:10.1186/s10195-025-00891-6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¿Está reducido, y la mano está perfundida y con función nerviosa?</a:t>
            </a:r>
          </a:p>
          <a:p>
            <a:pPr marL="347472" indent="-347472">
              <a:spcAft>
                <a:spcPts val="1400"/>
              </a:spcAft>
              <a:buChar char="•"/>
            </a:pPr>
            <a:r>
              <a:rPr sz="2400">
                <a:solidFill>
                  <a:srgbClr val="263238"/>
                </a:solidFill>
                <a:latin typeface="Calibri"/>
              </a:rPr>
              <a:t>¿Qué más se rompió, en el codo y en el resto del miembro?</a:t>
            </a:r>
          </a:p>
          <a:p>
            <a:pPr marL="347472" indent="-347472">
              <a:spcAft>
                <a:spcPts val="1400"/>
              </a:spcAft>
              <a:buChar char="•"/>
            </a:pPr>
            <a:r>
              <a:rPr sz="2400">
                <a:solidFill>
                  <a:srgbClr val="263238"/>
                </a:solidFill>
                <a:latin typeface="Calibri"/>
              </a:rPr>
              <a:t>¿Es estable, y qué tan estable?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en la urgencia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Ayel JE et al. Analysis of nine cases. 2009. doi:10.1016/j.otsr.2009.04.013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arteria braquial se rompe en menos de 2 de cada 100 luxaciones, según una estimación hospitalaria de 0,3 % a 1,7 %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Señales de alarma de inestabilidad al evaluar tras la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Marinelli A et al. J Orthop Traumatol. 2025. doi:10.1186/s10195-025-00891-6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Momento</a:t>
                      </a:r>
                    </a:p>
                  </a:txBody>
                  <a:tcPr>
                    <a:solidFill>
                      <a:srgbClr val="0F5F6B"/>
                    </a:solidFill>
                  </a:tcPr>
                </a:tc>
                <a:tc>
                  <a:txBody>
                    <a:bodyPr/>
                    <a:lstStyle/>
                    <a:p>
                      <a:r>
                        <a:rPr sz="1600" b="1">
                          <a:solidFill>
                            <a:srgbClr val="FFFFFF"/>
                          </a:solidFill>
                          <a:latin typeface="Calibri"/>
                        </a:rPr>
                        <a:t>Señal</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Radiografía tras reducir</a:t>
                      </a:r>
                    </a:p>
                  </a:txBody>
                  <a:tcPr>
                    <a:solidFill>
                      <a:srgbClr val="EEF3F4"/>
                    </a:solidFill>
                  </a:tcPr>
                </a:tc>
                <a:tc>
                  <a:txBody>
                    <a:bodyPr/>
                    <a:lstStyle/>
                    <a:p>
                      <a:r>
                        <a:rPr sz="1600">
                          <a:solidFill>
                            <a:srgbClr val="263238"/>
                          </a:solidFill>
                          <a:latin typeface="Calibri"/>
                        </a:rPr>
                        <a:t>Luxación cubitohumeral masiva; subluxación radiográfica; fragmentos desplazados de coronoides o cabeza radial</a:t>
                      </a:r>
                    </a:p>
                  </a:txBody>
                  <a:tcPr>
                    <a:solidFill>
                      <a:srgbClr val="EEF3F4"/>
                    </a:solidFill>
                  </a:tcPr>
                </a:tc>
                <a:tc>
                  <a:txBody>
                    <a:bodyPr/>
                    <a:lstStyle/>
                    <a:p>
                      <a:r>
                        <a:rPr sz="1600">
                          <a:solidFill>
                            <a:srgbClr val="263238"/>
                          </a:solidFill>
                          <a:latin typeface="Calibri"/>
                        </a:rPr>
                        <a:t>[r12]</a:t>
                      </a:r>
                    </a:p>
                  </a:txBody>
                  <a:tcPr>
                    <a:solidFill>
                      <a:srgbClr val="EEF3F4"/>
                    </a:solidFill>
                  </a:tcPr>
                </a:tc>
              </a:tr>
              <a:tr h="457200">
                <a:tc>
                  <a:txBody>
                    <a:bodyPr/>
                    <a:lstStyle/>
                    <a:p>
                      <a:r>
                        <a:rPr sz="1600">
                          <a:solidFill>
                            <a:srgbClr val="263238"/>
                          </a:solidFill>
                          <a:latin typeface="Calibri"/>
                        </a:rPr>
                        <a:t>Examen clínico</a:t>
                      </a:r>
                    </a:p>
                  </a:txBody>
                  <a:tcPr>
                    <a:solidFill>
                      <a:srgbClr val="FFFFFF"/>
                    </a:solidFill>
                  </a:tcPr>
                </a:tc>
                <a:tc>
                  <a:txBody>
                    <a:bodyPr/>
                    <a:lstStyle/>
                    <a:p>
                      <a:r>
                        <a:rPr sz="1600">
                          <a:solidFill>
                            <a:srgbClr val="263238"/>
                          </a:solidFill>
                          <a:latin typeface="Calibri"/>
                        </a:rPr>
                        <a:t>Inestabilidad franca que no se mantiene ni con yeso o ortesis</a:t>
                      </a:r>
                    </a:p>
                  </a:txBody>
                  <a:tcPr>
                    <a:solidFill>
                      <a:srgbClr val="FFFFFF"/>
                    </a:solidFill>
                  </a:tcPr>
                </a:tc>
                <a:tc>
                  <a:txBody>
                    <a:bodyPr/>
                    <a:lstStyle/>
                    <a:p>
                      <a:r>
                        <a:rPr sz="1600">
                          <a:solidFill>
                            <a:srgbClr val="263238"/>
                          </a:solidFill>
                          <a:latin typeface="Calibri"/>
                        </a:rPr>
                        <a:t>[r12]</a:t>
                      </a:r>
                    </a:p>
                  </a:txBody>
                  <a:tcPr>
                    <a:solidFill>
                      <a:srgbClr val="FFFFFF"/>
                    </a:solidFill>
                  </a:tcPr>
                </a:tc>
              </a:tr>
              <a:tr h="457200">
                <a:tc>
                  <a:txBody>
                    <a:bodyPr/>
                    <a:lstStyle/>
                    <a:p>
                      <a:r>
                        <a:rPr sz="1600">
                          <a:solidFill>
                            <a:srgbClr val="263238"/>
                          </a:solidFill>
                          <a:latin typeface="Calibri"/>
                        </a:rPr>
                        <a:t>Pasados unos días</a:t>
                      </a:r>
                    </a:p>
                  </a:txBody>
                  <a:tcPr>
                    <a:solidFill>
                      <a:srgbClr val="EEF3F4"/>
                    </a:solidFill>
                  </a:tcPr>
                </a:tc>
                <a:tc>
                  <a:txBody>
                    <a:bodyPr/>
                    <a:lstStyle/>
                    <a:p>
                      <a:r>
                        <a:rPr sz="1600">
                          <a:solidFill>
                            <a:srgbClr val="263238"/>
                          </a:solidFill>
                          <a:latin typeface="Calibri"/>
                        </a:rPr>
                        <a:t>Hematomas laterales y mediales extensos; signo de caída persistente en la radiografía lateral</a:t>
                      </a:r>
                    </a:p>
                  </a:txBody>
                  <a:tcPr>
                    <a:solidFill>
                      <a:srgbClr val="EEF3F4"/>
                    </a:solidFill>
                  </a:tcPr>
                </a:tc>
                <a:tc>
                  <a:txBody>
                    <a:bodyPr/>
                    <a:lstStyle/>
                    <a:p>
                      <a:r>
                        <a:rPr sz="1600">
                          <a:solidFill>
                            <a:srgbClr val="263238"/>
                          </a:solidFill>
                          <a:latin typeface="Calibri"/>
                        </a:rPr>
                        <a:t>[r12]</a:t>
                      </a:r>
                    </a:p>
                  </a:txBody>
                  <a:tcPr>
                    <a:solidFill>
                      <a:srgbClr val="EEF3F4"/>
                    </a:solidFill>
                  </a:tcPr>
                </a:tc>
              </a:tr>
              <a:tr h="457200">
                <a:tc>
                  <a:txBody>
                    <a:bodyPr/>
                    <a:lstStyle/>
                    <a:p>
                      <a:r>
                        <a:rPr sz="1600">
                          <a:solidFill>
                            <a:srgbClr val="263238"/>
                          </a:solidFill>
                          <a:latin typeface="Calibri"/>
                        </a:rPr>
                        <a:t>TC</a:t>
                      </a:r>
                    </a:p>
                  </a:txBody>
                  <a:tcPr>
                    <a:solidFill>
                      <a:srgbClr val="FFFFFF"/>
                    </a:solidFill>
                  </a:tcPr>
                </a:tc>
                <a:tc>
                  <a:txBody>
                    <a:bodyPr/>
                    <a:lstStyle/>
                    <a:p>
                      <a:r>
                        <a:rPr sz="1600">
                          <a:solidFill>
                            <a:srgbClr val="263238"/>
                          </a:solidFill>
                          <a:latin typeface="Calibri"/>
                        </a:rPr>
                        <a:t>Reducción no concéntrica cubitohumeral o radiohumeral en el plano sagital; lesión de Osborne-Cotterill grave</a:t>
                      </a:r>
                    </a:p>
                  </a:txBody>
                  <a:tcPr>
                    <a:solidFill>
                      <a:srgbClr val="FFFFFF"/>
                    </a:solidFill>
                  </a:tcPr>
                </a:tc>
                <a:tc>
                  <a:txBody>
                    <a:bodyPr/>
                    <a:lstStyle/>
                    <a:p>
                      <a:r>
                        <a:rPr sz="1600">
                          <a:solidFill>
                            <a:srgbClr val="263238"/>
                          </a:solidFill>
                          <a:latin typeface="Calibri"/>
                        </a:rPr>
                        <a:t>[r12]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maniobras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de Klerk HH et al. JSES Int. 2023. doi:10.1016/j.jseint.2023.03.020</a:t>
            </a:r>
          </a:p>
          <a:p>
            <a:r>
              <a:rPr sz="800">
                <a:solidFill>
                  <a:srgbClr val="5A6469"/>
                </a:solidFill>
                <a:latin typeface="Calibri"/>
              </a:rPr>
              <a:t>[r9] Barco R et al. JSES Int. 2023. doi:10.1016/j.jseint.2023.03.019</a:t>
            </a:r>
          </a:p>
          <a:p>
            <a:r>
              <a:rPr sz="800">
                <a:solidFill>
                  <a:srgbClr val="5A6469"/>
                </a:solidFill>
                <a:latin typeface="Calibri"/>
              </a:rPr>
              <a:t>[r11] Ayel JE et al. Analysis of nine cases. 2009. doi:10.1016/j.otsr.2009.04.013</a:t>
            </a:r>
          </a:p>
          <a:p>
            <a:r>
              <a:rPr sz="800">
                <a:solidFill>
                  <a:srgbClr val="5A6469"/>
                </a:solidFill>
                <a:latin typeface="Calibri"/>
              </a:rPr>
              <a:t>[r12] Marinelli A et al. J Orthop Traumatol. 2025. doi:10.1186/s10195-025-00891-6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y después de reducir se documentan el pulso radial y cubital, la perfusión de la mano y la función de los nervios mediano…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en cadáver (10 especímenes)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Goldin AN et al. Hand (N Y). 2025. doi:10.1177/15589447231185585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Pacientes con inestabilidad posterolateral que tuvieron la prueba positiva (de 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Regan W et al. J Shoulder Elbow Surg. 2006. doi:10.1016/j.jse.2005.03.009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TC y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Ring D et al. J Bone Joint Surg Am. 2002. doi:10.2106/00004623-200204000-00006</a:t>
            </a:r>
          </a:p>
          <a:p>
            <a:r>
              <a:rPr sz="800">
                <a:solidFill>
                  <a:srgbClr val="5A6469"/>
                </a:solidFill>
                <a:latin typeface="Calibri"/>
              </a:rPr>
              <a:t>[r5] de Klerk HH et al. JSES Int. 2023. doi:10.1016/j.jseint.2023.03.020</a:t>
            </a:r>
          </a:p>
          <a:p>
            <a:r>
              <a:rPr sz="800">
                <a:solidFill>
                  <a:srgbClr val="5A6469"/>
                </a:solidFill>
                <a:latin typeface="Calibri"/>
              </a:rPr>
              <a:t>[r9] Barco R et al. JSES Int. 2023. doi:10.1016/j.jseint.2023.03.019</a:t>
            </a:r>
          </a:p>
          <a:p>
            <a:r>
              <a:rPr sz="800">
                <a:solidFill>
                  <a:srgbClr val="5A6469"/>
                </a:solidFill>
                <a:latin typeface="Calibri"/>
              </a:rPr>
              <a:t>[r12] Marinelli A et al. J Orthop Traumatol. 2025. doi:10.1186/s10195-025-00891-6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lateral es la que más rinde.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RM tras luxación posterolateral: inestabilidad mecánica según el patrón (186 codos)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Lee JH et al. J Shoulder Elbow Surg. 2026. doi:10.1016/j.jse.2026.04.035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Confiabilidad de Wrightington según la imagen (48 pacientes, 7 observadores)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Hamoodi Z et al. Bone Joint J. 2020. doi:10.1302/0301-620X.102B8.BJJ-2020-0013.R1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Pugh DM et al. J Bone Joint Surg Am. 2004. doi:10.2106/00004623-200406000-00002</a:t>
            </a:r>
          </a:p>
          <a:p>
            <a:r>
              <a:rPr sz="800">
                <a:solidFill>
                  <a:srgbClr val="5A6469"/>
                </a:solidFill>
                <a:latin typeface="Calibri"/>
              </a:rPr>
              <a:t>[r5] de Klerk HH et al. JSES Int. 2023. doi:10.1016/j.jseint.2023.03.020</a:t>
            </a:r>
          </a:p>
          <a:p>
            <a:r>
              <a:rPr sz="800">
                <a:solidFill>
                  <a:srgbClr val="5A6469"/>
                </a:solidFill>
                <a:latin typeface="Calibri"/>
              </a:rPr>
              <a:t>[r6] Iordens GI et al. Br J Sports Med. 2017. doi:10.1136/bjsports-2015-094704</a:t>
            </a:r>
          </a:p>
          <a:p>
            <a:r>
              <a:rPr sz="800">
                <a:solidFill>
                  <a:srgbClr val="5A6469"/>
                </a:solidFill>
                <a:latin typeface="Calibri"/>
              </a:rPr>
              <a:t>[r9]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ordena la conducta de la urgencia al alta.</a:t>
            </a:r>
          </a:p>
          <a:p>
            <a:pPr marL="347472" indent="-347472">
              <a:spcAft>
                <a:spcPts val="1400"/>
              </a:spcAft>
              <a:buChar char="•"/>
            </a:pPr>
            <a:r>
              <a:rPr sz="2400">
                <a:solidFill>
                  <a:srgbClr val="263238"/>
                </a:solidFill>
                <a:latin typeface="Calibri"/>
              </a:rPr>
              <a:t>Las cifras de corte vienen de los estudios citados y no sustituyen el criterio de su tutor ni los protocolos de su servicio.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Codo luxado: de la reducción a la 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O'Driscoll SW et al. A spectrum of instability. 1992. doi:10.1097/00003086-199207000-00024</a:t>
            </a:r>
          </a:p>
          <a:p>
            <a:r>
              <a:rPr sz="800">
                <a:solidFill>
                  <a:srgbClr val="5A6469"/>
                </a:solidFill>
                <a:latin typeface="Calibri"/>
              </a:rPr>
              <a:t>[r12] Marinelli A et al. J Orthop Traumatol. 2025. doi:10.1186/s10195-025-00891-6</a:t>
            </a:r>
          </a:p>
          <a:p>
            <a:r>
              <a:rPr sz="800">
                <a:solidFill>
                  <a:srgbClr val="5A6469"/>
                </a:solidFill>
                <a:latin typeface="Calibri"/>
              </a:rPr>
              <a:t>[r6] Iordens GI et al. Br J Sports Med. 2017. doi:10.1136/bjsports-2015-094704</a:t>
            </a:r>
          </a:p>
          <a:p>
            <a:r>
              <a:rPr sz="800">
                <a:solidFill>
                  <a:srgbClr val="5A6469"/>
                </a:solidFill>
                <a:latin typeface="Calibri"/>
              </a:rPr>
              <a:t>[r42] SMDA-SEC: Shanghai Medical Doctor Association-Shoulder and Elbow Committee et al. Orthop Rev (Pavia). 2025. doi:10.52965/001c.133988</a:t>
            </a:r>
          </a:p>
          <a:p>
            <a:r>
              <a:rPr sz="800">
                <a:solidFill>
                  <a:srgbClr val="5A6469"/>
                </a:solidFill>
                <a:latin typeface="Calibri"/>
              </a:rPr>
              <a:t>[r43] Breulmann FL et al. BMC Musculoskelet Disord. 2024. doi:10.1186/s12891-024-07260-0</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38208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Codo luxado: revisar vía aérea y otras lesiones, pulso y nervios; reducir con sedación, en supinación si es posterior [r17]</a:t>
            </a:r>
          </a:p>
        </p:txBody>
      </p:sp>
      <p:sp>
        <p:nvSpPr>
          <p:cNvPr id="7" name="Rectangle 6"/>
          <p:cNvSpPr/>
          <p:nvPr/>
        </p:nvSpPr>
        <p:spPr>
          <a:xfrm>
            <a:off x="4754880" y="2000568"/>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Radiografías tras reducir y examen de estabilidad; TC 2D y 3D si hay fractura o duda [r12]</a:t>
            </a:r>
          </a:p>
        </p:txBody>
      </p:sp>
      <p:sp>
        <p:nvSpPr>
          <p:cNvPr id="8" name="Decision 7"/>
          <p:cNvSpPr/>
          <p:nvPr/>
        </p:nvSpPr>
        <p:spPr>
          <a:xfrm>
            <a:off x="4572000" y="2492377"/>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fractura de la cabeza radial o del coronoides?</a:t>
            </a:r>
          </a:p>
        </p:txBody>
      </p:sp>
      <p:sp>
        <p:nvSpPr>
          <p:cNvPr id="9" name="Decision 8"/>
          <p:cNvSpPr/>
          <p:nvPr/>
        </p:nvSpPr>
        <p:spPr>
          <a:xfrm>
            <a:off x="2804160" y="3187552"/>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¿Concéntrico y estable en un arco funcional de movimiento?</a:t>
            </a:r>
          </a:p>
        </p:txBody>
      </p:sp>
      <p:sp>
        <p:nvSpPr>
          <p:cNvPr id="10" name="Decision 9"/>
          <p:cNvSpPr/>
          <p:nvPr/>
        </p:nvSpPr>
        <p:spPr>
          <a:xfrm>
            <a:off x="6339839" y="3187552"/>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¿Cumple los criterios de tratamiento sin cirugía? Reducción concéntrica, estable hasta 30° de extensión, sin bloqueo a la rotación, coronoides tipo I-II y fractura de cabeza radial mínimamente desplazada, menor de 30 % de la superficie articular [r12]</a:t>
            </a:r>
          </a:p>
        </p:txBody>
      </p:sp>
      <p:sp>
        <p:nvSpPr>
          <p:cNvPr id="11" name="Rounded Rectangle 10"/>
          <p:cNvSpPr/>
          <p:nvPr/>
        </p:nvSpPr>
        <p:spPr>
          <a:xfrm>
            <a:off x="1755647" y="3882726"/>
            <a:ext cx="2377440" cy="38208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Luxación simple estable: movilización activa precoz [r6, r42]</a:t>
            </a:r>
          </a:p>
        </p:txBody>
      </p:sp>
      <p:sp>
        <p:nvSpPr>
          <p:cNvPr id="12" name="Rectangle 11"/>
          <p:cNvSpPr/>
          <p:nvPr/>
        </p:nvSpPr>
        <p:spPr>
          <a:xfrm>
            <a:off x="3877056" y="3882726"/>
            <a:ext cx="237744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Luxación simple inestable o con señales de alarma: considerar reparación quirúrgica [r43, r9]</a:t>
            </a:r>
          </a:p>
        </p:txBody>
      </p:sp>
      <p:sp>
        <p:nvSpPr>
          <p:cNvPr id="13" name="Rounded Rectangle 12"/>
          <p:cNvSpPr/>
          <p:nvPr/>
        </p:nvSpPr>
        <p:spPr>
          <a:xfrm>
            <a:off x="5998464" y="3882726"/>
            <a:ext cx="2377440" cy="38208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Sin cirugía: férula a 90° por 1 a 3 semanas, control clínico y radiográfico cada 7 a 10 días el primer mes [r12]</a:t>
            </a:r>
          </a:p>
        </p:txBody>
      </p:sp>
      <p:sp>
        <p:nvSpPr>
          <p:cNvPr id="14" name="Rectangle 13"/>
          <p:cNvSpPr/>
          <p:nvPr/>
        </p:nvSpPr>
        <p:spPr>
          <a:xfrm>
            <a:off x="8119871" y="3882726"/>
            <a:ext cx="237744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en secuencia: coronoides, cabeza radial (fijar o reemplazar), ligamento lateral [r4]</a:t>
            </a:r>
          </a:p>
        </p:txBody>
      </p:sp>
      <p:sp>
        <p:nvSpPr>
          <p:cNvPr id="15" name="Decision 14"/>
          <p:cNvSpPr/>
          <p:nvPr/>
        </p:nvSpPr>
        <p:spPr>
          <a:xfrm>
            <a:off x="4572000" y="4374535"/>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¿Estable tras la reparación lateral al recorrer el arco de movimiento?</a:t>
            </a:r>
          </a:p>
        </p:txBody>
      </p:sp>
      <p:sp>
        <p:nvSpPr>
          <p:cNvPr id="16" name="Rectangle 15"/>
          <p:cNvSpPr/>
          <p:nvPr/>
        </p:nvSpPr>
        <p:spPr>
          <a:xfrm>
            <a:off x="4754880" y="5069710"/>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Agregar reparación del LCM, fijador articulado o estabilizador articular interno [r4, r44]</a:t>
            </a:r>
          </a:p>
        </p:txBody>
      </p:sp>
      <p:sp>
        <p:nvSpPr>
          <p:cNvPr id="17" name="Rounded Rectangle 16"/>
          <p:cNvSpPr/>
          <p:nvPr/>
        </p:nvSpPr>
        <p:spPr>
          <a:xfrm>
            <a:off x="4754880" y="5561519"/>
            <a:ext cx="2743200" cy="38208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Movimiento activo asistido desde los 7 a 10 días, sin abducción del hombro el primer mes [r4, r5]</a:t>
            </a:r>
          </a:p>
        </p:txBody>
      </p:sp>
      <p:cxnSp>
        <p:nvCxnSpPr>
          <p:cNvPr id="18" name="Connector 17"/>
          <p:cNvCxnSpPr>
            <a:stCxn id="6" idx="2"/>
            <a:endCxn id="7" idx="0"/>
          </p:cNvCxnSpPr>
          <p:nvPr/>
        </p:nvCxnSpPr>
        <p:spPr>
          <a:xfrm flipH="1">
            <a:off x="6126480" y="189084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38264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4358640" y="307782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004816" y="307050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8" idx="2"/>
            <a:endCxn id="10" idx="0"/>
          </p:cNvCxnSpPr>
          <p:nvPr/>
        </p:nvCxnSpPr>
        <p:spPr>
          <a:xfrm>
            <a:off x="6126480" y="307782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800087" y="307050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1" idx="0"/>
          </p:cNvCxnSpPr>
          <p:nvPr/>
        </p:nvCxnSpPr>
        <p:spPr>
          <a:xfrm flipH="1">
            <a:off x="2944367" y="3772998"/>
            <a:ext cx="141427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3360724" y="376568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9" idx="2"/>
            <a:endCxn id="12" idx="0"/>
          </p:cNvCxnSpPr>
          <p:nvPr/>
        </p:nvCxnSpPr>
        <p:spPr>
          <a:xfrm>
            <a:off x="4358640" y="3772998"/>
            <a:ext cx="707136"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661001" y="376568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2" idx="2"/>
            <a:endCxn id="17" idx="0"/>
          </p:cNvCxnSpPr>
          <p:nvPr/>
        </p:nvCxnSpPr>
        <p:spPr>
          <a:xfrm>
            <a:off x="5065776" y="4264806"/>
            <a:ext cx="1060704" cy="129671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0" idx="2"/>
            <a:endCxn id="13" idx="0"/>
          </p:cNvCxnSpPr>
          <p:nvPr/>
        </p:nvCxnSpPr>
        <p:spPr>
          <a:xfrm flipH="1">
            <a:off x="7187184" y="3772998"/>
            <a:ext cx="70713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143901" y="376568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4" idx="0"/>
          </p:cNvCxnSpPr>
          <p:nvPr/>
        </p:nvCxnSpPr>
        <p:spPr>
          <a:xfrm>
            <a:off x="7894319" y="3772998"/>
            <a:ext cx="141427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8444178" y="376568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4" idx="2"/>
            <a:endCxn id="15" idx="0"/>
          </p:cNvCxnSpPr>
          <p:nvPr/>
        </p:nvCxnSpPr>
        <p:spPr>
          <a:xfrm flipH="1">
            <a:off x="6126480" y="4264806"/>
            <a:ext cx="318211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5" idx="2"/>
            <a:endCxn id="17" idx="0"/>
          </p:cNvCxnSpPr>
          <p:nvPr/>
        </p:nvCxnSpPr>
        <p:spPr>
          <a:xfrm flipH="1">
            <a:off x="6126480" y="4959981"/>
            <a:ext cx="0" cy="60153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512479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5" idx="2"/>
            <a:endCxn id="16" idx="0"/>
          </p:cNvCxnSpPr>
          <p:nvPr/>
        </p:nvCxnSpPr>
        <p:spPr>
          <a:xfrm flipH="1">
            <a:off x="6126480" y="495998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181344" y="49526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8" name="Connector 37"/>
          <p:cNvCxnSpPr>
            <a:stCxn id="16" idx="2"/>
            <a:endCxn id="17" idx="0"/>
          </p:cNvCxnSpPr>
          <p:nvPr/>
        </p:nvCxnSpPr>
        <p:spPr>
          <a:xfrm flipH="1">
            <a:off x="6126480" y="545179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conservador y quirúrgico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de Klerk HH et al. JSES Int. 2023. doi:10.1016/j.jseint.2023.03.020</a:t>
            </a:r>
          </a:p>
          <a:p>
            <a:r>
              <a:rPr sz="1000">
                <a:solidFill>
                  <a:srgbClr val="5A6469"/>
                </a:solidFill>
                <a:latin typeface="Calibri"/>
              </a:rPr>
              <a:t>[r4] Pugh DM et al. J Bone Joint Surg Am. 2004. doi:10.2106/00004623-200406000-00002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Todo se reduce a dos objetivos que compiten: mantener el codo concéntrico mientras cicatrizan ligamentos y fracturas, y mover tan pronto como lo permita la estabilidad [r5, r4].</a:t>
            </a:r>
          </a:p>
          <a:p>
            <a:pPr marL="347472" indent="-347472">
              <a:spcAft>
                <a:spcPts val="1400"/>
              </a:spcAft>
              <a:buChar char="•"/>
            </a:pPr>
            <a:r>
              <a:rPr sz="2400">
                <a:solidFill>
                  <a:srgbClr val="263238"/>
                </a:solidFill>
                <a:latin typeface="Calibri"/>
              </a:rPr>
              <a:t>¿Por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simple: arco de flexoextensión a las 6 semanas (ensayo FuncSiE)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Iordens GI et al. Br J Sports Med. 2017. doi:10.1136/bjsports-2015-094704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simple: Quick-DASH a las 6 semanas, menos es mejor (ensayo FuncSiE)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Iordens GI et al. Br J Sports Med. 2017. doi:10.1136/bjsports-2015-094704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secuencia de reparación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Ring D et al. J Bone Joint Surg Am. 2002. doi:10.2106/00004623-200204000-00006</a:t>
            </a:r>
          </a:p>
          <a:p>
            <a:r>
              <a:rPr sz="800">
                <a:solidFill>
                  <a:srgbClr val="5A6469"/>
                </a:solidFill>
                <a:latin typeface="Calibri"/>
              </a:rPr>
              <a:t>[r3] McKee MD et al. J Shoulder Elbow Surg. 2003. doi:10.1016/s1058-2746(03)00027-2</a:t>
            </a:r>
          </a:p>
          <a:p>
            <a:r>
              <a:rPr sz="800">
                <a:solidFill>
                  <a:srgbClr val="5A6469"/>
                </a:solidFill>
                <a:latin typeface="Calibri"/>
              </a:rPr>
              <a:t>[r4] Pugh DM et al. J Bone Joint Surg Am. 2004. doi:10.2106/00004623-200406000-00002</a:t>
            </a:r>
          </a:p>
          <a:p>
            <a:r>
              <a:rPr sz="800">
                <a:solidFill>
                  <a:srgbClr val="5A6469"/>
                </a:solidFill>
                <a:latin typeface="Calibri"/>
              </a:rPr>
              <a:t>[r5] de Klerk HH et al. JSES Int. 2023. doi:10.1016/j.jseint.2023.03.020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Presión media de contacto sobre el capitellum según la altura de la prótesis radial (cadáver, 7 codos)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Ramazanian T et al. J Hand Surg Am. 2023. doi:10.1016/j.jhsa.2021.11.006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Fijación del coronoides según el patrón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de Klerk HH et al. JSES Int. 2023. doi:10.1016/j.jseint.2023.03.020</a:t>
            </a:r>
          </a:p>
          <a:p>
            <a:r>
              <a:rPr sz="1000">
                <a:solidFill>
                  <a:srgbClr val="5A6469"/>
                </a:solidFill>
                <a:latin typeface="Calibri"/>
              </a:rPr>
              <a:t>[r12] Marinelli A et al. J Orthop Traumatol. 2025. doi:10.1186/s10195-025-00891-6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Abordaje</a:t>
                      </a:r>
                    </a:p>
                  </a:txBody>
                  <a:tcPr>
                    <a:solidFill>
                      <a:srgbClr val="0F5F6B"/>
                    </a:solidFill>
                  </a:tcPr>
                </a:tc>
                <a:tc>
                  <a:txBody>
                    <a:bodyPr/>
                    <a:lstStyle/>
                    <a:p>
                      <a:r>
                        <a:rPr sz="1400" b="1">
                          <a:solidFill>
                            <a:srgbClr val="FFFFFF"/>
                          </a:solidFill>
                          <a:latin typeface="Calibri"/>
                        </a:rPr>
                        <a:t>Fijación</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Punta (tipo 1)</a:t>
                      </a:r>
                    </a:p>
                  </a:txBody>
                  <a:tcPr>
                    <a:solidFill>
                      <a:srgbClr val="EEF3F4"/>
                    </a:solidFill>
                  </a:tcPr>
                </a:tc>
                <a:tc>
                  <a:txBody>
                    <a:bodyPr/>
                    <a:lstStyle/>
                    <a:p>
                      <a:r>
                        <a:rPr sz="1400">
                          <a:solidFill>
                            <a:srgbClr val="263238"/>
                          </a:solidFill>
                          <a:latin typeface="Calibri"/>
                        </a:rPr>
                        <a:t>Lateral, por la ventana de la cabeza radial</a:t>
                      </a:r>
                    </a:p>
                  </a:txBody>
                  <a:tcPr>
                    <a:solidFill>
                      <a:srgbClr val="EEF3F4"/>
                    </a:solidFill>
                  </a:tcPr>
                </a:tc>
                <a:tc>
                  <a:txBody>
                    <a:bodyPr/>
                    <a:lstStyle/>
                    <a:p>
                      <a:r>
                        <a:rPr sz="1400">
                          <a:solidFill>
                            <a:srgbClr val="263238"/>
                          </a:solidFill>
                          <a:latin typeface="Calibri"/>
                        </a:rPr>
                        <a:t>Sutura en lazo (lasso) con túneles a la cara posterior del cúbito; si el fragmento es grande, 1 o 2 tornillos canulados retrógrados o 2 a 3 clavos de Kirschner</a:t>
                      </a:r>
                    </a:p>
                  </a:txBody>
                  <a:tcPr>
                    <a:solidFill>
                      <a:srgbClr val="EEF3F4"/>
                    </a:solidFill>
                  </a:tcPr>
                </a:tc>
                <a:tc>
                  <a:txBody>
                    <a:bodyPr/>
                    <a:lstStyle/>
                    <a:p>
                      <a:r>
                        <a:rPr sz="1400">
                          <a:solidFill>
                            <a:srgbClr val="263238"/>
                          </a:solidFill>
                          <a:latin typeface="Calibri"/>
                        </a:rPr>
                        <a:t>[r12, r5]</a:t>
                      </a:r>
                    </a:p>
                  </a:txBody>
                  <a:tcPr>
                    <a:solidFill>
                      <a:srgbClr val="EEF3F4"/>
                    </a:solidFill>
                  </a:tcPr>
                </a:tc>
              </a:tr>
              <a:tr h="457200">
                <a:tc>
                  <a:txBody>
                    <a:bodyPr/>
                    <a:lstStyle/>
                    <a:p>
                      <a:r>
                        <a:rPr sz="1400">
                          <a:solidFill>
                            <a:srgbClr val="263238"/>
                          </a:solidFill>
                          <a:latin typeface="Calibri"/>
                        </a:rPr>
                        <a:t>Faceta anteromedial (tipo 2)</a:t>
                      </a:r>
                    </a:p>
                  </a:txBody>
                  <a:tcPr>
                    <a:solidFill>
                      <a:srgbClr val="FFFFFF"/>
                    </a:solidFill>
                  </a:tcPr>
                </a:tc>
                <a:tc>
                  <a:txBody>
                    <a:bodyPr/>
                    <a:lstStyle/>
                    <a:p>
                      <a:r>
                        <a:rPr sz="1400">
                          <a:solidFill>
                            <a:srgbClr val="263238"/>
                          </a:solidFill>
                          <a:latin typeface="Calibri"/>
                        </a:rPr>
                        <a:t>Medial (Hotchkiss, división del flexor cubital del carpo u otros), protegiendo el nervio cubital</a:t>
                      </a:r>
                    </a:p>
                  </a:txBody>
                  <a:tcPr>
                    <a:solidFill>
                      <a:srgbClr val="FFFFFF"/>
                    </a:solidFill>
                  </a:tcPr>
                </a:tc>
                <a:tc>
                  <a:txBody>
                    <a:bodyPr/>
                    <a:lstStyle/>
                    <a:p>
                      <a:r>
                        <a:rPr sz="1400">
                          <a:solidFill>
                            <a:srgbClr val="263238"/>
                          </a:solidFill>
                          <a:latin typeface="Calibri"/>
                        </a:rPr>
                        <a:t>Placa de soporte anteromedial; con tubérculo sublime comprometido la cirugía está claramente indicada</a:t>
                      </a:r>
                    </a:p>
                  </a:txBody>
                  <a:tcPr>
                    <a:solidFill>
                      <a:srgbClr val="FFFFFF"/>
                    </a:solidFill>
                  </a:tcPr>
                </a:tc>
                <a:tc>
                  <a:txBody>
                    <a:bodyPr/>
                    <a:lstStyle/>
                    <a:p>
                      <a:r>
                        <a:rPr sz="1400">
                          <a:solidFill>
                            <a:srgbClr val="263238"/>
                          </a:solidFill>
                          <a:latin typeface="Calibri"/>
                        </a:rPr>
                        <a:t>[r12, r5]</a:t>
                      </a:r>
                    </a:p>
                  </a:txBody>
                  <a:tcPr>
                    <a:solidFill>
                      <a:srgbClr val="FFFFFF"/>
                    </a:solidFill>
                  </a:tcPr>
                </a:tc>
              </a:tr>
              <a:tr h="457200">
                <a:tc>
                  <a:txBody>
                    <a:bodyPr/>
                    <a:lstStyle/>
                    <a:p>
                      <a:r>
                        <a:rPr sz="1400">
                          <a:solidFill>
                            <a:srgbClr val="263238"/>
                          </a:solidFill>
                          <a:latin typeface="Calibri"/>
                        </a:rPr>
                        <a:t>Base (tipo 3)</a:t>
                      </a:r>
                    </a:p>
                  </a:txBody>
                  <a:tcPr>
                    <a:solidFill>
                      <a:srgbClr val="EEF3F4"/>
                    </a:solidFill>
                  </a:tcPr>
                </a:tc>
                <a:tc>
                  <a:txBody>
                    <a:bodyPr/>
                    <a:lstStyle/>
                    <a:p>
                      <a:r>
                        <a:rPr sz="1400">
                          <a:solidFill>
                            <a:srgbClr val="263238"/>
                          </a:solidFill>
                          <a:latin typeface="Calibri"/>
                        </a:rPr>
                        <a:t>Posterior</a:t>
                      </a:r>
                    </a:p>
                  </a:txBody>
                  <a:tcPr>
                    <a:solidFill>
                      <a:srgbClr val="EEF3F4"/>
                    </a:solidFill>
                  </a:tcPr>
                </a:tc>
                <a:tc>
                  <a:txBody>
                    <a:bodyPr/>
                    <a:lstStyle/>
                    <a:p>
                      <a:r>
                        <a:rPr sz="1400">
                          <a:solidFill>
                            <a:srgbClr val="263238"/>
                          </a:solidFill>
                          <a:latin typeface="Calibri"/>
                        </a:rPr>
                        <a:t>Tornillos a través de la placa posterior; si hay conminución extrema, se puede considerar injerto</a:t>
                      </a:r>
                    </a:p>
                  </a:txBody>
                  <a:tcPr>
                    <a:solidFill>
                      <a:srgbClr val="EEF3F4"/>
                    </a:solidFill>
                  </a:tcPr>
                </a:tc>
                <a:tc>
                  <a:txBody>
                    <a:bodyPr/>
                    <a:lstStyle/>
                    <a:p>
                      <a:r>
                        <a:rPr sz="1400">
                          <a:solidFill>
                            <a:srgbClr val="263238"/>
                          </a:solidFill>
                          <a:latin typeface="Calibri"/>
                        </a:rPr>
                        <a:t>[r12, r5]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Chen HW et al. PLoS One. 2014. doi:10.1371/journal.pone.0097476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de 16 estudios con 312 pacientes contó 70 reoperaciones por complicaciones (22,4 %), con un rango enorme entre estudios, de 0 a 54,5 % [r61].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Por qué se reoperó la tríada terrible (62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Ostergaard PJ et al. 2021. doi:10.1097/CORR.0000000000001391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Osificación heterotópica: la cifra depende de la 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[r49] Gupta A et al. Clin Orthop Relat Res. 2014. doi:10.1007/s11999-014-3475-3</a:t>
            </a:r>
          </a:p>
          <a:p>
            <a:r>
              <a:rPr sz="800">
                <a:solidFill>
                  <a:srgbClr val="5A6469"/>
                </a:solidFill>
                <a:latin typeface="Calibri"/>
              </a:rPr>
              <a:t>[r59] Foruria AM et al. J Bone Joint Surg Am. 2013. doi:10.2106/JBJS.K.01533</a:t>
            </a:r>
          </a:p>
          <a:p>
            <a:r>
              <a:rPr sz="800">
                <a:solidFill>
                  <a:srgbClr val="5A6469"/>
                </a:solidFill>
                <a:latin typeface="Calibri"/>
              </a:rPr>
              <a:t>[r61] Chen HW et al. PLoS One. 2014. doi:10.1371/journal.pone.0097476</a:t>
            </a:r>
          </a:p>
          <a:p>
            <a:r>
              <a:rPr sz="800">
                <a:solidFill>
                  <a:srgbClr val="5A6469"/>
                </a:solidFill>
                <a:latin typeface="Calibri"/>
              </a:rPr>
              <a:t>[r44] Rathod P et al. J Orthop. 2026. doi:10.1016/j.jor.2025.10.025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Ring D et al. J Bone Joint Surg Am. 2002. doi:10.2106/00004623-200204000-00006</a:t>
            </a:r>
          </a:p>
          <a:p>
            <a:r>
              <a:rPr sz="800">
                <a:solidFill>
                  <a:srgbClr val="5A6469"/>
                </a:solidFill>
                <a:latin typeface="Calibri"/>
              </a:rPr>
              <a:t>[r4] Pugh DM et al. J Bone Joint Surg Am. 2004. doi:10.2106/00004623-200406000-00002</a:t>
            </a:r>
          </a:p>
          <a:p>
            <a:r>
              <a:rPr sz="800">
                <a:solidFill>
                  <a:srgbClr val="5A6469"/>
                </a:solidFill>
                <a:latin typeface="Calibri"/>
              </a:rPr>
              <a:t>[r6] Iordens GI et al. Br J Sports Med. 2017. doi:10.1136/bjsports-2015-094704</a:t>
            </a:r>
          </a:p>
          <a:p>
            <a:r>
              <a:rPr sz="800">
                <a:solidFill>
                  <a:srgbClr val="5A6469"/>
                </a:solidFill>
                <a:latin typeface="Calibri"/>
              </a:rPr>
              <a:t>[r7] Ostergaard PJ et al. 2021. doi:10.1097/CORR.0000000000001391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una cifra única, pero sí órdenes de magnitud.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MEPS medio o mediano según el estudio (poblaciones distintas: no comparar entre barras)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[r48] Kendirci AŞ et al. Orthop Traumatol Surg Res. 2026. doi:10.1016/j.otsr.2026.104830</a:t>
            </a:r>
          </a:p>
          <a:p>
            <a:r>
              <a:rPr sz="800">
                <a:solidFill>
                  <a:srgbClr val="5A6469"/>
                </a:solidFill>
                <a:latin typeface="Calibri"/>
              </a:rPr>
              <a:t>[r47] Chan K et al. 2014. doi:10.1007/s11999-014-3518-9</a:t>
            </a:r>
          </a:p>
          <a:p>
            <a:r>
              <a:rPr sz="800">
                <a:solidFill>
                  <a:srgbClr val="5A6469"/>
                </a:solidFill>
                <a:latin typeface="Calibri"/>
              </a:rPr>
              <a:t>[r62] Ahmed Kamel S et al. J Shoulder Elbow Surg. 2024. doi:10.1016/j.jse.2023.10.012</a:t>
            </a:r>
          </a:p>
          <a:p>
            <a:r>
              <a:rPr sz="800">
                <a:solidFill>
                  <a:srgbClr val="5A6469"/>
                </a:solidFill>
                <a:latin typeface="Calibri"/>
              </a:rPr>
              <a:t>[r28] Lopiz Y et al. J Shoulder Elbow Surg. 2025. doi:10.1016/j.jse.2024.08.043</a:t>
            </a:r>
          </a:p>
          <a:p>
            <a:r>
              <a:rPr sz="800">
                <a:solidFill>
                  <a:srgbClr val="5A6469"/>
                </a:solidFill>
                <a:latin typeface="Calibri"/>
              </a:rPr>
              <a:t>[r4] Pugh DM et al. J Bone Joint Surg Am. 2004. doi:10.2106/00004623-200406000-00002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de codo en deportistas: semanas hasta volver al deporte (revisión de 9 estudios; comparación indirecta)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Albright AS et al. Orthop J Sports Med. 2026. doi:10.1177/23259671261419505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mayores y deportistas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Lopiz Y et al. J Shoulder Elbow Surg. 2025. doi:10.1016/j.jse.2024.08.043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29 pacientes de más de 65 años (edad media 72,3; 79 % mujeres)…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mayores y deportistas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Lopiz Y et al. J Shoulder Elbow Surg. 2025. doi:10.1016/j.jse.2024.08.043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resultado fue razonable: MEPS 90,3, QuickDASH 18,4, arco de flexoextensión de 105°, 2 pacientes (7 %) revisados y ninguna inestabilidad [r28].</a:t>
            </a:r>
          </a:p>
          <a:p>
            <a:pPr marL="347472" indent="-347472">
              <a:spcAft>
                <a:spcPts val="1400"/>
              </a:spcAft>
              <a:buChar char="•"/>
            </a:pPr>
            <a:r>
              <a:rPr sz="2400">
                <a:solidFill>
                  <a:srgbClr val="263238"/>
                </a:solidFill>
                <a:latin typeface="Calibri"/>
              </a:rPr>
              <a:t>Las fracturas asociadas del capitellum no son raras y pueden influir en la estabilidad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mayores y deportistas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Albright AS et al. Orthop J Sports Med. 2026. doi:10.1177/23259671261419505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Volvió a algún deporte 99,3 % (272 de 274), tras 11,4 semanas en promedio [r63].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precoz</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Pugh DM et al. J Bone Joint Surg Am. 2004. doi:10.2106/00004623-200406000-00002</a:t>
            </a:r>
          </a:p>
          <a:p>
            <a:r>
              <a:rPr sz="800">
                <a:solidFill>
                  <a:srgbClr val="5A6469"/>
                </a:solidFill>
                <a:latin typeface="Calibri"/>
              </a:rPr>
              <a:t>[r5] de Klerk HH et al. JSES Int. 2023. doi:10.1016/j.jseint.2023.03.020</a:t>
            </a:r>
          </a:p>
          <a:p>
            <a:r>
              <a:rPr sz="800">
                <a:solidFill>
                  <a:srgbClr val="5A6469"/>
                </a:solidFill>
                <a:latin typeface="Calibri"/>
              </a:rPr>
              <a:t>[r6] Iordens GI et al. Br J Sports Med. 2017. doi:10.1136/bjsports-2015-094704</a:t>
            </a:r>
          </a:p>
          <a:p>
            <a:r>
              <a:rPr sz="800">
                <a:solidFill>
                  <a:srgbClr val="5A6469"/>
                </a:solidFill>
                <a:latin typeface="Calibri"/>
              </a:rPr>
              <a:t>[r12] Marinelli A et al. J Orthop Traumatol. 2025. doi:10.1186/s10195-025-00891-6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rigidez es el precio de inmovilizar; la inestabilidad es el precio de mover sin protección.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precoz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Marinelli A et al. J Orthop Traumatol. 2025. doi:10.1186/s10195-025-00891-6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Fortalecimiento: en el protocolo sin cirugía de esa revisión empieza a las 6 a 8 semanas, cuando el arco llega a 100° de flexoextensión o más…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MEPS agrupado según el momento de la movilización activa (metaanálisis, 301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Ahmed Kamel S et al. J Shoulder Elbow Surg. 2024. doi:10.1016/j.jse.2023.10.012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Schneeberger AG et al. J Bone Joint Surg Am. 2004. doi:10.2106/00004623-200405000-00013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 hueso manda. En el laboratorio, sin cabeza radial y con 30 % de la altura del coronoides retirada, ningún codo se mantuvo en su sitio aunque los ligamentos estuvieran sanos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Ayel JE et al. Analysis of nine cases. 2009. doi:10.1016/j.otsr.2009.04.013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mano primero: pulso, perfusión y los tres nervios, antes y después de reducir. La rotura arterial es rara, pero en 3 de 9 casos publicados la isquemia fue completa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Schneeberger AG et al. J Bone Joint Surg Am. 2004. doi:10.2106/00004623-200405000-00013</a:t>
            </a:r>
          </a:p>
          <a:p>
            <a:r>
              <a:rPr sz="1000">
                <a:solidFill>
                  <a:srgbClr val="5A6469"/>
                </a:solidFill>
                <a:latin typeface="Calibri"/>
              </a:rPr>
              <a:t>[r4] Pugh DM et al. J Bone Joint Surg Am. 2004. doi:10.2106/00004623-200406000-00002</a:t>
            </a:r>
          </a:p>
          <a:p>
            <a:r>
              <a:rPr sz="1000">
                <a:solidFill>
                  <a:srgbClr val="5A6469"/>
                </a:solidFill>
                <a:latin typeface="Calibri"/>
              </a:rPr>
              <a:t>[r5] de Klerk HH et al. JSES Int. 2023. doi:10.1016/j.jseint.2023.03.020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hueso, después ligamento: coronoides y cabeza radial son los frenos que faltan [r8].</a:t>
            </a:r>
          </a:p>
          <a:p>
            <a:pPr marL="347472" indent="-347472">
              <a:spcAft>
                <a:spcPts val="1400"/>
              </a:spcAft>
              <a:buChar char="•"/>
            </a:pPr>
            <a:r>
              <a:rPr sz="2400">
                <a:solidFill>
                  <a:srgbClr val="263238"/>
                </a:solidFill>
                <a:latin typeface="Calibri"/>
              </a:rPr>
              <a:t>El orden de reparación importa y la prueba de estabilidad cierra la cirugía [r4,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luxación de codo · luxación simple de codo · luxación compleja de codo · tríada terrible del codo · fractura de la cabeza radial · fractura del coronoides · Regan-Morrey · O'Driscoll (Mayo) · Mason-Hotchkiss…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hueso, después ligamento: coronoides y cabeza radial son los frenos que faltan.</a:t>
            </a:r>
          </a:p>
          <a:p>
            <a:pPr marL="347472" indent="-347472">
              <a:spcAft>
                <a:spcPts val="1400"/>
              </a:spcAft>
              <a:buChar char="•"/>
            </a:pPr>
            <a:r>
              <a:rPr sz="2400">
                <a:solidFill>
                  <a:srgbClr val="263238"/>
                </a:solidFill>
                <a:latin typeface="Calibri"/>
              </a:rPr>
              <a:t>Orden: coronoides, cabeza radial, ligamento lateral, prueba de estabilidad, medial o fijador solo si hace falta.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caída en bicicleta de montaña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Varón de 42 años que cae de una bicicleta de montaña con la mano izquierda extendida.</a:t>
            </a:r>
          </a:p>
          <a:p>
            <a:pPr marL="347472" indent="-347472">
              <a:spcAft>
                <a:spcPts val="1400"/>
              </a:spcAft>
              <a:buChar char="•"/>
            </a:pPr>
            <a:r>
              <a:rPr sz="2400">
                <a:solidFill>
                  <a:srgbClr val="263238"/>
                </a:solidFill>
                <a:latin typeface="Calibri"/>
              </a:rPr>
              <a:t>Llega con el codo deformado, pulso radial presente, sensibilidad y movilidad de los dedos conservadas.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documenta y qué hace antes y después de reducir?</a:t>
            </a:r>
          </a:p>
          <a:p>
            <a:pPr marL="347472" indent="-347472">
              <a:spcAft>
                <a:spcPts val="1400"/>
              </a:spcAft>
              <a:buChar char="•"/>
            </a:pPr>
            <a:r>
              <a:rPr sz="2400">
                <a:solidFill>
                  <a:srgbClr val="263238"/>
                </a:solidFill>
                <a:latin typeface="Calibri"/>
              </a:rPr>
              <a:t>2. ¿Qué patrón de coronoides tiene y qué decide para la cabeza radial?</a:t>
            </a:r>
          </a:p>
          <a:p>
            <a:pPr marL="347472" indent="-347472">
              <a:spcAft>
                <a:spcPts val="1400"/>
              </a:spcAft>
              <a:buChar char="•"/>
            </a:pPr>
            <a:r>
              <a:rPr sz="2400">
                <a:solidFill>
                  <a:srgbClr val="263238"/>
                </a:solidFill>
                <a:latin typeface="Calibri"/>
              </a:rPr>
              <a:t>3. ¿En qué orden repara y cuándo anuda la sutura del coronoides?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Ayel JE et al. Analysis of nine cases. 2009. doi:10.1016/j.otsr.2009.04.013</a:t>
            </a:r>
          </a:p>
          <a:p>
            <a:r>
              <a:rPr sz="1000">
                <a:solidFill>
                  <a:srgbClr val="5A6469"/>
                </a:solidFill>
                <a:latin typeface="Calibri"/>
              </a:rPr>
              <a:t>[r17] O'Driscoll SW et al. A spectrum of instability. 1992. doi:10.1097/00003086-199207000-00024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y después de reducir documenta pulso, perfusión y nervios, porque la rotura arterial es rara pero ante la menor duda se estudia [r11]; reduce en supinación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Ring D, Jupiter JB, Zilberfarb J. Posterior dislocation of the elbow with fractures of the radial head and coronoid. J Bone Joint Surg Am. 2002;84(4):547-51. https://doi.org/10.2106/00004623-200204000-00006</a:t>
            </a:r>
          </a:p>
          <a:p>
            <a:pPr>
              <a:spcAft>
                <a:spcPts val="800"/>
              </a:spcAft>
            </a:pPr>
            <a:r>
              <a:rPr sz="1200">
                <a:solidFill>
                  <a:srgbClr val="263238"/>
                </a:solidFill>
                <a:latin typeface="Calibri"/>
              </a:rPr>
              <a:t>[r2] Mathew PK, Athwal GS, King GJ. Terrible triad injury of the elbow: current concepts. J Am Acad Orthop Surg. 2009;17(3):137-51. https://doi.org/10.5435/00124635-200903000-00003</a:t>
            </a:r>
          </a:p>
          <a:p>
            <a:pPr>
              <a:spcAft>
                <a:spcPts val="800"/>
              </a:spcAft>
            </a:pPr>
            <a:r>
              <a:rPr sz="1200">
                <a:solidFill>
                  <a:srgbClr val="263238"/>
                </a:solidFill>
                <a:latin typeface="Calibri"/>
              </a:rPr>
              <a:t>[r3] McKee MD, Schemitsch EH, Sala MJ, O'driscoll SW. The pathoanatomy of lateral ligamentous disruption in complex elbow instability. J Shoulder Elbow Surg. 2003;12(4):391-6. https://doi.org/10.1016/s1058-2746(03)00027-2</a:t>
            </a:r>
          </a:p>
          <a:p>
            <a:pPr>
              <a:spcAft>
                <a:spcPts val="800"/>
              </a:spcAft>
            </a:pPr>
            <a:r>
              <a:rPr sz="1200">
                <a:solidFill>
                  <a:srgbClr val="263238"/>
                </a:solidFill>
                <a:latin typeface="Calibri"/>
              </a:rPr>
              <a:t>[r4] Pugh DM, Wild LM, Schemitsch EH, King GJ, McKee MD. Standard surgical protocol to treat elbow dislocations with radial head and coronoid fractures. J Bone Joint Surg Am. 2004;86(6):1122-30. https://doi.org/10.2106/00004623-200406000-00002</a:t>
            </a:r>
          </a:p>
          <a:p>
            <a:pPr>
              <a:spcAft>
                <a:spcPts val="800"/>
              </a:spcAft>
            </a:pPr>
            <a:r>
              <a:rPr sz="1200">
                <a:solidFill>
                  <a:srgbClr val="263238"/>
                </a:solidFill>
                <a:latin typeface="Calibri"/>
              </a:rPr>
              <a:t>[r5] de Klerk HH, Ring D, Boerboom L, van den Bekerom MPJ, Doornberg JN. Coronoid fractures and traumatic elbow instability. JSES Int. 2023;7(6):2587-2593. https://doi.org/10.1016/j.jseint.2023.03.020</a:t>
            </a:r>
          </a:p>
          <a:p>
            <a:pPr>
              <a:spcAft>
                <a:spcPts val="800"/>
              </a:spcAft>
            </a:pPr>
            <a:r>
              <a:rPr sz="1200">
                <a:solidFill>
                  <a:srgbClr val="263238"/>
                </a:solidFill>
                <a:latin typeface="Calibri"/>
              </a:rPr>
              <a:t>[r6] Iordens GI, Van Lieshout EM, Schep NW, De Haan J, Tuinebreijer WE, Eygendaal D, et al. Early mobilisation versus plaster immobilisation of simple elbow dislocations: results of the FuncSiE multicentre randomised clinical trial. Br J Sports Med. 2017;51(6):531-538. https://doi.org/10.1136/bjsports-2015-094704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Ostergaard PJ, Tarabochia MA, Hall MJ, Dyer G, Earp BE, Blazar P, et al. What Factors Are Associated with Reoperation After Operative Treatment of Terrible Triad Injuries? Clin Orthop Relat Res. 2021;479(1):119-125. https://doi.org/10.1097/CORR.0000000000001391</a:t>
            </a:r>
          </a:p>
          <a:p>
            <a:pPr>
              <a:spcAft>
                <a:spcPts val="800"/>
              </a:spcAft>
            </a:pPr>
            <a:r>
              <a:rPr sz="1200">
                <a:solidFill>
                  <a:srgbClr val="263238"/>
                </a:solidFill>
                <a:latin typeface="Calibri"/>
              </a:rPr>
              <a:t>[r8] Schneeberger AG, Sadowski MM, Jacob HA. Coronoid process and radial head as posterolateral rotatory stabilizers of the elbow. J Bone Joint Surg Am. 2004;86(5):975-82. https://doi.org/10.2106/00004623-200405000-00013</a:t>
            </a:r>
          </a:p>
          <a:p>
            <a:pPr>
              <a:spcAft>
                <a:spcPts val="800"/>
              </a:spcAft>
            </a:pPr>
            <a:r>
              <a:rPr sz="1200">
                <a:solidFill>
                  <a:srgbClr val="263238"/>
                </a:solidFill>
                <a:latin typeface="Calibri"/>
              </a:rPr>
              <a:t>[r9] Barco R, Gonzalez-Escobar S, Acerboni-Flores F, Vaquero-Picado A. Acute elbow dislocation: a critical appraisal of the literature. JSES Int. 2023;7(6):2560-2564. https://doi.org/10.1016/j.jseint.2023.03.019</a:t>
            </a:r>
          </a:p>
          <a:p>
            <a:pPr>
              <a:spcAft>
                <a:spcPts val="800"/>
              </a:spcAft>
            </a:pPr>
            <a:r>
              <a:rPr sz="1200">
                <a:solidFill>
                  <a:srgbClr val="263238"/>
                </a:solidFill>
                <a:latin typeface="Calibri"/>
              </a:rPr>
              <a:t>[r10] Forthman C, Henket M, Ring DC. Elbow dislocation with intra-articular fracture: the results of operative treatment without repair of the medial collateral ligament. J Hand Surg Am. 2007;32(8):1200-9. https://doi.org/10.1016/j.jhsa.2007.06.019</a:t>
            </a:r>
          </a:p>
          <a:p>
            <a:pPr>
              <a:spcAft>
                <a:spcPts val="800"/>
              </a:spcAft>
            </a:pPr>
            <a:r>
              <a:rPr sz="1200">
                <a:solidFill>
                  <a:srgbClr val="263238"/>
                </a:solidFill>
                <a:latin typeface="Calibri"/>
              </a:rPr>
              <a:t>[r11] Ayel JE, Bonnevialle N, Lafosse JM, Pidhorz L, Al Homsy M, Mansat P, et al. Acute elbow dislocation with arterial rupture. Analysis of nine cases. Orthop Traumatol Surg Res. 2009;95(5):343-51. https://doi.org/10.1016/j.otsr.2009.04.013</a:t>
            </a:r>
          </a:p>
          <a:p>
            <a:pPr>
              <a:spcAft>
                <a:spcPts val="800"/>
              </a:spcAft>
            </a:pPr>
            <a:r>
              <a:rPr sz="1200">
                <a:solidFill>
                  <a:srgbClr val="263238"/>
                </a:solidFill>
                <a:latin typeface="Calibri"/>
              </a:rPr>
              <a:t>[r12] Marinelli A, Riva M, Coliva F, Minerba M, Carbone G, Guerra E. Fractures of the coronoid process: state of the art. J Orthop Traumatol. 2025;27(1):1. https://doi.org/10.1186/s10195-025-00891-6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Medina G, Keller RE, Sabbag OD, Oh LS. Terrible triad of the elbow and associated variants: a systematic review. JSES Rev Rep Tech. 2022;2(2):205-213. https://doi.org/10.1016/j.xrrt.2021.10.004</a:t>
            </a:r>
          </a:p>
          <a:p>
            <a:pPr>
              <a:spcAft>
                <a:spcPts val="800"/>
              </a:spcAft>
            </a:pPr>
            <a:r>
              <a:rPr sz="1200">
                <a:solidFill>
                  <a:srgbClr val="263238"/>
                </a:solidFill>
                <a:latin typeface="Calibri"/>
              </a:rPr>
              <a:t>[r14] Regan W, Lapner PC. Prospective evaluation of two diagnostic apprehension signs for posterolateral instability of the elbow. J Shoulder Elbow Surg. 2006;15(3):344-6. https://doi.org/10.1016/j.jse.2005.03.009</a:t>
            </a:r>
          </a:p>
          <a:p>
            <a:pPr>
              <a:spcAft>
                <a:spcPts val="800"/>
              </a:spcAft>
            </a:pPr>
            <a:r>
              <a:rPr sz="1200">
                <a:solidFill>
                  <a:srgbClr val="263238"/>
                </a:solidFill>
                <a:latin typeface="Calibri"/>
              </a:rPr>
              <a:t>[r15] Ramazanian T, Müller-Lebschi JA, Merlet MH, Lee H, Vaichinger AM, Fitzsimmons JS, et al. Effect of Radiocapitellar Joint Over/Under Stuffing on Elbow Joint Contact Pressure. J Hand Surg Am. 2023;48(4):403.e1-403.e9. https://doi.org/10.1016/j.jhsa.2021.11.006</a:t>
            </a:r>
          </a:p>
          <a:p>
            <a:pPr>
              <a:spcAft>
                <a:spcPts val="800"/>
              </a:spcAft>
            </a:pPr>
            <a:r>
              <a:rPr sz="1200">
                <a:solidFill>
                  <a:srgbClr val="263238"/>
                </a:solidFill>
                <a:latin typeface="Calibri"/>
              </a:rPr>
              <a:t>[r16] Manocha RHK, Banayan S, Johnson JA, King GJW. Overhead arm positioning in the rehabilitation of elbow dislocations: An in vitro biomechanical study. J Hand Ther. 2022;35(2):245-253. https://doi.org/10.1016/j.jht.2022.01.008</a:t>
            </a:r>
          </a:p>
          <a:p>
            <a:pPr>
              <a:spcAft>
                <a:spcPts val="800"/>
              </a:spcAft>
            </a:pPr>
            <a:r>
              <a:rPr sz="1200">
                <a:solidFill>
                  <a:srgbClr val="263238"/>
                </a:solidFill>
                <a:latin typeface="Calibri"/>
              </a:rPr>
              <a:t>[r17] O'Driscoll SW, Morrey BF, Korinek S, An KN. Elbow subluxation and dislocation. A spectrum of instability. Clin Orthop Relat Res. 1992(280):186-97. https://doi.org/10.1097/00003086-199207000-00024</a:t>
            </a:r>
          </a:p>
          <a:p>
            <a:pPr>
              <a:spcAft>
                <a:spcPts val="800"/>
              </a:spcAft>
            </a:pPr>
            <a:r>
              <a:rPr sz="1200">
                <a:solidFill>
                  <a:srgbClr val="263238"/>
                </a:solidFill>
                <a:latin typeface="Calibri"/>
              </a:rPr>
              <a:t>[r18] O'Driscoll SW, Jupiter JB, Cohen MS, Ring D, McKee MD. Difficult elbow fractures: pearls and pitfalls. Instr Course Lect. 2003;52:113-34. https://pubmed.ncbi.nlm.nih.gov/12690844/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de Klerk HH, Chen NC, Azib N, Nettuno N, Wagner RK, van den Bekerom MPJ, et al. Fracture of the Anteromedial Facet of the Coronoid is More Common Than Previously Thought in Combined Fractures of the Coronoid and Radial Head. Clin Orthop Relat Res. 2025;483(5):881-888. https://doi.org/10.1097/CORR.0000000000003337</a:t>
            </a:r>
          </a:p>
          <a:p>
            <a:pPr>
              <a:spcAft>
                <a:spcPts val="800"/>
              </a:spcAft>
            </a:pPr>
            <a:r>
              <a:rPr sz="1200">
                <a:solidFill>
                  <a:srgbClr val="263238"/>
                </a:solidFill>
                <a:latin typeface="Calibri"/>
              </a:rPr>
              <a:t>[r20] Doornberg JN, van Duijn J, Ring D. Coronoid fracture height in terrible-triad injuries. J Hand Surg Am. 2006;31(5):794-7. https://doi.org/10.1016/j.jhsa.2006.01.004</a:t>
            </a:r>
          </a:p>
          <a:p>
            <a:pPr>
              <a:spcAft>
                <a:spcPts val="800"/>
              </a:spcAft>
            </a:pPr>
            <a:r>
              <a:rPr sz="1200">
                <a:solidFill>
                  <a:srgbClr val="263238"/>
                </a:solidFill>
                <a:latin typeface="Calibri"/>
              </a:rPr>
              <a:t>[r21] Faccenda C, Dutto E, Bosco F, Lavia AD, Battiston B. Ulnar Nerve Management in Complex Elbow Dislocations: A Retrospective Monocentric Study. J Pers Med. 2024;14(11):1076. https://doi.org/10.3390/jpm14111076</a:t>
            </a:r>
          </a:p>
          <a:p>
            <a:pPr>
              <a:spcAft>
                <a:spcPts val="800"/>
              </a:spcAft>
            </a:pPr>
            <a:r>
              <a:rPr sz="1200">
                <a:solidFill>
                  <a:srgbClr val="263238"/>
                </a:solidFill>
                <a:latin typeface="Calibri"/>
              </a:rPr>
              <a:t>[r22] Hamid N, Ashraf N, Bosse MJ, Connor PM, Kellam JF, Sims SH, et al. Radiation therapy for heterotopic ossification prophylaxis acutely after elbow trauma: a prospective randomized study. J Bone Joint Surg Am. 2010;92(11):2032-8. https://doi.org/10.2106/JBJS.I.01435</a:t>
            </a:r>
          </a:p>
          <a:p>
            <a:pPr>
              <a:spcAft>
                <a:spcPts val="800"/>
              </a:spcAft>
            </a:pPr>
            <a:r>
              <a:rPr sz="1200">
                <a:solidFill>
                  <a:srgbClr val="263238"/>
                </a:solidFill>
                <a:latin typeface="Calibri"/>
              </a:rPr>
              <a:t>[r23] Ring D, Quintero J, Jupiter JB. Open reduction and internal fixation of fractures of the radial head. J Bone Joint Surg Am. 2002;84(10):1811-5. https://doi.org/10.2106/00004623-200210000-00011</a:t>
            </a:r>
          </a:p>
          <a:p>
            <a:pPr>
              <a:spcAft>
                <a:spcPts val="800"/>
              </a:spcAft>
            </a:pPr>
            <a:r>
              <a:rPr sz="1200">
                <a:solidFill>
                  <a:srgbClr val="263238"/>
                </a:solidFill>
                <a:latin typeface="Calibri"/>
              </a:rPr>
              <a:t>[r24] Atwan Y, Abdulla I, Grewal R, Faber KJ, King GJW, Athwal GS. Indomethacin for heterotopic ossification prophylaxis following surgical treatment of elbow trauma: a randomized controlled trial. J Shoulder Elbow Surg. 2023;32(6):1242-1248. https://doi.org/10.1016/j.jse.2023.02.119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Adolfsson LE, Duckworth AD. Coronoid fractures : how do we best classify them and what is the 'true terrible triad'? Bone Joint J. 2026;108-B(4):442-446. https://doi.org/10.1302/0301-620X.108B4.BJJ-2025-1343.R1</a:t>
            </a:r>
          </a:p>
          <a:p>
            <a:pPr>
              <a:spcAft>
                <a:spcPts val="800"/>
              </a:spcAft>
            </a:pPr>
            <a:r>
              <a:rPr sz="1200">
                <a:solidFill>
                  <a:srgbClr val="263238"/>
                </a:solidFill>
                <a:latin typeface="Calibri"/>
              </a:rPr>
              <a:t>[r26] Stoneback JW, Owens BD, Sykes J, Athwal GS, Pointer L, Wolf JM. Incidence of elbow dislocations in the United States population. J Bone Joint Surg Am. 2012;94(3):240-5. https://doi.org/10.2106/JBJS.J.01663</a:t>
            </a:r>
          </a:p>
          <a:p>
            <a:pPr>
              <a:spcAft>
                <a:spcPts val="800"/>
              </a:spcAft>
            </a:pPr>
            <a:r>
              <a:rPr sz="1200">
                <a:solidFill>
                  <a:srgbClr val="263238"/>
                </a:solidFill>
                <a:latin typeface="Calibri"/>
              </a:rPr>
              <a:t>[r27] Cueto RJ, Kakalecik J, Burns MQ, Janke RL, Hones KM, Hao KA, et al. Reported outcome measures in complex fracture elbow dislocations: a systematic review. J Shoulder Elbow Surg. 2024;33(8):1709-1723. https://doi.org/10.1016/j.jse.2024.02.038</a:t>
            </a:r>
          </a:p>
          <a:p>
            <a:pPr>
              <a:spcAft>
                <a:spcPts val="800"/>
              </a:spcAft>
            </a:pPr>
            <a:r>
              <a:rPr sz="1200">
                <a:solidFill>
                  <a:srgbClr val="263238"/>
                </a:solidFill>
                <a:latin typeface="Calibri"/>
              </a:rPr>
              <a:t>[r28] Lopiz Y, Ciller G, Ponz-Lueza V, Echevarria M, Donadeu S, Bartrina A, et al. Fracture patterns, outcomes, and complications of terrible triad injury in elderly patients. J Shoulder Elbow Surg. 2025;34(4):1098-1104. https://doi.org/10.1016/j.jse.2024.08.043</a:t>
            </a:r>
          </a:p>
          <a:p>
            <a:pPr>
              <a:spcAft>
                <a:spcPts val="800"/>
              </a:spcAft>
            </a:pPr>
            <a:r>
              <a:rPr sz="1200">
                <a:solidFill>
                  <a:srgbClr val="263238"/>
                </a:solidFill>
                <a:latin typeface="Calibri"/>
              </a:rPr>
              <a:t>[r29] Doornberg JN, Ring D. Coronoid fracture patterns. J Hand Surg Am. 2006;31(1):45-52. https://doi.org/10.1016/j.jhsa.2005.08.014</a:t>
            </a:r>
          </a:p>
          <a:p>
            <a:pPr>
              <a:spcAft>
                <a:spcPts val="800"/>
              </a:spcAft>
            </a:pPr>
            <a:r>
              <a:rPr sz="1200">
                <a:solidFill>
                  <a:srgbClr val="263238"/>
                </a:solidFill>
                <a:latin typeface="Calibri"/>
              </a:rPr>
              <a:t>[r30] Morrey BF, Tanaka S, An KN. Valgus stability of the elbow. A definition of primary and secondary constraints. Clin Orthop Relat Res. 1991(265):187-95. https://doi.org/10.1097/00003086-199104000-00021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Windt AEV, Langenberg LC, Colaris JW, Eygendaal D. Which radial head fractures are best treated surgically? EFORT Open Rev. 2024;9(5):413-421. https://doi.org/10.1530/EOR-24-0035</a:t>
            </a:r>
          </a:p>
          <a:p>
            <a:pPr>
              <a:spcAft>
                <a:spcPts val="800"/>
              </a:spcAft>
            </a:pPr>
            <a:r>
              <a:rPr sz="1200">
                <a:solidFill>
                  <a:srgbClr val="263238"/>
                </a:solidFill>
                <a:latin typeface="Calibri"/>
              </a:rPr>
              <a:t>[r32] Morrey BF, An KN. Articular and ligamentous contributions to the stability of the elbow joint. Am J Sports Med. 1983;11(5):315-9. https://doi.org/10.1177/036354658301100506</a:t>
            </a:r>
          </a:p>
          <a:p>
            <a:pPr>
              <a:spcAft>
                <a:spcPts val="800"/>
              </a:spcAft>
            </a:pPr>
            <a:r>
              <a:rPr sz="1200">
                <a:solidFill>
                  <a:srgbClr val="263238"/>
                </a:solidFill>
                <a:latin typeface="Calibri"/>
              </a:rPr>
              <a:t>[r33] Lee JH, Rhyou IH, Ahn KB, Lee MH, Lee GS, Nho J, et al. Structural predictors of mechanical instability after posterolateral elbow dislocation: a magnetic resonance imaging-based threshold model. J Shoulder Elbow Surg. 2026;35(10):2486-2497. https://doi.org/10.1016/j.jse.2026.04.035</a:t>
            </a:r>
          </a:p>
          <a:p>
            <a:pPr>
              <a:spcAft>
                <a:spcPts val="800"/>
              </a:spcAft>
            </a:pPr>
            <a:r>
              <a:rPr sz="1200">
                <a:solidFill>
                  <a:srgbClr val="263238"/>
                </a:solidFill>
                <a:latin typeface="Calibri"/>
              </a:rPr>
              <a:t>[r34] Hull JR, Owen JR, Fern SE, Wayne JS, Boardman ND. Role of the coronoid process in varus osteoarticular stability of the elbow. J Shoulder Elbow Surg. 2005;14(4):441-6. https://doi.org/10.1016/j.jse.2004.11.005</a:t>
            </a:r>
          </a:p>
          <a:p>
            <a:pPr>
              <a:spcAft>
                <a:spcPts val="800"/>
              </a:spcAft>
            </a:pPr>
            <a:r>
              <a:rPr sz="1200">
                <a:solidFill>
                  <a:srgbClr val="263238"/>
                </a:solidFill>
                <a:latin typeface="Calibri"/>
              </a:rPr>
              <a:t>[r35] Closkey RF, Goode JR, Kirschenbaum D, Cody RP. The role of the coronoid process in elbow stability. A biomechanical analysis of axial loading. J Bone Joint Surg Am. 2000;82(12):1749-53. https://doi.org/10.2106/00004623-200012000-00009</a:t>
            </a:r>
          </a:p>
          <a:p>
            <a:pPr>
              <a:spcAft>
                <a:spcPts val="800"/>
              </a:spcAft>
            </a:pPr>
            <a:r>
              <a:rPr sz="1200">
                <a:solidFill>
                  <a:srgbClr val="263238"/>
                </a:solidFill>
                <a:latin typeface="Calibri"/>
              </a:rPr>
              <a:t>[r36] Adams JE, Sanchez-Sotelo J, Kallina CF, Morrey BF, Steinmann SP. Fractures of the coronoid: morphology based upon computer tomography scanning. J Shoulder Elbow Surg. 2012;21(6):782-8. https://doi.org/10.1016/j.jse.2012.01.008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Calderazzi F, Donelli D, Marinelli A, Bastia P, Galavotti C, Nosenzo A, et al. Radial Head Fractures: Is the Mason Classification Still Effective Today? A Large-Sample Validation of Intra- and Inter-Observer Reliability. J Clin Med. 2025;14(20):7252. https://doi.org/10.3390/jcm14207252</a:t>
            </a:r>
          </a:p>
          <a:p>
            <a:pPr>
              <a:spcAft>
                <a:spcPts val="800"/>
              </a:spcAft>
            </a:pPr>
            <a:r>
              <a:rPr sz="1200">
                <a:solidFill>
                  <a:srgbClr val="263238"/>
                </a:solidFill>
                <a:latin typeface="Calibri"/>
              </a:rPr>
              <a:t>[r38] Hamoodi Z, Singh J, Elvey MH, Watts AC. Reliability and validity of the Wrightington classification of elbow fracture-dislocation. Bone Joint J. 2020;102-B(8):1041-1047. https://doi.org/10.1302/0301-620X.102B8.BJJ-2020-0013.R1</a:t>
            </a:r>
          </a:p>
          <a:p>
            <a:pPr>
              <a:spcAft>
                <a:spcPts val="800"/>
              </a:spcAft>
            </a:pPr>
            <a:r>
              <a:rPr sz="1200">
                <a:solidFill>
                  <a:srgbClr val="263238"/>
                </a:solidFill>
                <a:latin typeface="Calibri"/>
              </a:rPr>
              <a:t>[r39] Lindenhovius A, Karanicolas PJ, Bhandari M, van Dijk N, Ring D, Collaboration for Outcome Assessment in Surgical Trials. Interobserver reliability of coronoid fracture classification: two-dimensional versus three-dimensional computed tomography. J Hand Surg Am. 2009;34(9):1640-6. https://doi.org/10.1016/j.jhsa.2009.07.009</a:t>
            </a:r>
          </a:p>
          <a:p>
            <a:pPr>
              <a:spcAft>
                <a:spcPts val="800"/>
              </a:spcAft>
            </a:pPr>
            <a:r>
              <a:rPr sz="1200">
                <a:solidFill>
                  <a:srgbClr val="263238"/>
                </a:solidFill>
                <a:latin typeface="Calibri"/>
              </a:rPr>
              <a:t>[r40] Goldin AN, Dwight KD, Hentzen ER, Leek BT, Hughes-Austin JM, Ward SR, et al. A Simple and Versatile Test for Elbow Posterolateral Rotatory Instability. Hand (N Y). 2025;20(1):37-42. https://doi.org/10.1177/15589447231185585</a:t>
            </a:r>
          </a:p>
          <a:p>
            <a:pPr>
              <a:spcAft>
                <a:spcPts val="800"/>
              </a:spcAft>
            </a:pPr>
            <a:r>
              <a:rPr sz="1200">
                <a:solidFill>
                  <a:srgbClr val="263238"/>
                </a:solidFill>
                <a:latin typeface="Calibri"/>
              </a:rPr>
              <a:t>[r41] Guitton TG, Kinaci A, Ring D. Diagnostic accuracy of 2- and 3-dimensional computed tomography and solid modeling of coronoid fractures. J Shoulder Elbow Surg. 2013;22(6):782-6. https://doi.org/10.1016/j.jse.2013.02.009</a:t>
            </a:r>
          </a:p>
          <a:p>
            <a:pPr>
              <a:spcAft>
                <a:spcPts val="800"/>
              </a:spcAft>
            </a:pPr>
            <a:r>
              <a:rPr sz="1200">
                <a:solidFill>
                  <a:srgbClr val="263238"/>
                </a:solidFill>
                <a:latin typeface="Calibri"/>
              </a:rPr>
              <a:t>[r42] SMDA-SEC: Shanghai Medical Doctor Association-Shoulder and Elbow Committee, Lu S, Shen Y, Wang Y, Yu S, Zhong B, et al. Conservative and surgical management of simple elbow dislocations: SMDA-SEC consensus and guidelines. Orthop Rev (Pavia). 2025;17:133988. https://doi.org/10.52965/001c.133988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Breulmann FL, Lappen S, Ehmann Y, Bischofreiter M, Lacheta L, Siebenlist S. Treatment strategies for simple elbow dislocation - a systematic review. BMC Musculoskelet Disord. 2024;25(1):148. https://doi.org/10.1186/s12891-024-07260-0</a:t>
            </a:r>
          </a:p>
          <a:p>
            <a:pPr>
              <a:spcAft>
                <a:spcPts val="800"/>
              </a:spcAft>
            </a:pPr>
            <a:r>
              <a:rPr sz="1200">
                <a:solidFill>
                  <a:srgbClr val="263238"/>
                </a:solidFill>
                <a:latin typeface="Calibri"/>
              </a:rPr>
              <a:t>[r44] Rathod P, Martinez-Leyton D, AlAwadhi K, Lari A, Prada C. A systematic review examining the clinical evidence for the elbow internal joint stabilizer and associated complications. J Orthop. 2026;72:220-226. https://doi.org/10.1016/j.jor.2025.10.025</a:t>
            </a:r>
          </a:p>
          <a:p>
            <a:pPr>
              <a:spcAft>
                <a:spcPts val="800"/>
              </a:spcAft>
            </a:pPr>
            <a:r>
              <a:rPr sz="1200">
                <a:solidFill>
                  <a:srgbClr val="263238"/>
                </a:solidFill>
                <a:latin typeface="Calibri"/>
              </a:rPr>
              <a:t>[r45] Modi CS, Wasserstein D, Mayne IP, Henry PD, Mahomed N, Veillette CJ. The frequency and risk factors for subsequent surgery after a simple elbow dislocation. Injury. 2015;46(6):1156-60. https://doi.org/10.1016/j.injury.2015.02.009</a:t>
            </a:r>
          </a:p>
          <a:p>
            <a:pPr>
              <a:spcAft>
                <a:spcPts val="800"/>
              </a:spcAft>
            </a:pPr>
            <a:r>
              <a:rPr sz="1200">
                <a:solidFill>
                  <a:srgbClr val="263238"/>
                </a:solidFill>
                <a:latin typeface="Calibri"/>
              </a:rPr>
              <a:t>[r46] Josefsson PO, Gentz CF, Johnell O, Wendeberg B. Surgical versus non-surgical treatment of ligamentous injuries following dislocation of the elbow joint. A prospective randomized study. J Bone Joint Surg Am. 1987;69(4):605-8. https://doi.org/10.2106/00004623-198769040-00018</a:t>
            </a:r>
          </a:p>
          <a:p>
            <a:pPr>
              <a:spcAft>
                <a:spcPts val="800"/>
              </a:spcAft>
            </a:pPr>
            <a:r>
              <a:rPr sz="1200">
                <a:solidFill>
                  <a:srgbClr val="263238"/>
                </a:solidFill>
                <a:latin typeface="Calibri"/>
              </a:rPr>
              <a:t>[r47] Chan K, MacDermid JC, Faber KJ, King GJ, Athwal GS. Can we treat select terrible triad injuries nonoperatively? Clin Orthop Relat Res. 2014;472(7):2092-9. https://doi.org/10.1007/s11999-014-3518-9</a:t>
            </a:r>
          </a:p>
          <a:p>
            <a:pPr>
              <a:spcAft>
                <a:spcPts val="800"/>
              </a:spcAft>
            </a:pPr>
            <a:r>
              <a:rPr sz="1200">
                <a:solidFill>
                  <a:srgbClr val="263238"/>
                </a:solidFill>
                <a:latin typeface="Calibri"/>
              </a:rPr>
              <a:t>[r48] Kendirci AŞ, Karaçam Mİ, Koyuncu D, Bayram S, Demirel M, Erşen A. Long-term outcomes after nonoperative management of selected stable terrible triad injuries of the elbow: a single-center case series. Orthop Traumatol Surg Res. 2026:104830. https://doi.org/10.1016/j.otsr.2026.104830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Gupta A, Barei D, Khwaja A, Beingessner D. Single-staged treatment using a standardized protocol results in functional motion in the majority of patients with a terrible triad elbow injury. Clin Orthop Relat Res. 2014;472(7):2075-83. https://doi.org/10.1007/s11999-014-3475-3</a:t>
            </a:r>
          </a:p>
          <a:p>
            <a:pPr>
              <a:spcAft>
                <a:spcPts val="800"/>
              </a:spcAft>
            </a:pPr>
            <a:r>
              <a:rPr sz="1200">
                <a:solidFill>
                  <a:srgbClr val="263238"/>
                </a:solidFill>
                <a:latin typeface="Calibri"/>
              </a:rPr>
              <a:t>[r50] Klug A, Nagy A, Hagebusch P, Fischer S, Gramlich Y, Hoffmann R. Coronoid tip fractures in terrible triad injuries can be safely treated without fixation. Arch Orthop Trauma Surg. 2023;143(8):5055-5064. https://doi.org/10.1007/s00402-023-04889-9</a:t>
            </a:r>
          </a:p>
          <a:p>
            <a:pPr>
              <a:spcAft>
                <a:spcPts val="800"/>
              </a:spcAft>
            </a:pPr>
            <a:r>
              <a:rPr sz="1200">
                <a:solidFill>
                  <a:srgbClr val="263238"/>
                </a:solidFill>
                <a:latin typeface="Calibri"/>
              </a:rPr>
              <a:t>[r51] Lu S, Wang Y, Rui B, Ding J. Comparison of different treatment approaches for coronoid process fracture in terrible triad injury: a multicenter, randomized controlled study. Int Orthop. 2023;47(8):2103-2111. https://doi.org/10.1007/s00264-023-05864-0</a:t>
            </a:r>
          </a:p>
          <a:p>
            <a:pPr>
              <a:spcAft>
                <a:spcPts val="800"/>
              </a:spcAft>
            </a:pPr>
            <a:r>
              <a:rPr sz="1200">
                <a:solidFill>
                  <a:srgbClr val="263238"/>
                </a:solidFill>
                <a:latin typeface="Calibri"/>
              </a:rPr>
              <a:t>[r52] Babasiz T, Hockmann JP, Weber M, Ott N, Leschinger T, Müller LP, et al. The effects of coronoid fracture fixation on functional outcomes and complication rates following terrible triad injuries of the elbow. Clin Shoulder Elb. 2026;29(3):381-389. https://doi.org/10.5397/cise.2026.00199</a:t>
            </a:r>
          </a:p>
          <a:p>
            <a:pPr>
              <a:spcAft>
                <a:spcPts val="800"/>
              </a:spcAft>
            </a:pPr>
            <a:r>
              <a:rPr sz="1200">
                <a:solidFill>
                  <a:srgbClr val="263238"/>
                </a:solidFill>
                <a:latin typeface="Calibri"/>
              </a:rPr>
              <a:t>[r53] Watters TS, Garrigues GE, Ring D, Ruch DS. Fixation versus replacement of radial head in terrible triad: is there a difference in elbow stability and prognosis? Clin Orthop Relat Res. 2014;472(7):2128-35. https://doi.org/10.1007/s11999-013-3331-x</a:t>
            </a:r>
          </a:p>
          <a:p>
            <a:pPr>
              <a:spcAft>
                <a:spcPts val="800"/>
              </a:spcAft>
            </a:pPr>
            <a:r>
              <a:rPr sz="1200">
                <a:solidFill>
                  <a:srgbClr val="263238"/>
                </a:solidFill>
                <a:latin typeface="Calibri"/>
              </a:rPr>
              <a:t>[r54] Yan M, Ni J, Song D, Ding M, Liu T, Huang J. Radial head replacement or repair for the terrible triad of the elbow: which procedure is better? ANZ J Surg. 2015;85(9):644-8. https://doi.org/10.1111/ans.13060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Li XY, Wang YL, Yang S, Han PF. Radial head arthroplasty vs. open reduction and internal fixation for the treatment of terrible triad injury of the elbow: A systematic review and meta-analysis update. Exp Ther Med. 2022;24(3):592. https://doi.org/10.3892/etm.2022.11529</a:t>
            </a:r>
          </a:p>
          <a:p>
            <a:pPr>
              <a:spcAft>
                <a:spcPts val="800"/>
              </a:spcAft>
            </a:pPr>
            <a:r>
              <a:rPr sz="1200">
                <a:solidFill>
                  <a:srgbClr val="263238"/>
                </a:solidFill>
                <a:latin typeface="Calibri"/>
              </a:rPr>
              <a:t>[r56] Kyriacou S, Gupta Y, Bains HK, Singh HP. Radial head replacement versus reconstruction for the treatment of the terrible triad injury of the elbow: a systematic review and meta-analysis. Arch Orthop Trauma Surg. 2019;139(4):507-517. https://doi.org/10.1007/s00402-019-03111-z</a:t>
            </a:r>
          </a:p>
          <a:p>
            <a:pPr>
              <a:spcAft>
                <a:spcPts val="800"/>
              </a:spcAft>
            </a:pPr>
            <a:r>
              <a:rPr sz="1200">
                <a:solidFill>
                  <a:srgbClr val="263238"/>
                </a:solidFill>
                <a:latin typeface="Calibri"/>
              </a:rPr>
              <a:t>[r57] Iordens GI, Den Hartog D, Van Lieshout EM, Tuinebreijer WE, De Haan J, Patka P, et al. Good functional recovery of complex elbow dislocations treated with hinged external fixation: a multicenter prospective study. Clin Orthop Relat Res. 2015;473(4):1451-61. https://doi.org/10.1007/s11999-014-3959-1</a:t>
            </a:r>
          </a:p>
          <a:p>
            <a:pPr>
              <a:spcAft>
                <a:spcPts val="800"/>
              </a:spcAft>
            </a:pPr>
            <a:r>
              <a:rPr sz="1200">
                <a:solidFill>
                  <a:srgbClr val="263238"/>
                </a:solidFill>
                <a:latin typeface="Calibri"/>
              </a:rPr>
              <a:t>[r58] Lindenhovius AL, Jupiter JB, Ring D. Comparison of acute versus subacute treatment of terrible triad injuries of the elbow. J Hand Surg Am. 2008;33(6):920-6. https://doi.org/10.1016/j.jhsa.2008.02.007</a:t>
            </a:r>
          </a:p>
          <a:p>
            <a:pPr>
              <a:spcAft>
                <a:spcPts val="800"/>
              </a:spcAft>
            </a:pPr>
            <a:r>
              <a:rPr sz="1200">
                <a:solidFill>
                  <a:srgbClr val="263238"/>
                </a:solidFill>
                <a:latin typeface="Calibri"/>
              </a:rPr>
              <a:t>[r59] Foruria AM, Augustin S, Morrey BF, Sánchez-Sotelo J. Heterotopic ossification after surgery for fractures and fracture-dislocations involving the proximal aspect of the radius or ulna. J Bone Joint Surg Am. 2013;95(10):e66. https://doi.org/10.2106/JBJS.K.01533</a:t>
            </a:r>
          </a:p>
          <a:p>
            <a:pPr>
              <a:spcAft>
                <a:spcPts val="800"/>
              </a:spcAft>
            </a:pPr>
            <a:r>
              <a:rPr sz="1200">
                <a:solidFill>
                  <a:srgbClr val="263238"/>
                </a:solidFill>
                <a:latin typeface="Calibri"/>
              </a:rPr>
              <a:t>[r60] Zheng M, Wan W, Liang S. Which is the optimal surgical strategy for the terrible triad of the elbow? J Orthop Surg Res. 2026;21(1):84. https://doi.org/10.1186/s13018-025-06596-0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Chen HW, Liu GD, Wu LJ. Complications of treating terrible triad injury of the elbow: a systematic review. PLoS One. 2014;9(5):e97476. https://doi.org/10.1371/journal.pone.0097476</a:t>
            </a:r>
          </a:p>
          <a:p>
            <a:pPr>
              <a:spcAft>
                <a:spcPts val="800"/>
              </a:spcAft>
            </a:pPr>
            <a:r>
              <a:rPr sz="1200">
                <a:solidFill>
                  <a:srgbClr val="263238"/>
                </a:solidFill>
                <a:latin typeface="Calibri"/>
              </a:rPr>
              <a:t>[r62] Ahmed Kamel S, Shepherd J, Al-Shahwani A, Abourisha E, Maduka D, Singh H. Postoperative mobilization after terrible triad injury: systematic review and single-arm meta-analysis. J Shoulder Elbow Surg. 2024;33(3):e116-e125. https://doi.org/10.1016/j.jse.2023.10.012</a:t>
            </a:r>
          </a:p>
          <a:p>
            <a:pPr>
              <a:spcAft>
                <a:spcPts val="800"/>
              </a:spcAft>
            </a:pPr>
            <a:r>
              <a:rPr sz="1200">
                <a:solidFill>
                  <a:srgbClr val="263238"/>
                </a:solidFill>
                <a:latin typeface="Calibri"/>
              </a:rPr>
              <a:t>[r63] Albright AS, Chow AK, Kiritsis NR, Cuthbert AS, Smith MS, Satalich JR, et al. Return to Sport Following Elbow Dislocation: A Systematic Review. Orthop J Sports Med. 2026;14(3):23259671261419505. https://doi.org/10.1177/23259671261419505</a:t>
            </a:r>
          </a:p>
          <a:p>
            <a:pPr>
              <a:spcAft>
                <a:spcPts val="800"/>
              </a:spcAft>
            </a:pPr>
            <a:r>
              <a:rPr sz="1200">
                <a:solidFill>
                  <a:srgbClr val="263238"/>
                </a:solidFill>
                <a:latin typeface="Calibri"/>
              </a:rPr>
              <a:t>[r64] Larwa J, Buchanan TR, Janke RL, Burns MQ, Wright L, Hao KA, et al. Characteristics of rehabilitation protocols following operative treatment of terrible triad elbow injuries and the influence of early motion: A systematic review and meta-analysis. Shoulder Elbow. 2025;17(6):831-843. https://doi.org/10.1177/17585732241269807</a:t>
            </a:r>
          </a:p>
          <a:p>
            <a:pPr>
              <a:spcAft>
                <a:spcPts val="800"/>
              </a:spcAft>
            </a:pPr>
            <a:r>
              <a:rPr sz="1200">
                <a:solidFill>
                  <a:srgbClr val="263238"/>
                </a:solidFill>
                <a:latin typeface="Calibri"/>
              </a:rPr>
              <a:t>[r65] Du S, Wei L, He B, Fang Z, Zhou E, Ma X, et al. Dynamic fixation using rigid tape in rehabilitation after surgery of terrible triad injury of the elbow: A randomized trial. J Back Musculoskelet Rehabil. 2021;34(6):957-964. https://doi.org/10.3233/BMR-200279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Tríada terrible del codo: el hueso manda, el orden importa y hay que mover pronto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