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por 100.000 personas-año</c:v>
                </c:pt>
              </c:strCache>
            </c:strRef>
          </c:tx>
          <c:spPr>
            <a:solidFill>
              <a:srgbClr val="0F5F6B"/>
            </a:solidFill>
          </c:spPr>
          <c:cat>
            <c:strRef>
              <c:f>Sheet1!$A$2:$A$5</c:f>
              <c:strCache>
                <c:ptCount val="4"/>
                <c:pt idx="0">
                  <c:v>Total, Estados Unidos</c:v>
                </c:pt>
                <c:pt idx="1">
                  <c:v>Varones</c:v>
                </c:pt>
                <c:pt idx="2">
                  <c:v>20 a 29 años</c:v>
                </c:pt>
                <c:pt idx="3">
                  <c:v>Mayores de 50 años (base poblacional)</c:v>
                </c:pt>
              </c:strCache>
            </c:strRef>
          </c:cat>
          <c:val>
            <c:numRef>
              <c:f>Sheet1!$B$2:$B$5</c:f>
              <c:numCache>
                <c:formatCode>General</c:formatCode>
                <c:ptCount val="4"/>
                <c:pt idx="0">
                  <c:v>23.9</c:v>
                </c:pt>
                <c:pt idx="1">
                  <c:v>34.9</c:v>
                </c:pt>
                <c:pt idx="2">
                  <c:v>47.8</c:v>
                </c:pt>
                <c:pt idx="3">
                  <c:v>28.8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por 100.000 personas-año</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Hill-Sachs en subluxación</c:v>
                </c:pt>
                <c:pt idx="1">
                  <c:v>Hill-Sachs en luxación completa</c:v>
                </c:pt>
                <c:pt idx="2">
                  <c:v>Bankart en luxación recurrente</c:v>
                </c:pt>
                <c:pt idx="3">
                  <c:v>Bankart en primera luxación</c:v>
                </c:pt>
                <c:pt idx="4">
                  <c:v>Hill-Sachs en luxación recurrente</c:v>
                </c:pt>
                <c:pt idx="5">
                  <c:v>Hill-Sachs en primera luxación</c:v>
                </c:pt>
              </c:strCache>
            </c:strRef>
          </c:cat>
          <c:val>
            <c:numRef>
              <c:f>Sheet1!$B$2:$B$7</c:f>
              <c:numCache>
                <c:formatCode>General</c:formatCode>
                <c:ptCount val="6"/>
                <c:pt idx="0">
                  <c:v>54</c:v>
                </c:pt>
                <c:pt idx="1">
                  <c:v>82</c:v>
                </c:pt>
                <c:pt idx="2">
                  <c:v>66</c:v>
                </c:pt>
                <c:pt idx="3">
                  <c:v>59</c:v>
                </c:pt>
                <c:pt idx="4">
                  <c:v>85</c:v>
                </c:pt>
                <c:pt idx="5">
                  <c:v>71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de luxación recurrente</c:v>
                </c:pt>
              </c:strCache>
            </c:strRef>
          </c:tx>
          <c:spPr>
            <a:solidFill>
              <a:srgbClr val="0F5F6B"/>
            </a:solidFill>
          </c:spPr>
          <c:cat>
            <c:strRef>
              <c:f>Sheet1!$A$2:$A$3</c:f>
              <c:strCache>
                <c:ptCount val="2"/>
                <c:pt idx="0">
                  <c:v>Menos de 20 % de pérdida (cuartiles 1 a 3)</c:v>
                </c:pt>
                <c:pt idx="1">
                  <c:v>20 % o más de pérdida (cuartil 4)</c:v>
                </c:pt>
              </c:strCache>
            </c:strRef>
          </c:cat>
          <c:val>
            <c:numRef>
              <c:f>Sheet1!$B$2:$B$3</c:f>
              <c:numCache>
                <c:formatCode>General</c:formatCode>
                <c:ptCount val="2"/>
                <c:pt idx="0">
                  <c:v>7.3</c:v>
                </c:pt>
                <c:pt idx="1">
                  <c:v>27.8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de luxación recurrente</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de recidiva</c:v>
                </c:pt>
              </c:strCache>
            </c:strRef>
          </c:tx>
          <c:spPr>
            <a:solidFill>
              <a:srgbClr val="0F5F6B"/>
            </a:solidFill>
          </c:spPr>
          <c:cat>
            <c:strRef>
              <c:f>Sheet1!$A$2:$A$4</c:f>
              <c:strCache>
                <c:ptCount val="3"/>
                <c:pt idx="0">
                  <c:v>Menos de 4 puntos (revisión sistemática)</c:v>
                </c:pt>
                <c:pt idx="1">
                  <c:v>4 puntos o más (revisión sistemática)</c:v>
                </c:pt>
                <c:pt idx="2">
                  <c:v>Más de 6 puntos (cohorte original)</c:v>
                </c:pt>
              </c:strCache>
            </c:strRef>
          </c:cat>
          <c:val>
            <c:numRef>
              <c:f>Sheet1!$B$2:$B$4</c:f>
              <c:numCache>
                <c:formatCode>General</c:formatCode>
                <c:ptCount val="3"/>
                <c:pt idx="0">
                  <c:v>6.3</c:v>
                </c:pt>
                <c:pt idx="1">
                  <c:v>26.0</c:v>
                </c:pt>
                <c:pt idx="2">
                  <c:v>70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de recidiva</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Sheet1!$A$2:$A$5</c:f>
              <c:strCache>
                <c:ptCount val="4"/>
                <c:pt idx="0">
                  <c:v>Aprensión</c:v>
                </c:pt>
                <c:pt idx="1">
                  <c:v>Recolocación</c:v>
                </c:pt>
                <c:pt idx="2">
                  <c:v>Cajón anterior</c:v>
                </c:pt>
                <c:pt idx="3">
                  <c:v>Sorpresa</c:v>
                </c:pt>
              </c:strCache>
            </c:strRef>
          </c:cat>
          <c:val>
            <c:numRef>
              <c:f>Sheet1!$B$2:$B$5</c:f>
              <c:numCache>
                <c:formatCode>General</c:formatCode>
                <c:ptCount val="4"/>
                <c:pt idx="0">
                  <c:v>72</c:v>
                </c:pt>
                <c:pt idx="1">
                  <c:v>81</c:v>
                </c:pt>
                <c:pt idx="2">
                  <c:v>53</c:v>
                </c:pt>
                <c:pt idx="3">
                  <c:v>63.89</c:v>
                </c:pt>
              </c:numCache>
            </c:numRef>
          </c:val>
        </c:ser>
        <c:ser>
          <c:idx val="1"/>
          <c:order val="1"/>
          <c:tx>
            <c:strRef>
              <c:f>Sheet1!$C$1</c:f>
              <c:strCache>
                <c:ptCount val="1"/>
                <c:pt idx="0">
                  <c:v>Especificidad</c:v>
                </c:pt>
              </c:strCache>
            </c:strRef>
          </c:tx>
          <c:spPr>
            <a:solidFill>
              <a:srgbClr val="D97706"/>
            </a:solidFill>
          </c:spPr>
          <c:cat>
            <c:strRef>
              <c:f>Sheet1!$A$2:$A$5</c:f>
              <c:strCache>
                <c:ptCount val="4"/>
                <c:pt idx="0">
                  <c:v>Aprensión</c:v>
                </c:pt>
                <c:pt idx="1">
                  <c:v>Recolocación</c:v>
                </c:pt>
                <c:pt idx="2">
                  <c:v>Cajón anterior</c:v>
                </c:pt>
                <c:pt idx="3">
                  <c:v>Sorpresa</c:v>
                </c:pt>
              </c:strCache>
            </c:strRef>
          </c:cat>
          <c:val>
            <c:numRef>
              <c:f>Sheet1!$C$2:$C$5</c:f>
              <c:numCache>
                <c:formatCode>General</c:formatCode>
                <c:ptCount val="4"/>
                <c:pt idx="0">
                  <c:v>96</c:v>
                </c:pt>
                <c:pt idx="1">
                  <c:v>92</c:v>
                </c:pt>
                <c:pt idx="2">
                  <c:v>85</c:v>
                </c:pt>
                <c:pt idx="3">
                  <c:v>98.91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Sheet1!$A$2:$A$8</c:f>
              <c:strCache>
                <c:ptCount val="7"/>
                <c:pt idx="0">
                  <c:v>Artro-RM: Bankart</c:v>
                </c:pt>
                <c:pt idx="1">
                  <c:v>Artro-RM: Hill-Sachs</c:v>
                </c:pt>
                <c:pt idx="2">
                  <c:v>Artro-RM: labrum anterior</c:v>
                </c:pt>
                <c:pt idx="3">
                  <c:v>Artro-RM: manguito completo</c:v>
                </c:pt>
                <c:pt idx="4">
                  <c:v>Artro-RM: manguito parcial</c:v>
                </c:pt>
                <c:pt idx="5">
                  <c:v>Ecografía: luxación</c:v>
                </c:pt>
                <c:pt idx="6">
                  <c:v>Ecografía: fracturas asociadas</c:v>
                </c:pt>
              </c:strCache>
            </c:strRef>
          </c:cat>
          <c:val>
            <c:numRef>
              <c:f>Sheet1!$B$2:$B$8</c:f>
              <c:numCache>
                <c:formatCode>General</c:formatCode>
                <c:ptCount val="7"/>
                <c:pt idx="0">
                  <c:v>94</c:v>
                </c:pt>
                <c:pt idx="1">
                  <c:v>94</c:v>
                </c:pt>
                <c:pt idx="2">
                  <c:v>91</c:v>
                </c:pt>
                <c:pt idx="3">
                  <c:v>97</c:v>
                </c:pt>
                <c:pt idx="4">
                  <c:v>67</c:v>
                </c:pt>
                <c:pt idx="5">
                  <c:v>100</c:v>
                </c:pt>
                <c:pt idx="6">
                  <c:v>96.8</c:v>
                </c:pt>
              </c:numCache>
            </c:numRef>
          </c:val>
        </c:ser>
        <c:ser>
          <c:idx val="1"/>
          <c:order val="1"/>
          <c:tx>
            <c:strRef>
              <c:f>Sheet1!$C$1</c:f>
              <c:strCache>
                <c:ptCount val="1"/>
                <c:pt idx="0">
                  <c:v>Especificidad</c:v>
                </c:pt>
              </c:strCache>
            </c:strRef>
          </c:tx>
          <c:spPr>
            <a:solidFill>
              <a:srgbClr val="D97706"/>
            </a:solidFill>
          </c:spPr>
          <c:cat>
            <c:strRef>
              <c:f>Sheet1!$A$2:$A$8</c:f>
              <c:strCache>
                <c:ptCount val="7"/>
                <c:pt idx="0">
                  <c:v>Artro-RM: Bankart</c:v>
                </c:pt>
                <c:pt idx="1">
                  <c:v>Artro-RM: Hill-Sachs</c:v>
                </c:pt>
                <c:pt idx="2">
                  <c:v>Artro-RM: labrum anterior</c:v>
                </c:pt>
                <c:pt idx="3">
                  <c:v>Artro-RM: manguito completo</c:v>
                </c:pt>
                <c:pt idx="4">
                  <c:v>Artro-RM: manguito parcial</c:v>
                </c:pt>
                <c:pt idx="5">
                  <c:v>Ecografía: luxación</c:v>
                </c:pt>
                <c:pt idx="6">
                  <c:v>Ecografía: fracturas asociadas</c:v>
                </c:pt>
              </c:strCache>
            </c:strRef>
          </c:cat>
          <c:val>
            <c:numRef>
              <c:f>Sheet1!$C$2:$C$8</c:f>
              <c:numCache>
                <c:formatCode>General</c:formatCode>
                <c:ptCount val="7"/>
                <c:pt idx="0">
                  <c:v>99</c:v>
                </c:pt>
                <c:pt idx="1">
                  <c:v>89</c:v>
                </c:pt>
                <c:pt idx="2">
                  <c:v>96</c:v>
                </c:pt>
                <c:pt idx="3">
                  <c:v>99</c:v>
                </c:pt>
                <c:pt idx="4">
                  <c:v>92</c:v>
                </c:pt>
                <c:pt idx="5">
                  <c:v>100</c:v>
                </c:pt>
                <c:pt idx="6">
                  <c:v>99.7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de éxito</c:v>
                </c:pt>
              </c:strCache>
            </c:strRef>
          </c:tx>
          <c:spPr>
            <a:solidFill>
              <a:srgbClr val="0F5F6B"/>
            </a:solidFill>
          </c:spPr>
          <c:cat>
            <c:strRef>
              <c:f>Sheet1!$A$2:$A$4</c:f>
              <c:strCache>
                <c:ptCount val="3"/>
                <c:pt idx="0">
                  <c:v>Biomecánicas</c:v>
                </c:pt>
                <c:pt idx="1">
                  <c:v>Palanca</c:v>
                </c:pt>
                <c:pt idx="2">
                  <c:v>Tracción-contratracción</c:v>
                </c:pt>
              </c:strCache>
            </c:strRef>
          </c:cat>
          <c:val>
            <c:numRef>
              <c:f>Sheet1!$B$2:$B$4</c:f>
              <c:numCache>
                <c:formatCode>General</c:formatCode>
                <c:ptCount val="3"/>
                <c:pt idx="0">
                  <c:v>80</c:v>
                </c:pt>
                <c:pt idx="1">
                  <c:v>81</c:v>
                </c:pt>
                <c:pt idx="2">
                  <c:v>80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de éxito</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de recidiva</c:v>
                </c:pt>
              </c:strCache>
            </c:strRef>
          </c:tx>
          <c:spPr>
            <a:solidFill>
              <a:srgbClr val="0F5F6B"/>
            </a:solidFill>
          </c:spPr>
          <c:cat>
            <c:strRef>
              <c:f>Sheet1!$A$2:$A$9</c:f>
              <c:strCache>
                <c:ptCount val="8"/>
                <c:pt idx="0">
                  <c:v>Metaanálisis nivel 1: cirugía</c:v>
                </c:pt>
                <c:pt idx="1">
                  <c:v>Metaanálisis nivel 1: cabestrillo</c:v>
                </c:pt>
                <c:pt idx="2">
                  <c:v>Minkus 2021: Bankart</c:v>
                </c:pt>
                <c:pt idx="3">
                  <c:v>Minkus 2021: rotación externa con abducción</c:v>
                </c:pt>
                <c:pt idx="4">
                  <c:v>Yapp 2020, 14,2 años: Bankart</c:v>
                </c:pt>
                <c:pt idx="5">
                  <c:v>Yapp 2020, 14,2 años: lavado</c:v>
                </c:pt>
                <c:pt idx="6">
                  <c:v>Bottoni 2002: Bankart</c:v>
                </c:pt>
                <c:pt idx="7">
                  <c:v>Bottoni 2002: no operados</c:v>
                </c:pt>
              </c:strCache>
            </c:strRef>
          </c:cat>
          <c:val>
            <c:numRef>
              <c:f>Sheet1!$B$2:$B$9</c:f>
              <c:numCache>
                <c:formatCode>General</c:formatCode>
                <c:ptCount val="8"/>
                <c:pt idx="0">
                  <c:v>6.3</c:v>
                </c:pt>
                <c:pt idx="1">
                  <c:v>46.6</c:v>
                </c:pt>
                <c:pt idx="2">
                  <c:v>2.3</c:v>
                </c:pt>
                <c:pt idx="3">
                  <c:v>19.1</c:v>
                </c:pt>
                <c:pt idx="4">
                  <c:v>12</c:v>
                </c:pt>
                <c:pt idx="5">
                  <c:v>47</c:v>
                </c:pt>
                <c:pt idx="6">
                  <c:v>11.1</c:v>
                </c:pt>
                <c:pt idx="7">
                  <c:v>75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 de recidiva</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Consolidación del injerto</c:v>
                </c:pt>
                <c:pt idx="1">
                  <c:v>Aprensión positiva</c:v>
                </c:pt>
                <c:pt idx="2">
                  <c:v>Reabsorción del injerto</c:v>
                </c:pt>
                <c:pt idx="3">
                  <c:v>Recurrencia (luxación o subluxación)</c:v>
                </c:pt>
              </c:strCache>
            </c:strRef>
          </c:cat>
          <c:val>
            <c:numRef>
              <c:f>Sheet1!$B$2:$B$5</c:f>
              <c:numCache>
                <c:formatCode>General</c:formatCode>
                <c:ptCount val="4"/>
                <c:pt idx="0">
                  <c:v>95.1</c:v>
                </c:pt>
                <c:pt idx="1">
                  <c:v>17.1</c:v>
                </c:pt>
                <c:pt idx="2">
                  <c:v>7.3</c:v>
                </c:pt>
                <c:pt idx="3">
                  <c:v>4.8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de hombros</c:v>
                </c:pt>
              </c:strCache>
            </c:strRef>
          </c:tx>
          <c:spPr>
            <a:solidFill>
              <a:srgbClr val="0F5F6B"/>
            </a:solidFill>
          </c:spPr>
          <c:cat>
            <c:strRef>
              <c:f>Sheet1!$A$2:$A$5</c:f>
              <c:strCache>
                <c:ptCount val="4"/>
                <c:pt idx="0">
                  <c:v>Normal</c:v>
                </c:pt>
                <c:pt idx="1">
                  <c:v>Leve</c:v>
                </c:pt>
                <c:pt idx="2">
                  <c:v>Moderada</c:v>
                </c:pt>
                <c:pt idx="3">
                  <c:v>Grave</c:v>
                </c:pt>
              </c:strCache>
            </c:strRef>
          </c:cat>
          <c:val>
            <c:numRef>
              <c:f>Sheet1!$B$2:$B$5</c:f>
              <c:numCache>
                <c:formatCode>General</c:formatCode>
                <c:ptCount val="4"/>
                <c:pt idx="0">
                  <c:v>44</c:v>
                </c:pt>
                <c:pt idx="1">
                  <c:v>29</c:v>
                </c:pt>
                <c:pt idx="2">
                  <c:v>9</c:v>
                </c:pt>
                <c:pt idx="3">
                  <c:v>17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de hombros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Revisión de 1.904 hombros (nivel IV)</c:v>
                </c:pt>
                <c:pt idx="1">
                  <c:v>Metaanálisis comparativo, Latarjet</c:v>
                </c:pt>
                <c:pt idx="2">
                  <c:v>Serie de un cirujano, 164 hombros</c:v>
                </c:pt>
                <c:pt idx="3">
                  <c:v>Metaanálisis comparativo, Bankart con remplissage</c:v>
                </c:pt>
              </c:strCache>
            </c:strRef>
          </c:cat>
          <c:val>
            <c:numRef>
              <c:f>Sheet1!$B$2:$B$5</c:f>
              <c:numCache>
                <c:formatCode>General</c:formatCode>
                <c:ptCount val="4"/>
                <c:pt idx="0">
                  <c:v>30</c:v>
                </c:pt>
                <c:pt idx="1">
                  <c:v>7.7</c:v>
                </c:pt>
                <c:pt idx="2">
                  <c:v>3.0</c:v>
                </c:pt>
                <c:pt idx="3">
                  <c:v>1.6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lineChart>
        <c:grouping val="standard"/>
        <c:varyColors val="0"/>
        <c:ser>
          <c:idx val="0"/>
          <c:order val="0"/>
          <c:tx>
            <c:strRef>
              <c:f>Sheet1!$B$1</c:f>
              <c:strCache>
                <c:ptCount val="1"/>
                <c:pt idx="0">
                  <c:v>%</c:v>
                </c:pt>
              </c:strCache>
            </c:strRef>
          </c:tx>
          <c:spPr>
            <a:ln w="38100">
              <a:solidFill>
                <a:srgbClr val="0F5F6B"/>
              </a:solidFill>
            </a:ln>
          </c:spPr>
          <c:marker>
            <c:spPr>
              <a:solidFill>
                <a:srgbClr val="0F5F6B"/>
              </a:solidFill>
            </c:spPr>
          </c:marker>
          <c:cat>
            <c:strRef>
              <c:f>Sheet1!$A$2:$A$3</c:f>
              <c:strCache>
                <c:ptCount val="2"/>
                <c:pt idx="0">
                  <c:v>2 años</c:v>
                </c:pt>
                <c:pt idx="1">
                  <c:v>5 años</c:v>
                </c:pt>
              </c:strCache>
            </c:strRef>
          </c:cat>
          <c:val>
            <c:numRef>
              <c:f>Sheet1!$B$2:$B$3</c:f>
              <c:numCache>
                <c:formatCode>General</c:formatCode>
                <c:ptCount val="2"/>
                <c:pt idx="0">
                  <c:v>55.7</c:v>
                </c:pt>
                <c:pt idx="1">
                  <c:v>66.8</c:v>
                </c:pt>
              </c:numCache>
            </c:numRef>
          </c:val>
          <c:smooth val="0"/>
        </c:ser>
        <c:dLbls>
          <c:numFmt formatCode="General" sourceLinked="0"/>
          <c:txPr>
            <a:bodyPr/>
            <a:lstStyle/>
            <a:p>
              <a:pPr>
                <a:defRPr sz="1400" b="1"/>
              </a:pPr>
            </a:p>
          </c:txPr>
          <c:dLblPos val="t"/>
          <c:showLegendKey val="0"/>
          <c:showVal val="1"/>
          <c:showCatName val="0"/>
          <c:showSerName val="0"/>
          <c:showPercent val="0"/>
          <c:showBubbleSize val="0"/>
          <c:showLeaderLines val="1"/>
        </c:dLbls>
        <c:marker val="1"/>
        <c:smooth val="0"/>
        <c:axId val="2118791784"/>
        <c:axId val="2140495176"/>
      </c:lineChart>
      <c:catAx>
        <c:axId val="2118791784"/>
        <c:scaling>
          <c:orientation val="minMax"/>
        </c:scaling>
        <c:delete val="0"/>
        <c:axPos val="b"/>
        <c:majorTickMark val="out"/>
        <c:minorTickMark val="none"/>
        <c:tickLblPos val="nextTo"/>
        <c:crossAx val="2140495176"/>
        <c:crosses val="autoZero"/>
        <c:auto val="1"/>
        <c:lblAlgn val="ctr"/>
        <c:lblOffset val="100"/>
        <c:noMultiLvlLbl val="0"/>
      </c:catAx>
      <c:valAx>
        <c:axId val="2140495176"/>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118791784"/>
        <c:crosses val="autoZero"/>
      </c:valAx>
    </c:plotArea>
    <c:plotVisOnly val="1"/>
    <c:dispBlanksAs val="gap"/>
    <c:showDLblsOverMax val="0"/>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12 a 22 años</c:v>
                </c:pt>
                <c:pt idx="1">
                  <c:v>23 a 29 años</c:v>
                </c:pt>
                <c:pt idx="2">
                  <c:v>30 a 40 años</c:v>
                </c:pt>
              </c:strCache>
            </c:strRef>
          </c:cat>
          <c:val>
            <c:numRef>
              <c:f>Sheet1!$B$2:$B$4</c:f>
              <c:numCache>
                <c:formatCode>General</c:formatCode>
                <c:ptCount val="3"/>
                <c:pt idx="0">
                  <c:v>34</c:v>
                </c:pt>
                <c:pt idx="1">
                  <c:v>28</c:v>
                </c:pt>
                <c:pt idx="2">
                  <c:v>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Sheet1!$A$2:$A$10</c:f>
              <c:strCache>
                <c:ptCount val="9"/>
                <c:pt idx="0">
                  <c:v>Ensayos agrupados: sin cirugía</c:v>
                </c:pt>
                <c:pt idx="1">
                  <c:v>Ensayos agrupados: con cirugía</c:v>
                </c:pt>
                <c:pt idx="2">
                  <c:v>Retorno tras Bankart aislado, no contacto</c:v>
                </c:pt>
                <c:pt idx="3">
                  <c:v>Retorno tras Bankart aislado, contacto</c:v>
                </c:pt>
                <c:pt idx="4">
                  <c:v>Retorno completo tras Bankart</c:v>
                </c:pt>
                <c:pt idx="5">
                  <c:v>Retorno completo tras Latarjet</c:v>
                </c:pt>
                <c:pt idx="6">
                  <c:v>Retorno completo, todos los procedimientos</c:v>
                </c:pt>
                <c:pt idx="7">
                  <c:v>Mismo nivel o superior (665 deportistas)</c:v>
                </c:pt>
                <c:pt idx="8">
                  <c:v>Algún retorno al deporte (874 deportistas)</c:v>
                </c:pt>
              </c:strCache>
            </c:strRef>
          </c:cat>
          <c:val>
            <c:numRef>
              <c:f>Sheet1!$B$2:$B$10</c:f>
              <c:numCache>
                <c:formatCode>General</c:formatCode>
                <c:ptCount val="9"/>
                <c:pt idx="0">
                  <c:v>62</c:v>
                </c:pt>
                <c:pt idx="1">
                  <c:v>90</c:v>
                </c:pt>
                <c:pt idx="2">
                  <c:v>91</c:v>
                </c:pt>
                <c:pt idx="3">
                  <c:v>79</c:v>
                </c:pt>
                <c:pt idx="4">
                  <c:v>71</c:v>
                </c:pt>
                <c:pt idx="5">
                  <c:v>92</c:v>
                </c:pt>
                <c:pt idx="6">
                  <c:v>79</c:v>
                </c:pt>
                <c:pt idx="7">
                  <c:v>68.1</c:v>
                </c:pt>
                <c:pt idx="8">
                  <c:v>94.4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Luxación glenohumeral anterior.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Mecanismo de lesión y patoanatomía; Anatomía: lo que sostiene el hombro y lo que se arriesga al operar; Patrones de lesión: qué se encuentra en el hombro luxado; Biomecánica del hueso: glenoides, Hill-Sachs y glenoid track; Clasificación: cuatro capas y un puntaje de riesgo; Diagnóstico en la urgencia; Examen físico y maniobras; Imágenes: radiografía, ecografía, TC y RM; Algoritmo de decisión; Tratamiento: reducir, inmovilizar y decidir la cirugía; Técnica quirúrgica: reducción y estabilización; Complicaciones: de la luxación, de la reducción y de cada técnica; Pronóstico: cuánto se repite y qué predice; Poblaciones especiales: mayores de 40 años, adolescentes y deportistas; Rehabilitación y retorno al deporte. Estructura sugerida por el autor para diez minutos: Lámina 1 (minuto 1) · Caso didáctico inventado: varón joven, jugador de rugby, primera luxación anterior, hombro «en charretera» y sensibilidad deltoidea disminuida. Pregunta para la sala: ¿qué hace antes y después de reducir? [r3]. Lámina 2 (minuto 2) · Epidemiología: 23,9 por 100.000 personas-año, 71,8 % varones, pico a los 20-29 años [r2]. Mecanismo: caída y golpe directo [r3]. Lámina 3 (minuto 3) · Qué se rompe: Bankart, Hill-Sachs y hueso; tras la primera luxación, Hill-Sachs en 71 % y Bankart en 59 %; más en las recurrentes [r30]. Lámina 4 (minuto 4) · Urgencia: radiografía en 2 proyecciones antes y después (15 % de las fracturas solo se ven después) y nervio axilar (déficit neurológico en 13,5 %) [r3, r14]. Lámina 5 (minuto 5) · Reducción: biomecánica primero; todas las familias tienen éxito parecido (80 %) y FARES duele menos que Kocher; lidocaína intraarticular iguala a la sedación con menos efectos adversos [r17, r18, r46]. Lámina 6 (minuto 6) · Inmovilización: 1 semana según necesidad; la Cochrane no puede afirmar beneficio de la rotación externa (RR 0,67; IC 95 % 0,38 a 1,19) [r1, r3]. Lámina 7 (minuto 7) · Riesgo de recidiva: OR 13,46 con 40 años o menos y 55,7 % a los 2 años sin cirugía en jóvenes [r5, r11]. Lámina 8 (minuto 8) · Cirugía de la primera luxación: recidiva 6,3 % frente a 46,6 %; número necesario a tratar de 3; pero índice de fragilidad de 2 y evidencia de certeza muy baja a moderada [r3, r6, r57]. Lámina 9 (minuto 9) · Hueso y técnica: pérdida glenoidea desde 13,5 % ya empeora el resultado; DTD menor de 10 mm; ISIS y GTIMS; Latarjet frente a Bankart: reluxación de 2 % frente a 21 % en el ensayo FINNISH [r9, r10, r21, r23]. Lámina 10 (minuto 10) · Mensajes de cierre: reducir con imagen, medir el hueso, decidir con el paciente y recordar que después de los 40 años el problema es el manguito y el nervio [r3, r14].</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Es el tipo de luxación más frecuente y suele ser traumática (fuente: Braun C y colaboradores, 2019); el pico está entre los 20 y los 29 años, con 47,8 casos por 100.000 personas-año, y 71,8 % de los pacientes son varones (fuente: Zacchilli MA y colaboradores, 2010). Reduzca pronto y con imagen antes y después: radiografía en 2 proyecciones, técnica biomecánica de primera elección y sedación solo si falla el intento (fuente: Van Gastel ML y colaboradores, 2026). El cabestrillo prolongado no cambia el pronóstico: en la cohorte sueca la inmovilización inicial no modificó la recidiva (fuente: Hovelius L y colaboradores, 2008) y la guía de 2026 propone 1 semana según necesidad (fuente: Van Gastel ML y colaboradores, 2026). En jóvenes la luxación se repite: 55,7 % a los 2 años en pacientes de 15 a 35 años tratados sin cirugía (fuente: Robinson CM y colaboradores, 2006); en ensayos aleatorizados agrupados, 6,3 % con estabilización quirúrgica frente a 46,6 % con cabestrillo (fuente: Belk JW y colaboradores, 2023). Después de los 40 años el problema cambia: pesan más el manguito y el nervio que la recidiva (fuente: Toolanen G y colaboradores, 1993; Pevny T y colaboradores, 1998). Antes de operar se mide el hueso (glenoides y Hill-Sachs): de eso depende elegir Bankart, con o sin remplissage, o Latarjet (fuente: Barrow AE y colaboradores, 2022; Di Giacomo G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La luxación glenohumeral anterior ocurre cuando la cabeza del húmero sale de la glenoides y queda por delante del reborde glenoideo. Es el tipo de luxación más frecuente y suele nacer de una lesión traumática (fuente: Braun C y colaboradores, 2019). Un matiz que ordena el estudio: no todo hombro inestable es un hombro luxado. Gerber y Nyffeler clasifican la inestabilidad según cómo y por qué aparece. La dinámica es la que nos ocupa: arranca con un traumatismo y detrás puede haber daño capsulolabral, hiperlaxitud o un defecto definido del reborde.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estática no da la clínica clásica de inestabilidad, se acompaña de patología del manguito o de artrosis y se reconoce en la imagen más que en la exploración. La voluntaria va en un grupo propio, porque es el paciente quien la produce a voluntad (fuente: Gerber C y colaboradores, 2002). Este capítulo trata la dinámica, traumática y anterior. Luxación primaria: el primer episodio traumático. Subluxación: la cabeza se desplaza sin salir por completo de la glenoides. Inestabilidad recurrente: episodios repetidos; es el problema dominante después de una luxación primaria en pacientes jóvenes tratados sin cirugía (fuente: Robinson CM y colaboradores, 2006).</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Una luxación primaria puede cambiar la calidad de vida, el trabajo y el deporte, y tiene un costo social alto: la guía de 2026 cita una estimación media de 6.914, 5.284 y 4.061 euros para la 1.ª, la 2.ª y la 3.ª luxación tratadas sin cirugía (fuente: Van Gastel ML y colaboradores, 2026). Por eso la pregunta clínica real no es solo cómo reducir, sino quién se va a volver a luxar y qué hacer para evitarlo. Con esto cerramos definición. Sigamos con epidemiología.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En 8.940 luxaciones de hombro (de cualquier dirección) registradas en urgencias de Estados Unidos entre 2002 y 2006, la incidencia fue de 23,9 por 100.000 personas-año (fuente: Zacchilli MA y colaboradores, 2010). La guía neerlandesa de 2026 resume el rango de la literatura en 12 a 26 por 100.000 personas-año (fuente: Van Gastel ML y colaboradores, 2026). El varón pesa más: 71,8 % de los casos, con una incidencia de 34,90 por 100.000 y una razón de tasas de 2,64 frente a las mujeres (fuente: Zacchilli MA y colaboradores, 2010). La edad: el máximo está entre los 20 y los 29 años, con 47,8 por 100.000, y 46,8 % de todas las luxaciones ocurren entre los 15 y los 29 años (fuente: Zacchilli MA y colaboradores, 2010). No es solo cosa de jóvenes: en pacientes de más de 50 años, un estudio de base poblacional estimó 28,8 por 100.000 personas-año, más que lo descrito antes (fuente: Smartt AA y colaboradores, 2022). La caída explica 58,8 % de los casos; 47,7 % ocurre en casa y 48,3 % durante deporte o recreación (fuente: Zacchilli MA y colaboradores, 2010). La guía de 2026 agrega el patrón por sexo: en varones predomina el deporte o la recreación y en mujeres el hogar (fuente: Van Gastel ML y colaboradores, 2026). Sin dato verificable: no encontramos una cifra nacional publicada y abierta que podamos citar. Use las anteriores como referencia y no las extrapole sin decirlo.</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«Incidencia de luxación de hombro según el grupo» muestra lo siguiente. Total, Estados Unidos: 23.9 por 100.000 personas-año (fuente: Zacchilli MA y colaboradores, 2010). Varones: 34.9 por 100.000 personas-año (fuente: Zacchilli MA y colaboradores, 2010). 20 a 29 años: 47.8 por 100.000 personas-año (fuente: Zacchilli MA y colaboradores, 2010). Mayores de 50 años (base poblacional): 28.8 por 100.000 personas-año (fuente: Smartt AA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«Frecuencia de la luxación: lo que dicen los estudios» tiene 4 columnas: Estudio, Población, Resultado principal, Fuente. Fila 1: Estudio, Zacchilli 2010; Población, Vigilancia nacional de urgencias de Estados Unidos, 8.940 luxaciones; Resultado principal, 23,9 por 100.000 personas-año; 71,8 % varones; pico a los 20-29 años; Fuente, (fuente: Zacchilli MA y colaboradores, 2010). Fila 2: Estudio, Guía neerlandesa 2026; Población, Resumen de la literatura; Resultado principal, 12 a 26 por 100.000 personas-año; Fuente, (fuente: Van Gastel ML y colaboradores, 2026). Fila 3: Estudio, Smartt 2022; Población, 179 pacientes mayores de 50 años, base poblacional; Resultado principal, 28,8 por 100.000 personas-año; Fuente, (fuente: Smartt AA y colaboradores, 2022). (fuente: Zacchilli MA y colaboradores, 2010) (fuente: Van Gastel ML y colaboradores, 2026) (fuente: Smartt AA y colaboradores, 2022). Con esto cerramos epidemiología. Sigamos con mecanismo de lesión y patoanatomía.</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y patoanatomía. La cabeza sale por delante y por abajo cuando una fuerza lleva el brazo a la posición de riesgo: abducción, rotación externa y extensión horizontal (descripción clásica / opinión experta). Es la misma posición en la que se estudia cuánto contacto queda entre la cabeza y la glenoides (fuente: Yamamoto N y colaboradores, 2007). Las causas dominantes son la caída y el golpe directo (fuente: Van Gastel ML y colaboradores, 2026); en la serie de urgencias, 58,8 % fue por caída (fuente: Zacchilli MA y colaboradores, 2010). Lado glenoideo. La lesión de Bankart es el despegue del labrum anteroinferior, con daño de cápsula y ligamentos, situado bajo el ecuador glenoideo. El hombro queda inestable hacia delante porque falla el tope que ofrece el labrum y se debilita el mecanismo por el cual el manguito aprieta la cabeza contra la cavidad (fuente: Tupe RN y colaboradores, 2023). StatPearls estima que entre 87 % y 100 % de las primeras luxaciones anteriores traen un Bankart (fuente: Tupe RN y colaboradores, 2023); en el metaanálisis de Rutgers fue 67 % en conjunto y 59 % tras la primera luxación (fuente: Rutgers C y colaboradores, 2022). Las dos cifras discrepan y dependen de cómo se midió (artroscopia, RM o TC) y de la población.</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Lado humeral. La cabeza se impacta contra el borde anterior de la glenoides y deja una muesca posterolateral: la lesión de Hill-Sachs (descripción clásica). Estuvo presente en 69 % de los hombros agrupados (fuente: Rutgers C y colaboradores, 2022) y se veía en la radiografía de 54 % de 185 luxaciones primarias de la serie sueca (fuente: Hovelius L y colaboradores, 1996). Hueso glenoideo. El Bankart óseo, un fragmento del reborde, apareció en 13 % (fuente: Rutgers C y colaboradores, 2022). Otras lesiones. Tras la primera luxación, HAGL en 4 %, ALPSA en 16 %, SLAP en 27 % y rotura del manguito en 7 % (fuente: Rutgers C y colaboradores, 2022). Nervio y manguito. Un déficit neurológico tras la reducción en 13,5 % y una rotura del manguito o fractura del troquiter en 33,4 % (fuente: Robinson CM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Cada episodio puede agrandar las lesiones: el Hill-Sachs estuvo en 85 % de las luxaciones recurrentes frente a 71 % de las primeras, y el Bankart en 66 % frente a 59 % (fuente: Rutgers C y colaboradores, 2022). Por eso la primera luxación es la mejor oportunidad para prevenir la inestabilidad crónica. Con esto cerramos mecanismo de lesión y patoanatomía. Sigamos con anatomía: lo que sostiene el hombro y lo que se arriesga al operar.</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lo que sostiene el hombro y lo que se arriesga al operar. El hombro tiene el mayor arco de movimiento del cuerpo y paga con estabilidad. Lo sostienen restricciones estáticas (cápsula y labrum, superficies articulares, presión intraarticular) y dinámicas (los músculos), que trabajan juntas; en el modelo cadavérico de McMahon y Lee, los propios músculos incluso pudieron contribuir a la luxación (fuente: McMahon PJ y colaboradores, 2002). Labrum. Rodea todo el borde glenoideo como un anillo de fibrocartílago y agranda la cavidad: según los datos de Saha recogidos en StatPearls, suma 75 % a la superficie en sentido vertical y 57 % en sentido horizontal (fuente: Tupe RN y colaboradores, 2023). Cápsula y ligamento glenohumeral inferior. La porción anteroinferior es la que cede en la luxación anterior (fuente: Tupe RN y colaboradores, 2023) y la que el Bankart reinserta y plica con anclajes (fuente: Do A y colaboradores, 2025). Manguito. Comprime la cabeza contra la glenoides (compresión por concavidad) (fuente: Tupe RN y colaboradores, 2023); por eso la rehabilitación entrena la coordinación y la propiocepción del manguito (fuente: Van Gastel ML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Subescapular. Es el plano que el Latarjet abre con un split en el sentido de sus fibras (fuente: Malavolta EA y colaboradores, 2023). Las láminas de Gray (dominio público) muestran la cápsula anterior con la coracoides y la fosa glenoidea con su reborde: sirven para orientarse, no para medir. Nervio musculocutáneo. Puede penetrar en el coracobraquial apenas 2,5 cm distal a la punta de la coracoides; un separador colocado con fuerza bajo el tendón conjunto puede dejar una neuropraxia (fuente: Jaeger M y colaboradores, 2026). Nervio axilar. Se protege cuidando dónde se apoyan los separadores bajo el deltoides (fuente: Jaeger M y colaboradores, 2026). Nervio supraescapular. Está cerca de pasos clave del Latarjet (fuente: Vervaecke AJ y colaboradores, 2026). Vena cefálica. Se preserva en el surco deltopectoral (fuente: Jaeger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«Estructura, función y por qué importa» tiene 5 columnas: Estructura, Qué hace, Qué le pasa en la luxación, Por qué importa al operar, Fuente. Fila 1: Estructura, Labrum anteroinferior; Qué hace, Profundiza la glenoides y hace de tope; Qué le pasa en la luxación, Se desprende (Bankart); Por qué importa al operar, Se reinserta con anclajes en el Bankart; Fuente, (fuente: Tupe RN y colaboradores, 2023; Do A y colaboradores, 2025). Fila 2: Estructura, Cápsula anteroinferior; Qué hace, Restricción estática; Qué le pasa en la luxación, Se elonga o se desinserta; Por qué importa al operar, Se plica al reparar; Fuente, (fuente: Tupe RN y colaboradores, 2023; Do A y colaboradores, 2025). Fila 3: Estructura, Manguito rotador; Qué hace, Compresión por concavidad; restricción dinámica; Qué le pasa en la luxación, Puede romperse, sobre todo en mayores; Por qué importa al operar, Se valora antes de atribuir debilidad a dolor; Fuente, (fuente: Pevny T y colaboradores, 1998; Robinson CM y colaboradores, 2012; Tupe RN y colaboradores, 2023). Fila 4: Estructura, Reborde glenoideo; Qué hace, Superficie de apoyo de la cabeza; Qué le pasa en la luxación, Puede fracturarse o desgastarse; Por qué importa al operar, Su pérdida cambia la técnica; Fuente, (fuente: Shaha JS y colaboradores, 2015; Rutgers C y colaboradores, 2022). Fila 5: Estructura, Nervio axilar; Qué hace, Inerva deltoides y redondo menor; Qué le pasa en la luxación, Pérdida axonal frecuente por EMG: el más afectado; Por qué importa al operar, Proteger con los separadores; Fuente, (fuente: Jaeger M y colaboradores, 2026; Visser CP y colaboradores, 1999). Fila 6: Estructura, Nervio musculocutáneo; Qué hace, Inerva coracobraquial, bíceps y braquial; Qué le pasa en la luxación, No es el nervio que más sufre en la luxación (el axilar lo es); Por qué importa al operar, Riesgo con separación bajo el tendón conjunto; Fuente, (fuente: Jaeger M y colaboradores, 2026; Visser CP y colaboradores, 1999). (fuente: Pevny T y colaboradores, 1998) (fuente: Robinson CM y colaboradores, 2012) (fuente: Shaha JS y colaboradores, 2015) (fuente: Tupe RN y colaboradores, 2023) (fuente: Rutgers C y colaboradores, 2022) (fuente: Do A y colaboradores, 2025) (fuente: Jaeger M y colaboradores, 2026) (fuente: Visser CP y colaboradores, 1999). Con esto cerramos anatomía: lo que sostiene el hombro y lo que se arriesga al operar. Sigamos con patrones de lesión: qué se encuentra en el hombro luxado.</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patrones de lesión: qué se encuentra en el hombro luxado. Rutgers y colaboradores reunieron 22 estudios y 1.920 hombros con luxación anterior traumática (fuente: Rutgers C y colaboradores, 2022). Las lesiones más frecuentes fueron el Hill-Sachs y el Bankart; en las luxaciones recurrentes ambos eran más frecuentes que en las primeras (fuente: Rutgers C y colaboradores, 2022). Entre los estudios hay mucha dispersión, así que estas cifras orientan y no predicen lo que tendrá un paciente concreto (fuente: Rutgers C y colaboradores, 2022). Un Hill-Sachs o un Bankart ya presentes en la primera luxación empujan a pensar en estabilizar pronto, antes de que crezcan; es una deducción de nivel IV y no una regla (fuente: Rutgers C y colaboradores, 2022). El Hill-Sachs también depende del tipo de episodio: estuvo en 82 % de las luxaciones completas y en 54 % de las subluxaciones (fuente: Rutgers C y colaboradores, 2022). Descripción docente de los patrones (clásica, sin cifras): ALPSA es el labrum desplazado hacia medial sobre el cuello glenoideo con periostio intacto; HAGL es la avulsión humeral del ligamento glenohumeral inferior; Perthes es un Bankart no desplazado; SLAP compromete la inserción del bíceps en el labrum superior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«Hill-Sachs y Bankart según el tipo de episodio» muestra lo siguiente. Hill-Sachs en primera luxación: 71 por ciento (fuente: Rutgers C y colaboradores, 2022). Hill-Sachs en luxación recurrente: 85 por ciento (fuente: Rutgers C y colaboradores, 2022). Bankart en primera luxación: 59 por ciento (fuente: Rutgers C y colaboradores, 2022). Bankart en luxación recurrente: 66 por ciento (fuente: Rutgers C y colaboradores, 2022). Hill-Sachs en luxación completa: 82 por ciento (fuente: Rutgers C y colaboradores, 2022). Hill-Sachs en subluxación: 54 por ciento (fuente: Rutgers C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«Prevalencia de las lesiones asociadas, primera luxación frente a recurrente» tiene 5 columnas: Lesión, Primera luxación, Recurrente, Diferencia, Fuente. Fila 1: Lesión, Hill-Sachs; Primera luxación, 71 %; Recurrente, 85 %; Diferencia, Significativa; Fuente, (fuente: Rutgers C y colaboradores, 2022). Fila 2: Lesión, Bankart; Primera luxación, 59 %; Recurrente, 66 %; Diferencia, Significativa; Fuente, (fuente: Rutgers C y colaboradores, 2022). Fila 3: Lesión, Bankart óseo; Primera luxación, 12 %; Recurrente, 17 %; Diferencia, No significativa; Fuente, (fuente: Rutgers C y colaboradores, 2022). Fila 4: Lesión, ALPSA; Primera luxación, 16 %; Recurrente, 22 %; Diferencia, No significativa; Fuente, (fuente: Rutgers C y colaboradores, 2022). Fila 5: Lesión, HAGL; Primera luxación, 4 %; Recurrente, 1 %; Diferencia, No significativa; Fuente, (fuente: Rutgers C y colaboradores, 2022). Fila 6: Lesión, SLAP; Primera luxación, 27 %; Recurrente, 28 %; Diferencia, No significativa; Fuente, (fuente: Rutgers C y colaboradores, 2022). Fila 7: Lesión, Rotura de manguito (parcial o completa); Primera luxación, 7 %; Recurrente, 14 %; Diferencia, No significativa; Fuente, (fuente: Rutgers C y colaboradores, 2022). (fuente: Rutgers C y colaboradores, 2022). Con esto cerramos patrones de lesión: qué se encuentra en el hombro luxado. Sigamos con biomecánica del hueso: glenoides, hill-sachs y glenoid track.</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del hueso: glenoides, hill-sachs y glenoid track. La estabilidad ósea depende de dos defectos que se influyen entre sí: cuánta glenoides falta y qué tan grande y bien orientada es la muesca de la cabeza. El glenoid track es la manera de medirlos juntos. Imagine el brazo elevándose: la glenoides va apoyándose en zonas cada vez más altas y laterales de la cara posterior de la cabeza, y la suma de esos apoyos forma una franja, el track (fuente: Yamamoto N y colaboradores, 2007). En 9 hombros de cadáver, el borde medial de esa banda quedó a 18,4 ± 2,5 mm medial a la huella del manguito, equivalente a 84 ± 14 % del ancho de la glenoides (fuente: Yamamoto N y colaboradores, 2007); en la práctica se usa un valor fijo de 83 % (fuente: Itoi E y colaboradores, 2024). Un Hill-Sachs que sobrepasa ese borde medial se engancha en el reborde y puede luxar: es off-track. Si queda dentro de la banda, es on-track (fuente: Yamamoto N y colaboradores, 2007). Cadáver. Un defecto de al menos 21 % de la longitud glenoidea (6,8 mm) reducía la estabilidad con el brazo en abducción y rotación interna después de reparar el Bankart; con rotación externa, el tamaño del defecto no cambió de forma significativa la estabilidad (fuente: Itoi E y colaboradores, 2000). Cada centímetro de defecto costó 25 grados de rotación externa (fuente: Itoi E y colaboradores, 2000). Cohorte. El umbral clásico de pérdida crítica es 20 % a 25 %, pero en 72 pacientes con Bankart artroscópico aislado la falla fue 7,3 % con menos de 20 % de pérdida y 27,8 % en el cuartil con más pérdida; con más de 13,5 % los puntajes WOSI ya eran de mal resultado aunque no hubiera recidiva (fuente: Shaha JS y colaboradores, 2015). Distancia a la luxación (DTD). En 188 pacientes on-track operados con Bankart artroscópico, 15,4 % se reluxó; por debajo de 10 mm de DTD el riesgo creció de forma exponencial, y en deportistas de colisión la falla se mantuvo por encima de 12,3 % hasta una DTD de 24 mm (fuente: Barrow AE y colaboradores, 2022). El glenoid track aborda solo uno de los factores de recidiva, el óseo; hay que sumar edad, deporte y laxitud (fuente: Itoi E y colaboradores, 2024). Para Moroder y colaboradores tiene dos puntos débiles: exige localizar la inserción del manguito, que no siempre se ve bien, e ignora la laxitud del paciente; por eso su capacidad de predecir la recidiva no se ha reproducido de forma uniforme (fuente: Moroder P y colaboradores, 2025). Úselo como guía, no como regla.</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«Falla del Bankart artroscópico aislado según la pérdida glenoidea» muestra lo siguiente. Menos de 20 % de pérdida (cuartiles 1 a 3): 7.3 % de luxación recurrente (fuente: Shaha JS y colaboradores, 2015). 20 % o más de pérdida (cuartil 4): 27.8 % de luxación recurrente (fuente: Shaha JS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«Cifras de hueso que se citan en la decisión» tiene 4 columnas: Concepto, Valor, Qué significa, Fuente. Fila 1: Concepto, Defecto glenoideo en cadáver; Valor, 21 % de la longitud (6,8 mm); Qué significa, Reduce la estabilidad tras Bankart con abducción y rotación interna; Fuente, (fuente: Itoi E y colaboradores, 2000). Fila 2: Concepto, Pérdida crítica clásica; Valor, 20 % a 25 %; Qué significa, Límite tradicional para tratar el hueso en la primera operación; Fuente, (fuente: Shaha JS y colaboradores, 2015). Fila 3: Concepto, Pérdida que ya empeora el resultado; Valor, 13,5 %; Qué significa, Mal resultado funcional aun sin recidiva en Bankart aislado; Fuente, (fuente: Shaha JS y colaboradores, 2015). Fila 4: Concepto, Borde medial del glenoid track; Valor, 83 % del ancho de la glenoides (valor fijo); Qué significa, Hill-Sachs que lo sobrepasa es off-track; Fuente, (fuente: Yamamoto N y colaboradores, 2007; Itoi E y colaboradores, 2024). Fila 5: Concepto, Distancia a la luxación; Valor, Menos de 10 mm; Qué significa, Riesgo de falla que crece de forma exponencial; Fuente, (fuente: Barrow AE y colaboradores, 2022). (fuente: Barrow AE y colaboradores, 2022) (fuente: Shaha JS y colaboradores, 2015) (fuente: Yamamoto N y colaboradores, 2007) (fuente: Itoi E y colaboradores, 2024) (fuente: Itoi E y colaboradores, 2000). Con esto cerramos biomecánica del hueso: glenoides, hill-sachs y glenoid track. Sigamos con clasificación: cuatro capas y un puntaje de riesgo.</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cuatro capas y un puntaje de riesgo. Para la luxación anterior traumática no existe una sola clasificación aceptada; se la describe por capas. La primera es la de Gerber y Nyffeler (estática, dinámica o voluntaria) (fuente: Gerber C y colaboradores, 2002). La segunda es el tipo de episodio (primaria, subluxación o recurrente). La tercera es el patrón de lesión: Bankart, Bankart óseo, ALPSA, HAGL, Hill-Sachs y fractura del troquiter. La cuarta es el hueso: on-track u off-track y pérdida glenoidea. Una quinta herramienta no clasifica: estima el riesgo de fracaso del Bankart, y es el puntaje ISIS. Balg y Boileau estudiaron 131 pacientes con inestabilidad recurrente operados con Bankart artroscópico y anclajes; 14,5 % recidivó a los 31,2 meses de media (fuente: Balg F y colaboradores, 2007). Los factores de riesgo que integraron en un puntaje de 10 puntos fueron la edad menor de 20 años, el deporte competitivo o de contacto o con esfuerzo por encima de la cabeza, la hiperlaxitud, el Hill-Sachs visible en la radiografía AP en rotación externa y la pérdida del contorno esclerótico glenoideo inferior (fuente: Balg F y colaboradores, 2007). Con más de 6 puntos el riesgo de recidiva fue 70 %, y los autores sugirieron Latarjet para ese grupo (fuente: Balg F y colaboradores, 2007). Los puntos de cada ítem están en el artículo original. Una revisión posterior reunió estudios con seguimiento de 2 años o más: con menos de 4 puntos la recidiva fue 6,3 % y con 4 o más, 26,0 %; por eso el umbral original de 6 puntos pudo ser demasiado alto (fuente: Rosenberg SI y colaboradores, 2021). El Glenoid Track Instability Management Score reemplaza los ítems radiográficos del ISIS por la TC: on-track vale 0 puntos y off-track 4 (fuente: Di Giacomo G y colaboradores, 2020). Con el mismo corte de 4 puntos, el GTIMS indicó Latarjet en 14,3 % de 189 pacientes, y el ISIS habría indicado 33 Latarjets más (fuente: Di Giacomo G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«Recidiva tras Bankart artroscópico según el puntaje ISIS» muestra lo siguiente. Menos de 4 puntos (revisión sistemática): 6.3 % de recidiva (fuente: Rosenberg SI y colaboradores, 2021). 4 puntos o más (revisión sistemática): 26 % de recidiva (fuente: Rosenberg SI y colaboradores, 2021). Más de 6 puntos (cohorte original): 70 % de recidiva (fuente: Balg F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«Los cinco factores que componen el ISIS (puntaje total de 10 puntos)» tiene 3 columnas: Factor, Dónde se mide, Fuente. Fila 1: Factor, Edad menor de 20 años al operar; Dónde se mide, Historia; Fuente, (fuente: Balg F y colaboradores, 2007). Fila 2: Factor, Deporte competitivo o de contacto, o con esfuerzo sobre la cabeza; Dónde se mide, Historia; Fuente, (fuente: Balg F y colaboradores, 2007). Fila 3: Factor, Hiperlaxitud del hombro; Dónde se mide, Examen físico; Fuente, (fuente: Balg F y colaboradores, 2007). Fila 4: Factor, Hill-Sachs visible en la AP en rotación externa; Dónde se mide, Radiografía; Fuente, (fuente: Balg F y colaboradores, 2007). Fila 5: Factor, Pérdida del contorno esclerótico glenoideo inferior; Dónde se mide, Radiografía; Fuente, (fuente: Balg F y colaboradores, 2007). (fuente: Balg F y colaboradores, 2007). Con esto cerramos clasificación: cuatro capas y un puntaje de riesgo. Sigamos con diagnóstico en la urgencia.</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en la urgencia. Historia (práctica habitual / opinión experta): mecanismo, si es la primera vez, mano dominante, deporte y ocupación. Preguntar por luxaciones previas importa porque el riesgo de recidiva baja con el tiempo desde la primera y sube con la edad joven (fuente: Olds M y colaboradores, 2015). Examen neurovascular antes de cualquier maniobra. Registre el pulso radial y la función del nervio axilar (sensibilidad sobre el deltoides lateral y contracción del deltoides, práctica habitual / opinión experta). En 77 pacientes estudiados con EMG, 48 % tuvo pérdida axonal y el axilar fue el más afectado, 42 % (fuente: Visser CP y colaboradores, 1999). En 3.633 pacientes consecutivos, 13,5 % tenía déficit neurológico tras la reducción (fuente: Robinson CM y colaboradores, 2012). La lesión vascular sigue siendo una complicación rara (fuente: Van Gastel ML y colaboradores, 2026). Imagen antes de reducir. La guía de 2026 recomienda radiografía en mínimo 2 proyecciones ortogonales, antes y después de reducir, y TC si persiste la duda (fuente: Van Gastel ML y colaboradores, 2026). Reducir pronto: el espasmo muscular, el estiramiento de partes blandas y la presión sobre el paquete neurovascular empeoran mientras el hombro sigue fuera (fuente: Van Gastel ML y colaboradores, 2026). En el ensayo BRASD se excluyó a quienes llevaban más de 24 horas luxados por el mayor riesgo de fracaso (fuente: Baden DN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Mayores de 40 años: la debilidad suele ser manguito o nervio, no solo dolor (fuente: Toolanen G y colaboradores, 1993; Pevny T y colaboradores, 1998). En una serie de 65 pacientes mayores de 40 años, 36 de 55 tenían lesión del nervio axilar o del plexo por EMG y 24 de 63 tenían lesión del manguito por ecografía (fuente: Toolanen G y colaboradores, 1993). Recuperación neurológica: la EMG y la fuerza casi se normalizaron, pero los hombros con lesión del axilar o del supraescapular funcionaron peor; la mayor edad y un hematoma ensombrecen el pronóstico (fuente: Visser CP y colaboradores, 1999). EMG: no es de rutina; si hay paresia grave, se pide a las 3 semanas (fuente: Visser CP y colaboradores, 1999).</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buscar, cuándo y por qué» tiene 4 columnas: Qué se busca, Cuándo, Qué significa, Fuente. Fila 1: Qué se busca, Pulso radial y perfusión; Cuándo, Antes y después de reducir; Qué significa, La lesión vascular es rara pero grave; se documenta siempre; Fuente, (fuente: Van Gastel ML y colaboradores, 2026). Fila 2: Qué se busca, Función del nervio axilar; Cuándo, Antes y después de reducir; Qué significa, Déficit neurológico en 13,5 %; pérdida axonal en 48 % por EMG; Fuente, (fuente: Robinson CM y colaboradores, 2012; Visser CP y colaboradores, 1999). Fila 3: Qué se busca, Radiografía en 2 proyecciones; Cuándo, Antes y después de reducir; Qué significa, 15 % de las fracturas solo se ven después; Fuente, (fuente: Van Gastel ML y colaboradores, 2026). Fila 4: Qué se busca, TC; Cuándo, Si persiste la duda o falla el primer intento; Qué significa, Define fracturas y hueso; Fuente, (fuente: Van Gastel ML y colaboradores, 2026). Fila 5: Qué se busca, Manguito (ecografía o RM); Cuándo, Más de 40 años o debilidad persistente; Qué significa, Lesión del manguito en más de la mitad de los hombros luxados; Fuente, (fuente: Van Gastel ML y colaboradores, 2026; Toolanen G y colaboradores, 1993). Fila 6: Qué se busca, EMG; Cuándo, A las 3 semanas, solo si hay paresia grave; Qué significa, No es de rutina; Fuente, (fuente: Visser CP y colaboradores, 1999). (fuente: Van Gastel ML y colaboradores, 2026) (fuente: Toolanen G y colaboradores, 1993) (fuente: Robinson CM y colaboradores, 2012) (fuente: Visser CP y colaboradores, 1999). Con esto cerramos diagnóstico en la urgencia. Sigamos con examen físico y maniobras.</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y maniobras. El examen busca dos cosas: confirmar que la inestabilidad es anterior y estimar la laxitud. Las pruebas más usadas son la aprensión, la recolocación y la sorpresa, más el cajón anterior. Ninguna es perfecta, y los datos salen de series pequeñas. Aprensión (práctica habitual): hombro en abducción y rotación externa progresivas; es positiva cuando aparece la sensación de que se va a salir. Farber y colaboradores mostraron que el criterio de aprensión es mejor que el de dolor (fuente: Farber AJ y colaboradores, 2006). Recolocación: con la maniobra anterior, una fuerza posterior sobre la cabeza alivia la aprensión. Sensibilidad de 81 % y especificidad de 92 % en 363 pacientes con examen y artroscopia, 46 de ellos con inestabilidad anterior traumática (fuente: Farber AJ y colaboradores, 2006). Sorpresa: con la recolocación, se retira la fuerza posterior y la aprensión reaparece. En la serie de Lo fue la más exacta: sensibilidad de 63,89 % y especificidad de 98,91 % (fuente: Lo IK y colaboradores, 2004). Cajón anterior: factible en consulta en 87 % de los pacientes; si reproduce los síntomas de inestabilidad, sensibilidad de 53 % y especificidad de 85 % (fuente: Farber AJ y colaboradores, 2006). Combinadas: si hay aprensión en las 3 pruebas, el valor predictivo positivo fue 93,6 % y el negativo 71,9 % (fuente: Lo IK y colaboradores, 2004). Que la recolocación mejore la aprensión o el dolor aportó poco (fuente: Lo IK y colaboradores, 2004). Las pruebas son específicas pero no sensibles: un resultado positivo ayuda mucho, uno negativo no descarta (fuente: Farber AJ y colaboradores, 2006). Según una revisión sistemática con metaanálisis, ninguna maniobra aislada basta para un diagnóstico seguro, y sumar varias apenas añade exactitud (fuente: Hegedus EJ y colaboradores, 2012). Por eso el diagnóstico de inestabilidad se arma con historia, mecanismo, examen e imagen. Mida también la laxitud y examine el hombro contralateral (práctica habitual / opinión experta). El hombro contralateral sirve además para individualizar el glenoid track con la extensión horizontal activa (fuente: Itoi E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«Sensibilidad y especificidad de las pruebas de inestabilidad anterior» muestra lo siguiente. Aprensión: sensibilidad 72 por ciento y especificidad 96 por ciento (fuente: Farber AJ y colaboradores, 2006). Recolocación: sensibilidad 81 por ciento y especificidad 92 por ciento (fuente: Farber AJ y colaboradores, 2006). Cajón anterior: sensibilidad 53 por ciento y especificidad 85 por ciento (fuente: Farber AJ y colaboradores, 2006). Sorpresa: sensibilidad 63.9 por ciento y especificidad 98.9 por ciento (fuente: Lo IK y colaboradores, 2004).</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«Pruebas de inestabilidad anterior: rendimiento publicado» tiene 5 columnas: Prueba, Sensibilidad, Especificidad, Dato adicional, Fuente. Fila 1: Prueba, Aprensión; Sensibilidad, 72 %; Especificidad, 96 %; Dato adicional, Razón de verosimilitud positiva de 20,2; Fuente, (fuente: Farber AJ y colaboradores, 2006). Fila 2: Prueba, Recolocación; Sensibilidad, 81 %; Especificidad, 92 %; Dato adicional, Razón de verosimilitud positiva de 10,4; Fuente, (fuente: Farber AJ y colaboradores, 2006). Fila 3: Prueba, Cajón anterior con síntomas; Sensibilidad, 53 %; Especificidad, 85 %; Dato adicional, Razón de verosimilitud positiva de 3,6; Fuente, (fuente: Farber AJ y colaboradores, 2006). Fila 4: Prueba, Sorpresa; Sensibilidad, 63,89 %; Especificidad, 98,91 %; Dato adicional, La más exacta de las 3 en la serie de Lo; Fuente, (fuente: Lo IK y colaboradores, 2004). (fuente: Farber AJ y colaboradores, 2006) (fuente: Lo IK y colaboradores, 2004). Con esto cerramos examen físico y maniobras. Sigamos con imágenes: radiografía, ecografía, tc y rm.</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radiografía, ecografía, tc y rm. Primero la radiografía: confirma la luxación, muestra fracturas y luego demuestra que la reducción se logró. Lo mínimo son 2 proyecciones, casi siempre AP y escapular en Y; con la AP sola se identifica hasta 88 % de las alteraciones postraumáticas, y la Y aclara la dirección cuando la cabeza no queda superpuesta a la glenoides (fuente: Van Gastel ML y colaboradores, 2026). La imagen posterior a la reducción es obligatoria: 15 % de las fracturas halladas allí no se veían en la previa (fuente: Van Gastel ML y colaboradores, 2026). Ecografía. Aquí las fuentes discrepan y conviene dar las dos. Un metaanálisis de 10 estudios y 1.836 evaluaciones halló sensibilidad de 100 % y especificidad de 100 % para la luxación, y de 96,8 % y 99,7 % para las fracturas asociadas (fuente: Gottlieb M y colaboradores, 2022). La guía de 2026 acepta que la ecografía detecta la luxación (sensibilidad y especificidad de 100 % en una cohorte de 65 pacientes) pero no la considera sustituto de la radiografía, porque dejó sin detectar 48 % de las fracturas (fuente: Van Gastel ML y colaboradores, 2026). Regla práctica: la ecografía puede confirmar la reducción o la luxación, pero ante cualquier duda de fractura, radiografía. Las radiografías simples no midieron bien la pérdida glenoidea: fueron exactas en 0 de 4 estudios, frente a 6 de 7 para la TC 2D, 8 de 10 para la TC 3D y 4 de 4 para la RM 3D (fuente: Walter WR y colaboradores, 2019). El método del círculo de mejor ajuste dio mediciones confiables (fuente: Walter WR y colaboradores, 2019). Un metaanálisis de 11 estudios y 492 hombros no halló diferencia entre RM y TC en la medición de la pérdida glenoidea (diferencia media −0,05; IC 95 % −0,26 a 0,15), de modo que la RM puede bastar (fuente: Mendes Junqueira de Barros E y colaboradores, 2026). Para clasificar on-track u off-track, Itoi y colaboradores consideran la TC 3D la referencia, aunque el interés se desplaza hacia la RM para evitar radiación y su método aún se está afinando (fuente: Itoi E y colaboradores, 2024). Un metaanálisis de 53 artículos y 5.487 pacientes mostró que la artro-RM es sensible y específica para Bankart (0,94 y 0,99), Hill-Sachs (0,94 y 0,89) y labrum anterior (0,91 y 0,96), y que rinde menos en el manguito de espesor parcial (0,67 y 0,92) (fuente: Elbadry M y colaboradores, 2025). Con 3 teslas, la RM sin contraste fue algo menos sensible (0,83) que la artro-RM 2D neutra (0,87) para lesiones anteriores del labrum, sin significación estadística, y la artro-RM 3D isotrópica (0,95) y en ABER (0,94) mejoraron la sensibilidad (fuente: Ajuied A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«Exactitud de la artro-RM y de la ecografía según lo que se busca» muestra lo siguiente. Artro-RM: Bankart: sensibilidad 94 por ciento y especificidad 99 por ciento (fuente: Elbadry M y colaboradores, 2025). Artro-RM: Hill-Sachs: sensibilidad 94 por ciento y especificidad 89 por ciento (fuente: Elbadry M y colaboradores, 2025). Artro-RM: labrum anterior: sensibilidad 91 por ciento y especificidad 96 por ciento (fuente: Elbadry M y colaboradores, 2025). Artro-RM: manguito completo: sensibilidad 97 por ciento y especificidad 99 por ciento (fuente: Elbadry M y colaboradores, 2025). Artro-RM: manguito parcial: sensibilidad 67 por ciento y especificidad 92 por ciento (fuente: Elbadry M y colaboradores, 2025). Ecografía: luxación: sensibilidad 100 por ciento y especificidad 100 por ciento (fuente: Gottlieb M y colaboradores, 2022). Ecografía: fracturas asociadas: sensibilidad 96.8 por ciento y especificidad 99.7 por ciento (fuente: Gottlieb M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estudio pedir y qué esperar» tiene 4 columnas: Estudio, Para qué, Rendimiento publicado, Fuente. Fila 1: Estudio, Radiografía AP y vista Y; Para qué, Confirmar luxación y descartar fractura; Rendimiento publicado, La AP detecta hasta 88 % de las anomalías postraumáticas; Fuente, (fuente: Van Gastel ML y colaboradores, 2026). Fila 2: Estudio, Radiografía tras reducir; Para qué, Verificar la reducción y fracturas nuevas; Rendimiento publicado, 15 % de las fracturas solo se ven después; Fuente, (fuente: Van Gastel ML y colaboradores, 2026). Fila 3: Estudio, Ecografía; Para qué, Luxación y reducción; Rendimiento publicado, Sensibilidad y especificidad de 100 % para la luxación; no sustituye a la radiografía; Fuente, (fuente: Van Gastel ML y colaboradores, 2026; Gottlieb M y colaboradores, 2022). Fila 4: Estudio, TC o RM; Para qué, Medir la pérdida glenoidea; Rendimiento publicado, TC 2D exacta en 6 de 7 estudios; RM 3D en 4 de 4; radiografías en 0 de 4; Fuente, (fuente: Walter WR y colaboradores, 2019). Fila 5: Estudio, Artro-RM; Para qué, Bankart, Hill-Sachs, labrum; Rendimiento publicado, Sensibilidad de 0,94 para Bankart y para Hill-Sachs; Fuente, (fuente: Elbadry M y colaboradores, 2025). (fuente: Van Gastel ML y colaboradores, 2026) (fuente: Gottlieb M y colaboradores, 2022) (fuente: Walter WR y colaboradores, 2019) (fuente: Elbadry M y colaboradores, 2025). Con esto cerramos imágenes: radiografía, ecografía, tc y rm. Sigamos con algoritmo de decisión.</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decisión. Del hombro luxado a la decisión de operar o no. Las cifras de cada nodo tienen su fuente; lo que dice «práctica habitual / opinión experta» no lleva dato.</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«Luxación glenohumeral anterior: de la urgencia a la decisión» se lee de arriba hacia abajo. Se parte de: Hombro doloroso y deformado tras un trauma: sospecha de luxación anterior. Se hace: Pulso y nervio axilar; radiografía en 2 proyecciones antes de reducir (fuente: Van Gastel ML y colaboradores, 2026). Se decide: ¿Hay fractura asociada o duda diagnóstica? Si la respuesta es sí, tc para definir la lesión antes de insistir en reducir (fuente: Van Gastel ML y colaboradores, 2026). Si la respuesta es no, reducir con una técnica biomecánica primero (escapular, milch modificado o cunningham) (fuente: Van Gastel ML y colaboradores, 2026; Baden DN y colaboradores, 2023). Se hace: TC para definir la lesión antes de insistir en reducir (fuente: Van Gastel ML y colaboradores, 2026). Se hace: Reducir con una técnica biomecánica primero (escapular, Milch modificado o Cunningham) (fuente: Van Gastel ML y colaboradores, 2026; Baden DN y colaboradores, 2023). Se decide: ¿Se redujo? Si la respuesta es no, lidocaína intraarticular o sedación y analgesia procedimental; nuevo intento, con tc si falla (fuente: Van Gastel ML y colaboradores, 2026; Wakai A y colaboradores, 2011). Si la respuesta es sí, radiografía de control, examen neurovascular y cabestrillo según necesidad por 1 semana (fuente: Van Gastel ML y colaboradores, 2026). Se hace: Lidocaína intraarticular o sedación y analgesia procedimental; nuevo intento, con TC si falla (fuente: Van Gastel ML y colaboradores, 2026; Wakai A y colaboradores, 2011). Se hace: Radiografía de control, examen neurovascular y cabestrillo según necesidad por 1 semana (fuente: Van Gastel ML y colaboradores, 2026). Se decide: ¿Mayor de 40 años, debilidad o déficit neurológico? (fuente: Toolanen G y colaboradores, 1993; Robinson CM y colaboradores, 2012)? Si la respuesta es sí, valorar el manguito con ecografía o rm; emg a las 3 semanas si hay paresia grave (fuente: Robinson CM y colaboradores, 2012; Visser CP y colaboradores, 1999). Si la respuesta es no, ¿menor de 40 años, deporte de contacto o pérdida ósea significativa? (fuente: Van Gastel ML y colaboradores, 2026). Se hace: Valorar el manguito con ecografía o RM; EMG a las 3 semanas si hay paresia grave (fuente: Robinson CM y colaboradores, 2012; Visser CP y colaboradores, 1999). Se decide: ¿Menor de 40 años, deporte de contacto o pérdida ósea significativa? (fuente: Van Gastel ML y colaboradores, 2026)? Si la respuesta es no, fisioterapia precoz de coordinación y propiocepción; derivar si queda inestabilidad (fuente: Van Gastel ML y colaboradores, 2026). Si la respuesta es sí, decisión compartida: medir el hueso con tc o rm y calcular isis o gtims (fuente: Van Gastel ML y colaboradores, 2026; Di Giacomo G y colaboradores, 2020). Se hace: Fisioterapia precoz de coordinación y propiocepción; derivar si queda inestabilidad (fuente: Van Gastel ML y colaboradores, 2026). Se hace: Decisión compartida: medir el hueso con TC o RM y calcular ISIS o GTIMS (fuente: Van Gastel ML y colaboradores, 2026; Di Giacomo G y colaboradores, 2020). Se decide: ¿Pérdida glenoidea crítica, off-track o puntaje de riesgo alto? Si la respuesta es no, bankart artroscópico; remplissage si el hill-sachs on-track es de riesgo (fuente: Lin A y colaboradores, 2023). Si la respuesta es sí, latarjet u otro aporte óseo (fuente: Balg F y colaboradores, 2007; Kukkonen J y colaboradores, 2022). Termina en: Bankart artroscópico; remplissage si el Hill-Sachs on-track es de riesgo (fuente: Lin A y colaboradores, 2023). Termina en: Latarjet u otro aporte óseo (fuente: Balg F y colaboradores, 2007; Kukkonen J y colaboradores, 2022). Termina en: Rehabilitación y retorno progresivo al deporte (fuente: Noyes CE y colaboradores, 2025). Con esto cerramos algoritmo de decisión. Sigamos con tratamiento: reducir, inmovilizar y decidir la cirugía.</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reducir, inmovilizar y decidir la cirugía. La guía de 2026 agrupa la reducción cerrada en tres familias: tracción, palanca y biomecánica o escapular. Ninguna familia se impone con claridad: las complicaciones son raras y el dolor varía poco de una a otra. La guía sugiere arrancar con una biomecánica y, ante todo, con la que el equipo sepa hacer bien (fuente: Van Gastel ML y colaboradores, 2026). Los números la acompañan: en 9 estudios con 987 pacientes, el éxito fue 0,80 con las biomecánicas, 0,81 con las de palanca y 0,80 con tracción-contratracción; un análisis posterior mostró más éxito de las biomecánicas que de las otras dos juntas (RR 1,33; IC 95 % 1,19 a 1,48) (fuente: Baden DN y colaboradores, 2023), y, por el menor dolor y la reducción más rápida, los autores las proponen como primera opción (fuente: Baden DN y colaboradores, 2023). En el ensayo BRASD (308 pacientes), el Milch modificado tuvo el mayor éxito en el primer intento, 52 % en quienes podían aducir el brazo y 51 % en quienes no; no hubo diferencias de dolor ni de estancia, y no hubo complicaciones (fuente: Baden DN y colaboradores, 2023). Entre las otras técnicas, una revisión de 14 ensayos con 1.189 pacientes (metaanálisis directo y en red) no halló diferencia de éxito entre Kocher e Hipocrática en la comparación directa (OR 1,21; IC 95 % 0,53 a 2,75), y FARES fue la única significativamente menos dolorosa que Kocher (fuente: Gonai S y colaboradores, 2023). La autorreducción supervisada, en 4 estudios, tuvo más éxito (OR 2,71; IC 95 % 1,25 a 5,58) y menos dolor máximo (diferencia media de 1,98 en la escala visual análoga) que las técnicas asistidas por el médico (fuente: Hoveidaei AH y colaboradores, 2024). La revisión paraguas de 2025 resume lo mismo: sin diferencias de éxito entre métodos, con mejor manejo del dolor para FARES (fuente: Gonai S y colaboradores, 2025). Dos advertencias. Si el primer intento falla, la guía pide una TC para descartar complicaciones antes del siguiente (fuente: Van Gastel ML y colaboradores, 2026). En mayores de 40 años, sobre todo mujeres con fractura del troquiter, la reducción cerrada puede causar una fractura iatrogénica (fuente: Van Gastel ML y colaboradores, 2026). La guía propone discutir con el paciente las opciones y dejar la sedación y analgesia procedimental como primera elección cuando la reducción no se logra (fuente: Van Gastel ML y colaboradores, 2026). La lidocaína intraarticular logró el mismo éxito inmediato que la analgesia intravenosa con o sin sedación (RR 0,95; IC 95 % 0,83 a 1,10) en 5 estudios con 211 participantes; tuvo menos efectos adversos (RR 0,16; IC 95 % 0,06 a 0,43) y 109,46 minutos menos de estancia en urgencias, aunque un ensayo reportó una reducción más lenta con lidocaína (284,6 segundos frente a 105) (fuente: Wakai A y colaboradores, 2011). La revisión paraguas de 2025 coincide: la anestesia intraarticular es tan eficaz como la sedación intravenosa, con menos eventos adversos y estancias más cortas (fuente: Gonai S y colaboradores, 2025). La guía de 2026 recomienda cabestrillo según necesidad durante 1 semana; su base es un ensayo aleatorizado en el que inmovilizar 3 a 4 semanas no aportó ventaja clínicamente relevante a los 2 años (fuente: Van Gastel ML y colaboradores, 2026). En la cohorte sueca de 25 años, la inmovilización tras la luxación primaria no cambió el pronóstico (fuente: Hovelius L y colaboradores, 2008). La posición es la parte polémica: las fuentes discrepan y se dan todas. La revisión Cochrane de 2019 no puede afirmar beneficio de la rotación externa (fuente: Braun C y colaboradores, 2019); un metaanálisis de 2020 sí lo encuentra, con GRADE moderado para recurrencia (fuente: Zhang B y colaboradores, 2020); el de 2026 no halla diferencia en recurrencia, retorno al deporte ni aprensión (fuente: Boutros M y colaboradores, 2026). Lectura docente (opinión editorial): no hay base sólida para imponer una ortesis en rotación externa de rutina; Cochrane califica la certeza como muy baja (fuente: Braun C y colaboradores, 2019) y la ortesis plantea dudas de comodidad y de cumplimiento (fuente: Boutros M y colaboradores, 2026). Es la decisión más discutida. Lo que dicen los ensayos: Bottoni 2002. En atletas jóvenes, 9 de 12 no operados (75 %) tuvieron inestabilidad recurrente frente a 1 de 9 operados (11,1 %), con seguimiento medio de 36 meses (fuente: Bottoni CR y colaboradores, 2002). Robinson 2008. Doble ciego, 88 pacientes menores de 35 años: a 2 años, el Bankart redujo 76 % el riesgo de nueva luxación y 82 % el de cualquier inestabilidad frente al lavado artroscópico solo (fuente: Robinson CM y colaboradores, 2008). Con hombro estable, el resultado funcional fue similar en ambos grupos, de modo que el beneficio funcional pasa por evitar la inestabilidad (fuente: Robinson CM y colaboradores, 2008). A los 14,2 años de media, la luxación recurrente fue 47 % con lavado y 12 % con Bankart (fuente: Yapp LZ y colaboradores, 2020). Minkus 2021. En 112 pacientes, inmovilización en 60 grados de rotación externa y 30 de abducción frente a Bankart: recurrencia a los 24 meses de 19,1 % frente a 2,3 %, sin diferencia en las escalas clínicas; 4 pacientes (6,7 %) se excluyeron por no cumplir la inmovilización (fuente: Minkus M y colaboradores, 2021). Síntesis. En el metaanálisis de ensayos de nivel 1 (126 operados frente a 133 con cabestrillo; seguimiento de 59,7 meses), recidiva de 6,3 % frente a 46,6 % y nueva cirugía de 4,0 % frente a 30,8 % (fuente: Belk JW y colaboradores, 2023). En la red de 15 ensayos, el Bankart artroscópico frente a la rotación interna tuvo RR de 0,15 (IC 95 % 0,07 a 0,33); lavado y rotación externa quizá la redujeron levemente, sin significación estadística (fuente: Karasuyama M y colaboradores, 2024). Con 8 ensayos y 439 participantes menores de 40 años, el Bankart frente a la rotación externa tuvo RR de 0,15 (IC 95 % 0,03 a 0,73) (fuente: Jin H y colaboradores, 2025). La guía agrupó 2 ensayos: recidiva de 8,9 % frente a 49 %, RR de 0,2 y retorno al deporte de 90 % frente a 62 %; además cita un número necesario a tratar de 3 en el seguimiento largo de Robinson (fuente: Van Gastel ML y colaboradores, 2026). Para leerlo con criterio: el índice de fragilidad mediano de los 5 ensayos fue 2, es decir, bastaba invertir 2 eventos para perder la significancia (fuente: Abdel Khalik H y colaboradores, 2024). Los pacientes son jóvenes y en su mayoría varones, y los puntajes funcionales no difirieron (fuente: Abdel Khalik H y colaboradores, 2025). La guía clasifica la evidencia de la indicación de cirugía primaria entre muy baja y moderada (fuente: Van Gastel ML y colaboradores, 2026). La decisión es compartida y se abre ante estos factores: menos de 40 años, deporte de contacto o pérdida ósea significativa (fuente: Van Gastel ML y colaboradores, 2026). Bankart contra Latarjet, el ensayo. FINNISH, 122 varones jóvenes (edad media de 21 años): a 2 años, entre 91 analizados hubo reluxación en 10 pacientes (21 %) con Bankart y en 1 (2 %) con Latarjet; volvió al nivel competitivo previo 1 (9 %) con Bankart y 5 (56 %) con Latarjet (fuente: Kukkonen J y colaboradores, 2022). El seguimiento mínimo de 5 años se publicó en línea en octubre de 2026, sin resumen disponible para esta revisión (sin dato verificable) (fuente: Kukkonen J y colaboradores, 2026). Metaanálisis de cohortes (Imam). El Bankart aislado tuvo más reluxación (RR 2,74) y más recurrencia (RR 2,87); la ventaja del Latarjet fue mayor entre los 6 y los 10 años (RR 3,00 para recurrencia) y el Bankart tuvo menos infección (RR 0,16) (fuente: Imam MA y colaboradores, 2021). Deportistas. En 874 deportistas, 14,8 % de inestabilidad recurrente con Bankart frente a 3,5 % con Latarjet, con retorno al deporte de 94,4 % sin diferencia entre grupos (fuente: Noyes CE y colaboradores, 2025). En otro metaanálisis de 19 estudios, el retorno completo fue 92 % tras Latarjet y 71 % tras Bankart (fuente: Baur AJ y colaboradores, 2026). La otra cara. Con remplissage, el Bankart se acerca: en 6 estudios, el Latarjet tuvo 7,7 % de complicaciones frente a 1,6 %, sin diferencia en recurrencia (fuente: Deshpande V y colaboradores, 2025). En 27 estudios, el remplissage redujo la recurrencia frente al Bankart aislado sin una diferencia significativa de rotación externa; la pérdida media de rotación externa fue de 6,8 grados con Bankart, 9,3 con remplissage y 0,8 con Latarjet (fuente: Gonzalez-Morgado D y colaboradores, 2025). Remplissage con Hill-Sachs on-track de riesgo. En deportistas de contacto con DTD menor de 10 mm, la recurrencia fue 4,2 % con remplissage frente a 66,7 % sin él (fuente: Lin A y colaboradores, 2023). Un metaanálisis de 12 estudios encontró menos recurrencia y menos revisiones con remplissage, con 1 grado de pérdida de rotación externa (fuente: Ahmed AF y colaboradores, 2024). Bankart a largo plazo. En una serie con 3 o más anclajes, 20,9 % tuvo inestabilidad recurrente a los 13,8 años de media; la edad de 20 años o menos aumentó el riesgo, y 97,6 % volvió al deporte (fuente: Do A y colaboradores, 2025). Primera luxación: discuta cirugía si tiene menos de 40 años, juega deporte de contacto o hay pérdida ósea significativa (fuente: Van Gastel ML y colaboradores, 2026). Hueso medido: sin pérdida significativa y on-track, Bankart. Con Hill-Sachs on-track de riesgo (contacto, DTD corta), considere sumar remplissage (fuente: Barrow AE y colaboradores, 2022; Lin A y colaboradores, 2023). Con pérdida glenoidea crítica, off-track o puntaje alto, Latarjet u otro aporte óseo (fuente: Di Giacomo G y colaboradores, 2020; Balg F y colaboradores, 2007). Deporte de contacto: el Bankart aislado recidiva más (17 % frente a 8 % en no contacto) (fuente: Saleet J y colaboradores, 2025). Factores del paciente: menor edad, tabaquismo y más luxaciones previas aumentan el riesgo a 2 años (fuente: Wolf BR y colaboradores, 2026). Informe al paciente que Latarjet recidiva menos y devuelve más al deporte competitivo, y que Bankart con remplissage tiene menos complicaciones; ambas son válidas (opinión experta apoyada en (fuente: Kukkonen J y colaboradores, 2022; Deshpande V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«Éxito de la reducción cerrada por familia de técnica (9 estudios, 987 pacientes)» muestra lo siguiente. Biomecánicas: 80 % de éxito (fuente: Baden DN y colaboradores, 2023). Palanca: 81 % de éxito (fuente: Baden DN y colaboradores, 2023). Tracción-contratracción: 80 % de éxito (fuente: Baden DN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«Recidiva tras la primera luxación: sin cirugía frente a cirugía» muestra lo siguiente. Bottoni 2002: no operados: 75 % de recidiva (fuente: Bottoni CR y colaboradores, 2002). Bottoni 2002: Bankart: 11.1 % de recidiva (fuente: Bottoni CR y colaboradores, 2002). Yapp 2020, 14,2 años: lavado: 47 % de recidiva (fuente: Yapp LZ y colaboradores, 2020). Yapp 2020, 14,2 años: Bankart: 12 % de recidiva (fuente: Yapp LZ y colaboradores, 2020). Minkus 2021: rotación externa con abducción: 19.1 % de recidiva (fuente: Minkus M y colaboradores, 2021). Minkus 2021: Bankart: 2.3 % de recidiva (fuente: Minkus M y colaboradores, 2021). Metaanálisis nivel 1: cabestrillo: 46.6 % de recidiva (fuente: Belk JW y colaboradores, 2023). Metaanálisis nivel 1: cirugía: 6.3 % de recidiva (fuente: Belk JW y colaboradores, 2023). En el documento Word de este tema encontrarás además: Bankart frente a Latarjet: recurrencia o reluxación; Alto riesgo (deporte de contacto, DTD menor de 10 mm): Bankart con y sin remplissage; Posición de inmovilización: lo que dice cada fuente; Técnicas de reducción cerrada: qué se sabe; Bankart y Latarjet en la inestabilidad recurrente: estudios clave. Con esto cerramos tratamiento: reducir, inmovilizar y decidir la cirugía. Sigamos con técnica quirúrgica: reducción y estabilización.</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quirúrgica: reducción y estabilización. Es apoyo de estudio: no sustituye al tutor ni al manual del implante. Lo que tiene un estudio detrás lleva su cita; lo que es práctica común se rotula «práctica habitual / opinión experta» y no lleva cifras. Las descripciones paso a paso salen de series y ensayos de acceso abierto y de la página del abordaje deltopectoral de AO Surgery Reference, que se enlaza y no se copia. Bankart artroscópico: decúbito lateral en la serie larga (fuente: Do A y colaboradores, 2025); silla de playa también es habitual (práctica habitual / opinión experta). En la cohorte MOON, ni la posición (silla de playa frente a decúbito lateral) ni el número o el tipo de anclaje se asociaron con la recurrencia a 2 años (fuente: Wolf BR y colaboradores, 2026). Latarjet abierto: decúbito dorsal con el respaldo a unos 30 grados y bloqueo interescalénico más anestesia general en una serie (fuente: Malavolta EA y colaboradores, 2023); abordaje deltopectoral con split del subescapular limitado a la porción muscular y capsulotomía vertical (fuente: Vervaecke AJ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Estructuras en riesgo: nervios musculocutáneo, axilar y supraescapular cerca de pasos clave del Latarjet (fuente: Vervaecke AJ y colaboradores, 2026). Reducir con fuerza en vez de relajar y cambiar de maniobra; en mayores de 40 años hay riesgo de fractura iatrogénica (fuente: Van Gastel ML y colaboradores, 2026). Operar sin haber medido el hueso: con más de 13,5 % de pérdida glenoidea el Bankart aislado rinde peor (fuente: Shaha JS y colaboradores, 2015). Poner pocos anclajes en un paciente de riesgo: la serie de largo plazo exigió 3 o más (fuente: Do A y colaboradores, 2025). En el Latarjet, dejar el injerto fuera de posición: debe quedar alineado con la superficie articular y por debajo del ecuador glenoideo, verificado con radioscopia (fuente: Malavolta EA y colaboradores, 2023). Separar con fuerza bajo el tendón conjunto: neuropraxia del musculocutáneo (fuente: Jaeger M y colaboradores, 2026). Rehabilitar con la misma receta para todos: el retorno al deporte depende del procedimiento y del paciente (fuente: Noyes CE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«Latarjet abierto en una serie de 41 hombros a 24 meses» muestra lo siguiente. Consolidación del injerto: 95.1 por ciento (fuente: Malavolta EA y colaboradores, 2023). Aprensión positiva: 17.1 por ciento (fuente: Malavolta EA y colaboradores, 2023). Reabsorción del injerto: 7.3 por ciento (fuente: Malavolta EA y colaboradores, 2023). Recurrencia (luxación o subluxación): 4.8 por ciento (fuente: Malavolta EA y colaboradores, 2023). Con esto cerramos técnica quirúrgica: reducción y estabilización. Sigamos con complicaciones: de la luxación, de la reducción y de cada técnica.</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de la luxación, de la reducción y de cada técnica. Nervio. En 77 pacientes estudiados con EMG, 48 % tuvo pérdida axonal y el nervio axilar fue el más afectado, con 42 % (fuente: Visser CP y colaboradores, 1999). En 3.633 pacientes consecutivos, 13,5 % tenía déficit neurológico tras la reducción (fuente: Robinson CM y colaboradores, 2012). Aunque la EMG y la fuerza casi se normalizaron, los hombros con lesión del axilar o del supraescapular quedaron con peor función (fuente: Visser CP y colaboradores, 1999); la fisioterapia se sostiene hasta recuperar la fuerza, entre 12 y 45 semanas (fuente: Van Gastel ML y colaboradores, 2026). Manguito y troquiter. Una rotura del manguito o una fractura del troquiter apareció en 33,4 %, y quien las tenía tuvo más riesgo de déficit neurológico (RR 1,9; IC 95 % 1,7 a 2,1) (fuente: Robinson CM y colaboradores, 2012). La guía de 2026 recuerda que más de la mitad de los hombros luxados tiene lesión del manguito (fuente: Van Gastel ML y colaboradores, 2026). Fractura iatrogénica. Complica la reducción cerrada, sobre todo en mayores de 40 años y en mujeres con fractura del troquiter (fuente: Van Gastel ML y colaboradores, 2026). La lesión vascular es rara (fuente: Van Gastel ML y colaboradores, 2026). Artropatía a largo plazo. A 25 años, 44 % de los hombros eran normales, 29 % tenían artropatía leve, 9 % moderada y 17 % grave; la artropatía moderada o grave fue 18 % en hombros sin recidiva, 39 % en los que recidivaron sin cirugía y 26 % en los estabilizados (fuente: Hovelius L y colaboradores, 2009). Se asoció a la edad mayor de 25 años en la primera luxación, al deporte de alta energía y al alcoholismo (fuente: Hovelius L y colaboradores, 2009). Estabilización en general y Bankart artroscópico. La guía de 2026 estima complicaciones de 1 % a 14 % entre los distintos procedimientos de estabilización (rigidez, infección, hematoma, lesión nerviosa, problemas del implante) (fuente: Van Gastel ML y colaboradores, 2026); los ensayos incluidos reportaron ninguna o un caso de capsulitis adhesiva a los 3 meses (fuente: Van Gastel ML y colaboradores, 2026). La complicación dominante es la recidiva: 20,9 % a 13,8 años en una serie con 3 o más anclajes (fuente: Do A y colaboradores, 2025), y 17 % en deportistas de contacto frente a 8 % en los de no contacto (fuente: Saleet J y colaboradores, 2025). Remplissage. Cuesta rotación externa, aunque poca: 9,3 grados de pérdida media frente a 6,8 con Bankart aislado y 0,8 con Latarjet, sin diferencia significativa (fuente: Gonzalez-Morgado D y colaboradores, 2025). Latarjet. Una revisión sistemática de 45 estudios y 1.904 hombros, todos de nivel IV, estimó 30 % de complicaciones totales, con luxación recurrente de 2,9 %, subluxación de 5,8 % y reoperación no planificada de casi 7 % (fuente: Griesser MJ y colaboradores, 2013). Otra revisión con seguimiento mínimo de 2 años y 22 estudios halló complicaciones de 0 % a 25,7 %, reabsorción del injerto de 7,5 % a 100 %, cambios degenerativos de 0 % a 52,5 %, seudoartrosis de 0 % a 16,7 %, infección de 0 % a 2,6 % y fractura del bloque óseo de 0 % a 6 % (fuente: Jackson GR y colaboradores, 2024). En una serie de un solo cirujano, con 164 hombros, no hubo déficit musculocutáneo, axilar ni supraescapular; hubo 1 neuropraxia transitoria del mediano (0,6 %), 2 infecciones (1,2 %) y una tasa clínica temprana de 3,0 % (fuente: Vervaecke AJ y colaboradores, 2026). Las cifras del Latarjet varían según el diseño, la definición de complicación y la experiencia del cirujano: lea el rango, no el número aislado. Un metaanálisis comparativo halló 7,7 % de complicaciones con Latarjet frente a 1,6 % con Bankart y remplissage (fuente: Deshpande V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«Artropatía radiográfica a 25 años de una luxación primaria» muestra lo siguiente. Normal: 44 % de hombros (fuente: Hovelius L y colaboradores, 2009). Leve: 29 % de hombros (fuente: Hovelius L y colaboradores, 2009). Moderada: 9 % de hombros (fuente: Hovelius L y colaboradores, 2009). Grave: 17 % de hombros (fuente: Hovelius L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del Latarjet según el estudio (diseños distintos, no son comparables entre sí)» muestra lo siguiente. Revisión de 1.904 hombros (nivel IV): 30 por ciento (fuente: Griesser MJ y colaboradores, 2013). Metaanálisis comparativo, Latarjet: 7.7 por ciento (fuente: Deshpande V y colaboradores, 2025). Serie de un cirujano, 164 hombros: 3 por ciento (fuente: Vervaecke AJ y colaboradores, 2026). Metaanálisis comparativo, Bankart con remplissage: 1.6 por ciento (fuente: Deshpande V y colaboradores, 2025). En el documento Word de este tema encontrarás además: Complicaciones por procedimiento. Con esto cerramos complicaciones: de la luxación, de la reducción y de cada técnica. Sigamos con pronóstico: cuánto se repite y qué predice.</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cuánto se repite y qué predice. Jóvenes de 15 a 35 años. Casi todo ocurre pronto: 86,7 % de las recidivas aparecieron en los 2 primeros años (fuente: Robinson CM y colaboradores, 2006), y la inestabilidad acumulada llegó a 55,7 % a los 2 años y a 66,8 % a los 5 (fuente: Robinson CM y colaboradores, 2006). El riesgo se concentró en los varones más jóvenes; en las mujeres fue claramente inferior (fuente: Robinson CM y colaboradores, 2006). Y a los 2 años casi todos conservaban alguna merma funcional, leve pero detectable (fuente: Robinson CM y colaboradores, 2006). Seguimiento sueco de 10 años (245 pacientes de 12 a 40 años): 52 % sin nueva luxación y 23 % operados por recurrencia; la cirugía por recurrencia fue 34 % entre los 12 y 22 años, 28 % entre los 23 y 29 y 9 % entre los 30 y 40; el tipo y la duración de la inmovilización no influyeron (fuente: Hovelius L y colaboradores, 1996). A 25 años la historia es menos sombría de lo que se cree: 27 % terminó operado por inestabilidad, 43 % no se volvió a luxar, 7 % se luxó una sola vez y en 14,4 % de los hombros las recurrencias cesaron con el tiempo, aunque 7,9 % seguían con luxaciones recurrentes (fuente: Hovelius L y colaboradores, 2008). Con fractura del troquiter, solo 2 de 24 hombros se reluxaron (fuente: Hovelius L y colaboradores, 2008). Metaanálisis en adultos. La inestabilidad recurrente tras una primera luxación fue 39 % (fuente: Olds M y colaboradores, 2015). Aumentaron el riesgo la edad de 40 años o menos (OR 13,46), el sexo masculino (OR 3,18) y la hiperlaxitud (OR 2,68); lo redujo la fractura del troquiter (OR 0,13), y la tasa de recidiva cayó con el tiempo desde la primera luxación (fuente: Olds M y colaboradores, 2015). Hasta los 18 años. La inestabilidad recurrente fue 73 %; entre los 14 y 18 años, 93 % frente a 40 % en menores de 14 (fuente: Olds M y colaboradores, 2016). En la cohorte MOON, a 2 años hubo luxación en 8,7 %, subluxación en 24,9 % y reoperación en 4,8 %; tras estabilización artroscópica primaria, 5,9 % se luxó, y lo predijeron la menor edad, el tabaquismo, un puntaje PAS-22 mayor y más luxaciones previas (fuente: Wolf BR y colaboradores, 2026). A 13,8 años de un Bankart con 3 o más anclajes, la recurrencia fue 20,9 % y la edad de 20 años o menos fue el factor de riesgo (fuente: Do A y colaboradores, 2025). La recidiva no es destino: 52 % de los hombros no volvió a luxarse a los 10 años en la serie sueca (fuente: Hovelius L y colaboradores, 1996). Pero tampoco hay que prometer que la cirugía lo borra: ni siquiera con Bankart el riesgo es cero (fuente: Do 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«Inestabilidad acumulada sin cirugía en pacientes de 15 a 35 años» muestra lo siguiente. 2 años: 55.7 por ciento (fuente: Robinson CM y colaboradores, 2006). 5 años: 66.8 por ciento (fuente: Robinson CM y colaboradores, 2006).</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«Cirugía por recurrencia a 10 años según la edad de la primera luxación» muestra lo siguiente. 12 a 22 años: 34 por ciento (fuente: Hovelius L y colaboradores, 1996). 23 a 29 años: 28 por ciento (fuente: Hovelius L y colaboradores, 1996). 30 a 40 años: 9 por ciento (fuente: Hovelius L y colaboradores, 1996). En el documento Word de este tema encontrarás además: Qué predice la recidiva. Con esto cerramos pronóstico: cuánto se repite y qué predice. Sigamos con poblaciones especiales: mayores de 40 años, adolescentes y deportistas.</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poblaciones especiales: mayores de 40 años, adolescentes y deportistas. Con la edad la luxación se repite menos: ya entre los 30 y 40 años la cirugía por recurrencia bajó a 9 %, frente a 34 % entre los 12 y 22 (fuente: Hovelius L y colaboradores, 1996). Pasados los 40 crece el daño de lo que rodea a la articulación. En una serie de esquiadores de 40 años o más (125 luxaciones, 52 entrevistados con 2 años o más de seguimiento), la recidiva fue 4 %, pero 35 % tuvo rotura del manguito y a ellos les fue peor (fuente: Pevny T y colaboradores, 1998). En roturas aisladas del manguito, 84 % tuvo buen resultado con cirugía frente a 50 % sin ella (fuente: Pevny T y colaboradores, 1998). En 3.633 pacientes con edad media de 47,6 años, el perfil con más rotura del manguito o fractura del troquiter fue el de la mujer de 60 años o más que se lesiona en una caída de baja energía (fuente: Robinson CM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guía de 2026 cita que, en hombros sintomáticos de mayores de 40 años, 98 % tenía lesión del manguito (fuente: Van Gastel ML y colaboradores, 2026). En mayores de 50 años, en 179 pacientes, 62 % de los 66 con RM tenía rotura de espesor completo del manguito; 15 % tuvo recurrencia, ninguno después de operarse, y 57 % de las cirugías fueron reparaciones del manguito (fuente: Smartt AA y colaboradores, 2022). La fractura del troquiter, en cambio, protege contra la recidiva (OR 0,13) (fuente: Olds M y colaboradores, 2015). Qué hacer (práctica habitual / opinión experta): ante debilidad que no mejora después de reducir, estudie el manguito con ecografía o RM y no atribuya todo al dolor; confirme el estado del nervio axilar (fuente: Robinson CM y colaboradores, 2012; Visser CP y colaboradores, 1999). El riesgo de recidiva es el más alto: 73 % hasta los 18 años, y 93 % entre los 14 y 18 años (fuente: Olds M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Decida la cirugía con el mismo marco de hueso y deporte, y con los padres. Tras Bankart aislado, la recurrencia fue 17 % frente a 8 % en no contacto, sin diferencia en retorno al deporte ni en reoperación (fuente: Saleet J y colaboradores, 2025). En deportistas de contacto con DTD menor de 10 mm, un estudio retrospectivo halló recurrencia de 4,2 % con remplissage frente a 66,7 % sin él (fuente: Lin A y colaboradores, 2023). Ese perfil es donde más se discute el Latarjet (opinión experta apoyada en (fuente: Kukkonen J y colaboradores, 2022; Noyes CE y colaboradores, 2025)). Con esto cerramos poblaciones especiales: mayores de 40 años, adolescentes y deportistas. Sigamos con rehabilitación y retorno al deporte.</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y retorno al deporte. Pasada la semana de cabestrillo, el objetivo no es la fuerza sino devolver el control: manguito, coordinación y propiocepción. El programa puede extenderse hasta 6 meses, según cómo responda cada paciente en lo físico y en lo psicosocial (fuente: Van Gastel ML y colaboradores, 2026). La lógica: al romperse cápsula y labrum, el hombro pierde información propioceptiva y el paciente compensa con movimientos poco eficientes (fuente: Van Gastel ML y colaboradores, 2026). Cuando el temor a una nueva luxación (cinesiofobia) frena la vida diaria, el trabajo o el deporte, la guía sugiere considerar un abordaje interdisciplinario (fuente: Van Gastel ML y colaboradores, 2026). Bankart artroscópico: en la serie de seguimiento largo, 6 semanas de cabestrillo en neutro con movilidad solo pasiva, hasta 60 grados de flexión y abducción y sin rotación externa (fuente: Do A y colaboradores, 2025). En pacientes seleccionados (no deportistas con lesión de Bankart clásica), un ensayo con 62 pacientes mostró que la movilización acelerada no aumentó la recidiva y adelantó la recuperación funcional y el retorno a la actividad (fuente: Kim SH y colaboradores, 2003). Latarjet abierto: cabestrillo 21 días con movimiento de mano, muñeca y codo desde el primer día; pasivo desde el día 14, activo desde el día 21, isométricos desde el día 30 y resistidos desde el día 45; deportes con miembros superiores entre 4 y 6 meses (fuente: Malavolta EA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Entre 874 deportistas operados, 94,4 % volvió al deporte y 68,1 % al mismo nivel o a uno superior; el tiempo medio de retorno fue 6 meses, sin diferencias entre Bankart y Latarjet en esas variables (fuente: Noyes CE y colaboradores, 2025). Con cualquiera de las dos técnicas, aproximadamente 1 de cada 4 deportistas se queda por debajo de su nivel previo (fuente: Noyes CE y colaboradores, 2025). En otro metaanálisis, el retorno completo fue 79 % en general y 92 % tras Latarjet frente a 71 % tras Bankart (fuente: Baur AJ y colaboradores, 2026). En contacto y no contacto, el retorno al deporte fue similar (79 % y 91 %) (fuente: Saleet J y colaboradores, 2025). Frente a no operar, la cirugía tuvo 3,87 veces más probabilidad de volver al nivel previo o superior (OR 3,87) (fuente: Abdel Khalik H y colaboradores, 2025). Criterios objetivos para dar el alta deportiva: sin dato verificable en las fuentes abiertas revisadas. Práctica habitual / opinión experta: fuerza simétrica, rango completo y ausencia de aprensión, individualizados por deporte.</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«Retorno al deporte tras cirugía de estabilización» muestra lo siguiente. Algún retorno al deporte (874 deportistas): 94.4 por ciento (fuente: Noyes CE y colaboradores, 2025). Mismo nivel o superior (665 deportistas): 68.1 por ciento (fuente: Noyes CE y colaboradores, 2025). Retorno completo, todos los procedimientos: 79 por ciento (fuente: Baur AJ y colaboradores, 2026). Retorno completo tras Latarjet: 92 por ciento (fuente: Baur AJ y colaboradores, 2026). Retorno completo tras Bankart: 71 por ciento (fuente: Baur AJ y colaboradores, 2026). Retorno tras Bankart aislado, contacto: 79 por ciento (fuente: Saleet J y colaboradores, 2025). Retorno tras Bankart aislado, no contacto: 91 por ciento (fuente: Saleet J y colaboradores, 2025). Ensayos agrupados: con cirugía: 90 por ciento (fuente: Van Gastel ML y colaboradores, 2026). Ensayos agrupados: sin cirugía: 62 por ciento (fuente: Van Gastel ML y colaboradores, 2026). Con esto cerramos rehabilitación y retorno al deporte.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Reducir pronto y bien: imagen antes y después, técnica biomecánica primero y una analgesia que no retrase la reducción (fuente: Van Gastel ML y colaboradores, 2026). Estimar el riesgo de recidiva con edad, sexo, deporte, hiperlaxitud y hueso; tener 40 años o menos es el factor más fuerte (OR 13,46) (fuente: Olds M y colaboradores, 2015). La inmovilización no es lo que previene la recidiva: ni la duración ni la rotación externa han mostrado un efecto consistente (fuente: Braun C y colaboradores, 2019; Hovelius L y colaboradores, 2008). En el joven de riesgo, estabilizar la primera luxación reduce la recidiva a una fracción; la decisión se toma con el paciente y depende del hueso (fuente: Van Gastel ML y colaboradores, 2026; Belk JW y colaboradores, 2023). El hueso decide la técnica: Bankart (con remplissage si el Hill-Sachs es de riesgo) o Latarjet cuando falta glenoides o el puntaje de riesgo es alto (fuente: Lin A y colaboradores, 2023; Balg F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Documente pulso y función del nervio axilar antes y después de reducir: en 3.633 pacientes con luxación anterior traumática, 13,5 % tenía déficit neurológico tras la reducción (fuente: Robinson CM y colaboradores, 2012). Pida la radiografía de control: 15 % de las fracturas halladas después de reducir no se veían en la imagen previa (fuente: Van Gastel ML y colaboradores, 2026). Con la edad suben las lesiones asociadas: en 3.633 pacientes (edad media de 47,6 años), 33,4 % tenía rotura del manguito o fractura del troquiter (fuente: Robinson CM y colaboradores, 2012). La cirugía de la primera luxación se discute con el paciente cuando hay menos de 40 años, deporte de contacto o pérdida ósea significativa (fuente: Van Gastel ML y colaboradores, 2026). Ninguna prueba aislada hace el diagnóstico de inestabilidad: la aprensión tiene sensibilidad de 72 % y especificidad de 96 % (fuente: Farber AJ y colaboradores, 2006).</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Radiografía en 2 proyecciones antes y después de reducir; técnica biomecánica primero (fuente: Van Gastel ML y colaboradores, 2026). El riesgo de recidiva lo marcan la edad, el sexo y el deporte; con 40 años o menos el OR es 13,46 (fuente: Olds M y colaboradores, 2015). La inmovilización prolongada no previene la recidiva; la cirugía precoz sí la reduce en el joven de riesgo (fuente: Hovelius L y colaboradores, 2008; Belk JW y colaboradores, 2023). Se mide el hueso antes de elegir técnica: Bankart con o sin remplissage, o Latarjet (fuente: Lin A y colaboradores, 2023; Balg F y colaboradores, 2007). Después de los 40 años, busque manguito y nervio axilar (fuente: Toolanen G y colaboradores, 1993; Pevny T y colaboradores, 1998).</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luxación glenohumeral anterior · inestabilidad anterior del hombro · lesión de Bankart · Bankart óseo · lesión de Hill-Sachs · ALPSA · HAGL · pérdida ósea glenoidea · glenoid track · on-track / off-track · distancia a la luxación (DTD) · ISIS (Instability Severity Index Score) · GTIMS · manipulación escapular · Milch modificado · Cunningham · FARES · Kocher · prueba de aprensión y recolocación · prueba de sorpresa · reparación de Bankart artroscópica · Latarjet · remplissage · rotación externa frente a interna · nervio axilar · rotura del manguito en mayores de 40 años · retorno al deporte · WOSI.</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Radiografía antes y después de reducir; la técnica biomecánica va primero (fuente: Van Gastel ML y colaboradores, 2026). Varón y 40 años o menos: el riesgo de recidiva es máximo (fuente: Olds M y colaboradores, 2015). Cabestrillo 1 semana según necesidad; inmovilizar más no previene la recidiva (fuente: Van Gastel ML y colaboradores, 2026; Hovelius L y colaboradores, 2008). Hueso primero: glenoides, Hill-Sachs, glenoid track; después se elige la técnica. Latarjet recidiva menos que el Bankart aislado; Bankart con remplissage complica menos que Latarjet (fuente: Kukkonen J y colaboradores, 2022; Deshpande V y colaboradores, 2025). Mayor de 40 años: busque manguito y nervio axilar antes de pensar en recidiva (fuente: Toolanen G y colaboradores, 1993; Pevny T y colaboradores, 1998). Cirugía de la primera luxación: decisión compartida, con edad, deporte y hueso sobre la mesa (fuente: Van Gastel ML y colaboradores, 2026). El injerto del Latarjet queda alineado con la superficie articular y bajo el ecuador glenoideo (fuente: Malavolta EA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inventado, sin datos de ningún paciente real. Varón de 22 años, jugador de rugby, cae en un partido con el brazo derecho en abducción y rotación externa. Llega con dolor intenso, el hombro «en charretera» y el brazo sostenido con la otra mano. Pulso radial presente y sensibilidad disminuida sobre el deltoides lateral; es su primera luxación. La radiografía en 2 proyecciones muestra luxación anterior sin fractura aparente. Se reduce en el primer intento con una técnica biomecánica; la radiografía de control confirma la reducción y recupera la sensibilidad. Una semana después pregunta si puede volver al rugby.</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documenta y qué imagen pide antes de reducir?. ¿Qué técnica de reducción elige primero y qué hace si falla?. ¿Cuánto inmoviliza y cómo orienta la rehabilitación?. ¿Cuál es su riesgo de recidiva y qué factores lo modifican?. ¿Qué estudios pide para decidir si lo opera y qué técnica elegiría según el hueso?.</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Antes de reducir se documentan el pulso y la función del nervio axilar y se hace imagen en 2 proyecciones; la guía recomienda esa secuencia y una técnica biomecánica de primera intención, con TC antes del siguiente intento si falla (fuente: Van Gastel ML y colaboradores, 2026). En una serie no seleccionada de 3.633 luxaciones, 13,5 % tenía déficit neurológico tras reducir (fuente: Robinson CM y colaboradores, 2012). Después se repite la radiografía y se indica cabestrillo según necesidad durante 1 semana, con fisioterapia de coordinación y propiocepción (fuente: Van Gastel ML y colaboradores, 2026). Su riesgo es máximo: tener 40 años o menos (OR 13,46) y ser varón (OR 3,18) predicen la recidiva (fuente: Olds M y colaboradores, 2015), y en pacientes de 15 a 35 años tratados sin cirugía la inestabilidad llegó a 55,7 % a los 2 años (fuente: Robinson CM y colaboradores, 2006). Se discute la cirugía de la primera luxación porque tiene menos de 40 años y practica un deporte de contacto (fuente: Van Gastel ML y colaboradores, 2026): se mide el hueso con TC o RM (fuente: Mendes Junqueira de Barros E y colaboradores, 2026). Sin pérdida significativa ni off-track, la estabilización quirúrgica redujo la recidiva de 46,6 % a 6,3 % en el metaanálisis de ensayos (fuente: Belk JW y colaboradores, 2023); si el Hill-Sachs es on-track pero hay deporte de contacto y DTD menor de 10 mm, se considera sumar remplissage (fuente: Lin A y colaboradores, 2023); con off-track, pérdida glenoidea crítica o ISIS alto, se prefiere Latarjet (fuente: Di Giacomo G y colaboradores, 2020; Balg F y colaboradores, 2007). El retorno al rugby se espera alrededor de los 6 meses, y 1 de cada 4 deportistas no vuelve al nivel previo (fuente: Noyes CE y colaboradores, 2025). La primera luxación del joven deportista es la mejor oportunidad para cambiar su historia: imagen, hueso y decisión compartida antes de la segunda luxación (fuente: Van Gastel ML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chart" Target="../charts/char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chart" Target="../charts/char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hart" Target="../charts/char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chart" Target="../charts/char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 Id="rId3" Type="http://schemas.openxmlformats.org/officeDocument/2006/relationships/chart" Target="../charts/chart1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Luxación glenohumeral anterior: reducir bien, medir el hueso y decidir con el paciente</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trauma-adulto · humero-proximal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2026-10-23.</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a:t>
            </a:r>
          </a:p>
          <a:p>
            <a:pPr marL="347472" indent="-347472">
              <a:spcAft>
                <a:spcPts val="1400"/>
              </a:spcAft>
              <a:buChar char="•"/>
            </a:pPr>
            <a:r>
              <a:rPr sz="2200">
                <a:solidFill>
                  <a:srgbClr val="263238"/>
                </a:solidFill>
                <a:latin typeface="Calibri"/>
              </a:rPr>
              <a:t>3. Mecanismo de lesión y patoanatomía</a:t>
            </a:r>
          </a:p>
          <a:p>
            <a:pPr marL="347472" indent="-347472">
              <a:spcAft>
                <a:spcPts val="1400"/>
              </a:spcAft>
              <a:buChar char="•"/>
            </a:pPr>
            <a:r>
              <a:rPr sz="2200">
                <a:solidFill>
                  <a:srgbClr val="263238"/>
                </a:solidFill>
                <a:latin typeface="Calibri"/>
              </a:rPr>
              <a:t>4. Anatomía: lo que sostiene el hombro y lo que se arriesga al operar</a:t>
            </a:r>
          </a:p>
          <a:p>
            <a:pPr marL="347472" indent="-347472">
              <a:spcAft>
                <a:spcPts val="1400"/>
              </a:spcAft>
              <a:buChar char="•"/>
            </a:pPr>
            <a:r>
              <a:rPr sz="2200">
                <a:solidFill>
                  <a:srgbClr val="263238"/>
                </a:solidFill>
                <a:latin typeface="Calibri"/>
              </a:rPr>
              <a:t>5. Patrones de lesión: qué se encuentra en el hombro luxado</a:t>
            </a:r>
          </a:p>
          <a:p>
            <a:pPr marL="347472" indent="-347472">
              <a:spcAft>
                <a:spcPts val="1400"/>
              </a:spcAft>
              <a:buChar char="•"/>
            </a:pPr>
            <a:r>
              <a:rPr sz="2200">
                <a:solidFill>
                  <a:srgbClr val="263238"/>
                </a:solidFill>
                <a:latin typeface="Calibri"/>
              </a:rPr>
              <a:t>6. Biomecánica del hueso: glenoides, Hill-Sachs y glenoid track</a:t>
            </a:r>
          </a:p>
          <a:p>
            <a:pPr marL="347472" indent="-347472">
              <a:spcAft>
                <a:spcPts val="1400"/>
              </a:spcAft>
              <a:buChar char="•"/>
            </a:pPr>
            <a:r>
              <a:rPr sz="2200">
                <a:solidFill>
                  <a:srgbClr val="263238"/>
                </a:solidFill>
                <a:latin typeface="Calibri"/>
              </a:rPr>
              <a:t>7. Clasificación: cuatro capas y un puntaje de riesgo</a:t>
            </a:r>
          </a:p>
          <a:p>
            <a:pPr marL="347472" indent="-347472">
              <a:spcAft>
                <a:spcPts val="1400"/>
              </a:spcAft>
              <a:buChar char="•"/>
            </a:pPr>
            <a:r>
              <a:rPr sz="2200">
                <a:solidFill>
                  <a:srgbClr val="263238"/>
                </a:solidFill>
                <a:latin typeface="Calibri"/>
              </a:rPr>
              <a:t>8. Diagnóstico en la urgencia</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Examen físico y maniobras</a:t>
            </a:r>
          </a:p>
          <a:p>
            <a:pPr marL="347472" indent="-347472">
              <a:spcAft>
                <a:spcPts val="1400"/>
              </a:spcAft>
              <a:buChar char="•"/>
            </a:pPr>
            <a:r>
              <a:rPr sz="2200">
                <a:solidFill>
                  <a:srgbClr val="263238"/>
                </a:solidFill>
                <a:latin typeface="Calibri"/>
              </a:rPr>
              <a:t>10. Imágenes: radiografía, ecografía, TC y RM</a:t>
            </a:r>
          </a:p>
          <a:p>
            <a:pPr marL="347472" indent="-347472">
              <a:spcAft>
                <a:spcPts val="1400"/>
              </a:spcAft>
              <a:buChar char="•"/>
            </a:pPr>
            <a:r>
              <a:rPr sz="2200">
                <a:solidFill>
                  <a:srgbClr val="263238"/>
                </a:solidFill>
                <a:latin typeface="Calibri"/>
              </a:rPr>
              <a:t>11. Algoritmo de decisión</a:t>
            </a:r>
          </a:p>
          <a:p>
            <a:pPr marL="347472" indent="-347472">
              <a:spcAft>
                <a:spcPts val="1400"/>
              </a:spcAft>
              <a:buChar char="•"/>
            </a:pPr>
            <a:r>
              <a:rPr sz="2200">
                <a:solidFill>
                  <a:srgbClr val="263238"/>
                </a:solidFill>
                <a:latin typeface="Calibri"/>
              </a:rPr>
              <a:t>12. Tratamiento: reducir, inmovilizar y decidir la cirugía</a:t>
            </a:r>
          </a:p>
          <a:p>
            <a:pPr marL="347472" indent="-347472">
              <a:spcAft>
                <a:spcPts val="1400"/>
              </a:spcAft>
              <a:buChar char="•"/>
            </a:pPr>
            <a:r>
              <a:rPr sz="2200">
                <a:solidFill>
                  <a:srgbClr val="263238"/>
                </a:solidFill>
                <a:latin typeface="Calibri"/>
              </a:rPr>
              <a:t>13. Técnica quirúrgica: reducción y estabilización</a:t>
            </a:r>
          </a:p>
          <a:p>
            <a:pPr marL="347472" indent="-347472">
              <a:spcAft>
                <a:spcPts val="1400"/>
              </a:spcAft>
              <a:buChar char="•"/>
            </a:pPr>
            <a:r>
              <a:rPr sz="2200">
                <a:solidFill>
                  <a:srgbClr val="263238"/>
                </a:solidFill>
                <a:latin typeface="Calibri"/>
              </a:rPr>
              <a:t>14. Complicaciones: de la luxación, de la reducción y de cada técnica</a:t>
            </a:r>
          </a:p>
          <a:p>
            <a:pPr marL="347472" indent="-347472">
              <a:spcAft>
                <a:spcPts val="1400"/>
              </a:spcAft>
              <a:buChar char="•"/>
            </a:pPr>
            <a:r>
              <a:rPr sz="2200">
                <a:solidFill>
                  <a:srgbClr val="263238"/>
                </a:solidFill>
                <a:latin typeface="Calibri"/>
              </a:rPr>
              <a:t>15. Pronóstico: cuánto se repite y qué predice</a:t>
            </a:r>
          </a:p>
          <a:p>
            <a:pPr marL="347472" indent="-347472">
              <a:spcAft>
                <a:spcPts val="1400"/>
              </a:spcAft>
              <a:buChar char="•"/>
            </a:pPr>
            <a:r>
              <a:rPr sz="2200">
                <a:solidFill>
                  <a:srgbClr val="263238"/>
                </a:solidFill>
                <a:latin typeface="Calibri"/>
              </a:rPr>
              <a:t>16. Poblaciones especiales: mayores de 40 años, adolescentes y deportistas</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73</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Braun C et al. Cochrane Database Syst Rev. 2019. doi:10.1002/14651858.CD004962.pub4</a:t>
            </a:r>
          </a:p>
          <a:p>
            <a:r>
              <a:rPr sz="1000">
                <a:solidFill>
                  <a:srgbClr val="5A6469"/>
                </a:solidFill>
                <a:latin typeface="Calibri"/>
              </a:rPr>
              <a:t>[r2] Zacchilli MA et al. J Bone Joint Surg Am. 2010. doi:10.2106/JBJS.I.00450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el tipo de luxación más frecuente y suele ser traumática [r1]; el pico está entre los 20 y los 29 años, con 47,8 casos por 100.000 personas-año, y 71,8 % de los pacientes son varones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Braun C et al. Cochrane Database Syst Rev. 2019. doi:10.1002/14651858.CD004962.pub4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luxación glenohumeral anterior ocurre cuando la cabeza del húmero sale de la glenoides y queda por delante del reborde glenoideo.</a:t>
            </a:r>
          </a:p>
          <a:p>
            <a:pPr marL="347472" indent="-347472">
              <a:spcAft>
                <a:spcPts val="1400"/>
              </a:spcAft>
              <a:buChar char="•"/>
            </a:pPr>
            <a:r>
              <a:rPr sz="2400">
                <a:solidFill>
                  <a:srgbClr val="263238"/>
                </a:solidFill>
                <a:latin typeface="Calibri"/>
              </a:rPr>
              <a:t>Es el tipo de luxación más frecuente y suele nacer de una lesión traumática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Braun C et al. Cochrane Database Syst Rev. 2019. doi:10.1002/14651858.CD004962.pub4</a:t>
            </a:r>
          </a:p>
          <a:p>
            <a:r>
              <a:rPr sz="800">
                <a:solidFill>
                  <a:srgbClr val="5A6469"/>
                </a:solidFill>
                <a:latin typeface="Calibri"/>
              </a:rPr>
              <a:t>[r3] Van Gastel ML et al. Acta Orthop. 2026. doi:10.2340/17453674.2026.46434</a:t>
            </a:r>
          </a:p>
          <a:p>
            <a:r>
              <a:rPr sz="800">
                <a:solidFill>
                  <a:srgbClr val="5A6469"/>
                </a:solidFill>
                <a:latin typeface="Calibri"/>
              </a:rPr>
              <a:t>[r5] Robinson CM et al. J Bone Joint Surg Am. 2006. doi:10.2106/JBJS.E.01327</a:t>
            </a:r>
          </a:p>
          <a:p>
            <a:r>
              <a:rPr sz="800">
                <a:solidFill>
                  <a:srgbClr val="5A6469"/>
                </a:solidFill>
                <a:latin typeface="Calibri"/>
              </a:rPr>
              <a:t>[r26] Gerber C et al. Clin Orthop Relat Res. 2002. doi:10.1097/00003086-200207000-00009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estática no da la clínica clásica de inestabilidad, se acompaña de patología del manguito o de artrosis y se reconoce en la imagen más que en la exploración.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Van Gastel ML et al. Acta Orthop. 2026. doi:10.2340/17453674.2026.46434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Una luxación primaria puede cambiar la calidad de vida, el trabajo y el deporte, y tiene un costo social alto…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73</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Zacchilli MA et al. J Bone Joint Surg Am. 2010. doi:10.2106/JBJS.I.00450</a:t>
            </a:r>
          </a:p>
          <a:p>
            <a:r>
              <a:rPr sz="1000">
                <a:solidFill>
                  <a:srgbClr val="5A6469"/>
                </a:solidFill>
                <a:latin typeface="Calibri"/>
              </a:rPr>
              <a:t>[r3] Van Gastel ML et al. Acta Orthop. 2026. doi:10.2340/17453674.2026.46434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8.940 luxaciones de hombro (de cualquier dirección) registradas en urgencias de Estados Unidos entre 2002 y 2006… [r2]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73</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Incidencia de luxación de hombro según el grupo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Zacchilli MA et al. J Bone Joint Surg Am. 2010. doi:10.2106/JBJS.I.00450</a:t>
            </a:r>
          </a:p>
          <a:p>
            <a:r>
              <a:rPr sz="1000">
                <a:solidFill>
                  <a:srgbClr val="5A6469"/>
                </a:solidFill>
                <a:latin typeface="Calibri"/>
              </a:rPr>
              <a:t>[r27] Smartt AA et al. Orthop J Sports Med. 2022. doi:10.1177/23259671221129301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73</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Frecuencia de la luxación: lo que dicen los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Zacchilli MA et al. J Bone Joint Surg Am. 2010. doi:10.2106/JBJS.I.00450</a:t>
            </a:r>
          </a:p>
          <a:p>
            <a:r>
              <a:rPr sz="1000">
                <a:solidFill>
                  <a:srgbClr val="5A6469"/>
                </a:solidFill>
                <a:latin typeface="Calibri"/>
              </a:rPr>
              <a:t>[r3] Van Gastel ML et al. Acta Orthop. 2026. doi:10.2340/17453674.2026.46434</a:t>
            </a:r>
          </a:p>
          <a:p>
            <a:r>
              <a:rPr sz="1000">
                <a:solidFill>
                  <a:srgbClr val="5A6469"/>
                </a:solidFill>
                <a:latin typeface="Calibri"/>
              </a:rPr>
              <a:t>[r27] Smartt AA et al. Orthop J Sports Med. 2022. doi:10.1177/23259671221129301</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Estudio</a:t>
                      </a:r>
                    </a:p>
                  </a:txBody>
                  <a:tcPr>
                    <a:solidFill>
                      <a:srgbClr val="0F5F6B"/>
                    </a:solidFill>
                  </a:tcPr>
                </a:tc>
                <a:tc>
                  <a:txBody>
                    <a:bodyPr/>
                    <a:lstStyle/>
                    <a:p>
                      <a:r>
                        <a:rPr sz="1400" b="1">
                          <a:solidFill>
                            <a:srgbClr val="FFFFFF"/>
                          </a:solidFill>
                          <a:latin typeface="Calibri"/>
                        </a:rPr>
                        <a:t>Población</a:t>
                      </a:r>
                    </a:p>
                  </a:txBody>
                  <a:tcPr>
                    <a:solidFill>
                      <a:srgbClr val="0F5F6B"/>
                    </a:solidFill>
                  </a:tcPr>
                </a:tc>
                <a:tc>
                  <a:txBody>
                    <a:bodyPr/>
                    <a:lstStyle/>
                    <a:p>
                      <a:r>
                        <a:rPr sz="1400" b="1">
                          <a:solidFill>
                            <a:srgbClr val="FFFFFF"/>
                          </a:solidFill>
                          <a:latin typeface="Calibri"/>
                        </a:rPr>
                        <a:t>Resultado principal</a:t>
                      </a:r>
                    </a:p>
                  </a:txBody>
                  <a:tcPr>
                    <a:solidFill>
                      <a:srgbClr val="0F5F6B"/>
                    </a:solidFill>
                  </a:tcPr>
                </a:tc>
                <a:tc>
                  <a:txBody>
                    <a:bodyPr/>
                    <a:lstStyle/>
                    <a:p>
                      <a:r>
                        <a:rPr sz="1400" b="1">
                          <a:solidFill>
                            <a:srgbClr val="FFFFFF"/>
                          </a:solidFill>
                          <a:latin typeface="Calibri"/>
                        </a:rPr>
                        <a:t>Fuente</a:t>
                      </a:r>
                    </a:p>
                  </a:txBody>
                  <a:tcPr>
                    <a:solidFill>
                      <a:srgbClr val="0F5F6B"/>
                    </a:solidFill>
                  </a:tcPr>
                </a:tc>
              </a:tr>
              <a:tr h="457200">
                <a:tc>
                  <a:txBody>
                    <a:bodyPr/>
                    <a:lstStyle/>
                    <a:p>
                      <a:r>
                        <a:rPr sz="1400">
                          <a:solidFill>
                            <a:srgbClr val="263238"/>
                          </a:solidFill>
                          <a:latin typeface="Calibri"/>
                        </a:rPr>
                        <a:t>Zacchilli 2010</a:t>
                      </a:r>
                    </a:p>
                  </a:txBody>
                  <a:tcPr>
                    <a:solidFill>
                      <a:srgbClr val="EEF3F4"/>
                    </a:solidFill>
                  </a:tcPr>
                </a:tc>
                <a:tc>
                  <a:txBody>
                    <a:bodyPr/>
                    <a:lstStyle/>
                    <a:p>
                      <a:r>
                        <a:rPr sz="1400">
                          <a:solidFill>
                            <a:srgbClr val="263238"/>
                          </a:solidFill>
                          <a:latin typeface="Calibri"/>
                        </a:rPr>
                        <a:t>Vigilancia nacional de urgencias de Estados Unidos, 8.940 luxaciones</a:t>
                      </a:r>
                    </a:p>
                  </a:txBody>
                  <a:tcPr>
                    <a:solidFill>
                      <a:srgbClr val="EEF3F4"/>
                    </a:solidFill>
                  </a:tcPr>
                </a:tc>
                <a:tc>
                  <a:txBody>
                    <a:bodyPr/>
                    <a:lstStyle/>
                    <a:p>
                      <a:r>
                        <a:rPr sz="1400">
                          <a:solidFill>
                            <a:srgbClr val="263238"/>
                          </a:solidFill>
                          <a:latin typeface="Calibri"/>
                        </a:rPr>
                        <a:t>23,9 por 100.000 personas-año; 71,8 % varones; pico a los 20-29 años</a:t>
                      </a:r>
                    </a:p>
                  </a:txBody>
                  <a:tcPr>
                    <a:solidFill>
                      <a:srgbClr val="EEF3F4"/>
                    </a:solidFill>
                  </a:tcPr>
                </a:tc>
                <a:tc>
                  <a:txBody>
                    <a:bodyPr/>
                    <a:lstStyle/>
                    <a:p>
                      <a:r>
                        <a:rPr sz="1400">
                          <a:solidFill>
                            <a:srgbClr val="263238"/>
                          </a:solidFill>
                          <a:latin typeface="Calibri"/>
                        </a:rPr>
                        <a:t>[r2]</a:t>
                      </a:r>
                    </a:p>
                  </a:txBody>
                  <a:tcPr>
                    <a:solidFill>
                      <a:srgbClr val="EEF3F4"/>
                    </a:solidFill>
                  </a:tcPr>
                </a:tc>
              </a:tr>
              <a:tr h="457200">
                <a:tc>
                  <a:txBody>
                    <a:bodyPr/>
                    <a:lstStyle/>
                    <a:p>
                      <a:r>
                        <a:rPr sz="1400">
                          <a:solidFill>
                            <a:srgbClr val="263238"/>
                          </a:solidFill>
                          <a:latin typeface="Calibri"/>
                        </a:rPr>
                        <a:t>Guía neerlandesa 2026</a:t>
                      </a:r>
                    </a:p>
                  </a:txBody>
                  <a:tcPr>
                    <a:solidFill>
                      <a:srgbClr val="FFFFFF"/>
                    </a:solidFill>
                  </a:tcPr>
                </a:tc>
                <a:tc>
                  <a:txBody>
                    <a:bodyPr/>
                    <a:lstStyle/>
                    <a:p>
                      <a:r>
                        <a:rPr sz="1400">
                          <a:solidFill>
                            <a:srgbClr val="263238"/>
                          </a:solidFill>
                          <a:latin typeface="Calibri"/>
                        </a:rPr>
                        <a:t>Resumen de la literatura</a:t>
                      </a:r>
                    </a:p>
                  </a:txBody>
                  <a:tcPr>
                    <a:solidFill>
                      <a:srgbClr val="FFFFFF"/>
                    </a:solidFill>
                  </a:tcPr>
                </a:tc>
                <a:tc>
                  <a:txBody>
                    <a:bodyPr/>
                    <a:lstStyle/>
                    <a:p>
                      <a:r>
                        <a:rPr sz="1400">
                          <a:solidFill>
                            <a:srgbClr val="263238"/>
                          </a:solidFill>
                          <a:latin typeface="Calibri"/>
                        </a:rPr>
                        <a:t>12 a 26 por 100.000 personas-año</a:t>
                      </a:r>
                    </a:p>
                  </a:txBody>
                  <a:tcPr>
                    <a:solidFill>
                      <a:srgbClr val="FFFFFF"/>
                    </a:solidFill>
                  </a:tcPr>
                </a:tc>
                <a:tc>
                  <a:txBody>
                    <a:bodyPr/>
                    <a:lstStyle/>
                    <a:p>
                      <a:r>
                        <a:rPr sz="1400">
                          <a:solidFill>
                            <a:srgbClr val="263238"/>
                          </a:solidFill>
                          <a:latin typeface="Calibri"/>
                        </a:rPr>
                        <a:t>[r3]</a:t>
                      </a:r>
                    </a:p>
                  </a:txBody>
                  <a:tcPr>
                    <a:solidFill>
                      <a:srgbClr val="FFFFFF"/>
                    </a:solidFill>
                  </a:tcPr>
                </a:tc>
              </a:tr>
              <a:tr h="457200">
                <a:tc>
                  <a:txBody>
                    <a:bodyPr/>
                    <a:lstStyle/>
                    <a:p>
                      <a:r>
                        <a:rPr sz="1400">
                          <a:solidFill>
                            <a:srgbClr val="263238"/>
                          </a:solidFill>
                          <a:latin typeface="Calibri"/>
                        </a:rPr>
                        <a:t>Smartt 2022</a:t>
                      </a:r>
                    </a:p>
                  </a:txBody>
                  <a:tcPr>
                    <a:solidFill>
                      <a:srgbClr val="EEF3F4"/>
                    </a:solidFill>
                  </a:tcPr>
                </a:tc>
                <a:tc>
                  <a:txBody>
                    <a:bodyPr/>
                    <a:lstStyle/>
                    <a:p>
                      <a:r>
                        <a:rPr sz="1400">
                          <a:solidFill>
                            <a:srgbClr val="263238"/>
                          </a:solidFill>
                          <a:latin typeface="Calibri"/>
                        </a:rPr>
                        <a:t>179 pacientes mayores de 50 años, base poblacional</a:t>
                      </a:r>
                    </a:p>
                  </a:txBody>
                  <a:tcPr>
                    <a:solidFill>
                      <a:srgbClr val="EEF3F4"/>
                    </a:solidFill>
                  </a:tcPr>
                </a:tc>
                <a:tc>
                  <a:txBody>
                    <a:bodyPr/>
                    <a:lstStyle/>
                    <a:p>
                      <a:r>
                        <a:rPr sz="1400">
                          <a:solidFill>
                            <a:srgbClr val="263238"/>
                          </a:solidFill>
                          <a:latin typeface="Calibri"/>
                        </a:rPr>
                        <a:t>28,8 por 100.000 personas-año</a:t>
                      </a:r>
                    </a:p>
                  </a:txBody>
                  <a:tcPr>
                    <a:solidFill>
                      <a:srgbClr val="EEF3F4"/>
                    </a:solidFill>
                  </a:tcPr>
                </a:tc>
                <a:tc>
                  <a:txBody>
                    <a:bodyPr/>
                    <a:lstStyle/>
                    <a:p>
                      <a:r>
                        <a:rPr sz="1400">
                          <a:solidFill>
                            <a:srgbClr val="263238"/>
                          </a:solidFill>
                          <a:latin typeface="Calibri"/>
                        </a:rPr>
                        <a:t>[r27]</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y patoanatomía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Zacchilli MA et al. J Bone Joint Surg Am. 2010. doi:10.2106/JBJS.I.00450</a:t>
            </a:r>
          </a:p>
          <a:p>
            <a:r>
              <a:rPr sz="800">
                <a:solidFill>
                  <a:srgbClr val="5A6469"/>
                </a:solidFill>
                <a:latin typeface="Calibri"/>
              </a:rPr>
              <a:t>[r3] Van Gastel ML et al. Acta Orthop. 2026. doi:10.2340/17453674.2026.46434</a:t>
            </a:r>
          </a:p>
          <a:p>
            <a:r>
              <a:rPr sz="800">
                <a:solidFill>
                  <a:srgbClr val="5A6469"/>
                </a:solidFill>
                <a:latin typeface="Calibri"/>
              </a:rPr>
              <a:t>[r14] Robinson CM et al. J Bone Joint Surg Am. 2012. doi:10.2106/JBJS.J.01795</a:t>
            </a:r>
          </a:p>
          <a:p>
            <a:r>
              <a:rPr sz="800">
                <a:solidFill>
                  <a:srgbClr val="5A6469"/>
                </a:solidFill>
                <a:latin typeface="Calibri"/>
              </a:rPr>
              <a:t>[r28] Yamamoto N et al. J Shoulder Elbow Surg. 2007. doi:10.1016/j.jse.2006.12.012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cabeza sale por delante y por abajo cuando una fuerza lleva el brazo a la posición de riesgo: abducción, rotación externa y extensión horizontal (descripción clásica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73</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y patoanatomía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Rutgers C et al. Knee Surg Sports Traumatol Arthrosc. 2022. doi:10.1007/s00167-021-06847-7</a:t>
            </a:r>
          </a:p>
          <a:p>
            <a:r>
              <a:rPr sz="1000">
                <a:solidFill>
                  <a:srgbClr val="5A6469"/>
                </a:solidFill>
                <a:latin typeface="Calibri"/>
              </a:rPr>
              <a:t>[r31] Hovelius L et al. A ten-year prospective study. 1996. doi:10.2106/00004623-199611000-00006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Lado humeral. La cabeza se impacta contra el borde anterior de la glenoides y deja una muesca posterolateral… [r30] [r31]</a:t>
            </a:r>
          </a:p>
          <a:p>
            <a:pPr marL="347472" indent="-347472">
              <a:spcAft>
                <a:spcPts val="1400"/>
              </a:spcAft>
              <a:buChar char="•"/>
            </a:pPr>
            <a:r>
              <a:rPr sz="2400">
                <a:solidFill>
                  <a:srgbClr val="263238"/>
                </a:solidFill>
                <a:latin typeface="Calibri"/>
              </a:rPr>
              <a:t>Hueso glenoideo. El Bankart óseo, un fragmento del reborde, apareció en 13 % [r30].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73</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y patoanatomía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Rutgers C et al. Knee Surg Sports Traumatol Arthrosc. 2022. doi:10.1007/s00167-021-06847-7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Cada episodio puede agrandar las lesiones: el Hill-Sachs estuvo en 85 % de las luxaciones recurrentes frente a 71 % de las primeras… [r30]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73</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lo que sostiene el hombro y lo que se arriesga al operar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Van Gastel ML et al. Acta Orthop. 2026. doi:10.2340/17453674.2026.46434</a:t>
            </a:r>
          </a:p>
          <a:p>
            <a:r>
              <a:rPr sz="800">
                <a:solidFill>
                  <a:srgbClr val="5A6469"/>
                </a:solidFill>
                <a:latin typeface="Calibri"/>
              </a:rPr>
              <a:t>[r8] Pevny T et al. Arthroscopy. 1998. doi:10.1016/s0749-8063(98)70145-8</a:t>
            </a:r>
          </a:p>
          <a:p>
            <a:r>
              <a:rPr sz="800">
                <a:solidFill>
                  <a:srgbClr val="5A6469"/>
                </a:solidFill>
                <a:latin typeface="Calibri"/>
              </a:rPr>
              <a:t>[r14] Robinson CM et al. J Bone Joint Surg Am. 2012. doi:10.2106/JBJS.J.01795</a:t>
            </a:r>
          </a:p>
          <a:p>
            <a:r>
              <a:rPr sz="800">
                <a:solidFill>
                  <a:srgbClr val="5A6469"/>
                </a:solidFill>
                <a:latin typeface="Calibri"/>
              </a:rPr>
              <a:t>[r21] Shaha JS et al. Am J Sports Med. 2015. doi:10.1177/0363546515578250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hombro tiene el mayor arco de movimiento del cuerpo y paga con estabilidad.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lo que sostiene el hombro y lo que se arriesga al operar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Malavolta EA et al. Acta Ortop Bras. 2023. doi:10.1590/1413-785220233101e261896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Subescapular. Es el plano que el Latarjet abre con un split en el sentido de sus fibras [r25].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Estructura, función y por qué importa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Pevny T et al. Arthroscopy. 1998. doi:10.1016/s0749-8063(98)70145-8</a:t>
            </a:r>
          </a:p>
          <a:p>
            <a:r>
              <a:rPr sz="800">
                <a:solidFill>
                  <a:srgbClr val="5A6469"/>
                </a:solidFill>
                <a:latin typeface="Calibri"/>
              </a:rPr>
              <a:t>[r14] Robinson CM et al. J Bone Joint Surg Am. 2012. doi:10.2106/JBJS.J.01795</a:t>
            </a:r>
          </a:p>
          <a:p>
            <a:r>
              <a:rPr sz="800">
                <a:solidFill>
                  <a:srgbClr val="5A6469"/>
                </a:solidFill>
                <a:latin typeface="Calibri"/>
              </a:rPr>
              <a:t>[r21] Shaha JS et al. Am J Sports Med. 2015. doi:10.1177/0363546515578250</a:t>
            </a:r>
          </a:p>
          <a:p>
            <a:r>
              <a:rPr sz="800">
                <a:solidFill>
                  <a:srgbClr val="5A6469"/>
                </a:solidFill>
                <a:latin typeface="Calibri"/>
              </a:rPr>
              <a:t>[r29] Tupe RN et al. In: StatPearls [Internet]. 2023. PMID 36508533</a:t>
            </a:r>
          </a:p>
          <a:p>
            <a:r>
              <a:rPr sz="800">
                <a:solidFill>
                  <a:srgbClr val="5A6469"/>
                </a:solidFill>
                <a:latin typeface="Calibri"/>
              </a:rPr>
              <a:t>[r30] Rutgers C et al. Knee Surg Sports Traumatol Arthrosc. 2022. doi:10.1007/s00167-021-06847-7</a:t>
            </a:r>
          </a:p>
          <a:p>
            <a:r>
              <a:rPr sz="800">
                <a:solidFill>
                  <a:srgbClr val="5A6469"/>
                </a:solidFill>
                <a:latin typeface="Calibri"/>
              </a:rPr>
              <a:t>(+3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2121408"/>
                <a:gridCol w="2121408"/>
                <a:gridCol w="2121408"/>
                <a:gridCol w="2121408"/>
                <a:gridCol w="2121408"/>
              </a:tblGrid>
              <a:tr h="457200">
                <a:tc>
                  <a:txBody>
                    <a:bodyPr/>
                    <a:lstStyle/>
                    <a:p>
                      <a:r>
                        <a:rPr sz="1400" b="1">
                          <a:solidFill>
                            <a:srgbClr val="FFFFFF"/>
                          </a:solidFill>
                          <a:latin typeface="Calibri"/>
                        </a:rPr>
                        <a:t>Estructura</a:t>
                      </a:r>
                    </a:p>
                  </a:txBody>
                  <a:tcPr>
                    <a:solidFill>
                      <a:srgbClr val="0F5F6B"/>
                    </a:solidFill>
                  </a:tcPr>
                </a:tc>
                <a:tc>
                  <a:txBody>
                    <a:bodyPr/>
                    <a:lstStyle/>
                    <a:p>
                      <a:r>
                        <a:rPr sz="1400" b="1">
                          <a:solidFill>
                            <a:srgbClr val="FFFFFF"/>
                          </a:solidFill>
                          <a:latin typeface="Calibri"/>
                        </a:rPr>
                        <a:t>Qué hace</a:t>
                      </a:r>
                    </a:p>
                  </a:txBody>
                  <a:tcPr>
                    <a:solidFill>
                      <a:srgbClr val="0F5F6B"/>
                    </a:solidFill>
                  </a:tcPr>
                </a:tc>
                <a:tc>
                  <a:txBody>
                    <a:bodyPr/>
                    <a:lstStyle/>
                    <a:p>
                      <a:r>
                        <a:rPr sz="1400" b="1">
                          <a:solidFill>
                            <a:srgbClr val="FFFFFF"/>
                          </a:solidFill>
                          <a:latin typeface="Calibri"/>
                        </a:rPr>
                        <a:t>Qué le pasa en la luxación</a:t>
                      </a:r>
                    </a:p>
                  </a:txBody>
                  <a:tcPr>
                    <a:solidFill>
                      <a:srgbClr val="0F5F6B"/>
                    </a:solidFill>
                  </a:tcPr>
                </a:tc>
                <a:tc>
                  <a:txBody>
                    <a:bodyPr/>
                    <a:lstStyle/>
                    <a:p>
                      <a:r>
                        <a:rPr sz="1400" b="1">
                          <a:solidFill>
                            <a:srgbClr val="FFFFFF"/>
                          </a:solidFill>
                          <a:latin typeface="Calibri"/>
                        </a:rPr>
                        <a:t>Por qué importa al operar</a:t>
                      </a:r>
                    </a:p>
                  </a:txBody>
                  <a:tcPr>
                    <a:solidFill>
                      <a:srgbClr val="0F5F6B"/>
                    </a:solidFill>
                  </a:tcPr>
                </a:tc>
                <a:tc>
                  <a:txBody>
                    <a:bodyPr/>
                    <a:lstStyle/>
                    <a:p>
                      <a:r>
                        <a:rPr sz="1400" b="1">
                          <a:solidFill>
                            <a:srgbClr val="FFFFFF"/>
                          </a:solidFill>
                          <a:latin typeface="Calibri"/>
                        </a:rPr>
                        <a:t>Fuente</a:t>
                      </a:r>
                    </a:p>
                  </a:txBody>
                  <a:tcPr>
                    <a:solidFill>
                      <a:srgbClr val="0F5F6B"/>
                    </a:solidFill>
                  </a:tcPr>
                </a:tc>
              </a:tr>
              <a:tr h="457200">
                <a:tc>
                  <a:txBody>
                    <a:bodyPr/>
                    <a:lstStyle/>
                    <a:p>
                      <a:r>
                        <a:rPr sz="1400">
                          <a:solidFill>
                            <a:srgbClr val="263238"/>
                          </a:solidFill>
                          <a:latin typeface="Calibri"/>
                        </a:rPr>
                        <a:t>Labrum anteroinferior</a:t>
                      </a:r>
                    </a:p>
                  </a:txBody>
                  <a:tcPr>
                    <a:solidFill>
                      <a:srgbClr val="EEF3F4"/>
                    </a:solidFill>
                  </a:tcPr>
                </a:tc>
                <a:tc>
                  <a:txBody>
                    <a:bodyPr/>
                    <a:lstStyle/>
                    <a:p>
                      <a:r>
                        <a:rPr sz="1400">
                          <a:solidFill>
                            <a:srgbClr val="263238"/>
                          </a:solidFill>
                          <a:latin typeface="Calibri"/>
                        </a:rPr>
                        <a:t>Profundiza la glenoides y hace de tope</a:t>
                      </a:r>
                    </a:p>
                  </a:txBody>
                  <a:tcPr>
                    <a:solidFill>
                      <a:srgbClr val="EEF3F4"/>
                    </a:solidFill>
                  </a:tcPr>
                </a:tc>
                <a:tc>
                  <a:txBody>
                    <a:bodyPr/>
                    <a:lstStyle/>
                    <a:p>
                      <a:r>
                        <a:rPr sz="1400">
                          <a:solidFill>
                            <a:srgbClr val="263238"/>
                          </a:solidFill>
                          <a:latin typeface="Calibri"/>
                        </a:rPr>
                        <a:t>Se desprende (Bankart)</a:t>
                      </a:r>
                    </a:p>
                  </a:txBody>
                  <a:tcPr>
                    <a:solidFill>
                      <a:srgbClr val="EEF3F4"/>
                    </a:solidFill>
                  </a:tcPr>
                </a:tc>
                <a:tc>
                  <a:txBody>
                    <a:bodyPr/>
                    <a:lstStyle/>
                    <a:p>
                      <a:r>
                        <a:rPr sz="1400">
                          <a:solidFill>
                            <a:srgbClr val="263238"/>
                          </a:solidFill>
                          <a:latin typeface="Calibri"/>
                        </a:rPr>
                        <a:t>Se reinserta con anclajes en el Bankart</a:t>
                      </a:r>
                    </a:p>
                  </a:txBody>
                  <a:tcPr>
                    <a:solidFill>
                      <a:srgbClr val="EEF3F4"/>
                    </a:solidFill>
                  </a:tcPr>
                </a:tc>
                <a:tc>
                  <a:txBody>
                    <a:bodyPr/>
                    <a:lstStyle/>
                    <a:p>
                      <a:r>
                        <a:rPr sz="1400">
                          <a:solidFill>
                            <a:srgbClr val="263238"/>
                          </a:solidFill>
                          <a:latin typeface="Calibri"/>
                        </a:rPr>
                        <a:t>[r29, r33]</a:t>
                      </a:r>
                    </a:p>
                  </a:txBody>
                  <a:tcPr>
                    <a:solidFill>
                      <a:srgbClr val="EEF3F4"/>
                    </a:solidFill>
                  </a:tcPr>
                </a:tc>
              </a:tr>
              <a:tr h="457200">
                <a:tc>
                  <a:txBody>
                    <a:bodyPr/>
                    <a:lstStyle/>
                    <a:p>
                      <a:r>
                        <a:rPr sz="1400">
                          <a:solidFill>
                            <a:srgbClr val="263238"/>
                          </a:solidFill>
                          <a:latin typeface="Calibri"/>
                        </a:rPr>
                        <a:t>Cápsula anteroinferior</a:t>
                      </a:r>
                    </a:p>
                  </a:txBody>
                  <a:tcPr>
                    <a:solidFill>
                      <a:srgbClr val="FFFFFF"/>
                    </a:solidFill>
                  </a:tcPr>
                </a:tc>
                <a:tc>
                  <a:txBody>
                    <a:bodyPr/>
                    <a:lstStyle/>
                    <a:p>
                      <a:r>
                        <a:rPr sz="1400">
                          <a:solidFill>
                            <a:srgbClr val="263238"/>
                          </a:solidFill>
                          <a:latin typeface="Calibri"/>
                        </a:rPr>
                        <a:t>Restricción estática</a:t>
                      </a:r>
                    </a:p>
                  </a:txBody>
                  <a:tcPr>
                    <a:solidFill>
                      <a:srgbClr val="FFFFFF"/>
                    </a:solidFill>
                  </a:tcPr>
                </a:tc>
                <a:tc>
                  <a:txBody>
                    <a:bodyPr/>
                    <a:lstStyle/>
                    <a:p>
                      <a:r>
                        <a:rPr sz="1400">
                          <a:solidFill>
                            <a:srgbClr val="263238"/>
                          </a:solidFill>
                          <a:latin typeface="Calibri"/>
                        </a:rPr>
                        <a:t>Se elonga o se desinserta</a:t>
                      </a:r>
                    </a:p>
                  </a:txBody>
                  <a:tcPr>
                    <a:solidFill>
                      <a:srgbClr val="FFFFFF"/>
                    </a:solidFill>
                  </a:tcPr>
                </a:tc>
                <a:tc>
                  <a:txBody>
                    <a:bodyPr/>
                    <a:lstStyle/>
                    <a:p>
                      <a:r>
                        <a:rPr sz="1400">
                          <a:solidFill>
                            <a:srgbClr val="263238"/>
                          </a:solidFill>
                          <a:latin typeface="Calibri"/>
                        </a:rPr>
                        <a:t>Se plica al reparar</a:t>
                      </a:r>
                    </a:p>
                  </a:txBody>
                  <a:tcPr>
                    <a:solidFill>
                      <a:srgbClr val="FFFFFF"/>
                    </a:solidFill>
                  </a:tcPr>
                </a:tc>
                <a:tc>
                  <a:txBody>
                    <a:bodyPr/>
                    <a:lstStyle/>
                    <a:p>
                      <a:r>
                        <a:rPr sz="1400">
                          <a:solidFill>
                            <a:srgbClr val="263238"/>
                          </a:solidFill>
                          <a:latin typeface="Calibri"/>
                        </a:rPr>
                        <a:t>[r29, r33]</a:t>
                      </a:r>
                    </a:p>
                  </a:txBody>
                  <a:tcPr>
                    <a:solidFill>
                      <a:srgbClr val="FFFFFF"/>
                    </a:solidFill>
                  </a:tcPr>
                </a:tc>
              </a:tr>
              <a:tr h="457200">
                <a:tc>
                  <a:txBody>
                    <a:bodyPr/>
                    <a:lstStyle/>
                    <a:p>
                      <a:r>
                        <a:rPr sz="1400">
                          <a:solidFill>
                            <a:srgbClr val="263238"/>
                          </a:solidFill>
                          <a:latin typeface="Calibri"/>
                        </a:rPr>
                        <a:t>Manguito rotador</a:t>
                      </a:r>
                    </a:p>
                  </a:txBody>
                  <a:tcPr>
                    <a:solidFill>
                      <a:srgbClr val="EEF3F4"/>
                    </a:solidFill>
                  </a:tcPr>
                </a:tc>
                <a:tc>
                  <a:txBody>
                    <a:bodyPr/>
                    <a:lstStyle/>
                    <a:p>
                      <a:r>
                        <a:rPr sz="1400">
                          <a:solidFill>
                            <a:srgbClr val="263238"/>
                          </a:solidFill>
                          <a:latin typeface="Calibri"/>
                        </a:rPr>
                        <a:t>Compresión por concavidad; restricción dinámica</a:t>
                      </a:r>
                    </a:p>
                  </a:txBody>
                  <a:tcPr>
                    <a:solidFill>
                      <a:srgbClr val="EEF3F4"/>
                    </a:solidFill>
                  </a:tcPr>
                </a:tc>
                <a:tc>
                  <a:txBody>
                    <a:bodyPr/>
                    <a:lstStyle/>
                    <a:p>
                      <a:r>
                        <a:rPr sz="1400">
                          <a:solidFill>
                            <a:srgbClr val="263238"/>
                          </a:solidFill>
                          <a:latin typeface="Calibri"/>
                        </a:rPr>
                        <a:t>Puede romperse, sobre todo en mayores</a:t>
                      </a:r>
                    </a:p>
                  </a:txBody>
                  <a:tcPr>
                    <a:solidFill>
                      <a:srgbClr val="EEF3F4"/>
                    </a:solidFill>
                  </a:tcPr>
                </a:tc>
                <a:tc>
                  <a:txBody>
                    <a:bodyPr/>
                    <a:lstStyle/>
                    <a:p>
                      <a:r>
                        <a:rPr sz="1400">
                          <a:solidFill>
                            <a:srgbClr val="263238"/>
                          </a:solidFill>
                          <a:latin typeface="Calibri"/>
                        </a:rPr>
                        <a:t>Se valora antes de atribuir debilidad a dolor</a:t>
                      </a:r>
                    </a:p>
                  </a:txBody>
                  <a:tcPr>
                    <a:solidFill>
                      <a:srgbClr val="EEF3F4"/>
                    </a:solidFill>
                  </a:tcPr>
                </a:tc>
                <a:tc>
                  <a:txBody>
                    <a:bodyPr/>
                    <a:lstStyle/>
                    <a:p>
                      <a:r>
                        <a:rPr sz="1400">
                          <a:solidFill>
                            <a:srgbClr val="263238"/>
                          </a:solidFill>
                          <a:latin typeface="Calibri"/>
                        </a:rPr>
                        <a:t>[r8, r14, r29]</a:t>
                      </a:r>
                    </a:p>
                  </a:txBody>
                  <a:tcPr>
                    <a:solidFill>
                      <a:srgbClr val="EEF3F4"/>
                    </a:solidFill>
                  </a:tcPr>
                </a:tc>
              </a:tr>
              <a:tr h="457200">
                <a:tc>
                  <a:txBody>
                    <a:bodyPr/>
                    <a:lstStyle/>
                    <a:p>
                      <a:r>
                        <a:rPr sz="1400">
                          <a:solidFill>
                            <a:srgbClr val="263238"/>
                          </a:solidFill>
                          <a:latin typeface="Calibri"/>
                        </a:rPr>
                        <a:t>Reborde glenoideo</a:t>
                      </a:r>
                    </a:p>
                  </a:txBody>
                  <a:tcPr>
                    <a:solidFill>
                      <a:srgbClr val="FFFFFF"/>
                    </a:solidFill>
                  </a:tcPr>
                </a:tc>
                <a:tc>
                  <a:txBody>
                    <a:bodyPr/>
                    <a:lstStyle/>
                    <a:p>
                      <a:r>
                        <a:rPr sz="1400">
                          <a:solidFill>
                            <a:srgbClr val="263238"/>
                          </a:solidFill>
                          <a:latin typeface="Calibri"/>
                        </a:rPr>
                        <a:t>Superficie de apoyo de la cabeza</a:t>
                      </a:r>
                    </a:p>
                  </a:txBody>
                  <a:tcPr>
                    <a:solidFill>
                      <a:srgbClr val="FFFFFF"/>
                    </a:solidFill>
                  </a:tcPr>
                </a:tc>
                <a:tc>
                  <a:txBody>
                    <a:bodyPr/>
                    <a:lstStyle/>
                    <a:p>
                      <a:r>
                        <a:rPr sz="1400">
                          <a:solidFill>
                            <a:srgbClr val="263238"/>
                          </a:solidFill>
                          <a:latin typeface="Calibri"/>
                        </a:rPr>
                        <a:t>Puede fracturarse o desgastarse</a:t>
                      </a:r>
                    </a:p>
                  </a:txBody>
                  <a:tcPr>
                    <a:solidFill>
                      <a:srgbClr val="FFFFFF"/>
                    </a:solidFill>
                  </a:tcPr>
                </a:tc>
                <a:tc>
                  <a:txBody>
                    <a:bodyPr/>
                    <a:lstStyle/>
                    <a:p>
                      <a:r>
                        <a:rPr sz="1400">
                          <a:solidFill>
                            <a:srgbClr val="263238"/>
                          </a:solidFill>
                          <a:latin typeface="Calibri"/>
                        </a:rPr>
                        <a:t>Su pérdida cambia la técnica</a:t>
                      </a:r>
                    </a:p>
                  </a:txBody>
                  <a:tcPr>
                    <a:solidFill>
                      <a:srgbClr val="FFFFFF"/>
                    </a:solidFill>
                  </a:tcPr>
                </a:tc>
                <a:tc>
                  <a:txBody>
                    <a:bodyPr/>
                    <a:lstStyle/>
                    <a:p>
                      <a:r>
                        <a:rPr sz="1400">
                          <a:solidFill>
                            <a:srgbClr val="263238"/>
                          </a:solidFill>
                          <a:latin typeface="Calibri"/>
                        </a:rPr>
                        <a:t>[r21, r30]</a:t>
                      </a:r>
                    </a:p>
                  </a:txBody>
                  <a:tcPr>
                    <a:solidFill>
                      <a:srgbClr val="FFFFFF"/>
                    </a:solidFill>
                  </a:tcPr>
                </a:tc>
              </a:tr>
              <a:tr h="457200">
                <a:tc>
                  <a:txBody>
                    <a:bodyPr/>
                    <a:lstStyle/>
                    <a:p>
                      <a:r>
                        <a:rPr sz="1400">
                          <a:solidFill>
                            <a:srgbClr val="263238"/>
                          </a:solidFill>
                          <a:latin typeface="Calibri"/>
                        </a:rPr>
                        <a:t>Nervio axilar</a:t>
                      </a:r>
                    </a:p>
                  </a:txBody>
                  <a:tcPr>
                    <a:solidFill>
                      <a:srgbClr val="EEF3F4"/>
                    </a:solidFill>
                  </a:tcPr>
                </a:tc>
                <a:tc>
                  <a:txBody>
                    <a:bodyPr/>
                    <a:lstStyle/>
                    <a:p>
                      <a:r>
                        <a:rPr sz="1400">
                          <a:solidFill>
                            <a:srgbClr val="263238"/>
                          </a:solidFill>
                          <a:latin typeface="Calibri"/>
                        </a:rPr>
                        <a:t>Inerva deltoides y redondo menor</a:t>
                      </a:r>
                    </a:p>
                  </a:txBody>
                  <a:tcPr>
                    <a:solidFill>
                      <a:srgbClr val="EEF3F4"/>
                    </a:solidFill>
                  </a:tcPr>
                </a:tc>
                <a:tc>
                  <a:txBody>
                    <a:bodyPr/>
                    <a:lstStyle/>
                    <a:p>
                      <a:r>
                        <a:rPr sz="1400">
                          <a:solidFill>
                            <a:srgbClr val="263238"/>
                          </a:solidFill>
                          <a:latin typeface="Calibri"/>
                        </a:rPr>
                        <a:t>Pérdida axonal frecuente por EMG: el más afectado</a:t>
                      </a:r>
                    </a:p>
                  </a:txBody>
                  <a:tcPr>
                    <a:solidFill>
                      <a:srgbClr val="EEF3F4"/>
                    </a:solidFill>
                  </a:tcPr>
                </a:tc>
                <a:tc>
                  <a:txBody>
                    <a:bodyPr/>
                    <a:lstStyle/>
                    <a:p>
                      <a:r>
                        <a:rPr sz="1400">
                          <a:solidFill>
                            <a:srgbClr val="263238"/>
                          </a:solidFill>
                          <a:latin typeface="Calibri"/>
                        </a:rPr>
                        <a:t>Proteger con los separadores</a:t>
                      </a:r>
                    </a:p>
                  </a:txBody>
                  <a:tcPr>
                    <a:solidFill>
                      <a:srgbClr val="EEF3F4"/>
                    </a:solidFill>
                  </a:tcPr>
                </a:tc>
                <a:tc>
                  <a:txBody>
                    <a:bodyPr/>
                    <a:lstStyle/>
                    <a:p>
                      <a:r>
                        <a:rPr sz="1400">
                          <a:solidFill>
                            <a:srgbClr val="263238"/>
                          </a:solidFill>
                          <a:latin typeface="Calibri"/>
                        </a:rPr>
                        <a:t>[r34, r36]</a:t>
                      </a:r>
                    </a:p>
                  </a:txBody>
                  <a:tcPr>
                    <a:solidFill>
                      <a:srgbClr val="EEF3F4"/>
                    </a:solidFill>
                  </a:tcPr>
                </a:tc>
              </a:tr>
              <a:tr h="457200">
                <a:tc>
                  <a:txBody>
                    <a:bodyPr/>
                    <a:lstStyle/>
                    <a:p>
                      <a:r>
                        <a:rPr sz="1400">
                          <a:solidFill>
                            <a:srgbClr val="263238"/>
                          </a:solidFill>
                          <a:latin typeface="Calibri"/>
                        </a:rPr>
                        <a:t>Nervio musculocutáneo</a:t>
                      </a:r>
                    </a:p>
                  </a:txBody>
                  <a:tcPr>
                    <a:solidFill>
                      <a:srgbClr val="FFFFFF"/>
                    </a:solidFill>
                  </a:tcPr>
                </a:tc>
                <a:tc>
                  <a:txBody>
                    <a:bodyPr/>
                    <a:lstStyle/>
                    <a:p>
                      <a:r>
                        <a:rPr sz="1400">
                          <a:solidFill>
                            <a:srgbClr val="263238"/>
                          </a:solidFill>
                          <a:latin typeface="Calibri"/>
                        </a:rPr>
                        <a:t>Inerva coracobraquial, bíceps y braquial</a:t>
                      </a:r>
                    </a:p>
                  </a:txBody>
                  <a:tcPr>
                    <a:solidFill>
                      <a:srgbClr val="FFFFFF"/>
                    </a:solidFill>
                  </a:tcPr>
                </a:tc>
                <a:tc>
                  <a:txBody>
                    <a:bodyPr/>
                    <a:lstStyle/>
                    <a:p>
                      <a:r>
                        <a:rPr sz="1400">
                          <a:solidFill>
                            <a:srgbClr val="263238"/>
                          </a:solidFill>
                          <a:latin typeface="Calibri"/>
                        </a:rPr>
                        <a:t>No es el nervio que más sufre en la luxación (el axilar lo es)</a:t>
                      </a:r>
                    </a:p>
                  </a:txBody>
                  <a:tcPr>
                    <a:solidFill>
                      <a:srgbClr val="FFFFFF"/>
                    </a:solidFill>
                  </a:tcPr>
                </a:tc>
                <a:tc>
                  <a:txBody>
                    <a:bodyPr/>
                    <a:lstStyle/>
                    <a:p>
                      <a:r>
                        <a:rPr sz="1400">
                          <a:solidFill>
                            <a:srgbClr val="263238"/>
                          </a:solidFill>
                          <a:latin typeface="Calibri"/>
                        </a:rPr>
                        <a:t>Riesgo con separación bajo el tendón conjunto</a:t>
                      </a:r>
                    </a:p>
                  </a:txBody>
                  <a:tcPr>
                    <a:solidFill>
                      <a:srgbClr val="FFFFFF"/>
                    </a:solidFill>
                  </a:tcPr>
                </a:tc>
                <a:tc>
                  <a:txBody>
                    <a:bodyPr/>
                    <a:lstStyle/>
                    <a:p>
                      <a:r>
                        <a:rPr sz="1400">
                          <a:solidFill>
                            <a:srgbClr val="263238"/>
                          </a:solidFill>
                          <a:latin typeface="Calibri"/>
                        </a:rPr>
                        <a:t>[r34, r36]</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73</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Patrones de lesión: qué se encuentra en el hombro luxado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Rutgers C et al. Knee Surg Sports Traumatol Arthrosc. 2022. doi:10.1007/s00167-021-06847-7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Rutgers y colaboradores reunieron 22 estudios y 1.920 hombros con luxación anterior traumática [r30].</a:t>
            </a:r>
          </a:p>
          <a:p>
            <a:pPr marL="347472" indent="-347472">
              <a:spcAft>
                <a:spcPts val="1400"/>
              </a:spcAft>
              <a:buChar char="•"/>
            </a:pPr>
            <a:r>
              <a:rPr sz="2400">
                <a:solidFill>
                  <a:srgbClr val="263238"/>
                </a:solidFill>
                <a:latin typeface="Calibri"/>
              </a:rPr>
              <a:t>Las lesiones más frecuentes fueron el Hill-Sachs y el Bankart; en las luxaciones recurrentes ambos eran más frecuentes que en las primeras [r30].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73</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Hill-Sachs y Bankart según el tipo de episodio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Rutgers C et al. Knee Surg Sports Traumatol Arthrosc. 2022. doi:10.1007/s00167-021-06847-7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73</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Prevalencia de las lesiones asociadas, primera luxación frente a recurrente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Rutgers C et al. Knee Surg Sports Traumatol Arthrosc. 2022. doi:10.1007/s00167-021-06847-7</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121408"/>
                <a:gridCol w="2121408"/>
                <a:gridCol w="2121408"/>
                <a:gridCol w="2121408"/>
                <a:gridCol w="2121408"/>
              </a:tblGrid>
              <a:tr h="457200">
                <a:tc>
                  <a:txBody>
                    <a:bodyPr/>
                    <a:lstStyle/>
                    <a:p>
                      <a:r>
                        <a:rPr sz="1400" b="1">
                          <a:solidFill>
                            <a:srgbClr val="FFFFFF"/>
                          </a:solidFill>
                          <a:latin typeface="Calibri"/>
                        </a:rPr>
                        <a:t>Lesión</a:t>
                      </a:r>
                    </a:p>
                  </a:txBody>
                  <a:tcPr>
                    <a:solidFill>
                      <a:srgbClr val="0F5F6B"/>
                    </a:solidFill>
                  </a:tcPr>
                </a:tc>
                <a:tc>
                  <a:txBody>
                    <a:bodyPr/>
                    <a:lstStyle/>
                    <a:p>
                      <a:r>
                        <a:rPr sz="1400" b="1">
                          <a:solidFill>
                            <a:srgbClr val="FFFFFF"/>
                          </a:solidFill>
                          <a:latin typeface="Calibri"/>
                        </a:rPr>
                        <a:t>Primera luxación</a:t>
                      </a:r>
                    </a:p>
                  </a:txBody>
                  <a:tcPr>
                    <a:solidFill>
                      <a:srgbClr val="0F5F6B"/>
                    </a:solidFill>
                  </a:tcPr>
                </a:tc>
                <a:tc>
                  <a:txBody>
                    <a:bodyPr/>
                    <a:lstStyle/>
                    <a:p>
                      <a:r>
                        <a:rPr sz="1400" b="1">
                          <a:solidFill>
                            <a:srgbClr val="FFFFFF"/>
                          </a:solidFill>
                          <a:latin typeface="Calibri"/>
                        </a:rPr>
                        <a:t>Recurrente</a:t>
                      </a:r>
                    </a:p>
                  </a:txBody>
                  <a:tcPr>
                    <a:solidFill>
                      <a:srgbClr val="0F5F6B"/>
                    </a:solidFill>
                  </a:tcPr>
                </a:tc>
                <a:tc>
                  <a:txBody>
                    <a:bodyPr/>
                    <a:lstStyle/>
                    <a:p>
                      <a:r>
                        <a:rPr sz="1400" b="1">
                          <a:solidFill>
                            <a:srgbClr val="FFFFFF"/>
                          </a:solidFill>
                          <a:latin typeface="Calibri"/>
                        </a:rPr>
                        <a:t>Diferencia</a:t>
                      </a:r>
                    </a:p>
                  </a:txBody>
                  <a:tcPr>
                    <a:solidFill>
                      <a:srgbClr val="0F5F6B"/>
                    </a:solidFill>
                  </a:tcPr>
                </a:tc>
                <a:tc>
                  <a:txBody>
                    <a:bodyPr/>
                    <a:lstStyle/>
                    <a:p>
                      <a:r>
                        <a:rPr sz="1400" b="1">
                          <a:solidFill>
                            <a:srgbClr val="FFFFFF"/>
                          </a:solidFill>
                          <a:latin typeface="Calibri"/>
                        </a:rPr>
                        <a:t>Fuente</a:t>
                      </a:r>
                    </a:p>
                  </a:txBody>
                  <a:tcPr>
                    <a:solidFill>
                      <a:srgbClr val="0F5F6B"/>
                    </a:solidFill>
                  </a:tcPr>
                </a:tc>
              </a:tr>
              <a:tr h="457200">
                <a:tc>
                  <a:txBody>
                    <a:bodyPr/>
                    <a:lstStyle/>
                    <a:p>
                      <a:r>
                        <a:rPr sz="1400">
                          <a:solidFill>
                            <a:srgbClr val="263238"/>
                          </a:solidFill>
                          <a:latin typeface="Calibri"/>
                        </a:rPr>
                        <a:t>Hill-Sachs</a:t>
                      </a:r>
                    </a:p>
                  </a:txBody>
                  <a:tcPr>
                    <a:solidFill>
                      <a:srgbClr val="EEF3F4"/>
                    </a:solidFill>
                  </a:tcPr>
                </a:tc>
                <a:tc>
                  <a:txBody>
                    <a:bodyPr/>
                    <a:lstStyle/>
                    <a:p>
                      <a:r>
                        <a:rPr sz="1400">
                          <a:solidFill>
                            <a:srgbClr val="263238"/>
                          </a:solidFill>
                          <a:latin typeface="Calibri"/>
                        </a:rPr>
                        <a:t>71 %</a:t>
                      </a:r>
                    </a:p>
                  </a:txBody>
                  <a:tcPr>
                    <a:solidFill>
                      <a:srgbClr val="EEF3F4"/>
                    </a:solidFill>
                  </a:tcPr>
                </a:tc>
                <a:tc>
                  <a:txBody>
                    <a:bodyPr/>
                    <a:lstStyle/>
                    <a:p>
                      <a:r>
                        <a:rPr sz="1400">
                          <a:solidFill>
                            <a:srgbClr val="263238"/>
                          </a:solidFill>
                          <a:latin typeface="Calibri"/>
                        </a:rPr>
                        <a:t>85 %</a:t>
                      </a:r>
                    </a:p>
                  </a:txBody>
                  <a:tcPr>
                    <a:solidFill>
                      <a:srgbClr val="EEF3F4"/>
                    </a:solidFill>
                  </a:tcPr>
                </a:tc>
                <a:tc>
                  <a:txBody>
                    <a:bodyPr/>
                    <a:lstStyle/>
                    <a:p>
                      <a:r>
                        <a:rPr sz="1400">
                          <a:solidFill>
                            <a:srgbClr val="263238"/>
                          </a:solidFill>
                          <a:latin typeface="Calibri"/>
                        </a:rPr>
                        <a:t>Significativa</a:t>
                      </a:r>
                    </a:p>
                  </a:txBody>
                  <a:tcPr>
                    <a:solidFill>
                      <a:srgbClr val="EEF3F4"/>
                    </a:solidFill>
                  </a:tcPr>
                </a:tc>
                <a:tc>
                  <a:txBody>
                    <a:bodyPr/>
                    <a:lstStyle/>
                    <a:p>
                      <a:r>
                        <a:rPr sz="1400">
                          <a:solidFill>
                            <a:srgbClr val="263238"/>
                          </a:solidFill>
                          <a:latin typeface="Calibri"/>
                        </a:rPr>
                        <a:t>[r30]</a:t>
                      </a:r>
                    </a:p>
                  </a:txBody>
                  <a:tcPr>
                    <a:solidFill>
                      <a:srgbClr val="EEF3F4"/>
                    </a:solidFill>
                  </a:tcPr>
                </a:tc>
              </a:tr>
              <a:tr h="457200">
                <a:tc>
                  <a:txBody>
                    <a:bodyPr/>
                    <a:lstStyle/>
                    <a:p>
                      <a:r>
                        <a:rPr sz="1400">
                          <a:solidFill>
                            <a:srgbClr val="263238"/>
                          </a:solidFill>
                          <a:latin typeface="Calibri"/>
                        </a:rPr>
                        <a:t>Bankart</a:t>
                      </a:r>
                    </a:p>
                  </a:txBody>
                  <a:tcPr>
                    <a:solidFill>
                      <a:srgbClr val="FFFFFF"/>
                    </a:solidFill>
                  </a:tcPr>
                </a:tc>
                <a:tc>
                  <a:txBody>
                    <a:bodyPr/>
                    <a:lstStyle/>
                    <a:p>
                      <a:r>
                        <a:rPr sz="1400">
                          <a:solidFill>
                            <a:srgbClr val="263238"/>
                          </a:solidFill>
                          <a:latin typeface="Calibri"/>
                        </a:rPr>
                        <a:t>59 %</a:t>
                      </a:r>
                    </a:p>
                  </a:txBody>
                  <a:tcPr>
                    <a:solidFill>
                      <a:srgbClr val="FFFFFF"/>
                    </a:solidFill>
                  </a:tcPr>
                </a:tc>
                <a:tc>
                  <a:txBody>
                    <a:bodyPr/>
                    <a:lstStyle/>
                    <a:p>
                      <a:r>
                        <a:rPr sz="1400">
                          <a:solidFill>
                            <a:srgbClr val="263238"/>
                          </a:solidFill>
                          <a:latin typeface="Calibri"/>
                        </a:rPr>
                        <a:t>66 %</a:t>
                      </a:r>
                    </a:p>
                  </a:txBody>
                  <a:tcPr>
                    <a:solidFill>
                      <a:srgbClr val="FFFFFF"/>
                    </a:solidFill>
                  </a:tcPr>
                </a:tc>
                <a:tc>
                  <a:txBody>
                    <a:bodyPr/>
                    <a:lstStyle/>
                    <a:p>
                      <a:r>
                        <a:rPr sz="1400">
                          <a:solidFill>
                            <a:srgbClr val="263238"/>
                          </a:solidFill>
                          <a:latin typeface="Calibri"/>
                        </a:rPr>
                        <a:t>Significativa</a:t>
                      </a:r>
                    </a:p>
                  </a:txBody>
                  <a:tcPr>
                    <a:solidFill>
                      <a:srgbClr val="FFFFFF"/>
                    </a:solidFill>
                  </a:tcPr>
                </a:tc>
                <a:tc>
                  <a:txBody>
                    <a:bodyPr/>
                    <a:lstStyle/>
                    <a:p>
                      <a:r>
                        <a:rPr sz="1400">
                          <a:solidFill>
                            <a:srgbClr val="263238"/>
                          </a:solidFill>
                          <a:latin typeface="Calibri"/>
                        </a:rPr>
                        <a:t>[r30]</a:t>
                      </a:r>
                    </a:p>
                  </a:txBody>
                  <a:tcPr>
                    <a:solidFill>
                      <a:srgbClr val="FFFFFF"/>
                    </a:solidFill>
                  </a:tcPr>
                </a:tc>
              </a:tr>
              <a:tr h="457200">
                <a:tc>
                  <a:txBody>
                    <a:bodyPr/>
                    <a:lstStyle/>
                    <a:p>
                      <a:r>
                        <a:rPr sz="1400">
                          <a:solidFill>
                            <a:srgbClr val="263238"/>
                          </a:solidFill>
                          <a:latin typeface="Calibri"/>
                        </a:rPr>
                        <a:t>Bankart óseo</a:t>
                      </a:r>
                    </a:p>
                  </a:txBody>
                  <a:tcPr>
                    <a:solidFill>
                      <a:srgbClr val="EEF3F4"/>
                    </a:solidFill>
                  </a:tcPr>
                </a:tc>
                <a:tc>
                  <a:txBody>
                    <a:bodyPr/>
                    <a:lstStyle/>
                    <a:p>
                      <a:r>
                        <a:rPr sz="1400">
                          <a:solidFill>
                            <a:srgbClr val="263238"/>
                          </a:solidFill>
                          <a:latin typeface="Calibri"/>
                        </a:rPr>
                        <a:t>12 %</a:t>
                      </a:r>
                    </a:p>
                  </a:txBody>
                  <a:tcPr>
                    <a:solidFill>
                      <a:srgbClr val="EEF3F4"/>
                    </a:solidFill>
                  </a:tcPr>
                </a:tc>
                <a:tc>
                  <a:txBody>
                    <a:bodyPr/>
                    <a:lstStyle/>
                    <a:p>
                      <a:r>
                        <a:rPr sz="1400">
                          <a:solidFill>
                            <a:srgbClr val="263238"/>
                          </a:solidFill>
                          <a:latin typeface="Calibri"/>
                        </a:rPr>
                        <a:t>17 %</a:t>
                      </a:r>
                    </a:p>
                  </a:txBody>
                  <a:tcPr>
                    <a:solidFill>
                      <a:srgbClr val="EEF3F4"/>
                    </a:solidFill>
                  </a:tcPr>
                </a:tc>
                <a:tc>
                  <a:txBody>
                    <a:bodyPr/>
                    <a:lstStyle/>
                    <a:p>
                      <a:r>
                        <a:rPr sz="1400">
                          <a:solidFill>
                            <a:srgbClr val="263238"/>
                          </a:solidFill>
                          <a:latin typeface="Calibri"/>
                        </a:rPr>
                        <a:t>No significativa</a:t>
                      </a:r>
                    </a:p>
                  </a:txBody>
                  <a:tcPr>
                    <a:solidFill>
                      <a:srgbClr val="EEF3F4"/>
                    </a:solidFill>
                  </a:tcPr>
                </a:tc>
                <a:tc>
                  <a:txBody>
                    <a:bodyPr/>
                    <a:lstStyle/>
                    <a:p>
                      <a:r>
                        <a:rPr sz="1400">
                          <a:solidFill>
                            <a:srgbClr val="263238"/>
                          </a:solidFill>
                          <a:latin typeface="Calibri"/>
                        </a:rPr>
                        <a:t>[r30]</a:t>
                      </a:r>
                    </a:p>
                  </a:txBody>
                  <a:tcPr>
                    <a:solidFill>
                      <a:srgbClr val="EEF3F4"/>
                    </a:solidFill>
                  </a:tcPr>
                </a:tc>
              </a:tr>
              <a:tr h="457200">
                <a:tc>
                  <a:txBody>
                    <a:bodyPr/>
                    <a:lstStyle/>
                    <a:p>
                      <a:r>
                        <a:rPr sz="1400">
                          <a:solidFill>
                            <a:srgbClr val="263238"/>
                          </a:solidFill>
                          <a:latin typeface="Calibri"/>
                        </a:rPr>
                        <a:t>ALPSA</a:t>
                      </a:r>
                    </a:p>
                  </a:txBody>
                  <a:tcPr>
                    <a:solidFill>
                      <a:srgbClr val="FFFFFF"/>
                    </a:solidFill>
                  </a:tcPr>
                </a:tc>
                <a:tc>
                  <a:txBody>
                    <a:bodyPr/>
                    <a:lstStyle/>
                    <a:p>
                      <a:r>
                        <a:rPr sz="1400">
                          <a:solidFill>
                            <a:srgbClr val="263238"/>
                          </a:solidFill>
                          <a:latin typeface="Calibri"/>
                        </a:rPr>
                        <a:t>16 %</a:t>
                      </a:r>
                    </a:p>
                  </a:txBody>
                  <a:tcPr>
                    <a:solidFill>
                      <a:srgbClr val="FFFFFF"/>
                    </a:solidFill>
                  </a:tcPr>
                </a:tc>
                <a:tc>
                  <a:txBody>
                    <a:bodyPr/>
                    <a:lstStyle/>
                    <a:p>
                      <a:r>
                        <a:rPr sz="1400">
                          <a:solidFill>
                            <a:srgbClr val="263238"/>
                          </a:solidFill>
                          <a:latin typeface="Calibri"/>
                        </a:rPr>
                        <a:t>22 %</a:t>
                      </a:r>
                    </a:p>
                  </a:txBody>
                  <a:tcPr>
                    <a:solidFill>
                      <a:srgbClr val="FFFFFF"/>
                    </a:solidFill>
                  </a:tcPr>
                </a:tc>
                <a:tc>
                  <a:txBody>
                    <a:bodyPr/>
                    <a:lstStyle/>
                    <a:p>
                      <a:r>
                        <a:rPr sz="1400">
                          <a:solidFill>
                            <a:srgbClr val="263238"/>
                          </a:solidFill>
                          <a:latin typeface="Calibri"/>
                        </a:rPr>
                        <a:t>No significativa</a:t>
                      </a:r>
                    </a:p>
                  </a:txBody>
                  <a:tcPr>
                    <a:solidFill>
                      <a:srgbClr val="FFFFFF"/>
                    </a:solidFill>
                  </a:tcPr>
                </a:tc>
                <a:tc>
                  <a:txBody>
                    <a:bodyPr/>
                    <a:lstStyle/>
                    <a:p>
                      <a:r>
                        <a:rPr sz="1400">
                          <a:solidFill>
                            <a:srgbClr val="263238"/>
                          </a:solidFill>
                          <a:latin typeface="Calibri"/>
                        </a:rPr>
                        <a:t>[r30]</a:t>
                      </a:r>
                    </a:p>
                  </a:txBody>
                  <a:tcPr>
                    <a:solidFill>
                      <a:srgbClr val="FFFFFF"/>
                    </a:solidFill>
                  </a:tcPr>
                </a:tc>
              </a:tr>
              <a:tr h="457200">
                <a:tc>
                  <a:txBody>
                    <a:bodyPr/>
                    <a:lstStyle/>
                    <a:p>
                      <a:r>
                        <a:rPr sz="1400">
                          <a:solidFill>
                            <a:srgbClr val="263238"/>
                          </a:solidFill>
                          <a:latin typeface="Calibri"/>
                        </a:rPr>
                        <a:t>HAGL</a:t>
                      </a:r>
                    </a:p>
                  </a:txBody>
                  <a:tcPr>
                    <a:solidFill>
                      <a:srgbClr val="EEF3F4"/>
                    </a:solidFill>
                  </a:tcPr>
                </a:tc>
                <a:tc>
                  <a:txBody>
                    <a:bodyPr/>
                    <a:lstStyle/>
                    <a:p>
                      <a:r>
                        <a:rPr sz="1400">
                          <a:solidFill>
                            <a:srgbClr val="263238"/>
                          </a:solidFill>
                          <a:latin typeface="Calibri"/>
                        </a:rPr>
                        <a:t>4 %</a:t>
                      </a:r>
                    </a:p>
                  </a:txBody>
                  <a:tcPr>
                    <a:solidFill>
                      <a:srgbClr val="EEF3F4"/>
                    </a:solidFill>
                  </a:tcPr>
                </a:tc>
                <a:tc>
                  <a:txBody>
                    <a:bodyPr/>
                    <a:lstStyle/>
                    <a:p>
                      <a:r>
                        <a:rPr sz="1400">
                          <a:solidFill>
                            <a:srgbClr val="263238"/>
                          </a:solidFill>
                          <a:latin typeface="Calibri"/>
                        </a:rPr>
                        <a:t>1 %</a:t>
                      </a:r>
                    </a:p>
                  </a:txBody>
                  <a:tcPr>
                    <a:solidFill>
                      <a:srgbClr val="EEF3F4"/>
                    </a:solidFill>
                  </a:tcPr>
                </a:tc>
                <a:tc>
                  <a:txBody>
                    <a:bodyPr/>
                    <a:lstStyle/>
                    <a:p>
                      <a:r>
                        <a:rPr sz="1400">
                          <a:solidFill>
                            <a:srgbClr val="263238"/>
                          </a:solidFill>
                          <a:latin typeface="Calibri"/>
                        </a:rPr>
                        <a:t>No significativa</a:t>
                      </a:r>
                    </a:p>
                  </a:txBody>
                  <a:tcPr>
                    <a:solidFill>
                      <a:srgbClr val="EEF3F4"/>
                    </a:solidFill>
                  </a:tcPr>
                </a:tc>
                <a:tc>
                  <a:txBody>
                    <a:bodyPr/>
                    <a:lstStyle/>
                    <a:p>
                      <a:r>
                        <a:rPr sz="1400">
                          <a:solidFill>
                            <a:srgbClr val="263238"/>
                          </a:solidFill>
                          <a:latin typeface="Calibri"/>
                        </a:rPr>
                        <a:t>[r30]</a:t>
                      </a:r>
                    </a:p>
                  </a:txBody>
                  <a:tcPr>
                    <a:solidFill>
                      <a:srgbClr val="EEF3F4"/>
                    </a:solidFill>
                  </a:tcPr>
                </a:tc>
              </a:tr>
              <a:tr h="457200">
                <a:tc>
                  <a:txBody>
                    <a:bodyPr/>
                    <a:lstStyle/>
                    <a:p>
                      <a:r>
                        <a:rPr sz="1400">
                          <a:solidFill>
                            <a:srgbClr val="263238"/>
                          </a:solidFill>
                          <a:latin typeface="Calibri"/>
                        </a:rPr>
                        <a:t>SLAP</a:t>
                      </a:r>
                    </a:p>
                  </a:txBody>
                  <a:tcPr>
                    <a:solidFill>
                      <a:srgbClr val="FFFFFF"/>
                    </a:solidFill>
                  </a:tcPr>
                </a:tc>
                <a:tc>
                  <a:txBody>
                    <a:bodyPr/>
                    <a:lstStyle/>
                    <a:p>
                      <a:r>
                        <a:rPr sz="1400">
                          <a:solidFill>
                            <a:srgbClr val="263238"/>
                          </a:solidFill>
                          <a:latin typeface="Calibri"/>
                        </a:rPr>
                        <a:t>27 %</a:t>
                      </a:r>
                    </a:p>
                  </a:txBody>
                  <a:tcPr>
                    <a:solidFill>
                      <a:srgbClr val="FFFFFF"/>
                    </a:solidFill>
                  </a:tcPr>
                </a:tc>
                <a:tc>
                  <a:txBody>
                    <a:bodyPr/>
                    <a:lstStyle/>
                    <a:p>
                      <a:r>
                        <a:rPr sz="1400">
                          <a:solidFill>
                            <a:srgbClr val="263238"/>
                          </a:solidFill>
                          <a:latin typeface="Calibri"/>
                        </a:rPr>
                        <a:t>28 %</a:t>
                      </a:r>
                    </a:p>
                  </a:txBody>
                  <a:tcPr>
                    <a:solidFill>
                      <a:srgbClr val="FFFFFF"/>
                    </a:solidFill>
                  </a:tcPr>
                </a:tc>
                <a:tc>
                  <a:txBody>
                    <a:bodyPr/>
                    <a:lstStyle/>
                    <a:p>
                      <a:r>
                        <a:rPr sz="1400">
                          <a:solidFill>
                            <a:srgbClr val="263238"/>
                          </a:solidFill>
                          <a:latin typeface="Calibri"/>
                        </a:rPr>
                        <a:t>No significativa</a:t>
                      </a:r>
                    </a:p>
                  </a:txBody>
                  <a:tcPr>
                    <a:solidFill>
                      <a:srgbClr val="FFFFFF"/>
                    </a:solidFill>
                  </a:tcPr>
                </a:tc>
                <a:tc>
                  <a:txBody>
                    <a:bodyPr/>
                    <a:lstStyle/>
                    <a:p>
                      <a:r>
                        <a:rPr sz="1400">
                          <a:solidFill>
                            <a:srgbClr val="263238"/>
                          </a:solidFill>
                          <a:latin typeface="Calibri"/>
                        </a:rPr>
                        <a:t>[r30]</a:t>
                      </a:r>
                    </a:p>
                  </a:txBody>
                  <a:tcPr>
                    <a:solidFill>
                      <a:srgbClr val="FFFFFF"/>
                    </a:solidFill>
                  </a:tcPr>
                </a:tc>
              </a:tr>
              <a:tr h="457200">
                <a:tc>
                  <a:txBody>
                    <a:bodyPr/>
                    <a:lstStyle/>
                    <a:p>
                      <a:r>
                        <a:rPr sz="1400">
                          <a:solidFill>
                            <a:srgbClr val="263238"/>
                          </a:solidFill>
                          <a:latin typeface="Calibri"/>
                        </a:rPr>
                        <a:t>Rotura de manguito (parcial o completa)</a:t>
                      </a:r>
                    </a:p>
                  </a:txBody>
                  <a:tcPr>
                    <a:solidFill>
                      <a:srgbClr val="EEF3F4"/>
                    </a:solidFill>
                  </a:tcPr>
                </a:tc>
                <a:tc>
                  <a:txBody>
                    <a:bodyPr/>
                    <a:lstStyle/>
                    <a:p>
                      <a:r>
                        <a:rPr sz="1400">
                          <a:solidFill>
                            <a:srgbClr val="263238"/>
                          </a:solidFill>
                          <a:latin typeface="Calibri"/>
                        </a:rPr>
                        <a:t>7 %</a:t>
                      </a:r>
                    </a:p>
                  </a:txBody>
                  <a:tcPr>
                    <a:solidFill>
                      <a:srgbClr val="EEF3F4"/>
                    </a:solidFill>
                  </a:tcPr>
                </a:tc>
                <a:tc>
                  <a:txBody>
                    <a:bodyPr/>
                    <a:lstStyle/>
                    <a:p>
                      <a:r>
                        <a:rPr sz="1400">
                          <a:solidFill>
                            <a:srgbClr val="263238"/>
                          </a:solidFill>
                          <a:latin typeface="Calibri"/>
                        </a:rPr>
                        <a:t>14 %</a:t>
                      </a:r>
                    </a:p>
                  </a:txBody>
                  <a:tcPr>
                    <a:solidFill>
                      <a:srgbClr val="EEF3F4"/>
                    </a:solidFill>
                  </a:tcPr>
                </a:tc>
                <a:tc>
                  <a:txBody>
                    <a:bodyPr/>
                    <a:lstStyle/>
                    <a:p>
                      <a:r>
                        <a:rPr sz="1400">
                          <a:solidFill>
                            <a:srgbClr val="263238"/>
                          </a:solidFill>
                          <a:latin typeface="Calibri"/>
                        </a:rPr>
                        <a:t>No significativa</a:t>
                      </a:r>
                    </a:p>
                  </a:txBody>
                  <a:tcPr>
                    <a:solidFill>
                      <a:srgbClr val="EEF3F4"/>
                    </a:solidFill>
                  </a:tcPr>
                </a:tc>
                <a:tc>
                  <a:txBody>
                    <a:bodyPr/>
                    <a:lstStyle/>
                    <a:p>
                      <a:r>
                        <a:rPr sz="1400">
                          <a:solidFill>
                            <a:srgbClr val="263238"/>
                          </a:solidFill>
                          <a:latin typeface="Calibri"/>
                        </a:rPr>
                        <a:t>[r30]</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73</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del hueso: glenoides, Hill-Sachs y glenoid track</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Barrow AE et al. Am J Sports Med. 2022. doi:10.1177/03635465221128913</a:t>
            </a:r>
          </a:p>
          <a:p>
            <a:r>
              <a:rPr sz="800">
                <a:solidFill>
                  <a:srgbClr val="5A6469"/>
                </a:solidFill>
                <a:latin typeface="Calibri"/>
              </a:rPr>
              <a:t>[r21] Shaha JS et al. Am J Sports Med. 2015. doi:10.1177/0363546515578250</a:t>
            </a:r>
          </a:p>
          <a:p>
            <a:r>
              <a:rPr sz="800">
                <a:solidFill>
                  <a:srgbClr val="5A6469"/>
                </a:solidFill>
                <a:latin typeface="Calibri"/>
              </a:rPr>
              <a:t>[r28] Yamamoto N et al. J Shoulder Elbow Surg. 2007. doi:10.1016/j.jse.2006.12.012</a:t>
            </a:r>
          </a:p>
          <a:p>
            <a:r>
              <a:rPr sz="800">
                <a:solidFill>
                  <a:srgbClr val="5A6469"/>
                </a:solidFill>
                <a:latin typeface="Calibri"/>
              </a:rPr>
              <a:t>[r37] Itoi E et al. J Shoulder Elbow Surg. 2024. doi:10.1016/j.jse.2024.03.044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estabilidad ósea depende de dos defectos que se influyen entre sí: cuánta glenoides falta y qué tan grande y bien orientada es la muesca de la cabeza.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73</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Falla del Bankart artroscópico aislado según la pérdida glenoidea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Shaha JS et al. Am J Sports Med. 2015. doi:10.1177/0363546515578250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73</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Cifras de hueso que se citan en la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Barrow AE et al. Am J Sports Med. 2022. doi:10.1177/03635465221128913</a:t>
            </a:r>
          </a:p>
          <a:p>
            <a:r>
              <a:rPr sz="800">
                <a:solidFill>
                  <a:srgbClr val="5A6469"/>
                </a:solidFill>
                <a:latin typeface="Calibri"/>
              </a:rPr>
              <a:t>[r21] Shaha JS et al. Am J Sports Med. 2015. doi:10.1177/0363546515578250</a:t>
            </a:r>
          </a:p>
          <a:p>
            <a:r>
              <a:rPr sz="800">
                <a:solidFill>
                  <a:srgbClr val="5A6469"/>
                </a:solidFill>
                <a:latin typeface="Calibri"/>
              </a:rPr>
              <a:t>[r28] Yamamoto N et al. J Shoulder Elbow Surg. 2007. doi:10.1016/j.jse.2006.12.012</a:t>
            </a:r>
          </a:p>
          <a:p>
            <a:r>
              <a:rPr sz="800">
                <a:solidFill>
                  <a:srgbClr val="5A6469"/>
                </a:solidFill>
                <a:latin typeface="Calibri"/>
              </a:rPr>
              <a:t>[r37] Itoi E et al. J Shoulder Elbow Surg. 2024. doi:10.1016/j.jse.2024.03.044</a:t>
            </a:r>
          </a:p>
          <a:p>
            <a:r>
              <a:rPr sz="800">
                <a:solidFill>
                  <a:srgbClr val="5A6469"/>
                </a:solidFill>
                <a:latin typeface="Calibri"/>
              </a:rPr>
              <a:t>[r38] Itoi E et al. J Bone Joint Surg Am. 2000. doi:10.2106/00004623-200001000-00005</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Concepto</a:t>
                      </a:r>
                    </a:p>
                  </a:txBody>
                  <a:tcPr>
                    <a:solidFill>
                      <a:srgbClr val="0F5F6B"/>
                    </a:solidFill>
                  </a:tcPr>
                </a:tc>
                <a:tc>
                  <a:txBody>
                    <a:bodyPr/>
                    <a:lstStyle/>
                    <a:p>
                      <a:r>
                        <a:rPr sz="1400" b="1">
                          <a:solidFill>
                            <a:srgbClr val="FFFFFF"/>
                          </a:solidFill>
                          <a:latin typeface="Calibri"/>
                        </a:rPr>
                        <a:t>Valor</a:t>
                      </a:r>
                    </a:p>
                  </a:txBody>
                  <a:tcPr>
                    <a:solidFill>
                      <a:srgbClr val="0F5F6B"/>
                    </a:solidFill>
                  </a:tcPr>
                </a:tc>
                <a:tc>
                  <a:txBody>
                    <a:bodyPr/>
                    <a:lstStyle/>
                    <a:p>
                      <a:r>
                        <a:rPr sz="1400" b="1">
                          <a:solidFill>
                            <a:srgbClr val="FFFFFF"/>
                          </a:solidFill>
                          <a:latin typeface="Calibri"/>
                        </a:rPr>
                        <a:t>Qué significa</a:t>
                      </a:r>
                    </a:p>
                  </a:txBody>
                  <a:tcPr>
                    <a:solidFill>
                      <a:srgbClr val="0F5F6B"/>
                    </a:solidFill>
                  </a:tcPr>
                </a:tc>
                <a:tc>
                  <a:txBody>
                    <a:bodyPr/>
                    <a:lstStyle/>
                    <a:p>
                      <a:r>
                        <a:rPr sz="1400" b="1">
                          <a:solidFill>
                            <a:srgbClr val="FFFFFF"/>
                          </a:solidFill>
                          <a:latin typeface="Calibri"/>
                        </a:rPr>
                        <a:t>Fuente</a:t>
                      </a:r>
                    </a:p>
                  </a:txBody>
                  <a:tcPr>
                    <a:solidFill>
                      <a:srgbClr val="0F5F6B"/>
                    </a:solidFill>
                  </a:tcPr>
                </a:tc>
              </a:tr>
              <a:tr h="457200">
                <a:tc>
                  <a:txBody>
                    <a:bodyPr/>
                    <a:lstStyle/>
                    <a:p>
                      <a:r>
                        <a:rPr sz="1400">
                          <a:solidFill>
                            <a:srgbClr val="263238"/>
                          </a:solidFill>
                          <a:latin typeface="Calibri"/>
                        </a:rPr>
                        <a:t>Defecto glenoideo en cadáver</a:t>
                      </a:r>
                    </a:p>
                  </a:txBody>
                  <a:tcPr>
                    <a:solidFill>
                      <a:srgbClr val="EEF3F4"/>
                    </a:solidFill>
                  </a:tcPr>
                </a:tc>
                <a:tc>
                  <a:txBody>
                    <a:bodyPr/>
                    <a:lstStyle/>
                    <a:p>
                      <a:r>
                        <a:rPr sz="1400">
                          <a:solidFill>
                            <a:srgbClr val="263238"/>
                          </a:solidFill>
                          <a:latin typeface="Calibri"/>
                        </a:rPr>
                        <a:t>21 % de la longitud (6,8 mm)</a:t>
                      </a:r>
                    </a:p>
                  </a:txBody>
                  <a:tcPr>
                    <a:solidFill>
                      <a:srgbClr val="EEF3F4"/>
                    </a:solidFill>
                  </a:tcPr>
                </a:tc>
                <a:tc>
                  <a:txBody>
                    <a:bodyPr/>
                    <a:lstStyle/>
                    <a:p>
                      <a:r>
                        <a:rPr sz="1400">
                          <a:solidFill>
                            <a:srgbClr val="263238"/>
                          </a:solidFill>
                          <a:latin typeface="Calibri"/>
                        </a:rPr>
                        <a:t>Reduce la estabilidad tras Bankart con abducción y rotación interna</a:t>
                      </a:r>
                    </a:p>
                  </a:txBody>
                  <a:tcPr>
                    <a:solidFill>
                      <a:srgbClr val="EEF3F4"/>
                    </a:solidFill>
                  </a:tcPr>
                </a:tc>
                <a:tc>
                  <a:txBody>
                    <a:bodyPr/>
                    <a:lstStyle/>
                    <a:p>
                      <a:r>
                        <a:rPr sz="1400">
                          <a:solidFill>
                            <a:srgbClr val="263238"/>
                          </a:solidFill>
                          <a:latin typeface="Calibri"/>
                        </a:rPr>
                        <a:t>[r38]</a:t>
                      </a:r>
                    </a:p>
                  </a:txBody>
                  <a:tcPr>
                    <a:solidFill>
                      <a:srgbClr val="EEF3F4"/>
                    </a:solidFill>
                  </a:tcPr>
                </a:tc>
              </a:tr>
              <a:tr h="457200">
                <a:tc>
                  <a:txBody>
                    <a:bodyPr/>
                    <a:lstStyle/>
                    <a:p>
                      <a:r>
                        <a:rPr sz="1400">
                          <a:solidFill>
                            <a:srgbClr val="263238"/>
                          </a:solidFill>
                          <a:latin typeface="Calibri"/>
                        </a:rPr>
                        <a:t>Pérdida crítica clásica</a:t>
                      </a:r>
                    </a:p>
                  </a:txBody>
                  <a:tcPr>
                    <a:solidFill>
                      <a:srgbClr val="FFFFFF"/>
                    </a:solidFill>
                  </a:tcPr>
                </a:tc>
                <a:tc>
                  <a:txBody>
                    <a:bodyPr/>
                    <a:lstStyle/>
                    <a:p>
                      <a:r>
                        <a:rPr sz="1400">
                          <a:solidFill>
                            <a:srgbClr val="263238"/>
                          </a:solidFill>
                          <a:latin typeface="Calibri"/>
                        </a:rPr>
                        <a:t>20 % a 25 %</a:t>
                      </a:r>
                    </a:p>
                  </a:txBody>
                  <a:tcPr>
                    <a:solidFill>
                      <a:srgbClr val="FFFFFF"/>
                    </a:solidFill>
                  </a:tcPr>
                </a:tc>
                <a:tc>
                  <a:txBody>
                    <a:bodyPr/>
                    <a:lstStyle/>
                    <a:p>
                      <a:r>
                        <a:rPr sz="1400">
                          <a:solidFill>
                            <a:srgbClr val="263238"/>
                          </a:solidFill>
                          <a:latin typeface="Calibri"/>
                        </a:rPr>
                        <a:t>Límite tradicional para tratar el hueso en la primera operación</a:t>
                      </a:r>
                    </a:p>
                  </a:txBody>
                  <a:tcPr>
                    <a:solidFill>
                      <a:srgbClr val="FFFFFF"/>
                    </a:solidFill>
                  </a:tcPr>
                </a:tc>
                <a:tc>
                  <a:txBody>
                    <a:bodyPr/>
                    <a:lstStyle/>
                    <a:p>
                      <a:r>
                        <a:rPr sz="1400">
                          <a:solidFill>
                            <a:srgbClr val="263238"/>
                          </a:solidFill>
                          <a:latin typeface="Calibri"/>
                        </a:rPr>
                        <a:t>[r21]</a:t>
                      </a:r>
                    </a:p>
                  </a:txBody>
                  <a:tcPr>
                    <a:solidFill>
                      <a:srgbClr val="FFFFFF"/>
                    </a:solidFill>
                  </a:tcPr>
                </a:tc>
              </a:tr>
              <a:tr h="457200">
                <a:tc>
                  <a:txBody>
                    <a:bodyPr/>
                    <a:lstStyle/>
                    <a:p>
                      <a:r>
                        <a:rPr sz="1400">
                          <a:solidFill>
                            <a:srgbClr val="263238"/>
                          </a:solidFill>
                          <a:latin typeface="Calibri"/>
                        </a:rPr>
                        <a:t>Pérdida que ya empeora el resultado</a:t>
                      </a:r>
                    </a:p>
                  </a:txBody>
                  <a:tcPr>
                    <a:solidFill>
                      <a:srgbClr val="EEF3F4"/>
                    </a:solidFill>
                  </a:tcPr>
                </a:tc>
                <a:tc>
                  <a:txBody>
                    <a:bodyPr/>
                    <a:lstStyle/>
                    <a:p>
                      <a:r>
                        <a:rPr sz="1400">
                          <a:solidFill>
                            <a:srgbClr val="263238"/>
                          </a:solidFill>
                          <a:latin typeface="Calibri"/>
                        </a:rPr>
                        <a:t>13,5 %</a:t>
                      </a:r>
                    </a:p>
                  </a:txBody>
                  <a:tcPr>
                    <a:solidFill>
                      <a:srgbClr val="EEF3F4"/>
                    </a:solidFill>
                  </a:tcPr>
                </a:tc>
                <a:tc>
                  <a:txBody>
                    <a:bodyPr/>
                    <a:lstStyle/>
                    <a:p>
                      <a:r>
                        <a:rPr sz="1400">
                          <a:solidFill>
                            <a:srgbClr val="263238"/>
                          </a:solidFill>
                          <a:latin typeface="Calibri"/>
                        </a:rPr>
                        <a:t>Mal resultado funcional aun sin recidiva en Bankart aislado</a:t>
                      </a:r>
                    </a:p>
                  </a:txBody>
                  <a:tcPr>
                    <a:solidFill>
                      <a:srgbClr val="EEF3F4"/>
                    </a:solidFill>
                  </a:tcPr>
                </a:tc>
                <a:tc>
                  <a:txBody>
                    <a:bodyPr/>
                    <a:lstStyle/>
                    <a:p>
                      <a:r>
                        <a:rPr sz="1400">
                          <a:solidFill>
                            <a:srgbClr val="263238"/>
                          </a:solidFill>
                          <a:latin typeface="Calibri"/>
                        </a:rPr>
                        <a:t>[r21]</a:t>
                      </a:r>
                    </a:p>
                  </a:txBody>
                  <a:tcPr>
                    <a:solidFill>
                      <a:srgbClr val="EEF3F4"/>
                    </a:solidFill>
                  </a:tcPr>
                </a:tc>
              </a:tr>
              <a:tr h="457200">
                <a:tc>
                  <a:txBody>
                    <a:bodyPr/>
                    <a:lstStyle/>
                    <a:p>
                      <a:r>
                        <a:rPr sz="1400">
                          <a:solidFill>
                            <a:srgbClr val="263238"/>
                          </a:solidFill>
                          <a:latin typeface="Calibri"/>
                        </a:rPr>
                        <a:t>Borde medial del glenoid track</a:t>
                      </a:r>
                    </a:p>
                  </a:txBody>
                  <a:tcPr>
                    <a:solidFill>
                      <a:srgbClr val="FFFFFF"/>
                    </a:solidFill>
                  </a:tcPr>
                </a:tc>
                <a:tc>
                  <a:txBody>
                    <a:bodyPr/>
                    <a:lstStyle/>
                    <a:p>
                      <a:r>
                        <a:rPr sz="1400">
                          <a:solidFill>
                            <a:srgbClr val="263238"/>
                          </a:solidFill>
                          <a:latin typeface="Calibri"/>
                        </a:rPr>
                        <a:t>83 % del ancho de la glenoides (valor fijo)</a:t>
                      </a:r>
                    </a:p>
                  </a:txBody>
                  <a:tcPr>
                    <a:solidFill>
                      <a:srgbClr val="FFFFFF"/>
                    </a:solidFill>
                  </a:tcPr>
                </a:tc>
                <a:tc>
                  <a:txBody>
                    <a:bodyPr/>
                    <a:lstStyle/>
                    <a:p>
                      <a:r>
                        <a:rPr sz="1400">
                          <a:solidFill>
                            <a:srgbClr val="263238"/>
                          </a:solidFill>
                          <a:latin typeface="Calibri"/>
                        </a:rPr>
                        <a:t>Hill-Sachs que lo sobrepasa es off-track</a:t>
                      </a:r>
                    </a:p>
                  </a:txBody>
                  <a:tcPr>
                    <a:solidFill>
                      <a:srgbClr val="FFFFFF"/>
                    </a:solidFill>
                  </a:tcPr>
                </a:tc>
                <a:tc>
                  <a:txBody>
                    <a:bodyPr/>
                    <a:lstStyle/>
                    <a:p>
                      <a:r>
                        <a:rPr sz="1400">
                          <a:solidFill>
                            <a:srgbClr val="263238"/>
                          </a:solidFill>
                          <a:latin typeface="Calibri"/>
                        </a:rPr>
                        <a:t>[r28, r37]</a:t>
                      </a:r>
                    </a:p>
                  </a:txBody>
                  <a:tcPr>
                    <a:solidFill>
                      <a:srgbClr val="FFFFFF"/>
                    </a:solidFill>
                  </a:tcPr>
                </a:tc>
              </a:tr>
              <a:tr h="457200">
                <a:tc>
                  <a:txBody>
                    <a:bodyPr/>
                    <a:lstStyle/>
                    <a:p>
                      <a:r>
                        <a:rPr sz="1400">
                          <a:solidFill>
                            <a:srgbClr val="263238"/>
                          </a:solidFill>
                          <a:latin typeface="Calibri"/>
                        </a:rPr>
                        <a:t>Distancia a la luxación</a:t>
                      </a:r>
                    </a:p>
                  </a:txBody>
                  <a:tcPr>
                    <a:solidFill>
                      <a:srgbClr val="EEF3F4"/>
                    </a:solidFill>
                  </a:tcPr>
                </a:tc>
                <a:tc>
                  <a:txBody>
                    <a:bodyPr/>
                    <a:lstStyle/>
                    <a:p>
                      <a:r>
                        <a:rPr sz="1400">
                          <a:solidFill>
                            <a:srgbClr val="263238"/>
                          </a:solidFill>
                          <a:latin typeface="Calibri"/>
                        </a:rPr>
                        <a:t>Menos de 10 mm</a:t>
                      </a:r>
                    </a:p>
                  </a:txBody>
                  <a:tcPr>
                    <a:solidFill>
                      <a:srgbClr val="EEF3F4"/>
                    </a:solidFill>
                  </a:tcPr>
                </a:tc>
                <a:tc>
                  <a:txBody>
                    <a:bodyPr/>
                    <a:lstStyle/>
                    <a:p>
                      <a:r>
                        <a:rPr sz="1400">
                          <a:solidFill>
                            <a:srgbClr val="263238"/>
                          </a:solidFill>
                          <a:latin typeface="Calibri"/>
                        </a:rPr>
                        <a:t>Riesgo de falla que crece de forma exponencial</a:t>
                      </a:r>
                    </a:p>
                  </a:txBody>
                  <a:tcPr>
                    <a:solidFill>
                      <a:srgbClr val="EEF3F4"/>
                    </a:solidFill>
                  </a:tcPr>
                </a:tc>
                <a:tc>
                  <a:txBody>
                    <a:bodyPr/>
                    <a:lstStyle/>
                    <a:p>
                      <a:r>
                        <a:rPr sz="1400">
                          <a:solidFill>
                            <a:srgbClr val="263238"/>
                          </a:solidFill>
                          <a:latin typeface="Calibri"/>
                        </a:rPr>
                        <a:t>[r9]</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73</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cuatro capas y un puntaje de riesgo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Gerber C et al. Clin Orthop Relat Res. 2002. doi:10.1097/00003086-200207000-00009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Para la luxación anterior traumática no existe una sola clasificación aceptada; se la describe por capas.</a:t>
            </a:r>
          </a:p>
          <a:p>
            <a:pPr marL="347472" indent="-347472">
              <a:spcAft>
                <a:spcPts val="1400"/>
              </a:spcAft>
              <a:buChar char="•"/>
            </a:pPr>
            <a:r>
              <a:rPr sz="2400">
                <a:solidFill>
                  <a:srgbClr val="263238"/>
                </a:solidFill>
                <a:latin typeface="Calibri"/>
              </a:rPr>
              <a:t>La primera es la de Gerber y Nyffeler (estática, dinámica o voluntaria) [r26].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73</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Recidiva tras Bankart artroscópico según el puntaje ISIS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[r40] Rosenberg SI et al. J ISAKOS. 2021. doi:10.1136/jisakos-2020-000584</a:t>
            </a:r>
          </a:p>
          <a:p>
            <a:r>
              <a:rPr sz="1000">
                <a:solidFill>
                  <a:srgbClr val="5A6469"/>
                </a:solidFill>
                <a:latin typeface="Calibri"/>
              </a:rPr>
              <a:t>[r13] Balg F et al. 2007. doi:10.1302/0301-620X.89B11.18962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Los cinco factores que componen el ISIS (puntaje total de 10 puntos)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Balg F et al. 2007. doi:10.1302/0301-620X.89B11.18962</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Factor</a:t>
                      </a:r>
                    </a:p>
                  </a:txBody>
                  <a:tcPr>
                    <a:solidFill>
                      <a:srgbClr val="0F5F6B"/>
                    </a:solidFill>
                  </a:tcPr>
                </a:tc>
                <a:tc>
                  <a:txBody>
                    <a:bodyPr/>
                    <a:lstStyle/>
                    <a:p>
                      <a:r>
                        <a:rPr sz="1600" b="1">
                          <a:solidFill>
                            <a:srgbClr val="FFFFFF"/>
                          </a:solidFill>
                          <a:latin typeface="Calibri"/>
                        </a:rPr>
                        <a:t>Dónde se mide</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Edad menor de 20 años al operar</a:t>
                      </a:r>
                    </a:p>
                  </a:txBody>
                  <a:tcPr>
                    <a:solidFill>
                      <a:srgbClr val="EEF3F4"/>
                    </a:solidFill>
                  </a:tcPr>
                </a:tc>
                <a:tc>
                  <a:txBody>
                    <a:bodyPr/>
                    <a:lstStyle/>
                    <a:p>
                      <a:r>
                        <a:rPr sz="1600">
                          <a:solidFill>
                            <a:srgbClr val="263238"/>
                          </a:solidFill>
                          <a:latin typeface="Calibri"/>
                        </a:rPr>
                        <a:t>Historia</a:t>
                      </a:r>
                    </a:p>
                  </a:txBody>
                  <a:tcPr>
                    <a:solidFill>
                      <a:srgbClr val="EEF3F4"/>
                    </a:solidFill>
                  </a:tcPr>
                </a:tc>
                <a:tc>
                  <a:txBody>
                    <a:bodyPr/>
                    <a:lstStyle/>
                    <a:p>
                      <a:r>
                        <a:rPr sz="1600">
                          <a:solidFill>
                            <a:srgbClr val="263238"/>
                          </a:solidFill>
                          <a:latin typeface="Calibri"/>
                        </a:rPr>
                        <a:t>[r13]</a:t>
                      </a:r>
                    </a:p>
                  </a:txBody>
                  <a:tcPr>
                    <a:solidFill>
                      <a:srgbClr val="EEF3F4"/>
                    </a:solidFill>
                  </a:tcPr>
                </a:tc>
              </a:tr>
              <a:tr h="457200">
                <a:tc>
                  <a:txBody>
                    <a:bodyPr/>
                    <a:lstStyle/>
                    <a:p>
                      <a:r>
                        <a:rPr sz="1600">
                          <a:solidFill>
                            <a:srgbClr val="263238"/>
                          </a:solidFill>
                          <a:latin typeface="Calibri"/>
                        </a:rPr>
                        <a:t>Deporte competitivo o de contacto, o con esfuerzo sobre la cabeza</a:t>
                      </a:r>
                    </a:p>
                  </a:txBody>
                  <a:tcPr>
                    <a:solidFill>
                      <a:srgbClr val="FFFFFF"/>
                    </a:solidFill>
                  </a:tcPr>
                </a:tc>
                <a:tc>
                  <a:txBody>
                    <a:bodyPr/>
                    <a:lstStyle/>
                    <a:p>
                      <a:r>
                        <a:rPr sz="1600">
                          <a:solidFill>
                            <a:srgbClr val="263238"/>
                          </a:solidFill>
                          <a:latin typeface="Calibri"/>
                        </a:rPr>
                        <a:t>Historia</a:t>
                      </a:r>
                    </a:p>
                  </a:txBody>
                  <a:tcPr>
                    <a:solidFill>
                      <a:srgbClr val="FFFFFF"/>
                    </a:solidFill>
                  </a:tcPr>
                </a:tc>
                <a:tc>
                  <a:txBody>
                    <a:bodyPr/>
                    <a:lstStyle/>
                    <a:p>
                      <a:r>
                        <a:rPr sz="1600">
                          <a:solidFill>
                            <a:srgbClr val="263238"/>
                          </a:solidFill>
                          <a:latin typeface="Calibri"/>
                        </a:rPr>
                        <a:t>[r13]</a:t>
                      </a:r>
                    </a:p>
                  </a:txBody>
                  <a:tcPr>
                    <a:solidFill>
                      <a:srgbClr val="FFFFFF"/>
                    </a:solidFill>
                  </a:tcPr>
                </a:tc>
              </a:tr>
              <a:tr h="457200">
                <a:tc>
                  <a:txBody>
                    <a:bodyPr/>
                    <a:lstStyle/>
                    <a:p>
                      <a:r>
                        <a:rPr sz="1600">
                          <a:solidFill>
                            <a:srgbClr val="263238"/>
                          </a:solidFill>
                          <a:latin typeface="Calibri"/>
                        </a:rPr>
                        <a:t>Hiperlaxitud del hombro</a:t>
                      </a:r>
                    </a:p>
                  </a:txBody>
                  <a:tcPr>
                    <a:solidFill>
                      <a:srgbClr val="EEF3F4"/>
                    </a:solidFill>
                  </a:tcPr>
                </a:tc>
                <a:tc>
                  <a:txBody>
                    <a:bodyPr/>
                    <a:lstStyle/>
                    <a:p>
                      <a:r>
                        <a:rPr sz="1600">
                          <a:solidFill>
                            <a:srgbClr val="263238"/>
                          </a:solidFill>
                          <a:latin typeface="Calibri"/>
                        </a:rPr>
                        <a:t>Examen físico</a:t>
                      </a:r>
                    </a:p>
                  </a:txBody>
                  <a:tcPr>
                    <a:solidFill>
                      <a:srgbClr val="EEF3F4"/>
                    </a:solidFill>
                  </a:tcPr>
                </a:tc>
                <a:tc>
                  <a:txBody>
                    <a:bodyPr/>
                    <a:lstStyle/>
                    <a:p>
                      <a:r>
                        <a:rPr sz="1600">
                          <a:solidFill>
                            <a:srgbClr val="263238"/>
                          </a:solidFill>
                          <a:latin typeface="Calibri"/>
                        </a:rPr>
                        <a:t>[r13]</a:t>
                      </a:r>
                    </a:p>
                  </a:txBody>
                  <a:tcPr>
                    <a:solidFill>
                      <a:srgbClr val="EEF3F4"/>
                    </a:solidFill>
                  </a:tcPr>
                </a:tc>
              </a:tr>
              <a:tr h="457200">
                <a:tc>
                  <a:txBody>
                    <a:bodyPr/>
                    <a:lstStyle/>
                    <a:p>
                      <a:r>
                        <a:rPr sz="1600">
                          <a:solidFill>
                            <a:srgbClr val="263238"/>
                          </a:solidFill>
                          <a:latin typeface="Calibri"/>
                        </a:rPr>
                        <a:t>Hill-Sachs visible en la AP en rotación externa</a:t>
                      </a:r>
                    </a:p>
                  </a:txBody>
                  <a:tcPr>
                    <a:solidFill>
                      <a:srgbClr val="FFFFFF"/>
                    </a:solidFill>
                  </a:tcPr>
                </a:tc>
                <a:tc>
                  <a:txBody>
                    <a:bodyPr/>
                    <a:lstStyle/>
                    <a:p>
                      <a:r>
                        <a:rPr sz="1600">
                          <a:solidFill>
                            <a:srgbClr val="263238"/>
                          </a:solidFill>
                          <a:latin typeface="Calibri"/>
                        </a:rPr>
                        <a:t>Radiografía</a:t>
                      </a:r>
                    </a:p>
                  </a:txBody>
                  <a:tcPr>
                    <a:solidFill>
                      <a:srgbClr val="FFFFFF"/>
                    </a:solidFill>
                  </a:tcPr>
                </a:tc>
                <a:tc>
                  <a:txBody>
                    <a:bodyPr/>
                    <a:lstStyle/>
                    <a:p>
                      <a:r>
                        <a:rPr sz="1600">
                          <a:solidFill>
                            <a:srgbClr val="263238"/>
                          </a:solidFill>
                          <a:latin typeface="Calibri"/>
                        </a:rPr>
                        <a:t>[r13]</a:t>
                      </a:r>
                    </a:p>
                  </a:txBody>
                  <a:tcPr>
                    <a:solidFill>
                      <a:srgbClr val="FFFFFF"/>
                    </a:solidFill>
                  </a:tcPr>
                </a:tc>
              </a:tr>
              <a:tr h="457200">
                <a:tc>
                  <a:txBody>
                    <a:bodyPr/>
                    <a:lstStyle/>
                    <a:p>
                      <a:r>
                        <a:rPr sz="1600">
                          <a:solidFill>
                            <a:srgbClr val="263238"/>
                          </a:solidFill>
                          <a:latin typeface="Calibri"/>
                        </a:rPr>
                        <a:t>Pérdida del contorno esclerótico glenoideo inferior</a:t>
                      </a:r>
                    </a:p>
                  </a:txBody>
                  <a:tcPr>
                    <a:solidFill>
                      <a:srgbClr val="EEF3F4"/>
                    </a:solidFill>
                  </a:tcPr>
                </a:tc>
                <a:tc>
                  <a:txBody>
                    <a:bodyPr/>
                    <a:lstStyle/>
                    <a:p>
                      <a:r>
                        <a:rPr sz="1600">
                          <a:solidFill>
                            <a:srgbClr val="263238"/>
                          </a:solidFill>
                          <a:latin typeface="Calibri"/>
                        </a:rPr>
                        <a:t>Radiografía</a:t>
                      </a:r>
                    </a:p>
                  </a:txBody>
                  <a:tcPr>
                    <a:solidFill>
                      <a:srgbClr val="EEF3F4"/>
                    </a:solidFill>
                  </a:tcPr>
                </a:tc>
                <a:tc>
                  <a:txBody>
                    <a:bodyPr/>
                    <a:lstStyle/>
                    <a:p>
                      <a:r>
                        <a:rPr sz="1600">
                          <a:solidFill>
                            <a:srgbClr val="263238"/>
                          </a:solidFill>
                          <a:latin typeface="Calibri"/>
                        </a:rPr>
                        <a:t>[r13]</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73</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en la urgencia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Olds M et al. Br J Sports Med. 2015. doi:10.1136/bjsports-2014-094342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Historia (práctica habitual / opinión experta): mecanismo, si es la primera vez, mano dominante…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73</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en la urgencia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Toolanen G et al. An ultrasonographic and electromyographic study. 1993. doi:10.3109/17453679308993690</a:t>
            </a:r>
          </a:p>
          <a:p>
            <a:r>
              <a:rPr sz="1000">
                <a:solidFill>
                  <a:srgbClr val="5A6469"/>
                </a:solidFill>
                <a:latin typeface="Calibri"/>
              </a:rPr>
              <a:t>[r8] Pevny T et al. Arthroscopy. 1998. doi:10.1016/s0749-8063(98)70145-8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Mayores de 40 años: la debilidad suele ser manguito o nervio, no solo dolor. En una serie de 65 pacientes mayores de 40 años… [r7]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73</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buscar, cuándo y por qué</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Van Gastel ML et al. Acta Orthop. 2026. doi:10.2340/17453674.2026.46434</a:t>
            </a:r>
          </a:p>
          <a:p>
            <a:r>
              <a:rPr sz="800">
                <a:solidFill>
                  <a:srgbClr val="5A6469"/>
                </a:solidFill>
                <a:latin typeface="Calibri"/>
              </a:rPr>
              <a:t>[r7] Toolanen G et al. An ultrasonographic and electromyographic study. 1993. doi:10.3109/17453679308993690</a:t>
            </a:r>
          </a:p>
          <a:p>
            <a:r>
              <a:rPr sz="800">
                <a:solidFill>
                  <a:srgbClr val="5A6469"/>
                </a:solidFill>
                <a:latin typeface="Calibri"/>
              </a:rPr>
              <a:t>[r14] Robinson CM et al. J Bone Joint Surg Am. 2012. doi:10.2106/JBJS.J.01795</a:t>
            </a:r>
          </a:p>
          <a:p>
            <a:r>
              <a:rPr sz="800">
                <a:solidFill>
                  <a:srgbClr val="5A6469"/>
                </a:solidFill>
                <a:latin typeface="Calibri"/>
              </a:rPr>
              <a:t>[r36] Visser CP et al. A prospective clinical and EMG study. 1999. doi:10.1302/0301-620x.81b4.9005</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Qué se busca</a:t>
                      </a:r>
                    </a:p>
                  </a:txBody>
                  <a:tcPr>
                    <a:solidFill>
                      <a:srgbClr val="0F5F6B"/>
                    </a:solidFill>
                  </a:tcPr>
                </a:tc>
                <a:tc>
                  <a:txBody>
                    <a:bodyPr/>
                    <a:lstStyle/>
                    <a:p>
                      <a:r>
                        <a:rPr sz="1400" b="1">
                          <a:solidFill>
                            <a:srgbClr val="FFFFFF"/>
                          </a:solidFill>
                          <a:latin typeface="Calibri"/>
                        </a:rPr>
                        <a:t>Cuándo</a:t>
                      </a:r>
                    </a:p>
                  </a:txBody>
                  <a:tcPr>
                    <a:solidFill>
                      <a:srgbClr val="0F5F6B"/>
                    </a:solidFill>
                  </a:tcPr>
                </a:tc>
                <a:tc>
                  <a:txBody>
                    <a:bodyPr/>
                    <a:lstStyle/>
                    <a:p>
                      <a:r>
                        <a:rPr sz="1400" b="1">
                          <a:solidFill>
                            <a:srgbClr val="FFFFFF"/>
                          </a:solidFill>
                          <a:latin typeface="Calibri"/>
                        </a:rPr>
                        <a:t>Qué significa</a:t>
                      </a:r>
                    </a:p>
                  </a:txBody>
                  <a:tcPr>
                    <a:solidFill>
                      <a:srgbClr val="0F5F6B"/>
                    </a:solidFill>
                  </a:tcPr>
                </a:tc>
                <a:tc>
                  <a:txBody>
                    <a:bodyPr/>
                    <a:lstStyle/>
                    <a:p>
                      <a:r>
                        <a:rPr sz="1400" b="1">
                          <a:solidFill>
                            <a:srgbClr val="FFFFFF"/>
                          </a:solidFill>
                          <a:latin typeface="Calibri"/>
                        </a:rPr>
                        <a:t>Fuente</a:t>
                      </a:r>
                    </a:p>
                  </a:txBody>
                  <a:tcPr>
                    <a:solidFill>
                      <a:srgbClr val="0F5F6B"/>
                    </a:solidFill>
                  </a:tcPr>
                </a:tc>
              </a:tr>
              <a:tr h="457200">
                <a:tc>
                  <a:txBody>
                    <a:bodyPr/>
                    <a:lstStyle/>
                    <a:p>
                      <a:r>
                        <a:rPr sz="1400">
                          <a:solidFill>
                            <a:srgbClr val="263238"/>
                          </a:solidFill>
                          <a:latin typeface="Calibri"/>
                        </a:rPr>
                        <a:t>Pulso radial y perfusión</a:t>
                      </a:r>
                    </a:p>
                  </a:txBody>
                  <a:tcPr>
                    <a:solidFill>
                      <a:srgbClr val="EEF3F4"/>
                    </a:solidFill>
                  </a:tcPr>
                </a:tc>
                <a:tc>
                  <a:txBody>
                    <a:bodyPr/>
                    <a:lstStyle/>
                    <a:p>
                      <a:r>
                        <a:rPr sz="1400">
                          <a:solidFill>
                            <a:srgbClr val="263238"/>
                          </a:solidFill>
                          <a:latin typeface="Calibri"/>
                        </a:rPr>
                        <a:t>Antes y después de reducir</a:t>
                      </a:r>
                    </a:p>
                  </a:txBody>
                  <a:tcPr>
                    <a:solidFill>
                      <a:srgbClr val="EEF3F4"/>
                    </a:solidFill>
                  </a:tcPr>
                </a:tc>
                <a:tc>
                  <a:txBody>
                    <a:bodyPr/>
                    <a:lstStyle/>
                    <a:p>
                      <a:r>
                        <a:rPr sz="1400">
                          <a:solidFill>
                            <a:srgbClr val="263238"/>
                          </a:solidFill>
                          <a:latin typeface="Calibri"/>
                        </a:rPr>
                        <a:t>La lesión vascular es rara pero grave; se documenta siempre</a:t>
                      </a:r>
                    </a:p>
                  </a:txBody>
                  <a:tcPr>
                    <a:solidFill>
                      <a:srgbClr val="EEF3F4"/>
                    </a:solidFill>
                  </a:tcPr>
                </a:tc>
                <a:tc>
                  <a:txBody>
                    <a:bodyPr/>
                    <a:lstStyle/>
                    <a:p>
                      <a:r>
                        <a:rPr sz="1400">
                          <a:solidFill>
                            <a:srgbClr val="263238"/>
                          </a:solidFill>
                          <a:latin typeface="Calibri"/>
                        </a:rPr>
                        <a:t>[r3]</a:t>
                      </a:r>
                    </a:p>
                  </a:txBody>
                  <a:tcPr>
                    <a:solidFill>
                      <a:srgbClr val="EEF3F4"/>
                    </a:solidFill>
                  </a:tcPr>
                </a:tc>
              </a:tr>
              <a:tr h="457200">
                <a:tc>
                  <a:txBody>
                    <a:bodyPr/>
                    <a:lstStyle/>
                    <a:p>
                      <a:r>
                        <a:rPr sz="1400">
                          <a:solidFill>
                            <a:srgbClr val="263238"/>
                          </a:solidFill>
                          <a:latin typeface="Calibri"/>
                        </a:rPr>
                        <a:t>Función del nervio axilar</a:t>
                      </a:r>
                    </a:p>
                  </a:txBody>
                  <a:tcPr>
                    <a:solidFill>
                      <a:srgbClr val="FFFFFF"/>
                    </a:solidFill>
                  </a:tcPr>
                </a:tc>
                <a:tc>
                  <a:txBody>
                    <a:bodyPr/>
                    <a:lstStyle/>
                    <a:p>
                      <a:r>
                        <a:rPr sz="1400">
                          <a:solidFill>
                            <a:srgbClr val="263238"/>
                          </a:solidFill>
                          <a:latin typeface="Calibri"/>
                        </a:rPr>
                        <a:t>Antes y después de reducir</a:t>
                      </a:r>
                    </a:p>
                  </a:txBody>
                  <a:tcPr>
                    <a:solidFill>
                      <a:srgbClr val="FFFFFF"/>
                    </a:solidFill>
                  </a:tcPr>
                </a:tc>
                <a:tc>
                  <a:txBody>
                    <a:bodyPr/>
                    <a:lstStyle/>
                    <a:p>
                      <a:r>
                        <a:rPr sz="1400">
                          <a:solidFill>
                            <a:srgbClr val="263238"/>
                          </a:solidFill>
                          <a:latin typeface="Calibri"/>
                        </a:rPr>
                        <a:t>Déficit neurológico en 13,5 %; pérdida axonal en 48 % por EMG</a:t>
                      </a:r>
                    </a:p>
                  </a:txBody>
                  <a:tcPr>
                    <a:solidFill>
                      <a:srgbClr val="FFFFFF"/>
                    </a:solidFill>
                  </a:tcPr>
                </a:tc>
                <a:tc>
                  <a:txBody>
                    <a:bodyPr/>
                    <a:lstStyle/>
                    <a:p>
                      <a:r>
                        <a:rPr sz="1400">
                          <a:solidFill>
                            <a:srgbClr val="263238"/>
                          </a:solidFill>
                          <a:latin typeface="Calibri"/>
                        </a:rPr>
                        <a:t>[r14, r36]</a:t>
                      </a:r>
                    </a:p>
                  </a:txBody>
                  <a:tcPr>
                    <a:solidFill>
                      <a:srgbClr val="FFFFFF"/>
                    </a:solidFill>
                  </a:tcPr>
                </a:tc>
              </a:tr>
              <a:tr h="457200">
                <a:tc>
                  <a:txBody>
                    <a:bodyPr/>
                    <a:lstStyle/>
                    <a:p>
                      <a:r>
                        <a:rPr sz="1400">
                          <a:solidFill>
                            <a:srgbClr val="263238"/>
                          </a:solidFill>
                          <a:latin typeface="Calibri"/>
                        </a:rPr>
                        <a:t>Radiografía en 2 proyecciones</a:t>
                      </a:r>
                    </a:p>
                  </a:txBody>
                  <a:tcPr>
                    <a:solidFill>
                      <a:srgbClr val="EEF3F4"/>
                    </a:solidFill>
                  </a:tcPr>
                </a:tc>
                <a:tc>
                  <a:txBody>
                    <a:bodyPr/>
                    <a:lstStyle/>
                    <a:p>
                      <a:r>
                        <a:rPr sz="1400">
                          <a:solidFill>
                            <a:srgbClr val="263238"/>
                          </a:solidFill>
                          <a:latin typeface="Calibri"/>
                        </a:rPr>
                        <a:t>Antes y después de reducir</a:t>
                      </a:r>
                    </a:p>
                  </a:txBody>
                  <a:tcPr>
                    <a:solidFill>
                      <a:srgbClr val="EEF3F4"/>
                    </a:solidFill>
                  </a:tcPr>
                </a:tc>
                <a:tc>
                  <a:txBody>
                    <a:bodyPr/>
                    <a:lstStyle/>
                    <a:p>
                      <a:r>
                        <a:rPr sz="1400">
                          <a:solidFill>
                            <a:srgbClr val="263238"/>
                          </a:solidFill>
                          <a:latin typeface="Calibri"/>
                        </a:rPr>
                        <a:t>15 % de las fracturas solo se ven después</a:t>
                      </a:r>
                    </a:p>
                  </a:txBody>
                  <a:tcPr>
                    <a:solidFill>
                      <a:srgbClr val="EEF3F4"/>
                    </a:solidFill>
                  </a:tcPr>
                </a:tc>
                <a:tc>
                  <a:txBody>
                    <a:bodyPr/>
                    <a:lstStyle/>
                    <a:p>
                      <a:r>
                        <a:rPr sz="1400">
                          <a:solidFill>
                            <a:srgbClr val="263238"/>
                          </a:solidFill>
                          <a:latin typeface="Calibri"/>
                        </a:rPr>
                        <a:t>[r3]</a:t>
                      </a:r>
                    </a:p>
                  </a:txBody>
                  <a:tcPr>
                    <a:solidFill>
                      <a:srgbClr val="EEF3F4"/>
                    </a:solidFill>
                  </a:tcPr>
                </a:tc>
              </a:tr>
              <a:tr h="457200">
                <a:tc>
                  <a:txBody>
                    <a:bodyPr/>
                    <a:lstStyle/>
                    <a:p>
                      <a:r>
                        <a:rPr sz="1400">
                          <a:solidFill>
                            <a:srgbClr val="263238"/>
                          </a:solidFill>
                          <a:latin typeface="Calibri"/>
                        </a:rPr>
                        <a:t>TC</a:t>
                      </a:r>
                    </a:p>
                  </a:txBody>
                  <a:tcPr>
                    <a:solidFill>
                      <a:srgbClr val="FFFFFF"/>
                    </a:solidFill>
                  </a:tcPr>
                </a:tc>
                <a:tc>
                  <a:txBody>
                    <a:bodyPr/>
                    <a:lstStyle/>
                    <a:p>
                      <a:r>
                        <a:rPr sz="1400">
                          <a:solidFill>
                            <a:srgbClr val="263238"/>
                          </a:solidFill>
                          <a:latin typeface="Calibri"/>
                        </a:rPr>
                        <a:t>Si persiste la duda o falla el primer intento</a:t>
                      </a:r>
                    </a:p>
                  </a:txBody>
                  <a:tcPr>
                    <a:solidFill>
                      <a:srgbClr val="FFFFFF"/>
                    </a:solidFill>
                  </a:tcPr>
                </a:tc>
                <a:tc>
                  <a:txBody>
                    <a:bodyPr/>
                    <a:lstStyle/>
                    <a:p>
                      <a:r>
                        <a:rPr sz="1400">
                          <a:solidFill>
                            <a:srgbClr val="263238"/>
                          </a:solidFill>
                          <a:latin typeface="Calibri"/>
                        </a:rPr>
                        <a:t>Define fracturas y hueso</a:t>
                      </a:r>
                    </a:p>
                  </a:txBody>
                  <a:tcPr>
                    <a:solidFill>
                      <a:srgbClr val="FFFFFF"/>
                    </a:solidFill>
                  </a:tcPr>
                </a:tc>
                <a:tc>
                  <a:txBody>
                    <a:bodyPr/>
                    <a:lstStyle/>
                    <a:p>
                      <a:r>
                        <a:rPr sz="1400">
                          <a:solidFill>
                            <a:srgbClr val="263238"/>
                          </a:solidFill>
                          <a:latin typeface="Calibri"/>
                        </a:rPr>
                        <a:t>[r3]</a:t>
                      </a:r>
                    </a:p>
                  </a:txBody>
                  <a:tcPr>
                    <a:solidFill>
                      <a:srgbClr val="FFFFFF"/>
                    </a:solidFill>
                  </a:tcPr>
                </a:tc>
              </a:tr>
              <a:tr h="457200">
                <a:tc>
                  <a:txBody>
                    <a:bodyPr/>
                    <a:lstStyle/>
                    <a:p>
                      <a:r>
                        <a:rPr sz="1400">
                          <a:solidFill>
                            <a:srgbClr val="263238"/>
                          </a:solidFill>
                          <a:latin typeface="Calibri"/>
                        </a:rPr>
                        <a:t>Manguito (ecografía o RM)</a:t>
                      </a:r>
                    </a:p>
                  </a:txBody>
                  <a:tcPr>
                    <a:solidFill>
                      <a:srgbClr val="EEF3F4"/>
                    </a:solidFill>
                  </a:tcPr>
                </a:tc>
                <a:tc>
                  <a:txBody>
                    <a:bodyPr/>
                    <a:lstStyle/>
                    <a:p>
                      <a:r>
                        <a:rPr sz="1400">
                          <a:solidFill>
                            <a:srgbClr val="263238"/>
                          </a:solidFill>
                          <a:latin typeface="Calibri"/>
                        </a:rPr>
                        <a:t>Más de 40 años o debilidad persistente</a:t>
                      </a:r>
                    </a:p>
                  </a:txBody>
                  <a:tcPr>
                    <a:solidFill>
                      <a:srgbClr val="EEF3F4"/>
                    </a:solidFill>
                  </a:tcPr>
                </a:tc>
                <a:tc>
                  <a:txBody>
                    <a:bodyPr/>
                    <a:lstStyle/>
                    <a:p>
                      <a:r>
                        <a:rPr sz="1400">
                          <a:solidFill>
                            <a:srgbClr val="263238"/>
                          </a:solidFill>
                          <a:latin typeface="Calibri"/>
                        </a:rPr>
                        <a:t>Lesión del manguito en más de la mitad de los hombros luxados</a:t>
                      </a:r>
                    </a:p>
                  </a:txBody>
                  <a:tcPr>
                    <a:solidFill>
                      <a:srgbClr val="EEF3F4"/>
                    </a:solidFill>
                  </a:tcPr>
                </a:tc>
                <a:tc>
                  <a:txBody>
                    <a:bodyPr/>
                    <a:lstStyle/>
                    <a:p>
                      <a:r>
                        <a:rPr sz="1400">
                          <a:solidFill>
                            <a:srgbClr val="263238"/>
                          </a:solidFill>
                          <a:latin typeface="Calibri"/>
                        </a:rPr>
                        <a:t>[r3, r7]</a:t>
                      </a:r>
                    </a:p>
                  </a:txBody>
                  <a:tcPr>
                    <a:solidFill>
                      <a:srgbClr val="EEF3F4"/>
                    </a:solidFill>
                  </a:tcPr>
                </a:tc>
              </a:tr>
              <a:tr h="457200">
                <a:tc>
                  <a:txBody>
                    <a:bodyPr/>
                    <a:lstStyle/>
                    <a:p>
                      <a:r>
                        <a:rPr sz="1400">
                          <a:solidFill>
                            <a:srgbClr val="263238"/>
                          </a:solidFill>
                          <a:latin typeface="Calibri"/>
                        </a:rPr>
                        <a:t>EMG</a:t>
                      </a:r>
                    </a:p>
                  </a:txBody>
                  <a:tcPr>
                    <a:solidFill>
                      <a:srgbClr val="FFFFFF"/>
                    </a:solidFill>
                  </a:tcPr>
                </a:tc>
                <a:tc>
                  <a:txBody>
                    <a:bodyPr/>
                    <a:lstStyle/>
                    <a:p>
                      <a:r>
                        <a:rPr sz="1400">
                          <a:solidFill>
                            <a:srgbClr val="263238"/>
                          </a:solidFill>
                          <a:latin typeface="Calibri"/>
                        </a:rPr>
                        <a:t>A las 3 semanas, solo si hay paresia grave</a:t>
                      </a:r>
                    </a:p>
                  </a:txBody>
                  <a:tcPr>
                    <a:solidFill>
                      <a:srgbClr val="FFFFFF"/>
                    </a:solidFill>
                  </a:tcPr>
                </a:tc>
                <a:tc>
                  <a:txBody>
                    <a:bodyPr/>
                    <a:lstStyle/>
                    <a:p>
                      <a:r>
                        <a:rPr sz="1400">
                          <a:solidFill>
                            <a:srgbClr val="263238"/>
                          </a:solidFill>
                          <a:latin typeface="Calibri"/>
                        </a:rPr>
                        <a:t>No es de rutina</a:t>
                      </a:r>
                    </a:p>
                  </a:txBody>
                  <a:tcPr>
                    <a:solidFill>
                      <a:srgbClr val="FFFFFF"/>
                    </a:solidFill>
                  </a:tcPr>
                </a:tc>
                <a:tc>
                  <a:txBody>
                    <a:bodyPr/>
                    <a:lstStyle/>
                    <a:p>
                      <a:r>
                        <a:rPr sz="1400">
                          <a:solidFill>
                            <a:srgbClr val="263238"/>
                          </a:solidFill>
                          <a:latin typeface="Calibri"/>
                        </a:rPr>
                        <a:t>[r36]</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73</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y maniobras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[r15] Farber AJ et al. J Bone Joint Surg Am. 2006. doi:10.2106/JBJS.E.00594</a:t>
            </a:r>
          </a:p>
          <a:p>
            <a:r>
              <a:rPr sz="800">
                <a:solidFill>
                  <a:srgbClr val="5A6469"/>
                </a:solidFill>
                <a:latin typeface="Calibri"/>
              </a:rPr>
              <a:t>[r37] Itoi E et al. J Shoulder Elbow Surg. 2024. doi:10.1016/j.jse.2024.03.044</a:t>
            </a:r>
          </a:p>
          <a:p>
            <a:r>
              <a:rPr sz="800">
                <a:solidFill>
                  <a:srgbClr val="5A6469"/>
                </a:solidFill>
                <a:latin typeface="Calibri"/>
              </a:rPr>
              <a:t>[r41] Lo IK et al. Am J Sports Med. 2004. doi:10.1177/0095399703258690</a:t>
            </a:r>
          </a:p>
          <a:p>
            <a:r>
              <a:rPr sz="800">
                <a:solidFill>
                  <a:srgbClr val="5A6469"/>
                </a:solidFill>
                <a:latin typeface="Calibri"/>
              </a:rPr>
              <a:t>[r42] Hegedus EJ et al. Br J Sports Med. 2012. doi:10.1136/bjsports-2012-091066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examen busca dos cosas: confirmar que la inestabilidad es anterior y estimar la laxitud.</a:t>
            </a:r>
          </a:p>
          <a:p>
            <a:pPr marL="347472" indent="-347472">
              <a:spcAft>
                <a:spcPts val="1400"/>
              </a:spcAft>
              <a:buChar char="•"/>
            </a:pPr>
            <a:r>
              <a:rPr sz="2400">
                <a:solidFill>
                  <a:srgbClr val="263238"/>
                </a:solidFill>
                <a:latin typeface="Calibri"/>
              </a:rPr>
              <a:t>Las pruebas más usadas son la aprensión, la recolocación y la sorpresa, más el cajón anterior.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73</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Sensibilidad y especificidad de las pruebas de inestabilidad anterior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Farber AJ et al. J Bone Joint Surg Am. 2006. doi:10.2106/JBJS.E.00594</a:t>
            </a:r>
          </a:p>
          <a:p>
            <a:r>
              <a:rPr sz="1000">
                <a:solidFill>
                  <a:srgbClr val="5A6469"/>
                </a:solidFill>
                <a:latin typeface="Calibri"/>
              </a:rPr>
              <a:t>[r41] Lo IK et al. Am J Sports Med. 2004. doi:10.1177/0095399703258690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73</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Pruebas de inestabilidad anterior: rendimiento publicado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Farber AJ et al. J Bone Joint Surg Am. 2006. doi:10.2106/JBJS.E.00594</a:t>
            </a:r>
          </a:p>
          <a:p>
            <a:r>
              <a:rPr sz="1000">
                <a:solidFill>
                  <a:srgbClr val="5A6469"/>
                </a:solidFill>
                <a:latin typeface="Calibri"/>
              </a:rPr>
              <a:t>[r41] Lo IK et al. Am J Sports Med. 2004. doi:10.1177/0095399703258690</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121408"/>
                <a:gridCol w="2121408"/>
                <a:gridCol w="2121408"/>
                <a:gridCol w="2121408"/>
                <a:gridCol w="2121408"/>
              </a:tblGrid>
              <a:tr h="457200">
                <a:tc>
                  <a:txBody>
                    <a:bodyPr/>
                    <a:lstStyle/>
                    <a:p>
                      <a:r>
                        <a:rPr sz="1400" b="1">
                          <a:solidFill>
                            <a:srgbClr val="FFFFFF"/>
                          </a:solidFill>
                          <a:latin typeface="Calibri"/>
                        </a:rPr>
                        <a:t>Prueba</a:t>
                      </a:r>
                    </a:p>
                  </a:txBody>
                  <a:tcPr>
                    <a:solidFill>
                      <a:srgbClr val="0F5F6B"/>
                    </a:solidFill>
                  </a:tcPr>
                </a:tc>
                <a:tc>
                  <a:txBody>
                    <a:bodyPr/>
                    <a:lstStyle/>
                    <a:p>
                      <a:r>
                        <a:rPr sz="1400" b="1">
                          <a:solidFill>
                            <a:srgbClr val="FFFFFF"/>
                          </a:solidFill>
                          <a:latin typeface="Calibri"/>
                        </a:rPr>
                        <a:t>Sensibilidad</a:t>
                      </a:r>
                    </a:p>
                  </a:txBody>
                  <a:tcPr>
                    <a:solidFill>
                      <a:srgbClr val="0F5F6B"/>
                    </a:solidFill>
                  </a:tcPr>
                </a:tc>
                <a:tc>
                  <a:txBody>
                    <a:bodyPr/>
                    <a:lstStyle/>
                    <a:p>
                      <a:r>
                        <a:rPr sz="1400" b="1">
                          <a:solidFill>
                            <a:srgbClr val="FFFFFF"/>
                          </a:solidFill>
                          <a:latin typeface="Calibri"/>
                        </a:rPr>
                        <a:t>Especificidad</a:t>
                      </a:r>
                    </a:p>
                  </a:txBody>
                  <a:tcPr>
                    <a:solidFill>
                      <a:srgbClr val="0F5F6B"/>
                    </a:solidFill>
                  </a:tcPr>
                </a:tc>
                <a:tc>
                  <a:txBody>
                    <a:bodyPr/>
                    <a:lstStyle/>
                    <a:p>
                      <a:r>
                        <a:rPr sz="1400" b="1">
                          <a:solidFill>
                            <a:srgbClr val="FFFFFF"/>
                          </a:solidFill>
                          <a:latin typeface="Calibri"/>
                        </a:rPr>
                        <a:t>Dato adicional</a:t>
                      </a:r>
                    </a:p>
                  </a:txBody>
                  <a:tcPr>
                    <a:solidFill>
                      <a:srgbClr val="0F5F6B"/>
                    </a:solidFill>
                  </a:tcPr>
                </a:tc>
                <a:tc>
                  <a:txBody>
                    <a:bodyPr/>
                    <a:lstStyle/>
                    <a:p>
                      <a:r>
                        <a:rPr sz="1400" b="1">
                          <a:solidFill>
                            <a:srgbClr val="FFFFFF"/>
                          </a:solidFill>
                          <a:latin typeface="Calibri"/>
                        </a:rPr>
                        <a:t>Fuente</a:t>
                      </a:r>
                    </a:p>
                  </a:txBody>
                  <a:tcPr>
                    <a:solidFill>
                      <a:srgbClr val="0F5F6B"/>
                    </a:solidFill>
                  </a:tcPr>
                </a:tc>
              </a:tr>
              <a:tr h="457200">
                <a:tc>
                  <a:txBody>
                    <a:bodyPr/>
                    <a:lstStyle/>
                    <a:p>
                      <a:r>
                        <a:rPr sz="1400">
                          <a:solidFill>
                            <a:srgbClr val="263238"/>
                          </a:solidFill>
                          <a:latin typeface="Calibri"/>
                        </a:rPr>
                        <a:t>Aprensión</a:t>
                      </a:r>
                    </a:p>
                  </a:txBody>
                  <a:tcPr>
                    <a:solidFill>
                      <a:srgbClr val="EEF3F4"/>
                    </a:solidFill>
                  </a:tcPr>
                </a:tc>
                <a:tc>
                  <a:txBody>
                    <a:bodyPr/>
                    <a:lstStyle/>
                    <a:p>
                      <a:r>
                        <a:rPr sz="1400">
                          <a:solidFill>
                            <a:srgbClr val="263238"/>
                          </a:solidFill>
                          <a:latin typeface="Calibri"/>
                        </a:rPr>
                        <a:t>72 %</a:t>
                      </a:r>
                    </a:p>
                  </a:txBody>
                  <a:tcPr>
                    <a:solidFill>
                      <a:srgbClr val="EEF3F4"/>
                    </a:solidFill>
                  </a:tcPr>
                </a:tc>
                <a:tc>
                  <a:txBody>
                    <a:bodyPr/>
                    <a:lstStyle/>
                    <a:p>
                      <a:r>
                        <a:rPr sz="1400">
                          <a:solidFill>
                            <a:srgbClr val="263238"/>
                          </a:solidFill>
                          <a:latin typeface="Calibri"/>
                        </a:rPr>
                        <a:t>96 %</a:t>
                      </a:r>
                    </a:p>
                  </a:txBody>
                  <a:tcPr>
                    <a:solidFill>
                      <a:srgbClr val="EEF3F4"/>
                    </a:solidFill>
                  </a:tcPr>
                </a:tc>
                <a:tc>
                  <a:txBody>
                    <a:bodyPr/>
                    <a:lstStyle/>
                    <a:p>
                      <a:r>
                        <a:rPr sz="1400">
                          <a:solidFill>
                            <a:srgbClr val="263238"/>
                          </a:solidFill>
                          <a:latin typeface="Calibri"/>
                        </a:rPr>
                        <a:t>Razón de verosimilitud positiva de 20,2</a:t>
                      </a:r>
                    </a:p>
                  </a:txBody>
                  <a:tcPr>
                    <a:solidFill>
                      <a:srgbClr val="EEF3F4"/>
                    </a:solidFill>
                  </a:tcPr>
                </a:tc>
                <a:tc>
                  <a:txBody>
                    <a:bodyPr/>
                    <a:lstStyle/>
                    <a:p>
                      <a:r>
                        <a:rPr sz="1400">
                          <a:solidFill>
                            <a:srgbClr val="263238"/>
                          </a:solidFill>
                          <a:latin typeface="Calibri"/>
                        </a:rPr>
                        <a:t>[r15]</a:t>
                      </a:r>
                    </a:p>
                  </a:txBody>
                  <a:tcPr>
                    <a:solidFill>
                      <a:srgbClr val="EEF3F4"/>
                    </a:solidFill>
                  </a:tcPr>
                </a:tc>
              </a:tr>
              <a:tr h="457200">
                <a:tc>
                  <a:txBody>
                    <a:bodyPr/>
                    <a:lstStyle/>
                    <a:p>
                      <a:r>
                        <a:rPr sz="1400">
                          <a:solidFill>
                            <a:srgbClr val="263238"/>
                          </a:solidFill>
                          <a:latin typeface="Calibri"/>
                        </a:rPr>
                        <a:t>Recolocación</a:t>
                      </a:r>
                    </a:p>
                  </a:txBody>
                  <a:tcPr>
                    <a:solidFill>
                      <a:srgbClr val="FFFFFF"/>
                    </a:solidFill>
                  </a:tcPr>
                </a:tc>
                <a:tc>
                  <a:txBody>
                    <a:bodyPr/>
                    <a:lstStyle/>
                    <a:p>
                      <a:r>
                        <a:rPr sz="1400">
                          <a:solidFill>
                            <a:srgbClr val="263238"/>
                          </a:solidFill>
                          <a:latin typeface="Calibri"/>
                        </a:rPr>
                        <a:t>81 %</a:t>
                      </a:r>
                    </a:p>
                  </a:txBody>
                  <a:tcPr>
                    <a:solidFill>
                      <a:srgbClr val="FFFFFF"/>
                    </a:solidFill>
                  </a:tcPr>
                </a:tc>
                <a:tc>
                  <a:txBody>
                    <a:bodyPr/>
                    <a:lstStyle/>
                    <a:p>
                      <a:r>
                        <a:rPr sz="1400">
                          <a:solidFill>
                            <a:srgbClr val="263238"/>
                          </a:solidFill>
                          <a:latin typeface="Calibri"/>
                        </a:rPr>
                        <a:t>92 %</a:t>
                      </a:r>
                    </a:p>
                  </a:txBody>
                  <a:tcPr>
                    <a:solidFill>
                      <a:srgbClr val="FFFFFF"/>
                    </a:solidFill>
                  </a:tcPr>
                </a:tc>
                <a:tc>
                  <a:txBody>
                    <a:bodyPr/>
                    <a:lstStyle/>
                    <a:p>
                      <a:r>
                        <a:rPr sz="1400">
                          <a:solidFill>
                            <a:srgbClr val="263238"/>
                          </a:solidFill>
                          <a:latin typeface="Calibri"/>
                        </a:rPr>
                        <a:t>Razón de verosimilitud positiva de 10,4</a:t>
                      </a:r>
                    </a:p>
                  </a:txBody>
                  <a:tcPr>
                    <a:solidFill>
                      <a:srgbClr val="FFFFFF"/>
                    </a:solidFill>
                  </a:tcPr>
                </a:tc>
                <a:tc>
                  <a:txBody>
                    <a:bodyPr/>
                    <a:lstStyle/>
                    <a:p>
                      <a:r>
                        <a:rPr sz="1400">
                          <a:solidFill>
                            <a:srgbClr val="263238"/>
                          </a:solidFill>
                          <a:latin typeface="Calibri"/>
                        </a:rPr>
                        <a:t>[r15]</a:t>
                      </a:r>
                    </a:p>
                  </a:txBody>
                  <a:tcPr>
                    <a:solidFill>
                      <a:srgbClr val="FFFFFF"/>
                    </a:solidFill>
                  </a:tcPr>
                </a:tc>
              </a:tr>
              <a:tr h="457200">
                <a:tc>
                  <a:txBody>
                    <a:bodyPr/>
                    <a:lstStyle/>
                    <a:p>
                      <a:r>
                        <a:rPr sz="1400">
                          <a:solidFill>
                            <a:srgbClr val="263238"/>
                          </a:solidFill>
                          <a:latin typeface="Calibri"/>
                        </a:rPr>
                        <a:t>Cajón anterior con síntomas</a:t>
                      </a:r>
                    </a:p>
                  </a:txBody>
                  <a:tcPr>
                    <a:solidFill>
                      <a:srgbClr val="EEF3F4"/>
                    </a:solidFill>
                  </a:tcPr>
                </a:tc>
                <a:tc>
                  <a:txBody>
                    <a:bodyPr/>
                    <a:lstStyle/>
                    <a:p>
                      <a:r>
                        <a:rPr sz="1400">
                          <a:solidFill>
                            <a:srgbClr val="263238"/>
                          </a:solidFill>
                          <a:latin typeface="Calibri"/>
                        </a:rPr>
                        <a:t>53 %</a:t>
                      </a:r>
                    </a:p>
                  </a:txBody>
                  <a:tcPr>
                    <a:solidFill>
                      <a:srgbClr val="EEF3F4"/>
                    </a:solidFill>
                  </a:tcPr>
                </a:tc>
                <a:tc>
                  <a:txBody>
                    <a:bodyPr/>
                    <a:lstStyle/>
                    <a:p>
                      <a:r>
                        <a:rPr sz="1400">
                          <a:solidFill>
                            <a:srgbClr val="263238"/>
                          </a:solidFill>
                          <a:latin typeface="Calibri"/>
                        </a:rPr>
                        <a:t>85 %</a:t>
                      </a:r>
                    </a:p>
                  </a:txBody>
                  <a:tcPr>
                    <a:solidFill>
                      <a:srgbClr val="EEF3F4"/>
                    </a:solidFill>
                  </a:tcPr>
                </a:tc>
                <a:tc>
                  <a:txBody>
                    <a:bodyPr/>
                    <a:lstStyle/>
                    <a:p>
                      <a:r>
                        <a:rPr sz="1400">
                          <a:solidFill>
                            <a:srgbClr val="263238"/>
                          </a:solidFill>
                          <a:latin typeface="Calibri"/>
                        </a:rPr>
                        <a:t>Razón de verosimilitud positiva de 3,6</a:t>
                      </a:r>
                    </a:p>
                  </a:txBody>
                  <a:tcPr>
                    <a:solidFill>
                      <a:srgbClr val="EEF3F4"/>
                    </a:solidFill>
                  </a:tcPr>
                </a:tc>
                <a:tc>
                  <a:txBody>
                    <a:bodyPr/>
                    <a:lstStyle/>
                    <a:p>
                      <a:r>
                        <a:rPr sz="1400">
                          <a:solidFill>
                            <a:srgbClr val="263238"/>
                          </a:solidFill>
                          <a:latin typeface="Calibri"/>
                        </a:rPr>
                        <a:t>[r15]</a:t>
                      </a:r>
                    </a:p>
                  </a:txBody>
                  <a:tcPr>
                    <a:solidFill>
                      <a:srgbClr val="EEF3F4"/>
                    </a:solidFill>
                  </a:tcPr>
                </a:tc>
              </a:tr>
              <a:tr h="457200">
                <a:tc>
                  <a:txBody>
                    <a:bodyPr/>
                    <a:lstStyle/>
                    <a:p>
                      <a:r>
                        <a:rPr sz="1400">
                          <a:solidFill>
                            <a:srgbClr val="263238"/>
                          </a:solidFill>
                          <a:latin typeface="Calibri"/>
                        </a:rPr>
                        <a:t>Sorpresa</a:t>
                      </a:r>
                    </a:p>
                  </a:txBody>
                  <a:tcPr>
                    <a:solidFill>
                      <a:srgbClr val="FFFFFF"/>
                    </a:solidFill>
                  </a:tcPr>
                </a:tc>
                <a:tc>
                  <a:txBody>
                    <a:bodyPr/>
                    <a:lstStyle/>
                    <a:p>
                      <a:r>
                        <a:rPr sz="1400">
                          <a:solidFill>
                            <a:srgbClr val="263238"/>
                          </a:solidFill>
                          <a:latin typeface="Calibri"/>
                        </a:rPr>
                        <a:t>63,89 %</a:t>
                      </a:r>
                    </a:p>
                  </a:txBody>
                  <a:tcPr>
                    <a:solidFill>
                      <a:srgbClr val="FFFFFF"/>
                    </a:solidFill>
                  </a:tcPr>
                </a:tc>
                <a:tc>
                  <a:txBody>
                    <a:bodyPr/>
                    <a:lstStyle/>
                    <a:p>
                      <a:r>
                        <a:rPr sz="1400">
                          <a:solidFill>
                            <a:srgbClr val="263238"/>
                          </a:solidFill>
                          <a:latin typeface="Calibri"/>
                        </a:rPr>
                        <a:t>98,91 %</a:t>
                      </a:r>
                    </a:p>
                  </a:txBody>
                  <a:tcPr>
                    <a:solidFill>
                      <a:srgbClr val="FFFFFF"/>
                    </a:solidFill>
                  </a:tcPr>
                </a:tc>
                <a:tc>
                  <a:txBody>
                    <a:bodyPr/>
                    <a:lstStyle/>
                    <a:p>
                      <a:r>
                        <a:rPr sz="1400">
                          <a:solidFill>
                            <a:srgbClr val="263238"/>
                          </a:solidFill>
                          <a:latin typeface="Calibri"/>
                        </a:rPr>
                        <a:t>La más exacta de las 3 en la serie de Lo</a:t>
                      </a:r>
                    </a:p>
                  </a:txBody>
                  <a:tcPr>
                    <a:solidFill>
                      <a:srgbClr val="FFFFFF"/>
                    </a:solidFill>
                  </a:tcPr>
                </a:tc>
                <a:tc>
                  <a:txBody>
                    <a:bodyPr/>
                    <a:lstStyle/>
                    <a:p>
                      <a:r>
                        <a:rPr sz="1400">
                          <a:solidFill>
                            <a:srgbClr val="263238"/>
                          </a:solidFill>
                          <a:latin typeface="Calibri"/>
                        </a:rPr>
                        <a:t>[r41]</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73</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radiografía, ecografía, TC y RM</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Van Gastel ML et al. Acta Orthop. 2026. doi:10.2340/17453674.2026.46434</a:t>
            </a:r>
          </a:p>
          <a:p>
            <a:r>
              <a:rPr sz="800">
                <a:solidFill>
                  <a:srgbClr val="5A6469"/>
                </a:solidFill>
                <a:latin typeface="Calibri"/>
              </a:rPr>
              <a:t>[r19] Mendes Junqueira de Barros E et al. Skeletal Radiol. 2026. doi:10.1007/s00256-025-05029-7</a:t>
            </a:r>
          </a:p>
          <a:p>
            <a:r>
              <a:rPr sz="800">
                <a:solidFill>
                  <a:srgbClr val="5A6469"/>
                </a:solidFill>
                <a:latin typeface="Calibri"/>
              </a:rPr>
              <a:t>[r20] Gottlieb M et al. Acad Emerg Med. 2022. doi:10.1111/acem.14454</a:t>
            </a:r>
          </a:p>
          <a:p>
            <a:r>
              <a:rPr sz="800">
                <a:solidFill>
                  <a:srgbClr val="5A6469"/>
                </a:solidFill>
                <a:latin typeface="Calibri"/>
              </a:rPr>
              <a:t>[r22] Walter WR et al. AJR Am J Roentgenol. 2019. doi:10.2214/AJR.18.20504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Primero la radiografía: confirma la luxación, muestra fracturas y luego demuestra que la reducción se logró.</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73</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Exactitud de la artro-RM y de la ecografía según lo que se busca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[r43] Elbadry M et al. Arthroscopy. 2025. doi:10.1016/j.arthro.2025.01.048</a:t>
            </a:r>
          </a:p>
          <a:p>
            <a:r>
              <a:rPr sz="1000">
                <a:solidFill>
                  <a:srgbClr val="5A6469"/>
                </a:solidFill>
                <a:latin typeface="Calibri"/>
              </a:rPr>
              <a:t>[r20] Gottlieb M et al. Acad Emerg Med. 2022. doi:10.1111/acem.14454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73</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estudio pedir y qué esperar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Van Gastel ML et al. Acta Orthop. 2026. doi:10.2340/17453674.2026.46434</a:t>
            </a:r>
          </a:p>
          <a:p>
            <a:r>
              <a:rPr sz="800">
                <a:solidFill>
                  <a:srgbClr val="5A6469"/>
                </a:solidFill>
                <a:latin typeface="Calibri"/>
              </a:rPr>
              <a:t>[r20] Gottlieb M et al. Acad Emerg Med. 2022. doi:10.1111/acem.14454</a:t>
            </a:r>
          </a:p>
          <a:p>
            <a:r>
              <a:rPr sz="800">
                <a:solidFill>
                  <a:srgbClr val="5A6469"/>
                </a:solidFill>
                <a:latin typeface="Calibri"/>
              </a:rPr>
              <a:t>[r22] Walter WR et al. AJR Am J Roentgenol. 2019. doi:10.2214/AJR.18.20504</a:t>
            </a:r>
          </a:p>
          <a:p>
            <a:r>
              <a:rPr sz="800">
                <a:solidFill>
                  <a:srgbClr val="5A6469"/>
                </a:solidFill>
                <a:latin typeface="Calibri"/>
              </a:rPr>
              <a:t>[r43] Elbadry M et al. Arthroscopy. 2025. doi:10.1016/j.arthro.2025.01.048</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Estudio</a:t>
                      </a:r>
                    </a:p>
                  </a:txBody>
                  <a:tcPr>
                    <a:solidFill>
                      <a:srgbClr val="0F5F6B"/>
                    </a:solidFill>
                  </a:tcPr>
                </a:tc>
                <a:tc>
                  <a:txBody>
                    <a:bodyPr/>
                    <a:lstStyle/>
                    <a:p>
                      <a:r>
                        <a:rPr sz="1400" b="1">
                          <a:solidFill>
                            <a:srgbClr val="FFFFFF"/>
                          </a:solidFill>
                          <a:latin typeface="Calibri"/>
                        </a:rPr>
                        <a:t>Para qué</a:t>
                      </a:r>
                    </a:p>
                  </a:txBody>
                  <a:tcPr>
                    <a:solidFill>
                      <a:srgbClr val="0F5F6B"/>
                    </a:solidFill>
                  </a:tcPr>
                </a:tc>
                <a:tc>
                  <a:txBody>
                    <a:bodyPr/>
                    <a:lstStyle/>
                    <a:p>
                      <a:r>
                        <a:rPr sz="1400" b="1">
                          <a:solidFill>
                            <a:srgbClr val="FFFFFF"/>
                          </a:solidFill>
                          <a:latin typeface="Calibri"/>
                        </a:rPr>
                        <a:t>Rendimiento publicado</a:t>
                      </a:r>
                    </a:p>
                  </a:txBody>
                  <a:tcPr>
                    <a:solidFill>
                      <a:srgbClr val="0F5F6B"/>
                    </a:solidFill>
                  </a:tcPr>
                </a:tc>
                <a:tc>
                  <a:txBody>
                    <a:bodyPr/>
                    <a:lstStyle/>
                    <a:p>
                      <a:r>
                        <a:rPr sz="1400" b="1">
                          <a:solidFill>
                            <a:srgbClr val="FFFFFF"/>
                          </a:solidFill>
                          <a:latin typeface="Calibri"/>
                        </a:rPr>
                        <a:t>Fuente</a:t>
                      </a:r>
                    </a:p>
                  </a:txBody>
                  <a:tcPr>
                    <a:solidFill>
                      <a:srgbClr val="0F5F6B"/>
                    </a:solidFill>
                  </a:tcPr>
                </a:tc>
              </a:tr>
              <a:tr h="457200">
                <a:tc>
                  <a:txBody>
                    <a:bodyPr/>
                    <a:lstStyle/>
                    <a:p>
                      <a:r>
                        <a:rPr sz="1400">
                          <a:solidFill>
                            <a:srgbClr val="263238"/>
                          </a:solidFill>
                          <a:latin typeface="Calibri"/>
                        </a:rPr>
                        <a:t>Radiografía AP y vista Y</a:t>
                      </a:r>
                    </a:p>
                  </a:txBody>
                  <a:tcPr>
                    <a:solidFill>
                      <a:srgbClr val="EEF3F4"/>
                    </a:solidFill>
                  </a:tcPr>
                </a:tc>
                <a:tc>
                  <a:txBody>
                    <a:bodyPr/>
                    <a:lstStyle/>
                    <a:p>
                      <a:r>
                        <a:rPr sz="1400">
                          <a:solidFill>
                            <a:srgbClr val="263238"/>
                          </a:solidFill>
                          <a:latin typeface="Calibri"/>
                        </a:rPr>
                        <a:t>Confirmar luxación y descartar fractura</a:t>
                      </a:r>
                    </a:p>
                  </a:txBody>
                  <a:tcPr>
                    <a:solidFill>
                      <a:srgbClr val="EEF3F4"/>
                    </a:solidFill>
                  </a:tcPr>
                </a:tc>
                <a:tc>
                  <a:txBody>
                    <a:bodyPr/>
                    <a:lstStyle/>
                    <a:p>
                      <a:r>
                        <a:rPr sz="1400">
                          <a:solidFill>
                            <a:srgbClr val="263238"/>
                          </a:solidFill>
                          <a:latin typeface="Calibri"/>
                        </a:rPr>
                        <a:t>La AP detecta hasta 88 % de las anomalías postraumáticas</a:t>
                      </a:r>
                    </a:p>
                  </a:txBody>
                  <a:tcPr>
                    <a:solidFill>
                      <a:srgbClr val="EEF3F4"/>
                    </a:solidFill>
                  </a:tcPr>
                </a:tc>
                <a:tc>
                  <a:txBody>
                    <a:bodyPr/>
                    <a:lstStyle/>
                    <a:p>
                      <a:r>
                        <a:rPr sz="1400">
                          <a:solidFill>
                            <a:srgbClr val="263238"/>
                          </a:solidFill>
                          <a:latin typeface="Calibri"/>
                        </a:rPr>
                        <a:t>[r3]</a:t>
                      </a:r>
                    </a:p>
                  </a:txBody>
                  <a:tcPr>
                    <a:solidFill>
                      <a:srgbClr val="EEF3F4"/>
                    </a:solidFill>
                  </a:tcPr>
                </a:tc>
              </a:tr>
              <a:tr h="457200">
                <a:tc>
                  <a:txBody>
                    <a:bodyPr/>
                    <a:lstStyle/>
                    <a:p>
                      <a:r>
                        <a:rPr sz="1400">
                          <a:solidFill>
                            <a:srgbClr val="263238"/>
                          </a:solidFill>
                          <a:latin typeface="Calibri"/>
                        </a:rPr>
                        <a:t>Radiografía tras reducir</a:t>
                      </a:r>
                    </a:p>
                  </a:txBody>
                  <a:tcPr>
                    <a:solidFill>
                      <a:srgbClr val="FFFFFF"/>
                    </a:solidFill>
                  </a:tcPr>
                </a:tc>
                <a:tc>
                  <a:txBody>
                    <a:bodyPr/>
                    <a:lstStyle/>
                    <a:p>
                      <a:r>
                        <a:rPr sz="1400">
                          <a:solidFill>
                            <a:srgbClr val="263238"/>
                          </a:solidFill>
                          <a:latin typeface="Calibri"/>
                        </a:rPr>
                        <a:t>Verificar la reducción y fracturas nuevas</a:t>
                      </a:r>
                    </a:p>
                  </a:txBody>
                  <a:tcPr>
                    <a:solidFill>
                      <a:srgbClr val="FFFFFF"/>
                    </a:solidFill>
                  </a:tcPr>
                </a:tc>
                <a:tc>
                  <a:txBody>
                    <a:bodyPr/>
                    <a:lstStyle/>
                    <a:p>
                      <a:r>
                        <a:rPr sz="1400">
                          <a:solidFill>
                            <a:srgbClr val="263238"/>
                          </a:solidFill>
                          <a:latin typeface="Calibri"/>
                        </a:rPr>
                        <a:t>15 % de las fracturas solo se ven después</a:t>
                      </a:r>
                    </a:p>
                  </a:txBody>
                  <a:tcPr>
                    <a:solidFill>
                      <a:srgbClr val="FFFFFF"/>
                    </a:solidFill>
                  </a:tcPr>
                </a:tc>
                <a:tc>
                  <a:txBody>
                    <a:bodyPr/>
                    <a:lstStyle/>
                    <a:p>
                      <a:r>
                        <a:rPr sz="1400">
                          <a:solidFill>
                            <a:srgbClr val="263238"/>
                          </a:solidFill>
                          <a:latin typeface="Calibri"/>
                        </a:rPr>
                        <a:t>[r3]</a:t>
                      </a:r>
                    </a:p>
                  </a:txBody>
                  <a:tcPr>
                    <a:solidFill>
                      <a:srgbClr val="FFFFFF"/>
                    </a:solidFill>
                  </a:tcPr>
                </a:tc>
              </a:tr>
              <a:tr h="457200">
                <a:tc>
                  <a:txBody>
                    <a:bodyPr/>
                    <a:lstStyle/>
                    <a:p>
                      <a:r>
                        <a:rPr sz="1400">
                          <a:solidFill>
                            <a:srgbClr val="263238"/>
                          </a:solidFill>
                          <a:latin typeface="Calibri"/>
                        </a:rPr>
                        <a:t>Ecografía</a:t>
                      </a:r>
                    </a:p>
                  </a:txBody>
                  <a:tcPr>
                    <a:solidFill>
                      <a:srgbClr val="EEF3F4"/>
                    </a:solidFill>
                  </a:tcPr>
                </a:tc>
                <a:tc>
                  <a:txBody>
                    <a:bodyPr/>
                    <a:lstStyle/>
                    <a:p>
                      <a:r>
                        <a:rPr sz="1400">
                          <a:solidFill>
                            <a:srgbClr val="263238"/>
                          </a:solidFill>
                          <a:latin typeface="Calibri"/>
                        </a:rPr>
                        <a:t>Luxación y reducción</a:t>
                      </a:r>
                    </a:p>
                  </a:txBody>
                  <a:tcPr>
                    <a:solidFill>
                      <a:srgbClr val="EEF3F4"/>
                    </a:solidFill>
                  </a:tcPr>
                </a:tc>
                <a:tc>
                  <a:txBody>
                    <a:bodyPr/>
                    <a:lstStyle/>
                    <a:p>
                      <a:r>
                        <a:rPr sz="1400">
                          <a:solidFill>
                            <a:srgbClr val="263238"/>
                          </a:solidFill>
                          <a:latin typeface="Calibri"/>
                        </a:rPr>
                        <a:t>Sensibilidad y especificidad de 100 % para la luxación; no sustituye a la radiografía</a:t>
                      </a:r>
                    </a:p>
                  </a:txBody>
                  <a:tcPr>
                    <a:solidFill>
                      <a:srgbClr val="EEF3F4"/>
                    </a:solidFill>
                  </a:tcPr>
                </a:tc>
                <a:tc>
                  <a:txBody>
                    <a:bodyPr/>
                    <a:lstStyle/>
                    <a:p>
                      <a:r>
                        <a:rPr sz="1400">
                          <a:solidFill>
                            <a:srgbClr val="263238"/>
                          </a:solidFill>
                          <a:latin typeface="Calibri"/>
                        </a:rPr>
                        <a:t>[r3, r20]</a:t>
                      </a:r>
                    </a:p>
                  </a:txBody>
                  <a:tcPr>
                    <a:solidFill>
                      <a:srgbClr val="EEF3F4"/>
                    </a:solidFill>
                  </a:tcPr>
                </a:tc>
              </a:tr>
              <a:tr h="457200">
                <a:tc>
                  <a:txBody>
                    <a:bodyPr/>
                    <a:lstStyle/>
                    <a:p>
                      <a:r>
                        <a:rPr sz="1400">
                          <a:solidFill>
                            <a:srgbClr val="263238"/>
                          </a:solidFill>
                          <a:latin typeface="Calibri"/>
                        </a:rPr>
                        <a:t>TC o RM</a:t>
                      </a:r>
                    </a:p>
                  </a:txBody>
                  <a:tcPr>
                    <a:solidFill>
                      <a:srgbClr val="FFFFFF"/>
                    </a:solidFill>
                  </a:tcPr>
                </a:tc>
                <a:tc>
                  <a:txBody>
                    <a:bodyPr/>
                    <a:lstStyle/>
                    <a:p>
                      <a:r>
                        <a:rPr sz="1400">
                          <a:solidFill>
                            <a:srgbClr val="263238"/>
                          </a:solidFill>
                          <a:latin typeface="Calibri"/>
                        </a:rPr>
                        <a:t>Medir la pérdida glenoidea</a:t>
                      </a:r>
                    </a:p>
                  </a:txBody>
                  <a:tcPr>
                    <a:solidFill>
                      <a:srgbClr val="FFFFFF"/>
                    </a:solidFill>
                  </a:tcPr>
                </a:tc>
                <a:tc>
                  <a:txBody>
                    <a:bodyPr/>
                    <a:lstStyle/>
                    <a:p>
                      <a:r>
                        <a:rPr sz="1400">
                          <a:solidFill>
                            <a:srgbClr val="263238"/>
                          </a:solidFill>
                          <a:latin typeface="Calibri"/>
                        </a:rPr>
                        <a:t>TC 2D exacta en 6 de 7 estudios; RM 3D en 4 de 4; radiografías en 0 de 4</a:t>
                      </a:r>
                    </a:p>
                  </a:txBody>
                  <a:tcPr>
                    <a:solidFill>
                      <a:srgbClr val="FFFFFF"/>
                    </a:solidFill>
                  </a:tcPr>
                </a:tc>
                <a:tc>
                  <a:txBody>
                    <a:bodyPr/>
                    <a:lstStyle/>
                    <a:p>
                      <a:r>
                        <a:rPr sz="1400">
                          <a:solidFill>
                            <a:srgbClr val="263238"/>
                          </a:solidFill>
                          <a:latin typeface="Calibri"/>
                        </a:rPr>
                        <a:t>[r22]</a:t>
                      </a:r>
                    </a:p>
                  </a:txBody>
                  <a:tcPr>
                    <a:solidFill>
                      <a:srgbClr val="FFFFFF"/>
                    </a:solidFill>
                  </a:tcPr>
                </a:tc>
              </a:tr>
              <a:tr h="457200">
                <a:tc>
                  <a:txBody>
                    <a:bodyPr/>
                    <a:lstStyle/>
                    <a:p>
                      <a:r>
                        <a:rPr sz="1400">
                          <a:solidFill>
                            <a:srgbClr val="263238"/>
                          </a:solidFill>
                          <a:latin typeface="Calibri"/>
                        </a:rPr>
                        <a:t>Artro-RM</a:t>
                      </a:r>
                    </a:p>
                  </a:txBody>
                  <a:tcPr>
                    <a:solidFill>
                      <a:srgbClr val="EEF3F4"/>
                    </a:solidFill>
                  </a:tcPr>
                </a:tc>
                <a:tc>
                  <a:txBody>
                    <a:bodyPr/>
                    <a:lstStyle/>
                    <a:p>
                      <a:r>
                        <a:rPr sz="1400">
                          <a:solidFill>
                            <a:srgbClr val="263238"/>
                          </a:solidFill>
                          <a:latin typeface="Calibri"/>
                        </a:rPr>
                        <a:t>Bankart, Hill-Sachs, labrum</a:t>
                      </a:r>
                    </a:p>
                  </a:txBody>
                  <a:tcPr>
                    <a:solidFill>
                      <a:srgbClr val="EEF3F4"/>
                    </a:solidFill>
                  </a:tcPr>
                </a:tc>
                <a:tc>
                  <a:txBody>
                    <a:bodyPr/>
                    <a:lstStyle/>
                    <a:p>
                      <a:r>
                        <a:rPr sz="1400">
                          <a:solidFill>
                            <a:srgbClr val="263238"/>
                          </a:solidFill>
                          <a:latin typeface="Calibri"/>
                        </a:rPr>
                        <a:t>Sensibilidad de 0,94 para Bankart y para Hill-Sachs</a:t>
                      </a:r>
                    </a:p>
                  </a:txBody>
                  <a:tcPr>
                    <a:solidFill>
                      <a:srgbClr val="EEF3F4"/>
                    </a:solidFill>
                  </a:tcPr>
                </a:tc>
                <a:tc>
                  <a:txBody>
                    <a:bodyPr/>
                    <a:lstStyle/>
                    <a:p>
                      <a:r>
                        <a:rPr sz="1400">
                          <a:solidFill>
                            <a:srgbClr val="263238"/>
                          </a:solidFill>
                          <a:latin typeface="Calibri"/>
                        </a:rPr>
                        <a:t>[r43]</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73</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Van Gastel ML et al. Acta Orthop. 2026. doi:10.2340/17453674.2026.46434</a:t>
            </a:r>
          </a:p>
          <a:p>
            <a:r>
              <a:rPr sz="800">
                <a:solidFill>
                  <a:srgbClr val="5A6469"/>
                </a:solidFill>
                <a:latin typeface="Calibri"/>
              </a:rPr>
              <a:t>[r7] Toolanen G et al. An ultrasonographic and electromyographic study. 1993. doi:10.3109/17453679308993690</a:t>
            </a:r>
          </a:p>
          <a:p>
            <a:r>
              <a:rPr sz="800">
                <a:solidFill>
                  <a:srgbClr val="5A6469"/>
                </a:solidFill>
                <a:latin typeface="Calibri"/>
              </a:rPr>
              <a:t>[r10] Di Giacomo G et al. Arthroscopy. 2020. doi:10.1016/j.arthro.2019.07.020</a:t>
            </a:r>
          </a:p>
          <a:p>
            <a:r>
              <a:rPr sz="800">
                <a:solidFill>
                  <a:srgbClr val="5A6469"/>
                </a:solidFill>
                <a:latin typeface="Calibri"/>
              </a:rPr>
              <a:t>[r12] Lin A et al. J Shoulder Elbow Surg. 2023. doi:10.1016/j.jse.2023.02.011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Del hombro luxado a la decisión de operar o no.</a:t>
            </a:r>
          </a:p>
          <a:p>
            <a:pPr marL="347472" indent="-347472">
              <a:spcAft>
                <a:spcPts val="1400"/>
              </a:spcAft>
              <a:buChar char="•"/>
            </a:pPr>
            <a:r>
              <a:rPr sz="2400">
                <a:solidFill>
                  <a:srgbClr val="263238"/>
                </a:solidFill>
                <a:latin typeface="Calibri"/>
              </a:rPr>
              <a:t>Las cifras de cada nodo tienen su fuente; lo que dice «práctica habitual / opinión experta» no lleva dato.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73</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Luxación glenohumeral anterior: de la urgencia a la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Van Gastel ML et al. Acta Orthop. 2026. doi:10.2340/17453674.2026.46434</a:t>
            </a:r>
          </a:p>
          <a:p>
            <a:r>
              <a:rPr sz="800">
                <a:solidFill>
                  <a:srgbClr val="5A6469"/>
                </a:solidFill>
                <a:latin typeface="Calibri"/>
              </a:rPr>
              <a:t>[r16] Baden DN et al. Int J Emerg Med. 2023. doi:10.1186/s12245-023-00480-6</a:t>
            </a:r>
          </a:p>
          <a:p>
            <a:r>
              <a:rPr sz="800">
                <a:solidFill>
                  <a:srgbClr val="5A6469"/>
                </a:solidFill>
                <a:latin typeface="Calibri"/>
              </a:rPr>
              <a:t>[r18] Wakai A et al. Cochrane Database Syst Rev. 2011. doi:10.1002/14651858.CD004919.pub2</a:t>
            </a:r>
          </a:p>
          <a:p>
            <a:r>
              <a:rPr sz="800">
                <a:solidFill>
                  <a:srgbClr val="5A6469"/>
                </a:solidFill>
                <a:latin typeface="Calibri"/>
              </a:rPr>
              <a:t>[r7] Toolanen G et al. An ultrasonographic and electromyographic study. 1993. doi:10.3109/17453679308993690</a:t>
            </a:r>
          </a:p>
          <a:p>
            <a:r>
              <a:rPr sz="800">
                <a:solidFill>
                  <a:srgbClr val="5A6469"/>
                </a:solidFill>
                <a:latin typeface="Calibri"/>
              </a:rPr>
              <a:t>[r14] Robinson CM et al. J Bone Joint Surg Am. 2012. doi:10.2106/JBJS.J.01795</a:t>
            </a:r>
          </a:p>
          <a:p>
            <a:r>
              <a:rPr sz="800">
                <a:solidFill>
                  <a:srgbClr val="5A6469"/>
                </a:solidFill>
                <a:latin typeface="Calibri"/>
              </a:rPr>
              <a:t>(+6 referencias más en las láminas finales)</a:t>
            </a:r>
          </a:p>
        </p:txBody>
      </p:sp>
      <p:sp>
        <p:nvSpPr>
          <p:cNvPr id="6" name="Rounded Rectangle 5"/>
          <p:cNvSpPr/>
          <p:nvPr/>
        </p:nvSpPr>
        <p:spPr>
          <a:xfrm>
            <a:off x="4754880" y="1508760"/>
            <a:ext cx="2743200" cy="180560"/>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Hombro doloroso y deformado tras un trauma: sospecha de luxación anterior</a:t>
            </a:r>
          </a:p>
        </p:txBody>
      </p:sp>
      <p:sp>
        <p:nvSpPr>
          <p:cNvPr id="7" name="Rectangle 6"/>
          <p:cNvSpPr/>
          <p:nvPr/>
        </p:nvSpPr>
        <p:spPr>
          <a:xfrm>
            <a:off x="4754880" y="1799048"/>
            <a:ext cx="2743200" cy="1805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Pulso y nervio axilar; radiografía en 2 proyecciones antes de reducir [r3]</a:t>
            </a:r>
          </a:p>
        </p:txBody>
      </p:sp>
      <p:sp>
        <p:nvSpPr>
          <p:cNvPr id="8" name="Decision 7"/>
          <p:cNvSpPr/>
          <p:nvPr/>
        </p:nvSpPr>
        <p:spPr>
          <a:xfrm>
            <a:off x="4572000" y="2089337"/>
            <a:ext cx="3108960" cy="276665"/>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¿Hay fractura asociada o duda diagnóstica?</a:t>
            </a:r>
          </a:p>
        </p:txBody>
      </p:sp>
      <p:sp>
        <p:nvSpPr>
          <p:cNvPr id="9" name="Rectangle 8"/>
          <p:cNvSpPr/>
          <p:nvPr/>
        </p:nvSpPr>
        <p:spPr>
          <a:xfrm>
            <a:off x="4754880" y="2475731"/>
            <a:ext cx="2743200" cy="1805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TC para definir la lesión antes de insistir en reducir [r3]</a:t>
            </a:r>
          </a:p>
        </p:txBody>
      </p:sp>
      <p:sp>
        <p:nvSpPr>
          <p:cNvPr id="10" name="Rectangle 9"/>
          <p:cNvSpPr/>
          <p:nvPr/>
        </p:nvSpPr>
        <p:spPr>
          <a:xfrm>
            <a:off x="4754880" y="2766020"/>
            <a:ext cx="2743200" cy="1805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Reducir con una técnica biomecánica primero (escapular, Milch modificado o Cunningham) [r3, r16]</a:t>
            </a:r>
          </a:p>
        </p:txBody>
      </p:sp>
      <p:sp>
        <p:nvSpPr>
          <p:cNvPr id="11" name="Decision 10"/>
          <p:cNvSpPr/>
          <p:nvPr/>
        </p:nvSpPr>
        <p:spPr>
          <a:xfrm>
            <a:off x="4572000" y="3056308"/>
            <a:ext cx="3108960" cy="276665"/>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¿Se redujo?</a:t>
            </a:r>
          </a:p>
        </p:txBody>
      </p:sp>
      <p:sp>
        <p:nvSpPr>
          <p:cNvPr id="12" name="Rectangle 11"/>
          <p:cNvSpPr/>
          <p:nvPr/>
        </p:nvSpPr>
        <p:spPr>
          <a:xfrm>
            <a:off x="2987040" y="3442702"/>
            <a:ext cx="2743200" cy="1805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Lidocaína intraarticular o sedación y analgesia procedimental; nuevo intento, con TC si falla [r3, r18]</a:t>
            </a:r>
          </a:p>
        </p:txBody>
      </p:sp>
      <p:sp>
        <p:nvSpPr>
          <p:cNvPr id="13" name="Rectangle 12"/>
          <p:cNvSpPr/>
          <p:nvPr/>
        </p:nvSpPr>
        <p:spPr>
          <a:xfrm>
            <a:off x="6522720" y="3442702"/>
            <a:ext cx="2743200" cy="1805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Radiografía de control, examen neurovascular y cabestrillo según necesidad por 1 semana [r3]</a:t>
            </a:r>
          </a:p>
        </p:txBody>
      </p:sp>
      <p:sp>
        <p:nvSpPr>
          <p:cNvPr id="14" name="Decision 13"/>
          <p:cNvSpPr/>
          <p:nvPr/>
        </p:nvSpPr>
        <p:spPr>
          <a:xfrm>
            <a:off x="4572000" y="3732991"/>
            <a:ext cx="3108960" cy="276665"/>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¿Mayor de 40 años, debilidad o déficit neurológico? [r7, r14]</a:t>
            </a:r>
          </a:p>
        </p:txBody>
      </p:sp>
      <p:sp>
        <p:nvSpPr>
          <p:cNvPr id="15" name="Rectangle 14"/>
          <p:cNvSpPr/>
          <p:nvPr/>
        </p:nvSpPr>
        <p:spPr>
          <a:xfrm>
            <a:off x="4754880" y="4119385"/>
            <a:ext cx="2743200" cy="1805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Valorar el manguito con ecografía o RM; EMG a las 3 semanas si hay paresia grave [r14, r36]</a:t>
            </a:r>
          </a:p>
        </p:txBody>
      </p:sp>
      <p:sp>
        <p:nvSpPr>
          <p:cNvPr id="16" name="Decision 15"/>
          <p:cNvSpPr/>
          <p:nvPr/>
        </p:nvSpPr>
        <p:spPr>
          <a:xfrm>
            <a:off x="4572000" y="4409674"/>
            <a:ext cx="3108960" cy="276665"/>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¿Menor de 40 años, deporte de contacto o pérdida ósea significativa? [r3]</a:t>
            </a:r>
          </a:p>
        </p:txBody>
      </p:sp>
      <p:sp>
        <p:nvSpPr>
          <p:cNvPr id="17" name="Rectangle 16"/>
          <p:cNvSpPr/>
          <p:nvPr/>
        </p:nvSpPr>
        <p:spPr>
          <a:xfrm>
            <a:off x="2987040" y="4796067"/>
            <a:ext cx="2743200" cy="1805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Fisioterapia precoz de coordinación y propiocepción; derivar si queda inestabilidad [r3]</a:t>
            </a:r>
          </a:p>
        </p:txBody>
      </p:sp>
      <p:sp>
        <p:nvSpPr>
          <p:cNvPr id="18" name="Rectangle 17"/>
          <p:cNvSpPr/>
          <p:nvPr/>
        </p:nvSpPr>
        <p:spPr>
          <a:xfrm>
            <a:off x="6522720" y="4796067"/>
            <a:ext cx="2743200" cy="18056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Decisión compartida: medir el hueso con TC o RM y calcular ISIS o GTIMS [r3, r10]</a:t>
            </a:r>
          </a:p>
        </p:txBody>
      </p:sp>
      <p:sp>
        <p:nvSpPr>
          <p:cNvPr id="19" name="Decision 18"/>
          <p:cNvSpPr/>
          <p:nvPr/>
        </p:nvSpPr>
        <p:spPr>
          <a:xfrm>
            <a:off x="4572000" y="5086356"/>
            <a:ext cx="3108960" cy="276665"/>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¿Pérdida glenoidea crítica, off-track o puntaje de riesgo alto?</a:t>
            </a:r>
          </a:p>
        </p:txBody>
      </p:sp>
      <p:sp>
        <p:nvSpPr>
          <p:cNvPr id="20" name="Rounded Rectangle 19"/>
          <p:cNvSpPr/>
          <p:nvPr/>
        </p:nvSpPr>
        <p:spPr>
          <a:xfrm>
            <a:off x="2987040" y="5472750"/>
            <a:ext cx="2743200" cy="18056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Bankart artroscópico; remplissage si el Hill-Sachs on-track es de riesgo [r12]</a:t>
            </a:r>
          </a:p>
        </p:txBody>
      </p:sp>
      <p:sp>
        <p:nvSpPr>
          <p:cNvPr id="21" name="Rounded Rectangle 20"/>
          <p:cNvSpPr/>
          <p:nvPr/>
        </p:nvSpPr>
        <p:spPr>
          <a:xfrm>
            <a:off x="6522720" y="5472750"/>
            <a:ext cx="2743200" cy="18056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Latarjet u otro aporte óseo [r13, r23]</a:t>
            </a:r>
          </a:p>
        </p:txBody>
      </p:sp>
      <p:sp>
        <p:nvSpPr>
          <p:cNvPr id="22" name="Rounded Rectangle 21"/>
          <p:cNvSpPr/>
          <p:nvPr/>
        </p:nvSpPr>
        <p:spPr>
          <a:xfrm>
            <a:off x="4754880" y="5763039"/>
            <a:ext cx="2743200" cy="18056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Rehabilitación y retorno progresivo al deporte [r45]</a:t>
            </a:r>
          </a:p>
        </p:txBody>
      </p:sp>
      <p:cxnSp>
        <p:nvCxnSpPr>
          <p:cNvPr id="23" name="Connector 22"/>
          <p:cNvCxnSpPr>
            <a:stCxn id="6" idx="2"/>
            <a:endCxn id="7" idx="0"/>
          </p:cNvCxnSpPr>
          <p:nvPr/>
        </p:nvCxnSpPr>
        <p:spPr>
          <a:xfrm flipH="1">
            <a:off x="6126480" y="1689320"/>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4" name="Connector 23"/>
          <p:cNvCxnSpPr>
            <a:stCxn id="7" idx="2"/>
            <a:endCxn id="8" idx="0"/>
          </p:cNvCxnSpPr>
          <p:nvPr/>
        </p:nvCxnSpPr>
        <p:spPr>
          <a:xfrm flipH="1">
            <a:off x="6126480" y="1979608"/>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5" name="Connector 24"/>
          <p:cNvCxnSpPr>
            <a:stCxn id="8" idx="2"/>
            <a:endCxn id="9" idx="0"/>
          </p:cNvCxnSpPr>
          <p:nvPr/>
        </p:nvCxnSpPr>
        <p:spPr>
          <a:xfrm flipH="1">
            <a:off x="6126480" y="2366002"/>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6181344" y="2358687"/>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7" name="Connector 26"/>
          <p:cNvCxnSpPr>
            <a:stCxn id="8" idx="2"/>
            <a:endCxn id="10" idx="0"/>
          </p:cNvCxnSpPr>
          <p:nvPr/>
        </p:nvCxnSpPr>
        <p:spPr>
          <a:xfrm flipH="1">
            <a:off x="6126480" y="2366002"/>
            <a:ext cx="0" cy="40001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6181344" y="2460288"/>
            <a:ext cx="457200" cy="274320"/>
          </a:xfrm>
          <a:prstGeom prst="rect">
            <a:avLst/>
          </a:prstGeom>
          <a:noFill/>
        </p:spPr>
        <p:txBody>
          <a:bodyPr wrap="square">
            <a:spAutoFit/>
          </a:bodyPr>
          <a:lstStyle/>
          <a:p>
            <a:r>
              <a:rPr sz="1200" b="1">
                <a:solidFill>
                  <a:srgbClr val="D97706"/>
                </a:solidFill>
                <a:latin typeface="Calibri"/>
              </a:rPr>
              <a:t>no</a:t>
            </a:r>
          </a:p>
        </p:txBody>
      </p:sp>
      <p:cxnSp>
        <p:nvCxnSpPr>
          <p:cNvPr id="29" name="Connector 28"/>
          <p:cNvCxnSpPr>
            <a:stCxn id="9" idx="2"/>
            <a:endCxn id="10" idx="0"/>
          </p:cNvCxnSpPr>
          <p:nvPr/>
        </p:nvCxnSpPr>
        <p:spPr>
          <a:xfrm flipH="1">
            <a:off x="6126480" y="2656291"/>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0" name="Connector 29"/>
          <p:cNvCxnSpPr>
            <a:stCxn id="10" idx="2"/>
            <a:endCxn id="11" idx="0"/>
          </p:cNvCxnSpPr>
          <p:nvPr/>
        </p:nvCxnSpPr>
        <p:spPr>
          <a:xfrm flipH="1">
            <a:off x="6126480" y="2946580"/>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1" name="Connector 30"/>
          <p:cNvCxnSpPr>
            <a:stCxn id="11" idx="2"/>
            <a:endCxn id="12" idx="0"/>
          </p:cNvCxnSpPr>
          <p:nvPr/>
        </p:nvCxnSpPr>
        <p:spPr>
          <a:xfrm flipH="1">
            <a:off x="4358640" y="3332973"/>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5004816" y="3325658"/>
            <a:ext cx="457200" cy="274320"/>
          </a:xfrm>
          <a:prstGeom prst="rect">
            <a:avLst/>
          </a:prstGeom>
          <a:noFill/>
        </p:spPr>
        <p:txBody>
          <a:bodyPr wrap="square">
            <a:spAutoFit/>
          </a:bodyPr>
          <a:lstStyle/>
          <a:p>
            <a:r>
              <a:rPr sz="1200" b="1">
                <a:solidFill>
                  <a:srgbClr val="D97706"/>
                </a:solidFill>
                <a:latin typeface="Calibri"/>
              </a:rPr>
              <a:t>no</a:t>
            </a:r>
          </a:p>
        </p:txBody>
      </p:sp>
      <p:cxnSp>
        <p:nvCxnSpPr>
          <p:cNvPr id="33" name="Connector 32"/>
          <p:cNvCxnSpPr>
            <a:stCxn id="12" idx="2"/>
            <a:endCxn id="11" idx="0"/>
          </p:cNvCxnSpPr>
          <p:nvPr/>
        </p:nvCxnSpPr>
        <p:spPr>
          <a:xfrm flipV="1">
            <a:off x="4358640" y="3056308"/>
            <a:ext cx="1767840" cy="566954"/>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5032248" y="3379108"/>
            <a:ext cx="457200" cy="274320"/>
          </a:xfrm>
          <a:prstGeom prst="rect">
            <a:avLst/>
          </a:prstGeom>
          <a:noFill/>
        </p:spPr>
        <p:txBody>
          <a:bodyPr wrap="square">
            <a:spAutoFit/>
          </a:bodyPr>
          <a:lstStyle/>
          <a:p>
            <a:r>
              <a:rPr sz="1200" b="1">
                <a:solidFill>
                  <a:srgbClr val="D97706"/>
                </a:solidFill>
                <a:latin typeface="Calibri"/>
              </a:rPr>
              <a:t>reintentar</a:t>
            </a:r>
          </a:p>
        </p:txBody>
      </p:sp>
      <p:cxnSp>
        <p:nvCxnSpPr>
          <p:cNvPr id="35" name="Connector 34"/>
          <p:cNvCxnSpPr>
            <a:stCxn id="11" idx="2"/>
            <a:endCxn id="13" idx="0"/>
          </p:cNvCxnSpPr>
          <p:nvPr/>
        </p:nvCxnSpPr>
        <p:spPr>
          <a:xfrm>
            <a:off x="6126480" y="3332973"/>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6800088" y="332565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7" name="Connector 36"/>
          <p:cNvCxnSpPr>
            <a:stCxn id="13" idx="2"/>
            <a:endCxn id="14" idx="0"/>
          </p:cNvCxnSpPr>
          <p:nvPr/>
        </p:nvCxnSpPr>
        <p:spPr>
          <a:xfrm flipH="1">
            <a:off x="6126480" y="3623262"/>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8" name="Connector 37"/>
          <p:cNvCxnSpPr>
            <a:stCxn id="14" idx="2"/>
            <a:endCxn id="15" idx="0"/>
          </p:cNvCxnSpPr>
          <p:nvPr/>
        </p:nvCxnSpPr>
        <p:spPr>
          <a:xfrm flipH="1">
            <a:off x="6126480" y="4009656"/>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6181344" y="4002341"/>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0" name="Connector 39"/>
          <p:cNvCxnSpPr>
            <a:stCxn id="14" idx="2"/>
            <a:endCxn id="16" idx="0"/>
          </p:cNvCxnSpPr>
          <p:nvPr/>
        </p:nvCxnSpPr>
        <p:spPr>
          <a:xfrm flipH="1">
            <a:off x="6126480" y="4009656"/>
            <a:ext cx="0" cy="40001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6181344" y="4103942"/>
            <a:ext cx="457200" cy="274320"/>
          </a:xfrm>
          <a:prstGeom prst="rect">
            <a:avLst/>
          </a:prstGeom>
          <a:noFill/>
        </p:spPr>
        <p:txBody>
          <a:bodyPr wrap="square">
            <a:spAutoFit/>
          </a:bodyPr>
          <a:lstStyle/>
          <a:p>
            <a:r>
              <a:rPr sz="1200" b="1">
                <a:solidFill>
                  <a:srgbClr val="D97706"/>
                </a:solidFill>
                <a:latin typeface="Calibri"/>
              </a:rPr>
              <a:t>no</a:t>
            </a:r>
          </a:p>
        </p:txBody>
      </p:sp>
      <p:cxnSp>
        <p:nvCxnSpPr>
          <p:cNvPr id="42" name="Connector 41"/>
          <p:cNvCxnSpPr>
            <a:stCxn id="15" idx="2"/>
            <a:endCxn id="16" idx="0"/>
          </p:cNvCxnSpPr>
          <p:nvPr/>
        </p:nvCxnSpPr>
        <p:spPr>
          <a:xfrm flipH="1">
            <a:off x="6126480" y="4299945"/>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3" name="Connector 42"/>
          <p:cNvCxnSpPr>
            <a:stCxn id="16" idx="2"/>
            <a:endCxn id="17" idx="0"/>
          </p:cNvCxnSpPr>
          <p:nvPr/>
        </p:nvCxnSpPr>
        <p:spPr>
          <a:xfrm flipH="1">
            <a:off x="4358640" y="4686339"/>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5004816" y="4679023"/>
            <a:ext cx="457200" cy="274320"/>
          </a:xfrm>
          <a:prstGeom prst="rect">
            <a:avLst/>
          </a:prstGeom>
          <a:noFill/>
        </p:spPr>
        <p:txBody>
          <a:bodyPr wrap="square">
            <a:spAutoFit/>
          </a:bodyPr>
          <a:lstStyle/>
          <a:p>
            <a:r>
              <a:rPr sz="1200" b="1">
                <a:solidFill>
                  <a:srgbClr val="D97706"/>
                </a:solidFill>
                <a:latin typeface="Calibri"/>
              </a:rPr>
              <a:t>no</a:t>
            </a:r>
          </a:p>
        </p:txBody>
      </p:sp>
      <p:cxnSp>
        <p:nvCxnSpPr>
          <p:cNvPr id="45" name="Connector 44"/>
          <p:cNvCxnSpPr>
            <a:stCxn id="16" idx="2"/>
            <a:endCxn id="18" idx="0"/>
          </p:cNvCxnSpPr>
          <p:nvPr/>
        </p:nvCxnSpPr>
        <p:spPr>
          <a:xfrm>
            <a:off x="6126480" y="4686339"/>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6800088" y="4679023"/>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7" name="Connector 46"/>
          <p:cNvCxnSpPr>
            <a:stCxn id="18" idx="2"/>
            <a:endCxn id="19" idx="0"/>
          </p:cNvCxnSpPr>
          <p:nvPr/>
        </p:nvCxnSpPr>
        <p:spPr>
          <a:xfrm flipH="1">
            <a:off x="6126480" y="4976627"/>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8" name="Connector 47"/>
          <p:cNvCxnSpPr>
            <a:stCxn id="19" idx="2"/>
            <a:endCxn id="20" idx="0"/>
          </p:cNvCxnSpPr>
          <p:nvPr/>
        </p:nvCxnSpPr>
        <p:spPr>
          <a:xfrm flipH="1">
            <a:off x="4358640" y="5363021"/>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5004816" y="5355706"/>
            <a:ext cx="457200" cy="274320"/>
          </a:xfrm>
          <a:prstGeom prst="rect">
            <a:avLst/>
          </a:prstGeom>
          <a:noFill/>
        </p:spPr>
        <p:txBody>
          <a:bodyPr wrap="square">
            <a:spAutoFit/>
          </a:bodyPr>
          <a:lstStyle/>
          <a:p>
            <a:r>
              <a:rPr sz="1200" b="1">
                <a:solidFill>
                  <a:srgbClr val="D97706"/>
                </a:solidFill>
                <a:latin typeface="Calibri"/>
              </a:rPr>
              <a:t>no</a:t>
            </a:r>
          </a:p>
        </p:txBody>
      </p:sp>
      <p:cxnSp>
        <p:nvCxnSpPr>
          <p:cNvPr id="50" name="Connector 49"/>
          <p:cNvCxnSpPr>
            <a:stCxn id="19" idx="2"/>
            <a:endCxn id="21" idx="0"/>
          </p:cNvCxnSpPr>
          <p:nvPr/>
        </p:nvCxnSpPr>
        <p:spPr>
          <a:xfrm>
            <a:off x="6126480" y="5363021"/>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6800088" y="535570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52" name="Connector 51"/>
          <p:cNvCxnSpPr>
            <a:stCxn id="17" idx="2"/>
            <a:endCxn id="22" idx="0"/>
          </p:cNvCxnSpPr>
          <p:nvPr/>
        </p:nvCxnSpPr>
        <p:spPr>
          <a:xfrm>
            <a:off x="4358640" y="4976627"/>
            <a:ext cx="1767840" cy="786412"/>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3" name="Connector 52"/>
          <p:cNvCxnSpPr>
            <a:stCxn id="20" idx="2"/>
            <a:endCxn id="22" idx="0"/>
          </p:cNvCxnSpPr>
          <p:nvPr/>
        </p:nvCxnSpPr>
        <p:spPr>
          <a:xfrm>
            <a:off x="4358640" y="5653310"/>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4" name="Connector 53"/>
          <p:cNvCxnSpPr>
            <a:stCxn id="21" idx="2"/>
            <a:endCxn id="22" idx="0"/>
          </p:cNvCxnSpPr>
          <p:nvPr/>
        </p:nvCxnSpPr>
        <p:spPr>
          <a:xfrm flipH="1">
            <a:off x="6126480" y="5653310"/>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73</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reducir, inmovilizar y decidir la cirugía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Braun C et al. Cochrane Database Syst Rev. 2019. doi:10.1002/14651858.CD004962.pub4</a:t>
            </a:r>
          </a:p>
          <a:p>
            <a:r>
              <a:rPr sz="800">
                <a:solidFill>
                  <a:srgbClr val="5A6469"/>
                </a:solidFill>
                <a:latin typeface="Calibri"/>
              </a:rPr>
              <a:t>[r3] Van Gastel ML et al. Acta Orthop. 2026. doi:10.2340/17453674.2026.46434</a:t>
            </a:r>
          </a:p>
          <a:p>
            <a:r>
              <a:rPr sz="800">
                <a:solidFill>
                  <a:srgbClr val="5A6469"/>
                </a:solidFill>
                <a:latin typeface="Calibri"/>
              </a:rPr>
              <a:t>[r4] Hovelius L et al. a prospective twenty-five-year follow-up. 2008. doi:10.2106/JBJS.G.00070</a:t>
            </a:r>
          </a:p>
          <a:p>
            <a:r>
              <a:rPr sz="800">
                <a:solidFill>
                  <a:srgbClr val="5A6469"/>
                </a:solidFill>
                <a:latin typeface="Calibri"/>
              </a:rPr>
              <a:t>[r6] Belk JW et al. Am J Sports Med. 2023. doi:10.1177/03635465211065403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guía de 2026 agrupa la reducción cerrada en tres familias: tracción, palanca y biomecánica o escapular.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73</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Éxito de la reducción cerrada por familia de técnica (9 estudios, 987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Baden DN et al. Eur J Trauma Emerg Surg. 2023. doi:10.1007/s00068-023-02242-8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73</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Recidiva tras la primera luxación: sin cirugía frente a cirugía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[r51] Bottoni CR et al. Am J Sports Med. 2002. doi:10.1177/03635465020300041801</a:t>
            </a:r>
          </a:p>
          <a:p>
            <a:r>
              <a:rPr sz="800">
                <a:solidFill>
                  <a:srgbClr val="5A6469"/>
                </a:solidFill>
                <a:latin typeface="Calibri"/>
              </a:rPr>
              <a:t>[r53] Yapp LZ et al. J Bone Joint Surg Am. 2020. doi:10.2106/JBJS.19.00858</a:t>
            </a:r>
          </a:p>
          <a:p>
            <a:r>
              <a:rPr sz="800">
                <a:solidFill>
                  <a:srgbClr val="5A6469"/>
                </a:solidFill>
                <a:latin typeface="Calibri"/>
              </a:rPr>
              <a:t>[r54] Minkus M et al. Am J Sports Med. 2021. doi:10.1177/0363546520987823</a:t>
            </a:r>
          </a:p>
          <a:p>
            <a:r>
              <a:rPr sz="800">
                <a:solidFill>
                  <a:srgbClr val="5A6469"/>
                </a:solidFill>
                <a:latin typeface="Calibri"/>
              </a:rPr>
              <a:t>[r6] Belk JW et al. Am J Sports Med. 2023. doi:10.1177/03635465211065403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73</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quirúrgica: reducción y estabilización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Van Gastel ML et al. Acta Orthop. 2026. doi:10.2340/17453674.2026.46434</a:t>
            </a:r>
          </a:p>
          <a:p>
            <a:r>
              <a:rPr sz="800">
                <a:solidFill>
                  <a:srgbClr val="5A6469"/>
                </a:solidFill>
                <a:latin typeface="Calibri"/>
              </a:rPr>
              <a:t>[r9] Barrow AE et al. Am J Sports Med. 2022. doi:10.1177/03635465221128913</a:t>
            </a:r>
          </a:p>
          <a:p>
            <a:r>
              <a:rPr sz="800">
                <a:solidFill>
                  <a:srgbClr val="5A6469"/>
                </a:solidFill>
                <a:latin typeface="Calibri"/>
              </a:rPr>
              <a:t>[r12] Lin A et al. J Shoulder Elbow Surg. 2023. doi:10.1016/j.jse.2023.02.011</a:t>
            </a:r>
          </a:p>
          <a:p>
            <a:r>
              <a:rPr sz="800">
                <a:solidFill>
                  <a:srgbClr val="5A6469"/>
                </a:solidFill>
                <a:latin typeface="Calibri"/>
              </a:rPr>
              <a:t>[r16] Baden DN et al. Int J Emerg Med. 2023. doi:10.1186/s12245-023-00480-6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apoyo de estudio: no sustituye al tutor ni al manual del implante.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73</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quirúrgica: reducción y estabilización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Vervaecke AJ et al. JSES Int. 2026. doi:10.1016/j.jseint.2026.101710</a:t>
            </a:r>
          </a:p>
          <a:p>
            <a:r>
              <a:rPr sz="1000">
                <a:solidFill>
                  <a:srgbClr val="5A6469"/>
                </a:solidFill>
                <a:latin typeface="Calibri"/>
              </a:rPr>
              <a:t>[r3] Van Gastel ML et al. Acta Orthop. 2026. doi:10.2340/17453674.2026.46434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Estructuras en riesgo: nervios musculocutáneo, axilar y supraescapular cerca de pasos clave del Latarjet [r35].</a:t>
            </a:r>
          </a:p>
          <a:p>
            <a:pPr marL="347472" indent="-347472">
              <a:spcAft>
                <a:spcPts val="1400"/>
              </a:spcAft>
              <a:buChar char="•"/>
            </a:pPr>
            <a:r>
              <a:rPr sz="2400">
                <a:solidFill>
                  <a:srgbClr val="263238"/>
                </a:solidFill>
                <a:latin typeface="Calibri"/>
              </a:rPr>
              <a:t>Reducir con fuerza en vez de relajar y cambiar de maniobra; en mayores de 40 años hay riesgo de fractura iatrogénica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73</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Latarjet abierto en una serie de 41 hombros a 24 meses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Malavolta EA et al. Acta Ortop Bras. 2023. doi:10.1590/1413-785220233101e261896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73</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de la luxación, de la reducción y de cada técnica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[r36] Visser CP et al. A prospective clinical and EMG study. 1999. doi:10.1302/0301-620x.81b4.9005</a:t>
            </a:r>
          </a:p>
          <a:p>
            <a:r>
              <a:rPr sz="1000">
                <a:solidFill>
                  <a:srgbClr val="5A6469"/>
                </a:solidFill>
                <a:latin typeface="Calibri"/>
              </a:rPr>
              <a:t>[r14] Robinson CM et al. J Bone Joint Surg Am. 2012. doi:10.2106/JBJS.J.01795</a:t>
            </a:r>
          </a:p>
          <a:p>
            <a:r>
              <a:rPr sz="1000">
                <a:solidFill>
                  <a:srgbClr val="5A6469"/>
                </a:solidFill>
                <a:latin typeface="Calibri"/>
              </a:rPr>
              <a:t>[r3] Van Gastel ML et al. Acta Orthop. 2026. doi:10.2340/17453674.2026.46434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Nervio. En 77 pacientes estudiados con EMG, 48 % tuvo pérdida axonal y el nervio axilar fue el más afectado, con 42 %. En 3.633 pacientes consecutivos… [r36] [r14]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73</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Artropatía radiográfica a 25 años de una luxación primaria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[r67] Hovelius L et al. J Shoulder Elbow Surg. 2009. doi:10.1016/j.jse.2008.11.004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73</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del Latarjet según el estudio (diseños distintos, no son comparables entre sí)</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[r68] Griesser MJ et al. J Shoulder Elbow Surg. 2013. doi:10.1016/j.jse.2012.09.009</a:t>
            </a:r>
          </a:p>
          <a:p>
            <a:r>
              <a:rPr sz="1000">
                <a:solidFill>
                  <a:srgbClr val="5A6469"/>
                </a:solidFill>
                <a:latin typeface="Calibri"/>
              </a:rPr>
              <a:t>[r24] Deshpande V et al. JSES Rev Rep Tech. 2025. doi:10.1016/j.xrrt.2025.07.007</a:t>
            </a:r>
          </a:p>
          <a:p>
            <a:r>
              <a:rPr sz="1000">
                <a:solidFill>
                  <a:srgbClr val="5A6469"/>
                </a:solidFill>
                <a:latin typeface="Calibri"/>
              </a:rPr>
              <a:t>[r35] Vervaecke AJ et al. JSES Int. 2026. doi:10.1016/j.jseint.2026.101710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73</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cuánto se repite y qué predice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Robinson CM et al. J Bone Joint Surg Am. 2006. doi:10.2106/JBJS.E.01327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Jóvenes de 15 a 35 años. Casi todo ocurre pronto: 86,7 % de las recidivas aparecieron en los 2 primeros años…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73</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Inestabilidad acumulada sin cirugía en pacientes de 15 a 35 años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Robinson CM et al. J Bone Joint Surg Am. 2006. doi:10.2106/JBJS.E.01327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73</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Cirugía por recurrencia a 10 años según la edad de la primera luxación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Hovelius L et al. A ten-year prospective study. 1996. doi:10.2106/00004623-199611000-00006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73</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Poblaciones especiales: mayores de 40 años, adolescentes y deportistas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Hovelius L et al. A ten-year prospective study. 1996. doi:10.2106/00004623-199611000-00006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 la edad la luxación se repite menos: ya entre los 30 y 40 años la cirugía por recurrencia bajó a 9 %… [r31]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73</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Poblaciones especiales: mayores de 40 años, adolescentes y deportistas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Van Gastel ML et al. Acta Orthop. 2026. doi:10.2340/17453674.2026.46434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guía de 2026 cita que, en hombros sintomáticos de mayores de 40 años, 98 % tenía lesión del manguito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73</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Poblaciones especiales: mayores de 40 años, adolescentes y deportistas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Van Gastel ML et al. Acta Orthop. 2026. doi:10.2340/17453674.2026.46434</a:t>
            </a:r>
          </a:p>
          <a:p>
            <a:r>
              <a:rPr sz="800">
                <a:solidFill>
                  <a:srgbClr val="5A6469"/>
                </a:solidFill>
                <a:latin typeface="Calibri"/>
              </a:rPr>
              <a:t>[r8] Pevny T et al. Arthroscopy. 1998. doi:10.1016/s0749-8063(98)70145-8</a:t>
            </a:r>
          </a:p>
          <a:p>
            <a:r>
              <a:rPr sz="800">
                <a:solidFill>
                  <a:srgbClr val="5A6469"/>
                </a:solidFill>
                <a:latin typeface="Calibri"/>
              </a:rPr>
              <a:t>[r11] Olds M et al. Br J Sports Med. 2015. doi:10.1136/bjsports-2014-094342</a:t>
            </a:r>
          </a:p>
          <a:p>
            <a:r>
              <a:rPr sz="800">
                <a:solidFill>
                  <a:srgbClr val="5A6469"/>
                </a:solidFill>
                <a:latin typeface="Calibri"/>
              </a:rPr>
              <a:t>[r12] Lin A et al. J Shoulder Elbow Surg. 2023. doi:10.1016/j.jse.2023.02.011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Decida la cirugía con el mismo marco de hueso y deporte, y con los padres.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73</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retorno al deporte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Van Gastel ML et al. Acta Orthop. 2026. doi:10.2340/17453674.2026.46434</a:t>
            </a:r>
          </a:p>
          <a:p>
            <a:r>
              <a:rPr sz="800">
                <a:solidFill>
                  <a:srgbClr val="5A6469"/>
                </a:solidFill>
                <a:latin typeface="Calibri"/>
              </a:rPr>
              <a:t>[r25] Malavolta EA et al. Acta Ortop Bras. 2023. doi:10.1590/1413-785220233101e261896</a:t>
            </a:r>
          </a:p>
          <a:p>
            <a:r>
              <a:rPr sz="800">
                <a:solidFill>
                  <a:srgbClr val="5A6469"/>
                </a:solidFill>
                <a:latin typeface="Calibri"/>
              </a:rPr>
              <a:t>[r33] Do A et al. Am J Sports Med. 2025. doi:10.1177/03635465251351293</a:t>
            </a:r>
          </a:p>
          <a:p>
            <a:r>
              <a:rPr sz="800">
                <a:solidFill>
                  <a:srgbClr val="5A6469"/>
                </a:solidFill>
                <a:latin typeface="Calibri"/>
              </a:rPr>
              <a:t>[r45] Noyes CE et al. Orthop J Sports Med. 2025. doi:10.1177/23259671251380878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Pasada la semana de cabestrillo, el objetivo no es la fuerza sino devolver el control: manguito, coordinación y propiocepción.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73</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retorno al deporte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[r45] Noyes CE et al. Orthop J Sports Med. 2025. doi:10.1177/23259671251380878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Entre 874 deportistas operados, 94,4 % volvió al deporte y 68,1 % al mismo nivel o a uno superior; el tiempo medio de retorno fue 6 meses… [r45]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73</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Retorno al deporte tras cirugía de estabilización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[r45] Noyes CE et al. Orthop J Sports Med. 2025. doi:10.1177/23259671251380878</a:t>
            </a:r>
          </a:p>
          <a:p>
            <a:r>
              <a:rPr sz="800">
                <a:solidFill>
                  <a:srgbClr val="5A6469"/>
                </a:solidFill>
                <a:latin typeface="Calibri"/>
              </a:rPr>
              <a:t>[r61] Baur AJ et al. Orthop J Sports Med. 2026. doi:10.1177/23259671261450204</a:t>
            </a:r>
          </a:p>
          <a:p>
            <a:r>
              <a:rPr sz="800">
                <a:solidFill>
                  <a:srgbClr val="5A6469"/>
                </a:solidFill>
                <a:latin typeface="Calibri"/>
              </a:rPr>
              <a:t>[r64] Saleet J et al. Am J Sports Med. 2025. doi:10.1177/03635465251328974</a:t>
            </a:r>
          </a:p>
          <a:p>
            <a:r>
              <a:rPr sz="800">
                <a:solidFill>
                  <a:srgbClr val="5A6469"/>
                </a:solidFill>
                <a:latin typeface="Calibri"/>
              </a:rPr>
              <a:t>[r3] Van Gastel ML et al. Acta Orthop. 2026. doi:10.2340/17453674.2026.46434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73</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Van Gastel ML et al. Acta Orthop. 2026. doi:10.2340/17453674.2026.46434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Reducir pronto y bien: imagen antes y después, técnica biomecánica primero y una analgesia que no retrase la reducción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73</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Robinson CM et al. J Bone Joint Surg Am. 2012. doi:10.2106/JBJS.J.01795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Documente pulso y función del nervio axilar antes y después de reducir: en 3.633 pacientes con luxación anterior traumática, 13,5 % tenía déficit neurológico tras la reducción [r14].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73</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Van Gastel ML et al. Acta Orthop. 2026. doi:10.2340/17453674.2026.46434</a:t>
            </a:r>
          </a:p>
          <a:p>
            <a:r>
              <a:rPr sz="1000">
                <a:solidFill>
                  <a:srgbClr val="5A6469"/>
                </a:solidFill>
                <a:latin typeface="Calibri"/>
              </a:rPr>
              <a:t>[r11] Olds M et al. Br J Sports Med. 2015. doi:10.1136/bjsports-2014-094342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Radiografía en 2 proyecciones antes y después de reducir; técnica biomecánica primero [r3].</a:t>
            </a:r>
          </a:p>
          <a:p>
            <a:pPr marL="347472" indent="-347472">
              <a:spcAft>
                <a:spcPts val="1400"/>
              </a:spcAft>
              <a:buChar char="•"/>
            </a:pPr>
            <a:r>
              <a:rPr sz="2400">
                <a:solidFill>
                  <a:srgbClr val="263238"/>
                </a:solidFill>
                <a:latin typeface="Calibri"/>
              </a:rPr>
              <a:t>El riesgo de recidiva lo marcan la edad, el sexo y el deporte; con 40 años o menos el OR es 13,46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73</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luxación glenohumeral anterior · inestabilidad anterior del hombro · lesión de Bankart · Bankart óseo · lesión de Hill-Sachs · ALPSA · HAGL · pérdida ósea glenoidea · glenoid track · on-track / off-track ·…</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73</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Van Gastel ML et al. Acta Orthop. 2026. doi:10.2340/17453674.2026.46434</a:t>
            </a:r>
          </a:p>
          <a:p>
            <a:r>
              <a:rPr sz="1000">
                <a:solidFill>
                  <a:srgbClr val="5A6469"/>
                </a:solidFill>
                <a:latin typeface="Calibri"/>
              </a:rPr>
              <a:t>[r11] Olds M et al. Br J Sports Med. 2015. doi:10.1136/bjsports-2014-094342</a:t>
            </a:r>
          </a:p>
          <a:p>
            <a:r>
              <a:rPr sz="1000">
                <a:solidFill>
                  <a:srgbClr val="5A6469"/>
                </a:solidFill>
                <a:latin typeface="Calibri"/>
              </a:rPr>
              <a:t>[r4] Hovelius L et al. a prospective twenty-five-year follow-up. 2008. doi:10.2106/JBJS.G.00070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Radiografía antes y después de reducir; la técnica biomecánica va primero [r3].</a:t>
            </a:r>
          </a:p>
          <a:p>
            <a:pPr marL="347472" indent="-347472">
              <a:spcAft>
                <a:spcPts val="1400"/>
              </a:spcAft>
              <a:buChar char="•"/>
            </a:pPr>
            <a:r>
              <a:rPr sz="2400">
                <a:solidFill>
                  <a:srgbClr val="263238"/>
                </a:solidFill>
                <a:latin typeface="Calibri"/>
              </a:rPr>
              <a:t>Varón y 40 años o menos: el riesgo de recidiva es máximo [r11].</a:t>
            </a:r>
          </a:p>
          <a:p>
            <a:pPr marL="347472" indent="-347472">
              <a:spcAft>
                <a:spcPts val="1400"/>
              </a:spcAft>
              <a:buChar char="•"/>
            </a:pPr>
            <a:r>
              <a:rPr sz="2400">
                <a:solidFill>
                  <a:srgbClr val="263238"/>
                </a:solidFill>
                <a:latin typeface="Calibri"/>
              </a:rPr>
              <a:t>Cabestrillo 1 semana según necesidad; inmovilizar más no previene la recidiva [r3,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73</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el jugador de rugby de 22 años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didáctico inventado, sin datos de ningún paciente real.</a:t>
            </a:r>
          </a:p>
          <a:p>
            <a:pPr marL="347472" indent="-347472">
              <a:spcAft>
                <a:spcPts val="1400"/>
              </a:spcAft>
              <a:buChar char="•"/>
            </a:pPr>
            <a:r>
              <a:rPr sz="2400">
                <a:solidFill>
                  <a:srgbClr val="263238"/>
                </a:solidFill>
                <a:latin typeface="Calibri"/>
              </a:rPr>
              <a:t>Varón de 22 años, jugador de rugby, cae en un partido con el brazo derecho en abducción y rotación externa.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73</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documenta y qué imagen pide antes de reducir?</a:t>
            </a:r>
          </a:p>
          <a:p>
            <a:pPr marL="347472" indent="-347472">
              <a:spcAft>
                <a:spcPts val="1400"/>
              </a:spcAft>
              <a:buChar char="•"/>
            </a:pPr>
            <a:r>
              <a:rPr sz="2400">
                <a:solidFill>
                  <a:srgbClr val="263238"/>
                </a:solidFill>
                <a:latin typeface="Calibri"/>
              </a:rPr>
              <a:t>2. ¿Qué técnica de reducción elige primero y qué hace si falla?</a:t>
            </a:r>
          </a:p>
          <a:p>
            <a:pPr marL="347472" indent="-347472">
              <a:spcAft>
                <a:spcPts val="1400"/>
              </a:spcAft>
              <a:buChar char="•"/>
            </a:pPr>
            <a:r>
              <a:rPr sz="2400">
                <a:solidFill>
                  <a:srgbClr val="263238"/>
                </a:solidFill>
                <a:latin typeface="Calibri"/>
              </a:rPr>
              <a:t>3. ¿Cuánto inmoviliza y cómo orienta la rehabilitación?</a:t>
            </a:r>
          </a:p>
          <a:p>
            <a:pPr marL="347472" indent="-347472">
              <a:spcAft>
                <a:spcPts val="1400"/>
              </a:spcAft>
              <a:buChar char="•"/>
            </a:pPr>
            <a:r>
              <a:rPr sz="2400">
                <a:solidFill>
                  <a:srgbClr val="263238"/>
                </a:solidFill>
                <a:latin typeface="Calibri"/>
              </a:rPr>
              <a:t>4. ¿Cuál es su riesgo de recidiva y qué factores lo modifican?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73</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Van Gastel ML et al. Acta Orthop. 2026. doi:10.2340/17453674.2026.46434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Antes de reducir se documentan el pulso y la función del nervio axilar y se hace imagen en 2 proyecciones; la guía recomienda esa secuencia y una técnica biomecánica de primera intención…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73</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Braun C, McRobert CJ. Conservative management following closed reduction of traumatic anterior dislocation of the shoulder. Cochrane Database Syst Rev. 2019;5(5):CD004962. https://doi.org/10.1002/14651858.CD004962.pub4</a:t>
            </a:r>
          </a:p>
          <a:p>
            <a:pPr>
              <a:spcAft>
                <a:spcPts val="800"/>
              </a:spcAft>
            </a:pPr>
            <a:r>
              <a:rPr sz="1200">
                <a:solidFill>
                  <a:srgbClr val="263238"/>
                </a:solidFill>
                <a:latin typeface="Calibri"/>
              </a:rPr>
              <a:t>[r2] Zacchilli MA, Owens BD. Epidemiology of shoulder dislocations presenting to emergency departments in the United States. J Bone Joint Surg Am. 2010;92(3):542-9. https://doi.org/10.2106/JBJS.I.00450</a:t>
            </a:r>
          </a:p>
          <a:p>
            <a:pPr>
              <a:spcAft>
                <a:spcPts val="800"/>
              </a:spcAft>
            </a:pPr>
            <a:r>
              <a:rPr sz="1200">
                <a:solidFill>
                  <a:srgbClr val="263238"/>
                </a:solidFill>
                <a:latin typeface="Calibri"/>
              </a:rPr>
              <a:t>[r3] Van Gastel ML, Hekman KMC, Boon F, Nelen SD, Schep NWL, Van der Meijden OAJ, et al. Clinical practice on treatment of primary traumatic anterior shoulder dislocation: a multidisciplinary guideline. Acta Orthop. 2026;97:531-537. https://doi.org/10.2340/17453674.2026.46434</a:t>
            </a:r>
          </a:p>
          <a:p>
            <a:pPr>
              <a:spcAft>
                <a:spcPts val="800"/>
              </a:spcAft>
            </a:pPr>
            <a:r>
              <a:rPr sz="1200">
                <a:solidFill>
                  <a:srgbClr val="263238"/>
                </a:solidFill>
                <a:latin typeface="Calibri"/>
              </a:rPr>
              <a:t>[r4] Hovelius L, Olofsson A, Sandström B, Augustini BG, Krantz L, Fredin H, et al. Nonoperative treatment of primary anterior shoulder dislocation in patients forty years of age and younger. a prospective twenty-five-year follow-up. J Bone Joint Surg Am. 2008;90(5):945-52. https://doi.org/10.2106/JBJS.G.00070</a:t>
            </a:r>
          </a:p>
          <a:p>
            <a:pPr>
              <a:spcAft>
                <a:spcPts val="800"/>
              </a:spcAft>
            </a:pPr>
            <a:r>
              <a:rPr sz="1200">
                <a:solidFill>
                  <a:srgbClr val="263238"/>
                </a:solidFill>
                <a:latin typeface="Calibri"/>
              </a:rPr>
              <a:t>[r5] Robinson CM, Howes J, Murdoch H, Will E, Graham C. Functional outcome and risk of recurrent instability after primary traumatic anterior shoulder dislocation in young patients. J Bone Joint Surg Am. 2006;88(11):2326-36. https://doi.org/10.2106/JBJS.E.01327</a:t>
            </a:r>
          </a:p>
          <a:p>
            <a:pPr>
              <a:spcAft>
                <a:spcPts val="800"/>
              </a:spcAft>
            </a:pPr>
            <a:r>
              <a:rPr sz="1200">
                <a:solidFill>
                  <a:srgbClr val="263238"/>
                </a:solidFill>
                <a:latin typeface="Calibri"/>
              </a:rPr>
              <a:t>[r6] Belk JW, Wharton BR, Houck DA, Bravman JT, Kraeutler MJ, Mayer B, et al. Shoulder Stabilization Versus Immobilization for First-Time Anterior Shoulder Dislocation: A Systematic Review and Meta-analysis of Level 1 Randomized Controlled Trials. Am J Sports Med. 2023;51(6):1634-1643. https://doi.org/10.1177/03635465211065403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73</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Toolanen G, Hildingsson C, Hedlund T, Knibestöl M, Oberg L. Early complications after anterior dislocation of the shoulder in patients over 40 years. An ultrasonographic and electromyographic study. Acta Orthop Scand. 1993;64(5):549-52. https://doi.org/10.3109/17453679308993690</a:t>
            </a:r>
          </a:p>
          <a:p>
            <a:pPr>
              <a:spcAft>
                <a:spcPts val="800"/>
              </a:spcAft>
            </a:pPr>
            <a:r>
              <a:rPr sz="1200">
                <a:solidFill>
                  <a:srgbClr val="263238"/>
                </a:solidFill>
                <a:latin typeface="Calibri"/>
              </a:rPr>
              <a:t>[r8] Pevny T, Hunter RE, Freeman JR. Primary traumatic anterior shoulder dislocation in patients 40 years of age and older. Arthroscopy. 1998;14(3):289-94. https://doi.org/10.1016/s0749-8063(98)70145-8</a:t>
            </a:r>
          </a:p>
          <a:p>
            <a:pPr>
              <a:spcAft>
                <a:spcPts val="800"/>
              </a:spcAft>
            </a:pPr>
            <a:r>
              <a:rPr sz="1200">
                <a:solidFill>
                  <a:srgbClr val="263238"/>
                </a:solidFill>
                <a:latin typeface="Calibri"/>
              </a:rPr>
              <a:t>[r9] Barrow AE, Charles SJ, Issa M, Rai AA, Hughes JD, Lesniak BP, et al. Distance to Dislocation and Recurrent Shoulder Dislocation After Arthroscopic Bankart Repair: Rethinking the Glenoid Track Concept. Am J Sports Med. 2022;50(14):3875-3880. https://doi.org/10.1177/03635465221128913</a:t>
            </a:r>
          </a:p>
          <a:p>
            <a:pPr>
              <a:spcAft>
                <a:spcPts val="800"/>
              </a:spcAft>
            </a:pPr>
            <a:r>
              <a:rPr sz="1200">
                <a:solidFill>
                  <a:srgbClr val="263238"/>
                </a:solidFill>
                <a:latin typeface="Calibri"/>
              </a:rPr>
              <a:t>[r10] Di Giacomo G, Peebles LA, Pugliese M, Dekker TJ, Golijanin P, Sanchez A, et al. Glenoid Track Instability Management Score: Radiographic Modification of the Instability Severity Index Score. Arthroscopy. 2020;36(1):56-67. https://doi.org/10.1016/j.arthro.2019.07.020</a:t>
            </a:r>
          </a:p>
          <a:p>
            <a:pPr>
              <a:spcAft>
                <a:spcPts val="800"/>
              </a:spcAft>
            </a:pPr>
            <a:r>
              <a:rPr sz="1200">
                <a:solidFill>
                  <a:srgbClr val="263238"/>
                </a:solidFill>
                <a:latin typeface="Calibri"/>
              </a:rPr>
              <a:t>[r11] Olds M, Ellis R, Donaldson K, Parmar P, Kersten P. Risk factors which predispose first-time traumatic anterior shoulder dislocations to recurrent instability in adults: a systematic review and meta-analysis. Br J Sports Med. 2015;49(14):913-22. https://doi.org/10.1136/bjsports-2014-094342</a:t>
            </a:r>
          </a:p>
          <a:p>
            <a:pPr>
              <a:spcAft>
                <a:spcPts val="800"/>
              </a:spcAft>
            </a:pPr>
            <a:r>
              <a:rPr sz="1200">
                <a:solidFill>
                  <a:srgbClr val="263238"/>
                </a:solidFill>
                <a:latin typeface="Calibri"/>
              </a:rPr>
              <a:t>[r12] Lin A, Barrow AE, Charles S, Shannon M, Fox MA, Herman ZJ, et al. Remplissage reduces recurrent instability in high-risk patients with on-track Hill-Sachs lesions. J Shoulder Elbow Surg. 2023;32(6S):S99-S105. https://doi.org/10.1016/j.jse.2023.02.011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73</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Balg F, Boileau P. The instability severity index score. A simple pre-operative score to select patients for arthroscopic or open shoulder stabilisation. J Bone Joint Surg Br. 2007;89(11):1470-7. https://doi.org/10.1302/0301-620X.89B11.18962</a:t>
            </a:r>
          </a:p>
          <a:p>
            <a:pPr>
              <a:spcAft>
                <a:spcPts val="800"/>
              </a:spcAft>
            </a:pPr>
            <a:r>
              <a:rPr sz="1200">
                <a:solidFill>
                  <a:srgbClr val="263238"/>
                </a:solidFill>
                <a:latin typeface="Calibri"/>
              </a:rPr>
              <a:t>[r14] Robinson CM, Shur N, Sharpe T, Ray A, Murray IR. Injuries associated with traumatic anterior glenohumeral dislocations. J Bone Joint Surg Am. 2012;94(1):18-26. https://doi.org/10.2106/JBJS.J.01795</a:t>
            </a:r>
          </a:p>
          <a:p>
            <a:pPr>
              <a:spcAft>
                <a:spcPts val="800"/>
              </a:spcAft>
            </a:pPr>
            <a:r>
              <a:rPr sz="1200">
                <a:solidFill>
                  <a:srgbClr val="263238"/>
                </a:solidFill>
                <a:latin typeface="Calibri"/>
              </a:rPr>
              <a:t>[r15] Farber AJ, Castillo R, Clough M, Bahk M, McFarland EG. Clinical assessment of three common tests for traumatic anterior shoulder instability. J Bone Joint Surg Am. 2006;88(7):1467-74. https://doi.org/10.2106/JBJS.E.00594</a:t>
            </a:r>
          </a:p>
          <a:p>
            <a:pPr>
              <a:spcAft>
                <a:spcPts val="800"/>
              </a:spcAft>
            </a:pPr>
            <a:r>
              <a:rPr sz="1200">
                <a:solidFill>
                  <a:srgbClr val="263238"/>
                </a:solidFill>
                <a:latin typeface="Calibri"/>
              </a:rPr>
              <a:t>[r16] Baden DN, Roetman MH, Boeije T, Mullaart N, Boden R, Houwert RM, et al. BRASD trial: biomechanical reposition techniques in anterior shoulder dislocation-a randomized multicenter clinical trial. Int J Emerg Med. 2023;16(1):14. https://doi.org/10.1186/s12245-023-00480-6</a:t>
            </a:r>
          </a:p>
          <a:p>
            <a:pPr>
              <a:spcAft>
                <a:spcPts val="800"/>
              </a:spcAft>
            </a:pPr>
            <a:r>
              <a:rPr sz="1200">
                <a:solidFill>
                  <a:srgbClr val="263238"/>
                </a:solidFill>
                <a:latin typeface="Calibri"/>
              </a:rPr>
              <a:t>[r17] Gonai S, Yoneoka D, Miyoshi T, da Silva Lopes K. A Systematic Review With Pairwise and Network Meta-analysis of Closed Reduction Methods for Anterior Shoulder Dislocation. Ann Emerg Med. 2023;81(4):453-465. https://doi.org/10.1016/j.annemergmed.2022.10.020</a:t>
            </a:r>
          </a:p>
          <a:p>
            <a:pPr>
              <a:spcAft>
                <a:spcPts val="800"/>
              </a:spcAft>
            </a:pPr>
            <a:r>
              <a:rPr sz="1200">
                <a:solidFill>
                  <a:srgbClr val="263238"/>
                </a:solidFill>
                <a:latin typeface="Calibri"/>
              </a:rPr>
              <a:t>[r18] Wakai A, O'Sullivan R, McCabe A. Intra-articular lignocaine versus intravenous analgesia with or without sedation for manual reduction of acute anterior shoulder dislocation in adults. Cochrane Database Syst Rev. 2011;2011(4):CD004919. https://doi.org/10.1002/14651858.CD004919.pub2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73</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Mendes Junqueira de Barros E, Vidal Leão R, Verdan S, da Cruz Fagundes M, Murad B, da Fonseca Monjardim G, et al. MRI versus CT for glenoid bone loss in shoulder instability: a systematic review and meta-analysis. Skeletal Radiol. 2026;55(2):375-390. https://doi.org/10.1007/s00256-025-05029-7</a:t>
            </a:r>
          </a:p>
          <a:p>
            <a:pPr>
              <a:spcAft>
                <a:spcPts val="800"/>
              </a:spcAft>
            </a:pPr>
            <a:r>
              <a:rPr sz="1200">
                <a:solidFill>
                  <a:srgbClr val="263238"/>
                </a:solidFill>
                <a:latin typeface="Calibri"/>
              </a:rPr>
              <a:t>[r20] Gottlieb M, Patel D, Marks A, Peksa GD. Ultrasound for the diagnosis of shoulder dislocation and reduction: A systematic review and meta-analysis. Acad Emerg Med. 2022;29(8):999-1007. https://doi.org/10.1111/acem.14454</a:t>
            </a:r>
          </a:p>
          <a:p>
            <a:pPr>
              <a:spcAft>
                <a:spcPts val="800"/>
              </a:spcAft>
            </a:pPr>
            <a:r>
              <a:rPr sz="1200">
                <a:solidFill>
                  <a:srgbClr val="263238"/>
                </a:solidFill>
                <a:latin typeface="Calibri"/>
              </a:rPr>
              <a:t>[r21] Shaha JS, Cook JB, Song DJ, Rowles DJ, Bottoni CR, Shaha SH, et al. Redefining "Critical" Bone Loss in Shoulder Instability: Functional Outcomes Worsen With "Subcritical" Bone Loss. Am J Sports Med. 2015;43(7):1719-25. https://doi.org/10.1177/0363546515578250</a:t>
            </a:r>
          </a:p>
          <a:p>
            <a:pPr>
              <a:spcAft>
                <a:spcPts val="800"/>
              </a:spcAft>
            </a:pPr>
            <a:r>
              <a:rPr sz="1200">
                <a:solidFill>
                  <a:srgbClr val="263238"/>
                </a:solidFill>
                <a:latin typeface="Calibri"/>
              </a:rPr>
              <a:t>[r22] Walter WR, Samim M, LaPolla FWZ, Gyftopoulos S. Imaging Quantification of Glenoid Bone Loss in Patients With Glenohumeral Instability: A Systematic Review. AJR Am J Roentgenol. 2019;212(5):1096-1105. https://doi.org/10.2214/AJR.18.20504</a:t>
            </a:r>
          </a:p>
          <a:p>
            <a:pPr>
              <a:spcAft>
                <a:spcPts val="800"/>
              </a:spcAft>
            </a:pPr>
            <a:r>
              <a:rPr sz="1200">
                <a:solidFill>
                  <a:srgbClr val="263238"/>
                </a:solidFill>
                <a:latin typeface="Calibri"/>
              </a:rPr>
              <a:t>[r23] Kukkonen J, Elamo S, Flinkkilä T, Paloneva J, Mäntysaari M, Joukainen A, et al. Arthroscopic Bankart versus open Latarjet as a primary operative treatment for traumatic anteroinferior instability in young males: a randomised controlled trial with 2-year follow-up. Br J Sports Med. 2022;56(6):327-332. https://doi.org/10.1136/bjsports-2021-104028</a:t>
            </a:r>
          </a:p>
          <a:p>
            <a:pPr>
              <a:spcAft>
                <a:spcPts val="800"/>
              </a:spcAft>
            </a:pPr>
            <a:r>
              <a:rPr sz="1200">
                <a:solidFill>
                  <a:srgbClr val="263238"/>
                </a:solidFill>
                <a:latin typeface="Calibri"/>
              </a:rPr>
              <a:t>[r24] Deshpande V, Barnett I, Valk J, Mathur A, Simpson E, Saunders P, et al. Similar outcomes, but significantly lower complication rate with arthroscopic Bankart repair with remplissage versus open or arthroscopic Latarjet for shoulder instability across a wide range of glenoid bone loss: a systematic review and meta-analysis. JSES Rev Rep Tech. 2025;5(4):778-789. https://doi.org/10.1016/j.xrrt.2025.07.007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73</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Malavolta EA, Souza JAB, Assunção JH, Gracitelli MEC, Silva FBAE, Ferreira AA. TREATMENT OF RECURRENT ANTERIOR SHOULDER DISLOCATION USING THE LATARJET TECHNIQUE. Acta Ortop Bras. 2023;31(1):e261896. https://doi.org/10.1590/1413-785220233101e261896</a:t>
            </a:r>
          </a:p>
          <a:p>
            <a:pPr>
              <a:spcAft>
                <a:spcPts val="800"/>
              </a:spcAft>
            </a:pPr>
            <a:r>
              <a:rPr sz="1200">
                <a:solidFill>
                  <a:srgbClr val="263238"/>
                </a:solidFill>
                <a:latin typeface="Calibri"/>
              </a:rPr>
              <a:t>[r26] Gerber C, Nyffeler RW. Classification of glenohumeral joint instability. Clin Orthop Relat Res. 2002;(400):65-76. https://doi.org/10.1097/00003086-200207000-00009</a:t>
            </a:r>
          </a:p>
          <a:p>
            <a:pPr>
              <a:spcAft>
                <a:spcPts val="800"/>
              </a:spcAft>
            </a:pPr>
            <a:r>
              <a:rPr sz="1200">
                <a:solidFill>
                  <a:srgbClr val="263238"/>
                </a:solidFill>
                <a:latin typeface="Calibri"/>
              </a:rPr>
              <a:t>[r27] Smartt AA, Wilbur RR, Song BM, Krych AJ, Okoroha K, Barlow JD, et al. Natural History of First-Time Anterior Shoulder Dislocation in Patients Older Than 50 Years: A Study of 179 Patients With a Mean Follow-up of 11 Years. Orthop J Sports Med. 2022;10(11):23259671221129301. https://doi.org/10.1177/23259671221129301</a:t>
            </a:r>
          </a:p>
          <a:p>
            <a:pPr>
              <a:spcAft>
                <a:spcPts val="800"/>
              </a:spcAft>
            </a:pPr>
            <a:r>
              <a:rPr sz="1200">
                <a:solidFill>
                  <a:srgbClr val="263238"/>
                </a:solidFill>
                <a:latin typeface="Calibri"/>
              </a:rPr>
              <a:t>[r28] Yamamoto N, Itoi E, Abe H, Minagawa H, Seki N, Shimada Y, et al. Contact between the glenoid and the humeral head in abduction, external rotation, and horizontal extension: a new concept of glenoid track. J Shoulder Elbow Surg. 2007;16(5):649-56. https://doi.org/10.1016/j.jse.2006.12.012</a:t>
            </a:r>
          </a:p>
          <a:p>
            <a:pPr>
              <a:spcAft>
                <a:spcPts val="800"/>
              </a:spcAft>
            </a:pPr>
            <a:r>
              <a:rPr sz="1200">
                <a:solidFill>
                  <a:srgbClr val="263238"/>
                </a:solidFill>
                <a:latin typeface="Calibri"/>
              </a:rPr>
              <a:t>[r29] Tupe RN, Tiwari V. Anteroinferior Glenoid Labrum Lesion (Bankart Lesion). In: StatPearls [Internet]. Treasure Island (FL): StatPearls Publishing; 2023. Disponible en: https://www.ncbi.nlm.nih.gov/books/NBK587359/ https://www.ncbi.nlm.nih.gov/books/NBK587359/</a:t>
            </a:r>
          </a:p>
          <a:p>
            <a:pPr>
              <a:spcAft>
                <a:spcPts val="800"/>
              </a:spcAft>
            </a:pPr>
            <a:r>
              <a:rPr sz="1200">
                <a:solidFill>
                  <a:srgbClr val="263238"/>
                </a:solidFill>
                <a:latin typeface="Calibri"/>
              </a:rPr>
              <a:t>[r30] Rutgers C, Verweij LPE, Priester-Vink S, van Deurzen DFP, Maas M, van den Bekerom MPJ. Recurrence in traumatic anterior shoulder dislocations increases the prevalence of Hill-Sachs and Bankart lesions: a systematic review and meta-analysis. Knee Surg Sports Traumatol Arthrosc. 2022;30(6):2130-2140. https://doi.org/10.1007/s00167-021-06847-7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73</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Hovelius L, Augustini BG, Fredin H, Johansson O, Norlin R, Thorling J. Primary anterior dislocation of the shoulder in young patients. A ten-year prospective study. J Bone Joint Surg Am. 1996;78(11):1677-84. https://doi.org/10.2106/00004623-199611000-00006</a:t>
            </a:r>
          </a:p>
          <a:p>
            <a:pPr>
              <a:spcAft>
                <a:spcPts val="800"/>
              </a:spcAft>
            </a:pPr>
            <a:r>
              <a:rPr sz="1200">
                <a:solidFill>
                  <a:srgbClr val="263238"/>
                </a:solidFill>
                <a:latin typeface="Calibri"/>
              </a:rPr>
              <a:t>[r32] McMahon PJ, Lee TQ. Muscles may contribute to shoulder dislocation and stability. Clin Orthop Relat Res. 2002;(403 Suppl):S18-25. https://doi.org/10.1097/00003086-200210001-00003</a:t>
            </a:r>
          </a:p>
          <a:p>
            <a:pPr>
              <a:spcAft>
                <a:spcPts val="800"/>
              </a:spcAft>
            </a:pPr>
            <a:r>
              <a:rPr sz="1200">
                <a:solidFill>
                  <a:srgbClr val="263238"/>
                </a:solidFill>
                <a:latin typeface="Calibri"/>
              </a:rPr>
              <a:t>[r33] Do A, Scheibel M, Moroder P, Hayta A, Akgun Demir I, Paksoy A, et al. Long-term Outcomes of a Contemporary Arthroscopic Bankart Repair Technique in Patients With Traumatic Anterior Shoulder Instability: A Minimum 10-Year Follow-up. Am J Sports Med. 2025;53(10):2298-2305. https://doi.org/10.1177/03635465251351293</a:t>
            </a:r>
          </a:p>
          <a:p>
            <a:pPr>
              <a:spcAft>
                <a:spcPts val="800"/>
              </a:spcAft>
            </a:pPr>
            <a:r>
              <a:rPr sz="1200">
                <a:solidFill>
                  <a:srgbClr val="263238"/>
                </a:solidFill>
                <a:latin typeface="Calibri"/>
              </a:rPr>
              <a:t>[r34] Jaeger M, Leung F, Li W. Deltopectoral approach to the proximal humerus. In: AO Surgery Reference [Internet]. Davos: AO Foundation; [consultado el 23 de octubre de 2026]. Disponible en: https://surgeryreference.aofoundation.org/orthopedic-trauma/adult-trauma/proximal-humerus/approach/deltopectoral-approach-to-the-proximal-humerus https://surgeryreference.aofoundation.org/orthopedic-trauma/adult-trauma/proximal-humerus/approach/deltopectoral-approach-to-the-proximal-humerus</a:t>
            </a:r>
          </a:p>
          <a:p>
            <a:pPr>
              <a:spcAft>
                <a:spcPts val="800"/>
              </a:spcAft>
            </a:pPr>
            <a:r>
              <a:rPr sz="1200">
                <a:solidFill>
                  <a:srgbClr val="263238"/>
                </a:solidFill>
                <a:latin typeface="Calibri"/>
              </a:rPr>
              <a:t>[r35] Vervaecke AJ, Schoch B, Cosic F, Van Eecke E, Werthel JD. Early post-operative nerve complications after primary open Latarjet: a single-surgeon series of 164 shoulders. JSES Int. 2026;10(4):101710. https://doi.org/10.1016/j.jseint.2026.101710</a:t>
            </a:r>
          </a:p>
          <a:p>
            <a:pPr>
              <a:spcAft>
                <a:spcPts val="800"/>
              </a:spcAft>
            </a:pPr>
            <a:r>
              <a:rPr sz="1200">
                <a:solidFill>
                  <a:srgbClr val="263238"/>
                </a:solidFill>
                <a:latin typeface="Calibri"/>
              </a:rPr>
              <a:t>[r36] Visser CP, Coene LN, Brand R, Tavy DL. The incidence of nerve injury in anterior dislocation of the shoulder and its influence on functional recovery. A prospective clinical and EMG study. J Bone Joint Surg Br. 1999;81(4):679-85. https://doi.org/10.1302/0301-620x.81b4.9005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73</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Itoi E, Yamamoto N, Di Giacomo G, Marcello G. Glenoid track revisited. J Shoulder Elbow Surg. 2024;33(12):2791-2799. https://doi.org/10.1016/j.jse.2024.03.044</a:t>
            </a:r>
          </a:p>
          <a:p>
            <a:pPr>
              <a:spcAft>
                <a:spcPts val="800"/>
              </a:spcAft>
            </a:pPr>
            <a:r>
              <a:rPr sz="1200">
                <a:solidFill>
                  <a:srgbClr val="263238"/>
                </a:solidFill>
                <a:latin typeface="Calibri"/>
              </a:rPr>
              <a:t>[r38] Itoi E, Lee SB, Berglund LJ, Berge LL, An KN. The effect of a glenoid defect on anteroinferior stability of the shoulder after Bankart repair: a cadaveric study. J Bone Joint Surg Am. 2000;82(1):35-46. https://doi.org/10.2106/00004623-200001000-00005</a:t>
            </a:r>
          </a:p>
          <a:p>
            <a:pPr>
              <a:spcAft>
                <a:spcPts val="800"/>
              </a:spcAft>
            </a:pPr>
            <a:r>
              <a:rPr sz="1200">
                <a:solidFill>
                  <a:srgbClr val="263238"/>
                </a:solidFill>
                <a:latin typeface="Calibri"/>
              </a:rPr>
              <a:t>[r39] Moroder P, Provencher MT, Di Giacomo G. The global track concept for evaluation of bipolar bone loss in anterior shoulder instability: Current concepts. J ISAKOS. 2025;12:100852. https://doi.org/10.1016/j.jisako.2025.100852</a:t>
            </a:r>
          </a:p>
          <a:p>
            <a:pPr>
              <a:spcAft>
                <a:spcPts val="800"/>
              </a:spcAft>
            </a:pPr>
            <a:r>
              <a:rPr sz="1200">
                <a:solidFill>
                  <a:srgbClr val="263238"/>
                </a:solidFill>
                <a:latin typeface="Calibri"/>
              </a:rPr>
              <a:t>[r40] Rosenberg SI, Padanilam SJ, Pagni BA, Tjong VK, Sheth U. A lower Instability Severity Index score threshold may better predict recurrent anterior shoulder instability after arthroscopic Bankart repair: a systematic review. J ISAKOS. 2021;6(5):295-301. https://doi.org/10.1136/jisakos-2020-000584</a:t>
            </a:r>
          </a:p>
          <a:p>
            <a:pPr>
              <a:spcAft>
                <a:spcPts val="800"/>
              </a:spcAft>
            </a:pPr>
            <a:r>
              <a:rPr sz="1200">
                <a:solidFill>
                  <a:srgbClr val="263238"/>
                </a:solidFill>
                <a:latin typeface="Calibri"/>
              </a:rPr>
              <a:t>[r41] Lo IK, Nonweiler B, Woolfrey M, Litchfield R, Kirkley A. An evaluation of the apprehension, relocation, and surprise tests for anterior shoulder instability. Am J Sports Med. 2004;32(2):301-7. https://doi.org/10.1177/0095399703258690</a:t>
            </a:r>
          </a:p>
          <a:p>
            <a:pPr>
              <a:spcAft>
                <a:spcPts val="800"/>
              </a:spcAft>
            </a:pPr>
            <a:r>
              <a:rPr sz="1200">
                <a:solidFill>
                  <a:srgbClr val="263238"/>
                </a:solidFill>
                <a:latin typeface="Calibri"/>
              </a:rPr>
              <a:t>[r42] Hegedus EJ, Goode AP, Cook CE, Michener L, Myer CA, Myer DM, et al. Which physical examination tests provide clinicians with the most value when examining the shoulder? Update of a systematic review with meta-analysis of individual tests. Br J Sports Med. 2012;46(14):964-78. https://doi.org/10.1136/bjsports-2012-091066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73</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Elbadry M, Abdelgalil MS, Qafesha RM, Ghalwash AA, Elkhawaga H, Abdelrehim AM, et al. High Sensitivity and Specificity of Magnetic Resonance Arthrography for Labral Tears, Rotator Cuff Tears, Hill-Sachs Lesions, and Bankart Lesions: A Systematic Review and Meta-analysis. Arthroscopy. 2025;41(9):3622-3638.e18. https://doi.org/10.1016/j.arthro.2025.01.048</a:t>
            </a:r>
          </a:p>
          <a:p>
            <a:pPr>
              <a:spcAft>
                <a:spcPts val="800"/>
              </a:spcAft>
            </a:pPr>
            <a:r>
              <a:rPr sz="1200">
                <a:solidFill>
                  <a:srgbClr val="263238"/>
                </a:solidFill>
                <a:latin typeface="Calibri"/>
              </a:rPr>
              <a:t>[r44] Ajuied A, McGarvey CP, Harb Z, Smith CC, Houghton RP, Corbett SA. Diagnosis of glenoid labral tears using 3-tesla MRI vs. 3-tesla MRA: a systematic review and meta-analysis. Arch Orthop Trauma Surg. 2018;138(5):699-709. https://doi.org/10.1007/s00402-018-2894-0</a:t>
            </a:r>
          </a:p>
          <a:p>
            <a:pPr>
              <a:spcAft>
                <a:spcPts val="800"/>
              </a:spcAft>
            </a:pPr>
            <a:r>
              <a:rPr sz="1200">
                <a:solidFill>
                  <a:srgbClr val="263238"/>
                </a:solidFill>
                <a:latin typeface="Calibri"/>
              </a:rPr>
              <a:t>[r45] Noyes CE, Johnston GE, Vaver N, Garvin PM, Bravman JT, Genuario JW, et al. A Comparison of Return to Sport After Bankart Repair Versus Latarjet for Shoulder Instability: A Systematic Review. Orthop J Sports Med. 2025;13(10):23259671251380878. https://doi.org/10.1177/23259671251380878</a:t>
            </a:r>
          </a:p>
          <a:p>
            <a:pPr>
              <a:spcAft>
                <a:spcPts val="800"/>
              </a:spcAft>
            </a:pPr>
            <a:r>
              <a:rPr sz="1200">
                <a:solidFill>
                  <a:srgbClr val="263238"/>
                </a:solidFill>
                <a:latin typeface="Calibri"/>
              </a:rPr>
              <a:t>[r46] Baden DN, Visser MFL, Roetman MH, Smeeing DPJ, Houwert RM, Groenwold RHH, et al. Effects of reduction technique for acute anterior shoulder dislocation without sedation or intra-articular pain management: a systematic review and meta-analysis. Eur J Trauma Emerg Surg. 2023;49(3):1383-1392. https://doi.org/10.1007/s00068-023-02242-8</a:t>
            </a:r>
          </a:p>
          <a:p>
            <a:pPr>
              <a:spcAft>
                <a:spcPts val="800"/>
              </a:spcAft>
            </a:pPr>
            <a:r>
              <a:rPr sz="1200">
                <a:solidFill>
                  <a:srgbClr val="263238"/>
                </a:solidFill>
                <a:latin typeface="Calibri"/>
              </a:rPr>
              <a:t>[r47] Hoveidaei AH, Dankoub M, Mousavi Nasab MM, Nakhostin-Ansari A, Pouramini A, Eghdami S, et al. Efficacy of supervised self-reduction vs. physician-assisted techniques for anterior shoulder dislocations: a systematic review and meta-analysis. BMC Musculoskelet Disord. 2024;25(1):372. https://doi.org/10.1186/s12891-024-07379-0</a:t>
            </a:r>
          </a:p>
          <a:p>
            <a:pPr>
              <a:spcAft>
                <a:spcPts val="800"/>
              </a:spcAft>
            </a:pPr>
            <a:r>
              <a:rPr sz="1200">
                <a:solidFill>
                  <a:srgbClr val="263238"/>
                </a:solidFill>
                <a:latin typeface="Calibri"/>
              </a:rPr>
              <a:t>[r48] Gonai S, Miyoshi T, da Silva Lopes K, Gilmour S. An umbrella review of systematic reviews and meta-analyses for assessment and treatment of acute shoulder dislocation. Am J Emerg Med. 2025;87:16-27. https://doi.org/10.1016/j.ajem.2024.09.060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73</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Zhang B, Sun Y, Liang L, Yu X, Zhu L, Chen S, et al. Immobilization in external rotation versus internal rotation after shoulder dislocation: A meta-analysis of randomized controlled trials. Orthop Traumatol Surg Res. 2020;106(4):671-680. https://doi.org/10.1016/j.otsr.2020.03.011</a:t>
            </a:r>
          </a:p>
          <a:p>
            <a:pPr>
              <a:spcAft>
                <a:spcPts val="800"/>
              </a:spcAft>
            </a:pPr>
            <a:r>
              <a:rPr sz="1200">
                <a:solidFill>
                  <a:srgbClr val="263238"/>
                </a:solidFill>
                <a:latin typeface="Calibri"/>
              </a:rPr>
              <a:t>[r50] Boutros M, Awad G, Adio A, Lawand J, Smadi Z, Khan AZ, et al. Comparing external vs. internal rotation immobilization following primary anterior shoulder dislocation: a meta-analysis. Phys Sportsmed. 2026;54(4):251-265. https://doi.org/10.1080/00913847.2026.2647715</a:t>
            </a:r>
          </a:p>
          <a:p>
            <a:pPr>
              <a:spcAft>
                <a:spcPts val="800"/>
              </a:spcAft>
            </a:pPr>
            <a:r>
              <a:rPr sz="1200">
                <a:solidFill>
                  <a:srgbClr val="263238"/>
                </a:solidFill>
                <a:latin typeface="Calibri"/>
              </a:rPr>
              <a:t>[r51] Bottoni CR, Wilckens JH, DeBerardino TM, D'Alleyrand JC, Rooney RC, Harpstrite JK, et al. A prospective, randomized evaluation of arthroscopic stabilization versus nonoperative treatment in patients with acute, traumatic, first-time shoulder dislocations. Am J Sports Med. 2002;30(4):576-80. https://doi.org/10.1177/03635465020300041801</a:t>
            </a:r>
          </a:p>
          <a:p>
            <a:pPr>
              <a:spcAft>
                <a:spcPts val="800"/>
              </a:spcAft>
            </a:pPr>
            <a:r>
              <a:rPr sz="1200">
                <a:solidFill>
                  <a:srgbClr val="263238"/>
                </a:solidFill>
                <a:latin typeface="Calibri"/>
              </a:rPr>
              <a:t>[r52] Robinson CM, Jenkins PJ, White TO, Ker A, Will E. Primary arthroscopic stabilization for a first-time anterior dislocation of the shoulder. A randomized, double-blind trial. J Bone Joint Surg Am. 2008;90(4):708-21. https://doi.org/10.2106/JBJS.G.00679</a:t>
            </a:r>
          </a:p>
          <a:p>
            <a:pPr>
              <a:spcAft>
                <a:spcPts val="800"/>
              </a:spcAft>
            </a:pPr>
            <a:r>
              <a:rPr sz="1200">
                <a:solidFill>
                  <a:srgbClr val="263238"/>
                </a:solidFill>
                <a:latin typeface="Calibri"/>
              </a:rPr>
              <a:t>[r53] Yapp LZ, Nicholson JA, Robinson CM. Primary Arthroscopic Stabilization for a First-Time Anterior Dislocation of the Shoulder: Long-Term Follow-up of a Randomized, Double-Blinded Trial. J Bone Joint Surg Am. 2020;102(6):460-467. https://doi.org/10.2106/JBJS.19.00858</a:t>
            </a:r>
          </a:p>
          <a:p>
            <a:pPr>
              <a:spcAft>
                <a:spcPts val="800"/>
              </a:spcAft>
            </a:pPr>
            <a:r>
              <a:rPr sz="1200">
                <a:solidFill>
                  <a:srgbClr val="263238"/>
                </a:solidFill>
                <a:latin typeface="Calibri"/>
              </a:rPr>
              <a:t>[r54] Minkus M, Königshausen M, Pauly S, Maier D, Mauch F, Stein T, et al. Immobilization in External Rotation and Abduction Versus Arthroscopic Stabilization After First-Time Anterior Shoulder Dislocation: A Multicenter Randomized Controlled Trial. Am J Sports Med. 2021;49(4):857-865. https://doi.org/10.1177/0363546520987823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73</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Karasuyama M, Tsuruta T, Yamamoto S, Ariie T, Kawakami J, Minamikawa T, et al. Comparative efficacy of treatments for a first-time traumatic anterior shoulder dislocation: a systematic review and network meta-analysis. J Shoulder Elbow Surg. 2024;33(11):2505-2514. https://doi.org/10.1016/j.jse.2024.05.036</a:t>
            </a:r>
          </a:p>
          <a:p>
            <a:pPr>
              <a:spcAft>
                <a:spcPts val="800"/>
              </a:spcAft>
            </a:pPr>
            <a:r>
              <a:rPr sz="1200">
                <a:solidFill>
                  <a:srgbClr val="263238"/>
                </a:solidFill>
                <a:latin typeface="Calibri"/>
              </a:rPr>
              <a:t>[r56] Jin H, Zhang G, Chen S, Tong Y, Shao W, Li T, et al. Surgical Treatment Is Superior to Conservative Options in Preventing Recurrence of First-Time Anterior Shoulder Dislocation in Adolescents and Adults Under 40 Years of Age: A Systematic Review and Network Meta-analysis. Arthroscopy. 2025;41(12):5364-5377.e4. https://doi.org/10.1016/j.arthro.2025.07.044</a:t>
            </a:r>
          </a:p>
          <a:p>
            <a:pPr>
              <a:spcAft>
                <a:spcPts val="800"/>
              </a:spcAft>
            </a:pPr>
            <a:r>
              <a:rPr sz="1200">
                <a:solidFill>
                  <a:srgbClr val="263238"/>
                </a:solidFill>
                <a:latin typeface="Calibri"/>
              </a:rPr>
              <a:t>[r57] Abdel Khalik H, Lameire DL, Leroux T, Bhandari M, Khan M. Arthroscopic stabilization surgery for first-time anterior shoulder dislocations: a systematic review and meta-analysis. J Shoulder Elbow Surg. 2024;33(8):1858-1872. https://doi.org/10.1016/j.jse.2024.01.037</a:t>
            </a:r>
          </a:p>
          <a:p>
            <a:pPr>
              <a:spcAft>
                <a:spcPts val="800"/>
              </a:spcAft>
            </a:pPr>
            <a:r>
              <a:rPr sz="1200">
                <a:solidFill>
                  <a:srgbClr val="263238"/>
                </a:solidFill>
                <a:latin typeface="Calibri"/>
              </a:rPr>
              <a:t>[r58] Abdel Khalik H, Dagher D, Lameire DL, Gusnowski E, Kolpka M, LeBel ME, et al. Management of First-Time Anterior Shoulder Dislocation-A Systematic Review and Meta-analysis: Arthroscopy Association of Canada Position Statement. Orthop J Sports Med. 2025;13(2):23259671251316893. https://doi.org/10.1177/23259671251316893</a:t>
            </a:r>
          </a:p>
          <a:p>
            <a:pPr>
              <a:spcAft>
                <a:spcPts val="800"/>
              </a:spcAft>
            </a:pPr>
            <a:r>
              <a:rPr sz="1200">
                <a:solidFill>
                  <a:srgbClr val="263238"/>
                </a:solidFill>
                <a:latin typeface="Calibri"/>
              </a:rPr>
              <a:t>[r59] Kukkonen J, Flinkkilä T, Paloneva J, Lehtinen J, Miettinen S, Holstila M, et al. Arthroscopic Bankart versus the open Latarjet procedure for anterior-inferior shoulder instability in young males: a randomised controlled trial with minimum 5-year follow-up. Br J Sports Med. 2026 Oct 13:bjsports-2025-110726. doi:10.1136/bjsports-2025-110726. Publicado en línea antes de impresión. https://doi.org/10.1136/bjsports-2025-110726</a:t>
            </a:r>
          </a:p>
          <a:p>
            <a:pPr>
              <a:spcAft>
                <a:spcPts val="800"/>
              </a:spcAft>
            </a:pPr>
            <a:r>
              <a:rPr sz="1200">
                <a:solidFill>
                  <a:srgbClr val="263238"/>
                </a:solidFill>
                <a:latin typeface="Calibri"/>
              </a:rPr>
              <a:t>[r60] Imam MA, Shehata MSA, Martin A, Attia H, Sinokrot M, Bahbah EI, et al. Bankart Repair Versus Latarjet Procedure for Recurrent Anterior Shoulder Instability: A Systematic Review and Meta-analysis of 3275 Shoulders. Am J Sports Med. 2021;49(7):1945-1953. https://doi.org/10.1177/0363546520962082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73</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Baur AJ, Houseman TJ, Mansour EZ, Heller RR, Posner MA. High Rates of Return to Sport After Surgical Stabilization for Anterior Shoulder Instability in Athletes: A Systematic Review and Meta-analysis. Orthop J Sports Med. 2026;14(6):23259671261450204. https://doi.org/10.1177/23259671261450204</a:t>
            </a:r>
          </a:p>
          <a:p>
            <a:pPr>
              <a:spcAft>
                <a:spcPts val="800"/>
              </a:spcAft>
            </a:pPr>
            <a:r>
              <a:rPr sz="1200">
                <a:solidFill>
                  <a:srgbClr val="263238"/>
                </a:solidFill>
                <a:latin typeface="Calibri"/>
              </a:rPr>
              <a:t>[r62] Gonzalez-Morgado D, Ardebol J, Noble MB, Galasso LA, Menendez ME, Denard PJ. No Difference in External Rotation Loss After Isolated Bankart Repair, Remplissage, or Latarjet: A Systematic Review and Meta-analysis. Am J Sports Med. 2025;53(2):493-500. https://doi.org/10.1177/03635465241241825</a:t>
            </a:r>
          </a:p>
          <a:p>
            <a:pPr>
              <a:spcAft>
                <a:spcPts val="800"/>
              </a:spcAft>
            </a:pPr>
            <a:r>
              <a:rPr sz="1200">
                <a:solidFill>
                  <a:srgbClr val="263238"/>
                </a:solidFill>
                <a:latin typeface="Calibri"/>
              </a:rPr>
              <a:t>[r63] Ahmed AF, Polisetty TS, Wang C, Halayqeh S, Sharma S, Miller AS, et al. Higher return to sport and lower revision rates when performing arthroscopic Bankart repair with remplissage for anterior shoulder instability with a Hill-Sachs lesion: a meta-analysis. J Shoulder Elbow Surg. 2024;33(8):1836-1846. https://doi.org/10.1016/j.jse.2024.01.045</a:t>
            </a:r>
          </a:p>
          <a:p>
            <a:pPr>
              <a:spcAft>
                <a:spcPts val="800"/>
              </a:spcAft>
            </a:pPr>
            <a:r>
              <a:rPr sz="1200">
                <a:solidFill>
                  <a:srgbClr val="263238"/>
                </a:solidFill>
                <a:latin typeface="Calibri"/>
              </a:rPr>
              <a:t>[r64] Saleet J, Hao KA, Al-Hourani K, Ment AJ, Clarke RA, Nian P, et al. Similar Rate of Return to Sport and Reoperation but Higher Rate of Recurrent Instability in Contact Versus Noncontact Athletes After Primary Arthroscopic Anterior Bankart Repair: A Systematic Review and Meta-analysis. Am J Sports Med. 2025;53(13):3251-3260. https://doi.org/10.1177/03635465251328974</a:t>
            </a:r>
          </a:p>
          <a:p>
            <a:pPr>
              <a:spcAft>
                <a:spcPts val="800"/>
              </a:spcAft>
            </a:pPr>
            <a:r>
              <a:rPr sz="1200">
                <a:solidFill>
                  <a:srgbClr val="263238"/>
                </a:solidFill>
                <a:latin typeface="Calibri"/>
              </a:rPr>
              <a:t>[r65] Wolf BR, Dunn WR, VanTienderen RJ, Ortiz SF, Hettrich CM. Recurrence after soft-tissue anterior shoulder stabilization: 2-year results from the MOON shoulder cohort. J Shoulder Elbow Surg. 2026;35(6):1474-1483. https://doi.org/10.1016/j.jse.2025.12.002</a:t>
            </a:r>
          </a:p>
          <a:p>
            <a:pPr>
              <a:spcAft>
                <a:spcPts val="800"/>
              </a:spcAft>
            </a:pPr>
            <a:r>
              <a:rPr sz="1200">
                <a:solidFill>
                  <a:srgbClr val="263238"/>
                </a:solidFill>
                <a:latin typeface="Calibri"/>
              </a:rPr>
              <a:t>[r66] Kim SH, Ha KI, Jung MW, Lim MS, Kim YM, Park JH. Accelerated rehabilitation after arthroscopic Bankart repair for selected cases: a prospective randomized clinical study. Arthroscopy. 2003;19(7):722-31. https://doi.org/10.1016/s0749-8063(03)00397-9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72 / 73</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(12/12)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[r67] Hovelius L, Saeboe M. Neer Award 2008: Arthropathy after primary anterior shoulder dislocation--223 shoulders prospectively followed up for twenty-five years. J Shoulder Elbow Surg. 2009;18(3):339-47. https://doi.org/10.1016/j.jse.2008.11.004</a:t>
            </a:r>
          </a:p>
          <a:p>
            <a:pPr>
              <a:spcAft>
                <a:spcPts val="800"/>
              </a:spcAft>
            </a:pPr>
            <a:r>
              <a:rPr sz="1200">
                <a:solidFill>
                  <a:srgbClr val="263238"/>
                </a:solidFill>
                <a:latin typeface="Calibri"/>
              </a:rPr>
              <a:t>[r68] Griesser MJ, Harris JD, McCoy BW, Hussain WM, Jones MH, Bishop JY, et al. Complications and re-operations after Bristow-Latarjet shoulder stabilization: a systematic review. J Shoulder Elbow Surg. 2013;22(2):286-92. https://doi.org/10.1016/j.jse.2012.09.009</a:t>
            </a:r>
          </a:p>
          <a:p>
            <a:pPr>
              <a:spcAft>
                <a:spcPts val="800"/>
              </a:spcAft>
            </a:pPr>
            <a:r>
              <a:rPr sz="1200">
                <a:solidFill>
                  <a:srgbClr val="263238"/>
                </a:solidFill>
                <a:latin typeface="Calibri"/>
              </a:rPr>
              <a:t>[r69] Jackson GR, Brusalis CM, Schundler SF, Sachdev D, Obioha OA, McCormick JR, et al. Isolated Primary Latarjet Procedures for Anterior Shoulder Instability Results in High Rates of Graft Resorption and Glenohumeral Degenerative Changes With Low Rates of Failure at a Minimum 2-Year Follow-Up: A Systematic Review. Arthroscopy. 2024;40(2):581-591.e1. https://doi.org/10.1016/j.arthro.2023.05.024</a:t>
            </a:r>
          </a:p>
          <a:p>
            <a:pPr>
              <a:spcAft>
                <a:spcPts val="800"/>
              </a:spcAft>
            </a:pPr>
            <a:r>
              <a:rPr sz="1200">
                <a:solidFill>
                  <a:srgbClr val="263238"/>
                </a:solidFill>
                <a:latin typeface="Calibri"/>
              </a:rPr>
              <a:t>[r70] Olds M, Donaldson K, Ellis R, Kersten P. In children 18 years and under, what promotes recurrent shoulder instability after traumatic anterior shoulder dislocation? A systematic review and meta-analysis of risk factors. Br J Sports Med. 2016;50(18):1135-41. https://doi.org/10.1136/bjsports-2015-095149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73 / 73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Luxación glenohumeral anterior: reducir bien, medir el hueso y decidir con el paciente</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